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312" r:id="rId2"/>
    <p:sldId id="258" r:id="rId3"/>
    <p:sldId id="295" r:id="rId4"/>
    <p:sldId id="272" r:id="rId5"/>
    <p:sldId id="289" r:id="rId6"/>
    <p:sldId id="304" r:id="rId7"/>
    <p:sldId id="303" r:id="rId8"/>
    <p:sldId id="290" r:id="rId9"/>
    <p:sldId id="273" r:id="rId10"/>
    <p:sldId id="260" r:id="rId11"/>
    <p:sldId id="259" r:id="rId12"/>
    <p:sldId id="309" r:id="rId13"/>
    <p:sldId id="275" r:id="rId14"/>
    <p:sldId id="262" r:id="rId15"/>
    <p:sldId id="276" r:id="rId16"/>
    <p:sldId id="305" r:id="rId17"/>
    <p:sldId id="310" r:id="rId18"/>
    <p:sldId id="311" r:id="rId19"/>
  </p:sldIdLst>
  <p:sldSz cx="10287000"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280">
          <p15:clr>
            <a:srgbClr val="A4A3A4"/>
          </p15:clr>
        </p15:guide>
        <p15:guide id="2" pos="3240">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CC0000"/>
    <a:srgbClr val="FFFF99"/>
    <a:srgbClr val="D60093"/>
    <a:srgbClr val="0000CC"/>
    <a:srgbClr val="990099"/>
    <a:srgbClr val="0000FF"/>
    <a:srgbClr val="FF00FF"/>
    <a:srgbClr val="66FF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5507" autoAdjust="0"/>
  </p:normalViewPr>
  <p:slideViewPr>
    <p:cSldViewPr>
      <p:cViewPr varScale="1">
        <p:scale>
          <a:sx n="83" d="100"/>
          <a:sy n="83" d="100"/>
        </p:scale>
        <p:origin x="1026" y="60"/>
      </p:cViewPr>
      <p:guideLst>
        <p:guide orient="horz" pos="228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396" y="-126"/>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55650" y="742950"/>
            <a:ext cx="528955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2</a:t>
            </a:fld>
            <a:endParaRPr lang="cs-CZ"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ln/>
        </p:spPr>
      </p:sp>
      <p:sp>
        <p:nvSpPr>
          <p:cNvPr id="30723" name="Zástupný symbol pro poznámky 2"/>
          <p:cNvSpPr>
            <a:spLocks noGrp="1"/>
          </p:cNvSpPr>
          <p:nvPr>
            <p:ph type="body" idx="1"/>
          </p:nvPr>
        </p:nvSpPr>
        <p:spPr>
          <a:noFill/>
          <a:ln/>
        </p:spPr>
        <p:txBody>
          <a:bodyPr/>
          <a:lstStyle/>
          <a:p>
            <a:endParaRPr lang="cs-CZ" smtClean="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ln/>
        </p:spPr>
      </p:sp>
      <p:sp>
        <p:nvSpPr>
          <p:cNvPr id="31747" name="Zástupný symbol pro poznámky 2"/>
          <p:cNvSpPr>
            <a:spLocks noGrp="1"/>
          </p:cNvSpPr>
          <p:nvPr>
            <p:ph type="body" idx="1"/>
          </p:nvPr>
        </p:nvSpPr>
        <p:spPr>
          <a:noFill/>
          <a:ln/>
        </p:spPr>
        <p:txBody>
          <a:bodyPr/>
          <a:lstStyle/>
          <a:p>
            <a:endParaRPr lang="cs-CZ" smtClean="0"/>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ln/>
        </p:spPr>
      </p:sp>
      <p:sp>
        <p:nvSpPr>
          <p:cNvPr id="32771" name="Zástupný symbol pro poznámky 2"/>
          <p:cNvSpPr>
            <a:spLocks noGrp="1"/>
          </p:cNvSpPr>
          <p:nvPr>
            <p:ph type="body" idx="1"/>
          </p:nvPr>
        </p:nvSpPr>
        <p:spPr>
          <a:noFill/>
          <a:ln/>
        </p:spPr>
        <p:txBody>
          <a:bodyPr/>
          <a:lstStyle/>
          <a:p>
            <a:endParaRPr lang="cs-CZ" dirty="0" smtClean="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13</a:t>
            </a:fld>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ln/>
        </p:spPr>
      </p:sp>
      <p:sp>
        <p:nvSpPr>
          <p:cNvPr id="33795" name="Zástupný symbol pro poznámky 2"/>
          <p:cNvSpPr>
            <a:spLocks noGrp="1"/>
          </p:cNvSpPr>
          <p:nvPr>
            <p:ph type="body" idx="1"/>
          </p:nvPr>
        </p:nvSpPr>
        <p:spPr>
          <a:noFill/>
          <a:ln/>
        </p:spPr>
        <p:txBody>
          <a:bodyPr/>
          <a:lstStyle/>
          <a:p>
            <a:endParaRPr lang="cs-CZ" sz="1050" dirty="0" smtClean="0">
              <a:latin typeface="Arial" pitchFamily="34" charset="0"/>
              <a:cs typeface="Arial" pitchFamily="34" charset="0"/>
            </a:endParaRPr>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14</a:t>
            </a:fld>
            <a:endParaRPr lang="cs-CZ"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15</a:t>
            </a:fld>
            <a:endParaRPr lang="cs-CZ"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ln/>
        </p:spPr>
      </p:sp>
      <p:sp>
        <p:nvSpPr>
          <p:cNvPr id="35843" name="Zástupný symbol pro poznámky 2"/>
          <p:cNvSpPr>
            <a:spLocks noGrp="1"/>
          </p:cNvSpPr>
          <p:nvPr>
            <p:ph type="body" idx="1"/>
          </p:nvPr>
        </p:nvSpPr>
        <p:spPr>
          <a:noFill/>
          <a:ln/>
        </p:spPr>
        <p:txBody>
          <a:bodyPr/>
          <a:lstStyle/>
          <a:p>
            <a:endParaRPr lang="cs-CZ" dirty="0" smtClean="0"/>
          </a:p>
        </p:txBody>
      </p:sp>
      <p:sp>
        <p:nvSpPr>
          <p:cNvPr id="35844" name="Zástupný symbol pro číslo snímku 3"/>
          <p:cNvSpPr>
            <a:spLocks noGrp="1"/>
          </p:cNvSpPr>
          <p:nvPr>
            <p:ph type="sldNum" sz="quarter" idx="5"/>
          </p:nvPr>
        </p:nvSpPr>
        <p:spPr>
          <a:noFill/>
        </p:spPr>
        <p:txBody>
          <a:bodyPr/>
          <a:lstStyle/>
          <a:p>
            <a:fld id="{754ECFDB-ECB8-454F-A80D-A89FE9E5D5DB}" type="slidenum">
              <a:rPr lang="cs-CZ" smtClean="0"/>
              <a:pPr/>
              <a:t>16</a:t>
            </a:fld>
            <a:endParaRPr lang="cs-CZ"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ln/>
        </p:spPr>
      </p:sp>
      <p:sp>
        <p:nvSpPr>
          <p:cNvPr id="23555" name="Zástupný symbol pro poznámky 2"/>
          <p:cNvSpPr>
            <a:spLocks noGrp="1"/>
          </p:cNvSpPr>
          <p:nvPr>
            <p:ph type="body" idx="1"/>
          </p:nvPr>
        </p:nvSpPr>
        <p:spPr>
          <a:noFill/>
          <a:ln/>
        </p:spPr>
        <p:txBody>
          <a:bodyPr/>
          <a:lstStyle/>
          <a:p>
            <a:endParaRPr lang="cs-CZ" dirty="0" smtClean="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ln/>
        </p:spPr>
      </p:sp>
      <p:sp>
        <p:nvSpPr>
          <p:cNvPr id="24579" name="Zástupný symbol pro poznámky 2"/>
          <p:cNvSpPr>
            <a:spLocks noGrp="1"/>
          </p:cNvSpPr>
          <p:nvPr>
            <p:ph type="body" idx="1"/>
          </p:nvPr>
        </p:nvSpPr>
        <p:spPr>
          <a:noFill/>
          <a:ln/>
        </p:spPr>
        <p:txBody>
          <a:bodyPr/>
          <a:lstStyle/>
          <a:p>
            <a:endParaRPr lang="cs-CZ" dirty="0" smtClean="0"/>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ln/>
        </p:spPr>
      </p:sp>
      <p:sp>
        <p:nvSpPr>
          <p:cNvPr id="25603" name="Zástupný symbol pro poznámky 2"/>
          <p:cNvSpPr>
            <a:spLocks noGrp="1"/>
          </p:cNvSpPr>
          <p:nvPr>
            <p:ph type="body" idx="1"/>
          </p:nvPr>
        </p:nvSpPr>
        <p:spPr>
          <a:noFill/>
          <a:ln/>
        </p:spPr>
        <p:txBody>
          <a:bodyPr/>
          <a:lstStyle/>
          <a:p>
            <a:endParaRPr lang="cs-CZ" dirty="0" smtClean="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6</a:t>
            </a:fld>
            <a:endParaRPr lang="cs-CZ"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ln/>
        </p:spPr>
      </p:sp>
      <p:sp>
        <p:nvSpPr>
          <p:cNvPr id="26627" name="Zástupný symbol pro poznámky 2"/>
          <p:cNvSpPr>
            <a:spLocks noGrp="1"/>
          </p:cNvSpPr>
          <p:nvPr>
            <p:ph type="body" idx="1"/>
          </p:nvPr>
        </p:nvSpPr>
        <p:spPr>
          <a:noFill/>
          <a:ln/>
        </p:spPr>
        <p:txBody>
          <a:bodyPr/>
          <a:lstStyle/>
          <a:p>
            <a:endParaRPr lang="cs-CZ" dirty="0" smtClean="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ln/>
        </p:spPr>
      </p:sp>
      <p:sp>
        <p:nvSpPr>
          <p:cNvPr id="27651" name="Zástupný symbol pro poznámky 2"/>
          <p:cNvSpPr>
            <a:spLocks noGrp="1"/>
          </p:cNvSpPr>
          <p:nvPr>
            <p:ph type="body" idx="1"/>
          </p:nvPr>
        </p:nvSpPr>
        <p:spPr>
          <a:noFill/>
          <a:ln/>
        </p:spPr>
        <p:txBody>
          <a:bodyPr/>
          <a:lstStyle/>
          <a:p>
            <a:endParaRPr lang="cs-CZ" smtClean="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ln/>
        </p:spPr>
      </p:sp>
      <p:sp>
        <p:nvSpPr>
          <p:cNvPr id="28675" name="Zástupný symbol pro poznámky 2"/>
          <p:cNvSpPr>
            <a:spLocks noGrp="1"/>
          </p:cNvSpPr>
          <p:nvPr>
            <p:ph type="body" idx="1"/>
          </p:nvPr>
        </p:nvSpPr>
        <p:spPr>
          <a:noFill/>
          <a:ln/>
        </p:spPr>
        <p:txBody>
          <a:bodyPr/>
          <a:lstStyle/>
          <a:p>
            <a:endParaRPr lang="cs-CZ" smtClean="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ln/>
        </p:spPr>
      </p:sp>
      <p:sp>
        <p:nvSpPr>
          <p:cNvPr id="29699" name="Zástupný symbol pro poznámky 2"/>
          <p:cNvSpPr>
            <a:spLocks noGrp="1"/>
          </p:cNvSpPr>
          <p:nvPr>
            <p:ph type="body" idx="1"/>
          </p:nvPr>
        </p:nvSpPr>
        <p:spPr>
          <a:noFill/>
          <a:ln/>
        </p:spPr>
        <p:txBody>
          <a:bodyPr/>
          <a:lstStyle/>
          <a:p>
            <a:endParaRPr lang="cs-CZ" dirty="0" smtClean="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71525" y="2249488"/>
            <a:ext cx="8743950" cy="1550987"/>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543050" y="4102100"/>
            <a:ext cx="7200900"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29488" y="642938"/>
            <a:ext cx="2185987" cy="57912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771525" y="642938"/>
            <a:ext cx="6405563" cy="57912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71525" y="642938"/>
            <a:ext cx="8743950" cy="579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71525" y="642938"/>
            <a:ext cx="8743950" cy="12065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71525" y="2090738"/>
            <a:ext cx="4295775" cy="43434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219700" y="2090738"/>
            <a:ext cx="4295775"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219700" y="4338638"/>
            <a:ext cx="4295775"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12800" y="4651375"/>
            <a:ext cx="8743950" cy="14382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812800" y="3068638"/>
            <a:ext cx="8743950"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71525" y="2090738"/>
            <a:ext cx="4295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219700" y="2090738"/>
            <a:ext cx="4295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4350" y="290513"/>
            <a:ext cx="9258300" cy="12065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514350" y="1620838"/>
            <a:ext cx="4545013"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514350" y="2295525"/>
            <a:ext cx="4545013"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226050" y="1620838"/>
            <a:ext cx="4546600"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226050" y="2295525"/>
            <a:ext cx="4546600"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4350" y="288925"/>
            <a:ext cx="3384550" cy="12255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4022725" y="288925"/>
            <a:ext cx="5749925"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14350" y="1514475"/>
            <a:ext cx="338455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16125" y="5067300"/>
            <a:ext cx="6172200" cy="59848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016125" y="646113"/>
            <a:ext cx="6172200"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2016125" y="5665788"/>
            <a:ext cx="6172200"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71525" y="642938"/>
            <a:ext cx="8743950"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smtClean="0"/>
              <a:t>Klepnutím lze upravit styl předlohy nadpisů.</a:t>
            </a:r>
          </a:p>
        </p:txBody>
      </p:sp>
      <p:sp>
        <p:nvSpPr>
          <p:cNvPr id="10243" name="Rectangle 3"/>
          <p:cNvSpPr>
            <a:spLocks noGrp="1" noChangeArrowheads="1"/>
          </p:cNvSpPr>
          <p:nvPr>
            <p:ph type="body" idx="1"/>
          </p:nvPr>
        </p:nvSpPr>
        <p:spPr bwMode="auto">
          <a:xfrm>
            <a:off x="771525" y="2090738"/>
            <a:ext cx="8743950"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771525" y="6596063"/>
            <a:ext cx="214312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514725" y="6596063"/>
            <a:ext cx="3257550"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72350" y="6596063"/>
            <a:ext cx="214312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3" Type="http://schemas.openxmlformats.org/officeDocument/2006/relationships/image" Target="../media/image575.emf"/><Relationship Id="rId18" Type="http://schemas.openxmlformats.org/officeDocument/2006/relationships/image" Target="../media/image580.emf"/><Relationship Id="rId26" Type="http://schemas.openxmlformats.org/officeDocument/2006/relationships/image" Target="../media/image588.emf"/><Relationship Id="rId39" Type="http://schemas.openxmlformats.org/officeDocument/2006/relationships/image" Target="../media/image601.emf"/><Relationship Id="rId21" Type="http://schemas.openxmlformats.org/officeDocument/2006/relationships/image" Target="../media/image583.emf"/><Relationship Id="rId34" Type="http://schemas.openxmlformats.org/officeDocument/2006/relationships/image" Target="../media/image596.emf"/><Relationship Id="rId42" Type="http://schemas.openxmlformats.org/officeDocument/2006/relationships/image" Target="../media/image604.emf"/><Relationship Id="rId47" Type="http://schemas.openxmlformats.org/officeDocument/2006/relationships/image" Target="../media/image609.emf"/><Relationship Id="rId50" Type="http://schemas.openxmlformats.org/officeDocument/2006/relationships/image" Target="../media/image612.emf"/><Relationship Id="rId55" Type="http://schemas.openxmlformats.org/officeDocument/2006/relationships/image" Target="../media/image617.emf"/><Relationship Id="rId63" Type="http://schemas.openxmlformats.org/officeDocument/2006/relationships/image" Target="../media/image625.emf"/><Relationship Id="rId7" Type="http://schemas.openxmlformats.org/officeDocument/2006/relationships/image" Target="../media/image569.emf"/><Relationship Id="rId2" Type="http://schemas.openxmlformats.org/officeDocument/2006/relationships/notesSlide" Target="../notesSlides/notesSlide9.xml"/><Relationship Id="rId16" Type="http://schemas.openxmlformats.org/officeDocument/2006/relationships/image" Target="../media/image578.emf"/><Relationship Id="rId20" Type="http://schemas.openxmlformats.org/officeDocument/2006/relationships/image" Target="../media/image582.emf"/><Relationship Id="rId29" Type="http://schemas.openxmlformats.org/officeDocument/2006/relationships/image" Target="../media/image591.emf"/><Relationship Id="rId41" Type="http://schemas.openxmlformats.org/officeDocument/2006/relationships/image" Target="../media/image603.emf"/><Relationship Id="rId54" Type="http://schemas.openxmlformats.org/officeDocument/2006/relationships/image" Target="../media/image616.emf"/><Relationship Id="rId62" Type="http://schemas.openxmlformats.org/officeDocument/2006/relationships/image" Target="../media/image624.emf"/><Relationship Id="rId1" Type="http://schemas.openxmlformats.org/officeDocument/2006/relationships/slideLayout" Target="../slideLayouts/slideLayout7.xml"/><Relationship Id="rId6" Type="http://schemas.openxmlformats.org/officeDocument/2006/relationships/image" Target="../media/image568.png"/><Relationship Id="rId11" Type="http://schemas.openxmlformats.org/officeDocument/2006/relationships/image" Target="../media/image573.emf"/><Relationship Id="rId24" Type="http://schemas.openxmlformats.org/officeDocument/2006/relationships/image" Target="../media/image586.emf"/><Relationship Id="rId32" Type="http://schemas.openxmlformats.org/officeDocument/2006/relationships/image" Target="../media/image594.emf"/><Relationship Id="rId37" Type="http://schemas.openxmlformats.org/officeDocument/2006/relationships/image" Target="../media/image599.emf"/><Relationship Id="rId40" Type="http://schemas.openxmlformats.org/officeDocument/2006/relationships/image" Target="../media/image602.emf"/><Relationship Id="rId45" Type="http://schemas.openxmlformats.org/officeDocument/2006/relationships/image" Target="../media/image607.emf"/><Relationship Id="rId53" Type="http://schemas.openxmlformats.org/officeDocument/2006/relationships/image" Target="../media/image615.emf"/><Relationship Id="rId58" Type="http://schemas.openxmlformats.org/officeDocument/2006/relationships/image" Target="../media/image620.emf"/><Relationship Id="rId66" Type="http://schemas.openxmlformats.org/officeDocument/2006/relationships/image" Target="../media/image628.emf"/><Relationship Id="rId5" Type="http://schemas.openxmlformats.org/officeDocument/2006/relationships/image" Target="../media/image567.png"/><Relationship Id="rId15" Type="http://schemas.openxmlformats.org/officeDocument/2006/relationships/image" Target="../media/image577.emf"/><Relationship Id="rId23" Type="http://schemas.openxmlformats.org/officeDocument/2006/relationships/image" Target="../media/image585.emf"/><Relationship Id="rId28" Type="http://schemas.openxmlformats.org/officeDocument/2006/relationships/image" Target="../media/image590.emf"/><Relationship Id="rId36" Type="http://schemas.openxmlformats.org/officeDocument/2006/relationships/image" Target="../media/image598.emf"/><Relationship Id="rId49" Type="http://schemas.openxmlformats.org/officeDocument/2006/relationships/image" Target="../media/image611.emf"/><Relationship Id="rId57" Type="http://schemas.openxmlformats.org/officeDocument/2006/relationships/image" Target="../media/image619.emf"/><Relationship Id="rId61" Type="http://schemas.openxmlformats.org/officeDocument/2006/relationships/image" Target="../media/image623.emf"/><Relationship Id="rId10" Type="http://schemas.openxmlformats.org/officeDocument/2006/relationships/image" Target="../media/image572.emf"/><Relationship Id="rId19" Type="http://schemas.openxmlformats.org/officeDocument/2006/relationships/image" Target="../media/image581.emf"/><Relationship Id="rId31" Type="http://schemas.openxmlformats.org/officeDocument/2006/relationships/image" Target="../media/image593.emf"/><Relationship Id="rId44" Type="http://schemas.openxmlformats.org/officeDocument/2006/relationships/image" Target="../media/image606.emf"/><Relationship Id="rId52" Type="http://schemas.openxmlformats.org/officeDocument/2006/relationships/image" Target="../media/image614.emf"/><Relationship Id="rId60" Type="http://schemas.openxmlformats.org/officeDocument/2006/relationships/image" Target="../media/image622.emf"/><Relationship Id="rId65" Type="http://schemas.openxmlformats.org/officeDocument/2006/relationships/image" Target="../media/image627.emf"/><Relationship Id="rId4" Type="http://schemas.openxmlformats.org/officeDocument/2006/relationships/image" Target="../media/image566.png"/><Relationship Id="rId9" Type="http://schemas.openxmlformats.org/officeDocument/2006/relationships/image" Target="../media/image571.emf"/><Relationship Id="rId14" Type="http://schemas.openxmlformats.org/officeDocument/2006/relationships/image" Target="../media/image576.emf"/><Relationship Id="rId22" Type="http://schemas.openxmlformats.org/officeDocument/2006/relationships/image" Target="../media/image584.emf"/><Relationship Id="rId27" Type="http://schemas.openxmlformats.org/officeDocument/2006/relationships/image" Target="../media/image589.emf"/><Relationship Id="rId30" Type="http://schemas.openxmlformats.org/officeDocument/2006/relationships/image" Target="../media/image592.emf"/><Relationship Id="rId35" Type="http://schemas.openxmlformats.org/officeDocument/2006/relationships/image" Target="../media/image597.emf"/><Relationship Id="rId43" Type="http://schemas.openxmlformats.org/officeDocument/2006/relationships/image" Target="../media/image605.emf"/><Relationship Id="rId48" Type="http://schemas.openxmlformats.org/officeDocument/2006/relationships/image" Target="../media/image610.emf"/><Relationship Id="rId56" Type="http://schemas.openxmlformats.org/officeDocument/2006/relationships/image" Target="../media/image618.emf"/><Relationship Id="rId64" Type="http://schemas.openxmlformats.org/officeDocument/2006/relationships/image" Target="../media/image626.emf"/><Relationship Id="rId8" Type="http://schemas.openxmlformats.org/officeDocument/2006/relationships/image" Target="../media/image570.emf"/><Relationship Id="rId51" Type="http://schemas.openxmlformats.org/officeDocument/2006/relationships/image" Target="../media/image613.emf"/><Relationship Id="rId3" Type="http://schemas.openxmlformats.org/officeDocument/2006/relationships/image" Target="../media/image565.jpeg"/><Relationship Id="rId12" Type="http://schemas.openxmlformats.org/officeDocument/2006/relationships/image" Target="../media/image574.emf"/><Relationship Id="rId17" Type="http://schemas.openxmlformats.org/officeDocument/2006/relationships/image" Target="../media/image579.emf"/><Relationship Id="rId25" Type="http://schemas.openxmlformats.org/officeDocument/2006/relationships/image" Target="../media/image587.emf"/><Relationship Id="rId33" Type="http://schemas.openxmlformats.org/officeDocument/2006/relationships/image" Target="../media/image595.emf"/><Relationship Id="rId38" Type="http://schemas.openxmlformats.org/officeDocument/2006/relationships/image" Target="../media/image600.emf"/><Relationship Id="rId46" Type="http://schemas.openxmlformats.org/officeDocument/2006/relationships/image" Target="../media/image608.emf"/><Relationship Id="rId59" Type="http://schemas.openxmlformats.org/officeDocument/2006/relationships/image" Target="../media/image621.emf"/></Relationships>
</file>

<file path=ppt/slides/_rels/slide11.xml.rels><?xml version="1.0" encoding="UTF-8" standalone="yes"?>
<Relationships xmlns="http://schemas.openxmlformats.org/package/2006/relationships"><Relationship Id="rId3" Type="http://schemas.openxmlformats.org/officeDocument/2006/relationships/image" Target="../media/image62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30.jpeg"/></Relationships>
</file>

<file path=ppt/slides/_rels/slide12.xml.rels><?xml version="1.0" encoding="UTF-8" standalone="yes"?>
<Relationships xmlns="http://schemas.openxmlformats.org/package/2006/relationships"><Relationship Id="rId3" Type="http://schemas.openxmlformats.org/officeDocument/2006/relationships/image" Target="../media/image63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34.png"/><Relationship Id="rId5" Type="http://schemas.openxmlformats.org/officeDocument/2006/relationships/image" Target="../media/image633.jpeg"/><Relationship Id="rId4" Type="http://schemas.openxmlformats.org/officeDocument/2006/relationships/image" Target="../media/image632.png"/></Relationships>
</file>

<file path=ppt/slides/_rels/slide13.xml.rels><?xml version="1.0" encoding="UTF-8" standalone="yes"?>
<Relationships xmlns="http://schemas.openxmlformats.org/package/2006/relationships"><Relationship Id="rId3" Type="http://schemas.openxmlformats.org/officeDocument/2006/relationships/image" Target="../media/image635.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637.png"/><Relationship Id="rId4" Type="http://schemas.openxmlformats.org/officeDocument/2006/relationships/image" Target="../media/image636.jpeg"/></Relationships>
</file>

<file path=ppt/slides/_rels/slide14.xml.rels><?xml version="1.0" encoding="UTF-8" standalone="yes"?>
<Relationships xmlns="http://schemas.openxmlformats.org/package/2006/relationships"><Relationship Id="rId8" Type="http://schemas.openxmlformats.org/officeDocument/2006/relationships/image" Target="../media/image643.emf"/><Relationship Id="rId13" Type="http://schemas.openxmlformats.org/officeDocument/2006/relationships/image" Target="../media/image648.emf"/><Relationship Id="rId18" Type="http://schemas.openxmlformats.org/officeDocument/2006/relationships/image" Target="../media/image653.emf"/><Relationship Id="rId26" Type="http://schemas.openxmlformats.org/officeDocument/2006/relationships/image" Target="../media/image661.emf"/><Relationship Id="rId39" Type="http://schemas.openxmlformats.org/officeDocument/2006/relationships/image" Target="../media/image674.emf"/><Relationship Id="rId3" Type="http://schemas.openxmlformats.org/officeDocument/2006/relationships/image" Target="../media/image638.jpeg"/><Relationship Id="rId21" Type="http://schemas.openxmlformats.org/officeDocument/2006/relationships/image" Target="../media/image656.emf"/><Relationship Id="rId34" Type="http://schemas.openxmlformats.org/officeDocument/2006/relationships/image" Target="../media/image669.emf"/><Relationship Id="rId42" Type="http://schemas.openxmlformats.org/officeDocument/2006/relationships/image" Target="../media/image677.emf"/><Relationship Id="rId7" Type="http://schemas.openxmlformats.org/officeDocument/2006/relationships/image" Target="../media/image642.emf"/><Relationship Id="rId12" Type="http://schemas.openxmlformats.org/officeDocument/2006/relationships/image" Target="../media/image647.emf"/><Relationship Id="rId17" Type="http://schemas.openxmlformats.org/officeDocument/2006/relationships/image" Target="../media/image652.emf"/><Relationship Id="rId25" Type="http://schemas.openxmlformats.org/officeDocument/2006/relationships/image" Target="../media/image660.emf"/><Relationship Id="rId33" Type="http://schemas.openxmlformats.org/officeDocument/2006/relationships/image" Target="../media/image668.emf"/><Relationship Id="rId38" Type="http://schemas.openxmlformats.org/officeDocument/2006/relationships/image" Target="../media/image673.emf"/><Relationship Id="rId2" Type="http://schemas.openxmlformats.org/officeDocument/2006/relationships/notesSlide" Target="../notesSlides/notesSlide13.xml"/><Relationship Id="rId16" Type="http://schemas.openxmlformats.org/officeDocument/2006/relationships/image" Target="../media/image651.emf"/><Relationship Id="rId20" Type="http://schemas.openxmlformats.org/officeDocument/2006/relationships/image" Target="../media/image655.emf"/><Relationship Id="rId29" Type="http://schemas.openxmlformats.org/officeDocument/2006/relationships/image" Target="../media/image664.emf"/><Relationship Id="rId41" Type="http://schemas.openxmlformats.org/officeDocument/2006/relationships/image" Target="../media/image676.emf"/><Relationship Id="rId1" Type="http://schemas.openxmlformats.org/officeDocument/2006/relationships/slideLayout" Target="../slideLayouts/slideLayout7.xml"/><Relationship Id="rId6" Type="http://schemas.openxmlformats.org/officeDocument/2006/relationships/image" Target="../media/image641.emf"/><Relationship Id="rId11" Type="http://schemas.openxmlformats.org/officeDocument/2006/relationships/image" Target="../media/image646.emf"/><Relationship Id="rId24" Type="http://schemas.openxmlformats.org/officeDocument/2006/relationships/image" Target="../media/image659.emf"/><Relationship Id="rId32" Type="http://schemas.openxmlformats.org/officeDocument/2006/relationships/image" Target="../media/image667.emf"/><Relationship Id="rId37" Type="http://schemas.openxmlformats.org/officeDocument/2006/relationships/image" Target="../media/image672.emf"/><Relationship Id="rId40" Type="http://schemas.openxmlformats.org/officeDocument/2006/relationships/image" Target="../media/image675.emf"/><Relationship Id="rId5" Type="http://schemas.openxmlformats.org/officeDocument/2006/relationships/image" Target="../media/image640.emf"/><Relationship Id="rId15" Type="http://schemas.openxmlformats.org/officeDocument/2006/relationships/image" Target="../media/image650.emf"/><Relationship Id="rId23" Type="http://schemas.openxmlformats.org/officeDocument/2006/relationships/image" Target="../media/image658.emf"/><Relationship Id="rId28" Type="http://schemas.openxmlformats.org/officeDocument/2006/relationships/image" Target="../media/image663.emf"/><Relationship Id="rId36" Type="http://schemas.openxmlformats.org/officeDocument/2006/relationships/image" Target="../media/image671.emf"/><Relationship Id="rId10" Type="http://schemas.openxmlformats.org/officeDocument/2006/relationships/image" Target="../media/image645.emf"/><Relationship Id="rId19" Type="http://schemas.openxmlformats.org/officeDocument/2006/relationships/image" Target="../media/image654.emf"/><Relationship Id="rId31" Type="http://schemas.openxmlformats.org/officeDocument/2006/relationships/image" Target="../media/image666.emf"/><Relationship Id="rId4" Type="http://schemas.openxmlformats.org/officeDocument/2006/relationships/image" Target="../media/image639.png"/><Relationship Id="rId9" Type="http://schemas.openxmlformats.org/officeDocument/2006/relationships/image" Target="../media/image644.emf"/><Relationship Id="rId14" Type="http://schemas.openxmlformats.org/officeDocument/2006/relationships/image" Target="../media/image649.emf"/><Relationship Id="rId22" Type="http://schemas.openxmlformats.org/officeDocument/2006/relationships/image" Target="../media/image657.emf"/><Relationship Id="rId27" Type="http://schemas.openxmlformats.org/officeDocument/2006/relationships/image" Target="../media/image662.emf"/><Relationship Id="rId30" Type="http://schemas.openxmlformats.org/officeDocument/2006/relationships/image" Target="../media/image665.emf"/><Relationship Id="rId35" Type="http://schemas.openxmlformats.org/officeDocument/2006/relationships/image" Target="../media/image670.emf"/></Relationships>
</file>

<file path=ppt/slides/_rels/slide15.xml.rels><?xml version="1.0" encoding="UTF-8" standalone="yes"?>
<Relationships xmlns="http://schemas.openxmlformats.org/package/2006/relationships"><Relationship Id="rId3" Type="http://schemas.openxmlformats.org/officeDocument/2006/relationships/image" Target="../media/image678.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679.png"/></Relationships>
</file>

<file path=ppt/slides/_rels/slide16.xml.rels><?xml version="1.0" encoding="UTF-8" standalone="yes"?>
<Relationships xmlns="http://schemas.openxmlformats.org/package/2006/relationships"><Relationship Id="rId8" Type="http://schemas.openxmlformats.org/officeDocument/2006/relationships/image" Target="../media/image685.emf"/><Relationship Id="rId13" Type="http://schemas.openxmlformats.org/officeDocument/2006/relationships/image" Target="../media/image690.emf"/><Relationship Id="rId3" Type="http://schemas.openxmlformats.org/officeDocument/2006/relationships/image" Target="../media/image680.jpeg"/><Relationship Id="rId7" Type="http://schemas.openxmlformats.org/officeDocument/2006/relationships/image" Target="../media/image684.emf"/><Relationship Id="rId12" Type="http://schemas.openxmlformats.org/officeDocument/2006/relationships/image" Target="../media/image689.emf"/><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683.emf"/><Relationship Id="rId11" Type="http://schemas.openxmlformats.org/officeDocument/2006/relationships/image" Target="../media/image688.emf"/><Relationship Id="rId5" Type="http://schemas.openxmlformats.org/officeDocument/2006/relationships/image" Target="../media/image682.png"/><Relationship Id="rId15" Type="http://schemas.openxmlformats.org/officeDocument/2006/relationships/image" Target="../media/image692.emf"/><Relationship Id="rId10" Type="http://schemas.openxmlformats.org/officeDocument/2006/relationships/image" Target="../media/image687.emf"/><Relationship Id="rId4" Type="http://schemas.openxmlformats.org/officeDocument/2006/relationships/image" Target="../media/image681.png"/><Relationship Id="rId9" Type="http://schemas.openxmlformats.org/officeDocument/2006/relationships/image" Target="../media/image686.emf"/><Relationship Id="rId14" Type="http://schemas.openxmlformats.org/officeDocument/2006/relationships/image" Target="../media/image691.emf"/></Relationships>
</file>

<file path=ppt/slides/_rels/slide17.xml.rels><?xml version="1.0" encoding="UTF-8" standalone="yes"?>
<Relationships xmlns="http://schemas.openxmlformats.org/package/2006/relationships"><Relationship Id="rId8" Type="http://schemas.openxmlformats.org/officeDocument/2006/relationships/image" Target="../media/image699.png"/><Relationship Id="rId3" Type="http://schemas.openxmlformats.org/officeDocument/2006/relationships/image" Target="../media/image694.jpeg"/><Relationship Id="rId7" Type="http://schemas.openxmlformats.org/officeDocument/2006/relationships/image" Target="../media/image698.jpeg"/><Relationship Id="rId2" Type="http://schemas.openxmlformats.org/officeDocument/2006/relationships/image" Target="../media/image693.jpeg"/><Relationship Id="rId1" Type="http://schemas.openxmlformats.org/officeDocument/2006/relationships/slideLayout" Target="../slideLayouts/slideLayout12.xml"/><Relationship Id="rId6" Type="http://schemas.openxmlformats.org/officeDocument/2006/relationships/image" Target="../media/image697.jpeg"/><Relationship Id="rId5" Type="http://schemas.openxmlformats.org/officeDocument/2006/relationships/image" Target="../media/image696.png"/><Relationship Id="rId4" Type="http://schemas.openxmlformats.org/officeDocument/2006/relationships/image" Target="../media/image695.jpeg"/></Relationships>
</file>

<file path=ppt/slides/_rels/slide18.xml.rels><?xml version="1.0" encoding="UTF-8" standalone="yes"?>
<Relationships xmlns="http://schemas.openxmlformats.org/package/2006/relationships"><Relationship Id="rId3" Type="http://schemas.openxmlformats.org/officeDocument/2006/relationships/image" Target="../media/image701.jpeg"/><Relationship Id="rId2" Type="http://schemas.openxmlformats.org/officeDocument/2006/relationships/image" Target="../media/image700.jpeg"/><Relationship Id="rId1" Type="http://schemas.openxmlformats.org/officeDocument/2006/relationships/slideLayout" Target="../slideLayouts/slideLayout12.xml"/><Relationship Id="rId6" Type="http://schemas.openxmlformats.org/officeDocument/2006/relationships/image" Target="../media/image704.jpeg"/><Relationship Id="rId5" Type="http://schemas.openxmlformats.org/officeDocument/2006/relationships/image" Target="../media/image703.png"/><Relationship Id="rId4" Type="http://schemas.openxmlformats.org/officeDocument/2006/relationships/image" Target="../media/image702.pn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hyperlink" Target="http://www.izolace-beran.cz/index.php?lg=cz" TargetMode="External"/><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3" Type="http://schemas.openxmlformats.org/officeDocument/2006/relationships/image" Target="../media/image33.emf"/><Relationship Id="rId18" Type="http://schemas.openxmlformats.org/officeDocument/2006/relationships/image" Target="../media/image38.emf"/><Relationship Id="rId26" Type="http://schemas.openxmlformats.org/officeDocument/2006/relationships/image" Target="../media/image46.emf"/><Relationship Id="rId39" Type="http://schemas.openxmlformats.org/officeDocument/2006/relationships/image" Target="../media/image59.emf"/><Relationship Id="rId21" Type="http://schemas.openxmlformats.org/officeDocument/2006/relationships/image" Target="../media/image41.emf"/><Relationship Id="rId34" Type="http://schemas.openxmlformats.org/officeDocument/2006/relationships/image" Target="../media/image54.emf"/><Relationship Id="rId42" Type="http://schemas.openxmlformats.org/officeDocument/2006/relationships/image" Target="../media/image62.emf"/><Relationship Id="rId47" Type="http://schemas.openxmlformats.org/officeDocument/2006/relationships/image" Target="../media/image67.emf"/><Relationship Id="rId50" Type="http://schemas.openxmlformats.org/officeDocument/2006/relationships/image" Target="../media/image70.emf"/><Relationship Id="rId55" Type="http://schemas.openxmlformats.org/officeDocument/2006/relationships/image" Target="../media/image75.emf"/><Relationship Id="rId63" Type="http://schemas.openxmlformats.org/officeDocument/2006/relationships/image" Target="../media/image83.emf"/><Relationship Id="rId68" Type="http://schemas.openxmlformats.org/officeDocument/2006/relationships/image" Target="../media/image88.emf"/><Relationship Id="rId76" Type="http://schemas.openxmlformats.org/officeDocument/2006/relationships/image" Target="../media/image96.emf"/><Relationship Id="rId7" Type="http://schemas.openxmlformats.org/officeDocument/2006/relationships/image" Target="../media/image27.emf"/><Relationship Id="rId71" Type="http://schemas.openxmlformats.org/officeDocument/2006/relationships/image" Target="../media/image91.emf"/><Relationship Id="rId2" Type="http://schemas.openxmlformats.org/officeDocument/2006/relationships/notesSlide" Target="../notesSlides/notesSlide3.xml"/><Relationship Id="rId16" Type="http://schemas.openxmlformats.org/officeDocument/2006/relationships/image" Target="../media/image36.emf"/><Relationship Id="rId29" Type="http://schemas.openxmlformats.org/officeDocument/2006/relationships/image" Target="../media/image49.emf"/><Relationship Id="rId11" Type="http://schemas.openxmlformats.org/officeDocument/2006/relationships/image" Target="../media/image31.emf"/><Relationship Id="rId24" Type="http://schemas.openxmlformats.org/officeDocument/2006/relationships/image" Target="../media/image44.emf"/><Relationship Id="rId32" Type="http://schemas.openxmlformats.org/officeDocument/2006/relationships/image" Target="../media/image52.emf"/><Relationship Id="rId37" Type="http://schemas.openxmlformats.org/officeDocument/2006/relationships/image" Target="../media/image57.emf"/><Relationship Id="rId40" Type="http://schemas.openxmlformats.org/officeDocument/2006/relationships/image" Target="../media/image60.emf"/><Relationship Id="rId45" Type="http://schemas.openxmlformats.org/officeDocument/2006/relationships/image" Target="../media/image65.emf"/><Relationship Id="rId53" Type="http://schemas.openxmlformats.org/officeDocument/2006/relationships/image" Target="../media/image73.emf"/><Relationship Id="rId58" Type="http://schemas.openxmlformats.org/officeDocument/2006/relationships/image" Target="../media/image78.emf"/><Relationship Id="rId66" Type="http://schemas.openxmlformats.org/officeDocument/2006/relationships/image" Target="../media/image86.emf"/><Relationship Id="rId74" Type="http://schemas.openxmlformats.org/officeDocument/2006/relationships/image" Target="../media/image94.emf"/><Relationship Id="rId79" Type="http://schemas.openxmlformats.org/officeDocument/2006/relationships/image" Target="../media/image99.emf"/><Relationship Id="rId5" Type="http://schemas.openxmlformats.org/officeDocument/2006/relationships/image" Target="../media/image25.emf"/><Relationship Id="rId61" Type="http://schemas.openxmlformats.org/officeDocument/2006/relationships/image" Target="../media/image81.emf"/><Relationship Id="rId82" Type="http://schemas.openxmlformats.org/officeDocument/2006/relationships/image" Target="../media/image102.emf"/><Relationship Id="rId10" Type="http://schemas.openxmlformats.org/officeDocument/2006/relationships/image" Target="../media/image30.emf"/><Relationship Id="rId19" Type="http://schemas.openxmlformats.org/officeDocument/2006/relationships/image" Target="../media/image39.emf"/><Relationship Id="rId31" Type="http://schemas.openxmlformats.org/officeDocument/2006/relationships/image" Target="../media/image51.emf"/><Relationship Id="rId44" Type="http://schemas.openxmlformats.org/officeDocument/2006/relationships/image" Target="../media/image64.emf"/><Relationship Id="rId52" Type="http://schemas.openxmlformats.org/officeDocument/2006/relationships/image" Target="../media/image72.emf"/><Relationship Id="rId60" Type="http://schemas.openxmlformats.org/officeDocument/2006/relationships/image" Target="../media/image80.emf"/><Relationship Id="rId65" Type="http://schemas.openxmlformats.org/officeDocument/2006/relationships/image" Target="../media/image85.emf"/><Relationship Id="rId73" Type="http://schemas.openxmlformats.org/officeDocument/2006/relationships/image" Target="../media/image93.emf"/><Relationship Id="rId78" Type="http://schemas.openxmlformats.org/officeDocument/2006/relationships/image" Target="../media/image98.emf"/><Relationship Id="rId81" Type="http://schemas.openxmlformats.org/officeDocument/2006/relationships/image" Target="../media/image101.emf"/><Relationship Id="rId4" Type="http://schemas.openxmlformats.org/officeDocument/2006/relationships/image" Target="../media/image24.jpeg"/><Relationship Id="rId9" Type="http://schemas.openxmlformats.org/officeDocument/2006/relationships/image" Target="../media/image29.emf"/><Relationship Id="rId14" Type="http://schemas.openxmlformats.org/officeDocument/2006/relationships/image" Target="../media/image34.emf"/><Relationship Id="rId22" Type="http://schemas.openxmlformats.org/officeDocument/2006/relationships/image" Target="../media/image42.emf"/><Relationship Id="rId27" Type="http://schemas.openxmlformats.org/officeDocument/2006/relationships/image" Target="../media/image47.emf"/><Relationship Id="rId30" Type="http://schemas.openxmlformats.org/officeDocument/2006/relationships/image" Target="../media/image50.emf"/><Relationship Id="rId35" Type="http://schemas.openxmlformats.org/officeDocument/2006/relationships/image" Target="../media/image55.emf"/><Relationship Id="rId43" Type="http://schemas.openxmlformats.org/officeDocument/2006/relationships/image" Target="../media/image63.emf"/><Relationship Id="rId48" Type="http://schemas.openxmlformats.org/officeDocument/2006/relationships/image" Target="../media/image68.emf"/><Relationship Id="rId56" Type="http://schemas.openxmlformats.org/officeDocument/2006/relationships/image" Target="../media/image76.emf"/><Relationship Id="rId64" Type="http://schemas.openxmlformats.org/officeDocument/2006/relationships/image" Target="../media/image84.emf"/><Relationship Id="rId69" Type="http://schemas.openxmlformats.org/officeDocument/2006/relationships/image" Target="../media/image89.emf"/><Relationship Id="rId77" Type="http://schemas.openxmlformats.org/officeDocument/2006/relationships/image" Target="../media/image97.emf"/><Relationship Id="rId8" Type="http://schemas.openxmlformats.org/officeDocument/2006/relationships/image" Target="../media/image28.emf"/><Relationship Id="rId51" Type="http://schemas.openxmlformats.org/officeDocument/2006/relationships/image" Target="../media/image71.emf"/><Relationship Id="rId72" Type="http://schemas.openxmlformats.org/officeDocument/2006/relationships/image" Target="../media/image92.emf"/><Relationship Id="rId80" Type="http://schemas.openxmlformats.org/officeDocument/2006/relationships/image" Target="../media/image100.emf"/><Relationship Id="rId3" Type="http://schemas.openxmlformats.org/officeDocument/2006/relationships/image" Target="../media/image23.jpeg"/><Relationship Id="rId12" Type="http://schemas.openxmlformats.org/officeDocument/2006/relationships/image" Target="../media/image32.emf"/><Relationship Id="rId17" Type="http://schemas.openxmlformats.org/officeDocument/2006/relationships/image" Target="../media/image37.emf"/><Relationship Id="rId25" Type="http://schemas.openxmlformats.org/officeDocument/2006/relationships/image" Target="../media/image45.emf"/><Relationship Id="rId33" Type="http://schemas.openxmlformats.org/officeDocument/2006/relationships/image" Target="../media/image53.emf"/><Relationship Id="rId38" Type="http://schemas.openxmlformats.org/officeDocument/2006/relationships/image" Target="../media/image58.emf"/><Relationship Id="rId46" Type="http://schemas.openxmlformats.org/officeDocument/2006/relationships/image" Target="../media/image66.emf"/><Relationship Id="rId59" Type="http://schemas.openxmlformats.org/officeDocument/2006/relationships/image" Target="../media/image79.emf"/><Relationship Id="rId67" Type="http://schemas.openxmlformats.org/officeDocument/2006/relationships/image" Target="../media/image87.emf"/><Relationship Id="rId20" Type="http://schemas.openxmlformats.org/officeDocument/2006/relationships/image" Target="../media/image40.emf"/><Relationship Id="rId41" Type="http://schemas.openxmlformats.org/officeDocument/2006/relationships/image" Target="../media/image61.emf"/><Relationship Id="rId54" Type="http://schemas.openxmlformats.org/officeDocument/2006/relationships/image" Target="../media/image74.emf"/><Relationship Id="rId62" Type="http://schemas.openxmlformats.org/officeDocument/2006/relationships/image" Target="../media/image82.emf"/><Relationship Id="rId70" Type="http://schemas.openxmlformats.org/officeDocument/2006/relationships/image" Target="../media/image90.emf"/><Relationship Id="rId75" Type="http://schemas.openxmlformats.org/officeDocument/2006/relationships/image" Target="../media/image95.emf"/><Relationship Id="rId1" Type="http://schemas.openxmlformats.org/officeDocument/2006/relationships/slideLayout" Target="../slideLayouts/slideLayout4.xml"/><Relationship Id="rId6" Type="http://schemas.openxmlformats.org/officeDocument/2006/relationships/image" Target="../media/image26.emf"/><Relationship Id="rId15" Type="http://schemas.openxmlformats.org/officeDocument/2006/relationships/image" Target="../media/image35.emf"/><Relationship Id="rId23" Type="http://schemas.openxmlformats.org/officeDocument/2006/relationships/image" Target="../media/image43.emf"/><Relationship Id="rId28" Type="http://schemas.openxmlformats.org/officeDocument/2006/relationships/image" Target="../media/image48.emf"/><Relationship Id="rId36" Type="http://schemas.openxmlformats.org/officeDocument/2006/relationships/image" Target="../media/image56.emf"/><Relationship Id="rId49" Type="http://schemas.openxmlformats.org/officeDocument/2006/relationships/image" Target="../media/image69.emf"/><Relationship Id="rId57" Type="http://schemas.openxmlformats.org/officeDocument/2006/relationships/image" Target="../media/image77.emf"/></Relationships>
</file>

<file path=ppt/slides/_rels/slide5.xml.rels><?xml version="1.0" encoding="UTF-8" standalone="yes"?>
<Relationships xmlns="http://schemas.openxmlformats.org/package/2006/relationships"><Relationship Id="rId26" Type="http://schemas.openxmlformats.org/officeDocument/2006/relationships/image" Target="../media/image126.emf"/><Relationship Id="rId117" Type="http://schemas.openxmlformats.org/officeDocument/2006/relationships/image" Target="../media/image217.emf"/><Relationship Id="rId21" Type="http://schemas.openxmlformats.org/officeDocument/2006/relationships/image" Target="../media/image121.emf"/><Relationship Id="rId42" Type="http://schemas.openxmlformats.org/officeDocument/2006/relationships/image" Target="../media/image142.emf"/><Relationship Id="rId47" Type="http://schemas.openxmlformats.org/officeDocument/2006/relationships/image" Target="../media/image147.emf"/><Relationship Id="rId63" Type="http://schemas.openxmlformats.org/officeDocument/2006/relationships/image" Target="../media/image163.emf"/><Relationship Id="rId68" Type="http://schemas.openxmlformats.org/officeDocument/2006/relationships/image" Target="../media/image168.emf"/><Relationship Id="rId84" Type="http://schemas.openxmlformats.org/officeDocument/2006/relationships/image" Target="../media/image184.emf"/><Relationship Id="rId89" Type="http://schemas.openxmlformats.org/officeDocument/2006/relationships/image" Target="../media/image189.emf"/><Relationship Id="rId112" Type="http://schemas.openxmlformats.org/officeDocument/2006/relationships/image" Target="../media/image212.emf"/><Relationship Id="rId133" Type="http://schemas.openxmlformats.org/officeDocument/2006/relationships/image" Target="../media/image233.emf"/><Relationship Id="rId138" Type="http://schemas.openxmlformats.org/officeDocument/2006/relationships/image" Target="../media/image238.emf"/><Relationship Id="rId154" Type="http://schemas.openxmlformats.org/officeDocument/2006/relationships/image" Target="../media/image254.emf"/><Relationship Id="rId159" Type="http://schemas.openxmlformats.org/officeDocument/2006/relationships/image" Target="../media/image259.emf"/><Relationship Id="rId16" Type="http://schemas.openxmlformats.org/officeDocument/2006/relationships/image" Target="../media/image116.emf"/><Relationship Id="rId107" Type="http://schemas.openxmlformats.org/officeDocument/2006/relationships/image" Target="../media/image207.emf"/><Relationship Id="rId11" Type="http://schemas.openxmlformats.org/officeDocument/2006/relationships/image" Target="../media/image111.emf"/><Relationship Id="rId32" Type="http://schemas.openxmlformats.org/officeDocument/2006/relationships/image" Target="../media/image132.emf"/><Relationship Id="rId37" Type="http://schemas.openxmlformats.org/officeDocument/2006/relationships/image" Target="../media/image137.emf"/><Relationship Id="rId53" Type="http://schemas.openxmlformats.org/officeDocument/2006/relationships/image" Target="../media/image153.emf"/><Relationship Id="rId58" Type="http://schemas.openxmlformats.org/officeDocument/2006/relationships/image" Target="../media/image158.emf"/><Relationship Id="rId74" Type="http://schemas.openxmlformats.org/officeDocument/2006/relationships/image" Target="../media/image174.emf"/><Relationship Id="rId79" Type="http://schemas.openxmlformats.org/officeDocument/2006/relationships/image" Target="../media/image179.emf"/><Relationship Id="rId102" Type="http://schemas.openxmlformats.org/officeDocument/2006/relationships/image" Target="../media/image202.emf"/><Relationship Id="rId123" Type="http://schemas.openxmlformats.org/officeDocument/2006/relationships/image" Target="../media/image223.emf"/><Relationship Id="rId128" Type="http://schemas.openxmlformats.org/officeDocument/2006/relationships/image" Target="../media/image228.emf"/><Relationship Id="rId144" Type="http://schemas.openxmlformats.org/officeDocument/2006/relationships/image" Target="../media/image244.emf"/><Relationship Id="rId149" Type="http://schemas.openxmlformats.org/officeDocument/2006/relationships/image" Target="../media/image249.emf"/><Relationship Id="rId5" Type="http://schemas.openxmlformats.org/officeDocument/2006/relationships/image" Target="../media/image105.png"/><Relationship Id="rId90" Type="http://schemas.openxmlformats.org/officeDocument/2006/relationships/image" Target="../media/image190.emf"/><Relationship Id="rId95" Type="http://schemas.openxmlformats.org/officeDocument/2006/relationships/image" Target="../media/image195.emf"/><Relationship Id="rId160" Type="http://schemas.openxmlformats.org/officeDocument/2006/relationships/image" Target="../media/image260.emf"/><Relationship Id="rId165" Type="http://schemas.openxmlformats.org/officeDocument/2006/relationships/image" Target="../media/image265.emf"/><Relationship Id="rId22" Type="http://schemas.openxmlformats.org/officeDocument/2006/relationships/image" Target="../media/image122.emf"/><Relationship Id="rId27" Type="http://schemas.openxmlformats.org/officeDocument/2006/relationships/image" Target="../media/image127.emf"/><Relationship Id="rId43" Type="http://schemas.openxmlformats.org/officeDocument/2006/relationships/image" Target="../media/image143.emf"/><Relationship Id="rId48" Type="http://schemas.openxmlformats.org/officeDocument/2006/relationships/image" Target="../media/image148.emf"/><Relationship Id="rId64" Type="http://schemas.openxmlformats.org/officeDocument/2006/relationships/image" Target="../media/image164.emf"/><Relationship Id="rId69" Type="http://schemas.openxmlformats.org/officeDocument/2006/relationships/image" Target="../media/image169.emf"/><Relationship Id="rId113" Type="http://schemas.openxmlformats.org/officeDocument/2006/relationships/image" Target="../media/image213.emf"/><Relationship Id="rId118" Type="http://schemas.openxmlformats.org/officeDocument/2006/relationships/image" Target="../media/image218.emf"/><Relationship Id="rId134" Type="http://schemas.openxmlformats.org/officeDocument/2006/relationships/image" Target="../media/image234.emf"/><Relationship Id="rId139" Type="http://schemas.openxmlformats.org/officeDocument/2006/relationships/image" Target="../media/image239.emf"/><Relationship Id="rId80" Type="http://schemas.openxmlformats.org/officeDocument/2006/relationships/image" Target="../media/image180.emf"/><Relationship Id="rId85" Type="http://schemas.openxmlformats.org/officeDocument/2006/relationships/image" Target="../media/image185.emf"/><Relationship Id="rId150" Type="http://schemas.openxmlformats.org/officeDocument/2006/relationships/image" Target="../media/image250.emf"/><Relationship Id="rId155" Type="http://schemas.openxmlformats.org/officeDocument/2006/relationships/image" Target="../media/image255.emf"/><Relationship Id="rId12" Type="http://schemas.openxmlformats.org/officeDocument/2006/relationships/image" Target="../media/image112.emf"/><Relationship Id="rId17" Type="http://schemas.openxmlformats.org/officeDocument/2006/relationships/image" Target="../media/image117.emf"/><Relationship Id="rId33" Type="http://schemas.openxmlformats.org/officeDocument/2006/relationships/image" Target="../media/image133.emf"/><Relationship Id="rId38" Type="http://schemas.openxmlformats.org/officeDocument/2006/relationships/image" Target="../media/image138.emf"/><Relationship Id="rId59" Type="http://schemas.openxmlformats.org/officeDocument/2006/relationships/image" Target="../media/image159.emf"/><Relationship Id="rId103" Type="http://schemas.openxmlformats.org/officeDocument/2006/relationships/image" Target="../media/image203.emf"/><Relationship Id="rId108" Type="http://schemas.openxmlformats.org/officeDocument/2006/relationships/image" Target="../media/image208.emf"/><Relationship Id="rId124" Type="http://schemas.openxmlformats.org/officeDocument/2006/relationships/image" Target="../media/image224.emf"/><Relationship Id="rId129" Type="http://schemas.openxmlformats.org/officeDocument/2006/relationships/image" Target="../media/image229.emf"/><Relationship Id="rId54" Type="http://schemas.openxmlformats.org/officeDocument/2006/relationships/image" Target="../media/image154.emf"/><Relationship Id="rId70" Type="http://schemas.openxmlformats.org/officeDocument/2006/relationships/image" Target="../media/image170.emf"/><Relationship Id="rId75" Type="http://schemas.openxmlformats.org/officeDocument/2006/relationships/image" Target="../media/image175.emf"/><Relationship Id="rId91" Type="http://schemas.openxmlformats.org/officeDocument/2006/relationships/image" Target="../media/image191.emf"/><Relationship Id="rId96" Type="http://schemas.openxmlformats.org/officeDocument/2006/relationships/image" Target="../media/image196.emf"/><Relationship Id="rId140" Type="http://schemas.openxmlformats.org/officeDocument/2006/relationships/image" Target="../media/image240.emf"/><Relationship Id="rId145" Type="http://schemas.openxmlformats.org/officeDocument/2006/relationships/image" Target="../media/image245.emf"/><Relationship Id="rId161" Type="http://schemas.openxmlformats.org/officeDocument/2006/relationships/image" Target="../media/image261.emf"/><Relationship Id="rId166" Type="http://schemas.openxmlformats.org/officeDocument/2006/relationships/image" Target="../media/image266.emf"/><Relationship Id="rId1" Type="http://schemas.openxmlformats.org/officeDocument/2006/relationships/slideLayout" Target="../slideLayouts/slideLayout4.xml"/><Relationship Id="rId6" Type="http://schemas.openxmlformats.org/officeDocument/2006/relationships/image" Target="../media/image106.emf"/><Relationship Id="rId15" Type="http://schemas.openxmlformats.org/officeDocument/2006/relationships/image" Target="../media/image115.emf"/><Relationship Id="rId23" Type="http://schemas.openxmlformats.org/officeDocument/2006/relationships/image" Target="../media/image123.emf"/><Relationship Id="rId28" Type="http://schemas.openxmlformats.org/officeDocument/2006/relationships/image" Target="../media/image128.emf"/><Relationship Id="rId36" Type="http://schemas.openxmlformats.org/officeDocument/2006/relationships/image" Target="../media/image136.emf"/><Relationship Id="rId49" Type="http://schemas.openxmlformats.org/officeDocument/2006/relationships/image" Target="../media/image149.emf"/><Relationship Id="rId57" Type="http://schemas.openxmlformats.org/officeDocument/2006/relationships/image" Target="../media/image157.emf"/><Relationship Id="rId106" Type="http://schemas.openxmlformats.org/officeDocument/2006/relationships/image" Target="../media/image206.emf"/><Relationship Id="rId114" Type="http://schemas.openxmlformats.org/officeDocument/2006/relationships/image" Target="../media/image214.emf"/><Relationship Id="rId119" Type="http://schemas.openxmlformats.org/officeDocument/2006/relationships/image" Target="../media/image219.emf"/><Relationship Id="rId127" Type="http://schemas.openxmlformats.org/officeDocument/2006/relationships/image" Target="../media/image227.emf"/><Relationship Id="rId10" Type="http://schemas.openxmlformats.org/officeDocument/2006/relationships/image" Target="../media/image110.emf"/><Relationship Id="rId31" Type="http://schemas.openxmlformats.org/officeDocument/2006/relationships/image" Target="../media/image131.emf"/><Relationship Id="rId44" Type="http://schemas.openxmlformats.org/officeDocument/2006/relationships/image" Target="../media/image144.emf"/><Relationship Id="rId52" Type="http://schemas.openxmlformats.org/officeDocument/2006/relationships/image" Target="../media/image152.emf"/><Relationship Id="rId60" Type="http://schemas.openxmlformats.org/officeDocument/2006/relationships/image" Target="../media/image160.emf"/><Relationship Id="rId65" Type="http://schemas.openxmlformats.org/officeDocument/2006/relationships/image" Target="../media/image165.emf"/><Relationship Id="rId73" Type="http://schemas.openxmlformats.org/officeDocument/2006/relationships/image" Target="../media/image173.emf"/><Relationship Id="rId78" Type="http://schemas.openxmlformats.org/officeDocument/2006/relationships/image" Target="../media/image178.emf"/><Relationship Id="rId81" Type="http://schemas.openxmlformats.org/officeDocument/2006/relationships/image" Target="../media/image181.emf"/><Relationship Id="rId86" Type="http://schemas.openxmlformats.org/officeDocument/2006/relationships/image" Target="../media/image186.emf"/><Relationship Id="rId94" Type="http://schemas.openxmlformats.org/officeDocument/2006/relationships/image" Target="../media/image194.emf"/><Relationship Id="rId99" Type="http://schemas.openxmlformats.org/officeDocument/2006/relationships/image" Target="../media/image199.emf"/><Relationship Id="rId101" Type="http://schemas.openxmlformats.org/officeDocument/2006/relationships/image" Target="../media/image201.emf"/><Relationship Id="rId122" Type="http://schemas.openxmlformats.org/officeDocument/2006/relationships/image" Target="../media/image222.emf"/><Relationship Id="rId130" Type="http://schemas.openxmlformats.org/officeDocument/2006/relationships/image" Target="../media/image230.emf"/><Relationship Id="rId135" Type="http://schemas.openxmlformats.org/officeDocument/2006/relationships/image" Target="../media/image235.emf"/><Relationship Id="rId143" Type="http://schemas.openxmlformats.org/officeDocument/2006/relationships/image" Target="../media/image243.emf"/><Relationship Id="rId148" Type="http://schemas.openxmlformats.org/officeDocument/2006/relationships/image" Target="../media/image248.emf"/><Relationship Id="rId151" Type="http://schemas.openxmlformats.org/officeDocument/2006/relationships/image" Target="../media/image251.emf"/><Relationship Id="rId156" Type="http://schemas.openxmlformats.org/officeDocument/2006/relationships/image" Target="../media/image256.emf"/><Relationship Id="rId164" Type="http://schemas.openxmlformats.org/officeDocument/2006/relationships/image" Target="../media/image264.emf"/><Relationship Id="rId4" Type="http://schemas.openxmlformats.org/officeDocument/2006/relationships/image" Target="../media/image104.jpeg"/><Relationship Id="rId9" Type="http://schemas.openxmlformats.org/officeDocument/2006/relationships/image" Target="../media/image109.emf"/><Relationship Id="rId13" Type="http://schemas.openxmlformats.org/officeDocument/2006/relationships/image" Target="../media/image113.emf"/><Relationship Id="rId18" Type="http://schemas.openxmlformats.org/officeDocument/2006/relationships/image" Target="../media/image118.emf"/><Relationship Id="rId39" Type="http://schemas.openxmlformats.org/officeDocument/2006/relationships/image" Target="../media/image139.emf"/><Relationship Id="rId109" Type="http://schemas.openxmlformats.org/officeDocument/2006/relationships/image" Target="../media/image209.emf"/><Relationship Id="rId34" Type="http://schemas.openxmlformats.org/officeDocument/2006/relationships/image" Target="../media/image134.emf"/><Relationship Id="rId50" Type="http://schemas.openxmlformats.org/officeDocument/2006/relationships/image" Target="../media/image150.emf"/><Relationship Id="rId55" Type="http://schemas.openxmlformats.org/officeDocument/2006/relationships/image" Target="../media/image155.emf"/><Relationship Id="rId76" Type="http://schemas.openxmlformats.org/officeDocument/2006/relationships/image" Target="../media/image176.emf"/><Relationship Id="rId97" Type="http://schemas.openxmlformats.org/officeDocument/2006/relationships/image" Target="../media/image197.emf"/><Relationship Id="rId104" Type="http://schemas.openxmlformats.org/officeDocument/2006/relationships/image" Target="../media/image204.emf"/><Relationship Id="rId120" Type="http://schemas.openxmlformats.org/officeDocument/2006/relationships/image" Target="../media/image220.emf"/><Relationship Id="rId125" Type="http://schemas.openxmlformats.org/officeDocument/2006/relationships/image" Target="../media/image225.emf"/><Relationship Id="rId141" Type="http://schemas.openxmlformats.org/officeDocument/2006/relationships/image" Target="../media/image241.emf"/><Relationship Id="rId146" Type="http://schemas.openxmlformats.org/officeDocument/2006/relationships/image" Target="../media/image246.emf"/><Relationship Id="rId167" Type="http://schemas.openxmlformats.org/officeDocument/2006/relationships/image" Target="../media/image267.emf"/><Relationship Id="rId7" Type="http://schemas.openxmlformats.org/officeDocument/2006/relationships/image" Target="../media/image107.emf"/><Relationship Id="rId71" Type="http://schemas.openxmlformats.org/officeDocument/2006/relationships/image" Target="../media/image171.emf"/><Relationship Id="rId92" Type="http://schemas.openxmlformats.org/officeDocument/2006/relationships/image" Target="../media/image192.emf"/><Relationship Id="rId162" Type="http://schemas.openxmlformats.org/officeDocument/2006/relationships/image" Target="../media/image262.emf"/><Relationship Id="rId2" Type="http://schemas.openxmlformats.org/officeDocument/2006/relationships/notesSlide" Target="../notesSlides/notesSlide4.xml"/><Relationship Id="rId29" Type="http://schemas.openxmlformats.org/officeDocument/2006/relationships/image" Target="../media/image129.emf"/><Relationship Id="rId24" Type="http://schemas.openxmlformats.org/officeDocument/2006/relationships/image" Target="../media/image124.emf"/><Relationship Id="rId40" Type="http://schemas.openxmlformats.org/officeDocument/2006/relationships/image" Target="../media/image140.emf"/><Relationship Id="rId45" Type="http://schemas.openxmlformats.org/officeDocument/2006/relationships/image" Target="../media/image145.emf"/><Relationship Id="rId66" Type="http://schemas.openxmlformats.org/officeDocument/2006/relationships/image" Target="../media/image166.emf"/><Relationship Id="rId87" Type="http://schemas.openxmlformats.org/officeDocument/2006/relationships/image" Target="../media/image187.emf"/><Relationship Id="rId110" Type="http://schemas.openxmlformats.org/officeDocument/2006/relationships/image" Target="../media/image210.emf"/><Relationship Id="rId115" Type="http://schemas.openxmlformats.org/officeDocument/2006/relationships/image" Target="../media/image215.emf"/><Relationship Id="rId131" Type="http://schemas.openxmlformats.org/officeDocument/2006/relationships/image" Target="../media/image231.emf"/><Relationship Id="rId136" Type="http://schemas.openxmlformats.org/officeDocument/2006/relationships/image" Target="../media/image236.emf"/><Relationship Id="rId157" Type="http://schemas.openxmlformats.org/officeDocument/2006/relationships/image" Target="../media/image257.emf"/><Relationship Id="rId61" Type="http://schemas.openxmlformats.org/officeDocument/2006/relationships/image" Target="../media/image161.emf"/><Relationship Id="rId82" Type="http://schemas.openxmlformats.org/officeDocument/2006/relationships/image" Target="../media/image182.emf"/><Relationship Id="rId152" Type="http://schemas.openxmlformats.org/officeDocument/2006/relationships/image" Target="../media/image252.emf"/><Relationship Id="rId19" Type="http://schemas.openxmlformats.org/officeDocument/2006/relationships/image" Target="../media/image119.emf"/><Relationship Id="rId14" Type="http://schemas.openxmlformats.org/officeDocument/2006/relationships/image" Target="../media/image114.emf"/><Relationship Id="rId30" Type="http://schemas.openxmlformats.org/officeDocument/2006/relationships/image" Target="../media/image130.emf"/><Relationship Id="rId35" Type="http://schemas.openxmlformats.org/officeDocument/2006/relationships/image" Target="../media/image135.emf"/><Relationship Id="rId56" Type="http://schemas.openxmlformats.org/officeDocument/2006/relationships/image" Target="../media/image156.emf"/><Relationship Id="rId77" Type="http://schemas.openxmlformats.org/officeDocument/2006/relationships/image" Target="../media/image177.emf"/><Relationship Id="rId100" Type="http://schemas.openxmlformats.org/officeDocument/2006/relationships/image" Target="../media/image200.emf"/><Relationship Id="rId105" Type="http://schemas.openxmlformats.org/officeDocument/2006/relationships/image" Target="../media/image205.emf"/><Relationship Id="rId126" Type="http://schemas.openxmlformats.org/officeDocument/2006/relationships/image" Target="../media/image226.emf"/><Relationship Id="rId147" Type="http://schemas.openxmlformats.org/officeDocument/2006/relationships/image" Target="../media/image247.emf"/><Relationship Id="rId8" Type="http://schemas.openxmlformats.org/officeDocument/2006/relationships/image" Target="../media/image108.emf"/><Relationship Id="rId51" Type="http://schemas.openxmlformats.org/officeDocument/2006/relationships/image" Target="../media/image151.emf"/><Relationship Id="rId72" Type="http://schemas.openxmlformats.org/officeDocument/2006/relationships/image" Target="../media/image172.emf"/><Relationship Id="rId93" Type="http://schemas.openxmlformats.org/officeDocument/2006/relationships/image" Target="../media/image193.emf"/><Relationship Id="rId98" Type="http://schemas.openxmlformats.org/officeDocument/2006/relationships/image" Target="../media/image198.emf"/><Relationship Id="rId121" Type="http://schemas.openxmlformats.org/officeDocument/2006/relationships/image" Target="../media/image221.emf"/><Relationship Id="rId142" Type="http://schemas.openxmlformats.org/officeDocument/2006/relationships/image" Target="../media/image242.emf"/><Relationship Id="rId163" Type="http://schemas.openxmlformats.org/officeDocument/2006/relationships/image" Target="../media/image263.emf"/><Relationship Id="rId3" Type="http://schemas.openxmlformats.org/officeDocument/2006/relationships/image" Target="../media/image103.jpeg"/><Relationship Id="rId25" Type="http://schemas.openxmlformats.org/officeDocument/2006/relationships/image" Target="../media/image125.emf"/><Relationship Id="rId46" Type="http://schemas.openxmlformats.org/officeDocument/2006/relationships/image" Target="../media/image146.emf"/><Relationship Id="rId67" Type="http://schemas.openxmlformats.org/officeDocument/2006/relationships/image" Target="../media/image167.emf"/><Relationship Id="rId116" Type="http://schemas.openxmlformats.org/officeDocument/2006/relationships/image" Target="../media/image216.emf"/><Relationship Id="rId137" Type="http://schemas.openxmlformats.org/officeDocument/2006/relationships/image" Target="../media/image237.emf"/><Relationship Id="rId158" Type="http://schemas.openxmlformats.org/officeDocument/2006/relationships/image" Target="../media/image258.emf"/><Relationship Id="rId20" Type="http://schemas.openxmlformats.org/officeDocument/2006/relationships/image" Target="../media/image120.emf"/><Relationship Id="rId41" Type="http://schemas.openxmlformats.org/officeDocument/2006/relationships/image" Target="../media/image141.emf"/><Relationship Id="rId62" Type="http://schemas.openxmlformats.org/officeDocument/2006/relationships/image" Target="../media/image162.emf"/><Relationship Id="rId83" Type="http://schemas.openxmlformats.org/officeDocument/2006/relationships/image" Target="../media/image183.emf"/><Relationship Id="rId88" Type="http://schemas.openxmlformats.org/officeDocument/2006/relationships/image" Target="../media/image188.emf"/><Relationship Id="rId111" Type="http://schemas.openxmlformats.org/officeDocument/2006/relationships/image" Target="../media/image211.emf"/><Relationship Id="rId132" Type="http://schemas.openxmlformats.org/officeDocument/2006/relationships/image" Target="../media/image232.emf"/><Relationship Id="rId153" Type="http://schemas.openxmlformats.org/officeDocument/2006/relationships/image" Target="../media/image253.emf"/></Relationships>
</file>

<file path=ppt/slides/_rels/slide6.xml.rels><?xml version="1.0" encoding="UTF-8" standalone="yes"?>
<Relationships xmlns="http://schemas.openxmlformats.org/package/2006/relationships"><Relationship Id="rId13" Type="http://schemas.openxmlformats.org/officeDocument/2006/relationships/image" Target="../media/image278.emf"/><Relationship Id="rId18" Type="http://schemas.openxmlformats.org/officeDocument/2006/relationships/image" Target="../media/image283.emf"/><Relationship Id="rId26" Type="http://schemas.openxmlformats.org/officeDocument/2006/relationships/image" Target="../media/image291.emf"/><Relationship Id="rId39" Type="http://schemas.openxmlformats.org/officeDocument/2006/relationships/image" Target="../media/image304.emf"/><Relationship Id="rId21" Type="http://schemas.openxmlformats.org/officeDocument/2006/relationships/image" Target="../media/image286.emf"/><Relationship Id="rId34" Type="http://schemas.openxmlformats.org/officeDocument/2006/relationships/image" Target="../media/image299.emf"/><Relationship Id="rId42" Type="http://schemas.openxmlformats.org/officeDocument/2006/relationships/image" Target="../media/image307.emf"/><Relationship Id="rId47" Type="http://schemas.openxmlformats.org/officeDocument/2006/relationships/image" Target="../media/image312.emf"/><Relationship Id="rId50" Type="http://schemas.openxmlformats.org/officeDocument/2006/relationships/image" Target="../media/image315.emf"/><Relationship Id="rId55" Type="http://schemas.openxmlformats.org/officeDocument/2006/relationships/image" Target="../media/image320.emf"/><Relationship Id="rId63" Type="http://schemas.openxmlformats.org/officeDocument/2006/relationships/image" Target="../media/image328.emf"/><Relationship Id="rId68" Type="http://schemas.openxmlformats.org/officeDocument/2006/relationships/image" Target="../media/image333.emf"/><Relationship Id="rId76" Type="http://schemas.openxmlformats.org/officeDocument/2006/relationships/image" Target="../media/image341.emf"/><Relationship Id="rId7" Type="http://schemas.openxmlformats.org/officeDocument/2006/relationships/image" Target="../media/image272.emf"/><Relationship Id="rId71" Type="http://schemas.openxmlformats.org/officeDocument/2006/relationships/image" Target="../media/image336.emf"/><Relationship Id="rId2" Type="http://schemas.openxmlformats.org/officeDocument/2006/relationships/notesSlide" Target="../notesSlides/notesSlide5.xml"/><Relationship Id="rId16" Type="http://schemas.openxmlformats.org/officeDocument/2006/relationships/image" Target="../media/image281.emf"/><Relationship Id="rId29" Type="http://schemas.openxmlformats.org/officeDocument/2006/relationships/image" Target="../media/image294.emf"/><Relationship Id="rId11" Type="http://schemas.openxmlformats.org/officeDocument/2006/relationships/image" Target="../media/image276.emf"/><Relationship Id="rId24" Type="http://schemas.openxmlformats.org/officeDocument/2006/relationships/image" Target="../media/image289.emf"/><Relationship Id="rId32" Type="http://schemas.openxmlformats.org/officeDocument/2006/relationships/image" Target="../media/image297.emf"/><Relationship Id="rId37" Type="http://schemas.openxmlformats.org/officeDocument/2006/relationships/image" Target="../media/image302.emf"/><Relationship Id="rId40" Type="http://schemas.openxmlformats.org/officeDocument/2006/relationships/image" Target="../media/image305.emf"/><Relationship Id="rId45" Type="http://schemas.openxmlformats.org/officeDocument/2006/relationships/image" Target="../media/image310.emf"/><Relationship Id="rId53" Type="http://schemas.openxmlformats.org/officeDocument/2006/relationships/image" Target="../media/image318.emf"/><Relationship Id="rId58" Type="http://schemas.openxmlformats.org/officeDocument/2006/relationships/image" Target="../media/image323.emf"/><Relationship Id="rId66" Type="http://schemas.openxmlformats.org/officeDocument/2006/relationships/image" Target="../media/image331.emf"/><Relationship Id="rId74" Type="http://schemas.openxmlformats.org/officeDocument/2006/relationships/image" Target="../media/image339.emf"/><Relationship Id="rId5" Type="http://schemas.openxmlformats.org/officeDocument/2006/relationships/image" Target="../media/image270.emf"/><Relationship Id="rId15" Type="http://schemas.openxmlformats.org/officeDocument/2006/relationships/image" Target="../media/image280.emf"/><Relationship Id="rId23" Type="http://schemas.openxmlformats.org/officeDocument/2006/relationships/image" Target="../media/image288.emf"/><Relationship Id="rId28" Type="http://schemas.openxmlformats.org/officeDocument/2006/relationships/image" Target="../media/image293.emf"/><Relationship Id="rId36" Type="http://schemas.openxmlformats.org/officeDocument/2006/relationships/image" Target="../media/image301.emf"/><Relationship Id="rId49" Type="http://schemas.openxmlformats.org/officeDocument/2006/relationships/image" Target="../media/image314.emf"/><Relationship Id="rId57" Type="http://schemas.openxmlformats.org/officeDocument/2006/relationships/image" Target="../media/image322.emf"/><Relationship Id="rId61" Type="http://schemas.openxmlformats.org/officeDocument/2006/relationships/image" Target="../media/image326.emf"/><Relationship Id="rId10" Type="http://schemas.openxmlformats.org/officeDocument/2006/relationships/image" Target="../media/image275.emf"/><Relationship Id="rId19" Type="http://schemas.openxmlformats.org/officeDocument/2006/relationships/image" Target="../media/image284.emf"/><Relationship Id="rId31" Type="http://schemas.openxmlformats.org/officeDocument/2006/relationships/image" Target="../media/image296.emf"/><Relationship Id="rId44" Type="http://schemas.openxmlformats.org/officeDocument/2006/relationships/image" Target="../media/image309.emf"/><Relationship Id="rId52" Type="http://schemas.openxmlformats.org/officeDocument/2006/relationships/image" Target="../media/image317.emf"/><Relationship Id="rId60" Type="http://schemas.openxmlformats.org/officeDocument/2006/relationships/image" Target="../media/image325.emf"/><Relationship Id="rId65" Type="http://schemas.openxmlformats.org/officeDocument/2006/relationships/image" Target="../media/image330.emf"/><Relationship Id="rId73" Type="http://schemas.openxmlformats.org/officeDocument/2006/relationships/image" Target="../media/image338.emf"/><Relationship Id="rId4" Type="http://schemas.openxmlformats.org/officeDocument/2006/relationships/image" Target="../media/image269.png"/><Relationship Id="rId9" Type="http://schemas.openxmlformats.org/officeDocument/2006/relationships/image" Target="../media/image274.emf"/><Relationship Id="rId14" Type="http://schemas.openxmlformats.org/officeDocument/2006/relationships/image" Target="../media/image279.emf"/><Relationship Id="rId22" Type="http://schemas.openxmlformats.org/officeDocument/2006/relationships/image" Target="../media/image287.emf"/><Relationship Id="rId27" Type="http://schemas.openxmlformats.org/officeDocument/2006/relationships/image" Target="../media/image292.emf"/><Relationship Id="rId30" Type="http://schemas.openxmlformats.org/officeDocument/2006/relationships/image" Target="../media/image295.emf"/><Relationship Id="rId35" Type="http://schemas.openxmlformats.org/officeDocument/2006/relationships/image" Target="../media/image300.emf"/><Relationship Id="rId43" Type="http://schemas.openxmlformats.org/officeDocument/2006/relationships/image" Target="../media/image308.emf"/><Relationship Id="rId48" Type="http://schemas.openxmlformats.org/officeDocument/2006/relationships/image" Target="../media/image313.emf"/><Relationship Id="rId56" Type="http://schemas.openxmlformats.org/officeDocument/2006/relationships/image" Target="../media/image321.emf"/><Relationship Id="rId64" Type="http://schemas.openxmlformats.org/officeDocument/2006/relationships/image" Target="../media/image329.emf"/><Relationship Id="rId69" Type="http://schemas.openxmlformats.org/officeDocument/2006/relationships/image" Target="../media/image334.emf"/><Relationship Id="rId8" Type="http://schemas.openxmlformats.org/officeDocument/2006/relationships/image" Target="../media/image273.emf"/><Relationship Id="rId51" Type="http://schemas.openxmlformats.org/officeDocument/2006/relationships/image" Target="../media/image316.emf"/><Relationship Id="rId72" Type="http://schemas.openxmlformats.org/officeDocument/2006/relationships/image" Target="../media/image337.emf"/><Relationship Id="rId3" Type="http://schemas.openxmlformats.org/officeDocument/2006/relationships/image" Target="../media/image268.jpeg"/><Relationship Id="rId12" Type="http://schemas.openxmlformats.org/officeDocument/2006/relationships/image" Target="../media/image277.emf"/><Relationship Id="rId17" Type="http://schemas.openxmlformats.org/officeDocument/2006/relationships/image" Target="../media/image282.emf"/><Relationship Id="rId25" Type="http://schemas.openxmlformats.org/officeDocument/2006/relationships/image" Target="../media/image290.emf"/><Relationship Id="rId33" Type="http://schemas.openxmlformats.org/officeDocument/2006/relationships/image" Target="../media/image298.emf"/><Relationship Id="rId38" Type="http://schemas.openxmlformats.org/officeDocument/2006/relationships/image" Target="../media/image303.emf"/><Relationship Id="rId46" Type="http://schemas.openxmlformats.org/officeDocument/2006/relationships/image" Target="../media/image311.emf"/><Relationship Id="rId59" Type="http://schemas.openxmlformats.org/officeDocument/2006/relationships/image" Target="../media/image324.emf"/><Relationship Id="rId67" Type="http://schemas.openxmlformats.org/officeDocument/2006/relationships/image" Target="../media/image332.emf"/><Relationship Id="rId20" Type="http://schemas.openxmlformats.org/officeDocument/2006/relationships/image" Target="../media/image285.emf"/><Relationship Id="rId41" Type="http://schemas.openxmlformats.org/officeDocument/2006/relationships/image" Target="../media/image306.emf"/><Relationship Id="rId54" Type="http://schemas.openxmlformats.org/officeDocument/2006/relationships/image" Target="../media/image319.emf"/><Relationship Id="rId62" Type="http://schemas.openxmlformats.org/officeDocument/2006/relationships/image" Target="../media/image327.emf"/><Relationship Id="rId70" Type="http://schemas.openxmlformats.org/officeDocument/2006/relationships/image" Target="../media/image335.emf"/><Relationship Id="rId75" Type="http://schemas.openxmlformats.org/officeDocument/2006/relationships/image" Target="../media/image340.emf"/><Relationship Id="rId1" Type="http://schemas.openxmlformats.org/officeDocument/2006/relationships/slideLayout" Target="../slideLayouts/slideLayout4.xml"/><Relationship Id="rId6" Type="http://schemas.openxmlformats.org/officeDocument/2006/relationships/image" Target="../media/image271.emf"/></Relationships>
</file>

<file path=ppt/slides/_rels/slide7.xml.rels><?xml version="1.0" encoding="UTF-8" standalone="yes"?>
<Relationships xmlns="http://schemas.openxmlformats.org/package/2006/relationships"><Relationship Id="rId26" Type="http://schemas.openxmlformats.org/officeDocument/2006/relationships/image" Target="../media/image364.emf"/><Relationship Id="rId21" Type="http://schemas.openxmlformats.org/officeDocument/2006/relationships/image" Target="../media/image359.emf"/><Relationship Id="rId42" Type="http://schemas.openxmlformats.org/officeDocument/2006/relationships/image" Target="../media/image380.emf"/><Relationship Id="rId47" Type="http://schemas.openxmlformats.org/officeDocument/2006/relationships/image" Target="../media/image385.emf"/><Relationship Id="rId63" Type="http://schemas.openxmlformats.org/officeDocument/2006/relationships/image" Target="../media/image401.emf"/><Relationship Id="rId68" Type="http://schemas.openxmlformats.org/officeDocument/2006/relationships/image" Target="../media/image406.emf"/><Relationship Id="rId84" Type="http://schemas.openxmlformats.org/officeDocument/2006/relationships/image" Target="../media/image422.emf"/><Relationship Id="rId89" Type="http://schemas.openxmlformats.org/officeDocument/2006/relationships/image" Target="../media/image427.emf"/><Relationship Id="rId112" Type="http://schemas.openxmlformats.org/officeDocument/2006/relationships/image" Target="../media/image450.emf"/><Relationship Id="rId16" Type="http://schemas.openxmlformats.org/officeDocument/2006/relationships/image" Target="../media/image354.emf"/><Relationship Id="rId107" Type="http://schemas.openxmlformats.org/officeDocument/2006/relationships/image" Target="../media/image445.emf"/><Relationship Id="rId11" Type="http://schemas.openxmlformats.org/officeDocument/2006/relationships/image" Target="../media/image349.emf"/><Relationship Id="rId24" Type="http://schemas.openxmlformats.org/officeDocument/2006/relationships/image" Target="../media/image362.emf"/><Relationship Id="rId32" Type="http://schemas.openxmlformats.org/officeDocument/2006/relationships/image" Target="../media/image370.emf"/><Relationship Id="rId37" Type="http://schemas.openxmlformats.org/officeDocument/2006/relationships/image" Target="../media/image375.emf"/><Relationship Id="rId40" Type="http://schemas.openxmlformats.org/officeDocument/2006/relationships/image" Target="../media/image378.emf"/><Relationship Id="rId45" Type="http://schemas.openxmlformats.org/officeDocument/2006/relationships/image" Target="../media/image383.emf"/><Relationship Id="rId53" Type="http://schemas.openxmlformats.org/officeDocument/2006/relationships/image" Target="../media/image391.emf"/><Relationship Id="rId58" Type="http://schemas.openxmlformats.org/officeDocument/2006/relationships/image" Target="../media/image396.emf"/><Relationship Id="rId66" Type="http://schemas.openxmlformats.org/officeDocument/2006/relationships/image" Target="../media/image404.emf"/><Relationship Id="rId74" Type="http://schemas.openxmlformats.org/officeDocument/2006/relationships/image" Target="../media/image412.emf"/><Relationship Id="rId79" Type="http://schemas.openxmlformats.org/officeDocument/2006/relationships/image" Target="../media/image417.emf"/><Relationship Id="rId87" Type="http://schemas.openxmlformats.org/officeDocument/2006/relationships/image" Target="../media/image425.emf"/><Relationship Id="rId102" Type="http://schemas.openxmlformats.org/officeDocument/2006/relationships/image" Target="../media/image440.emf"/><Relationship Id="rId110" Type="http://schemas.openxmlformats.org/officeDocument/2006/relationships/image" Target="../media/image448.emf"/><Relationship Id="rId115" Type="http://schemas.openxmlformats.org/officeDocument/2006/relationships/image" Target="../media/image453.emf"/><Relationship Id="rId5" Type="http://schemas.openxmlformats.org/officeDocument/2006/relationships/image" Target="../media/image24.jpeg"/><Relationship Id="rId61" Type="http://schemas.openxmlformats.org/officeDocument/2006/relationships/image" Target="../media/image399.emf"/><Relationship Id="rId82" Type="http://schemas.openxmlformats.org/officeDocument/2006/relationships/image" Target="../media/image420.emf"/><Relationship Id="rId90" Type="http://schemas.openxmlformats.org/officeDocument/2006/relationships/image" Target="../media/image428.emf"/><Relationship Id="rId95" Type="http://schemas.openxmlformats.org/officeDocument/2006/relationships/image" Target="../media/image433.emf"/><Relationship Id="rId19" Type="http://schemas.openxmlformats.org/officeDocument/2006/relationships/image" Target="../media/image357.emf"/><Relationship Id="rId14" Type="http://schemas.openxmlformats.org/officeDocument/2006/relationships/image" Target="../media/image352.emf"/><Relationship Id="rId22" Type="http://schemas.openxmlformats.org/officeDocument/2006/relationships/image" Target="../media/image360.emf"/><Relationship Id="rId27" Type="http://schemas.openxmlformats.org/officeDocument/2006/relationships/image" Target="../media/image365.emf"/><Relationship Id="rId30" Type="http://schemas.openxmlformats.org/officeDocument/2006/relationships/image" Target="../media/image368.emf"/><Relationship Id="rId35" Type="http://schemas.openxmlformats.org/officeDocument/2006/relationships/image" Target="../media/image373.emf"/><Relationship Id="rId43" Type="http://schemas.openxmlformats.org/officeDocument/2006/relationships/image" Target="../media/image381.emf"/><Relationship Id="rId48" Type="http://schemas.openxmlformats.org/officeDocument/2006/relationships/image" Target="../media/image386.emf"/><Relationship Id="rId56" Type="http://schemas.openxmlformats.org/officeDocument/2006/relationships/image" Target="../media/image394.emf"/><Relationship Id="rId64" Type="http://schemas.openxmlformats.org/officeDocument/2006/relationships/image" Target="../media/image402.emf"/><Relationship Id="rId69" Type="http://schemas.openxmlformats.org/officeDocument/2006/relationships/image" Target="../media/image407.emf"/><Relationship Id="rId77" Type="http://schemas.openxmlformats.org/officeDocument/2006/relationships/image" Target="../media/image415.emf"/><Relationship Id="rId100" Type="http://schemas.openxmlformats.org/officeDocument/2006/relationships/image" Target="../media/image438.emf"/><Relationship Id="rId105" Type="http://schemas.openxmlformats.org/officeDocument/2006/relationships/image" Target="../media/image443.emf"/><Relationship Id="rId113" Type="http://schemas.openxmlformats.org/officeDocument/2006/relationships/image" Target="../media/image451.emf"/><Relationship Id="rId8" Type="http://schemas.openxmlformats.org/officeDocument/2006/relationships/image" Target="../media/image346.png"/><Relationship Id="rId51" Type="http://schemas.openxmlformats.org/officeDocument/2006/relationships/image" Target="../media/image389.emf"/><Relationship Id="rId72" Type="http://schemas.openxmlformats.org/officeDocument/2006/relationships/image" Target="../media/image410.emf"/><Relationship Id="rId80" Type="http://schemas.openxmlformats.org/officeDocument/2006/relationships/image" Target="../media/image418.emf"/><Relationship Id="rId85" Type="http://schemas.openxmlformats.org/officeDocument/2006/relationships/image" Target="../media/image423.emf"/><Relationship Id="rId93" Type="http://schemas.openxmlformats.org/officeDocument/2006/relationships/image" Target="../media/image431.emf"/><Relationship Id="rId98" Type="http://schemas.openxmlformats.org/officeDocument/2006/relationships/image" Target="../media/image436.emf"/><Relationship Id="rId3" Type="http://schemas.openxmlformats.org/officeDocument/2006/relationships/image" Target="../media/image342.jpeg"/><Relationship Id="rId12" Type="http://schemas.openxmlformats.org/officeDocument/2006/relationships/image" Target="../media/image350.emf"/><Relationship Id="rId17" Type="http://schemas.openxmlformats.org/officeDocument/2006/relationships/image" Target="../media/image355.emf"/><Relationship Id="rId25" Type="http://schemas.openxmlformats.org/officeDocument/2006/relationships/image" Target="../media/image363.emf"/><Relationship Id="rId33" Type="http://schemas.openxmlformats.org/officeDocument/2006/relationships/image" Target="../media/image371.emf"/><Relationship Id="rId38" Type="http://schemas.openxmlformats.org/officeDocument/2006/relationships/image" Target="../media/image376.emf"/><Relationship Id="rId46" Type="http://schemas.openxmlformats.org/officeDocument/2006/relationships/image" Target="../media/image384.emf"/><Relationship Id="rId59" Type="http://schemas.openxmlformats.org/officeDocument/2006/relationships/image" Target="../media/image397.emf"/><Relationship Id="rId67" Type="http://schemas.openxmlformats.org/officeDocument/2006/relationships/image" Target="../media/image405.emf"/><Relationship Id="rId103" Type="http://schemas.openxmlformats.org/officeDocument/2006/relationships/image" Target="../media/image441.emf"/><Relationship Id="rId108" Type="http://schemas.openxmlformats.org/officeDocument/2006/relationships/image" Target="../media/image446.emf"/><Relationship Id="rId116" Type="http://schemas.openxmlformats.org/officeDocument/2006/relationships/image" Target="../media/image454.emf"/><Relationship Id="rId20" Type="http://schemas.openxmlformats.org/officeDocument/2006/relationships/image" Target="../media/image358.emf"/><Relationship Id="rId41" Type="http://schemas.openxmlformats.org/officeDocument/2006/relationships/image" Target="../media/image379.emf"/><Relationship Id="rId54" Type="http://schemas.openxmlformats.org/officeDocument/2006/relationships/image" Target="../media/image392.emf"/><Relationship Id="rId62" Type="http://schemas.openxmlformats.org/officeDocument/2006/relationships/image" Target="../media/image400.emf"/><Relationship Id="rId70" Type="http://schemas.openxmlformats.org/officeDocument/2006/relationships/image" Target="../media/image408.emf"/><Relationship Id="rId75" Type="http://schemas.openxmlformats.org/officeDocument/2006/relationships/image" Target="../media/image413.emf"/><Relationship Id="rId83" Type="http://schemas.openxmlformats.org/officeDocument/2006/relationships/image" Target="../media/image421.emf"/><Relationship Id="rId88" Type="http://schemas.openxmlformats.org/officeDocument/2006/relationships/image" Target="../media/image426.emf"/><Relationship Id="rId91" Type="http://schemas.openxmlformats.org/officeDocument/2006/relationships/image" Target="../media/image429.emf"/><Relationship Id="rId96" Type="http://schemas.openxmlformats.org/officeDocument/2006/relationships/image" Target="../media/image434.emf"/><Relationship Id="rId111" Type="http://schemas.openxmlformats.org/officeDocument/2006/relationships/image" Target="../media/image449.emf"/><Relationship Id="rId1" Type="http://schemas.openxmlformats.org/officeDocument/2006/relationships/slideLayout" Target="../slideLayouts/slideLayout4.xml"/><Relationship Id="rId6" Type="http://schemas.openxmlformats.org/officeDocument/2006/relationships/image" Target="../media/image344.png"/><Relationship Id="rId15" Type="http://schemas.openxmlformats.org/officeDocument/2006/relationships/image" Target="../media/image353.emf"/><Relationship Id="rId23" Type="http://schemas.openxmlformats.org/officeDocument/2006/relationships/image" Target="../media/image361.emf"/><Relationship Id="rId28" Type="http://schemas.openxmlformats.org/officeDocument/2006/relationships/image" Target="../media/image366.emf"/><Relationship Id="rId36" Type="http://schemas.openxmlformats.org/officeDocument/2006/relationships/image" Target="../media/image374.emf"/><Relationship Id="rId49" Type="http://schemas.openxmlformats.org/officeDocument/2006/relationships/image" Target="../media/image387.emf"/><Relationship Id="rId57" Type="http://schemas.openxmlformats.org/officeDocument/2006/relationships/image" Target="../media/image395.emf"/><Relationship Id="rId106" Type="http://schemas.openxmlformats.org/officeDocument/2006/relationships/image" Target="../media/image444.emf"/><Relationship Id="rId114" Type="http://schemas.openxmlformats.org/officeDocument/2006/relationships/image" Target="../media/image452.emf"/><Relationship Id="rId10" Type="http://schemas.openxmlformats.org/officeDocument/2006/relationships/image" Target="../media/image348.emf"/><Relationship Id="rId31" Type="http://schemas.openxmlformats.org/officeDocument/2006/relationships/image" Target="../media/image369.emf"/><Relationship Id="rId44" Type="http://schemas.openxmlformats.org/officeDocument/2006/relationships/image" Target="../media/image382.emf"/><Relationship Id="rId52" Type="http://schemas.openxmlformats.org/officeDocument/2006/relationships/image" Target="../media/image390.emf"/><Relationship Id="rId60" Type="http://schemas.openxmlformats.org/officeDocument/2006/relationships/image" Target="../media/image398.emf"/><Relationship Id="rId65" Type="http://schemas.openxmlformats.org/officeDocument/2006/relationships/image" Target="../media/image403.emf"/><Relationship Id="rId73" Type="http://schemas.openxmlformats.org/officeDocument/2006/relationships/image" Target="../media/image411.emf"/><Relationship Id="rId78" Type="http://schemas.openxmlformats.org/officeDocument/2006/relationships/image" Target="../media/image416.emf"/><Relationship Id="rId81" Type="http://schemas.openxmlformats.org/officeDocument/2006/relationships/image" Target="../media/image419.emf"/><Relationship Id="rId86" Type="http://schemas.openxmlformats.org/officeDocument/2006/relationships/image" Target="../media/image424.emf"/><Relationship Id="rId94" Type="http://schemas.openxmlformats.org/officeDocument/2006/relationships/image" Target="../media/image432.emf"/><Relationship Id="rId99" Type="http://schemas.openxmlformats.org/officeDocument/2006/relationships/image" Target="../media/image437.emf"/><Relationship Id="rId101" Type="http://schemas.openxmlformats.org/officeDocument/2006/relationships/image" Target="../media/image439.emf"/><Relationship Id="rId4" Type="http://schemas.openxmlformats.org/officeDocument/2006/relationships/image" Target="../media/image343.jpeg"/><Relationship Id="rId9" Type="http://schemas.openxmlformats.org/officeDocument/2006/relationships/image" Target="../media/image347.emf"/><Relationship Id="rId13" Type="http://schemas.openxmlformats.org/officeDocument/2006/relationships/image" Target="../media/image351.emf"/><Relationship Id="rId18" Type="http://schemas.openxmlformats.org/officeDocument/2006/relationships/image" Target="../media/image356.emf"/><Relationship Id="rId39" Type="http://schemas.openxmlformats.org/officeDocument/2006/relationships/image" Target="../media/image377.emf"/><Relationship Id="rId109" Type="http://schemas.openxmlformats.org/officeDocument/2006/relationships/image" Target="../media/image447.emf"/><Relationship Id="rId34" Type="http://schemas.openxmlformats.org/officeDocument/2006/relationships/image" Target="../media/image372.emf"/><Relationship Id="rId50" Type="http://schemas.openxmlformats.org/officeDocument/2006/relationships/image" Target="../media/image388.emf"/><Relationship Id="rId55" Type="http://schemas.openxmlformats.org/officeDocument/2006/relationships/image" Target="../media/image393.emf"/><Relationship Id="rId76" Type="http://schemas.openxmlformats.org/officeDocument/2006/relationships/image" Target="../media/image414.emf"/><Relationship Id="rId97" Type="http://schemas.openxmlformats.org/officeDocument/2006/relationships/image" Target="../media/image435.emf"/><Relationship Id="rId104" Type="http://schemas.openxmlformats.org/officeDocument/2006/relationships/image" Target="../media/image442.emf"/><Relationship Id="rId7" Type="http://schemas.openxmlformats.org/officeDocument/2006/relationships/image" Target="../media/image345.png"/><Relationship Id="rId71" Type="http://schemas.openxmlformats.org/officeDocument/2006/relationships/image" Target="../media/image409.emf"/><Relationship Id="rId92" Type="http://schemas.openxmlformats.org/officeDocument/2006/relationships/image" Target="../media/image430.emf"/><Relationship Id="rId2" Type="http://schemas.openxmlformats.org/officeDocument/2006/relationships/notesSlide" Target="../notesSlides/notesSlide6.xml"/><Relationship Id="rId29" Type="http://schemas.openxmlformats.org/officeDocument/2006/relationships/image" Target="../media/image367.emf"/></Relationships>
</file>

<file path=ppt/slides/_rels/slide8.xml.rels><?xml version="1.0" encoding="UTF-8" standalone="yes"?>
<Relationships xmlns="http://schemas.openxmlformats.org/package/2006/relationships"><Relationship Id="rId8" Type="http://schemas.openxmlformats.org/officeDocument/2006/relationships/image" Target="../media/image460.emf"/><Relationship Id="rId13" Type="http://schemas.openxmlformats.org/officeDocument/2006/relationships/image" Target="../media/image465.emf"/><Relationship Id="rId18" Type="http://schemas.openxmlformats.org/officeDocument/2006/relationships/image" Target="../media/image470.emf"/><Relationship Id="rId26" Type="http://schemas.openxmlformats.org/officeDocument/2006/relationships/image" Target="../media/image478.emf"/><Relationship Id="rId3" Type="http://schemas.openxmlformats.org/officeDocument/2006/relationships/image" Target="../media/image455.jpeg"/><Relationship Id="rId21" Type="http://schemas.openxmlformats.org/officeDocument/2006/relationships/image" Target="../media/image473.emf"/><Relationship Id="rId7" Type="http://schemas.openxmlformats.org/officeDocument/2006/relationships/image" Target="../media/image459.emf"/><Relationship Id="rId12" Type="http://schemas.openxmlformats.org/officeDocument/2006/relationships/image" Target="../media/image464.emf"/><Relationship Id="rId17" Type="http://schemas.openxmlformats.org/officeDocument/2006/relationships/image" Target="../media/image469.emf"/><Relationship Id="rId25" Type="http://schemas.openxmlformats.org/officeDocument/2006/relationships/image" Target="../media/image477.emf"/><Relationship Id="rId2" Type="http://schemas.openxmlformats.org/officeDocument/2006/relationships/notesSlide" Target="../notesSlides/notesSlide7.xml"/><Relationship Id="rId16" Type="http://schemas.openxmlformats.org/officeDocument/2006/relationships/image" Target="../media/image468.emf"/><Relationship Id="rId20" Type="http://schemas.openxmlformats.org/officeDocument/2006/relationships/image" Target="../media/image472.emf"/><Relationship Id="rId29" Type="http://schemas.openxmlformats.org/officeDocument/2006/relationships/image" Target="../media/image481.emf"/><Relationship Id="rId1" Type="http://schemas.openxmlformats.org/officeDocument/2006/relationships/slideLayout" Target="../slideLayouts/slideLayout4.xml"/><Relationship Id="rId6" Type="http://schemas.openxmlformats.org/officeDocument/2006/relationships/image" Target="../media/image458.emf"/><Relationship Id="rId11" Type="http://schemas.openxmlformats.org/officeDocument/2006/relationships/image" Target="../media/image463.emf"/><Relationship Id="rId24" Type="http://schemas.openxmlformats.org/officeDocument/2006/relationships/image" Target="../media/image476.emf"/><Relationship Id="rId32" Type="http://schemas.openxmlformats.org/officeDocument/2006/relationships/image" Target="../media/image484.emf"/><Relationship Id="rId5" Type="http://schemas.openxmlformats.org/officeDocument/2006/relationships/image" Target="../media/image457.emf"/><Relationship Id="rId15" Type="http://schemas.openxmlformats.org/officeDocument/2006/relationships/image" Target="../media/image467.emf"/><Relationship Id="rId23" Type="http://schemas.openxmlformats.org/officeDocument/2006/relationships/image" Target="../media/image475.emf"/><Relationship Id="rId28" Type="http://schemas.openxmlformats.org/officeDocument/2006/relationships/image" Target="../media/image480.emf"/><Relationship Id="rId10" Type="http://schemas.openxmlformats.org/officeDocument/2006/relationships/image" Target="../media/image462.emf"/><Relationship Id="rId19" Type="http://schemas.openxmlformats.org/officeDocument/2006/relationships/image" Target="../media/image471.emf"/><Relationship Id="rId31" Type="http://schemas.openxmlformats.org/officeDocument/2006/relationships/image" Target="../media/image483.emf"/><Relationship Id="rId4" Type="http://schemas.openxmlformats.org/officeDocument/2006/relationships/image" Target="../media/image456.jpeg"/><Relationship Id="rId9" Type="http://schemas.openxmlformats.org/officeDocument/2006/relationships/image" Target="../media/image461.emf"/><Relationship Id="rId14" Type="http://schemas.openxmlformats.org/officeDocument/2006/relationships/image" Target="../media/image466.emf"/><Relationship Id="rId22" Type="http://schemas.openxmlformats.org/officeDocument/2006/relationships/image" Target="../media/image474.emf"/><Relationship Id="rId27" Type="http://schemas.openxmlformats.org/officeDocument/2006/relationships/image" Target="../media/image479.emf"/><Relationship Id="rId30" Type="http://schemas.openxmlformats.org/officeDocument/2006/relationships/image" Target="../media/image482.emf"/></Relationships>
</file>

<file path=ppt/slides/_rels/slide9.xml.rels><?xml version="1.0" encoding="UTF-8" standalone="yes"?>
<Relationships xmlns="http://schemas.openxmlformats.org/package/2006/relationships"><Relationship Id="rId13" Type="http://schemas.openxmlformats.org/officeDocument/2006/relationships/image" Target="../media/image495.emf"/><Relationship Id="rId18" Type="http://schemas.openxmlformats.org/officeDocument/2006/relationships/image" Target="../media/image500.emf"/><Relationship Id="rId26" Type="http://schemas.openxmlformats.org/officeDocument/2006/relationships/image" Target="../media/image508.emf"/><Relationship Id="rId39" Type="http://schemas.openxmlformats.org/officeDocument/2006/relationships/image" Target="../media/image521.emf"/><Relationship Id="rId21" Type="http://schemas.openxmlformats.org/officeDocument/2006/relationships/image" Target="../media/image503.emf"/><Relationship Id="rId34" Type="http://schemas.openxmlformats.org/officeDocument/2006/relationships/image" Target="../media/image516.emf"/><Relationship Id="rId42" Type="http://schemas.openxmlformats.org/officeDocument/2006/relationships/image" Target="../media/image524.emf"/><Relationship Id="rId47" Type="http://schemas.openxmlformats.org/officeDocument/2006/relationships/image" Target="../media/image529.emf"/><Relationship Id="rId50" Type="http://schemas.openxmlformats.org/officeDocument/2006/relationships/image" Target="../media/image532.emf"/><Relationship Id="rId55" Type="http://schemas.openxmlformats.org/officeDocument/2006/relationships/image" Target="../media/image537.emf"/><Relationship Id="rId63" Type="http://schemas.openxmlformats.org/officeDocument/2006/relationships/image" Target="../media/image545.emf"/><Relationship Id="rId68" Type="http://schemas.openxmlformats.org/officeDocument/2006/relationships/image" Target="../media/image550.emf"/><Relationship Id="rId76" Type="http://schemas.openxmlformats.org/officeDocument/2006/relationships/image" Target="../media/image558.emf"/><Relationship Id="rId7" Type="http://schemas.openxmlformats.org/officeDocument/2006/relationships/image" Target="../media/image489.png"/><Relationship Id="rId71" Type="http://schemas.openxmlformats.org/officeDocument/2006/relationships/image" Target="../media/image553.emf"/><Relationship Id="rId2" Type="http://schemas.openxmlformats.org/officeDocument/2006/relationships/notesSlide" Target="../notesSlides/notesSlide8.xml"/><Relationship Id="rId16" Type="http://schemas.openxmlformats.org/officeDocument/2006/relationships/image" Target="../media/image498.emf"/><Relationship Id="rId29" Type="http://schemas.openxmlformats.org/officeDocument/2006/relationships/image" Target="../media/image511.emf"/><Relationship Id="rId11" Type="http://schemas.openxmlformats.org/officeDocument/2006/relationships/image" Target="../media/image493.emf"/><Relationship Id="rId24" Type="http://schemas.openxmlformats.org/officeDocument/2006/relationships/image" Target="../media/image506.emf"/><Relationship Id="rId32" Type="http://schemas.openxmlformats.org/officeDocument/2006/relationships/image" Target="../media/image514.emf"/><Relationship Id="rId37" Type="http://schemas.openxmlformats.org/officeDocument/2006/relationships/image" Target="../media/image519.emf"/><Relationship Id="rId40" Type="http://schemas.openxmlformats.org/officeDocument/2006/relationships/image" Target="../media/image522.emf"/><Relationship Id="rId45" Type="http://schemas.openxmlformats.org/officeDocument/2006/relationships/image" Target="../media/image527.emf"/><Relationship Id="rId53" Type="http://schemas.openxmlformats.org/officeDocument/2006/relationships/image" Target="../media/image535.emf"/><Relationship Id="rId58" Type="http://schemas.openxmlformats.org/officeDocument/2006/relationships/image" Target="../media/image540.emf"/><Relationship Id="rId66" Type="http://schemas.openxmlformats.org/officeDocument/2006/relationships/image" Target="../media/image548.emf"/><Relationship Id="rId74" Type="http://schemas.openxmlformats.org/officeDocument/2006/relationships/image" Target="../media/image556.emf"/><Relationship Id="rId79" Type="http://schemas.openxmlformats.org/officeDocument/2006/relationships/image" Target="../media/image561.emf"/><Relationship Id="rId5" Type="http://schemas.openxmlformats.org/officeDocument/2006/relationships/image" Target="../media/image487.jpeg"/><Relationship Id="rId61" Type="http://schemas.openxmlformats.org/officeDocument/2006/relationships/image" Target="../media/image543.emf"/><Relationship Id="rId82" Type="http://schemas.openxmlformats.org/officeDocument/2006/relationships/image" Target="../media/image564.emf"/><Relationship Id="rId10" Type="http://schemas.openxmlformats.org/officeDocument/2006/relationships/image" Target="../media/image492.emf"/><Relationship Id="rId19" Type="http://schemas.openxmlformats.org/officeDocument/2006/relationships/image" Target="../media/image501.emf"/><Relationship Id="rId31" Type="http://schemas.openxmlformats.org/officeDocument/2006/relationships/image" Target="../media/image513.emf"/><Relationship Id="rId44" Type="http://schemas.openxmlformats.org/officeDocument/2006/relationships/image" Target="../media/image526.emf"/><Relationship Id="rId52" Type="http://schemas.openxmlformats.org/officeDocument/2006/relationships/image" Target="../media/image534.emf"/><Relationship Id="rId60" Type="http://schemas.openxmlformats.org/officeDocument/2006/relationships/image" Target="../media/image542.emf"/><Relationship Id="rId65" Type="http://schemas.openxmlformats.org/officeDocument/2006/relationships/image" Target="../media/image547.emf"/><Relationship Id="rId73" Type="http://schemas.openxmlformats.org/officeDocument/2006/relationships/image" Target="../media/image555.emf"/><Relationship Id="rId78" Type="http://schemas.openxmlformats.org/officeDocument/2006/relationships/image" Target="../media/image560.emf"/><Relationship Id="rId81" Type="http://schemas.openxmlformats.org/officeDocument/2006/relationships/image" Target="../media/image563.emf"/><Relationship Id="rId4" Type="http://schemas.openxmlformats.org/officeDocument/2006/relationships/image" Target="../media/image486.jpeg"/><Relationship Id="rId9" Type="http://schemas.openxmlformats.org/officeDocument/2006/relationships/image" Target="../media/image491.emf"/><Relationship Id="rId14" Type="http://schemas.openxmlformats.org/officeDocument/2006/relationships/image" Target="../media/image496.emf"/><Relationship Id="rId22" Type="http://schemas.openxmlformats.org/officeDocument/2006/relationships/image" Target="../media/image504.emf"/><Relationship Id="rId27" Type="http://schemas.openxmlformats.org/officeDocument/2006/relationships/image" Target="../media/image509.emf"/><Relationship Id="rId30" Type="http://schemas.openxmlformats.org/officeDocument/2006/relationships/image" Target="../media/image512.emf"/><Relationship Id="rId35" Type="http://schemas.openxmlformats.org/officeDocument/2006/relationships/image" Target="../media/image517.emf"/><Relationship Id="rId43" Type="http://schemas.openxmlformats.org/officeDocument/2006/relationships/image" Target="../media/image525.emf"/><Relationship Id="rId48" Type="http://schemas.openxmlformats.org/officeDocument/2006/relationships/image" Target="../media/image530.emf"/><Relationship Id="rId56" Type="http://schemas.openxmlformats.org/officeDocument/2006/relationships/image" Target="../media/image538.emf"/><Relationship Id="rId64" Type="http://schemas.openxmlformats.org/officeDocument/2006/relationships/image" Target="../media/image546.emf"/><Relationship Id="rId69" Type="http://schemas.openxmlformats.org/officeDocument/2006/relationships/image" Target="../media/image551.emf"/><Relationship Id="rId77" Type="http://schemas.openxmlformats.org/officeDocument/2006/relationships/image" Target="../media/image559.emf"/><Relationship Id="rId8" Type="http://schemas.openxmlformats.org/officeDocument/2006/relationships/image" Target="../media/image490.png"/><Relationship Id="rId51" Type="http://schemas.openxmlformats.org/officeDocument/2006/relationships/image" Target="../media/image533.emf"/><Relationship Id="rId72" Type="http://schemas.openxmlformats.org/officeDocument/2006/relationships/image" Target="../media/image554.emf"/><Relationship Id="rId80" Type="http://schemas.openxmlformats.org/officeDocument/2006/relationships/image" Target="../media/image562.emf"/><Relationship Id="rId3" Type="http://schemas.openxmlformats.org/officeDocument/2006/relationships/image" Target="../media/image485.jpeg"/><Relationship Id="rId12" Type="http://schemas.openxmlformats.org/officeDocument/2006/relationships/image" Target="../media/image494.emf"/><Relationship Id="rId17" Type="http://schemas.openxmlformats.org/officeDocument/2006/relationships/image" Target="../media/image499.emf"/><Relationship Id="rId25" Type="http://schemas.openxmlformats.org/officeDocument/2006/relationships/image" Target="../media/image507.emf"/><Relationship Id="rId33" Type="http://schemas.openxmlformats.org/officeDocument/2006/relationships/image" Target="../media/image515.emf"/><Relationship Id="rId38" Type="http://schemas.openxmlformats.org/officeDocument/2006/relationships/image" Target="../media/image520.emf"/><Relationship Id="rId46" Type="http://schemas.openxmlformats.org/officeDocument/2006/relationships/image" Target="../media/image528.emf"/><Relationship Id="rId59" Type="http://schemas.openxmlformats.org/officeDocument/2006/relationships/image" Target="../media/image541.emf"/><Relationship Id="rId67" Type="http://schemas.openxmlformats.org/officeDocument/2006/relationships/image" Target="../media/image549.emf"/><Relationship Id="rId20" Type="http://schemas.openxmlformats.org/officeDocument/2006/relationships/image" Target="../media/image502.emf"/><Relationship Id="rId41" Type="http://schemas.openxmlformats.org/officeDocument/2006/relationships/image" Target="../media/image523.emf"/><Relationship Id="rId54" Type="http://schemas.openxmlformats.org/officeDocument/2006/relationships/image" Target="../media/image536.emf"/><Relationship Id="rId62" Type="http://schemas.openxmlformats.org/officeDocument/2006/relationships/image" Target="../media/image544.emf"/><Relationship Id="rId70" Type="http://schemas.openxmlformats.org/officeDocument/2006/relationships/image" Target="../media/image552.emf"/><Relationship Id="rId75" Type="http://schemas.openxmlformats.org/officeDocument/2006/relationships/image" Target="../media/image557.emf"/><Relationship Id="rId1" Type="http://schemas.openxmlformats.org/officeDocument/2006/relationships/slideLayout" Target="../slideLayouts/slideLayout12.xml"/><Relationship Id="rId6" Type="http://schemas.openxmlformats.org/officeDocument/2006/relationships/image" Target="../media/image488.png"/><Relationship Id="rId15" Type="http://schemas.openxmlformats.org/officeDocument/2006/relationships/image" Target="../media/image497.emf"/><Relationship Id="rId23" Type="http://schemas.openxmlformats.org/officeDocument/2006/relationships/image" Target="../media/image505.emf"/><Relationship Id="rId28" Type="http://schemas.openxmlformats.org/officeDocument/2006/relationships/image" Target="../media/image510.emf"/><Relationship Id="rId36" Type="http://schemas.openxmlformats.org/officeDocument/2006/relationships/image" Target="../media/image518.emf"/><Relationship Id="rId49" Type="http://schemas.openxmlformats.org/officeDocument/2006/relationships/image" Target="../media/image531.emf"/><Relationship Id="rId57" Type="http://schemas.openxmlformats.org/officeDocument/2006/relationships/image" Target="../media/image53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78"/>
          <p:cNvSpPr>
            <a:spLocks noChangeArrowheads="1"/>
          </p:cNvSpPr>
          <p:nvPr/>
        </p:nvSpPr>
        <p:spPr bwMode="auto">
          <a:xfrm>
            <a:off x="174948" y="2523000"/>
            <a:ext cx="4464050" cy="4644000"/>
          </a:xfrm>
          <a:prstGeom prst="rect">
            <a:avLst/>
          </a:prstGeom>
          <a:noFill/>
          <a:ln w="8001">
            <a:solidFill>
              <a:srgbClr val="000000"/>
            </a:solidFill>
            <a:miter lim="800000"/>
            <a:headEnd/>
            <a:tailEnd/>
          </a:ln>
        </p:spPr>
        <p:txBody>
          <a:bodyPr lIns="91425" tIns="45713" rIns="91425" bIns="45713"/>
          <a:lstStyle/>
          <a:p>
            <a:pPr algn="ctr" eaLnBrk="0" hangingPunct="0">
              <a:defRPr/>
            </a:pPr>
            <a:endParaRPr lang="cs-CZ" dirty="0">
              <a:solidFill>
                <a:srgbClr val="003399"/>
              </a:solidFill>
              <a:latin typeface="Albertus MT" pitchFamily="18" charset="0"/>
            </a:endParaRP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Restaurace Klub  ve Štětí</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FORNAXA –TĚSNĚNÍ, spol.   s 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Patok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Ahlfit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rPr>
              <a:t>STROJCONSULT  s.r.o.</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Izolace </a:t>
            </a: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Beran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JT-</a:t>
            </a:r>
            <a:r>
              <a:rPr lang="cs-CZ" dirty="0" err="1"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Service</a:t>
            </a: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 s.r.o.</a:t>
            </a:r>
            <a:endPar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endParaRP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VAM </a:t>
            </a: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ANLAGETECHNIK s.r.o.</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Průmstav </a:t>
            </a: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Štětí a.s.</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Montiz </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BESTONSTAV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rPr>
              <a:t>D</a:t>
            </a:r>
            <a:r>
              <a:rPr lang="en-GB" dirty="0">
                <a:solidFill>
                  <a:srgbClr val="008000"/>
                </a:solidFill>
                <a:effectLst>
                  <a:outerShdw blurRad="38100" dist="38100" dir="2700000" algn="tl">
                    <a:srgbClr val="000000">
                      <a:alpha val="43137"/>
                    </a:srgbClr>
                  </a:outerShdw>
                </a:effectLst>
                <a:latin typeface="Century Gothic" pitchFamily="34" charset="0"/>
              </a:rPr>
              <a:t>EKRA Industrial s.r.o. </a:t>
            </a:r>
            <a:endParaRPr lang="cs-CZ" dirty="0">
              <a:solidFill>
                <a:srgbClr val="008000"/>
              </a:solidFill>
              <a:effectLst>
                <a:outerShdw blurRad="38100" dist="38100" dir="2700000" algn="tl">
                  <a:srgbClr val="000000">
                    <a:alpha val="43137"/>
                  </a:srgbClr>
                </a:outerShdw>
              </a:effectLst>
              <a:latin typeface="Century Gothic" pitchFamily="34" charset="0"/>
            </a:endParaRP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AXIS  a.s.</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INDUSTRIAL CZ, spol. s 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Václav Poustka</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Tyma CZ,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Technicom, </a:t>
            </a: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s.r.o.</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Fortuna</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Brož Vápeník</a:t>
            </a:r>
            <a:endPar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endParaRPr>
          </a:p>
        </p:txBody>
      </p:sp>
      <p:sp>
        <p:nvSpPr>
          <p:cNvPr id="6" name="Rectangle 1279"/>
          <p:cNvSpPr>
            <a:spLocks noChangeArrowheads="1"/>
          </p:cNvSpPr>
          <p:nvPr/>
        </p:nvSpPr>
        <p:spPr bwMode="auto">
          <a:xfrm>
            <a:off x="174625" y="163513"/>
            <a:ext cx="4464050"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a:t>
            </a:r>
            <a:r>
              <a:rPr lang="cs-CZ" sz="2400" dirty="0" smtClean="0">
                <a:latin typeface="Albertus MT" pitchFamily="18" charset="0"/>
              </a:rPr>
              <a:t>2015</a:t>
            </a:r>
            <a:endParaRPr lang="cs-CZ" sz="2400" dirty="0">
              <a:latin typeface="Albertus MT" pitchFamily="18" charset="0"/>
            </a:endParaRPr>
          </a:p>
        </p:txBody>
      </p:sp>
      <p:sp>
        <p:nvSpPr>
          <p:cNvPr id="7" name="Rectangle 1280"/>
          <p:cNvSpPr>
            <a:spLocks noChangeArrowheads="1"/>
          </p:cNvSpPr>
          <p:nvPr/>
        </p:nvSpPr>
        <p:spPr bwMode="auto">
          <a:xfrm>
            <a:off x="174625" y="2035175"/>
            <a:ext cx="4464050"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a:t>
            </a:r>
            <a:r>
              <a:rPr lang="cs-CZ" sz="2400" dirty="0" smtClean="0">
                <a:latin typeface="Albertus MT" pitchFamily="18" charset="0"/>
              </a:rPr>
              <a:t>2015</a:t>
            </a:r>
            <a:endParaRPr lang="cs-CZ" sz="2400" b="0" dirty="0">
              <a:latin typeface="Times New Roman" pitchFamily="18" charset="0"/>
            </a:endParaRPr>
          </a:p>
        </p:txBody>
      </p:sp>
      <p:sp>
        <p:nvSpPr>
          <p:cNvPr id="8" name="Rectangle 1339"/>
          <p:cNvSpPr>
            <a:spLocks noChangeArrowheads="1"/>
          </p:cNvSpPr>
          <p:nvPr/>
        </p:nvSpPr>
        <p:spPr bwMode="auto">
          <a:xfrm>
            <a:off x="174948" y="595164"/>
            <a:ext cx="4464050" cy="1440160"/>
          </a:xfrm>
          <a:prstGeom prst="rect">
            <a:avLst/>
          </a:prstGeom>
          <a:solidFill>
            <a:srgbClr val="CCFFFF"/>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p:txBody>
      </p:sp>
      <p:pic>
        <p:nvPicPr>
          <p:cNvPr id="9" name="Picture 1341"/>
          <p:cNvPicPr>
            <a:picLocks noChangeAspect="1" noChangeArrowheads="1"/>
          </p:cNvPicPr>
          <p:nvPr/>
        </p:nvPicPr>
        <p:blipFill>
          <a:blip r:embed="rId2" cstate="print"/>
          <a:srcRect/>
          <a:stretch>
            <a:fillRect/>
          </a:stretch>
        </p:blipFill>
        <p:spPr bwMode="auto">
          <a:xfrm>
            <a:off x="1758950" y="811213"/>
            <a:ext cx="1030288" cy="936625"/>
          </a:xfrm>
          <a:prstGeom prst="rect">
            <a:avLst/>
          </a:prstGeom>
          <a:noFill/>
          <a:ln w="9525">
            <a:noFill/>
            <a:miter lim="800000"/>
            <a:headEnd/>
            <a:tailEnd/>
          </a:ln>
        </p:spPr>
      </p:pic>
      <p:sp>
        <p:nvSpPr>
          <p:cNvPr id="10" name="Text Box 6"/>
          <p:cNvSpPr txBox="1">
            <a:spLocks noChangeArrowheads="1"/>
          </p:cNvSpPr>
          <p:nvPr/>
        </p:nvSpPr>
        <p:spPr bwMode="auto">
          <a:xfrm>
            <a:off x="5359648" y="4543408"/>
            <a:ext cx="4824412" cy="2369865"/>
          </a:xfrm>
          <a:prstGeom prst="rect">
            <a:avLst/>
          </a:prstGeom>
          <a:blipFill>
            <a:blip r:embed="rId3" cstate="print"/>
            <a:stretch>
              <a:fillRect/>
            </a:stretch>
          </a:blipFill>
          <a:ln w="53975" cap="rnd" cmpd="sng">
            <a:solidFill>
              <a:schemeClr val="tx1"/>
            </a:solidFill>
            <a:prstDash val="solid"/>
            <a:miter lim="800000"/>
            <a:headEnd/>
            <a:tailEnd/>
          </a:ln>
        </p:spPr>
        <p:txBody>
          <a:bodyPr wrap="square" lIns="0" tIns="45713" rIns="91425" bIns="45713" anchor="ctr" anchorCtr="0">
            <a:spAutoFit/>
            <a:scene3d>
              <a:camera prst="orthographicFront"/>
              <a:lightRig rig="threePt" dir="t"/>
            </a:scene3d>
            <a:sp3d extrusionH="57150" contourW="12700" prstMaterial="plastic">
              <a:bevelT w="82550" h="38100" prst="coolSlant"/>
              <a:bevelB w="82550" h="38100" prst="coolSlant"/>
              <a:extrusionClr>
                <a:schemeClr val="accent1"/>
              </a:extrusionClr>
              <a:contourClr>
                <a:srgbClr val="FF0000"/>
              </a:contourClr>
            </a:sp3d>
          </a:bodyPr>
          <a:lstStyle/>
          <a:p>
            <a:pPr eaLnBrk="0" hangingPunct="0">
              <a:defRPr/>
            </a:pPr>
            <a:r>
              <a:rPr lang="cs-CZ" sz="4800" dirty="0" smtClean="0">
                <a:ln w="28575" cap="rnd" cmpd="thickThin">
                  <a:solidFill>
                    <a:srgbClr val="009900"/>
                  </a:solidFill>
                  <a:bevel/>
                </a:ln>
                <a:solidFill>
                  <a:schemeClr val="accent6">
                    <a:lumMod val="50000"/>
                  </a:schemeClr>
                </a:solidFill>
                <a:effectLst>
                  <a:innerShdw blurRad="63500" dist="50800">
                    <a:srgbClr val="FFFF00">
                      <a:alpha val="50000"/>
                    </a:srgbClr>
                  </a:innerShdw>
                </a:effectLst>
                <a:latin typeface="Cooper Black" pitchFamily="18" charset="0"/>
                <a:ea typeface="Gungsuh" pitchFamily="18" charset="-127"/>
                <a:cs typeface="Estrangelo Edessa" pitchFamily="66" charset="0"/>
              </a:rPr>
              <a:t>            </a:t>
            </a:r>
            <a:r>
              <a:rPr lang="cs-CZ" sz="3800" dirty="0" smtClean="0">
                <a:ln w="28575" cap="rnd" cmpd="thickThin">
                  <a:solidFill>
                    <a:srgbClr val="FF6600"/>
                  </a:solidFill>
                  <a:bevel/>
                </a:ln>
                <a:solidFill>
                  <a:srgbClr val="009900"/>
                </a:solidFill>
                <a:latin typeface="Georgia" pitchFamily="18" charset="0"/>
                <a:ea typeface="Gungsuh" pitchFamily="18" charset="-127"/>
                <a:cs typeface="Arial" pitchFamily="34" charset="0"/>
              </a:rPr>
              <a:t>č.10</a:t>
            </a:r>
            <a:r>
              <a:rPr lang="cs-CZ" sz="4600" dirty="0" smtClean="0">
                <a:ln w="28575" cap="rnd" cmpd="thickThin">
                  <a:solidFill>
                    <a:srgbClr val="FF6600"/>
                  </a:solidFill>
                  <a:bevel/>
                </a:ln>
                <a:solidFill>
                  <a:srgbClr val="009900"/>
                </a:solidFill>
                <a:latin typeface="Georgia" pitchFamily="18" charset="0"/>
                <a:ea typeface="Gungsuh" pitchFamily="18" charset="-127"/>
                <a:cs typeface="Arial" pitchFamily="34" charset="0"/>
              </a:rPr>
              <a:t> </a:t>
            </a:r>
          </a:p>
          <a:p>
            <a:pPr marL="914400" indent="-914400" eaLnBrk="0" hangingPunct="0">
              <a:defRPr/>
            </a:pPr>
            <a:r>
              <a:rPr lang="cs-CZ" sz="5000" dirty="0" smtClean="0">
                <a:ln w="28575" cap="rnd" cmpd="thickThin">
                  <a:solidFill>
                    <a:srgbClr val="FF6600"/>
                  </a:solidFill>
                  <a:bevel/>
                </a:ln>
                <a:solidFill>
                  <a:srgbClr val="009900"/>
                </a:solidFill>
                <a:latin typeface="Georgia" pitchFamily="18" charset="0"/>
                <a:ea typeface="Gungsuh" pitchFamily="18" charset="-127"/>
                <a:cs typeface="Arial" pitchFamily="34" charset="0"/>
              </a:rPr>
              <a:t>       FK Chmel     </a:t>
            </a:r>
          </a:p>
          <a:p>
            <a:pPr marL="914400" indent="-914400" eaLnBrk="0" hangingPunct="0">
              <a:defRPr/>
            </a:pPr>
            <a:r>
              <a:rPr lang="cs-CZ" sz="5000" dirty="0" smtClean="0">
                <a:ln w="28575" cap="rnd" cmpd="thickThin">
                  <a:solidFill>
                    <a:srgbClr val="FF6600"/>
                  </a:solidFill>
                  <a:bevel/>
                </a:ln>
                <a:solidFill>
                  <a:srgbClr val="009900"/>
                </a:solidFill>
                <a:latin typeface="Georgia" pitchFamily="18" charset="0"/>
                <a:ea typeface="Gungsuh" pitchFamily="18" charset="-127"/>
                <a:cs typeface="Arial" pitchFamily="34" charset="0"/>
              </a:rPr>
              <a:t>           </a:t>
            </a:r>
            <a:r>
              <a:rPr lang="cs-CZ" sz="5000" dirty="0" err="1" smtClean="0">
                <a:ln w="28575" cap="rnd" cmpd="thickThin">
                  <a:solidFill>
                    <a:srgbClr val="FF6600"/>
                  </a:solidFill>
                  <a:bevel/>
                </a:ln>
                <a:solidFill>
                  <a:srgbClr val="009900"/>
                </a:solidFill>
                <a:latin typeface="Georgia" pitchFamily="18" charset="0"/>
                <a:ea typeface="Gungsuh" pitchFamily="18" charset="-127"/>
                <a:cs typeface="Arial" pitchFamily="34" charset="0"/>
              </a:rPr>
              <a:t>Blšany</a:t>
            </a:r>
            <a:endParaRPr lang="cs-CZ" sz="5000" dirty="0">
              <a:ln w="28575" cap="rnd" cmpd="thickThin">
                <a:solidFill>
                  <a:srgbClr val="FF6600"/>
                </a:solidFill>
                <a:bevel/>
              </a:ln>
              <a:solidFill>
                <a:srgbClr val="009900"/>
              </a:solidFill>
              <a:latin typeface="Georgia" pitchFamily="18" charset="0"/>
              <a:ea typeface="Gungsuh" pitchFamily="18" charset="-127"/>
              <a:cs typeface="Arial" pitchFamily="34" charset="0"/>
            </a:endParaRPr>
          </a:p>
        </p:txBody>
      </p:sp>
      <p:sp>
        <p:nvSpPr>
          <p:cNvPr id="11" name="AutoShape 3"/>
          <p:cNvSpPr>
            <a:spLocks noChangeArrowheads="1"/>
          </p:cNvSpPr>
          <p:nvPr/>
        </p:nvSpPr>
        <p:spPr bwMode="auto">
          <a:xfrm>
            <a:off x="5359524" y="74422"/>
            <a:ext cx="4824536" cy="1191800"/>
          </a:xfrm>
          <a:prstGeom prst="flowChartAlternateProcess">
            <a:avLst/>
          </a:prstGeom>
          <a:solidFill>
            <a:srgbClr val="FFFF00"/>
          </a:solidFill>
          <a:ln w="60325" cap="sq" cmpd="thinThick">
            <a:solidFill>
              <a:srgbClr val="0000CC"/>
            </a:solidFill>
            <a:prstDash val="lgDashDot"/>
            <a:miter lim="800000"/>
            <a:headEnd/>
            <a:tailEnd/>
          </a:ln>
          <a:effectLst>
            <a:outerShdw dist="38100" dir="3960000" sx="1000" sy="1000" algn="tr" rotWithShape="0">
              <a:prstClr val="black">
                <a:alpha val="99000"/>
              </a:prstClr>
            </a:outerShdw>
          </a:effectLst>
          <a:scene3d>
            <a:camera prst="orthographicFront">
              <a:rot lat="0" lon="21299999" rev="0"/>
            </a:camera>
            <a:lightRig rig="flood" dir="t"/>
          </a:scene3d>
          <a:sp3d extrusionH="50800" contourW="12700" prstMaterial="powder">
            <a:extrusionClr>
              <a:schemeClr val="bg1"/>
            </a:extrusionClr>
            <a:contourClr>
              <a:srgbClr val="92D050"/>
            </a:contourClr>
          </a:sp3d>
        </p:spPr>
        <p:txBody>
          <a:bodyPr wrap="none" lIns="91425" tIns="45713" rIns="91425" bIns="45713" anchor="ctr">
            <a:sp3d extrusionH="57150" contourW="12700">
              <a:bevelT w="38100" h="38100" prst="relaxedInset"/>
              <a:bevelB w="38100" h="38100"/>
              <a:extrusionClr>
                <a:schemeClr val="bg1"/>
              </a:extrusionClr>
              <a:contourClr>
                <a:srgbClr val="008000"/>
              </a:contourClr>
            </a:sp3d>
          </a:bodyPr>
          <a:lstStyle/>
          <a:p>
            <a:pPr algn="ctr" eaLnBrk="0" hangingPunct="0">
              <a:defRPr/>
            </a:pPr>
            <a:r>
              <a:rPr lang="cs-CZ" sz="3200" dirty="0">
                <a:ln w="12700" cap="rnd">
                  <a:noFill/>
                  <a:miter lim="800000"/>
                </a:ln>
                <a:effectLst>
                  <a:outerShdw blurRad="38100" dist="38100" dir="2700000" algn="tl">
                    <a:srgbClr val="000000">
                      <a:alpha val="43137"/>
                    </a:srgbClr>
                  </a:outerShdw>
                </a:effectLst>
                <a:latin typeface="Swis721 Ex BT" pitchFamily="34" charset="0"/>
              </a:rPr>
              <a:t> </a:t>
            </a:r>
            <a:r>
              <a:rPr lang="cs-CZ" sz="4300" dirty="0">
                <a:ln w="6350" cap="rnd">
                  <a:solidFill>
                    <a:srgbClr val="FF0066"/>
                  </a:solidFill>
                  <a:miter lim="800000"/>
                </a:ln>
                <a:gradFill>
                  <a:gsLst>
                    <a:gs pos="0">
                      <a:srgbClr val="000000"/>
                    </a:gs>
                    <a:gs pos="20000">
                      <a:srgbClr val="000040"/>
                    </a:gs>
                    <a:gs pos="50000">
                      <a:srgbClr val="400040"/>
                    </a:gs>
                    <a:gs pos="75000">
                      <a:srgbClr val="8F0040"/>
                    </a:gs>
                    <a:gs pos="89999">
                      <a:srgbClr val="F27300"/>
                    </a:gs>
                    <a:gs pos="100000">
                      <a:srgbClr val="FFBF00"/>
                    </a:gs>
                  </a:gsLst>
                  <a:lin ang="5400000" scaled="0"/>
                </a:gradFill>
                <a:latin typeface="Tempus Sans ITC" pitchFamily="82" charset="0"/>
                <a:ea typeface="Microsoft JhengHei" pitchFamily="34" charset="-120"/>
                <a:cs typeface="Iskoola Pota" pitchFamily="34" charset="0"/>
              </a:rPr>
              <a:t>Fotbalový zpravodaj</a:t>
            </a:r>
          </a:p>
          <a:p>
            <a:pPr algn="ctr" eaLnBrk="0" hangingPunct="0">
              <a:defRPr/>
            </a:pPr>
            <a:r>
              <a:rPr lang="cs-CZ" sz="4300" dirty="0">
                <a:ln w="6350" cap="rnd">
                  <a:solidFill>
                    <a:srgbClr val="FF0066"/>
                  </a:solidFill>
                  <a:miter lim="800000"/>
                </a:ln>
                <a:gradFill>
                  <a:gsLst>
                    <a:gs pos="0">
                      <a:srgbClr val="000000"/>
                    </a:gs>
                    <a:gs pos="20000">
                      <a:srgbClr val="000040"/>
                    </a:gs>
                    <a:gs pos="50000">
                      <a:srgbClr val="400040"/>
                    </a:gs>
                    <a:gs pos="75000">
                      <a:srgbClr val="8F0040"/>
                    </a:gs>
                    <a:gs pos="89999">
                      <a:srgbClr val="F27300"/>
                    </a:gs>
                    <a:gs pos="100000">
                      <a:srgbClr val="FFBF00"/>
                    </a:gs>
                  </a:gsLst>
                  <a:lin ang="5400000" scaled="0"/>
                </a:gradFill>
                <a:latin typeface="Tempus Sans ITC" pitchFamily="82" charset="0"/>
                <a:ea typeface="Microsoft JhengHei" pitchFamily="34" charset="-120"/>
                <a:cs typeface="Iskoola Pota" pitchFamily="34" charset="0"/>
              </a:rPr>
              <a:t>SK Štětí</a:t>
            </a:r>
          </a:p>
        </p:txBody>
      </p:sp>
      <p:sp>
        <p:nvSpPr>
          <p:cNvPr id="12" name="TextovéPole 11"/>
          <p:cNvSpPr txBox="1"/>
          <p:nvPr/>
        </p:nvSpPr>
        <p:spPr>
          <a:xfrm>
            <a:off x="5359524" y="1351364"/>
            <a:ext cx="4824858" cy="1044000"/>
          </a:xfrm>
          <a:prstGeom prst="rect">
            <a:avLst/>
          </a:prstGeom>
          <a:blipFill>
            <a:blip r:embed="rId4" cstate="print"/>
            <a:stretch>
              <a:fillRect/>
            </a:stretch>
          </a:blipFill>
          <a:ln>
            <a:solidFill>
              <a:schemeClr val="accent6">
                <a:lumMod val="75000"/>
              </a:schemeClr>
            </a:solidFill>
          </a:ln>
          <a:effectLst>
            <a:outerShdw blurRad="50800" dist="38100" dir="8100000" algn="tr" rotWithShape="0">
              <a:schemeClr val="bg1">
                <a:alpha val="40000"/>
              </a:schemeClr>
            </a:outerShdw>
          </a:effectLst>
        </p:spPr>
        <p:txBody>
          <a:bodyPr wrap="square" anchor="ctr" anchorCtr="0">
            <a:spAutoFit/>
            <a:scene3d>
              <a:camera prst="orthographicFront"/>
              <a:lightRig rig="threePt" dir="t"/>
            </a:scene3d>
            <a:sp3d contourW="12700">
              <a:contourClr>
                <a:srgbClr val="003366"/>
              </a:contourClr>
            </a:sp3d>
          </a:bodyPr>
          <a:lstStyle/>
          <a:p>
            <a:pPr algn="ctr">
              <a:defRPr/>
            </a:pPr>
            <a:r>
              <a:rPr lang="cs-CZ" sz="3200" dirty="0">
                <a:ln w="0">
                  <a:gradFill>
                    <a:gsLst>
                      <a:gs pos="0">
                        <a:srgbClr val="FFEFD1"/>
                      </a:gs>
                      <a:gs pos="64999">
                        <a:srgbClr val="F0EBD5"/>
                      </a:gs>
                      <a:gs pos="100000">
                        <a:srgbClr val="D1C39F"/>
                      </a:gs>
                    </a:gsLst>
                    <a:lin ang="5400000" scaled="0"/>
                  </a:gradFill>
                </a:ln>
                <a:solidFill>
                  <a:srgbClr val="CC0066"/>
                </a:solidFill>
                <a:effectLst>
                  <a:outerShdw blurRad="38100" dist="38100" dir="2700000" algn="tl">
                    <a:srgbClr val="000000">
                      <a:alpha val="43137"/>
                    </a:srgbClr>
                  </a:outerShdw>
                </a:effectLst>
                <a:latin typeface="Aparajita" pitchFamily="34" charset="0"/>
                <a:ea typeface="MS Mincho" pitchFamily="49" charset="-128"/>
                <a:cs typeface="Aparajita" pitchFamily="34" charset="0"/>
              </a:rPr>
              <a:t>Sezóna   </a:t>
            </a:r>
            <a:r>
              <a:rPr lang="cs-CZ" sz="3200" dirty="0" smtClean="0">
                <a:ln w="0">
                  <a:gradFill>
                    <a:gsLst>
                      <a:gs pos="0">
                        <a:srgbClr val="FFEFD1"/>
                      </a:gs>
                      <a:gs pos="64999">
                        <a:srgbClr val="F0EBD5"/>
                      </a:gs>
                      <a:gs pos="100000">
                        <a:srgbClr val="D1C39F"/>
                      </a:gs>
                    </a:gsLst>
                    <a:lin ang="5400000" scaled="0"/>
                  </a:gradFill>
                </a:ln>
                <a:solidFill>
                  <a:srgbClr val="CC0066"/>
                </a:solidFill>
                <a:effectLst>
                  <a:outerShdw blurRad="38100" dist="38100" dir="2700000" algn="tl">
                    <a:srgbClr val="000000">
                      <a:alpha val="43137"/>
                    </a:srgbClr>
                  </a:outerShdw>
                </a:effectLst>
                <a:latin typeface="Aparajita" pitchFamily="34" charset="0"/>
                <a:ea typeface="MS Mincho" pitchFamily="49" charset="-128"/>
                <a:cs typeface="Aparajita" pitchFamily="34" charset="0"/>
              </a:rPr>
              <a:t>2014/2015  </a:t>
            </a:r>
          </a:p>
          <a:p>
            <a:pPr algn="ctr">
              <a:defRPr/>
            </a:pPr>
            <a:r>
              <a:rPr lang="cs-CZ" sz="3200" dirty="0" smtClean="0">
                <a:ln w="0">
                  <a:gradFill>
                    <a:gsLst>
                      <a:gs pos="0">
                        <a:srgbClr val="FFEFD1"/>
                      </a:gs>
                      <a:gs pos="64999">
                        <a:srgbClr val="F0EBD5"/>
                      </a:gs>
                      <a:gs pos="100000">
                        <a:srgbClr val="D1C39F"/>
                      </a:gs>
                    </a:gsLst>
                    <a:lin ang="5400000" scaled="0"/>
                  </a:gradFill>
                </a:ln>
                <a:solidFill>
                  <a:srgbClr val="CC0066"/>
                </a:solidFill>
                <a:effectLst>
                  <a:outerShdw blurRad="38100" dist="38100" dir="2700000" algn="tl">
                    <a:srgbClr val="000000">
                      <a:alpha val="43137"/>
                    </a:srgbClr>
                  </a:outerShdw>
                </a:effectLst>
                <a:latin typeface="Aparajita" pitchFamily="34" charset="0"/>
                <a:ea typeface="MS Mincho" pitchFamily="49" charset="-128"/>
                <a:cs typeface="Aparajita" pitchFamily="34" charset="0"/>
              </a:rPr>
              <a:t>Ústecký přebor Jaro 2015</a:t>
            </a:r>
            <a:endParaRPr lang="cs-CZ" sz="3200" dirty="0">
              <a:ln w="0">
                <a:gradFill>
                  <a:gsLst>
                    <a:gs pos="0">
                      <a:srgbClr val="FFEFD1"/>
                    </a:gs>
                    <a:gs pos="64999">
                      <a:srgbClr val="F0EBD5"/>
                    </a:gs>
                    <a:gs pos="100000">
                      <a:srgbClr val="D1C39F"/>
                    </a:gs>
                  </a:gsLst>
                  <a:lin ang="5400000" scaled="0"/>
                </a:gradFill>
              </a:ln>
              <a:solidFill>
                <a:srgbClr val="CC0066"/>
              </a:solidFill>
              <a:effectLst>
                <a:outerShdw blurRad="38100" dist="38100" dir="2700000" algn="tl">
                  <a:srgbClr val="000000">
                    <a:alpha val="43137"/>
                  </a:srgbClr>
                </a:outerShdw>
              </a:effectLst>
              <a:latin typeface="Aparajita" pitchFamily="34" charset="0"/>
              <a:ea typeface="MS Mincho" pitchFamily="49" charset="-128"/>
              <a:cs typeface="Aparajita" pitchFamily="34" charset="0"/>
            </a:endParaRPr>
          </a:p>
        </p:txBody>
      </p:sp>
      <p:sp>
        <p:nvSpPr>
          <p:cNvPr id="13" name="TextovéPole 13"/>
          <p:cNvSpPr txBox="1">
            <a:spLocks noChangeArrowheads="1"/>
          </p:cNvSpPr>
          <p:nvPr/>
        </p:nvSpPr>
        <p:spPr bwMode="auto">
          <a:xfrm>
            <a:off x="5287516" y="6869113"/>
            <a:ext cx="4606925" cy="369887"/>
          </a:xfrm>
          <a:prstGeom prst="rect">
            <a:avLst/>
          </a:prstGeom>
          <a:noFill/>
          <a:ln w="9525">
            <a:noFill/>
            <a:miter lim="800000"/>
            <a:headEnd/>
            <a:tailEnd/>
          </a:ln>
        </p:spPr>
        <p:txBody>
          <a:bodyPr>
            <a:spAutoFit/>
          </a:bodyPr>
          <a:lstStyle/>
          <a:p>
            <a:pPr algn="ctr"/>
            <a:r>
              <a:rPr lang="cs-CZ" sz="1800" dirty="0"/>
              <a:t>www.stetimondifotbal.cz</a:t>
            </a:r>
          </a:p>
        </p:txBody>
      </p:sp>
      <p:sp>
        <p:nvSpPr>
          <p:cNvPr id="14" name="TextovéPole 13"/>
          <p:cNvSpPr txBox="1"/>
          <p:nvPr/>
        </p:nvSpPr>
        <p:spPr>
          <a:xfrm>
            <a:off x="5359524" y="2467372"/>
            <a:ext cx="4824536" cy="1980000"/>
          </a:xfrm>
          <a:prstGeom prst="rect">
            <a:avLst/>
          </a:prstGeom>
          <a:blipFill>
            <a:blip r:embed="rId5" cstate="print"/>
            <a:stretch>
              <a:fillRect/>
            </a:stretch>
          </a:blipFill>
          <a:ln w="44450" cap="flat" cmpd="sng">
            <a:solidFill>
              <a:schemeClr val="tx1"/>
            </a:solidFill>
            <a:prstDash val="solid"/>
            <a:bevel/>
          </a:ln>
          <a:effectLst>
            <a:outerShdw blurRad="50800" dist="50800" dir="5400000" algn="ctr" rotWithShape="0">
              <a:schemeClr val="bg1"/>
            </a:outerShdw>
          </a:effectLst>
          <a:scene3d>
            <a:camera prst="orthographicFront"/>
            <a:lightRig rig="threePt" dir="t"/>
          </a:scene3d>
          <a:sp3d extrusionH="76200" contourW="12700" prstMaterial="plastic">
            <a:bevelT w="69850" h="50800"/>
            <a:bevelB prst="relaxedInset"/>
            <a:extrusionClr>
              <a:srgbClr val="CC0099"/>
            </a:extrusionClr>
            <a:contourClr>
              <a:schemeClr val="bg1"/>
            </a:contourClr>
          </a:sp3d>
        </p:spPr>
        <p:txBody>
          <a:bodyPr wrap="square">
            <a:spAutoFit/>
            <a:sp3d extrusionH="57150" contourW="12700">
              <a:bevelT w="57150"/>
              <a:bevelB w="50800"/>
              <a:extrusionClr>
                <a:srgbClr val="FFFF00"/>
              </a:extrusionClr>
              <a:contourClr>
                <a:schemeClr val="tx1"/>
              </a:contourClr>
            </a:sp3d>
          </a:bodyPr>
          <a:lstStyle/>
          <a:p>
            <a:pPr algn="ctr">
              <a:defRPr/>
            </a:pPr>
            <a:r>
              <a:rPr lang="cs-CZ" sz="5400" dirty="0" smtClean="0">
                <a:ln w="22225" cmpd="sng">
                  <a:solidFill>
                    <a:schemeClr val="accent1">
                      <a:lumMod val="75000"/>
                    </a:schemeClr>
                  </a:solidFill>
                </a:ln>
                <a:solidFill>
                  <a:srgbClr val="3333FF"/>
                </a:solidFill>
                <a:effectLst>
                  <a:outerShdw blurRad="50800" dist="50800" dir="5400000" algn="ctr" rotWithShape="0">
                    <a:schemeClr val="bg1"/>
                  </a:outerShdw>
                </a:effectLst>
                <a:latin typeface="FrankRuehl" pitchFamily="34" charset="-79"/>
                <a:ea typeface="Arial Unicode MS" pitchFamily="34" charset="-128"/>
                <a:cs typeface="FrankRuehl" pitchFamily="34" charset="-79"/>
              </a:rPr>
              <a:t>18.4.2015</a:t>
            </a:r>
            <a:endParaRPr lang="cs-CZ" sz="5400" dirty="0">
              <a:ln w="22225" cmpd="sng">
                <a:solidFill>
                  <a:schemeClr val="accent1">
                    <a:lumMod val="75000"/>
                  </a:schemeClr>
                </a:solidFill>
              </a:ln>
              <a:solidFill>
                <a:srgbClr val="3333FF"/>
              </a:solidFill>
              <a:effectLst>
                <a:outerShdw blurRad="50800" dist="50800" dir="5400000" algn="ctr" rotWithShape="0">
                  <a:schemeClr val="bg1"/>
                </a:outerShdw>
              </a:effectLst>
              <a:latin typeface="FrankRuehl" pitchFamily="34" charset="-79"/>
              <a:ea typeface="Arial Unicode MS" pitchFamily="34" charset="-128"/>
              <a:cs typeface="FrankRuehl" pitchFamily="34" charset="-79"/>
            </a:endParaRPr>
          </a:p>
          <a:p>
            <a:pPr algn="ctr">
              <a:defRPr/>
            </a:pPr>
            <a:r>
              <a:rPr lang="cs-CZ" sz="3600" dirty="0">
                <a:ln w="22225" cmpd="sng">
                  <a:solidFill>
                    <a:schemeClr val="accent1">
                      <a:lumMod val="75000"/>
                    </a:schemeClr>
                  </a:solidFill>
                </a:ln>
                <a:solidFill>
                  <a:srgbClr val="3333FF"/>
                </a:solidFill>
                <a:effectLst>
                  <a:outerShdw blurRad="50800" dist="50800" dir="5400000" algn="ctr" rotWithShape="0">
                    <a:schemeClr val="bg1"/>
                  </a:outerShdw>
                </a:effectLst>
                <a:latin typeface="FrankRuehl" pitchFamily="34" charset="-79"/>
                <a:ea typeface="Arial Unicode MS" pitchFamily="34" charset="-128"/>
                <a:cs typeface="FrankRuehl" pitchFamily="34" charset="-79"/>
              </a:rPr>
              <a:t>Sobota</a:t>
            </a:r>
          </a:p>
          <a:p>
            <a:pPr algn="ctr">
              <a:defRPr/>
            </a:pPr>
            <a:r>
              <a:rPr lang="cs-CZ" sz="3800" dirty="0" smtClean="0">
                <a:ln w="22225" cmpd="sng">
                  <a:solidFill>
                    <a:schemeClr val="accent1">
                      <a:lumMod val="75000"/>
                    </a:schemeClr>
                  </a:solidFill>
                </a:ln>
                <a:solidFill>
                  <a:srgbClr val="3333FF"/>
                </a:solidFill>
                <a:effectLst>
                  <a:outerShdw blurRad="50800" dist="50800" dir="5400000" algn="ctr" rotWithShape="0">
                    <a:schemeClr val="bg1"/>
                  </a:outerShdw>
                </a:effectLst>
                <a:latin typeface="FrankRuehl" pitchFamily="34" charset="-79"/>
                <a:ea typeface="Arial Unicode MS" pitchFamily="34" charset="-128"/>
                <a:cs typeface="FrankRuehl" pitchFamily="34" charset="-79"/>
              </a:rPr>
              <a:t>22.kolo(21.hrací) 10:15</a:t>
            </a:r>
            <a:endParaRPr lang="cs-CZ" sz="3800" dirty="0">
              <a:ln w="22225" cmpd="sng">
                <a:solidFill>
                  <a:schemeClr val="accent1">
                    <a:lumMod val="75000"/>
                  </a:schemeClr>
                </a:solidFill>
              </a:ln>
              <a:solidFill>
                <a:srgbClr val="3333FF"/>
              </a:solidFill>
              <a:effectLst>
                <a:outerShdw blurRad="50800" dist="50800" dir="5400000" algn="ctr" rotWithShape="0">
                  <a:schemeClr val="bg1"/>
                </a:outerShdw>
              </a:effectLst>
              <a:latin typeface="FrankRuehl" pitchFamily="34" charset="-79"/>
              <a:ea typeface="Arial Unicode MS" pitchFamily="34" charset="-128"/>
              <a:cs typeface="FrankRuehl" pitchFamily="34" charset="-79"/>
            </a:endParaRPr>
          </a:p>
        </p:txBody>
      </p:sp>
      <p:pic>
        <p:nvPicPr>
          <p:cNvPr id="15" name="Picture 106"/>
          <p:cNvPicPr>
            <a:picLocks noChangeAspect="1" noChangeArrowheads="1"/>
          </p:cNvPicPr>
          <p:nvPr/>
        </p:nvPicPr>
        <p:blipFill>
          <a:blip r:embed="rId6" cstate="print"/>
          <a:srcRect/>
          <a:stretch>
            <a:fillRect/>
          </a:stretch>
        </p:blipFill>
        <p:spPr bwMode="auto">
          <a:xfrm>
            <a:off x="5431532" y="2539380"/>
            <a:ext cx="1008112" cy="936104"/>
          </a:xfrm>
          <a:prstGeom prst="rect">
            <a:avLst/>
          </a:prstGeom>
          <a:noFill/>
          <a:ln w="9525">
            <a:noFill/>
            <a:miter lim="800000"/>
            <a:headEnd/>
            <a:tailEnd/>
          </a:ln>
        </p:spPr>
      </p:pic>
      <p:sp>
        <p:nvSpPr>
          <p:cNvPr id="16" name="TextovéPole 12"/>
          <p:cNvSpPr txBox="1">
            <a:spLocks noChangeArrowheads="1"/>
          </p:cNvSpPr>
          <p:nvPr/>
        </p:nvSpPr>
        <p:spPr bwMode="auto">
          <a:xfrm>
            <a:off x="8310116" y="4543408"/>
            <a:ext cx="15843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cs-CZ"/>
            </a:defPPr>
            <a:lvl1pPr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1pPr>
            <a:lvl2pPr marL="4556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2pPr>
            <a:lvl3pPr marL="9128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3pPr>
            <a:lvl4pPr marL="13700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4pPr>
            <a:lvl5pPr marL="18272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5pPr>
            <a:lvl6pPr marL="2286000" algn="l" defTabSz="914400" rtl="0" eaLnBrk="1" latinLnBrk="0" hangingPunct="1">
              <a:defRPr sz="1200" b="1" kern="1200">
                <a:solidFill>
                  <a:schemeClr val="tx1"/>
                </a:solidFill>
                <a:latin typeface="Arial Rounded MT Bold" panose="020F0704030504030204" pitchFamily="34" charset="0"/>
                <a:ea typeface="+mn-ea"/>
                <a:cs typeface="+mn-cs"/>
              </a:defRPr>
            </a:lvl6pPr>
            <a:lvl7pPr marL="2743200" algn="l" defTabSz="914400" rtl="0" eaLnBrk="1" latinLnBrk="0" hangingPunct="1">
              <a:defRPr sz="1200" b="1" kern="1200">
                <a:solidFill>
                  <a:schemeClr val="tx1"/>
                </a:solidFill>
                <a:latin typeface="Arial Rounded MT Bold" panose="020F0704030504030204" pitchFamily="34" charset="0"/>
                <a:ea typeface="+mn-ea"/>
                <a:cs typeface="+mn-cs"/>
              </a:defRPr>
            </a:lvl7pPr>
            <a:lvl8pPr marL="3200400" algn="l" defTabSz="914400" rtl="0" eaLnBrk="1" latinLnBrk="0" hangingPunct="1">
              <a:defRPr sz="1200" b="1" kern="1200">
                <a:solidFill>
                  <a:schemeClr val="tx1"/>
                </a:solidFill>
                <a:latin typeface="Arial Rounded MT Bold" panose="020F0704030504030204" pitchFamily="34" charset="0"/>
                <a:ea typeface="+mn-ea"/>
                <a:cs typeface="+mn-cs"/>
              </a:defRPr>
            </a:lvl8pPr>
            <a:lvl9pPr marL="3657600" algn="l" defTabSz="914400" rtl="0" eaLnBrk="1" latinLnBrk="0" hangingPunct="1">
              <a:defRPr sz="1200" b="1" kern="1200">
                <a:solidFill>
                  <a:schemeClr val="tx1"/>
                </a:solidFill>
                <a:latin typeface="Arial Rounded MT Bold" panose="020F0704030504030204" pitchFamily="34" charset="0"/>
                <a:ea typeface="+mn-ea"/>
                <a:cs typeface="+mn-cs"/>
              </a:defRPr>
            </a:lvl9pPr>
          </a:lstStyle>
          <a:p>
            <a:pPr algn="ctr"/>
            <a:r>
              <a:rPr lang="cs-CZ" altLang="cs-CZ" sz="5400" u="none">
                <a:latin typeface="Arial Black" panose="020B0A04020102020204" pitchFamily="34" charset="0"/>
              </a:rPr>
              <a:t> </a:t>
            </a:r>
            <a:r>
              <a:rPr lang="cs-CZ" altLang="cs-CZ" sz="5400" u="none" smtClean="0">
                <a:latin typeface="Arial Black" panose="020B0A04020102020204" pitchFamily="34" charset="0"/>
              </a:rPr>
              <a:t>4:1</a:t>
            </a:r>
            <a:endParaRPr lang="cs-CZ" altLang="cs-CZ" sz="5400" u="none" dirty="0">
              <a:latin typeface="Arial Black" panose="020B0A040201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0" name="Text Box 18191"/>
          <p:cNvSpPr txBox="1">
            <a:spLocks noChangeArrowheads="1"/>
          </p:cNvSpPr>
          <p:nvPr/>
        </p:nvSpPr>
        <p:spPr bwMode="auto">
          <a:xfrm>
            <a:off x="6439644" y="739180"/>
            <a:ext cx="184150" cy="615950"/>
          </a:xfrm>
          <a:prstGeom prst="rect">
            <a:avLst/>
          </a:prstGeom>
          <a:noFill/>
          <a:ln w="9525">
            <a:noFill/>
            <a:miter lim="800000"/>
            <a:headEnd/>
            <a:tailEnd/>
          </a:ln>
        </p:spPr>
        <p:txBody>
          <a:bodyPr wrap="none" lIns="91425" tIns="45713" rIns="91425" bIns="45713">
            <a:spAutoFit/>
          </a:bodyPr>
          <a:lstStyle/>
          <a:p>
            <a:endParaRPr lang="cs-CZ" sz="1800">
              <a:solidFill>
                <a:srgbClr val="000000"/>
              </a:solidFill>
              <a:latin typeface="Arial Black" pitchFamily="34" charset="0"/>
            </a:endParaRPr>
          </a:p>
          <a:p>
            <a:endParaRPr lang="cs-CZ" sz="1600">
              <a:solidFill>
                <a:srgbClr val="000000"/>
              </a:solidFill>
              <a:latin typeface="Gill Sans Ultra Bold" pitchFamily="34" charset="-18"/>
            </a:endParaRPr>
          </a:p>
        </p:txBody>
      </p:sp>
      <p:sp>
        <p:nvSpPr>
          <p:cNvPr id="9" name="Obdélník 8"/>
          <p:cNvSpPr/>
          <p:nvPr/>
        </p:nvSpPr>
        <p:spPr>
          <a:xfrm>
            <a:off x="5647556" y="1171228"/>
            <a:ext cx="4536504" cy="3416320"/>
          </a:xfrm>
          <a:prstGeom prst="rect">
            <a:avLst/>
          </a:prstGeom>
          <a:solidFill>
            <a:schemeClr val="accent5">
              <a:lumMod val="20000"/>
              <a:lumOff val="80000"/>
            </a:schemeClr>
          </a:solidFill>
        </p:spPr>
        <p:txBody>
          <a:bodyPr wrap="square">
            <a:spAutoFit/>
          </a:bodyPr>
          <a:lstStyle/>
          <a:p>
            <a:pPr algn="ctr"/>
            <a:r>
              <a:rPr lang="cs-CZ" sz="2000" u="sng" dirty="0" smtClean="0">
                <a:ln>
                  <a:solidFill>
                    <a:srgbClr val="99FF33"/>
                  </a:solidFill>
                </a:ln>
                <a:solidFill>
                  <a:srgbClr val="0000FF"/>
                </a:solidFill>
                <a:latin typeface="Arial Black" pitchFamily="34" charset="0"/>
              </a:rPr>
              <a:t>FK Litvínov - SK </a:t>
            </a:r>
            <a:r>
              <a:rPr lang="cs-CZ" sz="2000" u="sng" dirty="0" err="1" smtClean="0">
                <a:ln>
                  <a:solidFill>
                    <a:srgbClr val="99FF33"/>
                  </a:solidFill>
                </a:ln>
                <a:solidFill>
                  <a:srgbClr val="0000FF"/>
                </a:solidFill>
                <a:latin typeface="Arial Black" pitchFamily="34" charset="0"/>
              </a:rPr>
              <a:t>Štětí</a:t>
            </a:r>
            <a:endParaRPr lang="cs-CZ" sz="2000" dirty="0" smtClean="0">
              <a:ln>
                <a:solidFill>
                  <a:srgbClr val="99FF33"/>
                </a:solidFill>
              </a:ln>
              <a:solidFill>
                <a:srgbClr val="0000FF"/>
              </a:solidFill>
              <a:latin typeface="Arial Black" pitchFamily="34" charset="0"/>
            </a:endParaRPr>
          </a:p>
          <a:p>
            <a:pPr algn="ctr"/>
            <a:r>
              <a:rPr lang="cs-CZ" sz="2000" u="sng" dirty="0" smtClean="0">
                <a:ln>
                  <a:solidFill>
                    <a:srgbClr val="99FF33"/>
                  </a:solidFill>
                </a:ln>
                <a:solidFill>
                  <a:srgbClr val="0000FF"/>
                </a:solidFill>
                <a:latin typeface="Arial Black" pitchFamily="34" charset="0"/>
              </a:rPr>
              <a:t>12:0(6:0)   4.4.2015   20.kol</a:t>
            </a:r>
            <a:r>
              <a:rPr lang="cs-CZ" sz="2000" u="sng" dirty="0" smtClean="0">
                <a:solidFill>
                  <a:srgbClr val="0000FF"/>
                </a:solidFill>
                <a:latin typeface="Arial Black" pitchFamily="34" charset="0"/>
              </a:rPr>
              <a:t>o</a:t>
            </a:r>
            <a:endParaRPr lang="cs-CZ" sz="2000" dirty="0" smtClean="0">
              <a:solidFill>
                <a:srgbClr val="0000FF"/>
              </a:solidFill>
              <a:latin typeface="Arial Black" pitchFamily="34" charset="0"/>
            </a:endParaRPr>
          </a:p>
          <a:p>
            <a:r>
              <a:rPr lang="cs-CZ" sz="2000" dirty="0" smtClean="0"/>
              <a:t> </a:t>
            </a:r>
            <a:r>
              <a:rPr lang="cs-CZ" b="0" dirty="0" smtClean="0">
                <a:latin typeface="Arial" pitchFamily="34" charset="0"/>
                <a:cs typeface="Arial" pitchFamily="34" charset="0"/>
              </a:rPr>
              <a:t>Třetí jarní utkání odehráli mladší žáci na půdě lídra oblastního přeboru z Litvínova. Od počátečních minut bylo jasné, kdo bude na hřišti pánem. Litvínovští žáci byli o tři třídy a tři rychlostní stupně v náskoku před hráči ze </a:t>
            </a:r>
            <a:r>
              <a:rPr lang="cs-CZ" b="0" dirty="0" err="1" smtClean="0">
                <a:latin typeface="Arial" pitchFamily="34" charset="0"/>
                <a:cs typeface="Arial" pitchFamily="34" charset="0"/>
              </a:rPr>
              <a:t>Štětí</a:t>
            </a:r>
            <a:r>
              <a:rPr lang="cs-CZ" b="0" dirty="0" smtClean="0">
                <a:latin typeface="Arial" pitchFamily="34" charset="0"/>
                <a:cs typeface="Arial" pitchFamily="34" charset="0"/>
              </a:rPr>
              <a:t>. Ti kupili jednu chybu za druhou a sami se tak na vlastní kůži přesvědčili kolik jim chybí v "umění" na hráče vedoucího celku. Ti ještě řadu svých šancí neproměnili. Hosté se dostali za celý zápas do zakončení pouze dvakrát, oba střelecké pokusy však skončili nad domácí brankou. Nastartovat jarní odvety herně a výsledkově se pokusí mladší žáci v neděli proti Kadani, kterou dokázali na podzim na jejím hřišti porazit.</a:t>
            </a:r>
          </a:p>
          <a:p>
            <a:r>
              <a:rPr lang="cs-CZ" b="0" u="sng" dirty="0" smtClean="0">
                <a:latin typeface="Arial" pitchFamily="34" charset="0"/>
                <a:cs typeface="Arial" pitchFamily="34" charset="0"/>
              </a:rPr>
              <a:t>Sestava</a:t>
            </a:r>
            <a:r>
              <a:rPr lang="cs-CZ" b="0" dirty="0" smtClean="0">
                <a:latin typeface="Arial" pitchFamily="34" charset="0"/>
                <a:cs typeface="Arial" pitchFamily="34" charset="0"/>
              </a:rPr>
              <a:t>: </a:t>
            </a:r>
            <a:r>
              <a:rPr lang="cs-CZ" b="0" dirty="0" err="1" smtClean="0">
                <a:latin typeface="Arial" pitchFamily="34" charset="0"/>
                <a:cs typeface="Arial" pitchFamily="34" charset="0"/>
              </a:rPr>
              <a:t>Malecha</a:t>
            </a:r>
            <a:r>
              <a:rPr lang="cs-CZ" b="0" dirty="0" smtClean="0">
                <a:latin typeface="Arial" pitchFamily="34" charset="0"/>
                <a:cs typeface="Arial" pitchFamily="34" charset="0"/>
              </a:rPr>
              <a:t> – Ulrych, </a:t>
            </a:r>
            <a:r>
              <a:rPr lang="cs-CZ" b="0" dirty="0" err="1" smtClean="0">
                <a:latin typeface="Arial" pitchFamily="34" charset="0"/>
                <a:cs typeface="Arial" pitchFamily="34" charset="0"/>
              </a:rPr>
              <a:t>Krejza</a:t>
            </a:r>
            <a:r>
              <a:rPr lang="cs-CZ" b="0" dirty="0" smtClean="0">
                <a:latin typeface="Arial" pitchFamily="34" charset="0"/>
                <a:cs typeface="Arial" pitchFamily="34" charset="0"/>
              </a:rPr>
              <a:t>, Špaček, Daniluk, Ladič, </a:t>
            </a:r>
          </a:p>
          <a:p>
            <a:r>
              <a:rPr lang="cs-CZ" b="0" dirty="0" smtClean="0">
                <a:latin typeface="Arial" pitchFamily="34" charset="0"/>
                <a:cs typeface="Arial" pitchFamily="34" charset="0"/>
              </a:rPr>
              <a:t>                </a:t>
            </a:r>
            <a:r>
              <a:rPr lang="cs-CZ" b="0" dirty="0" err="1" smtClean="0">
                <a:latin typeface="Arial" pitchFamily="34" charset="0"/>
                <a:cs typeface="Arial" pitchFamily="34" charset="0"/>
              </a:rPr>
              <a:t>Plicka</a:t>
            </a:r>
            <a:r>
              <a:rPr lang="cs-CZ" b="0" dirty="0" smtClean="0">
                <a:latin typeface="Arial" pitchFamily="34" charset="0"/>
                <a:cs typeface="Arial" pitchFamily="34" charset="0"/>
              </a:rPr>
              <a:t>, Kadlec, Novák, Kopecký, </a:t>
            </a:r>
            <a:r>
              <a:rPr lang="cs-CZ" b="0" dirty="0" err="1" smtClean="0">
                <a:latin typeface="Arial" pitchFamily="34" charset="0"/>
                <a:cs typeface="Arial" pitchFamily="34" charset="0"/>
              </a:rPr>
              <a:t>Bartko</a:t>
            </a:r>
            <a:endParaRPr lang="cs-CZ" b="0" dirty="0" smtClean="0">
              <a:latin typeface="Arial" pitchFamily="34" charset="0"/>
              <a:cs typeface="Arial" pitchFamily="34" charset="0"/>
            </a:endParaRPr>
          </a:p>
          <a:p>
            <a:r>
              <a:rPr lang="cs-CZ" b="0" u="sng" dirty="0" smtClean="0">
                <a:latin typeface="Arial" pitchFamily="34" charset="0"/>
                <a:cs typeface="Arial" pitchFamily="34" charset="0"/>
              </a:rPr>
              <a:t>Trenér:</a:t>
            </a:r>
            <a:r>
              <a:rPr lang="cs-CZ" b="0" dirty="0" smtClean="0">
                <a:latin typeface="Arial" pitchFamily="34" charset="0"/>
                <a:cs typeface="Arial" pitchFamily="34" charset="0"/>
              </a:rPr>
              <a:t> P-Hoznédl, </a:t>
            </a:r>
            <a:r>
              <a:rPr lang="cs-CZ" b="0" dirty="0" err="1" smtClean="0">
                <a:latin typeface="Arial" pitchFamily="34" charset="0"/>
                <a:cs typeface="Arial" pitchFamily="34" charset="0"/>
              </a:rPr>
              <a:t>J.Špaček</a:t>
            </a:r>
            <a:endParaRPr lang="cs-CZ" b="0" dirty="0">
              <a:latin typeface="Arial" pitchFamily="34" charset="0"/>
              <a:cs typeface="Arial" pitchFamily="34" charset="0"/>
            </a:endParaRPr>
          </a:p>
        </p:txBody>
      </p:sp>
      <p:sp>
        <p:nvSpPr>
          <p:cNvPr id="10" name="TextovéPole 9"/>
          <p:cNvSpPr txBox="1"/>
          <p:nvPr/>
        </p:nvSpPr>
        <p:spPr>
          <a:xfrm>
            <a:off x="5647556" y="163116"/>
            <a:ext cx="4464496" cy="830997"/>
          </a:xfrm>
          <a:prstGeom prst="rect">
            <a:avLst/>
          </a:prstGeom>
          <a:blipFill dpi="0" rotWithShape="1">
            <a:blip r:embed="rId3" cstate="print">
              <a:alphaModFix amt="37000"/>
            </a:blip>
            <a:srcRect/>
            <a:stretch>
              <a:fillRect/>
            </a:stretch>
          </a:blipFill>
          <a:ln w="34925" cmpd="sng">
            <a:solidFill>
              <a:schemeClr val="tx1"/>
            </a:solidFill>
            <a:prstDash val="dash"/>
          </a:ln>
        </p:spPr>
        <p:txBody>
          <a:bodyPr wrap="square" rtlCol="0">
            <a:spAutoFit/>
          </a:bodyPr>
          <a:lstStyle/>
          <a:p>
            <a:pPr algn="ctr"/>
            <a:r>
              <a:rPr lang="cs-CZ" sz="2400" dirty="0" smtClean="0">
                <a:solidFill>
                  <a:srgbClr val="000099"/>
                </a:solidFill>
                <a:effectLst>
                  <a:outerShdw blurRad="38100" dist="38100" dir="2700000" algn="tl">
                    <a:srgbClr val="000000">
                      <a:alpha val="43137"/>
                    </a:srgbClr>
                  </a:outerShdw>
                </a:effectLst>
                <a:latin typeface="Arial" pitchFamily="34" charset="0"/>
                <a:cs typeface="Arial" pitchFamily="34" charset="0"/>
              </a:rPr>
              <a:t>Mladší žáci v Litvínově narazili na těžkého soupeře</a:t>
            </a:r>
            <a:endParaRPr lang="cs-CZ" sz="1600" dirty="0" smtClean="0">
              <a:solidFill>
                <a:srgbClr val="000099"/>
              </a:solidFill>
              <a:effectLst>
                <a:outerShdw blurRad="38100" dist="38100" dir="2700000" algn="tl">
                  <a:srgbClr val="000000">
                    <a:alpha val="43137"/>
                  </a:srgbClr>
                </a:outerShdw>
              </a:effectLst>
              <a:latin typeface="Arial" pitchFamily="34" charset="0"/>
              <a:cs typeface="Arial" pitchFamily="34" charset="0"/>
            </a:endParaRPr>
          </a:p>
        </p:txBody>
      </p:sp>
      <p:pic>
        <p:nvPicPr>
          <p:cNvPr id="2" name="Picture 62"/>
          <p:cNvPicPr>
            <a:picLocks noChangeAspect="1" noChangeArrowheads="1"/>
          </p:cNvPicPr>
          <p:nvPr/>
        </p:nvPicPr>
        <p:blipFill>
          <a:blip r:embed="rId4" cstate="print"/>
          <a:srcRect/>
          <a:stretch>
            <a:fillRect/>
          </a:stretch>
        </p:blipFill>
        <p:spPr bwMode="auto">
          <a:xfrm>
            <a:off x="174948" y="163115"/>
            <a:ext cx="4608512" cy="3166169"/>
          </a:xfrm>
          <a:prstGeom prst="rect">
            <a:avLst/>
          </a:prstGeom>
          <a:noFill/>
          <a:ln w="38100">
            <a:solidFill>
              <a:srgbClr val="990099"/>
            </a:solidFill>
            <a:miter lim="800000"/>
            <a:headEnd/>
            <a:tailEnd/>
          </a:ln>
        </p:spPr>
      </p:pic>
      <p:pic>
        <p:nvPicPr>
          <p:cNvPr id="7231" name="Picture 63"/>
          <p:cNvPicPr>
            <a:picLocks noChangeAspect="1" noChangeArrowheads="1"/>
          </p:cNvPicPr>
          <p:nvPr/>
        </p:nvPicPr>
        <p:blipFill>
          <a:blip r:embed="rId5" cstate="print"/>
          <a:srcRect/>
          <a:stretch>
            <a:fillRect/>
          </a:stretch>
        </p:blipFill>
        <p:spPr bwMode="auto">
          <a:xfrm>
            <a:off x="174948" y="3475484"/>
            <a:ext cx="4680520" cy="3168352"/>
          </a:xfrm>
          <a:prstGeom prst="rect">
            <a:avLst/>
          </a:prstGeom>
          <a:noFill/>
          <a:ln w="38100">
            <a:solidFill>
              <a:srgbClr val="990099"/>
            </a:solidFill>
            <a:miter lim="800000"/>
            <a:headEnd/>
            <a:tailEnd/>
          </a:ln>
        </p:spPr>
      </p:pic>
      <p:sp>
        <p:nvSpPr>
          <p:cNvPr id="11" name="TextovéPole 10"/>
          <p:cNvSpPr txBox="1"/>
          <p:nvPr/>
        </p:nvSpPr>
        <p:spPr>
          <a:xfrm>
            <a:off x="390972" y="6840115"/>
            <a:ext cx="3600400" cy="307777"/>
          </a:xfrm>
          <a:prstGeom prst="rect">
            <a:avLst/>
          </a:prstGeom>
          <a:solidFill>
            <a:srgbClr val="99FF66"/>
          </a:solidFill>
        </p:spPr>
        <p:txBody>
          <a:bodyPr wrap="square" rtlCol="0">
            <a:spAutoFit/>
          </a:bodyPr>
          <a:lstStyle/>
          <a:p>
            <a:pPr algn="ctr"/>
            <a:r>
              <a:rPr lang="cs-CZ" sz="1400" u="sng" dirty="0" smtClean="0">
                <a:latin typeface="Bookman Old Style" pitchFamily="18" charset="0"/>
              </a:rPr>
              <a:t>Junior Děčín  - SK </a:t>
            </a:r>
            <a:r>
              <a:rPr lang="cs-CZ" sz="1400" u="sng" dirty="0" err="1" smtClean="0">
                <a:latin typeface="Bookman Old Style" pitchFamily="18" charset="0"/>
              </a:rPr>
              <a:t>Štětí</a:t>
            </a:r>
            <a:r>
              <a:rPr lang="cs-CZ" sz="1400" u="sng" dirty="0" smtClean="0">
                <a:latin typeface="Bookman Old Style" pitchFamily="18" charset="0"/>
              </a:rPr>
              <a:t>  12.4.2015</a:t>
            </a:r>
          </a:p>
        </p:txBody>
      </p:sp>
      <p:pic>
        <p:nvPicPr>
          <p:cNvPr id="3" name="Picture 62"/>
          <p:cNvPicPr>
            <a:picLocks noChangeAspect="1" noChangeArrowheads="1"/>
          </p:cNvPicPr>
          <p:nvPr/>
        </p:nvPicPr>
        <p:blipFill>
          <a:blip r:embed="rId6" cstate="print"/>
          <a:srcRect/>
          <a:stretch>
            <a:fillRect/>
          </a:stretch>
        </p:blipFill>
        <p:spPr bwMode="auto">
          <a:xfrm>
            <a:off x="6367636" y="4843636"/>
            <a:ext cx="3096344" cy="2094756"/>
          </a:xfrm>
          <a:prstGeom prst="rect">
            <a:avLst/>
          </a:prstGeom>
          <a:noFill/>
          <a:ln w="9525">
            <a:noFill/>
            <a:miter lim="800000"/>
            <a:headEnd/>
            <a:tailEnd/>
          </a:ln>
        </p:spPr>
      </p:pic>
      <p:pic>
        <p:nvPicPr>
          <p:cNvPr id="7170" name="Picture 95"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7171" name="Picture 94"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7172" name="Picture 93"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857250"/>
            <a:ext cx="904875" cy="228600"/>
          </a:xfrm>
          <a:prstGeom prst="rect">
            <a:avLst/>
          </a:prstGeom>
          <a:noFill/>
          <a:ln w="9525">
            <a:miter lim="800000"/>
            <a:headEnd/>
            <a:tailEnd/>
          </a:ln>
        </p:spPr>
      </p:pic>
      <p:pic>
        <p:nvPicPr>
          <p:cNvPr id="7173" name="Picture 92"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857250"/>
            <a:ext cx="904875" cy="228600"/>
          </a:xfrm>
          <a:prstGeom prst="rect">
            <a:avLst/>
          </a:prstGeom>
          <a:noFill/>
          <a:ln w="9525">
            <a:miter lim="800000"/>
            <a:headEnd/>
            <a:tailEnd/>
          </a:ln>
        </p:spPr>
      </p:pic>
      <p:pic>
        <p:nvPicPr>
          <p:cNvPr id="7174" name="Picture 91"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047750"/>
            <a:ext cx="904875" cy="228600"/>
          </a:xfrm>
          <a:prstGeom prst="rect">
            <a:avLst/>
          </a:prstGeom>
          <a:noFill/>
          <a:ln w="9525">
            <a:miter lim="800000"/>
            <a:headEnd/>
            <a:tailEnd/>
          </a:ln>
        </p:spPr>
      </p:pic>
      <p:pic>
        <p:nvPicPr>
          <p:cNvPr id="7175" name="Picture 90"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047750"/>
            <a:ext cx="904875" cy="228600"/>
          </a:xfrm>
          <a:prstGeom prst="rect">
            <a:avLst/>
          </a:prstGeom>
          <a:noFill/>
          <a:ln w="9525">
            <a:miter lim="800000"/>
            <a:headEnd/>
            <a:tailEnd/>
          </a:ln>
        </p:spPr>
      </p:pic>
      <p:pic>
        <p:nvPicPr>
          <p:cNvPr id="7176" name="Picture 89"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238250"/>
            <a:ext cx="904875" cy="228600"/>
          </a:xfrm>
          <a:prstGeom prst="rect">
            <a:avLst/>
          </a:prstGeom>
          <a:noFill/>
          <a:ln w="9525">
            <a:miter lim="800000"/>
            <a:headEnd/>
            <a:tailEnd/>
          </a:ln>
        </p:spPr>
      </p:pic>
      <p:pic>
        <p:nvPicPr>
          <p:cNvPr id="7177" name="Picture 88"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238250"/>
            <a:ext cx="904875" cy="228600"/>
          </a:xfrm>
          <a:prstGeom prst="rect">
            <a:avLst/>
          </a:prstGeom>
          <a:noFill/>
          <a:ln w="9525">
            <a:miter lim="800000"/>
            <a:headEnd/>
            <a:tailEnd/>
          </a:ln>
        </p:spPr>
      </p:pic>
      <p:pic>
        <p:nvPicPr>
          <p:cNvPr id="7178" name="Picture 87"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428750"/>
            <a:ext cx="904875" cy="228600"/>
          </a:xfrm>
          <a:prstGeom prst="rect">
            <a:avLst/>
          </a:prstGeom>
          <a:noFill/>
          <a:ln w="9525">
            <a:miter lim="800000"/>
            <a:headEnd/>
            <a:tailEnd/>
          </a:ln>
        </p:spPr>
      </p:pic>
      <p:pic>
        <p:nvPicPr>
          <p:cNvPr id="7179" name="Picture 86"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428750"/>
            <a:ext cx="904875" cy="228600"/>
          </a:xfrm>
          <a:prstGeom prst="rect">
            <a:avLst/>
          </a:prstGeom>
          <a:noFill/>
          <a:ln w="9525">
            <a:miter lim="800000"/>
            <a:headEnd/>
            <a:tailEnd/>
          </a:ln>
        </p:spPr>
      </p:pic>
      <p:pic>
        <p:nvPicPr>
          <p:cNvPr id="7180" name="Picture 85"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619250"/>
            <a:ext cx="904875" cy="228600"/>
          </a:xfrm>
          <a:prstGeom prst="rect">
            <a:avLst/>
          </a:prstGeom>
          <a:noFill/>
          <a:ln w="9525">
            <a:miter lim="800000"/>
            <a:headEnd/>
            <a:tailEnd/>
          </a:ln>
        </p:spPr>
      </p:pic>
      <p:pic>
        <p:nvPicPr>
          <p:cNvPr id="7181" name="Picture 84"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619250"/>
            <a:ext cx="904875" cy="228600"/>
          </a:xfrm>
          <a:prstGeom prst="rect">
            <a:avLst/>
          </a:prstGeom>
          <a:noFill/>
          <a:ln w="9525">
            <a:miter lim="800000"/>
            <a:headEnd/>
            <a:tailEnd/>
          </a:ln>
        </p:spPr>
      </p:pic>
      <p:pic>
        <p:nvPicPr>
          <p:cNvPr id="7182" name="Picture 83"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1809750"/>
            <a:ext cx="904875" cy="228600"/>
          </a:xfrm>
          <a:prstGeom prst="rect">
            <a:avLst/>
          </a:prstGeom>
          <a:noFill/>
          <a:ln w="9525">
            <a:miter lim="800000"/>
            <a:headEnd/>
            <a:tailEnd/>
          </a:ln>
        </p:spPr>
      </p:pic>
      <p:pic>
        <p:nvPicPr>
          <p:cNvPr id="7183" name="Picture 82"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1809750"/>
            <a:ext cx="904875" cy="228600"/>
          </a:xfrm>
          <a:prstGeom prst="rect">
            <a:avLst/>
          </a:prstGeom>
          <a:noFill/>
          <a:ln w="9525">
            <a:miter lim="800000"/>
            <a:headEnd/>
            <a:tailEnd/>
          </a:ln>
        </p:spPr>
      </p:pic>
      <p:pic>
        <p:nvPicPr>
          <p:cNvPr id="7184" name="Picture 81"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000250"/>
            <a:ext cx="904875" cy="228600"/>
          </a:xfrm>
          <a:prstGeom prst="rect">
            <a:avLst/>
          </a:prstGeom>
          <a:noFill/>
          <a:ln w="9525">
            <a:miter lim="800000"/>
            <a:headEnd/>
            <a:tailEnd/>
          </a:ln>
        </p:spPr>
      </p:pic>
      <p:pic>
        <p:nvPicPr>
          <p:cNvPr id="7185" name="Picture 80"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000250"/>
            <a:ext cx="904875" cy="228600"/>
          </a:xfrm>
          <a:prstGeom prst="rect">
            <a:avLst/>
          </a:prstGeom>
          <a:noFill/>
          <a:ln w="9525">
            <a:miter lim="800000"/>
            <a:headEnd/>
            <a:tailEnd/>
          </a:ln>
        </p:spPr>
      </p:pic>
      <p:pic>
        <p:nvPicPr>
          <p:cNvPr id="7186" name="Picture 79"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190750"/>
            <a:ext cx="904875" cy="228600"/>
          </a:xfrm>
          <a:prstGeom prst="rect">
            <a:avLst/>
          </a:prstGeom>
          <a:noFill/>
          <a:ln w="9525">
            <a:miter lim="800000"/>
            <a:headEnd/>
            <a:tailEnd/>
          </a:ln>
        </p:spPr>
      </p:pic>
      <p:pic>
        <p:nvPicPr>
          <p:cNvPr id="7187" name="Picture 7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190750"/>
            <a:ext cx="904875" cy="228600"/>
          </a:xfrm>
          <a:prstGeom prst="rect">
            <a:avLst/>
          </a:prstGeom>
          <a:noFill/>
          <a:ln w="9525">
            <a:miter lim="800000"/>
            <a:headEnd/>
            <a:tailEnd/>
          </a:ln>
        </p:spPr>
      </p:pic>
      <p:pic>
        <p:nvPicPr>
          <p:cNvPr id="7188" name="Picture 7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381250"/>
            <a:ext cx="904875" cy="228600"/>
          </a:xfrm>
          <a:prstGeom prst="rect">
            <a:avLst/>
          </a:prstGeom>
          <a:noFill/>
          <a:ln w="9525">
            <a:miter lim="800000"/>
            <a:headEnd/>
            <a:tailEnd/>
          </a:ln>
        </p:spPr>
      </p:pic>
      <p:pic>
        <p:nvPicPr>
          <p:cNvPr id="7189" name="Picture 7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381250"/>
            <a:ext cx="904875" cy="228600"/>
          </a:xfrm>
          <a:prstGeom prst="rect">
            <a:avLst/>
          </a:prstGeom>
          <a:noFill/>
          <a:ln w="9525">
            <a:miter lim="800000"/>
            <a:headEnd/>
            <a:tailEnd/>
          </a:ln>
        </p:spPr>
      </p:pic>
      <p:pic>
        <p:nvPicPr>
          <p:cNvPr id="7190" name="Picture 7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571750"/>
            <a:ext cx="904875" cy="228600"/>
          </a:xfrm>
          <a:prstGeom prst="rect">
            <a:avLst/>
          </a:prstGeom>
          <a:noFill/>
          <a:ln w="9525">
            <a:miter lim="800000"/>
            <a:headEnd/>
            <a:tailEnd/>
          </a:ln>
        </p:spPr>
      </p:pic>
      <p:pic>
        <p:nvPicPr>
          <p:cNvPr id="7191" name="Picture 7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571750"/>
            <a:ext cx="904875" cy="228600"/>
          </a:xfrm>
          <a:prstGeom prst="rect">
            <a:avLst/>
          </a:prstGeom>
          <a:noFill/>
          <a:ln w="9525">
            <a:miter lim="800000"/>
            <a:headEnd/>
            <a:tailEnd/>
          </a:ln>
        </p:spPr>
      </p:pic>
      <p:pic>
        <p:nvPicPr>
          <p:cNvPr id="7192" name="Picture 7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3" name="Picture 7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4" name="Picture 71"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5" name="Picture 70"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6" name="Picture 69"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952750"/>
            <a:ext cx="904875" cy="230188"/>
          </a:xfrm>
          <a:prstGeom prst="rect">
            <a:avLst/>
          </a:prstGeom>
          <a:noFill/>
          <a:ln w="9525">
            <a:miter lim="800000"/>
            <a:headEnd/>
            <a:tailEnd/>
          </a:ln>
        </p:spPr>
      </p:pic>
      <p:pic>
        <p:nvPicPr>
          <p:cNvPr id="7197" name="Picture 68"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2952750"/>
            <a:ext cx="904875" cy="230188"/>
          </a:xfrm>
          <a:prstGeom prst="rect">
            <a:avLst/>
          </a:prstGeom>
          <a:noFill/>
          <a:ln w="9525">
            <a:miter lim="800000"/>
            <a:headEnd/>
            <a:tailEnd/>
          </a:ln>
        </p:spPr>
      </p:pic>
      <p:pic>
        <p:nvPicPr>
          <p:cNvPr id="7198" name="Picture 67"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3143250"/>
            <a:ext cx="904875" cy="228600"/>
          </a:xfrm>
          <a:prstGeom prst="rect">
            <a:avLst/>
          </a:prstGeom>
          <a:noFill/>
          <a:ln w="9525">
            <a:miter lim="800000"/>
            <a:headEnd/>
            <a:tailEnd/>
          </a:ln>
        </p:spPr>
      </p:pic>
      <p:pic>
        <p:nvPicPr>
          <p:cNvPr id="7199" name="Picture 66"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3143250"/>
            <a:ext cx="904875" cy="228600"/>
          </a:xfrm>
          <a:prstGeom prst="rect">
            <a:avLst/>
          </a:prstGeom>
          <a:noFill/>
          <a:ln w="9525">
            <a:miter lim="800000"/>
            <a:headEnd/>
            <a:tailEnd/>
          </a:ln>
        </p:spPr>
      </p:pic>
      <p:pic>
        <p:nvPicPr>
          <p:cNvPr id="7200" name="Picture 65"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3333750"/>
            <a:ext cx="904875" cy="228600"/>
          </a:xfrm>
          <a:prstGeom prst="rect">
            <a:avLst/>
          </a:prstGeom>
          <a:noFill/>
          <a:ln w="9525">
            <a:miter lim="800000"/>
            <a:headEnd/>
            <a:tailEnd/>
          </a:ln>
        </p:spPr>
      </p:pic>
      <p:pic>
        <p:nvPicPr>
          <p:cNvPr id="7201" name="Picture 64"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3333750"/>
            <a:ext cx="904875" cy="228600"/>
          </a:xfrm>
          <a:prstGeom prst="rect">
            <a:avLst/>
          </a:prstGeom>
          <a:noFill/>
          <a:ln w="9525">
            <a:miter lim="800000"/>
            <a:headEnd/>
            <a:tailEnd/>
          </a:ln>
        </p:spPr>
      </p:pic>
      <p:pic>
        <p:nvPicPr>
          <p:cNvPr id="7202" name="Picture 63"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3524250"/>
            <a:ext cx="904875" cy="228600"/>
          </a:xfrm>
          <a:prstGeom prst="rect">
            <a:avLst/>
          </a:prstGeom>
          <a:noFill/>
          <a:ln w="9525">
            <a:miter lim="800000"/>
            <a:headEnd/>
            <a:tailEnd/>
          </a:ln>
        </p:spPr>
      </p:pic>
      <p:pic>
        <p:nvPicPr>
          <p:cNvPr id="7203" name="Picture 62"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3524250"/>
            <a:ext cx="904875" cy="228600"/>
          </a:xfrm>
          <a:prstGeom prst="rect">
            <a:avLst/>
          </a:prstGeom>
          <a:noFill/>
          <a:ln w="9525">
            <a:miter lim="800000"/>
            <a:headEnd/>
            <a:tailEnd/>
          </a:ln>
        </p:spPr>
      </p:pic>
      <p:pic>
        <p:nvPicPr>
          <p:cNvPr id="7204" name="Picture 61"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3714750"/>
            <a:ext cx="904875" cy="228600"/>
          </a:xfrm>
          <a:prstGeom prst="rect">
            <a:avLst/>
          </a:prstGeom>
          <a:noFill/>
          <a:ln w="9525">
            <a:miter lim="800000"/>
            <a:headEnd/>
            <a:tailEnd/>
          </a:ln>
        </p:spPr>
      </p:pic>
      <p:pic>
        <p:nvPicPr>
          <p:cNvPr id="7205" name="Picture 60"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3714750"/>
            <a:ext cx="904875" cy="228600"/>
          </a:xfrm>
          <a:prstGeom prst="rect">
            <a:avLst/>
          </a:prstGeom>
          <a:noFill/>
          <a:ln w="9525">
            <a:miter lim="800000"/>
            <a:headEnd/>
            <a:tailEnd/>
          </a:ln>
        </p:spPr>
      </p:pic>
      <p:pic>
        <p:nvPicPr>
          <p:cNvPr id="7206" name="Picture 59"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3906838"/>
            <a:ext cx="904875" cy="227012"/>
          </a:xfrm>
          <a:prstGeom prst="rect">
            <a:avLst/>
          </a:prstGeom>
          <a:noFill/>
          <a:ln w="9525">
            <a:miter lim="800000"/>
            <a:headEnd/>
            <a:tailEnd/>
          </a:ln>
        </p:spPr>
      </p:pic>
      <p:pic>
        <p:nvPicPr>
          <p:cNvPr id="7207" name="Picture 58"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3906838"/>
            <a:ext cx="904875" cy="227012"/>
          </a:xfrm>
          <a:prstGeom prst="rect">
            <a:avLst/>
          </a:prstGeom>
          <a:noFill/>
          <a:ln w="9525">
            <a:miter lim="800000"/>
            <a:headEnd/>
            <a:tailEnd/>
          </a:ln>
        </p:spPr>
      </p:pic>
      <p:pic>
        <p:nvPicPr>
          <p:cNvPr id="7208" name="Picture 57"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4095750"/>
            <a:ext cx="904875" cy="228600"/>
          </a:xfrm>
          <a:prstGeom prst="rect">
            <a:avLst/>
          </a:prstGeom>
          <a:noFill/>
          <a:ln w="9525">
            <a:miter lim="800000"/>
            <a:headEnd/>
            <a:tailEnd/>
          </a:ln>
        </p:spPr>
      </p:pic>
      <p:pic>
        <p:nvPicPr>
          <p:cNvPr id="7209" name="Picture 56"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4095750"/>
            <a:ext cx="904875" cy="228600"/>
          </a:xfrm>
          <a:prstGeom prst="rect">
            <a:avLst/>
          </a:prstGeom>
          <a:noFill/>
          <a:ln w="9525">
            <a:miter lim="800000"/>
            <a:headEnd/>
            <a:tailEnd/>
          </a:ln>
        </p:spPr>
      </p:pic>
      <p:pic>
        <p:nvPicPr>
          <p:cNvPr id="7210" name="Picture 55"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4286250"/>
            <a:ext cx="904875" cy="228600"/>
          </a:xfrm>
          <a:prstGeom prst="rect">
            <a:avLst/>
          </a:prstGeom>
          <a:noFill/>
          <a:ln w="9525">
            <a:miter lim="800000"/>
            <a:headEnd/>
            <a:tailEnd/>
          </a:ln>
        </p:spPr>
      </p:pic>
      <p:pic>
        <p:nvPicPr>
          <p:cNvPr id="7211" name="Picture 54"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4286250"/>
            <a:ext cx="904875" cy="228600"/>
          </a:xfrm>
          <a:prstGeom prst="rect">
            <a:avLst/>
          </a:prstGeom>
          <a:noFill/>
          <a:ln w="9525">
            <a:miter lim="800000"/>
            <a:headEnd/>
            <a:tailEnd/>
          </a:ln>
        </p:spPr>
      </p:pic>
      <p:pic>
        <p:nvPicPr>
          <p:cNvPr id="7212" name="Picture 53"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4476750"/>
            <a:ext cx="904875" cy="228600"/>
          </a:xfrm>
          <a:prstGeom prst="rect">
            <a:avLst/>
          </a:prstGeom>
          <a:noFill/>
          <a:ln w="9525">
            <a:miter lim="800000"/>
            <a:headEnd/>
            <a:tailEnd/>
          </a:ln>
        </p:spPr>
      </p:pic>
      <p:pic>
        <p:nvPicPr>
          <p:cNvPr id="7213" name="Picture 52"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4476750"/>
            <a:ext cx="904875" cy="228600"/>
          </a:xfrm>
          <a:prstGeom prst="rect">
            <a:avLst/>
          </a:prstGeom>
          <a:noFill/>
          <a:ln w="9525">
            <a:miter lim="800000"/>
            <a:headEnd/>
            <a:tailEnd/>
          </a:ln>
        </p:spPr>
      </p:pic>
      <p:pic>
        <p:nvPicPr>
          <p:cNvPr id="7214" name="Picture 51"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4667250"/>
            <a:ext cx="904875" cy="228600"/>
          </a:xfrm>
          <a:prstGeom prst="rect">
            <a:avLst/>
          </a:prstGeom>
          <a:noFill/>
          <a:ln w="9525">
            <a:miter lim="800000"/>
            <a:headEnd/>
            <a:tailEnd/>
          </a:ln>
        </p:spPr>
      </p:pic>
      <p:pic>
        <p:nvPicPr>
          <p:cNvPr id="7215" name="Picture 50"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4667250"/>
            <a:ext cx="904875" cy="228600"/>
          </a:xfrm>
          <a:prstGeom prst="rect">
            <a:avLst/>
          </a:prstGeom>
          <a:noFill/>
          <a:ln w="9525">
            <a:miter lim="800000"/>
            <a:headEnd/>
            <a:tailEnd/>
          </a:ln>
        </p:spPr>
      </p:pic>
      <p:pic>
        <p:nvPicPr>
          <p:cNvPr id="7216" name="Picture 49"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4857750"/>
            <a:ext cx="904875" cy="228600"/>
          </a:xfrm>
          <a:prstGeom prst="rect">
            <a:avLst/>
          </a:prstGeom>
          <a:noFill/>
          <a:ln w="9525">
            <a:miter lim="800000"/>
            <a:headEnd/>
            <a:tailEnd/>
          </a:ln>
        </p:spPr>
      </p:pic>
      <p:pic>
        <p:nvPicPr>
          <p:cNvPr id="7217" name="Picture 48"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4857750"/>
            <a:ext cx="904875" cy="228600"/>
          </a:xfrm>
          <a:prstGeom prst="rect">
            <a:avLst/>
          </a:prstGeom>
          <a:noFill/>
          <a:ln w="9525">
            <a:miter lim="800000"/>
            <a:headEnd/>
            <a:tailEnd/>
          </a:ln>
        </p:spPr>
      </p:pic>
      <p:pic>
        <p:nvPicPr>
          <p:cNvPr id="7218" name="Picture 47"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5048250"/>
            <a:ext cx="904875" cy="228600"/>
          </a:xfrm>
          <a:prstGeom prst="rect">
            <a:avLst/>
          </a:prstGeom>
          <a:noFill/>
          <a:ln w="9525">
            <a:miter lim="800000"/>
            <a:headEnd/>
            <a:tailEnd/>
          </a:ln>
        </p:spPr>
      </p:pic>
      <p:pic>
        <p:nvPicPr>
          <p:cNvPr id="7219" name="Picture 46"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5048250"/>
            <a:ext cx="904875" cy="228600"/>
          </a:xfrm>
          <a:prstGeom prst="rect">
            <a:avLst/>
          </a:prstGeom>
          <a:noFill/>
          <a:ln w="9525">
            <a:miter lim="800000"/>
            <a:headEnd/>
            <a:tailEnd/>
          </a:ln>
        </p:spPr>
      </p:pic>
      <p:pic>
        <p:nvPicPr>
          <p:cNvPr id="7220" name="Picture 45"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5238750"/>
            <a:ext cx="904875" cy="228600"/>
          </a:xfrm>
          <a:prstGeom prst="rect">
            <a:avLst/>
          </a:prstGeom>
          <a:noFill/>
          <a:ln w="9525">
            <a:miter lim="800000"/>
            <a:headEnd/>
            <a:tailEnd/>
          </a:ln>
        </p:spPr>
      </p:pic>
      <p:pic>
        <p:nvPicPr>
          <p:cNvPr id="7221" name="Picture 44"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5238750"/>
            <a:ext cx="904875" cy="228600"/>
          </a:xfrm>
          <a:prstGeom prst="rect">
            <a:avLst/>
          </a:prstGeom>
          <a:noFill/>
          <a:ln w="9525">
            <a:miter lim="800000"/>
            <a:headEnd/>
            <a:tailEnd/>
          </a:ln>
        </p:spPr>
      </p:pic>
      <p:pic>
        <p:nvPicPr>
          <p:cNvPr id="7222" name="Picture 43"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5429250"/>
            <a:ext cx="904875" cy="228600"/>
          </a:xfrm>
          <a:prstGeom prst="rect">
            <a:avLst/>
          </a:prstGeom>
          <a:noFill/>
          <a:ln w="9525">
            <a:miter lim="800000"/>
            <a:headEnd/>
            <a:tailEnd/>
          </a:ln>
        </p:spPr>
      </p:pic>
      <p:pic>
        <p:nvPicPr>
          <p:cNvPr id="7223" name="Picture 42"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5429250"/>
            <a:ext cx="904875" cy="228600"/>
          </a:xfrm>
          <a:prstGeom prst="rect">
            <a:avLst/>
          </a:prstGeom>
          <a:noFill/>
          <a:ln w="9525">
            <a:miter lim="800000"/>
            <a:headEnd/>
            <a:tailEnd/>
          </a:ln>
        </p:spPr>
      </p:pic>
      <p:pic>
        <p:nvPicPr>
          <p:cNvPr id="7224" name="Picture 41"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5619750"/>
            <a:ext cx="904875" cy="228600"/>
          </a:xfrm>
          <a:prstGeom prst="rect">
            <a:avLst/>
          </a:prstGeom>
          <a:noFill/>
          <a:ln w="9525">
            <a:miter lim="800000"/>
            <a:headEnd/>
            <a:tailEnd/>
          </a:ln>
        </p:spPr>
      </p:pic>
      <p:pic>
        <p:nvPicPr>
          <p:cNvPr id="7225" name="Picture 40"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5619750"/>
            <a:ext cx="904875" cy="228600"/>
          </a:xfrm>
          <a:prstGeom prst="rect">
            <a:avLst/>
          </a:prstGeom>
          <a:noFill/>
          <a:ln w="9525">
            <a:miter lim="800000"/>
            <a:headEnd/>
            <a:tailEnd/>
          </a:ln>
        </p:spPr>
      </p:pic>
      <p:pic>
        <p:nvPicPr>
          <p:cNvPr id="7226" name="Picture 39"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5810250"/>
            <a:ext cx="904875" cy="228600"/>
          </a:xfrm>
          <a:prstGeom prst="rect">
            <a:avLst/>
          </a:prstGeom>
          <a:noFill/>
          <a:ln w="9525">
            <a:miter lim="800000"/>
            <a:headEnd/>
            <a:tailEnd/>
          </a:ln>
        </p:spPr>
      </p:pic>
      <p:pic>
        <p:nvPicPr>
          <p:cNvPr id="7227" name="Picture 38"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5810250"/>
            <a:ext cx="904875" cy="228600"/>
          </a:xfrm>
          <a:prstGeom prst="rect">
            <a:avLst/>
          </a:prstGeom>
          <a:noFill/>
          <a:ln w="9525">
            <a:miter lim="800000"/>
            <a:headEnd/>
            <a:tailEnd/>
          </a:ln>
        </p:spPr>
      </p:pic>
      <p:pic>
        <p:nvPicPr>
          <p:cNvPr id="7228" name="Picture 37"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000750"/>
            <a:ext cx="904875" cy="228600"/>
          </a:xfrm>
          <a:prstGeom prst="rect">
            <a:avLst/>
          </a:prstGeom>
          <a:noFill/>
          <a:ln w="9525">
            <a:miter lim="800000"/>
            <a:headEnd/>
            <a:tailEnd/>
          </a:ln>
        </p:spPr>
      </p:pic>
      <p:pic>
        <p:nvPicPr>
          <p:cNvPr id="7229" name="Picture 36"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000750"/>
            <a:ext cx="904875" cy="228600"/>
          </a:xfrm>
          <a:prstGeom prst="rect">
            <a:avLst/>
          </a:prstGeom>
          <a:noFill/>
          <a:ln w="9525">
            <a:miter lim="800000"/>
            <a:headEnd/>
            <a:tailEnd/>
          </a:ln>
        </p:spPr>
      </p:pic>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9" name="Rectangle 271"/>
          <p:cNvSpPr>
            <a:spLocks noChangeArrowheads="1"/>
          </p:cNvSpPr>
          <p:nvPr/>
        </p:nvSpPr>
        <p:spPr bwMode="auto">
          <a:xfrm>
            <a:off x="5071492" y="2179340"/>
            <a:ext cx="184150" cy="276225"/>
          </a:xfrm>
          <a:prstGeom prst="rect">
            <a:avLst/>
          </a:prstGeom>
          <a:noFill/>
          <a:ln w="9525">
            <a:noFill/>
            <a:miter lim="800000"/>
            <a:headEnd/>
            <a:tailEnd/>
          </a:ln>
          <a:effectLst/>
        </p:spPr>
        <p:txBody>
          <a:bodyPr wrap="none" lIns="91425" tIns="45713" rIns="91425" bIns="45713" anchor="ctr">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7441" name="Rectangle 273"/>
          <p:cNvSpPr>
            <a:spLocks noChangeArrowheads="1"/>
          </p:cNvSpPr>
          <p:nvPr/>
        </p:nvSpPr>
        <p:spPr bwMode="auto">
          <a:xfrm>
            <a:off x="4639444" y="1819300"/>
            <a:ext cx="184150" cy="276225"/>
          </a:xfrm>
          <a:prstGeom prst="rect">
            <a:avLst/>
          </a:prstGeom>
          <a:noFill/>
          <a:ln w="9525">
            <a:noFill/>
            <a:miter lim="800000"/>
            <a:headEnd/>
            <a:tailEnd/>
          </a:ln>
          <a:effectLst/>
        </p:spPr>
        <p:txBody>
          <a:bodyPr wrap="none" lIns="91425" tIns="45713" rIns="91425" bIns="45713" anchor="ctr">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618021" name="Text Box 5669"/>
          <p:cNvSpPr txBox="1">
            <a:spLocks noChangeArrowheads="1"/>
          </p:cNvSpPr>
          <p:nvPr/>
        </p:nvSpPr>
        <p:spPr bwMode="auto">
          <a:xfrm>
            <a:off x="7664450" y="595313"/>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0" name="TextovéPole 9"/>
          <p:cNvSpPr txBox="1"/>
          <p:nvPr/>
        </p:nvSpPr>
        <p:spPr>
          <a:xfrm>
            <a:off x="58316" y="91108"/>
            <a:ext cx="4320480" cy="523220"/>
          </a:xfrm>
          <a:prstGeom prst="rect">
            <a:avLst/>
          </a:prstGeom>
          <a:blipFill dpi="0" rotWithShape="1">
            <a:blip r:embed="rId3" cstate="print">
              <a:alphaModFix amt="54000"/>
            </a:blip>
            <a:srcRect/>
            <a:tile tx="0" ty="0" sx="100000" sy="100000" flip="none" algn="tl"/>
          </a:blipFill>
        </p:spPr>
        <p:txBody>
          <a:bodyPr wrap="square" rtlCol="0">
            <a:spAutoFit/>
          </a:bodyPr>
          <a:lstStyle/>
          <a:p>
            <a:pPr algn="ctr"/>
            <a:r>
              <a:rPr lang="cs-CZ" sz="1400" dirty="0" smtClean="0">
                <a:effectLst>
                  <a:outerShdw blurRad="38100" dist="38100" dir="2700000" algn="tl">
                    <a:srgbClr val="000000">
                      <a:alpha val="43137"/>
                    </a:srgbClr>
                  </a:outerShdw>
                </a:effectLst>
              </a:rPr>
              <a:t>Mladší žáci s Kadaní bodovali naplno  a v tabulce krajského přeboru si pojistili 14. místo</a:t>
            </a:r>
          </a:p>
        </p:txBody>
      </p:sp>
      <p:graphicFrame>
        <p:nvGraphicFramePr>
          <p:cNvPr id="11" name="Tabulka 10"/>
          <p:cNvGraphicFramePr>
            <a:graphicFrameLocks noGrp="1"/>
          </p:cNvGraphicFramePr>
          <p:nvPr/>
        </p:nvGraphicFramePr>
        <p:xfrm>
          <a:off x="102940" y="4915644"/>
          <a:ext cx="4292600" cy="2154555"/>
        </p:xfrm>
        <a:graphic>
          <a:graphicData uri="http://schemas.openxmlformats.org/drawingml/2006/table">
            <a:tbl>
              <a:tblPr/>
              <a:tblGrid>
                <a:gridCol w="1205608">
                  <a:extLst>
                    <a:ext uri="{9D8B030D-6E8A-4147-A177-3AD203B41FA5}">
                      <a16:colId xmlns:a16="http://schemas.microsoft.com/office/drawing/2014/main" val="20000"/>
                    </a:ext>
                  </a:extLst>
                </a:gridCol>
                <a:gridCol w="1357896">
                  <a:extLst>
                    <a:ext uri="{9D8B030D-6E8A-4147-A177-3AD203B41FA5}">
                      <a16:colId xmlns:a16="http://schemas.microsoft.com/office/drawing/2014/main" val="20001"/>
                    </a:ext>
                  </a:extLst>
                </a:gridCol>
                <a:gridCol w="904206">
                  <a:extLst>
                    <a:ext uri="{9D8B030D-6E8A-4147-A177-3AD203B41FA5}">
                      <a16:colId xmlns:a16="http://schemas.microsoft.com/office/drawing/2014/main" val="20002"/>
                    </a:ext>
                  </a:extLst>
                </a:gridCol>
                <a:gridCol w="824890">
                  <a:extLst>
                    <a:ext uri="{9D8B030D-6E8A-4147-A177-3AD203B41FA5}">
                      <a16:colId xmlns:a16="http://schemas.microsoft.com/office/drawing/2014/main" val="20003"/>
                    </a:ext>
                  </a:extLst>
                </a:gridCol>
              </a:tblGrid>
              <a:tr h="198216">
                <a:tc gridSpan="4">
                  <a:txBody>
                    <a:bodyPr/>
                    <a:lstStyle/>
                    <a:p>
                      <a:pPr algn="ctr" rtl="0" fontAlgn="ctr"/>
                      <a:r>
                        <a:rPr lang="cs-CZ" sz="1800" b="1" i="0" u="none" strike="noStrike" dirty="0">
                          <a:solidFill>
                            <a:srgbClr val="0033CC"/>
                          </a:solidFill>
                          <a:latin typeface="LilyUPC"/>
                        </a:rPr>
                        <a:t>Výsledky 20. kola krajského přeboru žáků</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88581">
                <a:tc>
                  <a:txBody>
                    <a:bodyPr/>
                    <a:lstStyle/>
                    <a:p>
                      <a:pPr algn="ctr" rtl="0" fontAlgn="ctr"/>
                      <a:r>
                        <a:rPr lang="cs-CZ" sz="850" b="1" i="0" u="none" strike="noStrike">
                          <a:solidFill>
                            <a:srgbClr val="153E96"/>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rtl="0" fontAlgn="ctr"/>
                      <a:r>
                        <a:rPr lang="cs-CZ" sz="850" b="1" i="0" u="none" strike="noStrike">
                          <a:solidFill>
                            <a:srgbClr val="153E96"/>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rtl="0" fontAlgn="ctr"/>
                      <a:r>
                        <a:rPr lang="cs-CZ" sz="850" b="1" i="0" u="none" strike="noStrike" dirty="0">
                          <a:solidFill>
                            <a:srgbClr val="000000"/>
                          </a:solidFill>
                          <a:latin typeface="Arial Black"/>
                        </a:rPr>
                        <a:t>Starší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rtl="0" fontAlgn="ctr"/>
                      <a:r>
                        <a:rPr lang="cs-CZ" sz="850" b="1" i="0" u="none" strike="noStrike" dirty="0">
                          <a:solidFill>
                            <a:srgbClr val="000000"/>
                          </a:solidFill>
                          <a:latin typeface="Arial Black"/>
                        </a:rPr>
                        <a:t>Mladší</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10001"/>
                  </a:ext>
                </a:extLst>
              </a:tr>
              <a:tr h="122557">
                <a:tc>
                  <a:txBody>
                    <a:bodyPr/>
                    <a:lstStyle/>
                    <a:p>
                      <a:pPr algn="ctr" fontAlgn="ctr"/>
                      <a:r>
                        <a:rPr lang="cs-CZ" sz="1200" b="1" i="0" u="none" strike="noStrike">
                          <a:solidFill>
                            <a:srgbClr val="000000"/>
                          </a:solidFill>
                          <a:latin typeface="Arial"/>
                        </a:rPr>
                        <a:t>Litoměřice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a:rPr>
                        <a:t>Žatec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50" b="0"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cs-CZ" sz="850" b="0"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2"/>
                  </a:ext>
                </a:extLst>
              </a:tr>
              <a:tr h="122557">
                <a:tc>
                  <a:txBody>
                    <a:bodyPr/>
                    <a:lstStyle/>
                    <a:p>
                      <a:pPr algn="ctr" fontAlgn="ctr"/>
                      <a:r>
                        <a:rPr lang="cs-CZ" sz="1200" b="1" i="0" u="none" strike="noStrike">
                          <a:solidFill>
                            <a:srgbClr val="000000"/>
                          </a:solidFill>
                          <a:latin typeface="Arial"/>
                        </a:rPr>
                        <a:t>SK Roudnice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000000"/>
                          </a:solidFill>
                          <a:latin typeface="Arial"/>
                        </a:rPr>
                        <a:t>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850" b="0" i="0" u="none" strike="noStrike" dirty="0">
                          <a:solidFill>
                            <a:srgbClr val="000000"/>
                          </a:solidFill>
                          <a:latin typeface="Arial Black"/>
                        </a:rPr>
                        <a:t> </a:t>
                      </a:r>
                      <a:r>
                        <a:rPr lang="cs-CZ" sz="850" b="0" i="0" u="none" strike="noStrike" dirty="0" smtClean="0">
                          <a:solidFill>
                            <a:srgbClr val="000000"/>
                          </a:solidFill>
                          <a:latin typeface="Arial Black"/>
                        </a:rPr>
                        <a:t>5:0</a:t>
                      </a:r>
                      <a:endParaRPr lang="cs-CZ" sz="850" b="0"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850" b="0" i="0" u="none" strike="noStrike" dirty="0">
                          <a:solidFill>
                            <a:srgbClr val="000000"/>
                          </a:solidFill>
                          <a:latin typeface="Arial Black"/>
                        </a:rPr>
                        <a:t> </a:t>
                      </a:r>
                      <a:r>
                        <a:rPr lang="cs-CZ" sz="850" b="0" i="0" u="none" strike="noStrike" dirty="0" smtClean="0">
                          <a:solidFill>
                            <a:srgbClr val="000000"/>
                          </a:solidFill>
                          <a:latin typeface="Arial Black"/>
                        </a:rPr>
                        <a:t>3:6</a:t>
                      </a:r>
                      <a:endParaRPr lang="cs-CZ" sz="850" b="0"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3"/>
                  </a:ext>
                </a:extLst>
              </a:tr>
              <a:tr h="122557">
                <a:tc>
                  <a:txBody>
                    <a:bodyPr/>
                    <a:lstStyle/>
                    <a:p>
                      <a:pPr algn="ctr" fontAlgn="ctr"/>
                      <a:r>
                        <a:rPr lang="cs-CZ" sz="1200" b="1" i="0" u="none" strike="noStrike">
                          <a:solidFill>
                            <a:srgbClr val="000000"/>
                          </a:solidFill>
                          <a:latin typeface="Arial"/>
                        </a:rPr>
                        <a:t>Litvínov 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latin typeface="Arial"/>
                        </a:rPr>
                        <a:t>Mostecký FK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50" b="0" i="0" u="none" strike="noStrike" dirty="0" smtClean="0">
                          <a:solidFill>
                            <a:srgbClr val="000000"/>
                          </a:solidFill>
                          <a:latin typeface="Arial Black"/>
                        </a:rPr>
                        <a:t>1:8</a:t>
                      </a:r>
                      <a:r>
                        <a:rPr lang="cs-CZ" sz="850" b="0" i="0" u="none" strike="noStrike" dirty="0">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50" b="0" i="0" u="none" strike="noStrike" dirty="0" smtClean="0">
                          <a:solidFill>
                            <a:srgbClr val="000000"/>
                          </a:solidFill>
                          <a:latin typeface="Arial Black"/>
                        </a:rPr>
                        <a:t>2:7</a:t>
                      </a:r>
                      <a:r>
                        <a:rPr lang="cs-CZ" sz="850" b="0" i="0" u="none" strike="noStrike" dirty="0">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4"/>
                  </a:ext>
                </a:extLst>
              </a:tr>
              <a:tr h="122557">
                <a:tc>
                  <a:txBody>
                    <a:bodyPr/>
                    <a:lstStyle/>
                    <a:p>
                      <a:pPr algn="ctr" fontAlgn="ctr"/>
                      <a:r>
                        <a:rPr lang="cs-CZ" sz="1200" b="1" i="0" u="none" strike="noStrike">
                          <a:solidFill>
                            <a:srgbClr val="000000"/>
                          </a:solidFill>
                          <a:latin typeface="Arial"/>
                        </a:rPr>
                        <a:t>Krupka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000000"/>
                          </a:solidFill>
                          <a:latin typeface="Arial"/>
                        </a:rPr>
                        <a:t>Neštěmice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850" b="0" i="0" u="none" strike="noStrike" dirty="0" smtClean="0">
                          <a:solidFill>
                            <a:srgbClr val="000000"/>
                          </a:solidFill>
                          <a:latin typeface="Arial Black"/>
                        </a:rPr>
                        <a:t>0:2</a:t>
                      </a:r>
                      <a:r>
                        <a:rPr lang="cs-CZ" sz="850" b="0" i="0" u="none" strike="noStrike" dirty="0">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850" b="0" i="0" u="none" strike="noStrike" dirty="0" smtClean="0">
                          <a:solidFill>
                            <a:srgbClr val="000000"/>
                          </a:solidFill>
                          <a:latin typeface="Arial Black"/>
                        </a:rPr>
                        <a:t>1:5</a:t>
                      </a:r>
                      <a:r>
                        <a:rPr lang="cs-CZ" sz="850" b="0" i="0" u="none" strike="noStrike" dirty="0">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5"/>
                  </a:ext>
                </a:extLst>
              </a:tr>
              <a:tr h="122557">
                <a:tc>
                  <a:txBody>
                    <a:bodyPr/>
                    <a:lstStyle/>
                    <a:p>
                      <a:pPr algn="ctr" fontAlgn="ctr"/>
                      <a:r>
                        <a:rPr lang="cs-CZ" sz="1200" b="1" i="0" u="none" strike="noStrike">
                          <a:solidFill>
                            <a:srgbClr val="000000"/>
                          </a:solidFill>
                          <a:latin typeface="Arial"/>
                        </a:rPr>
                        <a:t>Jun.Děčín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a:rPr>
                        <a:t>Louny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50" b="0" i="0" u="none" strike="noStrike" dirty="0" smtClean="0">
                          <a:solidFill>
                            <a:srgbClr val="000000"/>
                          </a:solidFill>
                          <a:latin typeface="Arial Black"/>
                        </a:rPr>
                        <a:t>0:1</a:t>
                      </a:r>
                      <a:r>
                        <a:rPr lang="cs-CZ" sz="850" b="0" i="0" u="none" strike="noStrike" dirty="0">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50" b="0" i="0" u="none" strike="noStrike" dirty="0" smtClean="0">
                          <a:solidFill>
                            <a:srgbClr val="000000"/>
                          </a:solidFill>
                          <a:latin typeface="Arial Black"/>
                        </a:rPr>
                        <a:t>1:12</a:t>
                      </a:r>
                      <a:r>
                        <a:rPr lang="cs-CZ" sz="850" b="0" i="0" u="none" strike="noStrike" dirty="0">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6"/>
                  </a:ext>
                </a:extLst>
              </a:tr>
              <a:tr h="122557">
                <a:tc>
                  <a:txBody>
                    <a:bodyPr/>
                    <a:lstStyle/>
                    <a:p>
                      <a:pPr algn="ctr" fontAlgn="ctr"/>
                      <a:r>
                        <a:rPr lang="cs-CZ" sz="1200" b="1" i="0" u="none" strike="noStrike">
                          <a:solidFill>
                            <a:srgbClr val="000000"/>
                          </a:solidFill>
                          <a:latin typeface="Arial"/>
                        </a:rPr>
                        <a:t>FC Chomutov</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000000"/>
                          </a:solidFill>
                          <a:latin typeface="Arial"/>
                        </a:rPr>
                        <a:t>Bílina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850" b="0" i="0" u="none" strike="noStrike" dirty="0" smtClean="0">
                          <a:solidFill>
                            <a:srgbClr val="000000"/>
                          </a:solidFill>
                          <a:latin typeface="Arial Black"/>
                        </a:rPr>
                        <a:t>5:2</a:t>
                      </a:r>
                      <a:r>
                        <a:rPr lang="cs-CZ" sz="850" b="0" i="0" u="none" strike="noStrike" dirty="0">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850" b="0" i="0" u="none" strike="noStrike" dirty="0">
                          <a:solidFill>
                            <a:srgbClr val="000000"/>
                          </a:solidFill>
                          <a:latin typeface="Arial Black"/>
                        </a:rPr>
                        <a:t> </a:t>
                      </a:r>
                      <a:r>
                        <a:rPr lang="cs-CZ" sz="850" b="0" i="0" u="none" strike="noStrike" dirty="0" smtClean="0">
                          <a:solidFill>
                            <a:srgbClr val="000000"/>
                          </a:solidFill>
                          <a:latin typeface="Arial Black"/>
                        </a:rPr>
                        <a:t>0:6</a:t>
                      </a:r>
                      <a:endParaRPr lang="cs-CZ" sz="850" b="0"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7"/>
                  </a:ext>
                </a:extLst>
              </a:tr>
              <a:tr h="122557">
                <a:tc>
                  <a:txBody>
                    <a:bodyPr/>
                    <a:lstStyle/>
                    <a:p>
                      <a:pPr algn="ctr" fontAlgn="ctr"/>
                      <a:r>
                        <a:rPr lang="cs-CZ" sz="1200" b="1" i="0" u="none" strike="noStrike">
                          <a:solidFill>
                            <a:srgbClr val="000000"/>
                          </a:solidFill>
                          <a:latin typeface="Arial"/>
                        </a:rPr>
                        <a:t>Ervěnice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a:rPr>
                        <a:t>Litoměřice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50" b="0" i="0" u="none" strike="noStrike" dirty="0">
                          <a:solidFill>
                            <a:srgbClr val="000000"/>
                          </a:solidFill>
                          <a:latin typeface="Arial Black"/>
                        </a:rPr>
                        <a:t> </a:t>
                      </a:r>
                      <a:r>
                        <a:rPr lang="cs-CZ" sz="850" b="0" i="0" u="none" strike="noStrike" dirty="0" smtClean="0">
                          <a:solidFill>
                            <a:srgbClr val="000000"/>
                          </a:solidFill>
                          <a:latin typeface="Arial Black"/>
                        </a:rPr>
                        <a:t>1:7</a:t>
                      </a:r>
                      <a:endParaRPr lang="cs-CZ" sz="850" b="0"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50" b="0" i="0" u="none" strike="noStrike" dirty="0">
                          <a:solidFill>
                            <a:srgbClr val="000000"/>
                          </a:solidFill>
                          <a:latin typeface="Arial Black"/>
                        </a:rPr>
                        <a:t> </a:t>
                      </a:r>
                      <a:r>
                        <a:rPr lang="cs-CZ" sz="850" b="0" i="0" u="none" strike="noStrike" dirty="0" smtClean="0">
                          <a:solidFill>
                            <a:srgbClr val="000000"/>
                          </a:solidFill>
                          <a:latin typeface="Arial Black"/>
                        </a:rPr>
                        <a:t>2:3</a:t>
                      </a:r>
                      <a:endParaRPr lang="cs-CZ" sz="850" b="0"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8"/>
                  </a:ext>
                </a:extLst>
              </a:tr>
              <a:tr h="122557">
                <a:tc>
                  <a:txBody>
                    <a:bodyPr/>
                    <a:lstStyle/>
                    <a:p>
                      <a:pPr algn="ctr" fontAlgn="ctr"/>
                      <a:r>
                        <a:rPr lang="cs-CZ" sz="1200" b="1" i="0" u="none" strike="noStrike">
                          <a:solidFill>
                            <a:srgbClr val="000000"/>
                          </a:solidFill>
                          <a:latin typeface="Arial"/>
                        </a:rPr>
                        <a:t>Žatec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a:solidFill>
                            <a:srgbClr val="000000"/>
                          </a:solidFill>
                          <a:latin typeface="Arial"/>
                        </a:rPr>
                        <a:t>Litvínov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850" b="0" i="0" u="none" strike="noStrike" dirty="0" smtClean="0">
                          <a:solidFill>
                            <a:srgbClr val="000000"/>
                          </a:solidFill>
                          <a:latin typeface="Arial Black"/>
                        </a:rPr>
                        <a:t>4:5</a:t>
                      </a:r>
                      <a:r>
                        <a:rPr lang="cs-CZ" sz="850" b="0" i="0" u="none" strike="noStrike" dirty="0">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850" b="0" i="0" u="none" strike="noStrike" dirty="0" smtClean="0">
                          <a:solidFill>
                            <a:srgbClr val="000000"/>
                          </a:solidFill>
                          <a:latin typeface="Arial Black"/>
                        </a:rPr>
                        <a:t>1:8</a:t>
                      </a:r>
                      <a:r>
                        <a:rPr lang="cs-CZ" sz="850" b="0" i="0" u="none" strike="noStrike" dirty="0">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9"/>
                  </a:ext>
                </a:extLst>
              </a:tr>
              <a:tr h="122557">
                <a:tc>
                  <a:txBody>
                    <a:bodyPr/>
                    <a:lstStyle/>
                    <a:p>
                      <a:pPr algn="ctr" fontAlgn="ctr"/>
                      <a:r>
                        <a:rPr lang="cs-CZ" sz="1200" b="1" i="0" u="none" strike="noStrike">
                          <a:solidFill>
                            <a:srgbClr val="000000"/>
                          </a:solidFill>
                          <a:latin typeface="Arial"/>
                        </a:rPr>
                        <a:t>Štětí</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a:rPr>
                        <a:t>T.Kadaň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50" b="0" i="0" u="none" strike="noStrike" dirty="0" smtClean="0">
                          <a:solidFill>
                            <a:srgbClr val="000000"/>
                          </a:solidFill>
                          <a:latin typeface="Arial Black"/>
                        </a:rPr>
                        <a:t>0:1</a:t>
                      </a:r>
                      <a:r>
                        <a:rPr lang="cs-CZ" sz="850" b="0" i="0" u="none" strike="noStrike" dirty="0">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50" b="0" i="0" u="none" strike="noStrike" dirty="0">
                          <a:solidFill>
                            <a:srgbClr val="000000"/>
                          </a:solidFill>
                          <a:latin typeface="Arial Black"/>
                        </a:rPr>
                        <a:t> </a:t>
                      </a:r>
                      <a:r>
                        <a:rPr lang="cs-CZ" sz="850" b="0" i="0" u="none" strike="noStrike" dirty="0" smtClean="0">
                          <a:solidFill>
                            <a:srgbClr val="000000"/>
                          </a:solidFill>
                          <a:latin typeface="Arial Black"/>
                        </a:rPr>
                        <a:t>3:1</a:t>
                      </a:r>
                      <a:endParaRPr lang="cs-CZ" sz="850" b="0"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0"/>
                  </a:ext>
                </a:extLst>
              </a:tr>
            </a:tbl>
          </a:graphicData>
        </a:graphic>
      </p:graphicFrame>
      <p:sp>
        <p:nvSpPr>
          <p:cNvPr id="14" name="Rectangle 76"/>
          <p:cNvSpPr>
            <a:spLocks noChangeArrowheads="1"/>
          </p:cNvSpPr>
          <p:nvPr/>
        </p:nvSpPr>
        <p:spPr bwMode="auto">
          <a:xfrm>
            <a:off x="174948" y="523156"/>
            <a:ext cx="4104456" cy="4431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1" i="0" u="sng" strike="noStrike" cap="none" normalizeH="0" baseline="0" dirty="0" smtClean="0">
                <a:ln w="6350">
                  <a:solidFill>
                    <a:schemeClr val="tx1"/>
                  </a:solidFill>
                </a:ln>
                <a:solidFill>
                  <a:srgbClr val="CC00CC"/>
                </a:solidFill>
                <a:effectLst/>
                <a:latin typeface="Arial" pitchFamily="34" charset="0"/>
                <a:ea typeface="Times New Roman" pitchFamily="18" charset="0"/>
                <a:cs typeface="Arial" pitchFamily="34" charset="0"/>
              </a:rPr>
              <a:t>SK </a:t>
            </a:r>
            <a:r>
              <a:rPr kumimoji="0" lang="cs-CZ" sz="1600" b="1" i="0" u="sng" strike="noStrike" cap="none" normalizeH="0" baseline="0" dirty="0" err="1" smtClean="0">
                <a:ln w="6350">
                  <a:solidFill>
                    <a:schemeClr val="tx1"/>
                  </a:solidFill>
                </a:ln>
                <a:solidFill>
                  <a:srgbClr val="CC00CC"/>
                </a:solidFill>
                <a:effectLst/>
                <a:latin typeface="Arial" pitchFamily="34" charset="0"/>
                <a:ea typeface="Times New Roman" pitchFamily="18" charset="0"/>
                <a:cs typeface="Arial" pitchFamily="34" charset="0"/>
              </a:rPr>
              <a:t>Štětí</a:t>
            </a:r>
            <a:r>
              <a:rPr kumimoji="0" lang="cs-CZ" sz="1600" b="1" i="0" u="sng" strike="noStrike" cap="none" normalizeH="0" baseline="0" dirty="0" smtClean="0">
                <a:ln w="6350">
                  <a:solidFill>
                    <a:schemeClr val="tx1"/>
                  </a:solidFill>
                </a:ln>
                <a:solidFill>
                  <a:srgbClr val="CC00CC"/>
                </a:solidFill>
                <a:effectLst/>
                <a:latin typeface="Arial" pitchFamily="34" charset="0"/>
                <a:ea typeface="Times New Roman" pitchFamily="18" charset="0"/>
                <a:cs typeface="Arial" pitchFamily="34" charset="0"/>
              </a:rPr>
              <a:t> – FK </a:t>
            </a:r>
            <a:r>
              <a:rPr kumimoji="0" lang="cs-CZ" sz="1600" b="1" i="0" u="sng" strike="noStrike" cap="none" normalizeH="0" baseline="0" dirty="0" err="1" smtClean="0">
                <a:ln w="6350">
                  <a:solidFill>
                    <a:schemeClr val="tx1"/>
                  </a:solidFill>
                </a:ln>
                <a:solidFill>
                  <a:srgbClr val="CC00CC"/>
                </a:solidFill>
                <a:effectLst/>
                <a:latin typeface="Arial" pitchFamily="34" charset="0"/>
                <a:ea typeface="Times New Roman" pitchFamily="18" charset="0"/>
                <a:cs typeface="Arial" pitchFamily="34" charset="0"/>
              </a:rPr>
              <a:t>Tatran</a:t>
            </a:r>
            <a:r>
              <a:rPr kumimoji="0" lang="cs-CZ" sz="1600" b="1" i="0" u="sng" strike="noStrike" cap="none" normalizeH="0" baseline="0" dirty="0" smtClean="0">
                <a:ln w="6350">
                  <a:solidFill>
                    <a:schemeClr val="tx1"/>
                  </a:solidFill>
                </a:ln>
                <a:solidFill>
                  <a:srgbClr val="CC00CC"/>
                </a:solidFill>
                <a:effectLst/>
                <a:latin typeface="Arial" pitchFamily="34" charset="0"/>
                <a:ea typeface="Times New Roman" pitchFamily="18" charset="0"/>
                <a:cs typeface="Arial" pitchFamily="34" charset="0"/>
              </a:rPr>
              <a:t> Kadaň</a:t>
            </a:r>
            <a:endParaRPr kumimoji="0" lang="cs-CZ" sz="800" b="0" i="0" u="none" strike="noStrike" cap="none" normalizeH="0" baseline="0" dirty="0" smtClean="0">
              <a:ln w="6350">
                <a:solidFill>
                  <a:schemeClr val="tx1"/>
                </a:solidFill>
              </a:ln>
              <a:solidFill>
                <a:srgbClr val="CC00CC"/>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600" b="1" i="0" u="sng" strike="noStrike" cap="none" normalizeH="0" baseline="0" dirty="0" smtClean="0">
                <a:ln w="6350">
                  <a:solidFill>
                    <a:schemeClr val="tx1"/>
                  </a:solidFill>
                </a:ln>
                <a:solidFill>
                  <a:srgbClr val="CC00CC"/>
                </a:solidFill>
                <a:effectLst/>
                <a:latin typeface="Arial" pitchFamily="34" charset="0"/>
                <a:ea typeface="Times New Roman" pitchFamily="18" charset="0"/>
                <a:cs typeface="Arial" pitchFamily="34" charset="0"/>
              </a:rPr>
              <a:t>3:1(2:10)  12.4.2015  21. hrací kolo</a:t>
            </a:r>
            <a:endParaRPr kumimoji="0" lang="cs-CZ" sz="800" b="0" i="0" u="none" strike="noStrike" cap="none" normalizeH="0" baseline="0" dirty="0" smtClean="0">
              <a:ln w="6350">
                <a:solidFill>
                  <a:schemeClr val="tx1"/>
                </a:solidFill>
              </a:ln>
              <a:solidFill>
                <a:srgbClr val="CC00CC"/>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Poslední vítězství slavili mladší žáci v krajském přeboru 26. 10. 2014 doma proti Krupce 2:1. Cestu k dalšímu otevřel v tomto utkání již v 7. minutě Kadlec, když se ocitl před brankou Kadaně a spolehlivě zakončil. Soupeř se rychle vzpamatoval a v rozpětí několika minut si vypracoval jasné gólové příležitosti. Máme však Jana Holuba, který v brance čaroval a zneškodnil 3 obrovské příležitosti soupeře. Na tu další, kdy se přímo do šibenice trefil jeden z hráčů Kadaně, už ale nedosáhl. Poločasový výsledek ale ještě jednu změnu doznal, protože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Bartko</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trefil míč přímo pod klacek a brankář na něj nedosáhl. Ve druhé části už tolik branek nepadalo, i když o dramatické momenty za našeho nejtěsnějšího vedení 2:1 nebyla nouze. Obě mužstva si vypracovala několik slibných šancí, ale žádné góly z toho nebyly. Rozhodnutí přišlo v 50, minutě, kdy za obranu zaběhl Kadlec a střelou po zemi poslal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do dvoubrankového vedení 3:1. Hosté to ještě zkusili, ale 2 minuty před koncem z toho byla jenom tyč naší branky. Hned jsme se vrhli do protiútoku a konstrukci branky jsme trefili také. Naše vítězství 3:1 je hodně cenné, protože nejenom, že přineslo důležité body, ale vlilo chuť do dalších jarních zápasů, kterých je před námi ještě hodně.</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Branky:</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Kadlec 2,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Bartko</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Sestava: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Holub-Kopecký, Kadlec, Pilař,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Vaszi</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Daniluk, Ulrych, </a:t>
            </a:r>
          </a:p>
          <a:p>
            <a:pPr marL="0" marR="0" lvl="0" indent="0" algn="just" defTabSz="914400" rtl="0" eaLnBrk="0" fontAlgn="base" latinLnBrk="0" hangingPunct="0">
              <a:lnSpc>
                <a:spcPct val="100000"/>
              </a:lnSpc>
              <a:spcBef>
                <a:spcPct val="0"/>
              </a:spcBef>
              <a:spcAft>
                <a:spcPct val="0"/>
              </a:spcAft>
              <a:buClrTx/>
              <a:buSzTx/>
              <a:buFontTx/>
              <a:buNone/>
              <a:tabLst/>
            </a:pPr>
            <a:r>
              <a:rPr lang="cs-CZ" sz="1000" b="0" dirty="0" smtClean="0">
                <a:latin typeface="Arial" pitchFamily="34" charset="0"/>
                <a:ea typeface="Times New Roman" pitchFamily="18" charset="0"/>
                <a:cs typeface="Arial" pitchFamily="34" charset="0"/>
              </a:rPr>
              <a:t>                </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Špaček,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Krejza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Ladič,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Plicka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Bartko</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Šedivý</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Trenér:</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P.Hoznédl</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J.Špaček</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Rozhodčí: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Trutnovský   </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Obdélník 12"/>
          <p:cNvSpPr/>
          <p:nvPr/>
        </p:nvSpPr>
        <p:spPr>
          <a:xfrm>
            <a:off x="5431532" y="1243236"/>
            <a:ext cx="4752528" cy="5816977"/>
          </a:xfrm>
          <a:prstGeom prst="rect">
            <a:avLst/>
          </a:prstGeom>
          <a:solidFill>
            <a:srgbClr val="FFFF99"/>
          </a:solidFill>
          <a:ln w="22225" cmpd="sng">
            <a:solidFill>
              <a:schemeClr val="tx1"/>
            </a:solidFill>
          </a:ln>
        </p:spPr>
        <p:txBody>
          <a:bodyPr wrap="square">
            <a:spAutoFit/>
          </a:bodyPr>
          <a:lstStyle/>
          <a:p>
            <a:r>
              <a:rPr lang="cs-CZ" sz="1400" dirty="0" err="1" smtClean="0">
                <a:solidFill>
                  <a:srgbClr val="0000CC"/>
                </a:solidFill>
              </a:rPr>
              <a:t>Blšany</a:t>
            </a:r>
            <a:r>
              <a:rPr lang="cs-CZ" sz="1400" dirty="0" smtClean="0">
                <a:solidFill>
                  <a:srgbClr val="0000CC"/>
                </a:solidFill>
              </a:rPr>
              <a:t> – Hrobce        2:1(0:1)</a:t>
            </a:r>
          </a:p>
          <a:p>
            <a:r>
              <a:rPr lang="cs-CZ" sz="1000" dirty="0" smtClean="0">
                <a:solidFill>
                  <a:srgbClr val="D60093"/>
                </a:solidFill>
                <a:latin typeface="Arial" pitchFamily="34" charset="0"/>
                <a:cs typeface="Arial" pitchFamily="34" charset="0"/>
              </a:rPr>
              <a:t>v prvním poločase se domácím moc nedařilo a hosté šli také do vedení po brance </a:t>
            </a:r>
            <a:r>
              <a:rPr lang="cs-CZ" sz="1000" dirty="0" err="1" smtClean="0">
                <a:solidFill>
                  <a:srgbClr val="D60093"/>
                </a:solidFill>
                <a:latin typeface="Arial" pitchFamily="34" charset="0"/>
                <a:cs typeface="Arial" pitchFamily="34" charset="0"/>
              </a:rPr>
              <a:t>Mikase</a:t>
            </a:r>
            <a:r>
              <a:rPr lang="cs-CZ" sz="1000" dirty="0" smtClean="0">
                <a:solidFill>
                  <a:srgbClr val="D60093"/>
                </a:solidFill>
                <a:latin typeface="Arial" pitchFamily="34" charset="0"/>
                <a:cs typeface="Arial" pitchFamily="34" charset="0"/>
              </a:rPr>
              <a:t>. Ve 2. poločase poslal na hřiště trenér domácích </a:t>
            </a:r>
            <a:r>
              <a:rPr lang="cs-CZ" sz="1000" dirty="0" err="1" smtClean="0">
                <a:solidFill>
                  <a:srgbClr val="D60093"/>
                </a:solidFill>
                <a:latin typeface="Arial" pitchFamily="34" charset="0"/>
                <a:cs typeface="Arial" pitchFamily="34" charset="0"/>
              </a:rPr>
              <a:t>Zdichince</a:t>
            </a:r>
            <a:r>
              <a:rPr lang="cs-CZ" sz="1000" dirty="0" smtClean="0">
                <a:solidFill>
                  <a:srgbClr val="D60093"/>
                </a:solidFill>
                <a:latin typeface="Arial" pitchFamily="34" charset="0"/>
                <a:cs typeface="Arial" pitchFamily="34" charset="0"/>
              </a:rPr>
              <a:t> a ten 2 brankami  zápas otočil.</a:t>
            </a:r>
          </a:p>
          <a:p>
            <a:r>
              <a:rPr lang="cs-CZ" sz="1400" dirty="0" smtClean="0">
                <a:solidFill>
                  <a:srgbClr val="0000CC"/>
                </a:solidFill>
              </a:rPr>
              <a:t>Junior Děčín – </a:t>
            </a:r>
            <a:r>
              <a:rPr lang="cs-CZ" sz="1400" dirty="0" err="1" smtClean="0">
                <a:solidFill>
                  <a:srgbClr val="0000CC"/>
                </a:solidFill>
              </a:rPr>
              <a:t>Štětí</a:t>
            </a:r>
            <a:r>
              <a:rPr lang="cs-CZ" sz="1400" dirty="0" smtClean="0">
                <a:solidFill>
                  <a:srgbClr val="0000CC"/>
                </a:solidFill>
              </a:rPr>
              <a:t>     2:5(1:3)</a:t>
            </a:r>
          </a:p>
          <a:p>
            <a:r>
              <a:rPr lang="cs-CZ" sz="1000" dirty="0" smtClean="0">
                <a:solidFill>
                  <a:srgbClr val="D60093"/>
                </a:solidFill>
                <a:latin typeface="Arial" pitchFamily="34" charset="0"/>
                <a:cs typeface="Arial" pitchFamily="34" charset="0"/>
              </a:rPr>
              <a:t>běžela 11. minuta a domácí už prohrávali 2:0.  Pak se nechal vyloučit </a:t>
            </a:r>
            <a:r>
              <a:rPr lang="cs-CZ" sz="1000" dirty="0" err="1" smtClean="0">
                <a:solidFill>
                  <a:srgbClr val="D60093"/>
                </a:solidFill>
                <a:latin typeface="Arial" pitchFamily="34" charset="0"/>
                <a:cs typeface="Arial" pitchFamily="34" charset="0"/>
              </a:rPr>
              <a:t>Šmalcl</a:t>
            </a:r>
            <a:r>
              <a:rPr lang="cs-CZ" sz="1000" dirty="0" smtClean="0">
                <a:solidFill>
                  <a:srgbClr val="D60093"/>
                </a:solidFill>
                <a:latin typeface="Arial" pitchFamily="34" charset="0"/>
                <a:cs typeface="Arial" pitchFamily="34" charset="0"/>
              </a:rPr>
              <a:t> a i když ještě stačili z penalty snížit na 1:2, tak  už hosté zápas nepustili a získali již 4. jarní vítězství.</a:t>
            </a:r>
          </a:p>
          <a:p>
            <a:r>
              <a:rPr lang="cs-CZ" sz="1400" dirty="0" smtClean="0">
                <a:solidFill>
                  <a:srgbClr val="0000CC"/>
                </a:solidFill>
              </a:rPr>
              <a:t>Rumburk - </a:t>
            </a:r>
            <a:r>
              <a:rPr lang="cs-CZ" sz="1400" dirty="0" err="1" smtClean="0">
                <a:solidFill>
                  <a:srgbClr val="0000CC"/>
                </a:solidFill>
              </a:rPr>
              <a:t>Modlany</a:t>
            </a:r>
            <a:r>
              <a:rPr lang="cs-CZ" sz="1400" dirty="0" smtClean="0">
                <a:solidFill>
                  <a:srgbClr val="0000CC"/>
                </a:solidFill>
              </a:rPr>
              <a:t>                 2:1(1:1)</a:t>
            </a:r>
          </a:p>
          <a:p>
            <a:r>
              <a:rPr lang="cs-CZ" sz="1000" dirty="0" smtClean="0">
                <a:solidFill>
                  <a:srgbClr val="D60093"/>
                </a:solidFill>
                <a:latin typeface="Arial" pitchFamily="34" charset="0"/>
                <a:cs typeface="Arial" pitchFamily="34" charset="0"/>
              </a:rPr>
              <a:t>velké překvapení. Domácí  laborují s absencemi hráčů, ale i tak dokázali velkého favorita zaskočit.  Dobrá  obrana a rychlé útoky byly tou největší devízou.Nakonec rozhodl čtvrt hodiny před koncem Pokorný, který se po rohu Honsů prosadil hlavou.</a:t>
            </a:r>
          </a:p>
          <a:p>
            <a:r>
              <a:rPr lang="cs-CZ" sz="1400" dirty="0" err="1" smtClean="0">
                <a:solidFill>
                  <a:srgbClr val="0000CC"/>
                </a:solidFill>
              </a:rPr>
              <a:t>Vilémov</a:t>
            </a:r>
            <a:r>
              <a:rPr lang="cs-CZ" sz="1400" dirty="0" smtClean="0">
                <a:solidFill>
                  <a:srgbClr val="0000CC"/>
                </a:solidFill>
              </a:rPr>
              <a:t>- Horní </a:t>
            </a:r>
            <a:r>
              <a:rPr lang="cs-CZ" sz="1400" dirty="0" err="1" smtClean="0">
                <a:solidFill>
                  <a:srgbClr val="0000CC"/>
                </a:solidFill>
              </a:rPr>
              <a:t>Jiřetín</a:t>
            </a:r>
            <a:r>
              <a:rPr lang="cs-CZ" sz="1400" dirty="0" smtClean="0">
                <a:solidFill>
                  <a:srgbClr val="0000CC"/>
                </a:solidFill>
              </a:rPr>
              <a:t>            6:0(4:0)</a:t>
            </a:r>
          </a:p>
          <a:p>
            <a:r>
              <a:rPr lang="cs-CZ" sz="1000" dirty="0" smtClean="0">
                <a:solidFill>
                  <a:srgbClr val="D60093"/>
                </a:solidFill>
                <a:latin typeface="Arial" pitchFamily="34" charset="0"/>
                <a:cs typeface="Arial" pitchFamily="34" charset="0"/>
              </a:rPr>
              <a:t>14 denní pauza hostům moc neprospěla.  Přijeli s obrannou taktikou, která jim však vydržela jen do 2. minuty.  Po celý zápas to byla hra na jednu branku a 3  góly se uvedl  </a:t>
            </a:r>
            <a:r>
              <a:rPr lang="cs-CZ" sz="1000" dirty="0" err="1" smtClean="0">
                <a:solidFill>
                  <a:srgbClr val="D60093"/>
                </a:solidFill>
                <a:latin typeface="Arial" pitchFamily="34" charset="0"/>
                <a:cs typeface="Arial" pitchFamily="34" charset="0"/>
              </a:rPr>
              <a:t>Kaňkovský</a:t>
            </a:r>
            <a:r>
              <a:rPr lang="cs-CZ" sz="1000" dirty="0" smtClean="0">
                <a:solidFill>
                  <a:srgbClr val="D60093"/>
                </a:solidFill>
                <a:latin typeface="Arial" pitchFamily="34" charset="0"/>
                <a:cs typeface="Arial" pitchFamily="34" charset="0"/>
              </a:rPr>
              <a:t>. </a:t>
            </a:r>
          </a:p>
          <a:p>
            <a:r>
              <a:rPr lang="cs-CZ" sz="1400" dirty="0" smtClean="0">
                <a:solidFill>
                  <a:srgbClr val="0000CC"/>
                </a:solidFill>
              </a:rPr>
              <a:t>Modrá - Bílina          2:0(1:0)</a:t>
            </a:r>
            <a:endParaRPr lang="cs-CZ" sz="1400" dirty="0" smtClean="0">
              <a:solidFill>
                <a:srgbClr val="0000CC"/>
              </a:solidFill>
              <a:effectLst>
                <a:outerShdw blurRad="38100" dist="38100" dir="2700000" algn="tl">
                  <a:srgbClr val="000000">
                    <a:alpha val="43137"/>
                  </a:srgbClr>
                </a:outerShdw>
              </a:effectLst>
              <a:latin typeface="Arial" pitchFamily="34" charset="0"/>
              <a:cs typeface="Arial" pitchFamily="34" charset="0"/>
            </a:endParaRPr>
          </a:p>
          <a:p>
            <a:r>
              <a:rPr lang="cs-CZ" sz="1000" dirty="0" smtClean="0">
                <a:solidFill>
                  <a:srgbClr val="D60093"/>
                </a:solidFill>
                <a:latin typeface="Arial" pitchFamily="34" charset="0"/>
                <a:cs typeface="Arial" pitchFamily="34" charset="0"/>
              </a:rPr>
              <a:t>Po třech porážkách domácí vyhráli. Poctivě bránili a  5 minut před koncem  definitivně rozhodl o jejich vítězství Malec. </a:t>
            </a:r>
            <a:r>
              <a:rPr lang="cs-CZ" sz="1000" dirty="0" err="1" smtClean="0">
                <a:solidFill>
                  <a:srgbClr val="D60093"/>
                </a:solidFill>
                <a:latin typeface="Arial" pitchFamily="34" charset="0"/>
                <a:cs typeface="Arial" pitchFamily="34" charset="0"/>
              </a:rPr>
              <a:t>Bílína</a:t>
            </a:r>
            <a:r>
              <a:rPr lang="cs-CZ" sz="1000" dirty="0" smtClean="0">
                <a:solidFill>
                  <a:srgbClr val="D60093"/>
                </a:solidFill>
                <a:latin typeface="Arial" pitchFamily="34" charset="0"/>
                <a:cs typeface="Arial" pitchFamily="34" charset="0"/>
              </a:rPr>
              <a:t> po pěkném úvodu jara v posledních 2 zápasech prohrála.</a:t>
            </a:r>
          </a:p>
          <a:p>
            <a:r>
              <a:rPr lang="cs-CZ" sz="1000" dirty="0" smtClean="0">
                <a:solidFill>
                  <a:srgbClr val="0066FF"/>
                </a:solidFill>
                <a:latin typeface="Arial" pitchFamily="34" charset="0"/>
                <a:cs typeface="Arial" pitchFamily="34" charset="0"/>
              </a:rPr>
              <a:t> </a:t>
            </a:r>
            <a:r>
              <a:rPr lang="cs-CZ" sz="1400" dirty="0" smtClean="0">
                <a:solidFill>
                  <a:srgbClr val="0000CC"/>
                </a:solidFill>
              </a:rPr>
              <a:t>Louny – Litvínov       0:1 po PK </a:t>
            </a:r>
          </a:p>
          <a:p>
            <a:r>
              <a:rPr lang="cs-CZ" sz="1000" dirty="0" smtClean="0">
                <a:solidFill>
                  <a:srgbClr val="D60093"/>
                </a:solidFill>
                <a:latin typeface="Arial" pitchFamily="34" charset="0"/>
                <a:cs typeface="Arial" pitchFamily="34" charset="0"/>
              </a:rPr>
              <a:t>zápas  prvního s druhým týmem tabulky. Domácí byli sice o něco aktivnější, ale střelecky se jim doma nedaří.  Ve 3 zápasech  doma vstřelili pouze 2 branky.   Ukázalo se to i při penaltách, ve kterých neuspěli.</a:t>
            </a:r>
          </a:p>
          <a:p>
            <a:r>
              <a:rPr lang="cs-CZ" sz="1400" dirty="0" err="1" smtClean="0">
                <a:solidFill>
                  <a:srgbClr val="0000CC"/>
                </a:solidFill>
              </a:rPr>
              <a:t>Proboštov</a:t>
            </a:r>
            <a:r>
              <a:rPr lang="cs-CZ" sz="1400" dirty="0" smtClean="0">
                <a:solidFill>
                  <a:srgbClr val="0000CC"/>
                </a:solidFill>
              </a:rPr>
              <a:t> - Kadaň     1:3(1:2)</a:t>
            </a:r>
          </a:p>
          <a:p>
            <a:r>
              <a:rPr lang="cs-CZ" sz="1000" dirty="0" smtClean="0">
                <a:solidFill>
                  <a:srgbClr val="D60093"/>
                </a:solidFill>
                <a:latin typeface="Arial" pitchFamily="34" charset="0"/>
                <a:cs typeface="Arial" pitchFamily="34" charset="0"/>
              </a:rPr>
              <a:t>v Kadani se radují. Po 4 porážkách  na jaře Kadaň opět vyhrála a zrovna venku v Proboštově , kterému se na jaře daří.  Hosté  přijeli pouze ve 12 hráčích,  ale svou bojovností utkání dotáhli do vítězného konce.</a:t>
            </a:r>
          </a:p>
          <a:p>
            <a:r>
              <a:rPr lang="cs-CZ" sz="1400" dirty="0" err="1" smtClean="0">
                <a:solidFill>
                  <a:srgbClr val="0000CC"/>
                </a:solidFill>
              </a:rPr>
              <a:t>Neštěmice</a:t>
            </a:r>
            <a:r>
              <a:rPr lang="cs-CZ" sz="1400" dirty="0" smtClean="0">
                <a:solidFill>
                  <a:srgbClr val="0000CC"/>
                </a:solidFill>
              </a:rPr>
              <a:t> - </a:t>
            </a:r>
            <a:r>
              <a:rPr lang="cs-CZ" sz="1400" dirty="0" err="1" smtClean="0">
                <a:solidFill>
                  <a:srgbClr val="0000CC"/>
                </a:solidFill>
              </a:rPr>
              <a:t>Spořice</a:t>
            </a:r>
            <a:r>
              <a:rPr lang="cs-CZ" sz="1400" dirty="0" smtClean="0">
                <a:solidFill>
                  <a:srgbClr val="0000CC"/>
                </a:solidFill>
              </a:rPr>
              <a:t>       1:4(0:2)</a:t>
            </a:r>
          </a:p>
          <a:p>
            <a:r>
              <a:rPr lang="cs-CZ" sz="1000" dirty="0" smtClean="0">
                <a:solidFill>
                  <a:srgbClr val="D60093"/>
                </a:solidFill>
                <a:latin typeface="Arial" pitchFamily="34" charset="0"/>
                <a:cs typeface="Arial" pitchFamily="34" charset="0"/>
              </a:rPr>
              <a:t>trenér domácích Beran se na své hráče hodně zlobil.  „Přišli se na hřiště </a:t>
            </a:r>
            <a:r>
              <a:rPr lang="cs-CZ" sz="1000" dirty="0" err="1" smtClean="0">
                <a:solidFill>
                  <a:srgbClr val="D60093"/>
                </a:solidFill>
                <a:latin typeface="Arial" pitchFamily="34" charset="0"/>
                <a:cs typeface="Arial" pitchFamily="34" charset="0"/>
              </a:rPr>
              <a:t>vyprdět</a:t>
            </a:r>
            <a:r>
              <a:rPr lang="cs-CZ" sz="1000" dirty="0" smtClean="0">
                <a:solidFill>
                  <a:srgbClr val="D60093"/>
                </a:solidFill>
                <a:latin typeface="Arial" pitchFamily="34" charset="0"/>
                <a:cs typeface="Arial" pitchFamily="34" charset="0"/>
              </a:rPr>
              <a:t>.   Celé jsme to jenom odchodili a 40 </a:t>
            </a:r>
            <a:r>
              <a:rPr lang="cs-CZ" sz="1000" dirty="0" err="1" smtClean="0">
                <a:solidFill>
                  <a:srgbClr val="D60093"/>
                </a:solidFill>
                <a:latin typeface="Arial" pitchFamily="34" charset="0"/>
                <a:cs typeface="Arial" pitchFamily="34" charset="0"/>
              </a:rPr>
              <a:t>letý</a:t>
            </a:r>
            <a:r>
              <a:rPr lang="cs-CZ" sz="1000" dirty="0" smtClean="0">
                <a:solidFill>
                  <a:srgbClr val="D60093"/>
                </a:solidFill>
                <a:latin typeface="Arial" pitchFamily="34" charset="0"/>
                <a:cs typeface="Arial" pitchFamily="34" charset="0"/>
              </a:rPr>
              <a:t> hráč </a:t>
            </a:r>
            <a:r>
              <a:rPr lang="cs-CZ" sz="1000" dirty="0" err="1" smtClean="0">
                <a:solidFill>
                  <a:srgbClr val="D60093"/>
                </a:solidFill>
                <a:latin typeface="Arial" pitchFamily="34" charset="0"/>
                <a:cs typeface="Arial" pitchFamily="34" charset="0"/>
              </a:rPr>
              <a:t>Spořic</a:t>
            </a:r>
            <a:r>
              <a:rPr lang="cs-CZ" sz="1000" dirty="0" smtClean="0">
                <a:solidFill>
                  <a:srgbClr val="D60093"/>
                </a:solidFill>
                <a:latin typeface="Arial" pitchFamily="34" charset="0"/>
                <a:cs typeface="Arial" pitchFamily="34" charset="0"/>
              </a:rPr>
              <a:t> si naší obranou procházel, jak chtěl a také to tak dopadlo“,  uvedl trenér domácích.</a:t>
            </a:r>
          </a:p>
        </p:txBody>
      </p:sp>
      <p:sp>
        <p:nvSpPr>
          <p:cNvPr id="17" name="Obdélník 16"/>
          <p:cNvSpPr/>
          <p:nvPr/>
        </p:nvSpPr>
        <p:spPr>
          <a:xfrm>
            <a:off x="5431532" y="103302"/>
            <a:ext cx="4680520" cy="923330"/>
          </a:xfrm>
          <a:prstGeom prst="rect">
            <a:avLst/>
          </a:prstGeom>
          <a:blipFill dpi="0" rotWithShape="1">
            <a:blip r:embed="rId4" cstate="print">
              <a:alphaModFix amt="52000"/>
            </a:blip>
            <a:srcRect/>
            <a:stretch>
              <a:fillRect/>
            </a:stretch>
          </a:blipFill>
          <a:ln w="53975" cmpd="dbl">
            <a:solidFill>
              <a:srgbClr val="CC0000"/>
            </a:solidFill>
            <a:prstDash val="sysDash"/>
          </a:ln>
        </p:spPr>
        <p:txBody>
          <a:bodyPr wrap="square" lIns="91440" tIns="45720" rIns="91440" bIns="45720">
            <a:spAutoFit/>
            <a:scene3d>
              <a:camera prst="orthographicFront"/>
              <a:lightRig rig="threePt" dir="t"/>
            </a:scene3d>
            <a:sp3d extrusionH="6350">
              <a:extrusionClr>
                <a:schemeClr val="bg1"/>
              </a:extrusionClr>
            </a:sp3d>
          </a:bodyPr>
          <a:lstStyle/>
          <a:p>
            <a:pPr algn="ctr"/>
            <a:r>
              <a:rPr lang="cs-CZ" sz="1800" b="1" cap="none" spc="0" dirty="0" smtClean="0">
                <a:ln w="0">
                  <a:noFill/>
                  <a:prstDash val="solid"/>
                </a:ln>
                <a:effectLst>
                  <a:outerShdw blurRad="41275" dist="20320" dir="1800000" algn="tl" rotWithShape="0">
                    <a:srgbClr val="000000">
                      <a:alpha val="40000"/>
                    </a:srgbClr>
                  </a:outerShdw>
                </a:effectLst>
                <a:latin typeface="Arial Black" pitchFamily="34" charset="0"/>
              </a:rPr>
              <a:t>21. kolo přineslo z 8 zápasů 4 vítězství hostů. Penalty na závěr se kopaly pouze v Lounech</a:t>
            </a:r>
            <a:endParaRPr lang="cs-CZ" sz="1800" b="1" cap="none" spc="0" dirty="0">
              <a:ln w="0">
                <a:noFill/>
                <a:prstDash val="solid"/>
              </a:ln>
              <a:effectLst>
                <a:outerShdw blurRad="41275" dist="20320" dir="1800000" algn="tl" rotWithShape="0">
                  <a:srgbClr val="000000">
                    <a:alpha val="40000"/>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131675" y="0"/>
            <a:ext cx="185738" cy="26511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131675" y="0"/>
            <a:ext cx="185738" cy="26511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7" name="Rectangle 110"/>
          <p:cNvSpPr>
            <a:spLocks noChangeArrowheads="1"/>
          </p:cNvSpPr>
          <p:nvPr/>
        </p:nvSpPr>
        <p:spPr bwMode="auto">
          <a:xfrm>
            <a:off x="5503540" y="2107332"/>
            <a:ext cx="4536504" cy="2484000"/>
          </a:xfrm>
          <a:prstGeom prst="rect">
            <a:avLst/>
          </a:prstGeom>
          <a:noFill/>
          <a:ln w="31750">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cs-CZ" sz="2400" b="1" i="0" u="sng"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FK Litvínov - SK </a:t>
            </a:r>
            <a:r>
              <a:rPr kumimoji="0" lang="cs-CZ" sz="2400" b="1" i="0" u="sng" strike="noStrike" cap="none" normalizeH="0" baseline="0" dirty="0" err="1" smtClean="0">
                <a:ln>
                  <a:noFill/>
                </a:ln>
                <a:solidFill>
                  <a:schemeClr val="tx1"/>
                </a:solidFill>
                <a:effectLst/>
                <a:latin typeface="Bookman Old Style" pitchFamily="18" charset="0"/>
                <a:ea typeface="Times New Roman" pitchFamily="18" charset="0"/>
                <a:cs typeface="Arial" pitchFamily="34" charset="0"/>
              </a:rPr>
              <a:t>Štětí</a:t>
            </a:r>
            <a:endParaRPr kumimoji="0" lang="cs-CZ" sz="2400" b="1" i="0" u="sng" strike="noStrike" cap="none" normalizeH="0" baseline="0" dirty="0" smtClean="0">
              <a:ln>
                <a:noFill/>
              </a:ln>
              <a:solidFill>
                <a:schemeClr val="tx1"/>
              </a:solidFill>
              <a:effectLst/>
              <a:latin typeface="Bookman Old Style" pitchFamily="18"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cs-CZ" sz="2400" b="1" i="0" u="sng"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18:0(10:0)  4.4.2015  </a:t>
            </a:r>
          </a:p>
          <a:p>
            <a:pPr marL="0" marR="0" lvl="0" indent="0" defTabSz="914400" rtl="0" eaLnBrk="0" fontAlgn="base" latinLnBrk="0" hangingPunct="0">
              <a:lnSpc>
                <a:spcPct val="100000"/>
              </a:lnSpc>
              <a:spcBef>
                <a:spcPct val="0"/>
              </a:spcBef>
              <a:spcAft>
                <a:spcPct val="0"/>
              </a:spcAft>
              <a:buClrTx/>
              <a:buSzTx/>
              <a:buFontTx/>
              <a:buNone/>
              <a:tabLst/>
            </a:pPr>
            <a:r>
              <a:rPr kumimoji="0" lang="cs-CZ" sz="1600" b="1" i="0" u="sng"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20.kolo 18. hrané</a:t>
            </a:r>
            <a:endParaRPr kumimoji="0" lang="cs-CZ" sz="1600" b="0"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Proti 1. mužstvu tabulky nebylo moc co řešit. Trenér René Hrdlička hodnotil zápas velmi stručně:</a:t>
            </a:r>
          </a:p>
          <a:p>
            <a:pPr eaLnBrk="0" hangingPunct="0"/>
            <a:r>
              <a:rPr lang="cs-CZ" sz="1000" dirty="0" smtClean="0">
                <a:latin typeface="Arial" pitchFamily="34" charset="0"/>
                <a:cs typeface="Arial" pitchFamily="34" charset="0"/>
              </a:rPr>
              <a:t>Velmi špatná hra. Spíše míč překážel než požitek z fotbalu. Známe lepší hru,kterou jsme zapomněli někde na cestě.</a:t>
            </a:r>
          </a:p>
          <a:p>
            <a:r>
              <a:rPr lang="cs-CZ" sz="1000" b="0" u="sng" dirty="0" smtClean="0">
                <a:latin typeface="Arial" pitchFamily="34" charset="0"/>
                <a:cs typeface="Arial" pitchFamily="34" charset="0"/>
              </a:rPr>
              <a:t>Sestava: </a:t>
            </a:r>
            <a:r>
              <a:rPr lang="cs-CZ" sz="1000" b="0" dirty="0" err="1" smtClean="0">
                <a:latin typeface="Arial" pitchFamily="34" charset="0"/>
                <a:cs typeface="Arial" pitchFamily="34" charset="0"/>
              </a:rPr>
              <a:t>Cap</a:t>
            </a:r>
            <a:r>
              <a:rPr lang="cs-CZ" sz="1000" b="0" dirty="0" smtClean="0">
                <a:latin typeface="Arial" pitchFamily="34" charset="0"/>
                <a:cs typeface="Arial" pitchFamily="34" charset="0"/>
              </a:rPr>
              <a:t> Kamil , </a:t>
            </a:r>
            <a:r>
              <a:rPr lang="cs-CZ" sz="1000" b="0" dirty="0" err="1" smtClean="0">
                <a:latin typeface="Arial" pitchFamily="34" charset="0"/>
                <a:cs typeface="Arial" pitchFamily="34" charset="0"/>
              </a:rPr>
              <a:t>Pabiška</a:t>
            </a:r>
            <a:r>
              <a:rPr lang="cs-CZ" sz="1000" b="0" dirty="0" smtClean="0">
                <a:latin typeface="Arial" pitchFamily="34" charset="0"/>
                <a:cs typeface="Arial" pitchFamily="34" charset="0"/>
              </a:rPr>
              <a:t> Karel ( G ) , </a:t>
            </a:r>
            <a:r>
              <a:rPr lang="cs-CZ" sz="1000" b="0" dirty="0" err="1" smtClean="0">
                <a:latin typeface="Arial" pitchFamily="34" charset="0"/>
                <a:cs typeface="Arial" pitchFamily="34" charset="0"/>
              </a:rPr>
              <a:t>Dopater</a:t>
            </a:r>
            <a:r>
              <a:rPr lang="cs-CZ" sz="1000" b="0" dirty="0" smtClean="0">
                <a:latin typeface="Arial" pitchFamily="34" charset="0"/>
                <a:cs typeface="Arial" pitchFamily="34" charset="0"/>
              </a:rPr>
              <a:t> Tomáš , Možný Patrik( C ) </a:t>
            </a:r>
          </a:p>
          <a:p>
            <a:r>
              <a:rPr lang="cs-CZ" sz="1000" b="0" dirty="0" smtClean="0">
                <a:latin typeface="Arial" pitchFamily="34" charset="0"/>
                <a:cs typeface="Arial" pitchFamily="34" charset="0"/>
              </a:rPr>
              <a:t>               , </a:t>
            </a:r>
            <a:r>
              <a:rPr lang="cs-CZ" sz="1000" b="0" dirty="0" err="1" smtClean="0">
                <a:latin typeface="Arial" pitchFamily="34" charset="0"/>
                <a:cs typeface="Arial" pitchFamily="34" charset="0"/>
              </a:rPr>
              <a:t>Chaloupecký</a:t>
            </a:r>
            <a:r>
              <a:rPr lang="cs-CZ" sz="1000" b="0" dirty="0" smtClean="0">
                <a:latin typeface="Arial" pitchFamily="34" charset="0"/>
                <a:cs typeface="Arial" pitchFamily="34" charset="0"/>
              </a:rPr>
              <a:t> Josef , </a:t>
            </a:r>
            <a:r>
              <a:rPr lang="cs-CZ" sz="1000" b="0" dirty="0" err="1" smtClean="0">
                <a:latin typeface="Arial" pitchFamily="34" charset="0"/>
                <a:cs typeface="Arial" pitchFamily="34" charset="0"/>
              </a:rPr>
              <a:t>Kacálek</a:t>
            </a:r>
            <a:r>
              <a:rPr lang="cs-CZ" sz="1000" b="0" dirty="0" smtClean="0">
                <a:latin typeface="Arial" pitchFamily="34" charset="0"/>
                <a:cs typeface="Arial" pitchFamily="34" charset="0"/>
              </a:rPr>
              <a:t> Josef , Možný Patrik , Macháček </a:t>
            </a:r>
          </a:p>
          <a:p>
            <a:r>
              <a:rPr lang="cs-CZ" sz="1000" b="0" dirty="0" smtClean="0">
                <a:latin typeface="Arial" pitchFamily="34" charset="0"/>
                <a:cs typeface="Arial" pitchFamily="34" charset="0"/>
              </a:rPr>
              <a:t>               Petr , Zeman Petr , Németh Tomáš , Šedivý Julius , </a:t>
            </a:r>
            <a:r>
              <a:rPr lang="cs-CZ" sz="1000" b="0" dirty="0" err="1" smtClean="0">
                <a:latin typeface="Arial" pitchFamily="34" charset="0"/>
                <a:cs typeface="Arial" pitchFamily="34" charset="0"/>
              </a:rPr>
              <a:t>Deák</a:t>
            </a:r>
            <a:r>
              <a:rPr lang="cs-CZ" sz="1000" b="0" dirty="0" smtClean="0">
                <a:latin typeface="Arial" pitchFamily="34" charset="0"/>
                <a:cs typeface="Arial" pitchFamily="34" charset="0"/>
              </a:rPr>
              <a:t> František,</a:t>
            </a:r>
          </a:p>
          <a:p>
            <a:r>
              <a:rPr lang="cs-CZ" sz="1000" b="0" dirty="0" smtClean="0">
                <a:latin typeface="Arial" pitchFamily="34" charset="0"/>
                <a:cs typeface="Arial" pitchFamily="34" charset="0"/>
              </a:rPr>
              <a:t>                Denis </a:t>
            </a:r>
            <a:r>
              <a:rPr lang="cs-CZ" sz="1000" b="0" dirty="0" err="1" smtClean="0">
                <a:latin typeface="Arial" pitchFamily="34" charset="0"/>
                <a:cs typeface="Arial" pitchFamily="34" charset="0"/>
              </a:rPr>
              <a:t>Orešanský</a:t>
            </a:r>
            <a:endParaRPr lang="cs-CZ" sz="1000" b="0" dirty="0" smtClean="0">
              <a:latin typeface="Arial" pitchFamily="34" charset="0"/>
              <a:cs typeface="Arial" pitchFamily="34" charset="0"/>
            </a:endParaRPr>
          </a:p>
          <a:p>
            <a:r>
              <a:rPr lang="cs-CZ" sz="1000" b="0" dirty="0" smtClean="0">
                <a:latin typeface="Arial" pitchFamily="34" charset="0"/>
                <a:cs typeface="Arial" pitchFamily="34" charset="0"/>
              </a:rPr>
              <a:t> </a:t>
            </a:r>
            <a:r>
              <a:rPr lang="cs-CZ" sz="1000" b="0" u="sng" dirty="0" smtClean="0">
                <a:latin typeface="Arial" pitchFamily="34" charset="0"/>
                <a:cs typeface="Arial" pitchFamily="34" charset="0"/>
              </a:rPr>
              <a:t>Trenér:  </a:t>
            </a:r>
            <a:r>
              <a:rPr lang="cs-CZ" sz="1000" b="0" dirty="0" err="1" smtClean="0">
                <a:latin typeface="Arial" pitchFamily="34" charset="0"/>
                <a:cs typeface="Arial" pitchFamily="34" charset="0"/>
              </a:rPr>
              <a:t>Z</a:t>
            </a:r>
            <a:r>
              <a:rPr lang="cs-CZ" sz="1000" b="0" dirty="0" smtClean="0">
                <a:latin typeface="Arial" pitchFamily="34" charset="0"/>
                <a:cs typeface="Arial" pitchFamily="34" charset="0"/>
              </a:rPr>
              <a:t>.Németh, </a:t>
            </a:r>
            <a:r>
              <a:rPr lang="cs-CZ" sz="1000" b="0" dirty="0" err="1" smtClean="0">
                <a:latin typeface="Arial" pitchFamily="34" charset="0"/>
                <a:cs typeface="Arial" pitchFamily="34" charset="0"/>
              </a:rPr>
              <a:t>R.Hrdlička</a:t>
            </a:r>
            <a:endParaRPr lang="cs-CZ" sz="1000" b="0" dirty="0">
              <a:latin typeface="Arial" pitchFamily="34" charset="0"/>
              <a:cs typeface="Arial" pitchFamily="34" charset="0"/>
            </a:endParaRPr>
          </a:p>
        </p:txBody>
      </p:sp>
      <p:sp>
        <p:nvSpPr>
          <p:cNvPr id="11" name="TextovéPole 10"/>
          <p:cNvSpPr txBox="1"/>
          <p:nvPr/>
        </p:nvSpPr>
        <p:spPr>
          <a:xfrm>
            <a:off x="5503540" y="163116"/>
            <a:ext cx="4464496" cy="1815882"/>
          </a:xfrm>
          <a:prstGeom prst="rect">
            <a:avLst/>
          </a:prstGeom>
          <a:blipFill>
            <a:blip r:embed="rId3" cstate="print"/>
            <a:stretch>
              <a:fillRect/>
            </a:stretch>
          </a:blipFill>
        </p:spPr>
        <p:txBody>
          <a:bodyPr wrap="square" rtlCol="0">
            <a:spAutoFit/>
          </a:bodyPr>
          <a:lstStyle/>
          <a:p>
            <a:pPr algn="ctr"/>
            <a:r>
              <a:rPr lang="cs-CZ" sz="2800" dirty="0" smtClean="0">
                <a:latin typeface="Bookman Old Style" pitchFamily="18" charset="0"/>
              </a:rPr>
              <a:t>Starší žáci si z Litvínova, kde se hrálo na umělém povrchu přivezli pěkný ranec</a:t>
            </a:r>
          </a:p>
        </p:txBody>
      </p:sp>
      <p:pic>
        <p:nvPicPr>
          <p:cNvPr id="12" name="Picture 62"/>
          <p:cNvPicPr>
            <a:picLocks noChangeAspect="1" noChangeArrowheads="1"/>
          </p:cNvPicPr>
          <p:nvPr/>
        </p:nvPicPr>
        <p:blipFill>
          <a:blip r:embed="rId4" cstate="print"/>
          <a:srcRect/>
          <a:stretch>
            <a:fillRect/>
          </a:stretch>
        </p:blipFill>
        <p:spPr bwMode="auto">
          <a:xfrm>
            <a:off x="9175949" y="2539380"/>
            <a:ext cx="648072" cy="576064"/>
          </a:xfrm>
          <a:prstGeom prst="rect">
            <a:avLst/>
          </a:prstGeom>
          <a:noFill/>
          <a:ln w="9525">
            <a:noFill/>
            <a:miter lim="800000"/>
            <a:headEnd/>
            <a:tailEnd/>
          </a:ln>
        </p:spPr>
      </p:pic>
      <p:sp>
        <p:nvSpPr>
          <p:cNvPr id="14" name="TextovéPole 13"/>
          <p:cNvSpPr txBox="1"/>
          <p:nvPr/>
        </p:nvSpPr>
        <p:spPr>
          <a:xfrm>
            <a:off x="102940" y="91108"/>
            <a:ext cx="4536504" cy="954107"/>
          </a:xfrm>
          <a:prstGeom prst="rect">
            <a:avLst/>
          </a:prstGeom>
          <a:blipFill>
            <a:blip r:embed="rId5" cstate="print"/>
            <a:stretch>
              <a:fillRect/>
            </a:stretch>
          </a:blipFill>
        </p:spPr>
        <p:txBody>
          <a:bodyPr wrap="square" rtlCol="0">
            <a:spAutoFit/>
          </a:bodyPr>
          <a:lstStyle/>
          <a:p>
            <a:pPr algn="ctr"/>
            <a:r>
              <a:rPr lang="cs-CZ" sz="2800" u="sng" dirty="0" smtClean="0">
                <a:ln w="3175">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t="100000" r="100000"/>
                    </a:path>
                    <a:tileRect l="-100000" b="-100000"/>
                  </a:gradFill>
                </a:ln>
                <a:latin typeface="Tw Cen MT" pitchFamily="34" charset="-18"/>
                <a:cs typeface="Arial" pitchFamily="34" charset="0"/>
              </a:rPr>
              <a:t>Tabulka po 21. kole(20. hraném) Ústeckého přeboru</a:t>
            </a:r>
          </a:p>
        </p:txBody>
      </p:sp>
      <p:sp>
        <p:nvSpPr>
          <p:cNvPr id="15" name="TextovéPole 14"/>
          <p:cNvSpPr txBox="1"/>
          <p:nvPr/>
        </p:nvSpPr>
        <p:spPr>
          <a:xfrm>
            <a:off x="174948" y="4915644"/>
            <a:ext cx="4392488" cy="2169825"/>
          </a:xfrm>
          <a:prstGeom prst="rect">
            <a:avLst/>
          </a:prstGeom>
          <a:solidFill>
            <a:srgbClr val="33CCFF"/>
          </a:solidFill>
          <a:ln w="25400" cmpd="sng">
            <a:solidFill>
              <a:srgbClr val="FF0000"/>
            </a:solidFill>
            <a:bevel/>
          </a:ln>
        </p:spPr>
        <p:txBody>
          <a:bodyPr wrap="square" rtlCol="0">
            <a:spAutoFit/>
          </a:bodyPr>
          <a:lstStyle/>
          <a:p>
            <a:pPr algn="just"/>
            <a:r>
              <a:rPr lang="cs-CZ" sz="1500" dirty="0" smtClean="0">
                <a:solidFill>
                  <a:schemeClr val="bg1"/>
                </a:solidFill>
                <a:latin typeface="Bookman Old Style" pitchFamily="18" charset="0"/>
              </a:rPr>
              <a:t>21. kolo přineslo překvapivé výsledky, jak mužstev ze spodu tabulky, tak i z jejího čela, kde po delší době patří 2. místo </a:t>
            </a:r>
            <a:r>
              <a:rPr lang="cs-CZ" sz="1500" dirty="0" err="1" smtClean="0">
                <a:solidFill>
                  <a:schemeClr val="bg1"/>
                </a:solidFill>
                <a:latin typeface="Bookman Old Style" pitchFamily="18" charset="0"/>
              </a:rPr>
              <a:t>Štětí</a:t>
            </a:r>
            <a:r>
              <a:rPr lang="cs-CZ" sz="1500" dirty="0" smtClean="0">
                <a:solidFill>
                  <a:schemeClr val="bg1"/>
                </a:solidFill>
                <a:latin typeface="Bookman Old Style" pitchFamily="18" charset="0"/>
              </a:rPr>
              <a:t>. </a:t>
            </a:r>
            <a:r>
              <a:rPr lang="cs-CZ" sz="1500" dirty="0" err="1" smtClean="0">
                <a:solidFill>
                  <a:schemeClr val="bg1"/>
                </a:solidFill>
                <a:latin typeface="Bookman Old Style" pitchFamily="18" charset="0"/>
              </a:rPr>
              <a:t>Blšany</a:t>
            </a:r>
            <a:r>
              <a:rPr lang="cs-CZ" sz="1500" dirty="0" smtClean="0">
                <a:solidFill>
                  <a:schemeClr val="bg1"/>
                </a:solidFill>
                <a:latin typeface="Bookman Old Style" pitchFamily="18" charset="0"/>
              </a:rPr>
              <a:t> pomalu, ale jistě utíkají z pásma sestupu. Kadaň s Rumburkem sice vyhrály, ale nic to nemění na věci, že zůstávají na samém konci tabulky.  </a:t>
            </a:r>
            <a:r>
              <a:rPr lang="cs-CZ" sz="1500" dirty="0" err="1" smtClean="0">
                <a:solidFill>
                  <a:schemeClr val="bg1"/>
                </a:solidFill>
                <a:latin typeface="Bookman Old Style" pitchFamily="18" charset="0"/>
              </a:rPr>
              <a:t>Hořní</a:t>
            </a:r>
            <a:r>
              <a:rPr lang="cs-CZ" sz="1500" dirty="0" smtClean="0">
                <a:solidFill>
                  <a:schemeClr val="bg1"/>
                </a:solidFill>
                <a:latin typeface="Bookman Old Style" pitchFamily="18" charset="0"/>
              </a:rPr>
              <a:t> </a:t>
            </a:r>
            <a:r>
              <a:rPr lang="cs-CZ" sz="1500" dirty="0" err="1" smtClean="0">
                <a:solidFill>
                  <a:schemeClr val="bg1"/>
                </a:solidFill>
                <a:latin typeface="Bookman Old Style" pitchFamily="18" charset="0"/>
              </a:rPr>
              <a:t>Jiřetín</a:t>
            </a:r>
            <a:r>
              <a:rPr lang="cs-CZ" sz="1500" dirty="0" smtClean="0">
                <a:solidFill>
                  <a:schemeClr val="bg1"/>
                </a:solidFill>
                <a:latin typeface="Bookman Old Style" pitchFamily="18" charset="0"/>
              </a:rPr>
              <a:t> s Modrou dohrávají zápas 13.5.2015</a:t>
            </a:r>
          </a:p>
        </p:txBody>
      </p:sp>
      <p:graphicFrame>
        <p:nvGraphicFramePr>
          <p:cNvPr id="16" name="Tabulka 15"/>
          <p:cNvGraphicFramePr>
            <a:graphicFrameLocks noGrp="1"/>
          </p:cNvGraphicFramePr>
          <p:nvPr/>
        </p:nvGraphicFramePr>
        <p:xfrm>
          <a:off x="174948" y="1171228"/>
          <a:ext cx="4406901" cy="3575685"/>
        </p:xfrm>
        <a:graphic>
          <a:graphicData uri="http://schemas.openxmlformats.org/drawingml/2006/table">
            <a:tbl>
              <a:tblPr/>
              <a:tblGrid>
                <a:gridCol w="507634">
                  <a:extLst>
                    <a:ext uri="{9D8B030D-6E8A-4147-A177-3AD203B41FA5}">
                      <a16:colId xmlns:a16="http://schemas.microsoft.com/office/drawing/2014/main" val="20000"/>
                    </a:ext>
                  </a:extLst>
                </a:gridCol>
                <a:gridCol w="1104105">
                  <a:extLst>
                    <a:ext uri="{9D8B030D-6E8A-4147-A177-3AD203B41FA5}">
                      <a16:colId xmlns:a16="http://schemas.microsoft.com/office/drawing/2014/main" val="20001"/>
                    </a:ext>
                  </a:extLst>
                </a:gridCol>
                <a:gridCol w="380726">
                  <a:extLst>
                    <a:ext uri="{9D8B030D-6E8A-4147-A177-3AD203B41FA5}">
                      <a16:colId xmlns:a16="http://schemas.microsoft.com/office/drawing/2014/main" val="20002"/>
                    </a:ext>
                  </a:extLst>
                </a:gridCol>
                <a:gridCol w="380726">
                  <a:extLst>
                    <a:ext uri="{9D8B030D-6E8A-4147-A177-3AD203B41FA5}">
                      <a16:colId xmlns:a16="http://schemas.microsoft.com/office/drawing/2014/main" val="20003"/>
                    </a:ext>
                  </a:extLst>
                </a:gridCol>
                <a:gridCol w="380726">
                  <a:extLst>
                    <a:ext uri="{9D8B030D-6E8A-4147-A177-3AD203B41FA5}">
                      <a16:colId xmlns:a16="http://schemas.microsoft.com/office/drawing/2014/main" val="20004"/>
                    </a:ext>
                  </a:extLst>
                </a:gridCol>
                <a:gridCol w="380726">
                  <a:extLst>
                    <a:ext uri="{9D8B030D-6E8A-4147-A177-3AD203B41FA5}">
                      <a16:colId xmlns:a16="http://schemas.microsoft.com/office/drawing/2014/main" val="20005"/>
                    </a:ext>
                  </a:extLst>
                </a:gridCol>
                <a:gridCol w="380726">
                  <a:extLst>
                    <a:ext uri="{9D8B030D-6E8A-4147-A177-3AD203B41FA5}">
                      <a16:colId xmlns:a16="http://schemas.microsoft.com/office/drawing/2014/main" val="20006"/>
                    </a:ext>
                  </a:extLst>
                </a:gridCol>
                <a:gridCol w="406107">
                  <a:extLst>
                    <a:ext uri="{9D8B030D-6E8A-4147-A177-3AD203B41FA5}">
                      <a16:colId xmlns:a16="http://schemas.microsoft.com/office/drawing/2014/main" val="20007"/>
                    </a:ext>
                  </a:extLst>
                </a:gridCol>
                <a:gridCol w="485425">
                  <a:extLst>
                    <a:ext uri="{9D8B030D-6E8A-4147-A177-3AD203B41FA5}">
                      <a16:colId xmlns:a16="http://schemas.microsoft.com/office/drawing/2014/main" val="20008"/>
                    </a:ext>
                  </a:extLst>
                </a:gridCol>
              </a:tblGrid>
              <a:tr h="202565">
                <a:tc gridSpan="9">
                  <a:txBody>
                    <a:bodyPr/>
                    <a:lstStyle/>
                    <a:p>
                      <a:pPr algn="ctr" fontAlgn="ctr"/>
                      <a:r>
                        <a:rPr lang="cs-CZ" sz="1400" b="1" i="0" u="none" strike="noStrike" dirty="0">
                          <a:solidFill>
                            <a:srgbClr val="000000"/>
                          </a:solidFill>
                          <a:latin typeface="Arial"/>
                        </a:rPr>
                        <a:t>Ústecký přebor - po 21.kole  20.hrací</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02565">
                <a:tc>
                  <a:txBody>
                    <a:bodyPr/>
                    <a:lstStyle/>
                    <a:p>
                      <a:pPr algn="ctr" fontAlgn="ctr"/>
                      <a:r>
                        <a:rPr lang="cs-CZ" sz="1000" b="1" i="0" u="none" strike="noStrike" dirty="0">
                          <a:solidFill>
                            <a:srgbClr val="000000"/>
                          </a:solidFill>
                          <a:latin typeface="Arial"/>
                        </a:rPr>
                        <a:t>1.</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FK Litvínov</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50:21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47</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99FF99"/>
                    </a:solidFill>
                  </a:tcPr>
                </a:tc>
                <a:extLst>
                  <a:ext uri="{0D108BD9-81ED-4DB2-BD59-A6C34878D82A}">
                    <a16:rowId xmlns:a16="http://schemas.microsoft.com/office/drawing/2014/main" val="10001"/>
                  </a:ext>
                </a:extLst>
              </a:tr>
              <a:tr h="202565">
                <a:tc>
                  <a:txBody>
                    <a:bodyPr/>
                    <a:lstStyle/>
                    <a:p>
                      <a:pPr algn="ctr" fontAlgn="ctr"/>
                      <a:r>
                        <a:rPr lang="cs-CZ" sz="1200" b="1" i="0" u="none" strike="noStrike" dirty="0">
                          <a:solidFill>
                            <a:srgbClr val="0033CC"/>
                          </a:solidFill>
                          <a:latin typeface="Arial"/>
                        </a:rPr>
                        <a:t>2.</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FFCCFF"/>
                    </a:solidFill>
                  </a:tcPr>
                </a:tc>
                <a:tc>
                  <a:txBody>
                    <a:bodyPr/>
                    <a:lstStyle/>
                    <a:p>
                      <a:pPr algn="ctr" fontAlgn="ctr"/>
                      <a:r>
                        <a:rPr lang="cs-CZ" sz="1200" b="1" i="0" u="none" strike="noStrike" dirty="0">
                          <a:solidFill>
                            <a:srgbClr val="0033CC"/>
                          </a:solidFill>
                          <a:latin typeface="Arial"/>
                        </a:rPr>
                        <a:t>SK </a:t>
                      </a:r>
                      <a:r>
                        <a:rPr lang="cs-CZ" sz="1200" b="1" i="0" u="none" strike="noStrike" dirty="0" err="1">
                          <a:solidFill>
                            <a:srgbClr val="0033CC"/>
                          </a:solidFill>
                          <a:latin typeface="Arial"/>
                        </a:rPr>
                        <a:t>Štětí</a:t>
                      </a:r>
                      <a:r>
                        <a:rPr lang="cs-CZ" sz="1200" b="1" i="0" u="none" strike="noStrike" dirty="0">
                          <a:solidFill>
                            <a:srgbClr val="0033CC"/>
                          </a:solidFill>
                          <a:latin typeface="Arial"/>
                        </a:rPr>
                        <a:t> A</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dirty="0">
                          <a:solidFill>
                            <a:srgbClr val="0033CC"/>
                          </a:solidFill>
                          <a:latin typeface="Arial"/>
                        </a:rPr>
                        <a:t>20</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dirty="0">
                          <a:solidFill>
                            <a:srgbClr val="0033CC"/>
                          </a:solidFill>
                          <a:latin typeface="Arial"/>
                        </a:rPr>
                        <a:t>13</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dirty="0">
                          <a:solidFill>
                            <a:srgbClr val="0033CC"/>
                          </a:solidFill>
                          <a:latin typeface="Arial"/>
                        </a:rPr>
                        <a:t>1</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dirty="0">
                          <a:solidFill>
                            <a:srgbClr val="0033CC"/>
                          </a:solidFill>
                          <a:latin typeface="Arial"/>
                        </a:rPr>
                        <a:t>0</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dirty="0">
                          <a:solidFill>
                            <a:srgbClr val="0033CC"/>
                          </a:solidFill>
                          <a:latin typeface="Arial"/>
                        </a:rPr>
                        <a:t>6</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dirty="0">
                          <a:solidFill>
                            <a:srgbClr val="0033CC"/>
                          </a:solidFill>
                          <a:latin typeface="Calibri"/>
                        </a:rPr>
                        <a:t>64:26</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dirty="0">
                          <a:solidFill>
                            <a:srgbClr val="0033CC"/>
                          </a:solidFill>
                          <a:latin typeface="Arial"/>
                        </a:rPr>
                        <a:t>41</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FFCCFF"/>
                    </a:solidFill>
                  </a:tcPr>
                </a:tc>
                <a:extLst>
                  <a:ext uri="{0D108BD9-81ED-4DB2-BD59-A6C34878D82A}">
                    <a16:rowId xmlns:a16="http://schemas.microsoft.com/office/drawing/2014/main" val="10002"/>
                  </a:ext>
                </a:extLst>
              </a:tr>
              <a:tr h="202565">
                <a:tc>
                  <a:txBody>
                    <a:bodyPr/>
                    <a:lstStyle/>
                    <a:p>
                      <a:pPr algn="ctr" fontAlgn="ctr"/>
                      <a:r>
                        <a:rPr lang="cs-CZ" sz="1000" b="1" i="0" u="none" strike="noStrike">
                          <a:solidFill>
                            <a:srgbClr val="000000"/>
                          </a:solidFill>
                          <a:latin typeface="Arial"/>
                        </a:rPr>
                        <a:t>3.</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FK Louny</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Arial"/>
                        </a:rPr>
                        <a:t>13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48:23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40</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99FF99"/>
                    </a:solidFill>
                  </a:tcPr>
                </a:tc>
                <a:extLst>
                  <a:ext uri="{0D108BD9-81ED-4DB2-BD59-A6C34878D82A}">
                    <a16:rowId xmlns:a16="http://schemas.microsoft.com/office/drawing/2014/main" val="10003"/>
                  </a:ext>
                </a:extLst>
              </a:tr>
              <a:tr h="202565">
                <a:tc>
                  <a:txBody>
                    <a:bodyPr/>
                    <a:lstStyle/>
                    <a:p>
                      <a:pPr algn="ctr" fontAlgn="ctr"/>
                      <a:r>
                        <a:rPr lang="cs-CZ" sz="1000" b="1" i="0" u="none" strike="noStrike">
                          <a:solidFill>
                            <a:srgbClr val="000000"/>
                          </a:solidFill>
                          <a:latin typeface="Arial"/>
                        </a:rPr>
                        <a:t>4.</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Baník Modlany</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20</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12</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dirty="0">
                          <a:solidFill>
                            <a:srgbClr val="000000"/>
                          </a:solidFill>
                          <a:latin typeface="Arial"/>
                        </a:rPr>
                        <a:t>1</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6</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Calibri"/>
                        </a:rPr>
                        <a:t>56:43</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39</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FFCCFF"/>
                    </a:solidFill>
                  </a:tcPr>
                </a:tc>
                <a:extLst>
                  <a:ext uri="{0D108BD9-81ED-4DB2-BD59-A6C34878D82A}">
                    <a16:rowId xmlns:a16="http://schemas.microsoft.com/office/drawing/2014/main" val="10004"/>
                  </a:ext>
                </a:extLst>
              </a:tr>
              <a:tr h="202565">
                <a:tc>
                  <a:txBody>
                    <a:bodyPr/>
                    <a:lstStyle/>
                    <a:p>
                      <a:pPr algn="ctr" fontAlgn="ctr"/>
                      <a:r>
                        <a:rPr lang="cs-CZ" sz="1000" b="1" i="0" u="none" strike="noStrike" dirty="0">
                          <a:solidFill>
                            <a:srgbClr val="000000"/>
                          </a:solidFill>
                          <a:latin typeface="Arial"/>
                        </a:rPr>
                        <a:t>5.</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SK STAP Vilémov</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52:34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35</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99FF99"/>
                    </a:solidFill>
                  </a:tcPr>
                </a:tc>
                <a:extLst>
                  <a:ext uri="{0D108BD9-81ED-4DB2-BD59-A6C34878D82A}">
                    <a16:rowId xmlns:a16="http://schemas.microsoft.com/office/drawing/2014/main" val="10005"/>
                  </a:ext>
                </a:extLst>
              </a:tr>
              <a:tr h="202565">
                <a:tc>
                  <a:txBody>
                    <a:bodyPr/>
                    <a:lstStyle/>
                    <a:p>
                      <a:pPr algn="ctr" fontAlgn="ctr"/>
                      <a:r>
                        <a:rPr lang="cs-CZ" sz="1000" b="1" i="0" u="none" strike="noStrike">
                          <a:solidFill>
                            <a:srgbClr val="000000"/>
                          </a:solidFill>
                          <a:latin typeface="Arial"/>
                        </a:rPr>
                        <a:t>6.</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FK ČL Neštěmice</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dirty="0">
                          <a:solidFill>
                            <a:srgbClr val="000000"/>
                          </a:solidFill>
                          <a:latin typeface="Arial"/>
                        </a:rPr>
                        <a:t>20</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10</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2</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dirty="0">
                          <a:solidFill>
                            <a:srgbClr val="000000"/>
                          </a:solidFill>
                          <a:latin typeface="Arial"/>
                        </a:rPr>
                        <a:t>0</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8</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Calibri"/>
                        </a:rPr>
                        <a:t>36:38</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34</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FFCCFF"/>
                    </a:solidFill>
                  </a:tcPr>
                </a:tc>
                <a:extLst>
                  <a:ext uri="{0D108BD9-81ED-4DB2-BD59-A6C34878D82A}">
                    <a16:rowId xmlns:a16="http://schemas.microsoft.com/office/drawing/2014/main" val="10006"/>
                  </a:ext>
                </a:extLst>
              </a:tr>
              <a:tr h="202565">
                <a:tc>
                  <a:txBody>
                    <a:bodyPr/>
                    <a:lstStyle/>
                    <a:p>
                      <a:pPr algn="ctr" fontAlgn="ctr"/>
                      <a:r>
                        <a:rPr lang="cs-CZ" sz="1000" b="1" i="0" u="none" strike="noStrike">
                          <a:solidFill>
                            <a:srgbClr val="000000"/>
                          </a:solidFill>
                          <a:latin typeface="Arial"/>
                        </a:rPr>
                        <a:t>7.</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FK Bílina</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42:29</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32</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99FF99"/>
                    </a:solidFill>
                  </a:tcPr>
                </a:tc>
                <a:extLst>
                  <a:ext uri="{0D108BD9-81ED-4DB2-BD59-A6C34878D82A}">
                    <a16:rowId xmlns:a16="http://schemas.microsoft.com/office/drawing/2014/main" val="10007"/>
                  </a:ext>
                </a:extLst>
              </a:tr>
              <a:tr h="202565">
                <a:tc>
                  <a:txBody>
                    <a:bodyPr/>
                    <a:lstStyle/>
                    <a:p>
                      <a:pPr algn="ctr" fontAlgn="ctr"/>
                      <a:r>
                        <a:rPr lang="cs-CZ" sz="1000" b="1" i="0" u="none" strike="noStrike">
                          <a:solidFill>
                            <a:srgbClr val="000000"/>
                          </a:solidFill>
                          <a:latin typeface="Arial"/>
                        </a:rPr>
                        <a:t>8.</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Sokol Horní Jiřetín</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19</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9</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2</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dirty="0">
                          <a:solidFill>
                            <a:srgbClr val="000000"/>
                          </a:solidFill>
                          <a:latin typeface="Arial"/>
                        </a:rPr>
                        <a:t>0</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dirty="0">
                          <a:solidFill>
                            <a:srgbClr val="000000"/>
                          </a:solidFill>
                          <a:latin typeface="Arial"/>
                        </a:rPr>
                        <a:t>8</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Calibri"/>
                        </a:rPr>
                        <a:t>33:32</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31</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FFCCFF"/>
                    </a:solidFill>
                  </a:tcPr>
                </a:tc>
                <a:extLst>
                  <a:ext uri="{0D108BD9-81ED-4DB2-BD59-A6C34878D82A}">
                    <a16:rowId xmlns:a16="http://schemas.microsoft.com/office/drawing/2014/main" val="10008"/>
                  </a:ext>
                </a:extLst>
              </a:tr>
              <a:tr h="202565">
                <a:tc>
                  <a:txBody>
                    <a:bodyPr/>
                    <a:lstStyle/>
                    <a:p>
                      <a:pPr algn="ctr" fontAlgn="ctr"/>
                      <a:r>
                        <a:rPr lang="cs-CZ" sz="1000" b="1" i="0" u="none" strike="noStrike">
                          <a:solidFill>
                            <a:srgbClr val="000000"/>
                          </a:solidFill>
                          <a:latin typeface="Arial"/>
                        </a:rPr>
                        <a:t>9.</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TJ Proboštov</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Arial"/>
                        </a:rPr>
                        <a:t>9</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40:42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28</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99FF99"/>
                    </a:solidFill>
                  </a:tcPr>
                </a:tc>
                <a:extLst>
                  <a:ext uri="{0D108BD9-81ED-4DB2-BD59-A6C34878D82A}">
                    <a16:rowId xmlns:a16="http://schemas.microsoft.com/office/drawing/2014/main" val="10009"/>
                  </a:ext>
                </a:extLst>
              </a:tr>
              <a:tr h="202565">
                <a:tc>
                  <a:txBody>
                    <a:bodyPr/>
                    <a:lstStyle/>
                    <a:p>
                      <a:pPr algn="ctr" fontAlgn="ctr"/>
                      <a:r>
                        <a:rPr lang="cs-CZ" sz="1000" b="1" i="0" u="none" strike="noStrike">
                          <a:solidFill>
                            <a:srgbClr val="000000"/>
                          </a:solidFill>
                          <a:latin typeface="Arial"/>
                        </a:rPr>
                        <a:t>10.</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SK Hrobce</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20</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8</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3</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dirty="0">
                          <a:solidFill>
                            <a:srgbClr val="000000"/>
                          </a:solidFill>
                          <a:latin typeface="Arial"/>
                        </a:rPr>
                        <a:t>9</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dirty="0">
                          <a:solidFill>
                            <a:srgbClr val="000000"/>
                          </a:solidFill>
                          <a:latin typeface="Calibri"/>
                        </a:rPr>
                        <a:t>55:57</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27</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FFCCFF"/>
                    </a:solidFill>
                  </a:tcPr>
                </a:tc>
                <a:extLst>
                  <a:ext uri="{0D108BD9-81ED-4DB2-BD59-A6C34878D82A}">
                    <a16:rowId xmlns:a16="http://schemas.microsoft.com/office/drawing/2014/main" val="10010"/>
                  </a:ext>
                </a:extLst>
              </a:tr>
              <a:tr h="202565">
                <a:tc>
                  <a:txBody>
                    <a:bodyPr/>
                    <a:lstStyle/>
                    <a:p>
                      <a:pPr algn="ctr" fontAlgn="ctr"/>
                      <a:r>
                        <a:rPr lang="cs-CZ" sz="1000" b="1" i="0" u="none" strike="noStrike">
                          <a:solidFill>
                            <a:srgbClr val="000000"/>
                          </a:solidFill>
                          <a:latin typeface="Arial"/>
                        </a:rPr>
                        <a:t>11.</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 FC Spořice</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Calibri"/>
                        </a:rPr>
                        <a:t>52:51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25</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99FF99"/>
                    </a:solidFill>
                  </a:tcPr>
                </a:tc>
                <a:extLst>
                  <a:ext uri="{0D108BD9-81ED-4DB2-BD59-A6C34878D82A}">
                    <a16:rowId xmlns:a16="http://schemas.microsoft.com/office/drawing/2014/main" val="10011"/>
                  </a:ext>
                </a:extLst>
              </a:tr>
              <a:tr h="202565">
                <a:tc>
                  <a:txBody>
                    <a:bodyPr/>
                    <a:lstStyle/>
                    <a:p>
                      <a:pPr algn="ctr" fontAlgn="ctr"/>
                      <a:r>
                        <a:rPr lang="cs-CZ" sz="1000" b="1" i="0" u="none" strike="noStrike">
                          <a:solidFill>
                            <a:srgbClr val="000000"/>
                          </a:solidFill>
                          <a:latin typeface="Arial"/>
                        </a:rPr>
                        <a:t>12.</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FC Jiskra Modrá</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19</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7</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11</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dirty="0">
                          <a:solidFill>
                            <a:srgbClr val="000000"/>
                          </a:solidFill>
                          <a:latin typeface="Calibri"/>
                        </a:rPr>
                        <a:t>32:39</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22</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FFCCFF"/>
                    </a:solidFill>
                  </a:tcPr>
                </a:tc>
                <a:extLst>
                  <a:ext uri="{0D108BD9-81ED-4DB2-BD59-A6C34878D82A}">
                    <a16:rowId xmlns:a16="http://schemas.microsoft.com/office/drawing/2014/main" val="10012"/>
                  </a:ext>
                </a:extLst>
              </a:tr>
              <a:tr h="202565">
                <a:tc>
                  <a:txBody>
                    <a:bodyPr/>
                    <a:lstStyle/>
                    <a:p>
                      <a:pPr algn="ctr" fontAlgn="ctr"/>
                      <a:r>
                        <a:rPr lang="cs-CZ" sz="1000" b="1" i="0" u="none" strike="noStrike">
                          <a:solidFill>
                            <a:srgbClr val="000000"/>
                          </a:solidFill>
                          <a:latin typeface="Arial"/>
                        </a:rPr>
                        <a:t>13.</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FK Chmel Blšany</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Calibri"/>
                        </a:rPr>
                        <a:t>38:70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22</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99FF99"/>
                    </a:solidFill>
                  </a:tcPr>
                </a:tc>
                <a:extLst>
                  <a:ext uri="{0D108BD9-81ED-4DB2-BD59-A6C34878D82A}">
                    <a16:rowId xmlns:a16="http://schemas.microsoft.com/office/drawing/2014/main" val="10013"/>
                  </a:ext>
                </a:extLst>
              </a:tr>
              <a:tr h="202565">
                <a:tc>
                  <a:txBody>
                    <a:bodyPr/>
                    <a:lstStyle/>
                    <a:p>
                      <a:pPr algn="ctr" fontAlgn="ctr"/>
                      <a:r>
                        <a:rPr lang="cs-CZ" sz="1000" b="1" i="0" u="none" strike="noStrike">
                          <a:solidFill>
                            <a:srgbClr val="000000"/>
                          </a:solidFill>
                          <a:latin typeface="Arial"/>
                        </a:rPr>
                        <a:t>14.</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FK Junior Děčín</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20</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5</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2</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13</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Calibri"/>
                        </a:rPr>
                        <a:t>33:69</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dirty="0">
                          <a:solidFill>
                            <a:srgbClr val="000000"/>
                          </a:solidFill>
                          <a:latin typeface="Arial"/>
                        </a:rPr>
                        <a:t>19</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FFCCFF"/>
                    </a:solidFill>
                  </a:tcPr>
                </a:tc>
                <a:extLst>
                  <a:ext uri="{0D108BD9-81ED-4DB2-BD59-A6C34878D82A}">
                    <a16:rowId xmlns:a16="http://schemas.microsoft.com/office/drawing/2014/main" val="10014"/>
                  </a:ext>
                </a:extLst>
              </a:tr>
              <a:tr h="202565">
                <a:tc>
                  <a:txBody>
                    <a:bodyPr/>
                    <a:lstStyle/>
                    <a:p>
                      <a:pPr algn="ctr" fontAlgn="ctr"/>
                      <a:r>
                        <a:rPr lang="cs-CZ" sz="1000" b="1" i="0" u="none" strike="noStrike">
                          <a:solidFill>
                            <a:srgbClr val="000000"/>
                          </a:solidFill>
                          <a:latin typeface="Arial"/>
                        </a:rPr>
                        <a:t>15.</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Arial"/>
                        </a:rPr>
                        <a:t>FK </a:t>
                      </a:r>
                      <a:r>
                        <a:rPr lang="cs-CZ" sz="1000" b="1" i="0" u="none" strike="noStrike" dirty="0" err="1">
                          <a:solidFill>
                            <a:srgbClr val="000000"/>
                          </a:solidFill>
                          <a:latin typeface="Arial"/>
                        </a:rPr>
                        <a:t>Tatran</a:t>
                      </a:r>
                      <a:r>
                        <a:rPr lang="cs-CZ" sz="1000" b="1" i="0" u="none" strike="noStrike" dirty="0">
                          <a:solidFill>
                            <a:srgbClr val="000000"/>
                          </a:solidFill>
                          <a:latin typeface="Arial"/>
                        </a:rPr>
                        <a:t> Kadaň </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20:47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Arial"/>
                        </a:rPr>
                        <a:t>18</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99FF99"/>
                    </a:solidFill>
                  </a:tcPr>
                </a:tc>
                <a:extLst>
                  <a:ext uri="{0D108BD9-81ED-4DB2-BD59-A6C34878D82A}">
                    <a16:rowId xmlns:a16="http://schemas.microsoft.com/office/drawing/2014/main" val="10015"/>
                  </a:ext>
                </a:extLst>
              </a:tr>
              <a:tr h="202565">
                <a:tc>
                  <a:txBody>
                    <a:bodyPr/>
                    <a:lstStyle/>
                    <a:p>
                      <a:pPr algn="ctr" fontAlgn="ctr"/>
                      <a:r>
                        <a:rPr lang="cs-CZ" sz="1000" b="1" i="0" u="none" strike="noStrike">
                          <a:solidFill>
                            <a:srgbClr val="000000"/>
                          </a:solidFill>
                          <a:latin typeface="Arial"/>
                        </a:rPr>
                        <a:t>16.</a:t>
                      </a:r>
                    </a:p>
                  </a:txBody>
                  <a:tcPr marL="9525" marR="9525" marT="9525"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a:rPr>
                        <a:t>FK Rumburk</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a:rPr>
                        <a:t>20</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a:rPr>
                        <a:t>5</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a:rPr>
                        <a:t>2</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a:rPr>
                        <a:t>13</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Calibri"/>
                        </a:rPr>
                        <a:t>32:62</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latin typeface="Arial"/>
                        </a:rPr>
                        <a:t>17</a:t>
                      </a:r>
                    </a:p>
                  </a:txBody>
                  <a:tcPr marL="9525" marR="9525" marT="9525"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6"/>
                  </a:ext>
                </a:extLst>
              </a:tr>
            </a:tbl>
          </a:graphicData>
        </a:graphic>
      </p:graphicFrame>
      <p:pic>
        <p:nvPicPr>
          <p:cNvPr id="37890" name="Picture 2"/>
          <p:cNvPicPr>
            <a:picLocks noChangeAspect="1" noChangeArrowheads="1"/>
          </p:cNvPicPr>
          <p:nvPr/>
        </p:nvPicPr>
        <p:blipFill>
          <a:blip r:embed="rId6" cstate="print"/>
          <a:srcRect/>
          <a:stretch>
            <a:fillRect/>
          </a:stretch>
        </p:blipFill>
        <p:spPr bwMode="auto">
          <a:xfrm>
            <a:off x="5503541" y="4771629"/>
            <a:ext cx="4536504" cy="1944215"/>
          </a:xfrm>
          <a:prstGeom prst="rect">
            <a:avLst/>
          </a:prstGeom>
          <a:noFill/>
          <a:ln w="9525">
            <a:noFill/>
            <a:miter lim="800000"/>
            <a:headEnd/>
            <a:tailEnd/>
          </a:ln>
        </p:spPr>
      </p:pic>
      <p:sp>
        <p:nvSpPr>
          <p:cNvPr id="17" name="TextovéPole 16"/>
          <p:cNvSpPr txBox="1"/>
          <p:nvPr/>
        </p:nvSpPr>
        <p:spPr>
          <a:xfrm>
            <a:off x="6367636" y="6859860"/>
            <a:ext cx="2160240" cy="276999"/>
          </a:xfrm>
          <a:prstGeom prst="rect">
            <a:avLst/>
          </a:prstGeom>
          <a:solidFill>
            <a:schemeClr val="bg1">
              <a:lumMod val="85000"/>
            </a:schemeClr>
          </a:solidFill>
        </p:spPr>
        <p:txBody>
          <a:bodyPr wrap="square" rtlCol="0">
            <a:spAutoFit/>
          </a:bodyPr>
          <a:lstStyle/>
          <a:p>
            <a:pPr algn="ctr"/>
            <a:r>
              <a:rPr lang="cs-CZ" u="sng" dirty="0" err="1" smtClean="0">
                <a:latin typeface="Bookman Old Style" pitchFamily="18" charset="0"/>
              </a:rPr>
              <a:t>Štětí</a:t>
            </a:r>
            <a:r>
              <a:rPr lang="cs-CZ" u="sng" dirty="0" smtClean="0">
                <a:latin typeface="Bookman Old Style" pitchFamily="18" charset="0"/>
              </a:rPr>
              <a:t> – Kadaň 12.4.2015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102940" y="91108"/>
            <a:ext cx="4176464" cy="923330"/>
          </a:xfrm>
          <a:prstGeom prst="rect">
            <a:avLst/>
          </a:prstGeom>
          <a:blipFill dpi="0" rotWithShape="1">
            <a:blip r:embed="rId3" cstate="print">
              <a:alphaModFix amt="52000"/>
            </a:blip>
            <a:srcRect/>
            <a:stretch>
              <a:fillRect/>
            </a:stretch>
          </a:blipFill>
        </p:spPr>
        <p:txBody>
          <a:bodyPr wrap="square" rtlCol="0">
            <a:spAutoFit/>
          </a:bodyPr>
          <a:lstStyle/>
          <a:p>
            <a:pPr algn="ctr"/>
            <a:r>
              <a:rPr lang="cs-CZ" sz="1800" dirty="0" smtClean="0">
                <a:solidFill>
                  <a:srgbClr val="FFFF99"/>
                </a:solidFill>
                <a:effectLst>
                  <a:outerShdw blurRad="38100" dist="38100" dir="2700000" algn="tl">
                    <a:srgbClr val="000000">
                      <a:alpha val="43137"/>
                    </a:srgbClr>
                  </a:outerShdw>
                </a:effectLst>
                <a:latin typeface="Bookman Old Style" pitchFamily="18" charset="0"/>
              </a:rPr>
              <a:t>10 minut chybělo starším žákům k zisku prvních letošních bodů v krajském přeboru. </a:t>
            </a:r>
            <a:r>
              <a:rPr lang="cs-CZ" sz="1800" dirty="0" smtClean="0">
                <a:effectLst>
                  <a:outerShdw blurRad="38100" dist="38100" dir="2700000" algn="tl">
                    <a:srgbClr val="000000">
                      <a:alpha val="43137"/>
                    </a:srgbClr>
                  </a:outerShdw>
                </a:effectLst>
                <a:latin typeface="Bookman Old Style" pitchFamily="18" charset="0"/>
              </a:rPr>
              <a:t> </a:t>
            </a:r>
          </a:p>
        </p:txBody>
      </p:sp>
      <p:sp>
        <p:nvSpPr>
          <p:cNvPr id="5" name="Rectangle 1"/>
          <p:cNvSpPr>
            <a:spLocks noChangeArrowheads="1"/>
          </p:cNvSpPr>
          <p:nvPr/>
        </p:nvSpPr>
        <p:spPr bwMode="auto">
          <a:xfrm>
            <a:off x="174948" y="1140451"/>
            <a:ext cx="4464496"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sng" strike="noStrike" cap="none" normalizeH="0" baseline="0" dirty="0" smtClean="0">
                <a:ln>
                  <a:noFill/>
                </a:ln>
                <a:solidFill>
                  <a:srgbClr val="990099"/>
                </a:solidFill>
                <a:effectLst/>
                <a:latin typeface="Arial" pitchFamily="34" charset="0"/>
                <a:ea typeface="Times New Roman" pitchFamily="18" charset="0"/>
                <a:cs typeface="Arial" pitchFamily="34" charset="0"/>
              </a:rPr>
              <a:t>SK </a:t>
            </a:r>
            <a:r>
              <a:rPr kumimoji="0" lang="cs-CZ" sz="1800" b="1" i="0" u="sng" strike="noStrike" cap="none" normalizeH="0" baseline="0" dirty="0" err="1" smtClean="0">
                <a:ln>
                  <a:noFill/>
                </a:ln>
                <a:solidFill>
                  <a:srgbClr val="990099"/>
                </a:solidFill>
                <a:effectLst/>
                <a:latin typeface="Arial" pitchFamily="34" charset="0"/>
                <a:ea typeface="Times New Roman" pitchFamily="18" charset="0"/>
                <a:cs typeface="Arial" pitchFamily="34" charset="0"/>
              </a:rPr>
              <a:t>Štětí</a:t>
            </a:r>
            <a:r>
              <a:rPr kumimoji="0" lang="cs-CZ" sz="1800" b="1" i="0" u="sng" strike="noStrike" cap="none" normalizeH="0" baseline="0" dirty="0" smtClean="0">
                <a:ln>
                  <a:noFill/>
                </a:ln>
                <a:solidFill>
                  <a:srgbClr val="990099"/>
                </a:solidFill>
                <a:effectLst/>
                <a:latin typeface="Arial" pitchFamily="34" charset="0"/>
                <a:ea typeface="Times New Roman" pitchFamily="18" charset="0"/>
                <a:cs typeface="Arial" pitchFamily="34" charset="0"/>
              </a:rPr>
              <a:t> – FK </a:t>
            </a:r>
            <a:r>
              <a:rPr kumimoji="0" lang="cs-CZ" sz="1800" b="1" i="0" u="sng" strike="noStrike" cap="none" normalizeH="0" baseline="0" dirty="0" err="1" smtClean="0">
                <a:ln>
                  <a:noFill/>
                </a:ln>
                <a:solidFill>
                  <a:srgbClr val="990099"/>
                </a:solidFill>
                <a:effectLst/>
                <a:latin typeface="Arial" pitchFamily="34" charset="0"/>
                <a:ea typeface="Times New Roman" pitchFamily="18" charset="0"/>
                <a:cs typeface="Arial" pitchFamily="34" charset="0"/>
              </a:rPr>
              <a:t>Tatran</a:t>
            </a:r>
            <a:r>
              <a:rPr kumimoji="0" lang="cs-CZ" sz="1800" b="1" i="0" u="sng" strike="noStrike" cap="none" normalizeH="0" baseline="0" dirty="0" smtClean="0">
                <a:ln>
                  <a:noFill/>
                </a:ln>
                <a:solidFill>
                  <a:srgbClr val="990099"/>
                </a:solidFill>
                <a:effectLst/>
                <a:latin typeface="Arial" pitchFamily="34" charset="0"/>
                <a:ea typeface="Times New Roman" pitchFamily="18" charset="0"/>
                <a:cs typeface="Arial" pitchFamily="34" charset="0"/>
              </a:rPr>
              <a:t> Kadaň</a:t>
            </a:r>
            <a:endParaRPr kumimoji="0" lang="cs-CZ" sz="900" b="0" i="0" u="none" strike="noStrike" cap="none" normalizeH="0" baseline="0" dirty="0" smtClean="0">
              <a:ln>
                <a:noFill/>
              </a:ln>
              <a:solidFill>
                <a:srgbClr val="990099"/>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800" b="1" i="0" u="sng" strike="noStrike" cap="none" normalizeH="0" baseline="0" dirty="0" smtClean="0">
                <a:ln>
                  <a:noFill/>
                </a:ln>
                <a:solidFill>
                  <a:srgbClr val="990099"/>
                </a:solidFill>
                <a:effectLst/>
                <a:latin typeface="Arial" pitchFamily="34" charset="0"/>
                <a:ea typeface="Times New Roman" pitchFamily="18" charset="0"/>
                <a:cs typeface="Arial" pitchFamily="34" charset="0"/>
              </a:rPr>
              <a:t>0:1(0:0)  </a:t>
            </a:r>
            <a:r>
              <a:rPr kumimoji="0" lang="cs-CZ" sz="1600" b="1" i="0" u="sng" strike="noStrike" cap="none" normalizeH="0" baseline="0" dirty="0" smtClean="0">
                <a:ln>
                  <a:noFill/>
                </a:ln>
                <a:solidFill>
                  <a:srgbClr val="990099"/>
                </a:solidFill>
                <a:effectLst/>
                <a:latin typeface="Arial" pitchFamily="34" charset="0"/>
                <a:ea typeface="Times New Roman" pitchFamily="18" charset="0"/>
                <a:cs typeface="Arial" pitchFamily="34" charset="0"/>
              </a:rPr>
              <a:t>12.4.2015  19. hrací kolo</a:t>
            </a:r>
            <a:endParaRPr kumimoji="0" lang="cs-CZ" sz="800" b="0" i="0" u="none" strike="noStrike" cap="none" normalizeH="0" baseline="0" dirty="0" smtClean="0">
              <a:ln>
                <a:noFill/>
              </a:ln>
              <a:solidFill>
                <a:srgbClr val="990099"/>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První proti předposlednímu. V úloze posledního vystupoval náš tým a před zápasem naděje na nějaký ten zisk bodů byla. Úvod ale patřil soupeři. Ve 3. minutě se úplně sám před naší brankou objevil hráč Kadaně a poprvé jsme mohli plácat po zádech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Pabišku</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 naší brance. Stejně tak hezky zakročil proti střele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Gaži</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z volného přímého kopu o pár minut později. Oproti předchozím zápasům se v tomto utkání naši hráči objevovali před brankou soupeře mnohem častěji. Tu největší příležitost měl Vejražka v 17. minutě, ale trefil jen  nohy brankáře.  Nepřehledně vypadala situace před brankou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 polovině poločasu, když Kadaň zahrávala 2 rohy za sebou. Štěstí zkoušel v prvním poločase z volného přímého kopu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Dopater</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ale jeho střele chyběl k přesnosti metr. Do druhého poločasu nastoupili hosté viditelně nabuzeni na zisk bodů. Hra probíhala většinou na naší polovině hřiště a jen díky skvělému zákroku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Pabišky</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jsme udržovali čisté konto. Snahu na vstřelení branky to hostům, ale neubralo. Nervozita na jejich kopačkách začala stoupat a potvrdilo ji i břevno naší branky v 57. minutě. Špatně na naši branku mířil i Kraus z volného přímého kopu. Pomalu už jsme začali sledovat hodiny a vyhlížet první mistrovské body. Pak však přišel na řadu centr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Gaži</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z volného přímého kopu. u zádní tyče zůstal úplně sám hráč Kadaně a 10 minut před koncem k velké radosti svých spoluhráčů zajistil vedení 1:0. Ještě jsme se pokusili aspoň o vyrovnání a všechny síly vrhli do útočení. Nic vážného před brankou Kadaně se ale neurodilo. Naopak v úplném konci ještě Soukup trefil tyč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štětské</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branky. Škoda, soupeř byl sice o něco lepší, vypracoval si mnohem více brankových příležitostí, ale i tak jsme byli hodně blízku tomu připsat si na konto první letošní body.</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Sestava: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Pabiška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Chaloupecký</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Neméth</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Macháček,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Kacálek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cs-CZ" sz="1100" b="0" dirty="0" smtClean="0">
                <a:latin typeface="Arial" pitchFamily="34" charset="0"/>
                <a:ea typeface="Times New Roman" pitchFamily="18" charset="0"/>
                <a:cs typeface="Arial" pitchFamily="34" charset="0"/>
              </a:rPr>
              <a:t>                </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Březina, Zeman, Možný, Vejražka,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Dopater</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Cap</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Deák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cs-CZ" sz="1100" b="0" dirty="0" smtClean="0">
                <a:latin typeface="Arial" pitchFamily="34" charset="0"/>
                <a:ea typeface="Times New Roman" pitchFamily="18" charset="0"/>
                <a:cs typeface="Arial" pitchFamily="34" charset="0"/>
              </a:rPr>
              <a:t>                 </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Šedivý</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Trenér:</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.Németh,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R.Hrdlička</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Rozhodčí:</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Trutnovský</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ovéPole 5"/>
          <p:cNvSpPr txBox="1"/>
          <p:nvPr/>
        </p:nvSpPr>
        <p:spPr>
          <a:xfrm>
            <a:off x="5647556" y="163116"/>
            <a:ext cx="4464496" cy="830997"/>
          </a:xfrm>
          <a:prstGeom prst="rect">
            <a:avLst/>
          </a:prstGeom>
          <a:blipFill>
            <a:blip r:embed="rId4" cstate="print"/>
            <a:stretch>
              <a:fillRect/>
            </a:stretch>
          </a:blipFill>
        </p:spPr>
        <p:txBody>
          <a:bodyPr wrap="square" rtlCol="0">
            <a:spAutoFit/>
          </a:bodyPr>
          <a:lstStyle/>
          <a:p>
            <a:pPr algn="ctr"/>
            <a:r>
              <a:rPr lang="cs-CZ" sz="2400" dirty="0" smtClean="0">
                <a:effectLst>
                  <a:outerShdw blurRad="38100" dist="38100" dir="2700000" algn="tl">
                    <a:srgbClr val="000000">
                      <a:alpha val="43137"/>
                    </a:srgbClr>
                  </a:outerShdw>
                </a:effectLst>
                <a:latin typeface="Magneto" pitchFamily="82" charset="0"/>
              </a:rPr>
              <a:t>Střelci </a:t>
            </a:r>
            <a:r>
              <a:rPr lang="cs-CZ" sz="2400" dirty="0" err="1" smtClean="0">
                <a:effectLst>
                  <a:outerShdw blurRad="38100" dist="38100" dir="2700000" algn="tl">
                    <a:srgbClr val="000000">
                      <a:alpha val="43137"/>
                    </a:srgbClr>
                  </a:outerShdw>
                </a:effectLst>
                <a:latin typeface="Magneto" pitchFamily="82" charset="0"/>
              </a:rPr>
              <a:t>Štětí</a:t>
            </a:r>
            <a:r>
              <a:rPr lang="cs-CZ" sz="2400" dirty="0" smtClean="0">
                <a:effectLst>
                  <a:outerShdw blurRad="38100" dist="38100" dir="2700000" algn="tl">
                    <a:srgbClr val="000000">
                      <a:alpha val="43137"/>
                    </a:srgbClr>
                  </a:outerShdw>
                </a:effectLst>
                <a:latin typeface="Magneto" pitchFamily="82" charset="0"/>
              </a:rPr>
              <a:t> v jarní části soutěže. Po 5 zápase</a:t>
            </a:r>
            <a:r>
              <a:rPr lang="cs-CZ" sz="2400" dirty="0" smtClean="0">
                <a:latin typeface="Magneto" pitchFamily="82" charset="0"/>
              </a:rPr>
              <a:t>ch</a:t>
            </a:r>
          </a:p>
        </p:txBody>
      </p:sp>
      <p:graphicFrame>
        <p:nvGraphicFramePr>
          <p:cNvPr id="7" name="Tabulka 6"/>
          <p:cNvGraphicFramePr>
            <a:graphicFrameLocks noGrp="1"/>
          </p:cNvGraphicFramePr>
          <p:nvPr/>
        </p:nvGraphicFramePr>
        <p:xfrm>
          <a:off x="5647556" y="1171228"/>
          <a:ext cx="4464496" cy="2362200"/>
        </p:xfrm>
        <a:graphic>
          <a:graphicData uri="http://schemas.openxmlformats.org/drawingml/2006/table">
            <a:tbl>
              <a:tblPr/>
              <a:tblGrid>
                <a:gridCol w="2345478">
                  <a:extLst>
                    <a:ext uri="{9D8B030D-6E8A-4147-A177-3AD203B41FA5}">
                      <a16:colId xmlns:a16="http://schemas.microsoft.com/office/drawing/2014/main" val="20000"/>
                    </a:ext>
                  </a:extLst>
                </a:gridCol>
                <a:gridCol w="2119018">
                  <a:extLst>
                    <a:ext uri="{9D8B030D-6E8A-4147-A177-3AD203B41FA5}">
                      <a16:colId xmlns:a16="http://schemas.microsoft.com/office/drawing/2014/main" val="20001"/>
                    </a:ext>
                  </a:extLst>
                </a:gridCol>
              </a:tblGrid>
              <a:tr h="295275">
                <a:tc>
                  <a:txBody>
                    <a:bodyPr/>
                    <a:lstStyle/>
                    <a:p>
                      <a:pPr algn="ctr" fontAlgn="b"/>
                      <a:r>
                        <a:rPr lang="cs-CZ" sz="1800" b="1" i="0" u="none" strike="noStrike" dirty="0">
                          <a:solidFill>
                            <a:srgbClr val="003399"/>
                          </a:solidFill>
                          <a:latin typeface="Baskerville Old Face"/>
                        </a:rPr>
                        <a:t>Tomáš </a:t>
                      </a:r>
                      <a:r>
                        <a:rPr lang="cs-CZ" sz="1800" b="1" i="0" u="none" strike="noStrike" dirty="0" err="1">
                          <a:solidFill>
                            <a:srgbClr val="003399"/>
                          </a:solidFill>
                          <a:latin typeface="Baskerville Old Face"/>
                        </a:rPr>
                        <a:t>Belák</a:t>
                      </a:r>
                      <a:r>
                        <a:rPr lang="cs-CZ" sz="1800" b="1" i="0" u="none" strike="noStrike" dirty="0">
                          <a:solidFill>
                            <a:srgbClr val="003399"/>
                          </a:solidFill>
                          <a:latin typeface="Baskerville Old Face"/>
                        </a:rPr>
                        <a:t> </a:t>
                      </a:r>
                    </a:p>
                  </a:txBody>
                  <a:tcPr marL="9525" marR="9525" marT="9525" marB="0" anchor="b">
                    <a:lnL>
                      <a:noFill/>
                    </a:lnL>
                    <a:lnR>
                      <a:noFill/>
                    </a:lnR>
                    <a:lnT>
                      <a:noFill/>
                    </a:lnT>
                    <a:lnB>
                      <a:noFill/>
                    </a:lnB>
                    <a:solidFill>
                      <a:srgbClr val="FFFF00"/>
                    </a:solidFill>
                  </a:tcPr>
                </a:tc>
                <a:tc>
                  <a:txBody>
                    <a:bodyPr/>
                    <a:lstStyle/>
                    <a:p>
                      <a:pPr algn="ctr" fontAlgn="b"/>
                      <a:r>
                        <a:rPr lang="cs-CZ" sz="1800" b="1" i="0" u="none" strike="noStrike">
                          <a:solidFill>
                            <a:srgbClr val="003399"/>
                          </a:solidFill>
                          <a:latin typeface="Baskerville Old Face"/>
                        </a:rPr>
                        <a:t>5</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0"/>
                  </a:ext>
                </a:extLst>
              </a:tr>
              <a:tr h="295275">
                <a:tc>
                  <a:txBody>
                    <a:bodyPr/>
                    <a:lstStyle/>
                    <a:p>
                      <a:pPr algn="ctr" fontAlgn="b"/>
                      <a:r>
                        <a:rPr lang="cs-CZ" sz="1800" b="1" i="0" u="none" strike="noStrike" dirty="0">
                          <a:solidFill>
                            <a:srgbClr val="003399"/>
                          </a:solidFill>
                          <a:latin typeface="Baskerville Old Face"/>
                        </a:rPr>
                        <a:t>Rudolf Slanička</a:t>
                      </a:r>
                    </a:p>
                  </a:txBody>
                  <a:tcPr marL="9525" marR="9525" marT="9525" marB="0" anchor="b">
                    <a:lnL>
                      <a:noFill/>
                    </a:lnL>
                    <a:lnR>
                      <a:noFill/>
                    </a:lnR>
                    <a:lnT>
                      <a:noFill/>
                    </a:lnT>
                    <a:lnB>
                      <a:noFill/>
                    </a:lnB>
                    <a:solidFill>
                      <a:srgbClr val="99FF66"/>
                    </a:solidFill>
                  </a:tcPr>
                </a:tc>
                <a:tc>
                  <a:txBody>
                    <a:bodyPr/>
                    <a:lstStyle/>
                    <a:p>
                      <a:pPr algn="ctr" fontAlgn="b"/>
                      <a:r>
                        <a:rPr lang="cs-CZ" sz="1800" b="1" i="0" u="none" strike="noStrike">
                          <a:solidFill>
                            <a:srgbClr val="003399"/>
                          </a:solidFill>
                          <a:latin typeface="Baskerville Old Face"/>
                        </a:rPr>
                        <a:t>3</a:t>
                      </a:r>
                    </a:p>
                  </a:txBody>
                  <a:tcPr marL="9525" marR="9525" marT="9525" marB="0" anchor="b">
                    <a:lnL>
                      <a:noFill/>
                    </a:lnL>
                    <a:lnR>
                      <a:noFill/>
                    </a:lnR>
                    <a:lnT>
                      <a:noFill/>
                    </a:lnT>
                    <a:lnB>
                      <a:noFill/>
                    </a:lnB>
                    <a:solidFill>
                      <a:srgbClr val="99FF66"/>
                    </a:solidFill>
                  </a:tcPr>
                </a:tc>
                <a:extLst>
                  <a:ext uri="{0D108BD9-81ED-4DB2-BD59-A6C34878D82A}">
                    <a16:rowId xmlns:a16="http://schemas.microsoft.com/office/drawing/2014/main" val="10001"/>
                  </a:ext>
                </a:extLst>
              </a:tr>
              <a:tr h="295275">
                <a:tc>
                  <a:txBody>
                    <a:bodyPr/>
                    <a:lstStyle/>
                    <a:p>
                      <a:pPr algn="ctr" fontAlgn="b"/>
                      <a:r>
                        <a:rPr lang="cs-CZ" sz="1800" b="1" i="0" u="none" strike="noStrike" dirty="0">
                          <a:solidFill>
                            <a:srgbClr val="003399"/>
                          </a:solidFill>
                          <a:latin typeface="Baskerville Old Face"/>
                        </a:rPr>
                        <a:t>Lukáš Stejskal</a:t>
                      </a:r>
                    </a:p>
                  </a:txBody>
                  <a:tcPr marL="9525" marR="9525" marT="9525" marB="0" anchor="b">
                    <a:lnL>
                      <a:noFill/>
                    </a:lnL>
                    <a:lnR>
                      <a:noFill/>
                    </a:lnR>
                    <a:lnT>
                      <a:noFill/>
                    </a:lnT>
                    <a:lnB>
                      <a:noFill/>
                    </a:lnB>
                    <a:solidFill>
                      <a:srgbClr val="FFFF00"/>
                    </a:solidFill>
                  </a:tcPr>
                </a:tc>
                <a:tc>
                  <a:txBody>
                    <a:bodyPr/>
                    <a:lstStyle/>
                    <a:p>
                      <a:pPr algn="ctr" fontAlgn="b"/>
                      <a:r>
                        <a:rPr lang="cs-CZ" sz="1800" b="1" i="0" u="none" strike="noStrike">
                          <a:solidFill>
                            <a:srgbClr val="003399"/>
                          </a:solidFill>
                          <a:latin typeface="Baskerville Old Face"/>
                        </a:rPr>
                        <a:t>2</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2"/>
                  </a:ext>
                </a:extLst>
              </a:tr>
              <a:tr h="295275">
                <a:tc>
                  <a:txBody>
                    <a:bodyPr/>
                    <a:lstStyle/>
                    <a:p>
                      <a:pPr algn="ctr" fontAlgn="b"/>
                      <a:r>
                        <a:rPr lang="cs-CZ" sz="1800" b="1" i="0" u="none" strike="noStrike" dirty="0">
                          <a:solidFill>
                            <a:srgbClr val="003399"/>
                          </a:solidFill>
                          <a:latin typeface="Baskerville Old Face"/>
                        </a:rPr>
                        <a:t>Vladimír </a:t>
                      </a:r>
                      <a:r>
                        <a:rPr lang="cs-CZ" sz="1800" b="1" i="0" u="none" strike="noStrike" dirty="0" err="1">
                          <a:solidFill>
                            <a:srgbClr val="003399"/>
                          </a:solidFill>
                          <a:latin typeface="Baskerville Old Face"/>
                        </a:rPr>
                        <a:t>Kucler</a:t>
                      </a:r>
                      <a:endParaRPr lang="cs-CZ" sz="1800" b="1" i="0" u="none" strike="noStrike" dirty="0">
                        <a:solidFill>
                          <a:srgbClr val="003399"/>
                        </a:solidFill>
                        <a:latin typeface="Baskerville Old Face"/>
                      </a:endParaRPr>
                    </a:p>
                  </a:txBody>
                  <a:tcPr marL="9525" marR="9525" marT="9525" marB="0" anchor="b">
                    <a:lnL>
                      <a:noFill/>
                    </a:lnL>
                    <a:lnR>
                      <a:noFill/>
                    </a:lnR>
                    <a:lnT>
                      <a:noFill/>
                    </a:lnT>
                    <a:lnB>
                      <a:noFill/>
                    </a:lnB>
                    <a:solidFill>
                      <a:srgbClr val="99FF66"/>
                    </a:solidFill>
                  </a:tcPr>
                </a:tc>
                <a:tc>
                  <a:txBody>
                    <a:bodyPr/>
                    <a:lstStyle/>
                    <a:p>
                      <a:pPr algn="ctr" fontAlgn="b"/>
                      <a:r>
                        <a:rPr lang="cs-CZ" sz="1800" b="1" i="0" u="none" strike="noStrike" dirty="0">
                          <a:solidFill>
                            <a:srgbClr val="003399"/>
                          </a:solidFill>
                          <a:latin typeface="Baskerville Old Face"/>
                        </a:rPr>
                        <a:t>2</a:t>
                      </a:r>
                    </a:p>
                  </a:txBody>
                  <a:tcPr marL="9525" marR="9525" marT="9525" marB="0" anchor="b">
                    <a:lnL>
                      <a:noFill/>
                    </a:lnL>
                    <a:lnR>
                      <a:noFill/>
                    </a:lnR>
                    <a:lnT>
                      <a:noFill/>
                    </a:lnT>
                    <a:lnB>
                      <a:noFill/>
                    </a:lnB>
                    <a:solidFill>
                      <a:srgbClr val="99FF66"/>
                    </a:solidFill>
                  </a:tcPr>
                </a:tc>
                <a:extLst>
                  <a:ext uri="{0D108BD9-81ED-4DB2-BD59-A6C34878D82A}">
                    <a16:rowId xmlns:a16="http://schemas.microsoft.com/office/drawing/2014/main" val="10003"/>
                  </a:ext>
                </a:extLst>
              </a:tr>
              <a:tr h="295275">
                <a:tc>
                  <a:txBody>
                    <a:bodyPr/>
                    <a:lstStyle/>
                    <a:p>
                      <a:pPr algn="ctr" fontAlgn="b"/>
                      <a:r>
                        <a:rPr lang="cs-CZ" sz="1800" b="1" i="0" u="none" strike="noStrike">
                          <a:solidFill>
                            <a:srgbClr val="003399"/>
                          </a:solidFill>
                          <a:latin typeface="Baskerville Old Face"/>
                        </a:rPr>
                        <a:t>Petr Tůma </a:t>
                      </a:r>
                    </a:p>
                  </a:txBody>
                  <a:tcPr marL="9525" marR="9525" marT="9525" marB="0" anchor="b">
                    <a:lnL>
                      <a:noFill/>
                    </a:lnL>
                    <a:lnR>
                      <a:noFill/>
                    </a:lnR>
                    <a:lnT>
                      <a:noFill/>
                    </a:lnT>
                    <a:lnB>
                      <a:noFill/>
                    </a:lnB>
                    <a:solidFill>
                      <a:srgbClr val="FFFF00"/>
                    </a:solidFill>
                  </a:tcPr>
                </a:tc>
                <a:tc>
                  <a:txBody>
                    <a:bodyPr/>
                    <a:lstStyle/>
                    <a:p>
                      <a:pPr algn="ctr" fontAlgn="b"/>
                      <a:r>
                        <a:rPr lang="cs-CZ" sz="1800" b="1" i="0" u="none" strike="noStrike">
                          <a:solidFill>
                            <a:srgbClr val="003399"/>
                          </a:solidFill>
                          <a:latin typeface="Baskerville Old Face"/>
                        </a:rPr>
                        <a:t>1</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4"/>
                  </a:ext>
                </a:extLst>
              </a:tr>
              <a:tr h="295275">
                <a:tc>
                  <a:txBody>
                    <a:bodyPr/>
                    <a:lstStyle/>
                    <a:p>
                      <a:pPr algn="ctr" fontAlgn="b"/>
                      <a:r>
                        <a:rPr lang="cs-CZ" sz="1800" b="1" i="0" u="none" strike="noStrike" dirty="0" err="1">
                          <a:solidFill>
                            <a:srgbClr val="003399"/>
                          </a:solidFill>
                          <a:latin typeface="Baskerville Old Face"/>
                        </a:rPr>
                        <a:t>Darek</a:t>
                      </a:r>
                      <a:r>
                        <a:rPr lang="cs-CZ" sz="1800" b="1" i="0" u="none" strike="noStrike" dirty="0">
                          <a:solidFill>
                            <a:srgbClr val="003399"/>
                          </a:solidFill>
                          <a:latin typeface="Baskerville Old Face"/>
                        </a:rPr>
                        <a:t> Doležal </a:t>
                      </a:r>
                    </a:p>
                  </a:txBody>
                  <a:tcPr marL="9525" marR="9525" marT="9525" marB="0" anchor="b">
                    <a:lnL>
                      <a:noFill/>
                    </a:lnL>
                    <a:lnR>
                      <a:noFill/>
                    </a:lnR>
                    <a:lnT>
                      <a:noFill/>
                    </a:lnT>
                    <a:lnB>
                      <a:noFill/>
                    </a:lnB>
                    <a:solidFill>
                      <a:srgbClr val="99FF66"/>
                    </a:solidFill>
                  </a:tcPr>
                </a:tc>
                <a:tc>
                  <a:txBody>
                    <a:bodyPr/>
                    <a:lstStyle/>
                    <a:p>
                      <a:pPr algn="ctr" fontAlgn="b"/>
                      <a:r>
                        <a:rPr lang="cs-CZ" sz="1800" b="1" i="0" u="none" strike="noStrike">
                          <a:solidFill>
                            <a:srgbClr val="003399"/>
                          </a:solidFill>
                          <a:latin typeface="Baskerville Old Face"/>
                        </a:rPr>
                        <a:t>1</a:t>
                      </a:r>
                    </a:p>
                  </a:txBody>
                  <a:tcPr marL="9525" marR="9525" marT="9525" marB="0" anchor="b">
                    <a:lnL>
                      <a:noFill/>
                    </a:lnL>
                    <a:lnR>
                      <a:noFill/>
                    </a:lnR>
                    <a:lnT>
                      <a:noFill/>
                    </a:lnT>
                    <a:lnB>
                      <a:noFill/>
                    </a:lnB>
                    <a:solidFill>
                      <a:srgbClr val="99FF66"/>
                    </a:solidFill>
                  </a:tcPr>
                </a:tc>
                <a:extLst>
                  <a:ext uri="{0D108BD9-81ED-4DB2-BD59-A6C34878D82A}">
                    <a16:rowId xmlns:a16="http://schemas.microsoft.com/office/drawing/2014/main" val="10005"/>
                  </a:ext>
                </a:extLst>
              </a:tr>
              <a:tr h="295275">
                <a:tc>
                  <a:txBody>
                    <a:bodyPr/>
                    <a:lstStyle/>
                    <a:p>
                      <a:pPr algn="ctr" fontAlgn="b"/>
                      <a:r>
                        <a:rPr lang="cs-CZ" sz="1800" b="1" i="0" u="none" strike="noStrike">
                          <a:solidFill>
                            <a:srgbClr val="003399"/>
                          </a:solidFill>
                          <a:latin typeface="Baskerville Old Face"/>
                        </a:rPr>
                        <a:t>Slavoj Tichý</a:t>
                      </a:r>
                    </a:p>
                  </a:txBody>
                  <a:tcPr marL="9525" marR="9525" marT="9525" marB="0" anchor="b">
                    <a:lnL>
                      <a:noFill/>
                    </a:lnL>
                    <a:lnR>
                      <a:noFill/>
                    </a:lnR>
                    <a:lnT>
                      <a:noFill/>
                    </a:lnT>
                    <a:lnB>
                      <a:noFill/>
                    </a:lnB>
                    <a:solidFill>
                      <a:srgbClr val="FFFF00"/>
                    </a:solidFill>
                  </a:tcPr>
                </a:tc>
                <a:tc>
                  <a:txBody>
                    <a:bodyPr/>
                    <a:lstStyle/>
                    <a:p>
                      <a:pPr algn="ctr" fontAlgn="b"/>
                      <a:r>
                        <a:rPr lang="cs-CZ" sz="1800" b="1" i="0" u="none" strike="noStrike">
                          <a:solidFill>
                            <a:srgbClr val="003399"/>
                          </a:solidFill>
                          <a:latin typeface="Baskerville Old Face"/>
                        </a:rPr>
                        <a:t>1</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6"/>
                  </a:ext>
                </a:extLst>
              </a:tr>
              <a:tr h="295275">
                <a:tc>
                  <a:txBody>
                    <a:bodyPr/>
                    <a:lstStyle/>
                    <a:p>
                      <a:pPr algn="ctr" fontAlgn="b"/>
                      <a:r>
                        <a:rPr lang="cs-CZ" sz="1800" b="1" i="0" u="none" strike="noStrike">
                          <a:solidFill>
                            <a:srgbClr val="003399"/>
                          </a:solidFill>
                          <a:latin typeface="Baskerville Old Face"/>
                        </a:rPr>
                        <a:t>Jiří Šimral</a:t>
                      </a:r>
                    </a:p>
                  </a:txBody>
                  <a:tcPr marL="9525" marR="9525" marT="9525" marB="0" anchor="b">
                    <a:lnL>
                      <a:noFill/>
                    </a:lnL>
                    <a:lnR>
                      <a:noFill/>
                    </a:lnR>
                    <a:lnT>
                      <a:noFill/>
                    </a:lnT>
                    <a:lnB>
                      <a:noFill/>
                    </a:lnB>
                    <a:solidFill>
                      <a:srgbClr val="99FF66"/>
                    </a:solidFill>
                  </a:tcPr>
                </a:tc>
                <a:tc>
                  <a:txBody>
                    <a:bodyPr/>
                    <a:lstStyle/>
                    <a:p>
                      <a:pPr algn="ctr" fontAlgn="b"/>
                      <a:r>
                        <a:rPr lang="cs-CZ" sz="1800" b="1" i="0" u="none" strike="noStrike" dirty="0">
                          <a:solidFill>
                            <a:srgbClr val="003399"/>
                          </a:solidFill>
                          <a:latin typeface="Baskerville Old Face"/>
                        </a:rPr>
                        <a:t>1</a:t>
                      </a:r>
                    </a:p>
                  </a:txBody>
                  <a:tcPr marL="9525" marR="9525" marT="9525" marB="0" anchor="b">
                    <a:lnL>
                      <a:noFill/>
                    </a:lnL>
                    <a:lnR>
                      <a:noFill/>
                    </a:lnR>
                    <a:lnT>
                      <a:noFill/>
                    </a:lnT>
                    <a:lnB>
                      <a:noFill/>
                    </a:lnB>
                    <a:solidFill>
                      <a:srgbClr val="99FF66"/>
                    </a:solidFill>
                  </a:tcPr>
                </a:tc>
                <a:extLst>
                  <a:ext uri="{0D108BD9-81ED-4DB2-BD59-A6C34878D82A}">
                    <a16:rowId xmlns:a16="http://schemas.microsoft.com/office/drawing/2014/main" val="10007"/>
                  </a:ext>
                </a:extLst>
              </a:tr>
            </a:tbl>
          </a:graphicData>
        </a:graphic>
      </p:graphicFrame>
      <p:pic>
        <p:nvPicPr>
          <p:cNvPr id="35841" name="Picture 1"/>
          <p:cNvPicPr>
            <a:picLocks noChangeAspect="1" noChangeArrowheads="1"/>
          </p:cNvPicPr>
          <p:nvPr/>
        </p:nvPicPr>
        <p:blipFill>
          <a:blip r:embed="rId5" cstate="print"/>
          <a:srcRect/>
          <a:stretch>
            <a:fillRect/>
          </a:stretch>
        </p:blipFill>
        <p:spPr bwMode="auto">
          <a:xfrm>
            <a:off x="6511652" y="3763516"/>
            <a:ext cx="2736304" cy="3306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67575"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191172" y="1747292"/>
            <a:ext cx="914400"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75148" y="6931868"/>
            <a:ext cx="194421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graphicFrame>
        <p:nvGraphicFramePr>
          <p:cNvPr id="11" name="Tabulka 10"/>
          <p:cNvGraphicFramePr>
            <a:graphicFrameLocks noGrp="1"/>
          </p:cNvGraphicFramePr>
          <p:nvPr/>
        </p:nvGraphicFramePr>
        <p:xfrm>
          <a:off x="5798244" y="235124"/>
          <a:ext cx="4241800" cy="3479086"/>
        </p:xfrm>
        <a:graphic>
          <a:graphicData uri="http://schemas.openxmlformats.org/drawingml/2006/table">
            <a:tbl>
              <a:tblPr/>
              <a:tblGrid>
                <a:gridCol w="1360039">
                  <a:extLst>
                    <a:ext uri="{9D8B030D-6E8A-4147-A177-3AD203B41FA5}">
                      <a16:colId xmlns:a16="http://schemas.microsoft.com/office/drawing/2014/main" val="20000"/>
                    </a:ext>
                  </a:extLst>
                </a:gridCol>
                <a:gridCol w="1090567">
                  <a:extLst>
                    <a:ext uri="{9D8B030D-6E8A-4147-A177-3AD203B41FA5}">
                      <a16:colId xmlns:a16="http://schemas.microsoft.com/office/drawing/2014/main" val="20001"/>
                    </a:ext>
                  </a:extLst>
                </a:gridCol>
                <a:gridCol w="1169824">
                  <a:extLst>
                    <a:ext uri="{9D8B030D-6E8A-4147-A177-3AD203B41FA5}">
                      <a16:colId xmlns:a16="http://schemas.microsoft.com/office/drawing/2014/main" val="20002"/>
                    </a:ext>
                  </a:extLst>
                </a:gridCol>
                <a:gridCol w="621370">
                  <a:extLst>
                    <a:ext uri="{9D8B030D-6E8A-4147-A177-3AD203B41FA5}">
                      <a16:colId xmlns:a16="http://schemas.microsoft.com/office/drawing/2014/main" val="20003"/>
                    </a:ext>
                  </a:extLst>
                </a:gridCol>
              </a:tblGrid>
              <a:tr h="312167">
                <a:tc gridSpan="4">
                  <a:txBody>
                    <a:bodyPr/>
                    <a:lstStyle/>
                    <a:p>
                      <a:pPr algn="ctr" fontAlgn="ctr"/>
                      <a:r>
                        <a:rPr lang="cs-CZ" sz="1600" b="1" i="0" u="none" strike="noStrike" dirty="0">
                          <a:solidFill>
                            <a:srgbClr val="008000"/>
                          </a:solidFill>
                          <a:latin typeface="Imprint MT Shadow" pitchFamily="82" charset="0"/>
                        </a:rPr>
                        <a:t>Výsledky </a:t>
                      </a:r>
                      <a:r>
                        <a:rPr lang="cs-CZ" sz="1600" b="1" i="0" u="none" strike="noStrike" dirty="0" smtClean="0">
                          <a:solidFill>
                            <a:srgbClr val="008000"/>
                          </a:solidFill>
                          <a:latin typeface="Imprint MT Shadow" pitchFamily="82" charset="0"/>
                        </a:rPr>
                        <a:t>17.kola </a:t>
                      </a:r>
                      <a:r>
                        <a:rPr lang="cs-CZ" sz="1600" b="1" i="0" u="none" strike="noStrike" dirty="0">
                          <a:solidFill>
                            <a:srgbClr val="008000"/>
                          </a:solidFill>
                          <a:latin typeface="Imprint MT Shadow" pitchFamily="82" charset="0"/>
                        </a:rPr>
                        <a:t>I.A třídy dorostu </a:t>
                      </a:r>
                      <a:r>
                        <a:rPr lang="cs-CZ" sz="1600" b="1" i="0" u="none" strike="noStrike" dirty="0" smtClean="0">
                          <a:solidFill>
                            <a:srgbClr val="008000"/>
                          </a:solidFill>
                          <a:latin typeface="Imprint MT Shadow" pitchFamily="82" charset="0"/>
                        </a:rPr>
                        <a:t>11.-12.4.2015</a:t>
                      </a:r>
                      <a:endParaRPr lang="cs-CZ" sz="1600" b="1" i="0" u="none" strike="noStrike" dirty="0">
                        <a:solidFill>
                          <a:srgbClr val="008000"/>
                        </a:solidFill>
                        <a:latin typeface="Imprint MT Shadow" pitchFamily="82" charset="0"/>
                      </a:endParaRPr>
                    </a:p>
                  </a:txBody>
                  <a:tcPr marL="9525" marR="9525" marT="9525" marB="0" anchor="ctr">
                    <a:lnL>
                      <a:noFill/>
                    </a:lnL>
                    <a:lnR>
                      <a:noFill/>
                    </a:lnR>
                    <a:lnT>
                      <a:noFill/>
                    </a:lnT>
                    <a:lnB>
                      <a:noFill/>
                    </a:lnB>
                    <a:solidFill>
                      <a:srgbClr val="FFCC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08111">
                <a:tc>
                  <a:txBody>
                    <a:bodyPr/>
                    <a:lstStyle/>
                    <a:p>
                      <a:pPr algn="ctr" fontAlgn="ctr"/>
                      <a:r>
                        <a:rPr lang="cs-CZ" sz="1200" b="0" kern="1200" dirty="0"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Benešov</a:t>
                      </a:r>
                      <a:endPar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200" b="0" kern="1200" dirty="0" err="1"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Brozany</a:t>
                      </a:r>
                      <a:endPar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CCFFFF"/>
                    </a:solidFill>
                  </a:tcPr>
                </a:tc>
                <a:tc gridSpan="2">
                  <a:txBody>
                    <a:bodyPr/>
                    <a:lstStyle/>
                    <a:p>
                      <a:pPr algn="ctr" fontAlgn="ctr"/>
                      <a:r>
                        <a:rPr lang="cs-CZ" sz="1000" b="0" i="0" u="none" strike="noStrike" dirty="0" smtClean="0">
                          <a:solidFill>
                            <a:srgbClr val="000000"/>
                          </a:solidFill>
                          <a:effectLst>
                            <a:outerShdw blurRad="38100" dist="38100" dir="2700000" algn="tl">
                              <a:srgbClr val="000000">
                                <a:alpha val="43137"/>
                              </a:srgbClr>
                            </a:outerShdw>
                          </a:effectLst>
                          <a:latin typeface="Baskerville Old Face" pitchFamily="18" charset="0"/>
                        </a:rPr>
                        <a:t>0:6(0:3)</a:t>
                      </a:r>
                      <a:endParaRPr lang="cs-CZ" sz="10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CCFFFF"/>
                    </a:solidFill>
                  </a:tcPr>
                </a:tc>
                <a:tc hMerge="1">
                  <a:txBody>
                    <a:bodyPr/>
                    <a:lstStyle/>
                    <a:p>
                      <a:endParaRPr lang="cs-CZ"/>
                    </a:p>
                  </a:txBody>
                  <a:tcPr/>
                </a:tc>
                <a:extLst>
                  <a:ext uri="{0D108BD9-81ED-4DB2-BD59-A6C34878D82A}">
                    <a16:rowId xmlns:a16="http://schemas.microsoft.com/office/drawing/2014/main" val="10001"/>
                  </a:ext>
                </a:extLst>
              </a:tr>
              <a:tr h="208111">
                <a:tc>
                  <a:txBody>
                    <a:bodyPr/>
                    <a:lstStyle/>
                    <a:p>
                      <a:pPr algn="ctr" fontAlgn="ctr"/>
                      <a:r>
                        <a:rPr lang="cs-CZ" sz="1200" b="0" kern="1200" dirty="0"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Jílové</a:t>
                      </a:r>
                      <a:endPar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FFFF00"/>
                    </a:solidFill>
                  </a:tcPr>
                </a:tc>
                <a:tc>
                  <a:txBody>
                    <a:bodyPr/>
                    <a:lstStyle/>
                    <a:p>
                      <a:pPr algn="ctr" fontAlgn="ctr"/>
                      <a:r>
                        <a:rPr lang="cs-CZ" sz="1200" b="0" kern="1200" dirty="0" err="1"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Mšené</a:t>
                      </a:r>
                      <a:r>
                        <a:rPr lang="cs-CZ" sz="1200" b="0" kern="1200" dirty="0"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 L.</a:t>
                      </a:r>
                      <a:endPar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FFFF00"/>
                    </a:solidFill>
                  </a:tcPr>
                </a:tc>
                <a:tc gridSpan="2">
                  <a:txBody>
                    <a:bodyPr/>
                    <a:lstStyle/>
                    <a:p>
                      <a:pPr algn="ctr" fontAlgn="ctr"/>
                      <a:r>
                        <a:rPr lang="cs-CZ" sz="1000" b="0" i="0" u="none" strike="noStrike" dirty="0" smtClean="0">
                          <a:solidFill>
                            <a:srgbClr val="000000"/>
                          </a:solidFill>
                          <a:effectLst>
                            <a:outerShdw blurRad="38100" dist="38100" dir="2700000" algn="tl">
                              <a:srgbClr val="000000">
                                <a:alpha val="43137"/>
                              </a:srgbClr>
                            </a:outerShdw>
                          </a:effectLst>
                          <a:latin typeface="Baskerville Old Face" pitchFamily="18" charset="0"/>
                        </a:rPr>
                        <a:t>0:3(0:1)</a:t>
                      </a:r>
                      <a:endParaRPr lang="cs-CZ" sz="10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FFFF00"/>
                    </a:solidFill>
                  </a:tcPr>
                </a:tc>
                <a:tc hMerge="1">
                  <a:txBody>
                    <a:bodyPr/>
                    <a:lstStyle/>
                    <a:p>
                      <a:endParaRPr lang="cs-CZ"/>
                    </a:p>
                  </a:txBody>
                  <a:tcPr/>
                </a:tc>
                <a:extLst>
                  <a:ext uri="{0D108BD9-81ED-4DB2-BD59-A6C34878D82A}">
                    <a16:rowId xmlns:a16="http://schemas.microsoft.com/office/drawing/2014/main" val="10002"/>
                  </a:ext>
                </a:extLst>
              </a:tr>
              <a:tr h="208111">
                <a:tc>
                  <a:txBody>
                    <a:bodyPr/>
                    <a:lstStyle/>
                    <a:p>
                      <a:pPr algn="ctr" fontAlgn="ctr"/>
                      <a:r>
                        <a:rPr lang="cs-CZ" sz="1200" b="0" kern="1200" dirty="0" err="1"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V</a:t>
                      </a:r>
                      <a:r>
                        <a:rPr lang="cs-CZ" sz="1200" b="0" kern="1200" dirty="0"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a:t>
                      </a:r>
                      <a:r>
                        <a:rPr lang="cs-CZ" sz="1200" b="0" kern="1200" dirty="0" err="1"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Šenov</a:t>
                      </a:r>
                      <a:endPar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200" b="0" kern="1200" dirty="0" err="1"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Novosedlice</a:t>
                      </a:r>
                      <a:endPar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CCFFFF"/>
                    </a:solidFill>
                  </a:tcPr>
                </a:tc>
                <a:tc gridSpan="2">
                  <a:txBody>
                    <a:bodyPr/>
                    <a:lstStyle/>
                    <a:p>
                      <a:pPr algn="ctr" fontAlgn="ctr"/>
                      <a:r>
                        <a:rPr lang="cs-CZ" sz="1000" b="0" i="0" u="none" strike="noStrike" dirty="0" smtClean="0">
                          <a:solidFill>
                            <a:srgbClr val="000000"/>
                          </a:solidFill>
                          <a:effectLst>
                            <a:outerShdw blurRad="38100" dist="38100" dir="2700000" algn="tl">
                              <a:srgbClr val="000000">
                                <a:alpha val="43137"/>
                              </a:srgbClr>
                            </a:outerShdw>
                          </a:effectLst>
                          <a:latin typeface="Baskerville Old Face" pitchFamily="18" charset="0"/>
                        </a:rPr>
                        <a:t>10:1(6:0)</a:t>
                      </a:r>
                      <a:endParaRPr lang="cs-CZ" sz="10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CCFFFF"/>
                    </a:solidFill>
                  </a:tcPr>
                </a:tc>
                <a:tc hMerge="1">
                  <a:txBody>
                    <a:bodyPr/>
                    <a:lstStyle/>
                    <a:p>
                      <a:endParaRPr lang="cs-CZ"/>
                    </a:p>
                  </a:txBody>
                  <a:tcPr/>
                </a:tc>
                <a:extLst>
                  <a:ext uri="{0D108BD9-81ED-4DB2-BD59-A6C34878D82A}">
                    <a16:rowId xmlns:a16="http://schemas.microsoft.com/office/drawing/2014/main" val="10003"/>
                  </a:ext>
                </a:extLst>
              </a:tr>
              <a:tr h="208111">
                <a:tc>
                  <a:txBody>
                    <a:bodyPr/>
                    <a:lstStyle/>
                    <a:p>
                      <a:pPr algn="ctr" fontAlgn="ctr"/>
                      <a:r>
                        <a:rPr lang="cs-CZ" sz="1200" b="0" kern="1200" dirty="0"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Březiny</a:t>
                      </a:r>
                      <a:endPar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FFFF00"/>
                    </a:solidFill>
                  </a:tcPr>
                </a:tc>
                <a:tc>
                  <a:txBody>
                    <a:bodyPr/>
                    <a:lstStyle/>
                    <a:p>
                      <a:pPr algn="ctr" fontAlgn="ctr"/>
                      <a:r>
                        <a:rPr lang="cs-CZ" sz="1200" b="0" kern="1200" dirty="0" err="1"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Skorotice</a:t>
                      </a:r>
                      <a:endPar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FFFF00"/>
                    </a:solidFill>
                  </a:tcPr>
                </a:tc>
                <a:tc gridSpan="2">
                  <a:txBody>
                    <a:bodyPr/>
                    <a:lstStyle/>
                    <a:p>
                      <a:pPr algn="ctr" fontAlgn="ctr"/>
                      <a:r>
                        <a:rPr lang="cs-CZ" sz="1000" b="0" i="0" u="none" strike="noStrike" dirty="0" smtClean="0">
                          <a:solidFill>
                            <a:srgbClr val="000000"/>
                          </a:solidFill>
                          <a:effectLst>
                            <a:outerShdw blurRad="38100" dist="38100" dir="2700000" algn="tl">
                              <a:srgbClr val="000000">
                                <a:alpha val="43137"/>
                              </a:srgbClr>
                            </a:outerShdw>
                          </a:effectLst>
                          <a:latin typeface="Baskerville Old Face" pitchFamily="18" charset="0"/>
                        </a:rPr>
                        <a:t>3:0(2:0)</a:t>
                      </a:r>
                      <a:endParaRPr lang="cs-CZ" sz="10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FFFF00"/>
                    </a:solidFill>
                  </a:tcPr>
                </a:tc>
                <a:tc hMerge="1">
                  <a:txBody>
                    <a:bodyPr/>
                    <a:lstStyle/>
                    <a:p>
                      <a:endParaRPr lang="cs-CZ"/>
                    </a:p>
                  </a:txBody>
                  <a:tcPr/>
                </a:tc>
                <a:extLst>
                  <a:ext uri="{0D108BD9-81ED-4DB2-BD59-A6C34878D82A}">
                    <a16:rowId xmlns:a16="http://schemas.microsoft.com/office/drawing/2014/main" val="10004"/>
                  </a:ext>
                </a:extLst>
              </a:tr>
              <a:tr h="208111">
                <a:tc>
                  <a:txBody>
                    <a:bodyPr/>
                    <a:lstStyle/>
                    <a:p>
                      <a:pPr algn="ctr" fontAlgn="ctr"/>
                      <a:r>
                        <a:rPr lang="cs-CZ" sz="1200" b="0" kern="1200" dirty="0" err="1"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Svádov</a:t>
                      </a:r>
                      <a:endPar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200" b="0" kern="1200" dirty="0"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Lovosice</a:t>
                      </a:r>
                      <a:endPar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CCFFFF"/>
                    </a:solidFill>
                  </a:tcPr>
                </a:tc>
                <a:tc gridSpan="2">
                  <a:txBody>
                    <a:bodyPr/>
                    <a:lstStyle/>
                    <a:p>
                      <a:pPr algn="ctr" fontAlgn="ctr"/>
                      <a:r>
                        <a:rPr lang="cs-CZ" sz="1200" b="0" i="0" u="none" strike="noStrike" dirty="0" smtClean="0">
                          <a:solidFill>
                            <a:srgbClr val="000000"/>
                          </a:solidFill>
                          <a:effectLst>
                            <a:outerShdw blurRad="38100" dist="38100" dir="2700000" algn="tl">
                              <a:srgbClr val="000000">
                                <a:alpha val="43137"/>
                              </a:srgbClr>
                            </a:outerShdw>
                          </a:effectLst>
                          <a:latin typeface="Baskerville Old Face" pitchFamily="18" charset="0"/>
                        </a:rPr>
                        <a:t>6:3(3:1)</a:t>
                      </a:r>
                      <a:endPar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CCFFFF"/>
                    </a:solidFill>
                  </a:tcPr>
                </a:tc>
                <a:tc hMerge="1">
                  <a:txBody>
                    <a:bodyPr/>
                    <a:lstStyle/>
                    <a:p>
                      <a:endParaRPr lang="cs-CZ"/>
                    </a:p>
                  </a:txBody>
                  <a:tcPr/>
                </a:tc>
                <a:extLst>
                  <a:ext uri="{0D108BD9-81ED-4DB2-BD59-A6C34878D82A}">
                    <a16:rowId xmlns:a16="http://schemas.microsoft.com/office/drawing/2014/main" val="10005"/>
                  </a:ext>
                </a:extLst>
              </a:tr>
              <a:tr h="208111">
                <a:tc>
                  <a:txBody>
                    <a:bodyPr/>
                    <a:lstStyle/>
                    <a:p>
                      <a:pPr algn="ctr" fontAlgn="ctr"/>
                      <a:r>
                        <a:rPr lang="cs-CZ" sz="1200" b="0" kern="1200" dirty="0" err="1"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Mojžíř</a:t>
                      </a:r>
                      <a:endParaRPr lang="cs-CZ" sz="1200" b="0" i="0" u="none" strike="noStrike" dirty="0">
                        <a:solidFill>
                          <a:srgbClr val="FF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FFFF00"/>
                    </a:solidFill>
                  </a:tcPr>
                </a:tc>
                <a:tc>
                  <a:txBody>
                    <a:bodyPr/>
                    <a:lstStyle/>
                    <a:p>
                      <a:pPr algn="ctr" fontAlgn="ctr"/>
                      <a:r>
                        <a:rPr lang="cs-CZ" sz="1200" b="0" kern="1200" dirty="0"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Chlumec</a:t>
                      </a:r>
                      <a:endParaRPr lang="cs-CZ" sz="1200" b="0" i="0" u="none" strike="noStrike" dirty="0">
                        <a:solidFill>
                          <a:srgbClr val="FF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FFFF00"/>
                    </a:solidFill>
                  </a:tcPr>
                </a:tc>
                <a:tc gridSpan="2">
                  <a:txBody>
                    <a:bodyPr/>
                    <a:lstStyle/>
                    <a:p>
                      <a:pPr algn="ctr" fontAlgn="ctr"/>
                      <a:r>
                        <a:rPr lang="cs-CZ" sz="1000" b="0" i="0" u="none" strike="noStrike" dirty="0" smtClean="0">
                          <a:solidFill>
                            <a:srgbClr val="FF0000"/>
                          </a:solidFill>
                          <a:effectLst>
                            <a:outerShdw blurRad="38100" dist="38100" dir="2700000" algn="tl">
                              <a:srgbClr val="000000">
                                <a:alpha val="43137"/>
                              </a:srgbClr>
                            </a:outerShdw>
                          </a:effectLst>
                          <a:latin typeface="Baskerville Old Face" pitchFamily="18" charset="0"/>
                        </a:rPr>
                        <a:t>2:7(1:2)</a:t>
                      </a:r>
                      <a:endParaRPr lang="cs-CZ" sz="1000" b="0" i="0" u="none" strike="noStrike" dirty="0">
                        <a:solidFill>
                          <a:srgbClr val="FF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FFFF00"/>
                    </a:solidFill>
                  </a:tcPr>
                </a:tc>
                <a:tc hMerge="1">
                  <a:txBody>
                    <a:bodyPr/>
                    <a:lstStyle/>
                    <a:p>
                      <a:endParaRPr lang="cs-CZ"/>
                    </a:p>
                  </a:txBody>
                  <a:tcPr/>
                </a:tc>
                <a:extLst>
                  <a:ext uri="{0D108BD9-81ED-4DB2-BD59-A6C34878D82A}">
                    <a16:rowId xmlns:a16="http://schemas.microsoft.com/office/drawing/2014/main" val="10006"/>
                  </a:ext>
                </a:extLst>
              </a:tr>
              <a:tr h="208111">
                <a:tc>
                  <a:txBody>
                    <a:bodyPr/>
                    <a:lstStyle/>
                    <a:p>
                      <a:pPr algn="ctr" fontAlgn="ctr"/>
                      <a:r>
                        <a:rPr lang="cs-CZ" sz="1100" b="0" kern="1200" dirty="0" err="1" smtClean="0">
                          <a:solidFill>
                            <a:srgbClr val="C00000"/>
                          </a:solidFill>
                          <a:effectLst>
                            <a:outerShdw blurRad="38100" dist="38100" dir="2700000" algn="tl">
                              <a:srgbClr val="000000">
                                <a:alpha val="43137"/>
                              </a:srgbClr>
                            </a:outerShdw>
                          </a:effectLst>
                          <a:latin typeface="Baskerville Old Face" pitchFamily="18" charset="0"/>
                          <a:ea typeface="+mn-ea"/>
                          <a:cs typeface="+mn-cs"/>
                        </a:rPr>
                        <a:t>Štětí</a:t>
                      </a:r>
                      <a:endParaRPr lang="cs-CZ" sz="1100" b="0" i="0" u="none" strike="noStrike" dirty="0">
                        <a:solidFill>
                          <a:srgbClr val="C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100" b="0" kern="1200" dirty="0" err="1" smtClean="0">
                          <a:solidFill>
                            <a:srgbClr val="C00000"/>
                          </a:solidFill>
                          <a:effectLst>
                            <a:outerShdw blurRad="38100" dist="38100" dir="2700000" algn="tl">
                              <a:srgbClr val="000000">
                                <a:alpha val="43137"/>
                              </a:srgbClr>
                            </a:outerShdw>
                          </a:effectLst>
                          <a:latin typeface="Baskerville Old Face" pitchFamily="18" charset="0"/>
                          <a:ea typeface="+mn-ea"/>
                          <a:cs typeface="+mn-cs"/>
                        </a:rPr>
                        <a:t>Boletice</a:t>
                      </a:r>
                      <a:r>
                        <a:rPr lang="cs-CZ" sz="1100" b="0" kern="1200" dirty="0" smtClean="0">
                          <a:solidFill>
                            <a:srgbClr val="C00000"/>
                          </a:solidFill>
                          <a:effectLst>
                            <a:outerShdw blurRad="38100" dist="38100" dir="2700000" algn="tl">
                              <a:srgbClr val="000000">
                                <a:alpha val="43137"/>
                              </a:srgbClr>
                            </a:outerShdw>
                          </a:effectLst>
                          <a:latin typeface="Baskerville Old Face" pitchFamily="18" charset="0"/>
                          <a:ea typeface="+mn-ea"/>
                          <a:cs typeface="+mn-cs"/>
                        </a:rPr>
                        <a:t>/Modrá</a:t>
                      </a:r>
                      <a:endParaRPr lang="cs-CZ" sz="1100" b="0" i="0" u="none" strike="noStrike" dirty="0">
                        <a:solidFill>
                          <a:srgbClr val="C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CCFFFF"/>
                    </a:solidFill>
                  </a:tcPr>
                </a:tc>
                <a:tc gridSpan="2">
                  <a:txBody>
                    <a:bodyPr/>
                    <a:lstStyle/>
                    <a:p>
                      <a:pPr algn="ctr" fontAlgn="ctr"/>
                      <a:r>
                        <a:rPr lang="cs-CZ" sz="1200" b="0" i="0" u="none" strike="noStrike" dirty="0" smtClean="0">
                          <a:solidFill>
                            <a:srgbClr val="C00000"/>
                          </a:solidFill>
                          <a:effectLst>
                            <a:outerShdw blurRad="38100" dist="38100" dir="2700000" algn="tl">
                              <a:srgbClr val="000000">
                                <a:alpha val="43137"/>
                              </a:srgbClr>
                            </a:outerShdw>
                          </a:effectLst>
                          <a:latin typeface="Baskerville Old Face" pitchFamily="18" charset="0"/>
                        </a:rPr>
                        <a:t>10:0(3:0)</a:t>
                      </a:r>
                      <a:endParaRPr lang="cs-CZ" sz="1200" b="0" i="0" u="none" strike="noStrike" dirty="0">
                        <a:solidFill>
                          <a:srgbClr val="C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CCFFFF"/>
                    </a:solidFill>
                  </a:tcPr>
                </a:tc>
                <a:tc hMerge="1">
                  <a:txBody>
                    <a:bodyPr/>
                    <a:lstStyle/>
                    <a:p>
                      <a:endParaRPr lang="cs-CZ"/>
                    </a:p>
                  </a:txBody>
                  <a:tcPr/>
                </a:tc>
                <a:extLst>
                  <a:ext uri="{0D108BD9-81ED-4DB2-BD59-A6C34878D82A}">
                    <a16:rowId xmlns:a16="http://schemas.microsoft.com/office/drawing/2014/main" val="10007"/>
                  </a:ext>
                </a:extLst>
              </a:tr>
              <a:tr h="230657">
                <a:tc gridSpan="4">
                  <a:txBody>
                    <a:bodyPr/>
                    <a:lstStyle/>
                    <a:p>
                      <a:pPr algn="ctr" fontAlgn="ctr"/>
                      <a:r>
                        <a:rPr lang="pl-PL" sz="1600" b="1" i="0" u="none" strike="noStrike" dirty="0">
                          <a:solidFill>
                            <a:srgbClr val="008000"/>
                          </a:solidFill>
                          <a:latin typeface="Imprint MT Shadow" pitchFamily="82" charset="0"/>
                        </a:rPr>
                        <a:t>Program </a:t>
                      </a:r>
                      <a:r>
                        <a:rPr lang="pl-PL" sz="1600" b="1" i="0" u="none" strike="noStrike" dirty="0" smtClean="0">
                          <a:solidFill>
                            <a:srgbClr val="008000"/>
                          </a:solidFill>
                          <a:latin typeface="Imprint MT Shadow" pitchFamily="82" charset="0"/>
                        </a:rPr>
                        <a:t>18.kola </a:t>
                      </a:r>
                      <a:r>
                        <a:rPr lang="pl-PL" sz="1600" b="1" i="0" u="none" strike="noStrike" dirty="0">
                          <a:solidFill>
                            <a:srgbClr val="008000"/>
                          </a:solidFill>
                          <a:latin typeface="Imprint MT Shadow" pitchFamily="82" charset="0"/>
                        </a:rPr>
                        <a:t>I.A třídy dorostu</a:t>
                      </a:r>
                    </a:p>
                  </a:txBody>
                  <a:tcPr marL="9525" marR="9525" marT="9525" marB="0" anchor="ctr">
                    <a:lnL>
                      <a:noFill/>
                    </a:lnL>
                    <a:lnR>
                      <a:noFill/>
                    </a:lnR>
                    <a:lnT>
                      <a:noFill/>
                    </a:lnT>
                    <a:lnB>
                      <a:noFill/>
                    </a:lnB>
                    <a:solidFill>
                      <a:srgbClr val="FFCC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8"/>
                  </a:ext>
                </a:extLst>
              </a:tr>
              <a:tr h="208111">
                <a:tc>
                  <a:txBody>
                    <a:bodyPr/>
                    <a:lstStyle/>
                    <a:p>
                      <a:pPr algn="ctr" fontAlgn="ctr"/>
                      <a:r>
                        <a:rPr lang="cs-CZ" sz="1200" b="0" kern="1200" dirty="0" err="1"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Brozany</a:t>
                      </a:r>
                      <a:endPar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200" b="0" kern="1200" dirty="0" err="1"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Štětí</a:t>
                      </a:r>
                      <a:endPar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200" b="0" kern="1200" dirty="0"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18.04. 10:15</a:t>
                      </a:r>
                      <a:endPar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rPr>
                        <a:t>SO</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9"/>
                  </a:ext>
                </a:extLst>
              </a:tr>
              <a:tr h="208111">
                <a:tc>
                  <a:txBody>
                    <a:bodyPr/>
                    <a:lstStyle/>
                    <a:p>
                      <a:pPr algn="ctr" fontAlgn="ctr"/>
                      <a:r>
                        <a:rPr lang="cs-CZ" sz="1200" b="0" kern="1200" dirty="0" err="1"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Boletice</a:t>
                      </a:r>
                      <a:r>
                        <a:rPr lang="cs-CZ" sz="1200" b="0" kern="1200" dirty="0"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/Modrá</a:t>
                      </a:r>
                      <a:endParaRPr lang="cs-CZ" sz="1200" b="0" i="0" u="none" strike="noStrike" dirty="0">
                        <a:solidFill>
                          <a:srgbClr val="9900CC"/>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FFFF00"/>
                    </a:solidFill>
                  </a:tcPr>
                </a:tc>
                <a:tc>
                  <a:txBody>
                    <a:bodyPr/>
                    <a:lstStyle/>
                    <a:p>
                      <a:pPr algn="ctr" fontAlgn="ctr"/>
                      <a:r>
                        <a:rPr lang="cs-CZ" sz="1200" b="0" kern="1200" dirty="0" err="1"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Mojžíř</a:t>
                      </a:r>
                      <a:endParaRPr lang="cs-CZ" sz="1200" b="0" i="0" u="none" strike="noStrike" dirty="0">
                        <a:solidFill>
                          <a:srgbClr val="9900CC"/>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FFFF00"/>
                    </a:solidFill>
                  </a:tcPr>
                </a:tc>
                <a:tc>
                  <a:txBody>
                    <a:bodyPr/>
                    <a:lstStyle/>
                    <a:p>
                      <a:pPr algn="ctr" fontAlgn="ctr"/>
                      <a:r>
                        <a:rPr lang="cs-CZ" sz="1200" b="0" kern="1200" dirty="0"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18.04. 10:30</a:t>
                      </a:r>
                      <a:endParaRPr lang="cs-CZ" sz="1200" b="0" i="0" u="none" strike="noStrike" dirty="0">
                        <a:solidFill>
                          <a:srgbClr val="9900CC"/>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FFFF00"/>
                    </a:solidFill>
                  </a:tcPr>
                </a:tc>
                <a:tc>
                  <a:txBody>
                    <a:bodyPr/>
                    <a:lstStyle/>
                    <a:p>
                      <a:pPr algn="ctr" fontAlgn="ctr"/>
                      <a:r>
                        <a:rPr lang="cs-CZ" sz="1200" b="0" i="0" u="none" strike="noStrike" dirty="0">
                          <a:solidFill>
                            <a:srgbClr val="9900CC"/>
                          </a:solidFill>
                          <a:effectLst>
                            <a:outerShdw blurRad="38100" dist="38100" dir="2700000" algn="tl">
                              <a:srgbClr val="000000">
                                <a:alpha val="43137"/>
                              </a:srgbClr>
                            </a:outerShdw>
                          </a:effectLst>
                          <a:latin typeface="Baskerville Old Face" pitchFamily="18" charset="0"/>
                        </a:rPr>
                        <a:t>SO</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10"/>
                  </a:ext>
                </a:extLst>
              </a:tr>
              <a:tr h="208111">
                <a:tc>
                  <a:txBody>
                    <a:bodyPr/>
                    <a:lstStyle/>
                    <a:p>
                      <a:pPr algn="ctr" fontAlgn="ctr"/>
                      <a:r>
                        <a:rPr lang="cs-CZ" sz="1200" b="0" kern="1200" dirty="0"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Chlumec</a:t>
                      </a:r>
                      <a:endPar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200" b="0" kern="1200" dirty="0" err="1"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Svádov</a:t>
                      </a:r>
                      <a:endPar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200" b="0" kern="1200" dirty="0"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18.04. 10:30</a:t>
                      </a:r>
                      <a:endPar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rPr>
                        <a:t>SO</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11"/>
                  </a:ext>
                </a:extLst>
              </a:tr>
              <a:tr h="208111">
                <a:tc>
                  <a:txBody>
                    <a:bodyPr/>
                    <a:lstStyle/>
                    <a:p>
                      <a:pPr algn="ctr" fontAlgn="ctr"/>
                      <a:r>
                        <a:rPr lang="cs-CZ" sz="1200" b="0" kern="1200" dirty="0"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Lovosice</a:t>
                      </a:r>
                      <a:endPar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FFFF00"/>
                    </a:solidFill>
                  </a:tcPr>
                </a:tc>
                <a:tc>
                  <a:txBody>
                    <a:bodyPr/>
                    <a:lstStyle/>
                    <a:p>
                      <a:pPr algn="ctr" fontAlgn="ctr"/>
                      <a:r>
                        <a:rPr lang="cs-CZ" sz="1200" b="0" kern="1200" dirty="0"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Březiny</a:t>
                      </a:r>
                      <a:endPar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FFFF00"/>
                    </a:solidFill>
                  </a:tcPr>
                </a:tc>
                <a:tc>
                  <a:txBody>
                    <a:bodyPr/>
                    <a:lstStyle/>
                    <a:p>
                      <a:pPr algn="ctr" fontAlgn="ctr"/>
                      <a:r>
                        <a:rPr lang="cs-CZ" sz="1200" b="0" kern="1200" dirty="0"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18.04. 10:00</a:t>
                      </a:r>
                      <a:endPar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FFFF00"/>
                    </a:solidFill>
                  </a:tcPr>
                </a:tc>
                <a:tc>
                  <a:txBody>
                    <a:bodyPr/>
                    <a:lstStyle/>
                    <a:p>
                      <a:pPr algn="ctr" fontAlgn="ctr"/>
                      <a:r>
                        <a:rPr lang="cs-CZ" sz="1200" b="0" i="0" u="none" strike="noStrike" dirty="0" smtClean="0">
                          <a:solidFill>
                            <a:srgbClr val="000000"/>
                          </a:solidFill>
                          <a:effectLst>
                            <a:outerShdw blurRad="38100" dist="38100" dir="2700000" algn="tl">
                              <a:srgbClr val="000000">
                                <a:alpha val="43137"/>
                              </a:srgbClr>
                            </a:outerShdw>
                          </a:effectLst>
                          <a:latin typeface="Baskerville Old Face" pitchFamily="18" charset="0"/>
                        </a:rPr>
                        <a:t>SO</a:t>
                      </a:r>
                      <a:endPar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12"/>
                  </a:ext>
                </a:extLst>
              </a:tr>
              <a:tr h="208111">
                <a:tc>
                  <a:txBody>
                    <a:bodyPr/>
                    <a:lstStyle/>
                    <a:p>
                      <a:pPr algn="ctr" fontAlgn="ctr"/>
                      <a:r>
                        <a:rPr lang="cs-CZ" sz="1200" b="0" kern="1200" dirty="0" err="1"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Skorotice</a:t>
                      </a:r>
                      <a:endPar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200" b="0" kern="1200" dirty="0" err="1"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V</a:t>
                      </a:r>
                      <a:r>
                        <a:rPr lang="cs-CZ" sz="1200" b="0" kern="1200" dirty="0"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a:t>
                      </a:r>
                      <a:r>
                        <a:rPr lang="cs-CZ" sz="1200" b="0" kern="1200" dirty="0" err="1"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Šenov</a:t>
                      </a:r>
                      <a:endPar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200" b="0" kern="1200" dirty="0"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19.04. 10:00</a:t>
                      </a:r>
                      <a:endPar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rPr>
                        <a:t>NE</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13"/>
                  </a:ext>
                </a:extLst>
              </a:tr>
              <a:tr h="208111">
                <a:tc>
                  <a:txBody>
                    <a:bodyPr/>
                    <a:lstStyle/>
                    <a:p>
                      <a:pPr algn="ctr" fontAlgn="ctr"/>
                      <a:r>
                        <a:rPr lang="cs-CZ" sz="1200" b="0" kern="1200" dirty="0" err="1"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Novosedlice</a:t>
                      </a:r>
                      <a:endPar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FFFF00"/>
                    </a:solidFill>
                  </a:tcPr>
                </a:tc>
                <a:tc>
                  <a:txBody>
                    <a:bodyPr/>
                    <a:lstStyle/>
                    <a:p>
                      <a:pPr algn="ctr" fontAlgn="ctr"/>
                      <a:r>
                        <a:rPr lang="cs-CZ" sz="1200" b="0" kern="1200" dirty="0"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Jílové</a:t>
                      </a:r>
                      <a:endPar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FFFF00"/>
                    </a:solidFill>
                  </a:tcPr>
                </a:tc>
                <a:tc>
                  <a:txBody>
                    <a:bodyPr/>
                    <a:lstStyle/>
                    <a:p>
                      <a:pPr algn="ctr" fontAlgn="ctr"/>
                      <a:r>
                        <a:rPr lang="cs-CZ" sz="1200" b="0" kern="1200" dirty="0"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18.04. 11:00</a:t>
                      </a:r>
                      <a:endPar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FFFF00"/>
                    </a:solidFill>
                  </a:tcPr>
                </a:tc>
                <a:tc>
                  <a:txBody>
                    <a:bodyPr/>
                    <a:lstStyle/>
                    <a:p>
                      <a:pPr algn="ctr" fontAlgn="ctr"/>
                      <a:r>
                        <a:rPr lang="cs-CZ" sz="1200" b="0" i="0" u="none" strike="noStrike" dirty="0" smtClean="0">
                          <a:solidFill>
                            <a:srgbClr val="000000"/>
                          </a:solidFill>
                          <a:effectLst>
                            <a:outerShdw blurRad="38100" dist="38100" dir="2700000" algn="tl">
                              <a:srgbClr val="000000">
                                <a:alpha val="43137"/>
                              </a:srgbClr>
                            </a:outerShdw>
                          </a:effectLst>
                          <a:latin typeface="Baskerville Old Face" pitchFamily="18" charset="0"/>
                        </a:rPr>
                        <a:t>SO</a:t>
                      </a:r>
                      <a:endPar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14"/>
                  </a:ext>
                </a:extLst>
              </a:tr>
              <a:tr h="208111">
                <a:tc>
                  <a:txBody>
                    <a:bodyPr/>
                    <a:lstStyle/>
                    <a:p>
                      <a:pPr algn="ctr" fontAlgn="ctr"/>
                      <a:r>
                        <a:rPr lang="cs-CZ" sz="1200" b="0" kern="1200" dirty="0" err="1"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Mšené</a:t>
                      </a:r>
                      <a:r>
                        <a:rPr lang="cs-CZ" sz="1200" b="0" kern="1200" dirty="0"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 L.</a:t>
                      </a:r>
                      <a:endPar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200" b="0" kern="1200" dirty="0"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Benešov</a:t>
                      </a:r>
                      <a:endPar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200" b="0" kern="1200" dirty="0" smtClean="0">
                          <a:solidFill>
                            <a:schemeClr val="tx1"/>
                          </a:solidFill>
                          <a:effectLst>
                            <a:outerShdw blurRad="38100" dist="38100" dir="2700000" algn="tl">
                              <a:srgbClr val="000000">
                                <a:alpha val="43137"/>
                              </a:srgbClr>
                            </a:outerShdw>
                          </a:effectLst>
                          <a:latin typeface="Baskerville Old Face" pitchFamily="18" charset="0"/>
                          <a:ea typeface="+mn-ea"/>
                          <a:cs typeface="+mn-cs"/>
                        </a:rPr>
                        <a:t>19.04. 10:00</a:t>
                      </a:r>
                      <a:endPar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200" b="0" i="0" u="none" strike="noStrike" dirty="0">
                          <a:solidFill>
                            <a:srgbClr val="000000"/>
                          </a:solidFill>
                          <a:effectLst>
                            <a:outerShdw blurRad="38100" dist="38100" dir="2700000" algn="tl">
                              <a:srgbClr val="000000">
                                <a:alpha val="43137"/>
                              </a:srgbClr>
                            </a:outerShdw>
                          </a:effectLst>
                          <a:latin typeface="Baskerville Old Face" pitchFamily="18" charset="0"/>
                        </a:rPr>
                        <a:t>NE</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15"/>
                  </a:ext>
                </a:extLst>
              </a:tr>
            </a:tbl>
          </a:graphicData>
        </a:graphic>
      </p:graphicFrame>
      <p:graphicFrame>
        <p:nvGraphicFramePr>
          <p:cNvPr id="12" name="Tabulka 11"/>
          <p:cNvGraphicFramePr>
            <a:graphicFrameLocks noGrp="1"/>
          </p:cNvGraphicFramePr>
          <p:nvPr/>
        </p:nvGraphicFramePr>
        <p:xfrm>
          <a:off x="5798244" y="3907532"/>
          <a:ext cx="4221084" cy="2633631"/>
        </p:xfrm>
        <a:graphic>
          <a:graphicData uri="http://schemas.openxmlformats.org/drawingml/2006/table">
            <a:tbl>
              <a:tblPr/>
              <a:tblGrid>
                <a:gridCol w="437742">
                  <a:extLst>
                    <a:ext uri="{9D8B030D-6E8A-4147-A177-3AD203B41FA5}">
                      <a16:colId xmlns:a16="http://schemas.microsoft.com/office/drawing/2014/main" val="20000"/>
                    </a:ext>
                  </a:extLst>
                </a:gridCol>
                <a:gridCol w="812950">
                  <a:extLst>
                    <a:ext uri="{9D8B030D-6E8A-4147-A177-3AD203B41FA5}">
                      <a16:colId xmlns:a16="http://schemas.microsoft.com/office/drawing/2014/main" val="20001"/>
                    </a:ext>
                  </a:extLst>
                </a:gridCol>
                <a:gridCol w="390841">
                  <a:extLst>
                    <a:ext uri="{9D8B030D-6E8A-4147-A177-3AD203B41FA5}">
                      <a16:colId xmlns:a16="http://schemas.microsoft.com/office/drawing/2014/main" val="20002"/>
                    </a:ext>
                  </a:extLst>
                </a:gridCol>
                <a:gridCol w="390841">
                  <a:extLst>
                    <a:ext uri="{9D8B030D-6E8A-4147-A177-3AD203B41FA5}">
                      <a16:colId xmlns:a16="http://schemas.microsoft.com/office/drawing/2014/main" val="20003"/>
                    </a:ext>
                  </a:extLst>
                </a:gridCol>
                <a:gridCol w="390841">
                  <a:extLst>
                    <a:ext uri="{9D8B030D-6E8A-4147-A177-3AD203B41FA5}">
                      <a16:colId xmlns:a16="http://schemas.microsoft.com/office/drawing/2014/main" val="20004"/>
                    </a:ext>
                  </a:extLst>
                </a:gridCol>
                <a:gridCol w="390841">
                  <a:extLst>
                    <a:ext uri="{9D8B030D-6E8A-4147-A177-3AD203B41FA5}">
                      <a16:colId xmlns:a16="http://schemas.microsoft.com/office/drawing/2014/main" val="20005"/>
                    </a:ext>
                  </a:extLst>
                </a:gridCol>
                <a:gridCol w="390841">
                  <a:extLst>
                    <a:ext uri="{9D8B030D-6E8A-4147-A177-3AD203B41FA5}">
                      <a16:colId xmlns:a16="http://schemas.microsoft.com/office/drawing/2014/main" val="20006"/>
                    </a:ext>
                  </a:extLst>
                </a:gridCol>
                <a:gridCol w="484643">
                  <a:extLst>
                    <a:ext uri="{9D8B030D-6E8A-4147-A177-3AD203B41FA5}">
                      <a16:colId xmlns:a16="http://schemas.microsoft.com/office/drawing/2014/main" val="20007"/>
                    </a:ext>
                  </a:extLst>
                </a:gridCol>
                <a:gridCol w="531544">
                  <a:extLst>
                    <a:ext uri="{9D8B030D-6E8A-4147-A177-3AD203B41FA5}">
                      <a16:colId xmlns:a16="http://schemas.microsoft.com/office/drawing/2014/main" val="20008"/>
                    </a:ext>
                  </a:extLst>
                </a:gridCol>
              </a:tblGrid>
              <a:tr h="289434">
                <a:tc gridSpan="9">
                  <a:txBody>
                    <a:bodyPr/>
                    <a:lstStyle/>
                    <a:p>
                      <a:pPr algn="ctr" fontAlgn="ctr"/>
                      <a:r>
                        <a:rPr lang="pt-BR" sz="800" b="1" i="0" u="none" strike="noStrike" dirty="0">
                          <a:solidFill>
                            <a:srgbClr val="000000"/>
                          </a:solidFill>
                          <a:latin typeface="Arial Black"/>
                        </a:rPr>
                        <a:t>I. A TŘÍDA dorost </a:t>
                      </a:r>
                      <a:r>
                        <a:rPr lang="pt-BR" sz="800" b="1" i="0" u="none" strike="noStrike" dirty="0" smtClean="0">
                          <a:solidFill>
                            <a:srgbClr val="000000"/>
                          </a:solidFill>
                          <a:latin typeface="Arial Black"/>
                        </a:rPr>
                        <a:t>2014-15</a:t>
                      </a:r>
                      <a:r>
                        <a:rPr lang="cs-CZ" sz="800" b="1" i="0" u="none" strike="noStrike" dirty="0" smtClean="0">
                          <a:solidFill>
                            <a:srgbClr val="000000"/>
                          </a:solidFill>
                          <a:latin typeface="Arial Black"/>
                        </a:rPr>
                        <a:t> po 15 zápasech</a:t>
                      </a:r>
                      <a:endParaRPr lang="pt-BR" sz="800" b="1" i="0" u="none" strike="noStrike" dirty="0">
                        <a:solidFill>
                          <a:srgbClr val="000000"/>
                        </a:solidFill>
                        <a:latin typeface="Arial Black"/>
                      </a:endParaRP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999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36204">
                <a:tc>
                  <a:txBody>
                    <a:bodyPr/>
                    <a:lstStyle/>
                    <a:p>
                      <a:pPr algn="ctr" fontAlgn="ctr"/>
                      <a:r>
                        <a:rPr lang="cs-CZ" sz="700" b="1" i="0" u="none" strike="noStrike">
                          <a:solidFill>
                            <a:srgbClr val="000000"/>
                          </a:solidFill>
                          <a:latin typeface="Arial Black"/>
                        </a:rPr>
                        <a:t>1.</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66"/>
                    </a:solidFill>
                  </a:tcPr>
                </a:tc>
                <a:tc>
                  <a:txBody>
                    <a:bodyPr/>
                    <a:lstStyle/>
                    <a:p>
                      <a:pPr algn="ctr" fontAlgn="ctr"/>
                      <a:r>
                        <a:rPr lang="cs-CZ" sz="700" b="1" i="0" u="none" strike="noStrike">
                          <a:solidFill>
                            <a:srgbClr val="000000"/>
                          </a:solidFill>
                          <a:latin typeface="Arial Black"/>
                        </a:rPr>
                        <a:t>SK Sokol Brozany</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66"/>
                    </a:solidFill>
                  </a:tcPr>
                </a:tc>
                <a:tc>
                  <a:txBody>
                    <a:bodyPr/>
                    <a:lstStyle/>
                    <a:p>
                      <a:pPr algn="ctr" fontAlgn="ctr"/>
                      <a:r>
                        <a:rPr lang="cs-CZ" sz="700" b="1" i="0" u="none" strike="noStrike">
                          <a:solidFill>
                            <a:srgbClr val="000000"/>
                          </a:solidFill>
                          <a:latin typeface="Arial Black"/>
                        </a:rPr>
                        <a:t>16</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66"/>
                    </a:solidFill>
                  </a:tcPr>
                </a:tc>
                <a:tc>
                  <a:txBody>
                    <a:bodyPr/>
                    <a:lstStyle/>
                    <a:p>
                      <a:pPr algn="ctr" fontAlgn="ctr"/>
                      <a:r>
                        <a:rPr lang="cs-CZ" sz="700" b="1" i="0" u="none" strike="noStrike">
                          <a:solidFill>
                            <a:srgbClr val="000000"/>
                          </a:solidFill>
                          <a:latin typeface="Arial Black"/>
                        </a:rPr>
                        <a:t>14</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66"/>
                    </a:solidFill>
                  </a:tcPr>
                </a:tc>
                <a:tc>
                  <a:txBody>
                    <a:bodyPr/>
                    <a:lstStyle/>
                    <a:p>
                      <a:pPr algn="ctr" fontAlgn="ctr"/>
                      <a:r>
                        <a:rPr lang="cs-CZ" sz="700" b="1" i="0" u="none" strike="noStrike">
                          <a:solidFill>
                            <a:srgbClr val="000000"/>
                          </a:solidFill>
                          <a:latin typeface="Arial Black"/>
                        </a:rPr>
                        <a:t>0</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66"/>
                    </a:solidFill>
                  </a:tcPr>
                </a:tc>
                <a:tc>
                  <a:txBody>
                    <a:bodyPr/>
                    <a:lstStyle/>
                    <a:p>
                      <a:pPr algn="ctr" fontAlgn="ctr"/>
                      <a:r>
                        <a:rPr lang="cs-CZ" sz="700" b="1" i="0" u="none" strike="noStrike">
                          <a:solidFill>
                            <a:srgbClr val="000000"/>
                          </a:solidFill>
                          <a:latin typeface="Arial Black"/>
                        </a:rPr>
                        <a:t>0</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66"/>
                    </a:solidFill>
                  </a:tcPr>
                </a:tc>
                <a:tc>
                  <a:txBody>
                    <a:bodyPr/>
                    <a:lstStyle/>
                    <a:p>
                      <a:pPr algn="ctr" fontAlgn="ctr"/>
                      <a:r>
                        <a:rPr lang="cs-CZ" sz="700" b="1" i="0" u="none" strike="noStrike">
                          <a:solidFill>
                            <a:srgbClr val="000000"/>
                          </a:solidFill>
                          <a:latin typeface="Arial Black"/>
                        </a:rPr>
                        <a:t>2</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66"/>
                    </a:solidFill>
                  </a:tcPr>
                </a:tc>
                <a:tc>
                  <a:txBody>
                    <a:bodyPr/>
                    <a:lstStyle/>
                    <a:p>
                      <a:pPr algn="ctr" fontAlgn="ctr"/>
                      <a:r>
                        <a:rPr lang="cs-CZ" sz="700" b="1" i="0" u="none" strike="noStrike">
                          <a:solidFill>
                            <a:srgbClr val="000000"/>
                          </a:solidFill>
                          <a:latin typeface="Arial Black"/>
                        </a:rPr>
                        <a:t>70:16</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66"/>
                    </a:solidFill>
                  </a:tcPr>
                </a:tc>
                <a:tc>
                  <a:txBody>
                    <a:bodyPr/>
                    <a:lstStyle/>
                    <a:p>
                      <a:pPr algn="ctr" fontAlgn="ctr"/>
                      <a:r>
                        <a:rPr lang="cs-CZ" sz="700" b="1" i="0" u="none" strike="noStrike">
                          <a:solidFill>
                            <a:srgbClr val="000000"/>
                          </a:solidFill>
                          <a:latin typeface="Arial Black"/>
                        </a:rPr>
                        <a:t>42</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66"/>
                    </a:solidFill>
                  </a:tcPr>
                </a:tc>
                <a:extLst>
                  <a:ext uri="{0D108BD9-81ED-4DB2-BD59-A6C34878D82A}">
                    <a16:rowId xmlns:a16="http://schemas.microsoft.com/office/drawing/2014/main" val="10001"/>
                  </a:ext>
                </a:extLst>
              </a:tr>
              <a:tr h="199199">
                <a:tc>
                  <a:txBody>
                    <a:bodyPr/>
                    <a:lstStyle/>
                    <a:p>
                      <a:pPr algn="ctr" fontAlgn="ctr"/>
                      <a:r>
                        <a:rPr lang="cs-CZ" sz="700" b="1" i="0" u="none" strike="noStrike">
                          <a:solidFill>
                            <a:srgbClr val="C00000"/>
                          </a:solidFill>
                          <a:latin typeface="Arial Black"/>
                        </a:rPr>
                        <a:t>2.</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C00000"/>
                          </a:solidFill>
                          <a:latin typeface="Arial Black"/>
                        </a:rPr>
                        <a:t>SK Štětí</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C00000"/>
                          </a:solidFill>
                          <a:latin typeface="Arial Black"/>
                        </a:rPr>
                        <a:t>15</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C00000"/>
                          </a:solidFill>
                          <a:latin typeface="Arial Black"/>
                        </a:rPr>
                        <a:t>13</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C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C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C00000"/>
                          </a:solidFill>
                          <a:latin typeface="Arial Black"/>
                        </a:rPr>
                        <a:t>2</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C00000"/>
                          </a:solidFill>
                          <a:latin typeface="Arial Black"/>
                        </a:rPr>
                        <a:t>121:20</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C00000"/>
                          </a:solidFill>
                          <a:latin typeface="Arial Black"/>
                        </a:rPr>
                        <a:t>39</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2"/>
                  </a:ext>
                </a:extLst>
              </a:tr>
              <a:tr h="199199">
                <a:tc>
                  <a:txBody>
                    <a:bodyPr/>
                    <a:lstStyle/>
                    <a:p>
                      <a:pPr algn="ctr" fontAlgn="ctr"/>
                      <a:r>
                        <a:rPr lang="cs-CZ" sz="700" b="1" i="0" u="none" strike="noStrike">
                          <a:solidFill>
                            <a:srgbClr val="000000"/>
                          </a:solidFill>
                          <a:latin typeface="Arial Black"/>
                        </a:rPr>
                        <a:t>3.</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TJ Svádov</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15</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13</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0</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0</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2</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120:38</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39</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03"/>
                  </a:ext>
                </a:extLst>
              </a:tr>
              <a:tr h="136204">
                <a:tc>
                  <a:txBody>
                    <a:bodyPr/>
                    <a:lstStyle/>
                    <a:p>
                      <a:pPr algn="ctr" fontAlgn="ctr"/>
                      <a:r>
                        <a:rPr lang="cs-CZ" sz="700" b="1" i="0" u="none" strike="noStrike">
                          <a:solidFill>
                            <a:srgbClr val="000000"/>
                          </a:solidFill>
                          <a:latin typeface="Arial Black"/>
                        </a:rPr>
                        <a:t>4.</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ASK Lovosice</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16</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10</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6</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76.36</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30</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4"/>
                  </a:ext>
                </a:extLst>
              </a:tr>
              <a:tr h="144516">
                <a:tc>
                  <a:txBody>
                    <a:bodyPr/>
                    <a:lstStyle/>
                    <a:p>
                      <a:pPr algn="ctr" fontAlgn="ctr"/>
                      <a:r>
                        <a:rPr lang="cs-CZ" sz="700" b="1" i="0" u="none" strike="noStrike">
                          <a:solidFill>
                            <a:srgbClr val="000000"/>
                          </a:solidFill>
                          <a:latin typeface="Arial Black"/>
                        </a:rPr>
                        <a:t>5.</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SK Velký Šenov</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16</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8</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2</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1</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5</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78:60</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29</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05"/>
                  </a:ext>
                </a:extLst>
              </a:tr>
              <a:tr h="136204">
                <a:tc>
                  <a:txBody>
                    <a:bodyPr/>
                    <a:lstStyle/>
                    <a:p>
                      <a:pPr algn="ctr" fontAlgn="ctr"/>
                      <a:r>
                        <a:rPr lang="cs-CZ" sz="700" b="1" i="0" u="none" strike="noStrike">
                          <a:solidFill>
                            <a:srgbClr val="000000"/>
                          </a:solidFill>
                          <a:latin typeface="Arial Black"/>
                        </a:rPr>
                        <a:t>6.</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T.J. Mojžíř</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16</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8</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2</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6</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48:38</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28</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6"/>
                  </a:ext>
                </a:extLst>
              </a:tr>
              <a:tr h="136204">
                <a:tc>
                  <a:txBody>
                    <a:bodyPr/>
                    <a:lstStyle/>
                    <a:p>
                      <a:pPr algn="ctr" fontAlgn="ctr"/>
                      <a:r>
                        <a:rPr lang="cs-CZ" sz="700" b="1" i="0" u="none" strike="noStrike">
                          <a:solidFill>
                            <a:srgbClr val="000000"/>
                          </a:solidFill>
                          <a:latin typeface="Arial Black"/>
                        </a:rPr>
                        <a:t>7.</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Sokol Mšené Lázně</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16</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8</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0</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2</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6</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52:57</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26</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07"/>
                  </a:ext>
                </a:extLst>
              </a:tr>
              <a:tr h="111318">
                <a:tc>
                  <a:txBody>
                    <a:bodyPr/>
                    <a:lstStyle/>
                    <a:p>
                      <a:pPr algn="ctr" fontAlgn="ctr"/>
                      <a:r>
                        <a:rPr lang="cs-CZ" sz="700" b="1" i="0" u="none" strike="noStrike">
                          <a:solidFill>
                            <a:srgbClr val="000000"/>
                          </a:solidFill>
                          <a:latin typeface="Arial Black"/>
                        </a:rPr>
                        <a:t>8.</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SK Březiny</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15</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8</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1</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6</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54:44</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25</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8"/>
                  </a:ext>
                </a:extLst>
              </a:tr>
              <a:tr h="199199">
                <a:tc>
                  <a:txBody>
                    <a:bodyPr/>
                    <a:lstStyle/>
                    <a:p>
                      <a:pPr algn="ctr" fontAlgn="ctr"/>
                      <a:r>
                        <a:rPr lang="cs-CZ" sz="700" b="1" i="0" u="none" strike="noStrike">
                          <a:solidFill>
                            <a:srgbClr val="000000"/>
                          </a:solidFill>
                          <a:latin typeface="Arial Black"/>
                        </a:rPr>
                        <a:t>9.</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TJ Chlumec</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15</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7</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1</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1</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6</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72:51</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24</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09"/>
                  </a:ext>
                </a:extLst>
              </a:tr>
              <a:tr h="136204">
                <a:tc>
                  <a:txBody>
                    <a:bodyPr/>
                    <a:lstStyle/>
                    <a:p>
                      <a:pPr algn="ctr" fontAlgn="ctr"/>
                      <a:r>
                        <a:rPr lang="cs-CZ" sz="700" b="1" i="0" u="none" strike="noStrike">
                          <a:solidFill>
                            <a:srgbClr val="000000"/>
                          </a:solidFill>
                          <a:latin typeface="Arial Black"/>
                        </a:rPr>
                        <a:t>10.</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TJ Skorotice</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15</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6</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9</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38:61</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18</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10"/>
                  </a:ext>
                </a:extLst>
              </a:tr>
              <a:tr h="136204">
                <a:tc>
                  <a:txBody>
                    <a:bodyPr/>
                    <a:lstStyle/>
                    <a:p>
                      <a:pPr algn="ctr" fontAlgn="ctr"/>
                      <a:r>
                        <a:rPr lang="cs-CZ" sz="700" b="1" i="0" u="none" strike="noStrike">
                          <a:solidFill>
                            <a:srgbClr val="000000"/>
                          </a:solidFill>
                          <a:latin typeface="Arial Black"/>
                        </a:rPr>
                        <a:t>11.</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FK Jílové</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15</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2</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1</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0</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12</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34:80</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8</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11"/>
                  </a:ext>
                </a:extLst>
              </a:tr>
              <a:tr h="136204">
                <a:tc>
                  <a:txBody>
                    <a:bodyPr/>
                    <a:lstStyle/>
                    <a:p>
                      <a:pPr algn="ctr" fontAlgn="ctr"/>
                      <a:r>
                        <a:rPr lang="cs-CZ" sz="700" b="1" i="0" u="none" strike="noStrike">
                          <a:solidFill>
                            <a:srgbClr val="000000"/>
                          </a:solidFill>
                          <a:latin typeface="Arial Black"/>
                        </a:rPr>
                        <a:t>12.</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FC Jiskra Modrá</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16</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2</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1</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13</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29:105</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7</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12"/>
                  </a:ext>
                </a:extLst>
              </a:tr>
              <a:tr h="136204">
                <a:tc>
                  <a:txBody>
                    <a:bodyPr/>
                    <a:lstStyle/>
                    <a:p>
                      <a:pPr algn="ctr" fontAlgn="ctr"/>
                      <a:r>
                        <a:rPr lang="cs-CZ" sz="700" b="1" i="0" u="none" strike="noStrike">
                          <a:solidFill>
                            <a:srgbClr val="000000"/>
                          </a:solidFill>
                          <a:latin typeface="Arial Black"/>
                        </a:rPr>
                        <a:t>13.</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FK Novosedlice</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15</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2</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0</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0</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13</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30:147</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6</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13"/>
                  </a:ext>
                </a:extLst>
              </a:tr>
              <a:tr h="199199">
                <a:tc>
                  <a:txBody>
                    <a:bodyPr/>
                    <a:lstStyle/>
                    <a:p>
                      <a:pPr algn="ctr" fontAlgn="ctr"/>
                      <a:r>
                        <a:rPr lang="cs-CZ" sz="700" b="1" i="0" u="none" strike="noStrike">
                          <a:solidFill>
                            <a:srgbClr val="000000"/>
                          </a:solidFill>
                          <a:latin typeface="Arial Black"/>
                        </a:rPr>
                        <a:t>14.</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MSK Benešov n.Pl.</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15</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1</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14</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15:84</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dirty="0">
                          <a:solidFill>
                            <a:srgbClr val="000000"/>
                          </a:solidFill>
                          <a:latin typeface="Arial Black"/>
                        </a:rPr>
                        <a:t>3</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14"/>
                  </a:ext>
                </a:extLst>
              </a:tr>
            </a:tbl>
          </a:graphicData>
        </a:graphic>
      </p:graphicFrame>
      <p:sp>
        <p:nvSpPr>
          <p:cNvPr id="13" name="TextovéPole 12"/>
          <p:cNvSpPr txBox="1"/>
          <p:nvPr/>
        </p:nvSpPr>
        <p:spPr>
          <a:xfrm>
            <a:off x="5863580" y="6715844"/>
            <a:ext cx="4176464" cy="307777"/>
          </a:xfrm>
          <a:prstGeom prst="rect">
            <a:avLst/>
          </a:prstGeom>
          <a:solidFill>
            <a:schemeClr val="accent1">
              <a:lumMod val="20000"/>
              <a:lumOff val="80000"/>
            </a:schemeClr>
          </a:solidFill>
        </p:spPr>
        <p:txBody>
          <a:bodyPr wrap="square" rtlCol="0">
            <a:spAutoFit/>
          </a:bodyPr>
          <a:lstStyle/>
          <a:p>
            <a:pPr algn="ctr"/>
            <a:r>
              <a:rPr lang="cs-CZ" sz="1400" dirty="0" smtClean="0">
                <a:latin typeface="Bookman Old Style" pitchFamily="18" charset="0"/>
              </a:rPr>
              <a:t>O 1. místo v tabulce hrají 3 mužstva</a:t>
            </a:r>
          </a:p>
        </p:txBody>
      </p:sp>
      <p:sp>
        <p:nvSpPr>
          <p:cNvPr id="14" name="TextovéPole 13"/>
          <p:cNvSpPr txBox="1"/>
          <p:nvPr/>
        </p:nvSpPr>
        <p:spPr>
          <a:xfrm>
            <a:off x="174948" y="163116"/>
            <a:ext cx="4680520" cy="923330"/>
          </a:xfrm>
          <a:prstGeom prst="rect">
            <a:avLst/>
          </a:prstGeom>
          <a:blipFill dpi="0" rotWithShape="1">
            <a:blip r:embed="rId3" cstate="print">
              <a:alphaModFix amt="33000"/>
            </a:blip>
            <a:srcRect/>
            <a:stretch>
              <a:fillRect/>
            </a:stretch>
          </a:blipFill>
        </p:spPr>
        <p:txBody>
          <a:bodyPr wrap="square" rtlCol="0">
            <a:spAutoFit/>
          </a:bodyPr>
          <a:lstStyle/>
          <a:p>
            <a:pPr algn="ctr"/>
            <a:r>
              <a:rPr lang="cs-CZ" sz="1800" dirty="0" smtClean="0">
                <a:effectLst>
                  <a:outerShdw blurRad="38100" dist="38100" dir="2700000" algn="tl">
                    <a:srgbClr val="000000">
                      <a:alpha val="43137"/>
                    </a:srgbClr>
                  </a:outerShdw>
                </a:effectLst>
                <a:latin typeface="Bookman Old Style" pitchFamily="18" charset="0"/>
              </a:rPr>
              <a:t>Proti poslednímu celku tabulky jsme se hodně nadřeli. Na branky jsme čekali do druhého poločasu</a:t>
            </a:r>
          </a:p>
        </p:txBody>
      </p:sp>
      <p:cxnSp>
        <p:nvCxnSpPr>
          <p:cNvPr id="17" name="Přímá spojovací šipka 16"/>
          <p:cNvCxnSpPr/>
          <p:nvPr/>
        </p:nvCxnSpPr>
        <p:spPr bwMode="auto">
          <a:xfrm>
            <a:off x="3487316" y="7075884"/>
            <a:ext cx="1080120" cy="72008"/>
          </a:xfrm>
          <a:prstGeom prst="straightConnector1">
            <a:avLst/>
          </a:prstGeom>
          <a:noFill/>
          <a:ln w="38100" cap="flat" cmpd="sng" algn="ctr">
            <a:solidFill>
              <a:srgbClr val="666633"/>
            </a:solidFill>
            <a:prstDash val="solid"/>
            <a:round/>
            <a:headEnd type="none" w="med" len="med"/>
            <a:tailEnd type="arrow"/>
          </a:ln>
          <a:effectLst>
            <a:innerShdw blurRad="63500" dist="50800" dir="16200000">
              <a:prstClr val="black">
                <a:alpha val="50000"/>
              </a:prstClr>
            </a:innerShdw>
          </a:effectLst>
        </p:spPr>
      </p:cxnSp>
      <p:sp>
        <p:nvSpPr>
          <p:cNvPr id="18" name="Rectangle 1"/>
          <p:cNvSpPr>
            <a:spLocks noChangeArrowheads="1"/>
          </p:cNvSpPr>
          <p:nvPr/>
        </p:nvSpPr>
        <p:spPr bwMode="auto">
          <a:xfrm>
            <a:off x="174948" y="1679341"/>
            <a:ext cx="4680520" cy="5324535"/>
          </a:xfrm>
          <a:prstGeom prst="rect">
            <a:avLst/>
          </a:prstGeom>
          <a:noFill/>
          <a:ln w="9525">
            <a:solidFill>
              <a:srgbClr val="0066FF"/>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i="0" u="sng" strike="noStrike" cap="none" normalizeH="0" baseline="0" dirty="0" smtClean="0">
                <a:ln>
                  <a:solidFill>
                    <a:srgbClr val="0066FF"/>
                  </a:soli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SK </a:t>
            </a:r>
            <a:r>
              <a:rPr kumimoji="0" lang="cs-CZ" sz="2000" i="0" u="sng" strike="noStrike" cap="none" normalizeH="0" baseline="0" dirty="0" err="1" smtClean="0">
                <a:ln>
                  <a:solidFill>
                    <a:srgbClr val="0066FF"/>
                  </a:soli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Štětí</a:t>
            </a:r>
            <a:r>
              <a:rPr kumimoji="0" lang="cs-CZ" sz="2000" i="0" u="sng" strike="noStrike" cap="none" normalizeH="0" baseline="0" dirty="0" smtClean="0">
                <a:ln>
                  <a:solidFill>
                    <a:srgbClr val="0066FF"/>
                  </a:soli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 FK Rumburk</a:t>
            </a:r>
            <a:endParaRPr kumimoji="0" lang="cs-CZ" sz="2000" i="0" u="none" strike="noStrike" cap="none" normalizeH="0" baseline="0" dirty="0" smtClean="0">
              <a:ln>
                <a:solidFill>
                  <a:srgbClr val="0066FF"/>
                </a:solid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i="0" u="sng" strike="noStrike" cap="none" normalizeH="0" baseline="0" dirty="0" smtClean="0">
                <a:ln>
                  <a:solidFill>
                    <a:srgbClr val="0066FF"/>
                  </a:soli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2:0(0:0)   4.4.2015   19. hrací kolo</a:t>
            </a:r>
            <a:endParaRPr kumimoji="0" lang="cs-CZ" sz="2000" i="0" u="none" strike="noStrike" cap="none" normalizeH="0" baseline="0" dirty="0" smtClean="0">
              <a:ln>
                <a:solidFill>
                  <a:srgbClr val="0066FF"/>
                </a:solid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 průběhu týdne to vůbec nevypadalo, že v českých luzích a hájích jsou rozehrány fotbalové soutěže. Padající sníh a vítr na hranici orkánu spíše připomínal zimu na svém vrcholu. Pár zápasů a jeden i v krajském přeboru dospělých byl odvolán. To se ale netýkalo našeho mužstva. V sobotu ráno vylezlo na oblohu sluníčko a mohli jsme nastoupit k zápasu proti poslednímu týmu tabulky, který sice před týdnem doma porazil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Blšany</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ale to neměnilo nic na věci, že naše kursové akcie jsou hodně vysoko.</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Od prvních  okamžiků zápasu bylo jasné, s jakou taktikou hosté do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přijeli. Zakopali se na vlastní polovině a odtud chtěli vyrážet do rychlých brejků. Domácí se do soupeře zakousli a v úvodu byl k vidění jeden útok za druhým. Již ve 3. minutě Stejskal z otočky jen těsně minul levou tyčku. Hosté se na polovinu domácích dostali až v 11. minutě a hned z toho byl roh, který ale žádné hromy blesky před brankou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nevyvolal. O minutu později se ocitl na zemi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musel být ošetřován, ale zabojoval a zápas dohrál až do konce. Míč po nebezpečné střele Tichého vytlačil ze své branky na roh hostující brankář Tomáš Bednář. V polovině poločasu místo nahrávky na Stejskala Slanička střílel a jeho nepovedená šajtle  skončila v náručí brankáře. Když o minutu později po rohu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Kuclera</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Šmidrkal</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hlavou branku přestřelil, tak to na velký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brankostroj</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už nevypadalo. Na jeden dotek sehráli domácí akci, na jejímž konci, byl Šimral, ale ani jeho pokus k vedoucí brance nevedl. Ve 30. minutě Rumburk zahrozil z volného přímého kopu, ale jinak žádnou větší šanci si v prvním</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 name="Picture 1"/>
          <p:cNvPicPr>
            <a:picLocks noChangeAspect="1" noChangeArrowheads="1"/>
          </p:cNvPicPr>
          <p:nvPr/>
        </p:nvPicPr>
        <p:blipFill>
          <a:blip r:embed="rId4" cstate="print"/>
          <a:srcRect/>
          <a:stretch>
            <a:fillRect/>
          </a:stretch>
        </p:blipFill>
        <p:spPr bwMode="auto">
          <a:xfrm>
            <a:off x="2191172" y="1099220"/>
            <a:ext cx="648072" cy="504057"/>
          </a:xfrm>
          <a:prstGeom prst="rect">
            <a:avLst/>
          </a:prstGeom>
          <a:noFill/>
          <a:ln w="9525">
            <a:noFill/>
            <a:miter lim="800000"/>
            <a:headEnd/>
            <a:tailEnd/>
          </a:ln>
        </p:spPr>
      </p:pic>
      <p:pic>
        <p:nvPicPr>
          <p:cNvPr id="8194" name="Picture 5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8195" name="Picture 5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8196" name="Picture 5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8197" name="Picture 4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8198" name="Picture 4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8199" name="Picture 4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8200" name="Picture 4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8201" name="Picture 4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8202" name="Picture 4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8203" name="Picture 4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8204" name="Picture 42"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8205" name="Picture 41"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8206" name="Picture 40"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8207" name="Picture 39"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8208" name="Picture 38"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8209" name="Picture 37"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8210" name="Picture 36"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8211" name="Picture 35"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8212" name="Picture 34"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8213" name="Picture 33"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8214" name="Picture 32"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8215" name="Picture 31"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8216" name="Picture 30"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8217" name="Picture 29"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8218" name="Picture 28"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8219" name="Picture 27"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8220" name="Picture 26"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8221" name="Picture 25"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8222" name="Picture 24"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8223" name="Picture 23"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8224" name="Picture 22"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8225" name="Picture 21"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8226" name="Picture 20"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4324350"/>
            <a:ext cx="914400" cy="228600"/>
          </a:xfrm>
          <a:prstGeom prst="rect">
            <a:avLst/>
          </a:prstGeom>
          <a:noFill/>
          <a:ln w="9525">
            <a:miter lim="800000"/>
            <a:headEnd/>
            <a:tailEnd/>
          </a:ln>
        </p:spPr>
      </p:pic>
      <p:pic>
        <p:nvPicPr>
          <p:cNvPr id="8227" name="Picture 19"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4324350"/>
            <a:ext cx="914400" cy="228600"/>
          </a:xfrm>
          <a:prstGeom prst="rect">
            <a:avLst/>
          </a:prstGeom>
          <a:noFill/>
          <a:ln w="9525">
            <a:miter lim="800000"/>
            <a:headEnd/>
            <a:tailEnd/>
          </a:ln>
        </p:spPr>
      </p:pic>
      <p:pic>
        <p:nvPicPr>
          <p:cNvPr id="8228" name="Picture 18"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4552950"/>
            <a:ext cx="914400" cy="228600"/>
          </a:xfrm>
          <a:prstGeom prst="rect">
            <a:avLst/>
          </a:prstGeom>
          <a:noFill/>
          <a:ln w="9525">
            <a:miter lim="800000"/>
            <a:headEnd/>
            <a:tailEnd/>
          </a:ln>
        </p:spPr>
      </p:pic>
      <p:pic>
        <p:nvPicPr>
          <p:cNvPr id="8229" name="Picture 17"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4552950"/>
            <a:ext cx="914400" cy="228600"/>
          </a:xfrm>
          <a:prstGeom prst="rect">
            <a:avLst/>
          </a:prstGeom>
          <a:noFill/>
          <a:ln w="9525">
            <a:miter lim="800000"/>
            <a:headEnd/>
            <a:tailEnd/>
          </a:ln>
        </p:spPr>
      </p:pic>
      <p:pic>
        <p:nvPicPr>
          <p:cNvPr id="8230" name="Picture 16"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4781550"/>
            <a:ext cx="914400" cy="228600"/>
          </a:xfrm>
          <a:prstGeom prst="rect">
            <a:avLst/>
          </a:prstGeom>
          <a:noFill/>
          <a:ln w="9525">
            <a:miter lim="800000"/>
            <a:headEnd/>
            <a:tailEnd/>
          </a:ln>
        </p:spPr>
      </p:pic>
      <p:pic>
        <p:nvPicPr>
          <p:cNvPr id="8231" name="Picture 15"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47815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88413" y="7004050"/>
            <a:ext cx="100806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72513" y="7239000"/>
            <a:ext cx="115093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6" name="Obdélník 5"/>
          <p:cNvSpPr/>
          <p:nvPr/>
        </p:nvSpPr>
        <p:spPr>
          <a:xfrm>
            <a:off x="174948" y="451148"/>
            <a:ext cx="4587974" cy="3647152"/>
          </a:xfrm>
          <a:prstGeom prst="rect">
            <a:avLst/>
          </a:prstGeom>
        </p:spPr>
        <p:txBody>
          <a:bodyPr wrap="square">
            <a:spAutoFit/>
          </a:bodyPr>
          <a:lstStyle/>
          <a:p>
            <a:pPr lvl="0" algn="just" eaLnBrk="0" hangingPunct="0"/>
            <a:r>
              <a:rPr lang="cs-CZ" sz="1100" b="0" dirty="0" smtClean="0">
                <a:latin typeface="Arial" pitchFamily="34" charset="0"/>
                <a:ea typeface="Times New Roman" pitchFamily="18" charset="0"/>
                <a:cs typeface="Arial" pitchFamily="34" charset="0"/>
              </a:rPr>
              <a:t>k tyči na 4:0 potěšil přítomné diváky. Hostům začaly ubývat síly  </a:t>
            </a:r>
            <a:endParaRPr lang="cs-CZ" sz="1100" b="0" dirty="0" smtClean="0">
              <a:latin typeface="Arial" pitchFamily="34" charset="0"/>
              <a:cs typeface="Arial" pitchFamily="34" charset="0"/>
            </a:endParaRPr>
          </a:p>
          <a:p>
            <a:pPr lvl="0" algn="just" eaLnBrk="0" hangingPunct="0"/>
            <a:r>
              <a:rPr lang="cs-CZ" sz="1100" b="0" dirty="0" smtClean="0">
                <a:latin typeface="Arial" pitchFamily="34" charset="0"/>
                <a:ea typeface="Times New Roman" pitchFamily="18" charset="0"/>
                <a:cs typeface="Arial" pitchFamily="34" charset="0"/>
              </a:rPr>
              <a:t>a  začali ze své sítě tahat jeden míč za druhým. V 61. minutě se v šestnáctce dostal ke střele opět  </a:t>
            </a:r>
            <a:r>
              <a:rPr lang="cs-CZ" sz="1100" b="0" dirty="0" err="1" smtClean="0">
                <a:latin typeface="Arial" pitchFamily="34" charset="0"/>
                <a:ea typeface="Times New Roman" pitchFamily="18" charset="0"/>
                <a:cs typeface="Arial" pitchFamily="34" charset="0"/>
              </a:rPr>
              <a:t>Feko</a:t>
            </a:r>
            <a:r>
              <a:rPr lang="cs-CZ" sz="1100" b="0" dirty="0" smtClean="0">
                <a:latin typeface="Arial" pitchFamily="34" charset="0"/>
                <a:ea typeface="Times New Roman" pitchFamily="18" charset="0"/>
                <a:cs typeface="Arial" pitchFamily="34" charset="0"/>
              </a:rPr>
              <a:t>, dlouho nepřemýšlel a zvýšil už na 5:0. V 67. minutě zase střílí Jan </a:t>
            </a:r>
            <a:r>
              <a:rPr lang="cs-CZ" sz="1100" b="0" dirty="0" err="1" smtClean="0">
                <a:latin typeface="Arial" pitchFamily="34" charset="0"/>
                <a:ea typeface="Times New Roman" pitchFamily="18" charset="0"/>
                <a:cs typeface="Arial" pitchFamily="34" charset="0"/>
              </a:rPr>
              <a:t>Grepl</a:t>
            </a:r>
            <a:r>
              <a:rPr lang="cs-CZ" sz="1100" b="0" dirty="0" smtClean="0">
                <a:latin typeface="Arial" pitchFamily="34" charset="0"/>
                <a:ea typeface="Times New Roman" pitchFamily="18" charset="0"/>
                <a:cs typeface="Arial" pitchFamily="34" charset="0"/>
              </a:rPr>
              <a:t> a odražený míč od brankáře posílá zpět za jeho záda na 6:0 </a:t>
            </a:r>
            <a:r>
              <a:rPr lang="cs-CZ" sz="1100" b="0" dirty="0" err="1" smtClean="0">
                <a:latin typeface="Arial" pitchFamily="34" charset="0"/>
                <a:ea typeface="Times New Roman" pitchFamily="18" charset="0"/>
                <a:cs typeface="Arial" pitchFamily="34" charset="0"/>
              </a:rPr>
              <a:t>Horváth</a:t>
            </a:r>
            <a:r>
              <a:rPr lang="cs-CZ" sz="1100" b="0" dirty="0" smtClean="0">
                <a:latin typeface="Arial" pitchFamily="34" charset="0"/>
                <a:ea typeface="Times New Roman" pitchFamily="18" charset="0"/>
                <a:cs typeface="Arial" pitchFamily="34" charset="0"/>
              </a:rPr>
              <a:t>. Ještě v téže minutě připravil střelu do prázdné branky Janu </a:t>
            </a:r>
            <a:r>
              <a:rPr lang="cs-CZ" sz="1100" b="0" dirty="0" err="1" smtClean="0">
                <a:latin typeface="Arial" pitchFamily="34" charset="0"/>
                <a:ea typeface="Times New Roman" pitchFamily="18" charset="0"/>
                <a:cs typeface="Arial" pitchFamily="34" charset="0"/>
              </a:rPr>
              <a:t>Greplovi</a:t>
            </a:r>
            <a:r>
              <a:rPr lang="cs-CZ" sz="1100" b="0" dirty="0" smtClean="0">
                <a:latin typeface="Arial" pitchFamily="34" charset="0"/>
                <a:ea typeface="Times New Roman" pitchFamily="18" charset="0"/>
                <a:cs typeface="Arial" pitchFamily="34" charset="0"/>
              </a:rPr>
              <a:t> na 7:0 autor předchozího gólu. V 68. minutě se zase z boku velkého vápna do míče opřel </a:t>
            </a:r>
            <a:r>
              <a:rPr lang="cs-CZ" sz="1100" b="0" dirty="0" err="1" smtClean="0">
                <a:latin typeface="Arial" pitchFamily="34" charset="0"/>
                <a:ea typeface="Times New Roman" pitchFamily="18" charset="0"/>
                <a:cs typeface="Arial" pitchFamily="34" charset="0"/>
              </a:rPr>
              <a:t>Balaštík</a:t>
            </a:r>
            <a:r>
              <a:rPr lang="cs-CZ" sz="1100" b="0" dirty="0" smtClean="0">
                <a:latin typeface="Arial" pitchFamily="34" charset="0"/>
                <a:ea typeface="Times New Roman" pitchFamily="18" charset="0"/>
                <a:cs typeface="Arial" pitchFamily="34" charset="0"/>
              </a:rPr>
              <a:t> a bylo to už 8:0. Na 9:0 zvyšoval po rychlém útoku Jan </a:t>
            </a:r>
            <a:r>
              <a:rPr lang="cs-CZ" sz="1100" b="0" dirty="0" err="1" smtClean="0">
                <a:latin typeface="Arial" pitchFamily="34" charset="0"/>
                <a:ea typeface="Times New Roman" pitchFamily="18" charset="0"/>
                <a:cs typeface="Arial" pitchFamily="34" charset="0"/>
              </a:rPr>
              <a:t>Grepl</a:t>
            </a:r>
            <a:r>
              <a:rPr lang="cs-CZ" sz="1100" b="0" dirty="0" smtClean="0">
                <a:latin typeface="Arial" pitchFamily="34" charset="0"/>
                <a:ea typeface="Times New Roman" pitchFamily="18" charset="0"/>
                <a:cs typeface="Arial" pitchFamily="34" charset="0"/>
              </a:rPr>
              <a:t>.  Na desátou branku se čekalo trochu déle. V 75. minutě branku </a:t>
            </a:r>
            <a:r>
              <a:rPr lang="cs-CZ" sz="1100" b="0" dirty="0" err="1" smtClean="0">
                <a:latin typeface="Arial" pitchFamily="34" charset="0"/>
                <a:ea typeface="Times New Roman" pitchFamily="18" charset="0"/>
                <a:cs typeface="Arial" pitchFamily="34" charset="0"/>
              </a:rPr>
              <a:t>Koráň</a:t>
            </a:r>
            <a:r>
              <a:rPr lang="cs-CZ" sz="1100" b="0" dirty="0" smtClean="0">
                <a:latin typeface="Arial" pitchFamily="34" charset="0"/>
                <a:ea typeface="Times New Roman" pitchFamily="18" charset="0"/>
                <a:cs typeface="Arial" pitchFamily="34" charset="0"/>
              </a:rPr>
              <a:t> ještě netrefil, ale 6 minut před koncem už se mu to po přihrávce od </a:t>
            </a:r>
            <a:r>
              <a:rPr lang="cs-CZ" sz="1100" b="0" dirty="0" err="1" smtClean="0">
                <a:latin typeface="Arial" pitchFamily="34" charset="0"/>
                <a:ea typeface="Times New Roman" pitchFamily="18" charset="0"/>
                <a:cs typeface="Arial" pitchFamily="34" charset="0"/>
              </a:rPr>
              <a:t>Horvátha</a:t>
            </a:r>
            <a:r>
              <a:rPr lang="cs-CZ" sz="1100" b="0" dirty="0" smtClean="0">
                <a:latin typeface="Arial" pitchFamily="34" charset="0"/>
                <a:ea typeface="Times New Roman" pitchFamily="18" charset="0"/>
                <a:cs typeface="Arial" pitchFamily="34" charset="0"/>
              </a:rPr>
              <a:t> podařilo. Povinné 3 body zůstaly doma, a i když výsledek vypadá, že si dorostenci na hřišti dělali, co chtěli, tak zase až tak růžové to nebylo. Dnes hrají dorostenci zápas jara na hřišti v </a:t>
            </a:r>
            <a:r>
              <a:rPr lang="cs-CZ" sz="1100" b="0" dirty="0" err="1" smtClean="0">
                <a:latin typeface="Arial" pitchFamily="34" charset="0"/>
                <a:ea typeface="Times New Roman" pitchFamily="18" charset="0"/>
                <a:cs typeface="Arial" pitchFamily="34" charset="0"/>
              </a:rPr>
              <a:t>Brozanech</a:t>
            </a:r>
            <a:r>
              <a:rPr lang="cs-CZ" sz="1100" b="0" dirty="0" smtClean="0">
                <a:latin typeface="Arial" pitchFamily="34" charset="0"/>
                <a:ea typeface="Times New Roman" pitchFamily="18" charset="0"/>
                <a:cs typeface="Arial" pitchFamily="34" charset="0"/>
              </a:rPr>
              <a:t>, které jsou 3 body před námi, ale mají o zápas více. </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Branky:</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Balaštík</a:t>
            </a:r>
            <a:r>
              <a:rPr lang="cs-CZ" sz="1100" b="0" dirty="0" smtClean="0">
                <a:latin typeface="Arial" pitchFamily="34" charset="0"/>
                <a:ea typeface="Times New Roman" pitchFamily="18" charset="0"/>
                <a:cs typeface="Arial" pitchFamily="34" charset="0"/>
              </a:rPr>
              <a:t> 2, Horváth2, </a:t>
            </a:r>
            <a:r>
              <a:rPr lang="cs-CZ" sz="1100" b="0" dirty="0" err="1" smtClean="0">
                <a:latin typeface="Arial" pitchFamily="34" charset="0"/>
                <a:ea typeface="Times New Roman" pitchFamily="18" charset="0"/>
                <a:cs typeface="Arial" pitchFamily="34" charset="0"/>
              </a:rPr>
              <a:t>Feko</a:t>
            </a:r>
            <a:r>
              <a:rPr lang="cs-CZ" sz="1100" b="0" dirty="0" smtClean="0">
                <a:latin typeface="Arial" pitchFamily="34" charset="0"/>
                <a:ea typeface="Times New Roman" pitchFamily="18" charset="0"/>
                <a:cs typeface="Arial" pitchFamily="34" charset="0"/>
              </a:rPr>
              <a:t> 2, Jan </a:t>
            </a:r>
            <a:r>
              <a:rPr lang="cs-CZ" sz="1100" b="0" dirty="0" err="1" smtClean="0">
                <a:latin typeface="Arial" pitchFamily="34" charset="0"/>
                <a:ea typeface="Times New Roman" pitchFamily="18" charset="0"/>
                <a:cs typeface="Arial" pitchFamily="34" charset="0"/>
              </a:rPr>
              <a:t>Grepl</a:t>
            </a:r>
            <a:r>
              <a:rPr lang="cs-CZ" sz="1100" b="0" dirty="0" smtClean="0">
                <a:latin typeface="Arial" pitchFamily="34" charset="0"/>
                <a:ea typeface="Times New Roman" pitchFamily="18" charset="0"/>
                <a:cs typeface="Arial" pitchFamily="34" charset="0"/>
              </a:rPr>
              <a:t>  2, </a:t>
            </a:r>
            <a:r>
              <a:rPr lang="cs-CZ" sz="1100" b="0" dirty="0" err="1" smtClean="0">
                <a:latin typeface="Arial" pitchFamily="34" charset="0"/>
                <a:ea typeface="Times New Roman" pitchFamily="18" charset="0"/>
                <a:cs typeface="Arial" pitchFamily="34" charset="0"/>
              </a:rPr>
              <a:t>Koráň</a:t>
            </a:r>
            <a:r>
              <a:rPr lang="cs-CZ" sz="1100" b="0" dirty="0" smtClean="0">
                <a:latin typeface="Arial" pitchFamily="34" charset="0"/>
                <a:ea typeface="Times New Roman" pitchFamily="18" charset="0"/>
                <a:cs typeface="Arial" pitchFamily="34" charset="0"/>
              </a:rPr>
              <a:t> 1, </a:t>
            </a:r>
          </a:p>
          <a:p>
            <a:pPr lvl="0" algn="just" eaLnBrk="0" hangingPunct="0"/>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Elicer</a:t>
            </a:r>
            <a:r>
              <a:rPr lang="cs-CZ" sz="1100" b="0" dirty="0" smtClean="0">
                <a:latin typeface="Arial" pitchFamily="34" charset="0"/>
                <a:ea typeface="Times New Roman" pitchFamily="18" charset="0"/>
                <a:cs typeface="Arial" pitchFamily="34" charset="0"/>
              </a:rPr>
              <a:t> 1</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Sestava:</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Urbánek</a:t>
            </a:r>
            <a:r>
              <a:rPr lang="cs-CZ" sz="1100" b="0" dirty="0" smtClean="0">
                <a:latin typeface="Arial" pitchFamily="34" charset="0"/>
                <a:ea typeface="Times New Roman" pitchFamily="18" charset="0"/>
                <a:cs typeface="Arial" pitchFamily="34" charset="0"/>
              </a:rPr>
              <a:t>-</a:t>
            </a:r>
            <a:r>
              <a:rPr lang="cs-CZ" sz="1100" b="0" dirty="0" err="1" smtClean="0">
                <a:latin typeface="Arial" pitchFamily="34" charset="0"/>
                <a:ea typeface="Times New Roman" pitchFamily="18" charset="0"/>
                <a:cs typeface="Arial" pitchFamily="34" charset="0"/>
              </a:rPr>
              <a:t>Koráň</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Sviták</a:t>
            </a:r>
            <a:r>
              <a:rPr lang="cs-CZ" sz="1100" b="0" dirty="0" smtClean="0">
                <a:latin typeface="Arial" pitchFamily="34" charset="0"/>
                <a:ea typeface="Times New Roman" pitchFamily="18" charset="0"/>
                <a:cs typeface="Arial" pitchFamily="34" charset="0"/>
              </a:rPr>
              <a:t>, Srba, Beruška, Jakl, Vála, </a:t>
            </a:r>
          </a:p>
          <a:p>
            <a:pPr lvl="0" algn="just" eaLnBrk="0" hangingPunct="0"/>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Balaštík</a:t>
            </a:r>
            <a:r>
              <a:rPr lang="cs-CZ" sz="1100" b="0" dirty="0" smtClean="0">
                <a:latin typeface="Arial" pitchFamily="34" charset="0"/>
                <a:ea typeface="Times New Roman" pitchFamily="18" charset="0"/>
                <a:cs typeface="Arial" pitchFamily="34" charset="0"/>
              </a:rPr>
              <a:t>, Podhorský, </a:t>
            </a:r>
            <a:r>
              <a:rPr lang="cs-CZ" sz="1100" b="0" dirty="0" err="1" smtClean="0">
                <a:latin typeface="Arial" pitchFamily="34" charset="0"/>
                <a:ea typeface="Times New Roman" pitchFamily="18" charset="0"/>
                <a:cs typeface="Arial" pitchFamily="34" charset="0"/>
              </a:rPr>
              <a:t>Danč</a:t>
            </a:r>
            <a:r>
              <a:rPr lang="cs-CZ" sz="1100" b="0" dirty="0" smtClean="0">
                <a:latin typeface="Arial" pitchFamily="34" charset="0"/>
                <a:ea typeface="Times New Roman" pitchFamily="18" charset="0"/>
                <a:cs typeface="Arial" pitchFamily="34" charset="0"/>
              </a:rPr>
              <a:t>,  Marek, </a:t>
            </a:r>
            <a:r>
              <a:rPr lang="cs-CZ" sz="1100" b="0" dirty="0" err="1" smtClean="0">
                <a:latin typeface="Arial" pitchFamily="34" charset="0"/>
                <a:ea typeface="Times New Roman" pitchFamily="18" charset="0"/>
                <a:cs typeface="Arial" pitchFamily="34" charset="0"/>
              </a:rPr>
              <a:t>Feko</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Horváth</a:t>
            </a:r>
            <a:r>
              <a:rPr lang="cs-CZ" sz="1100" b="0" dirty="0" smtClean="0">
                <a:latin typeface="Arial" pitchFamily="34" charset="0"/>
                <a:ea typeface="Times New Roman" pitchFamily="18" charset="0"/>
                <a:cs typeface="Arial" pitchFamily="34" charset="0"/>
              </a:rPr>
              <a:t>, Jan </a:t>
            </a:r>
          </a:p>
          <a:p>
            <a:pPr lvl="0" algn="just" eaLnBrk="0" hangingPunct="0"/>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Grepl</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Elicer</a:t>
            </a:r>
            <a:r>
              <a:rPr lang="cs-CZ" sz="1100" b="0" dirty="0" smtClean="0">
                <a:latin typeface="Arial" pitchFamily="34" charset="0"/>
                <a:ea typeface="Times New Roman" pitchFamily="18" charset="0"/>
                <a:cs typeface="Arial" pitchFamily="34" charset="0"/>
              </a:rPr>
              <a:t>, Horáček</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Trenér:</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V</a:t>
            </a:r>
            <a:r>
              <a:rPr lang="cs-CZ" sz="1100" b="0" dirty="0" smtClean="0">
                <a:latin typeface="Arial" pitchFamily="34" charset="0"/>
                <a:ea typeface="Times New Roman" pitchFamily="18" charset="0"/>
                <a:cs typeface="Arial" pitchFamily="34" charset="0"/>
              </a:rPr>
              <a:t>.Podhorský, R,</a:t>
            </a:r>
            <a:r>
              <a:rPr lang="cs-CZ" sz="1100" b="0" dirty="0" err="1" smtClean="0">
                <a:latin typeface="Arial" pitchFamily="34" charset="0"/>
                <a:ea typeface="Times New Roman" pitchFamily="18" charset="0"/>
                <a:cs typeface="Arial" pitchFamily="34" charset="0"/>
              </a:rPr>
              <a:t>Švejdar</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Rozhodčí:</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Toráč</a:t>
            </a:r>
            <a:r>
              <a:rPr lang="cs-CZ" sz="1100" b="0" dirty="0" smtClean="0">
                <a:latin typeface="Arial" pitchFamily="34" charset="0"/>
                <a:ea typeface="Times New Roman" pitchFamily="18" charset="0"/>
                <a:cs typeface="Arial" pitchFamily="34" charset="0"/>
              </a:rPr>
              <a:t>-</a:t>
            </a:r>
            <a:r>
              <a:rPr lang="cs-CZ" sz="1100" b="0" dirty="0" err="1" smtClean="0">
                <a:latin typeface="Arial" pitchFamily="34" charset="0"/>
                <a:ea typeface="Times New Roman" pitchFamily="18" charset="0"/>
                <a:cs typeface="Arial" pitchFamily="34" charset="0"/>
              </a:rPr>
              <a:t>J.Šíma</a:t>
            </a:r>
            <a:r>
              <a:rPr lang="cs-CZ" sz="1100" b="0" dirty="0" smtClean="0">
                <a:latin typeface="Arial" pitchFamily="34" charset="0"/>
                <a:ea typeface="Times New Roman" pitchFamily="18" charset="0"/>
                <a:cs typeface="Arial" pitchFamily="34" charset="0"/>
              </a:rPr>
              <a:t> </a:t>
            </a:r>
            <a:endParaRPr lang="cs-CZ" sz="1100" b="0" dirty="0" smtClean="0">
              <a:latin typeface="Arial" pitchFamily="34" charset="0"/>
              <a:cs typeface="Arial" pitchFamily="34" charset="0"/>
            </a:endParaRPr>
          </a:p>
        </p:txBody>
      </p:sp>
      <p:sp>
        <p:nvSpPr>
          <p:cNvPr id="10" name="TextovéPole 9"/>
          <p:cNvSpPr txBox="1"/>
          <p:nvPr/>
        </p:nvSpPr>
        <p:spPr>
          <a:xfrm>
            <a:off x="5719564" y="163116"/>
            <a:ext cx="3744416" cy="230832"/>
          </a:xfrm>
          <a:prstGeom prst="rect">
            <a:avLst/>
          </a:prstGeom>
          <a:solidFill>
            <a:schemeClr val="bg1">
              <a:lumMod val="85000"/>
            </a:schemeClr>
          </a:solidFill>
        </p:spPr>
        <p:txBody>
          <a:bodyPr wrap="square" rtlCol="0">
            <a:spAutoFit/>
          </a:bodyPr>
          <a:lstStyle/>
          <a:p>
            <a:pPr algn="ctr"/>
            <a:r>
              <a:rPr lang="cs-CZ" sz="900" u="sng" dirty="0" smtClean="0">
                <a:latin typeface="Arial monospaced for SAP" pitchFamily="49" charset="0"/>
              </a:rPr>
              <a:t>Pokračování zápasu </a:t>
            </a:r>
            <a:r>
              <a:rPr lang="cs-CZ" sz="900" u="sng" dirty="0" err="1" smtClean="0">
                <a:latin typeface="Arial monospaced for SAP" pitchFamily="49" charset="0"/>
              </a:rPr>
              <a:t>Štětí</a:t>
            </a:r>
            <a:r>
              <a:rPr lang="cs-CZ" sz="900" u="sng" dirty="0" smtClean="0">
                <a:latin typeface="Arial monospaced for SAP" pitchFamily="49" charset="0"/>
              </a:rPr>
              <a:t> – Rumburk 4.4.2015</a:t>
            </a:r>
          </a:p>
        </p:txBody>
      </p:sp>
      <p:pic>
        <p:nvPicPr>
          <p:cNvPr id="12" name="Picture 1"/>
          <p:cNvPicPr>
            <a:picLocks noChangeAspect="1" noChangeArrowheads="1"/>
          </p:cNvPicPr>
          <p:nvPr/>
        </p:nvPicPr>
        <p:blipFill>
          <a:blip r:embed="rId3" cstate="print"/>
          <a:srcRect/>
          <a:stretch>
            <a:fillRect/>
          </a:stretch>
        </p:blipFill>
        <p:spPr bwMode="auto">
          <a:xfrm>
            <a:off x="6223620" y="5491708"/>
            <a:ext cx="2592288" cy="1656184"/>
          </a:xfrm>
          <a:prstGeom prst="rect">
            <a:avLst/>
          </a:prstGeom>
          <a:noFill/>
          <a:ln w="9525">
            <a:noFill/>
            <a:miter lim="800000"/>
            <a:headEnd/>
            <a:tailEnd/>
          </a:ln>
        </p:spPr>
      </p:pic>
      <p:sp>
        <p:nvSpPr>
          <p:cNvPr id="13" name="Obdélník 12"/>
          <p:cNvSpPr/>
          <p:nvPr/>
        </p:nvSpPr>
        <p:spPr>
          <a:xfrm>
            <a:off x="5431532" y="451148"/>
            <a:ext cx="4752528" cy="5001369"/>
          </a:xfrm>
          <a:prstGeom prst="rect">
            <a:avLst/>
          </a:prstGeom>
        </p:spPr>
        <p:txBody>
          <a:bodyPr wrap="square">
            <a:spAutoFit/>
          </a:bodyPr>
          <a:lstStyle/>
          <a:p>
            <a:pPr lvl="0" algn="just" eaLnBrk="0" hangingPunct="0"/>
            <a:r>
              <a:rPr lang="cs-CZ" sz="1100" b="0" dirty="0" smtClean="0">
                <a:latin typeface="Arial" pitchFamily="34" charset="0"/>
                <a:ea typeface="Times New Roman" pitchFamily="18" charset="0"/>
                <a:cs typeface="Arial" pitchFamily="34" charset="0"/>
              </a:rPr>
              <a:t>poločase nepřipravil. Na centr si do vápna hostů nikým nehlídán naběhl Stejskal, a jak už si v dnešním zápase diváci pomalu začali zvykat, branku netrefil. Stejný hráč ve 37. minutě rozehrál filharmonii na levou tyčku a z dorážky poslal míč mimo 3 tyče </a:t>
            </a:r>
            <a:r>
              <a:rPr lang="cs-CZ" sz="1100" b="0" dirty="0" err="1" smtClean="0">
                <a:latin typeface="Arial" pitchFamily="34" charset="0"/>
                <a:ea typeface="Times New Roman" pitchFamily="18" charset="0"/>
                <a:cs typeface="Arial" pitchFamily="34" charset="0"/>
              </a:rPr>
              <a:t>Belák</a:t>
            </a:r>
            <a:r>
              <a:rPr lang="cs-CZ" sz="1100" b="0" dirty="0" smtClean="0">
                <a:latin typeface="Arial" pitchFamily="34" charset="0"/>
                <a:ea typeface="Times New Roman" pitchFamily="18" charset="0"/>
                <a:cs typeface="Arial" pitchFamily="34" charset="0"/>
              </a:rPr>
              <a:t>, jehož po zápasový rozhovor budete moci brzy vidět na </a:t>
            </a:r>
            <a:r>
              <a:rPr lang="cs-CZ" sz="1100" b="0" dirty="0" err="1" smtClean="0">
                <a:latin typeface="Arial" pitchFamily="34" charset="0"/>
                <a:ea typeface="Times New Roman" pitchFamily="18" charset="0"/>
                <a:cs typeface="Arial" pitchFamily="34" charset="0"/>
              </a:rPr>
              <a:t>tvcom.cz</a:t>
            </a:r>
            <a:r>
              <a:rPr lang="cs-CZ" sz="1100" b="0" dirty="0" smtClean="0">
                <a:latin typeface="Arial" pitchFamily="34" charset="0"/>
                <a:ea typeface="Times New Roman" pitchFamily="18" charset="0"/>
                <a:cs typeface="Arial" pitchFamily="34" charset="0"/>
              </a:rPr>
              <a:t>. Pomoci útočníkům se do vápna Rumburku vydal Tůma, ale jeho střela skončila stejně jako u spoluhráčů. Skóre se neměnilo. Druhý poločas začal opět náporem domácích. </a:t>
            </a:r>
            <a:r>
              <a:rPr lang="cs-CZ" sz="1100" b="0" dirty="0" err="1" smtClean="0">
                <a:latin typeface="Arial" pitchFamily="34" charset="0"/>
                <a:ea typeface="Times New Roman" pitchFamily="18" charset="0"/>
                <a:cs typeface="Arial" pitchFamily="34" charset="0"/>
              </a:rPr>
              <a:t>Belák</a:t>
            </a:r>
            <a:r>
              <a:rPr lang="cs-CZ" sz="1100" b="0" dirty="0" smtClean="0">
                <a:latin typeface="Arial" pitchFamily="34" charset="0"/>
                <a:ea typeface="Times New Roman" pitchFamily="18" charset="0"/>
                <a:cs typeface="Arial" pitchFamily="34" charset="0"/>
              </a:rPr>
              <a:t> z těžkého úhlu branku netrefil, ale v 51. minutě šli domácí přeci jenom do vedení. </a:t>
            </a:r>
            <a:r>
              <a:rPr lang="cs-CZ" sz="1100" b="0" dirty="0" err="1" smtClean="0">
                <a:latin typeface="Arial" pitchFamily="34" charset="0"/>
                <a:ea typeface="Times New Roman" pitchFamily="18" charset="0"/>
                <a:cs typeface="Arial" pitchFamily="34" charset="0"/>
              </a:rPr>
              <a:t>Kucler</a:t>
            </a:r>
            <a:r>
              <a:rPr lang="cs-CZ" sz="1100" b="0" dirty="0" smtClean="0">
                <a:latin typeface="Arial" pitchFamily="34" charset="0"/>
                <a:ea typeface="Times New Roman" pitchFamily="18" charset="0"/>
                <a:cs typeface="Arial" pitchFamily="34" charset="0"/>
              </a:rPr>
              <a:t> si u bližší tyče vyhlédl dobře postaveného Tichého a ten svojí první brankou zajistil domácím vedení 1:0. To bylo signálem pro hosty, že se mají také více zaměřit na ofenzívu a Šimral hned musel zachraňovat hlavou na brankové čáře. V 58. minutě hlavička jednoho z hráčů Rumburku jen těsně minula branku a domácí si museli uvědomit, že vyhráno ještě nemají. Pojistit hubené vedení mohl Tichý, ale ani na 2 pokusy nedokázal skórovat. Čtvrthodiny před koncem pěkná navštívenka proletěla kolem branky </a:t>
            </a:r>
            <a:r>
              <a:rPr lang="cs-CZ" sz="1100" b="0" dirty="0" err="1" smtClean="0">
                <a:latin typeface="Arial" pitchFamily="34" charset="0"/>
                <a:ea typeface="Times New Roman" pitchFamily="18" charset="0"/>
                <a:cs typeface="Arial" pitchFamily="34" charset="0"/>
              </a:rPr>
              <a:t>Štětí</a:t>
            </a:r>
            <a:r>
              <a:rPr lang="cs-CZ" sz="1100" b="0" dirty="0" smtClean="0">
                <a:latin typeface="Arial" pitchFamily="34" charset="0"/>
                <a:ea typeface="Times New Roman" pitchFamily="18" charset="0"/>
                <a:cs typeface="Arial" pitchFamily="34" charset="0"/>
              </a:rPr>
              <a:t>, ale nikdo z hráčů nedokázal míč tečovat směrem do branky. V 77. minutě měl zvýšení náskoku na kopačce Stejskal, brankáře zkoušel přehodit, ale trefil jenom jeho ruce. Stejný hráč se ale přeci jenom radoval. Bylo to chvilku později. Rychlý útok v 84. minutě zakončil střelou podél nohou brankáře a nervozita, která spadla ze všech, jak hráčů, tak i diváků byla slyšet až na protějším břehu Labe v </a:t>
            </a:r>
            <a:r>
              <a:rPr lang="cs-CZ" sz="1100" b="0" dirty="0" err="1" smtClean="0">
                <a:latin typeface="Arial" pitchFamily="34" charset="0"/>
                <a:ea typeface="Times New Roman" pitchFamily="18" charset="0"/>
                <a:cs typeface="Arial" pitchFamily="34" charset="0"/>
              </a:rPr>
              <a:t>Hněvicích</a:t>
            </a:r>
            <a:r>
              <a:rPr lang="cs-CZ" sz="1100" b="0" dirty="0" smtClean="0">
                <a:latin typeface="Arial" pitchFamily="34" charset="0"/>
                <a:ea typeface="Times New Roman" pitchFamily="18" charset="0"/>
                <a:cs typeface="Arial" pitchFamily="34" charset="0"/>
              </a:rPr>
              <a:t>.</a:t>
            </a:r>
            <a:endParaRPr lang="cs-CZ" sz="1100" b="0" dirty="0" smtClean="0">
              <a:latin typeface="Arial" pitchFamily="34" charset="0"/>
              <a:cs typeface="Arial" pitchFamily="34" charset="0"/>
            </a:endParaRPr>
          </a:p>
          <a:p>
            <a:pPr lvl="0" eaLnBrk="0" hangingPunct="0"/>
            <a:r>
              <a:rPr lang="cs-CZ" sz="1100" b="0" dirty="0" smtClean="0">
                <a:latin typeface="Arial" pitchFamily="34" charset="0"/>
                <a:ea typeface="Times New Roman" pitchFamily="18" charset="0"/>
                <a:cs typeface="Arial" pitchFamily="34" charset="0"/>
              </a:rPr>
              <a:t> B</a:t>
            </a:r>
            <a:r>
              <a:rPr lang="cs-CZ" sz="1100" b="0" u="sng" dirty="0" smtClean="0">
                <a:latin typeface="Arial" pitchFamily="34" charset="0"/>
                <a:ea typeface="Times New Roman" pitchFamily="18" charset="0"/>
                <a:cs typeface="Arial" pitchFamily="34" charset="0"/>
              </a:rPr>
              <a:t>ranky:</a:t>
            </a:r>
            <a:r>
              <a:rPr lang="cs-CZ" sz="1100" b="0" dirty="0" smtClean="0">
                <a:latin typeface="Arial" pitchFamily="34" charset="0"/>
                <a:ea typeface="Times New Roman" pitchFamily="18" charset="0"/>
                <a:cs typeface="Arial" pitchFamily="34" charset="0"/>
              </a:rPr>
              <a:t> Tichý 1, Stejskal 1</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Times New Roman" pitchFamily="18" charset="0"/>
                <a:cs typeface="Arial" pitchFamily="34" charset="0"/>
              </a:rPr>
              <a:t>Sestava:</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Gabriel</a:t>
            </a:r>
            <a:r>
              <a:rPr lang="cs-CZ" sz="1100" b="0" dirty="0" smtClean="0">
                <a:latin typeface="Arial" pitchFamily="34" charset="0"/>
                <a:ea typeface="Times New Roman" pitchFamily="18" charset="0"/>
                <a:cs typeface="Arial" pitchFamily="34" charset="0"/>
              </a:rPr>
              <a:t>-Kotrba(70.Poráč), </a:t>
            </a:r>
            <a:r>
              <a:rPr lang="cs-CZ" sz="1100" b="0" dirty="0" err="1" smtClean="0">
                <a:latin typeface="Arial" pitchFamily="34" charset="0"/>
                <a:ea typeface="Times New Roman" pitchFamily="18" charset="0"/>
                <a:cs typeface="Arial" pitchFamily="34" charset="0"/>
              </a:rPr>
              <a:t>Šmidrkal</a:t>
            </a:r>
            <a:r>
              <a:rPr lang="cs-CZ" sz="1100" b="0" dirty="0" smtClean="0">
                <a:latin typeface="Arial" pitchFamily="34" charset="0"/>
                <a:ea typeface="Times New Roman" pitchFamily="18" charset="0"/>
                <a:cs typeface="Arial" pitchFamily="34" charset="0"/>
              </a:rPr>
              <a:t>, Šimral, </a:t>
            </a:r>
            <a:r>
              <a:rPr lang="cs-CZ" sz="1100" b="0" dirty="0" err="1" smtClean="0">
                <a:latin typeface="Arial" pitchFamily="34" charset="0"/>
                <a:ea typeface="Times New Roman" pitchFamily="18" charset="0"/>
                <a:cs typeface="Arial" pitchFamily="34" charset="0"/>
              </a:rPr>
              <a:t>Tůma</a:t>
            </a:r>
            <a:r>
              <a:rPr lang="cs-CZ" sz="1100" b="0" dirty="0" smtClean="0">
                <a:latin typeface="Arial" pitchFamily="34" charset="0"/>
                <a:ea typeface="Times New Roman" pitchFamily="18" charset="0"/>
                <a:cs typeface="Arial" pitchFamily="34" charset="0"/>
              </a:rPr>
              <a:t>-</a:t>
            </a:r>
            <a:r>
              <a:rPr lang="cs-CZ" sz="1100" b="0" dirty="0" err="1" smtClean="0">
                <a:latin typeface="Arial" pitchFamily="34" charset="0"/>
                <a:ea typeface="Times New Roman" pitchFamily="18" charset="0"/>
                <a:cs typeface="Arial" pitchFamily="34" charset="0"/>
              </a:rPr>
              <a:t>Kucler</a:t>
            </a:r>
            <a:r>
              <a:rPr lang="cs-CZ" sz="1100" b="0" dirty="0" smtClean="0">
                <a:latin typeface="Arial" pitchFamily="34" charset="0"/>
                <a:ea typeface="Times New Roman" pitchFamily="18" charset="0"/>
                <a:cs typeface="Arial" pitchFamily="34" charset="0"/>
              </a:rPr>
              <a:t>, Slanička(63. </a:t>
            </a:r>
            <a:r>
              <a:rPr lang="cs-CZ" sz="1100" b="0" dirty="0" err="1" smtClean="0">
                <a:latin typeface="Arial" pitchFamily="34" charset="0"/>
                <a:ea typeface="Times New Roman" pitchFamily="18" charset="0"/>
                <a:cs typeface="Arial" pitchFamily="34" charset="0"/>
              </a:rPr>
              <a:t>Ransdorf</a:t>
            </a:r>
            <a:r>
              <a:rPr lang="cs-CZ" sz="1100" b="0" dirty="0" smtClean="0">
                <a:latin typeface="Arial" pitchFamily="34" charset="0"/>
                <a:ea typeface="Times New Roman" pitchFamily="18" charset="0"/>
                <a:cs typeface="Arial" pitchFamily="34" charset="0"/>
              </a:rPr>
              <a:t>), </a:t>
            </a:r>
            <a:endParaRPr lang="cs-CZ" sz="1100" b="0" dirty="0" smtClean="0">
              <a:latin typeface="Arial" pitchFamily="34" charset="0"/>
              <a:cs typeface="Arial" pitchFamily="34" charset="0"/>
            </a:endParaRPr>
          </a:p>
          <a:p>
            <a:pPr lvl="0" eaLnBrk="0" hangingPunct="0"/>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Malák</a:t>
            </a:r>
            <a:r>
              <a:rPr lang="cs-CZ" sz="1100" b="0" dirty="0" smtClean="0">
                <a:latin typeface="Arial" pitchFamily="34" charset="0"/>
                <a:ea typeface="Times New Roman" pitchFamily="18" charset="0"/>
                <a:cs typeface="Arial" pitchFamily="34" charset="0"/>
              </a:rPr>
              <a:t>, Stejskal(85. </a:t>
            </a:r>
            <a:r>
              <a:rPr lang="cs-CZ" sz="1100" b="0" dirty="0" err="1" smtClean="0">
                <a:latin typeface="Arial" pitchFamily="34" charset="0"/>
                <a:ea typeface="Times New Roman" pitchFamily="18" charset="0"/>
                <a:cs typeface="Arial" pitchFamily="34" charset="0"/>
              </a:rPr>
              <a:t>Koráň</a:t>
            </a:r>
            <a:r>
              <a:rPr lang="cs-CZ" sz="1100" b="0" dirty="0" smtClean="0">
                <a:latin typeface="Arial" pitchFamily="34" charset="0"/>
                <a:ea typeface="Times New Roman" pitchFamily="18" charset="0"/>
                <a:cs typeface="Arial" pitchFamily="34" charset="0"/>
              </a:rPr>
              <a:t>)-Tichý, </a:t>
            </a:r>
            <a:r>
              <a:rPr lang="cs-CZ" sz="1100" b="0" dirty="0" err="1" smtClean="0">
                <a:latin typeface="Arial" pitchFamily="34" charset="0"/>
                <a:ea typeface="Times New Roman" pitchFamily="18" charset="0"/>
                <a:cs typeface="Arial" pitchFamily="34" charset="0"/>
              </a:rPr>
              <a:t>Belák</a:t>
            </a:r>
            <a:r>
              <a:rPr lang="cs-CZ" sz="1100" b="0" dirty="0" smtClean="0">
                <a:latin typeface="Arial" pitchFamily="34" charset="0"/>
                <a:ea typeface="Times New Roman" pitchFamily="18" charset="0"/>
                <a:cs typeface="Arial" pitchFamily="34" charset="0"/>
              </a:rPr>
              <a:t>(85. Matu</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Times New Roman" pitchFamily="18" charset="0"/>
                <a:cs typeface="Arial" pitchFamily="34" charset="0"/>
              </a:rPr>
              <a:t>Připraveni</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P.Vaněk</a:t>
            </a:r>
            <a:r>
              <a:rPr lang="cs-CZ" sz="1100" b="0" dirty="0" smtClean="0">
                <a:latin typeface="Arial" pitchFamily="34" charset="0"/>
                <a:ea typeface="Times New Roman" pitchFamily="18" charset="0"/>
                <a:cs typeface="Arial" pitchFamily="34" charset="0"/>
              </a:rPr>
              <a:t>, Doležal</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Times New Roman" pitchFamily="18" charset="0"/>
                <a:cs typeface="Arial" pitchFamily="34" charset="0"/>
              </a:rPr>
              <a:t>Trenér:</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J.Vinš</a:t>
            </a:r>
            <a:r>
              <a:rPr lang="cs-CZ" sz="1100" b="0" dirty="0" smtClean="0">
                <a:latin typeface="Arial" pitchFamily="34" charset="0"/>
                <a:ea typeface="Times New Roman" pitchFamily="18" charset="0"/>
                <a:cs typeface="Arial" pitchFamily="34" charset="0"/>
              </a:rPr>
              <a:t>  </a:t>
            </a:r>
            <a:r>
              <a:rPr lang="cs-CZ" sz="1100" b="0" u="sng" dirty="0" smtClean="0">
                <a:latin typeface="Arial" pitchFamily="34" charset="0"/>
                <a:ea typeface="Times New Roman" pitchFamily="18" charset="0"/>
                <a:cs typeface="Arial" pitchFamily="34" charset="0"/>
              </a:rPr>
              <a:t>Vedoucí</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V</a:t>
            </a:r>
            <a:r>
              <a:rPr lang="cs-CZ" sz="1100" b="0" dirty="0" smtClean="0">
                <a:latin typeface="Arial" pitchFamily="34" charset="0"/>
                <a:ea typeface="Times New Roman" pitchFamily="18" charset="0"/>
                <a:cs typeface="Arial" pitchFamily="34" charset="0"/>
              </a:rPr>
              <a:t>.</a:t>
            </a:r>
            <a:r>
              <a:rPr lang="cs-CZ" sz="1100" b="0" dirty="0" err="1" smtClean="0">
                <a:latin typeface="Arial" pitchFamily="34" charset="0"/>
                <a:ea typeface="Times New Roman" pitchFamily="18" charset="0"/>
                <a:cs typeface="Arial" pitchFamily="34" charset="0"/>
              </a:rPr>
              <a:t>Frey</a:t>
            </a:r>
            <a:r>
              <a:rPr lang="cs-CZ" sz="1100" b="0" dirty="0" smtClean="0">
                <a:latin typeface="Arial" pitchFamily="34" charset="0"/>
                <a:ea typeface="Times New Roman" pitchFamily="18" charset="0"/>
                <a:cs typeface="Arial" pitchFamily="34" charset="0"/>
              </a:rPr>
              <a:t>  </a:t>
            </a:r>
            <a:r>
              <a:rPr lang="cs-CZ" sz="1100" b="0" u="sng" dirty="0" smtClean="0">
                <a:latin typeface="Arial" pitchFamily="34" charset="0"/>
                <a:ea typeface="Times New Roman" pitchFamily="18" charset="0"/>
                <a:cs typeface="Arial" pitchFamily="34" charset="0"/>
              </a:rPr>
              <a:t>Masér:</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K</a:t>
            </a:r>
            <a:r>
              <a:rPr lang="cs-CZ" sz="1100" b="0" dirty="0" smtClean="0">
                <a:latin typeface="Arial" pitchFamily="34" charset="0"/>
                <a:ea typeface="Times New Roman" pitchFamily="18" charset="0"/>
                <a:cs typeface="Arial" pitchFamily="34" charset="0"/>
              </a:rPr>
              <a:t>.Zavřel</a:t>
            </a:r>
            <a:endParaRPr lang="cs-CZ" sz="1100" b="0" u="sng" dirty="0" smtClean="0">
              <a:latin typeface="Arial" pitchFamily="34" charset="0"/>
              <a:ea typeface="Times New Roman" pitchFamily="18" charset="0"/>
              <a:cs typeface="Arial" pitchFamily="34" charset="0"/>
            </a:endParaRPr>
          </a:p>
          <a:p>
            <a:pPr lvl="0" eaLnBrk="0" hangingPunct="0"/>
            <a:r>
              <a:rPr lang="cs-CZ" sz="1100" b="0" u="sng" dirty="0" smtClean="0">
                <a:latin typeface="Arial" pitchFamily="34" charset="0"/>
                <a:ea typeface="Times New Roman" pitchFamily="18" charset="0"/>
                <a:cs typeface="Arial" pitchFamily="34" charset="0"/>
              </a:rPr>
              <a:t>Rozhodčí:</a:t>
            </a:r>
            <a:r>
              <a:rPr lang="cs-CZ" sz="1100" b="0" dirty="0" smtClean="0">
                <a:latin typeface="Arial" pitchFamily="34" charset="0"/>
                <a:ea typeface="Times New Roman" pitchFamily="18" charset="0"/>
                <a:cs typeface="Arial" pitchFamily="34" charset="0"/>
              </a:rPr>
              <a:t> Doubek-</a:t>
            </a:r>
            <a:r>
              <a:rPr lang="cs-CZ" sz="1100" b="0" dirty="0" err="1" smtClean="0">
                <a:latin typeface="Arial" pitchFamily="34" charset="0"/>
                <a:ea typeface="Times New Roman" pitchFamily="18" charset="0"/>
                <a:cs typeface="Arial" pitchFamily="34" charset="0"/>
              </a:rPr>
              <a:t>Mecl</a:t>
            </a:r>
            <a:r>
              <a:rPr lang="cs-CZ" sz="1100" b="0" dirty="0" smtClean="0">
                <a:latin typeface="Arial" pitchFamily="34" charset="0"/>
                <a:ea typeface="Times New Roman" pitchFamily="18" charset="0"/>
                <a:cs typeface="Arial" pitchFamily="34" charset="0"/>
              </a:rPr>
              <a:t>, Šmíd  </a:t>
            </a:r>
            <a:r>
              <a:rPr lang="cs-CZ" sz="1100" b="0" u="sng" dirty="0" smtClean="0">
                <a:latin typeface="Arial" pitchFamily="34" charset="0"/>
                <a:ea typeface="Times New Roman" pitchFamily="18" charset="0"/>
                <a:cs typeface="Arial" pitchFamily="34" charset="0"/>
              </a:rPr>
              <a:t>Delegát</a:t>
            </a:r>
            <a:r>
              <a:rPr lang="cs-CZ" sz="1100" b="0" dirty="0" smtClean="0">
                <a:latin typeface="Arial" pitchFamily="34" charset="0"/>
                <a:ea typeface="Times New Roman" pitchFamily="18" charset="0"/>
                <a:cs typeface="Arial" pitchFamily="34" charset="0"/>
              </a:rPr>
              <a:t> : </a:t>
            </a:r>
            <a:r>
              <a:rPr lang="cs-CZ" sz="1100" b="0" dirty="0" err="1" smtClean="0">
                <a:latin typeface="Arial" pitchFamily="34" charset="0"/>
                <a:ea typeface="Times New Roman" pitchFamily="18" charset="0"/>
                <a:cs typeface="Arial" pitchFamily="34" charset="0"/>
              </a:rPr>
              <a:t>P.Kalista</a:t>
            </a:r>
            <a:r>
              <a:rPr lang="cs-CZ" sz="1100" b="0" dirty="0" smtClean="0">
                <a:latin typeface="Arial" pitchFamily="34" charset="0"/>
                <a:ea typeface="Times New Roman" pitchFamily="18" charset="0"/>
                <a:cs typeface="Arial" pitchFamily="34" charset="0"/>
              </a:rPr>
              <a:t>      </a:t>
            </a:r>
            <a:r>
              <a:rPr lang="cs-CZ" sz="1100" b="0" dirty="0" smtClean="0">
                <a:latin typeface="Arial" pitchFamily="34" charset="0"/>
                <a:cs typeface="Arial" pitchFamily="34" charset="0"/>
              </a:rPr>
              <a:t> </a:t>
            </a:r>
          </a:p>
        </p:txBody>
      </p:sp>
      <p:sp>
        <p:nvSpPr>
          <p:cNvPr id="14" name="TextovéPole 13"/>
          <p:cNvSpPr txBox="1"/>
          <p:nvPr/>
        </p:nvSpPr>
        <p:spPr>
          <a:xfrm>
            <a:off x="462980" y="91108"/>
            <a:ext cx="3888432" cy="276999"/>
          </a:xfrm>
          <a:prstGeom prst="rect">
            <a:avLst/>
          </a:prstGeom>
          <a:solidFill>
            <a:schemeClr val="bg1">
              <a:lumMod val="95000"/>
            </a:schemeClr>
          </a:solidFill>
        </p:spPr>
        <p:txBody>
          <a:bodyPr wrap="square" rtlCol="0">
            <a:spAutoFit/>
          </a:bodyPr>
          <a:lstStyle/>
          <a:p>
            <a:pPr algn="ctr"/>
            <a:r>
              <a:rPr lang="cs-CZ" u="sng" dirty="0" smtClean="0">
                <a:latin typeface="Bookman Old Style" pitchFamily="18" charset="0"/>
              </a:rPr>
              <a:t>Pokračování </a:t>
            </a:r>
            <a:r>
              <a:rPr lang="cs-CZ" u="sng" dirty="0" err="1" smtClean="0">
                <a:latin typeface="Bookman Old Style" pitchFamily="18" charset="0"/>
              </a:rPr>
              <a:t>Štětí</a:t>
            </a:r>
            <a:r>
              <a:rPr lang="cs-CZ" u="sng" dirty="0" smtClean="0">
                <a:latin typeface="Bookman Old Style" pitchFamily="18" charset="0"/>
              </a:rPr>
              <a:t>-</a:t>
            </a:r>
            <a:r>
              <a:rPr lang="cs-CZ" u="sng" dirty="0" err="1" smtClean="0">
                <a:latin typeface="Bookman Old Style" pitchFamily="18" charset="0"/>
              </a:rPr>
              <a:t>Boletice</a:t>
            </a:r>
            <a:r>
              <a:rPr lang="cs-CZ" u="sng" dirty="0" smtClean="0">
                <a:latin typeface="Bookman Old Style" pitchFamily="18" charset="0"/>
              </a:rPr>
              <a:t> Modrá 11.4.2015</a:t>
            </a:r>
          </a:p>
        </p:txBody>
      </p:sp>
      <p:pic>
        <p:nvPicPr>
          <p:cNvPr id="44033" name="Picture 1"/>
          <p:cNvPicPr>
            <a:picLocks noChangeAspect="1" noChangeArrowheads="1"/>
          </p:cNvPicPr>
          <p:nvPr/>
        </p:nvPicPr>
        <p:blipFill>
          <a:blip r:embed="rId4" cstate="print"/>
          <a:srcRect/>
          <a:stretch>
            <a:fillRect/>
          </a:stretch>
        </p:blipFill>
        <p:spPr bwMode="auto">
          <a:xfrm>
            <a:off x="462980" y="4267572"/>
            <a:ext cx="3456384" cy="2448272"/>
          </a:xfrm>
          <a:prstGeom prst="rect">
            <a:avLst/>
          </a:prstGeom>
          <a:noFill/>
          <a:ln w="9525">
            <a:noFill/>
            <a:miter lim="800000"/>
            <a:headEnd/>
            <a:tailEnd/>
          </a:ln>
        </p:spPr>
      </p:pic>
      <p:sp>
        <p:nvSpPr>
          <p:cNvPr id="15" name="TextovéPole 14"/>
          <p:cNvSpPr txBox="1"/>
          <p:nvPr/>
        </p:nvSpPr>
        <p:spPr>
          <a:xfrm>
            <a:off x="606996" y="6859860"/>
            <a:ext cx="3096344" cy="216000"/>
          </a:xfrm>
          <a:prstGeom prst="rect">
            <a:avLst/>
          </a:prstGeom>
          <a:solidFill>
            <a:srgbClr val="99FF66"/>
          </a:solidFill>
        </p:spPr>
        <p:txBody>
          <a:bodyPr wrap="square" rtlCol="0">
            <a:spAutoFit/>
          </a:bodyPr>
          <a:lstStyle/>
          <a:p>
            <a:pPr algn="ctr"/>
            <a:r>
              <a:rPr lang="cs-CZ" sz="1050" u="sng" dirty="0" err="1" smtClean="0">
                <a:latin typeface="Arial" pitchFamily="34" charset="0"/>
                <a:cs typeface="Arial" pitchFamily="34" charset="0"/>
              </a:rPr>
              <a:t>Štětí</a:t>
            </a:r>
            <a:r>
              <a:rPr lang="cs-CZ" sz="1050" u="sng" dirty="0" smtClean="0">
                <a:latin typeface="Arial" pitchFamily="34" charset="0"/>
                <a:cs typeface="Arial" pitchFamily="34" charset="0"/>
              </a:rPr>
              <a:t>-</a:t>
            </a:r>
            <a:r>
              <a:rPr lang="cs-CZ" sz="1050" u="sng" dirty="0" err="1" smtClean="0">
                <a:latin typeface="Arial" pitchFamily="34" charset="0"/>
                <a:cs typeface="Arial" pitchFamily="34" charset="0"/>
              </a:rPr>
              <a:t>Boletice</a:t>
            </a:r>
            <a:r>
              <a:rPr lang="cs-CZ" sz="1050" u="sng" dirty="0" smtClean="0">
                <a:latin typeface="Arial" pitchFamily="34" charset="0"/>
                <a:cs typeface="Arial" pitchFamily="34" charset="0"/>
              </a:rPr>
              <a:t> Modrá 11.4.2015</a:t>
            </a:r>
          </a:p>
          <a:p>
            <a:pPr algn="just"/>
            <a:endParaRPr lang="cs-CZ" sz="1050" u="sng" dirty="0" smtClean="0">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římá spojovací šipka 10"/>
          <p:cNvCxnSpPr/>
          <p:nvPr/>
        </p:nvCxnSpPr>
        <p:spPr bwMode="auto">
          <a:xfrm>
            <a:off x="318964" y="3259460"/>
            <a:ext cx="0" cy="1512168"/>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4" name="TextovéPole 3"/>
          <p:cNvSpPr txBox="1"/>
          <p:nvPr/>
        </p:nvSpPr>
        <p:spPr>
          <a:xfrm>
            <a:off x="5503540" y="182216"/>
            <a:ext cx="4680520" cy="1785104"/>
          </a:xfrm>
          <a:prstGeom prst="rect">
            <a:avLst/>
          </a:prstGeom>
          <a:blipFill dpi="0" rotWithShape="1">
            <a:blip r:embed="rId3" cstate="print">
              <a:alphaModFix amt="45000"/>
            </a:blip>
            <a:srcRect/>
            <a:stretch>
              <a:fillRect/>
            </a:stretch>
          </a:blipFill>
          <a:ln w="60325" cmpd="sng">
            <a:solidFill>
              <a:srgbClr val="993300"/>
            </a:solidFill>
            <a:prstDash val="lgDashDotDot"/>
          </a:ln>
        </p:spPr>
        <p:txBody>
          <a:bodyPr wrap="square" rtlCol="0">
            <a:spAutoFit/>
          </a:bodyPr>
          <a:lstStyle/>
          <a:p>
            <a:pPr algn="ctr"/>
            <a:r>
              <a:rPr lang="cs-CZ" sz="2200" dirty="0" smtClean="0">
                <a:solidFill>
                  <a:srgbClr val="D60093"/>
                </a:solidFill>
                <a:latin typeface="Arial Black" pitchFamily="34" charset="0"/>
                <a:cs typeface="Arial" pitchFamily="34" charset="0"/>
              </a:rPr>
              <a:t>Dorost přepustil 1. místo </a:t>
            </a:r>
            <a:r>
              <a:rPr lang="cs-CZ" sz="2200" dirty="0" err="1" smtClean="0">
                <a:solidFill>
                  <a:srgbClr val="D60093"/>
                </a:solidFill>
                <a:latin typeface="Arial Black" pitchFamily="34" charset="0"/>
                <a:cs typeface="Arial" pitchFamily="34" charset="0"/>
              </a:rPr>
              <a:t>Brozanům</a:t>
            </a:r>
            <a:r>
              <a:rPr lang="cs-CZ" sz="2200" dirty="0" smtClean="0">
                <a:solidFill>
                  <a:srgbClr val="D60093"/>
                </a:solidFill>
                <a:latin typeface="Arial Black" pitchFamily="34" charset="0"/>
                <a:cs typeface="Arial" pitchFamily="34" charset="0"/>
              </a:rPr>
              <a:t> a to jen díky tomu, že v Chlumci kvůli sněhu nehrál. Právě dnes se v </a:t>
            </a:r>
            <a:r>
              <a:rPr lang="cs-CZ" sz="2200" dirty="0" err="1" smtClean="0">
                <a:solidFill>
                  <a:srgbClr val="D60093"/>
                </a:solidFill>
                <a:latin typeface="Arial Black" pitchFamily="34" charset="0"/>
                <a:cs typeface="Arial" pitchFamily="34" charset="0"/>
              </a:rPr>
              <a:t>Brozanech</a:t>
            </a:r>
            <a:r>
              <a:rPr lang="cs-CZ" sz="2200" dirty="0" smtClean="0">
                <a:solidFill>
                  <a:srgbClr val="D60093"/>
                </a:solidFill>
                <a:latin typeface="Arial Black" pitchFamily="34" charset="0"/>
                <a:cs typeface="Arial" pitchFamily="34" charset="0"/>
              </a:rPr>
              <a:t> pokusí o návrat.</a:t>
            </a:r>
          </a:p>
        </p:txBody>
      </p:sp>
      <p:sp>
        <p:nvSpPr>
          <p:cNvPr id="5" name="Rectangle 1"/>
          <p:cNvSpPr>
            <a:spLocks noChangeArrowheads="1"/>
          </p:cNvSpPr>
          <p:nvPr/>
        </p:nvSpPr>
        <p:spPr bwMode="auto">
          <a:xfrm>
            <a:off x="5575548" y="2087007"/>
            <a:ext cx="4608512"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200" i="0" u="sng" strike="noStrike" cap="none" normalizeH="0" baseline="0" dirty="0" smtClean="0">
                <a:ln>
                  <a:solidFill>
                    <a:schemeClr val="accent6">
                      <a:lumMod val="50000"/>
                    </a:schemeClr>
                  </a:soli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SK </a:t>
            </a:r>
            <a:r>
              <a:rPr kumimoji="0" lang="cs-CZ" sz="2200" i="0" u="sng" strike="noStrike" cap="none" normalizeH="0" baseline="0" dirty="0" err="1" smtClean="0">
                <a:ln>
                  <a:solidFill>
                    <a:schemeClr val="accent6">
                      <a:lumMod val="50000"/>
                    </a:schemeClr>
                  </a:soli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Štětí</a:t>
            </a:r>
            <a:r>
              <a:rPr kumimoji="0" lang="cs-CZ" sz="2200" i="0" u="sng" strike="noStrike" cap="none" normalizeH="0" baseline="0" dirty="0" smtClean="0">
                <a:ln>
                  <a:solidFill>
                    <a:schemeClr val="accent6">
                      <a:lumMod val="50000"/>
                    </a:schemeClr>
                  </a:soli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–SK </a:t>
            </a:r>
            <a:r>
              <a:rPr kumimoji="0" lang="cs-CZ" sz="2200" i="0" u="sng" strike="noStrike" cap="none" normalizeH="0" baseline="0" dirty="0" err="1" smtClean="0">
                <a:ln>
                  <a:solidFill>
                    <a:schemeClr val="accent6">
                      <a:lumMod val="50000"/>
                    </a:schemeClr>
                  </a:soli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Boletice</a:t>
            </a:r>
            <a:r>
              <a:rPr kumimoji="0" lang="cs-CZ" sz="2200" i="0" u="sng" strike="noStrike" cap="none" normalizeH="0" baseline="0" dirty="0" smtClean="0">
                <a:ln>
                  <a:solidFill>
                    <a:schemeClr val="accent6">
                      <a:lumMod val="50000"/>
                    </a:schemeClr>
                  </a:soli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Modrá</a:t>
            </a:r>
            <a:endParaRPr kumimoji="0" lang="cs-CZ" sz="800" i="0" u="none" strike="noStrike" cap="none" normalizeH="0" baseline="0" dirty="0" smtClean="0">
              <a:ln>
                <a:solidFill>
                  <a:schemeClr val="accent6">
                    <a:lumMod val="50000"/>
                  </a:schemeClr>
                </a:solid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200" i="0" u="sng" strike="noStrike" cap="none" normalizeH="0" baseline="0" dirty="0" smtClean="0">
                <a:ln>
                  <a:solidFill>
                    <a:schemeClr val="accent6">
                      <a:lumMod val="50000"/>
                    </a:schemeClr>
                  </a:soli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10:0(3:0)   11.4.2015 17. kolo</a:t>
            </a:r>
            <a:endParaRPr kumimoji="0" lang="cs-CZ" sz="800" i="0" u="none" strike="noStrike" cap="none" normalizeH="0" baseline="0" dirty="0" smtClean="0">
              <a:ln>
                <a:solidFill>
                  <a:schemeClr val="accent6">
                    <a:lumMod val="50000"/>
                  </a:schemeClr>
                </a:solid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Před týdnem měli dorostenci volno, protože hřiště v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Telnici</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kde hraje své domácí zápasy Chlumec, bylo pod sněhem a bylo přeloženo na 5. 5. 2015. O to více se dorostenci těšili na další zápas doma. V prvním poločase to ale proti 12. celku tabulky moc znát nebylo. Střely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Grepla</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mimo branku a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Elicera</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 ještě lepší pozici doprostřed branky jenom napovídaly, že jarní forma mužstva není zrovna 2x nejlepší. Soupeř přijel bránit a také se mu to v první půlhodině dařilo. Nejlepší střelec dorostu, ale nejenom dorostu, celého SK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 podzimní části Jakub Marek se střelecky trápí a svoji tvář nemůže najít. Věřme, že forma se dostaví za týden v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Brozanech</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Pojďme zpátky k zápasu. Náš platonický tlak se konečně přeměnil v branku ve 27. minutě, kdy dlouhým skluzem dosáhl na míč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Elicer</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bylo to 1:0. Ve 30. minutě brankář míč po volném přímém kopu vyrazil jen před sebe, kde před brankou čekající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Balaštík</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hlavou poslal míč za brankovou čáru na 2:0. Ve 42. Minutě to z dálky zkusil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Koráň</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ale branku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Boletic</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netrefil. Lépe minutu před změnou stran mířil Jan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Grepl</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brankář i tentokrát vyrazil jen před sebe a to se mu stalo osudným, protože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Horváth</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dorazil míč do branky na 3:0. Druhý poločas jsme začali lépe než ten první. Jan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Grepl</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měl ale místo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zasekávačky</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raději střílet z první. V 56. minutě si míč na střelu z hranice šestnáctky připravil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Feko</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umístěnou střelou k</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228" name="Picture 12"/>
          <p:cNvPicPr>
            <a:picLocks noChangeAspect="1" noChangeArrowheads="1"/>
          </p:cNvPicPr>
          <p:nvPr/>
        </p:nvPicPr>
        <p:blipFill>
          <a:blip r:embed="rId4" cstate="print"/>
          <a:srcRect/>
          <a:stretch>
            <a:fillRect/>
          </a:stretch>
        </p:blipFill>
        <p:spPr bwMode="auto">
          <a:xfrm>
            <a:off x="823020" y="3547492"/>
            <a:ext cx="2952328" cy="2664296"/>
          </a:xfrm>
          <a:prstGeom prst="rect">
            <a:avLst/>
          </a:prstGeom>
          <a:noFill/>
          <a:ln w="28575">
            <a:solidFill>
              <a:srgbClr val="0000FF"/>
            </a:solidFill>
            <a:miter lim="800000"/>
            <a:headEnd/>
            <a:tailEnd/>
          </a:ln>
        </p:spPr>
      </p:pic>
      <p:pic>
        <p:nvPicPr>
          <p:cNvPr id="9229" name="Picture 13"/>
          <p:cNvPicPr>
            <a:picLocks noChangeAspect="1" noChangeArrowheads="1"/>
          </p:cNvPicPr>
          <p:nvPr/>
        </p:nvPicPr>
        <p:blipFill>
          <a:blip r:embed="rId5" cstate="print"/>
          <a:srcRect/>
          <a:stretch>
            <a:fillRect/>
          </a:stretch>
        </p:blipFill>
        <p:spPr bwMode="auto">
          <a:xfrm>
            <a:off x="174948" y="163116"/>
            <a:ext cx="4392488" cy="2808312"/>
          </a:xfrm>
          <a:prstGeom prst="rect">
            <a:avLst/>
          </a:prstGeom>
          <a:noFill/>
          <a:ln w="9525" cmpd="sng">
            <a:solidFill>
              <a:srgbClr val="0000FF"/>
            </a:solidFill>
            <a:miter lim="800000"/>
            <a:headEnd/>
            <a:tailEnd/>
          </a:ln>
        </p:spPr>
      </p:pic>
      <p:sp>
        <p:nvSpPr>
          <p:cNvPr id="9" name="TextovéPole 8"/>
          <p:cNvSpPr txBox="1"/>
          <p:nvPr/>
        </p:nvSpPr>
        <p:spPr>
          <a:xfrm>
            <a:off x="390972" y="6840115"/>
            <a:ext cx="3600400" cy="307777"/>
          </a:xfrm>
          <a:prstGeom prst="rect">
            <a:avLst/>
          </a:prstGeom>
          <a:solidFill>
            <a:srgbClr val="99FF66"/>
          </a:solidFill>
        </p:spPr>
        <p:txBody>
          <a:bodyPr wrap="square" rtlCol="0">
            <a:spAutoFit/>
          </a:bodyPr>
          <a:lstStyle/>
          <a:p>
            <a:pPr algn="ctr"/>
            <a:r>
              <a:rPr lang="cs-CZ" sz="1400" u="sng" dirty="0" err="1" smtClean="0">
                <a:latin typeface="Bookman Old Style" pitchFamily="18" charset="0"/>
              </a:rPr>
              <a:t>Štětí</a:t>
            </a:r>
            <a:r>
              <a:rPr lang="cs-CZ" sz="1400" u="sng" dirty="0" smtClean="0">
                <a:latin typeface="Bookman Old Style" pitchFamily="18" charset="0"/>
              </a:rPr>
              <a:t> – Rumburk 4.4.2015</a:t>
            </a:r>
          </a:p>
        </p:txBody>
      </p:sp>
      <p:pic>
        <p:nvPicPr>
          <p:cNvPr id="9218" name="Picture 10"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19" name="Picture 9"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0" name="Picture 8"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1" name="Picture 7"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2" name="Picture 6"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3" name="Picture 5"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4" name="Picture 4"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5" name="Picture 3"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6" name="Picture 2"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7" name="Picture 1"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02940" y="1315244"/>
            <a:ext cx="4536504" cy="2123658"/>
          </a:xfrm>
          <a:prstGeom prst="rect">
            <a:avLst/>
          </a:prstGeom>
          <a:blipFill>
            <a:blip r:embed="rId2" cstate="print"/>
            <a:stretch>
              <a:fillRect/>
            </a:stretch>
          </a:blipFill>
        </p:spPr>
        <p:txBody>
          <a:bodyPr wrap="square" rtlCol="0">
            <a:spAutoFit/>
          </a:bodyPr>
          <a:lstStyle/>
          <a:p>
            <a:pPr algn="ctr"/>
            <a:r>
              <a:rPr lang="cs-CZ" sz="2400" dirty="0" smtClean="0">
                <a:latin typeface="Tw Cen MT Condensed Extra Bold" pitchFamily="34" charset="-18"/>
              </a:rPr>
              <a:t>Za týden hraje mužstvo dospělých opět doma. </a:t>
            </a:r>
          </a:p>
          <a:p>
            <a:pPr algn="ctr"/>
            <a:r>
              <a:rPr lang="cs-CZ" sz="2800" dirty="0" smtClean="0">
                <a:ln w="19050">
                  <a:solidFill>
                    <a:srgbClr val="FFCC00"/>
                  </a:solidFill>
                </a:ln>
                <a:solidFill>
                  <a:srgbClr val="FF0066"/>
                </a:solidFill>
                <a:latin typeface="Rockwell" pitchFamily="18" charset="0"/>
              </a:rPr>
              <a:t>SK </a:t>
            </a:r>
            <a:r>
              <a:rPr lang="cs-CZ" sz="2800" dirty="0" err="1" smtClean="0">
                <a:ln w="19050">
                  <a:solidFill>
                    <a:srgbClr val="FFCC00"/>
                  </a:solidFill>
                </a:ln>
                <a:solidFill>
                  <a:srgbClr val="FF0066"/>
                </a:solidFill>
                <a:latin typeface="Rockwell" pitchFamily="18" charset="0"/>
              </a:rPr>
              <a:t>Štětí</a:t>
            </a:r>
            <a:endParaRPr lang="cs-CZ" sz="2800" dirty="0" smtClean="0">
              <a:ln w="19050">
                <a:solidFill>
                  <a:srgbClr val="FFCC00"/>
                </a:solidFill>
              </a:ln>
              <a:solidFill>
                <a:srgbClr val="FF0066"/>
              </a:solidFill>
              <a:latin typeface="Rockwell" pitchFamily="18" charset="0"/>
            </a:endParaRPr>
          </a:p>
          <a:p>
            <a:pPr algn="ctr"/>
            <a:r>
              <a:rPr lang="cs-CZ" sz="2800" dirty="0" smtClean="0">
                <a:ln w="19050">
                  <a:solidFill>
                    <a:schemeClr val="accent1">
                      <a:lumMod val="50000"/>
                    </a:schemeClr>
                  </a:solidFill>
                </a:ln>
                <a:solidFill>
                  <a:srgbClr val="0033CC"/>
                </a:solidFill>
                <a:latin typeface="Rockwell" pitchFamily="18" charset="0"/>
              </a:rPr>
              <a:t>SK Hrobce-Roudnice </a:t>
            </a:r>
            <a:r>
              <a:rPr lang="cs-CZ" sz="2800" dirty="0" err="1" smtClean="0">
                <a:ln w="19050">
                  <a:solidFill>
                    <a:schemeClr val="accent1">
                      <a:lumMod val="50000"/>
                    </a:schemeClr>
                  </a:solidFill>
                </a:ln>
                <a:solidFill>
                  <a:srgbClr val="0033CC"/>
                </a:solidFill>
                <a:latin typeface="Rockwell" pitchFamily="18" charset="0"/>
              </a:rPr>
              <a:t>n.L</a:t>
            </a:r>
            <a:endParaRPr lang="cs-CZ" sz="2800" dirty="0" smtClean="0">
              <a:ln w="19050">
                <a:solidFill>
                  <a:schemeClr val="accent1">
                    <a:lumMod val="50000"/>
                  </a:schemeClr>
                </a:solidFill>
              </a:ln>
              <a:solidFill>
                <a:srgbClr val="0033CC"/>
              </a:solidFill>
              <a:latin typeface="Rockwell" pitchFamily="18" charset="0"/>
            </a:endParaRPr>
          </a:p>
          <a:p>
            <a:pPr algn="ctr"/>
            <a:r>
              <a:rPr lang="cs-CZ" sz="2800" dirty="0" smtClean="0">
                <a:latin typeface="Rockwell" pitchFamily="18" charset="0"/>
              </a:rPr>
              <a:t>sobota 25.4.2015   10:15</a:t>
            </a:r>
          </a:p>
        </p:txBody>
      </p:sp>
      <p:sp>
        <p:nvSpPr>
          <p:cNvPr id="10" name="Obdélník 9"/>
          <p:cNvSpPr/>
          <p:nvPr/>
        </p:nvSpPr>
        <p:spPr>
          <a:xfrm>
            <a:off x="102940" y="91108"/>
            <a:ext cx="4536504" cy="923330"/>
          </a:xfrm>
          <a:prstGeom prst="rect">
            <a:avLst/>
          </a:prstGeom>
          <a:blipFill>
            <a:blip r:embed="rId3" cstate="print"/>
            <a:stretch>
              <a:fillRect/>
            </a:stretch>
          </a:blipFill>
          <a:ln w="22225" cmpd="sng">
            <a:solidFill>
              <a:srgbClr val="996633"/>
            </a:solidFill>
          </a:ln>
          <a:effectLst>
            <a:outerShdw blurRad="127000" dist="152400" dir="5400000" algn="t" rotWithShape="0">
              <a:prstClr val="black">
                <a:alpha val="40000"/>
              </a:prstClr>
            </a:outerShdw>
          </a:effectLst>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POZVÁNKA</a:t>
            </a:r>
            <a:endParaRPr lang="cs-CZ"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1" name="TextovéPole 10"/>
          <p:cNvSpPr txBox="1"/>
          <p:nvPr/>
        </p:nvSpPr>
        <p:spPr>
          <a:xfrm>
            <a:off x="174948" y="3763516"/>
            <a:ext cx="4464496" cy="2108269"/>
          </a:xfrm>
          <a:prstGeom prst="rect">
            <a:avLst/>
          </a:prstGeom>
          <a:blipFill>
            <a:blip r:embed="rId4" cstate="print"/>
            <a:stretch>
              <a:fillRect/>
            </a:stretch>
          </a:blipFill>
          <a:ln w="31750" cmpd="sng">
            <a:solidFill>
              <a:schemeClr val="tx1"/>
            </a:solidFill>
            <a:prstDash val="sysDash"/>
          </a:ln>
        </p:spPr>
        <p:txBody>
          <a:bodyPr wrap="square" rtlCol="0">
            <a:spAutoFit/>
          </a:bodyPr>
          <a:lstStyle/>
          <a:p>
            <a:pPr algn="ctr"/>
            <a:r>
              <a:rPr lang="cs-CZ" sz="2400" i="1" dirty="0" smtClean="0">
                <a:ln>
                  <a:solidFill>
                    <a:srgbClr val="FF0066"/>
                  </a:solidFill>
                </a:ln>
                <a:effectLst>
                  <a:outerShdw blurRad="38100" dist="38100" dir="2700000" algn="tl">
                    <a:srgbClr val="000000">
                      <a:alpha val="43137"/>
                    </a:srgbClr>
                  </a:outerShdw>
                </a:effectLst>
                <a:latin typeface="Bookman Old Style" pitchFamily="18" charset="0"/>
              </a:rPr>
              <a:t>Na podzim se nám na hřišti v Hrobcích nadmíru dařilo</a:t>
            </a:r>
          </a:p>
          <a:p>
            <a:pPr algn="ctr"/>
            <a:r>
              <a:rPr lang="cs-CZ" sz="1700" b="0" u="sng" dirty="0" smtClean="0">
                <a:latin typeface="Arial Black" pitchFamily="34" charset="0"/>
                <a:cs typeface="Arial" pitchFamily="34" charset="0"/>
              </a:rPr>
              <a:t>SK Hrobce-Roudnice </a:t>
            </a:r>
            <a:r>
              <a:rPr lang="cs-CZ" sz="1700" b="0" u="sng" dirty="0" err="1" smtClean="0">
                <a:latin typeface="Arial Black" pitchFamily="34" charset="0"/>
                <a:cs typeface="Arial" pitchFamily="34" charset="0"/>
              </a:rPr>
              <a:t>n.L.</a:t>
            </a:r>
            <a:r>
              <a:rPr lang="cs-CZ" sz="1700" b="0" u="sng" dirty="0" smtClean="0">
                <a:latin typeface="Arial Black" pitchFamily="34" charset="0"/>
                <a:cs typeface="Arial" pitchFamily="34" charset="0"/>
              </a:rPr>
              <a:t> – SK </a:t>
            </a:r>
            <a:r>
              <a:rPr lang="cs-CZ" sz="1700" b="0" u="sng" dirty="0" err="1" smtClean="0">
                <a:latin typeface="Arial Black" pitchFamily="34" charset="0"/>
                <a:cs typeface="Arial" pitchFamily="34" charset="0"/>
              </a:rPr>
              <a:t>Štětí</a:t>
            </a:r>
            <a:endParaRPr lang="cs-CZ" sz="1700" b="0" dirty="0" smtClean="0">
              <a:latin typeface="Arial Black" pitchFamily="34" charset="0"/>
              <a:cs typeface="Arial" pitchFamily="34" charset="0"/>
            </a:endParaRPr>
          </a:p>
          <a:p>
            <a:pPr algn="ctr"/>
            <a:r>
              <a:rPr lang="cs-CZ" sz="1400" b="0" u="sng" dirty="0" smtClean="0">
                <a:latin typeface="Arial Black" pitchFamily="34" charset="0"/>
                <a:cs typeface="Arial" pitchFamily="34" charset="0"/>
              </a:rPr>
              <a:t>2:7(0:3)  27.9.2014  8.kolo 6. hrací</a:t>
            </a:r>
          </a:p>
          <a:p>
            <a:r>
              <a:rPr lang="cs-CZ" sz="1400" b="0" u="sng" dirty="0" smtClean="0">
                <a:latin typeface="Arial" pitchFamily="34" charset="0"/>
                <a:cs typeface="Arial" pitchFamily="34" charset="0"/>
              </a:rPr>
              <a:t>Branky</a:t>
            </a:r>
            <a:r>
              <a:rPr lang="cs-CZ" sz="1400" b="0" dirty="0" smtClean="0">
                <a:latin typeface="Arial" pitchFamily="34" charset="0"/>
                <a:cs typeface="Arial" pitchFamily="34" charset="0"/>
              </a:rPr>
              <a:t>: </a:t>
            </a:r>
            <a:r>
              <a:rPr lang="cs-CZ" sz="1400" b="0" dirty="0" err="1" smtClean="0">
                <a:latin typeface="Arial" pitchFamily="34" charset="0"/>
                <a:cs typeface="Arial" pitchFamily="34" charset="0"/>
              </a:rPr>
              <a:t>Belák</a:t>
            </a:r>
            <a:r>
              <a:rPr lang="cs-CZ" sz="1400" b="0" dirty="0" smtClean="0">
                <a:latin typeface="Arial" pitchFamily="34" charset="0"/>
                <a:cs typeface="Arial" pitchFamily="34" charset="0"/>
              </a:rPr>
              <a:t> 2, Stejskal 1, </a:t>
            </a:r>
            <a:r>
              <a:rPr lang="cs-CZ" sz="1400" b="0" dirty="0" err="1" smtClean="0">
                <a:latin typeface="Arial" pitchFamily="34" charset="0"/>
                <a:cs typeface="Arial" pitchFamily="34" charset="0"/>
              </a:rPr>
              <a:t>Šmidrkal</a:t>
            </a:r>
            <a:r>
              <a:rPr lang="cs-CZ" sz="1400" b="0" dirty="0" smtClean="0">
                <a:latin typeface="Arial" pitchFamily="34" charset="0"/>
                <a:cs typeface="Arial" pitchFamily="34" charset="0"/>
              </a:rPr>
              <a:t> 1,Slanička 1, </a:t>
            </a:r>
          </a:p>
          <a:p>
            <a:r>
              <a:rPr lang="cs-CZ" sz="1400" b="0" dirty="0" smtClean="0">
                <a:latin typeface="Arial" pitchFamily="34" charset="0"/>
                <a:cs typeface="Arial" pitchFamily="34" charset="0"/>
              </a:rPr>
              <a:t>              </a:t>
            </a:r>
            <a:r>
              <a:rPr lang="cs-CZ" sz="1400" b="0" dirty="0" err="1" smtClean="0">
                <a:latin typeface="Arial" pitchFamily="34" charset="0"/>
                <a:cs typeface="Arial" pitchFamily="34" charset="0"/>
              </a:rPr>
              <a:t>Kucler</a:t>
            </a:r>
            <a:r>
              <a:rPr lang="cs-CZ" sz="1400" b="0" dirty="0" smtClean="0">
                <a:latin typeface="Arial" pitchFamily="34" charset="0"/>
                <a:cs typeface="Arial" pitchFamily="34" charset="0"/>
              </a:rPr>
              <a:t> 1, Šimral  1 </a:t>
            </a:r>
            <a:endParaRPr lang="cs-CZ" sz="1800" dirty="0" smtClean="0">
              <a:latin typeface="Bookman Old Style" pitchFamily="18" charset="0"/>
            </a:endParaRPr>
          </a:p>
        </p:txBody>
      </p:sp>
      <p:pic>
        <p:nvPicPr>
          <p:cNvPr id="2" name="Picture 1"/>
          <p:cNvPicPr>
            <a:picLocks noChangeAspect="1" noChangeArrowheads="1"/>
          </p:cNvPicPr>
          <p:nvPr/>
        </p:nvPicPr>
        <p:blipFill>
          <a:blip r:embed="rId5" cstate="print"/>
          <a:srcRect/>
          <a:stretch>
            <a:fillRect/>
          </a:stretch>
        </p:blipFill>
        <p:spPr bwMode="auto">
          <a:xfrm>
            <a:off x="1471092" y="6139780"/>
            <a:ext cx="936104" cy="864096"/>
          </a:xfrm>
          <a:prstGeom prst="rect">
            <a:avLst/>
          </a:prstGeom>
          <a:noFill/>
          <a:ln w="9525">
            <a:noFill/>
            <a:miter lim="800000"/>
            <a:headEnd/>
            <a:tailEnd/>
          </a:ln>
        </p:spPr>
      </p:pic>
      <p:sp>
        <p:nvSpPr>
          <p:cNvPr id="18" name="TextovéPole 17"/>
          <p:cNvSpPr txBox="1"/>
          <p:nvPr/>
        </p:nvSpPr>
        <p:spPr>
          <a:xfrm>
            <a:off x="5431532" y="91108"/>
            <a:ext cx="4752528" cy="830997"/>
          </a:xfrm>
          <a:prstGeom prst="rect">
            <a:avLst/>
          </a:prstGeom>
          <a:blipFill>
            <a:blip r:embed="rId6" cstate="print"/>
            <a:tile tx="0" ty="0" sx="100000" sy="100000" flip="none" algn="tl"/>
          </a:blipFill>
        </p:spPr>
        <p:txBody>
          <a:bodyPr wrap="square" rtlCol="0">
            <a:spAutoFit/>
          </a:bodyPr>
          <a:lstStyle/>
          <a:p>
            <a:pPr algn="ctr"/>
            <a:r>
              <a:rPr lang="cs-CZ" sz="1600" dirty="0" smtClean="0">
                <a:ln w="3175">
                  <a:noFill/>
                </a:ln>
                <a:latin typeface="Arial" pitchFamily="34" charset="0"/>
                <a:cs typeface="Arial" pitchFamily="34" charset="0"/>
              </a:rPr>
              <a:t>Po zápase s Rumburkem se před kamerou objevil </a:t>
            </a:r>
            <a:r>
              <a:rPr lang="cs-CZ" sz="1600" dirty="0" smtClean="0">
                <a:ln w="3175">
                  <a:noFill/>
                </a:ln>
                <a:solidFill>
                  <a:srgbClr val="C00000"/>
                </a:solidFill>
                <a:latin typeface="Arial" pitchFamily="34" charset="0"/>
                <a:cs typeface="Arial" pitchFamily="34" charset="0"/>
              </a:rPr>
              <a:t>Tomáš </a:t>
            </a:r>
            <a:r>
              <a:rPr lang="cs-CZ" sz="1600" dirty="0" err="1" smtClean="0">
                <a:ln w="3175">
                  <a:noFill/>
                </a:ln>
                <a:solidFill>
                  <a:srgbClr val="C00000"/>
                </a:solidFill>
                <a:latin typeface="Arial" pitchFamily="34" charset="0"/>
                <a:cs typeface="Arial" pitchFamily="34" charset="0"/>
              </a:rPr>
              <a:t>Belák</a:t>
            </a:r>
            <a:r>
              <a:rPr lang="cs-CZ" sz="1600" dirty="0" smtClean="0">
                <a:ln w="3175">
                  <a:noFill/>
                </a:ln>
                <a:solidFill>
                  <a:srgbClr val="C00000"/>
                </a:solidFill>
                <a:latin typeface="Arial" pitchFamily="34" charset="0"/>
                <a:cs typeface="Arial" pitchFamily="34" charset="0"/>
              </a:rPr>
              <a:t> </a:t>
            </a:r>
            <a:r>
              <a:rPr lang="cs-CZ" sz="1600" dirty="0" smtClean="0">
                <a:ln w="3175">
                  <a:noFill/>
                </a:ln>
                <a:latin typeface="Arial" pitchFamily="34" charset="0"/>
                <a:cs typeface="Arial" pitchFamily="34" charset="0"/>
              </a:rPr>
              <a:t>a podělil se s námi o tom, jak se mu hrálo.</a:t>
            </a:r>
            <a:endParaRPr lang="cs-CZ" sz="1400" dirty="0" smtClean="0">
              <a:ln w="3175">
                <a:noFill/>
              </a:ln>
              <a:latin typeface="Arial" pitchFamily="34" charset="0"/>
              <a:cs typeface="Arial" pitchFamily="34" charset="0"/>
            </a:endParaRPr>
          </a:p>
        </p:txBody>
      </p:sp>
      <p:sp>
        <p:nvSpPr>
          <p:cNvPr id="19" name="TextovéPole 18"/>
          <p:cNvSpPr txBox="1"/>
          <p:nvPr/>
        </p:nvSpPr>
        <p:spPr>
          <a:xfrm>
            <a:off x="5431532" y="955204"/>
            <a:ext cx="4752528" cy="1384995"/>
          </a:xfrm>
          <a:prstGeom prst="rect">
            <a:avLst/>
          </a:prstGeom>
          <a:solidFill>
            <a:srgbClr val="CCFFFF"/>
          </a:solidFill>
        </p:spPr>
        <p:txBody>
          <a:bodyPr wrap="square" rtlCol="0">
            <a:spAutoFit/>
          </a:bodyPr>
          <a:lstStyle/>
          <a:p>
            <a:pPr algn="just"/>
            <a:r>
              <a:rPr lang="cs-CZ" b="0" dirty="0" smtClean="0">
                <a:latin typeface="Arial" pitchFamily="34" charset="0"/>
                <a:cs typeface="Arial" pitchFamily="34" charset="0"/>
              </a:rPr>
              <a:t>Pro mě to byl dnes docela těžký zápas. Dostal jsem docela dost dobrých balónů, ale buď mně chyběl krok nebo jsem netrefil branku. První poločas jsme hráli dobře a chybělo tam jenom proměnit ty </a:t>
            </a:r>
            <a:r>
              <a:rPr lang="cs-CZ" b="0" dirty="0" err="1" smtClean="0">
                <a:latin typeface="Arial" pitchFamily="34" charset="0"/>
                <a:cs typeface="Arial" pitchFamily="34" charset="0"/>
              </a:rPr>
              <a:t>gólovky</a:t>
            </a:r>
            <a:r>
              <a:rPr lang="cs-CZ" b="0" dirty="0" smtClean="0">
                <a:latin typeface="Arial" pitchFamily="34" charset="0"/>
                <a:cs typeface="Arial" pitchFamily="34" charset="0"/>
              </a:rPr>
              <a:t>. Druhý poločas jsme dali gól, ale pak jsme bohužel přestali hrát. Jsem rád, že tam </a:t>
            </a:r>
            <a:r>
              <a:rPr lang="cs-CZ" b="0" dirty="0" err="1" smtClean="0">
                <a:latin typeface="Arial" pitchFamily="34" charset="0"/>
                <a:cs typeface="Arial" pitchFamily="34" charset="0"/>
              </a:rPr>
              <a:t>Stejsky</a:t>
            </a:r>
            <a:r>
              <a:rPr lang="cs-CZ" b="0" dirty="0" smtClean="0">
                <a:latin typeface="Arial" pitchFamily="34" charset="0"/>
                <a:cs typeface="Arial" pitchFamily="34" charset="0"/>
              </a:rPr>
              <a:t> dal ten druhý uklidňující gól a pak už jsme to dohráli. Hosté hráli na rychlé brejky a občas jsme tam měli starosti, ale všechno jsme to zvládli.  </a:t>
            </a:r>
            <a:endParaRPr lang="cs-CZ" sz="1400" u="sng" dirty="0" smtClean="0">
              <a:latin typeface="Bookman Old Style" pitchFamily="18" charset="0"/>
            </a:endParaRPr>
          </a:p>
        </p:txBody>
      </p:sp>
      <p:sp>
        <p:nvSpPr>
          <p:cNvPr id="20" name="TextovéPole 19"/>
          <p:cNvSpPr txBox="1"/>
          <p:nvPr/>
        </p:nvSpPr>
        <p:spPr>
          <a:xfrm>
            <a:off x="5431532" y="4116586"/>
            <a:ext cx="4680520" cy="1231106"/>
          </a:xfrm>
          <a:prstGeom prst="rect">
            <a:avLst/>
          </a:prstGeom>
          <a:gradFill flip="none" rotWithShape="1">
            <a:gsLst>
              <a:gs pos="56000">
                <a:srgbClr val="FBEAC7"/>
              </a:gs>
              <a:gs pos="17999">
                <a:srgbClr val="FEE7F2"/>
              </a:gs>
              <a:gs pos="36000">
                <a:srgbClr val="FAC77D"/>
              </a:gs>
              <a:gs pos="61000">
                <a:srgbClr val="FBA97D"/>
              </a:gs>
              <a:gs pos="82001">
                <a:srgbClr val="FBD49C"/>
              </a:gs>
              <a:gs pos="100000">
                <a:srgbClr val="FEE7F2"/>
              </a:gs>
            </a:gsLst>
            <a:path path="rect">
              <a:fillToRect l="50000" t="50000" r="50000" b="50000"/>
            </a:path>
            <a:tileRect/>
          </a:gradFill>
        </p:spPr>
        <p:txBody>
          <a:bodyPr wrap="square" rtlCol="0">
            <a:spAutoFit/>
          </a:bodyPr>
          <a:lstStyle/>
          <a:p>
            <a:pPr algn="just"/>
            <a:r>
              <a:rPr lang="cs-CZ" sz="1400" u="sng" dirty="0" smtClean="0">
                <a:latin typeface="Bookman Old Style" pitchFamily="18" charset="0"/>
              </a:rPr>
              <a:t>Trenér hostů </a:t>
            </a:r>
            <a:r>
              <a:rPr lang="cs-CZ" sz="1400" u="sng" dirty="0" smtClean="0">
                <a:solidFill>
                  <a:srgbClr val="C00000"/>
                </a:solidFill>
                <a:latin typeface="Bookman Old Style" pitchFamily="18" charset="0"/>
              </a:rPr>
              <a:t>Josef Rákosník</a:t>
            </a:r>
          </a:p>
          <a:p>
            <a:pPr algn="just"/>
            <a:r>
              <a:rPr lang="cs-CZ" dirty="0" smtClean="0">
                <a:latin typeface="Arial" pitchFamily="34" charset="0"/>
                <a:cs typeface="Arial" pitchFamily="34" charset="0"/>
              </a:rPr>
              <a:t>Přijeli jsme sem v hodně okleštěné sestavě. Máme zraněné a vyloučené hráče. Hráli jsme ze zabezpečené obrany. Přežili jsme </a:t>
            </a:r>
            <a:r>
              <a:rPr lang="cs-CZ" dirty="0" err="1" smtClean="0">
                <a:latin typeface="Arial" pitchFamily="34" charset="0"/>
                <a:cs typeface="Arial" pitchFamily="34" charset="0"/>
              </a:rPr>
              <a:t>hafo</a:t>
            </a:r>
            <a:r>
              <a:rPr lang="cs-CZ" dirty="0" smtClean="0">
                <a:latin typeface="Arial" pitchFamily="34" charset="0"/>
                <a:cs typeface="Arial" pitchFamily="34" charset="0"/>
              </a:rPr>
              <a:t> šancí soupeře. Když jsme inkasovali, tak jsme to trochu otevřeli, ale chyběla nám kvalita ve hře dopředu. </a:t>
            </a:r>
            <a:r>
              <a:rPr lang="cs-CZ" dirty="0" err="1" smtClean="0">
                <a:latin typeface="Arial" pitchFamily="34" charset="0"/>
                <a:cs typeface="Arial" pitchFamily="34" charset="0"/>
              </a:rPr>
              <a:t>Štětí</a:t>
            </a:r>
            <a:r>
              <a:rPr lang="cs-CZ" dirty="0" smtClean="0">
                <a:latin typeface="Arial" pitchFamily="34" charset="0"/>
                <a:cs typeface="Arial" pitchFamily="34" charset="0"/>
              </a:rPr>
              <a:t> vyhrálo zcela zaslouženě.</a:t>
            </a:r>
          </a:p>
        </p:txBody>
      </p:sp>
      <p:pic>
        <p:nvPicPr>
          <p:cNvPr id="21" name="Picture 40"/>
          <p:cNvPicPr>
            <a:picLocks noChangeAspect="1" noChangeArrowheads="1"/>
          </p:cNvPicPr>
          <p:nvPr/>
        </p:nvPicPr>
        <p:blipFill>
          <a:blip r:embed="rId7" cstate="print"/>
          <a:srcRect/>
          <a:stretch>
            <a:fillRect/>
          </a:stretch>
        </p:blipFill>
        <p:spPr bwMode="auto">
          <a:xfrm>
            <a:off x="6583660" y="2539380"/>
            <a:ext cx="1584176" cy="1512168"/>
          </a:xfrm>
          <a:prstGeom prst="rect">
            <a:avLst/>
          </a:prstGeom>
          <a:noFill/>
          <a:ln w="9525">
            <a:noFill/>
            <a:miter lim="800000"/>
            <a:headEnd/>
            <a:tailEnd/>
          </a:ln>
        </p:spPr>
      </p:pic>
      <p:pic>
        <p:nvPicPr>
          <p:cNvPr id="22" name="Picture 41"/>
          <p:cNvPicPr>
            <a:picLocks noChangeAspect="1" noChangeArrowheads="1"/>
          </p:cNvPicPr>
          <p:nvPr/>
        </p:nvPicPr>
        <p:blipFill>
          <a:blip r:embed="rId8" cstate="print"/>
          <a:srcRect/>
          <a:stretch>
            <a:fillRect/>
          </a:stretch>
        </p:blipFill>
        <p:spPr bwMode="auto">
          <a:xfrm>
            <a:off x="7087716" y="5419700"/>
            <a:ext cx="1728192" cy="158417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5750496" y="4267572"/>
            <a:ext cx="4464496" cy="1261884"/>
          </a:xfrm>
          <a:prstGeom prst="rect">
            <a:avLst/>
          </a:prstGeom>
          <a:blipFill>
            <a:blip r:embed="rId2" cstate="print"/>
            <a:stretch>
              <a:fillRect/>
            </a:stretch>
          </a:blipFill>
          <a:ln>
            <a:solidFill>
              <a:srgbClr val="0066FF"/>
            </a:solidFill>
          </a:ln>
        </p:spPr>
        <p:txBody>
          <a:bodyPr wrap="square" rtlCol="0">
            <a:spAutoFit/>
          </a:bodyPr>
          <a:lstStyle/>
          <a:p>
            <a:pPr algn="ctr"/>
            <a:r>
              <a:rPr lang="cs-CZ" sz="4400" dirty="0" err="1" smtClean="0">
                <a:solidFill>
                  <a:srgbClr val="0000CC"/>
                </a:solidFill>
                <a:effectLst>
                  <a:outerShdw blurRad="38100" dist="38100" dir="2700000" algn="tl">
                    <a:srgbClr val="000000">
                      <a:alpha val="43137"/>
                    </a:srgbClr>
                  </a:outerShdw>
                </a:effectLst>
                <a:latin typeface="Playbill" pitchFamily="82" charset="0"/>
              </a:rPr>
              <a:t>Baník</a:t>
            </a:r>
            <a:r>
              <a:rPr lang="cs-CZ" sz="4400" dirty="0" smtClean="0">
                <a:solidFill>
                  <a:srgbClr val="0000CC"/>
                </a:solidFill>
                <a:effectLst>
                  <a:outerShdw blurRad="38100" dist="38100" dir="2700000" algn="tl">
                    <a:srgbClr val="000000">
                      <a:alpha val="43137"/>
                    </a:srgbClr>
                  </a:outerShdw>
                </a:effectLst>
                <a:latin typeface="Playbill" pitchFamily="82" charset="0"/>
              </a:rPr>
              <a:t> </a:t>
            </a:r>
            <a:r>
              <a:rPr lang="cs-CZ" sz="4400" dirty="0" err="1" smtClean="0">
                <a:solidFill>
                  <a:srgbClr val="0000CC"/>
                </a:solidFill>
                <a:effectLst>
                  <a:outerShdw blurRad="38100" dist="38100" dir="2700000" algn="tl">
                    <a:srgbClr val="000000">
                      <a:alpha val="43137"/>
                    </a:srgbClr>
                  </a:outerShdw>
                </a:effectLst>
                <a:latin typeface="Playbill" pitchFamily="82" charset="0"/>
              </a:rPr>
              <a:t>Modlany</a:t>
            </a:r>
            <a:r>
              <a:rPr lang="cs-CZ" sz="4400" dirty="0" smtClean="0">
                <a:solidFill>
                  <a:srgbClr val="0000CC"/>
                </a:solidFill>
                <a:effectLst>
                  <a:outerShdw blurRad="38100" dist="38100" dir="2700000" algn="tl">
                    <a:srgbClr val="000000">
                      <a:alpha val="43137"/>
                    </a:srgbClr>
                  </a:outerShdw>
                </a:effectLst>
                <a:latin typeface="Playbill" pitchFamily="82" charset="0"/>
              </a:rPr>
              <a:t> - SK </a:t>
            </a:r>
            <a:r>
              <a:rPr lang="cs-CZ" sz="4400" dirty="0" err="1" smtClean="0">
                <a:solidFill>
                  <a:srgbClr val="0000CC"/>
                </a:solidFill>
                <a:effectLst>
                  <a:outerShdw blurRad="38100" dist="38100" dir="2700000" algn="tl">
                    <a:srgbClr val="000000">
                      <a:alpha val="43137"/>
                    </a:srgbClr>
                  </a:outerShdw>
                </a:effectLst>
                <a:latin typeface="Playbill" pitchFamily="82" charset="0"/>
              </a:rPr>
              <a:t>Štětí</a:t>
            </a:r>
            <a:endParaRPr lang="cs-CZ" sz="4400" dirty="0" smtClean="0">
              <a:solidFill>
                <a:srgbClr val="0000CC"/>
              </a:solidFill>
              <a:effectLst>
                <a:outerShdw blurRad="38100" dist="38100" dir="2700000" algn="tl">
                  <a:srgbClr val="000000">
                    <a:alpha val="43137"/>
                  </a:srgbClr>
                </a:outerShdw>
              </a:effectLst>
              <a:latin typeface="Playbill" pitchFamily="82" charset="0"/>
            </a:endParaRPr>
          </a:p>
          <a:p>
            <a:pPr algn="ctr"/>
            <a:r>
              <a:rPr lang="cs-CZ" sz="3200" dirty="0" smtClean="0">
                <a:solidFill>
                  <a:srgbClr val="0000CC"/>
                </a:solidFill>
                <a:effectLst>
                  <a:outerShdw blurRad="38100" dist="38100" dir="2700000" algn="tl">
                    <a:srgbClr val="000000">
                      <a:alpha val="43137"/>
                    </a:srgbClr>
                  </a:outerShdw>
                </a:effectLst>
                <a:latin typeface="Playbill" pitchFamily="82" charset="0"/>
              </a:rPr>
              <a:t>Sobota 2.5.2015 17:00</a:t>
            </a:r>
          </a:p>
        </p:txBody>
      </p:sp>
      <p:sp>
        <p:nvSpPr>
          <p:cNvPr id="4" name="TextovéPole 3"/>
          <p:cNvSpPr txBox="1"/>
          <p:nvPr/>
        </p:nvSpPr>
        <p:spPr>
          <a:xfrm>
            <a:off x="5750496" y="91108"/>
            <a:ext cx="4536504" cy="2015936"/>
          </a:xfrm>
          <a:prstGeom prst="rect">
            <a:avLst/>
          </a:prstGeom>
          <a:blipFill>
            <a:blip r:embed="rId3" cstate="print">
              <a:alphaModFix amt="63000"/>
            </a:blip>
            <a:stretch>
              <a:fillRect/>
            </a:stretch>
          </a:blipFill>
        </p:spPr>
        <p:txBody>
          <a:bodyPr wrap="square" rtlCol="0">
            <a:spAutoFit/>
          </a:bodyPr>
          <a:lstStyle/>
          <a:p>
            <a:pPr algn="ctr"/>
            <a:r>
              <a:rPr lang="cs-CZ" sz="2500" dirty="0" smtClean="0">
                <a:solidFill>
                  <a:srgbClr val="333300"/>
                </a:solidFill>
                <a:effectLst>
                  <a:outerShdw blurRad="38100" dist="38100" dir="2700000" algn="tl">
                    <a:srgbClr val="000000">
                      <a:alpha val="43137"/>
                    </a:srgbClr>
                  </a:outerShdw>
                </a:effectLst>
                <a:latin typeface="Arial Black" pitchFamily="34" charset="0"/>
              </a:rPr>
              <a:t>V dalším venkovním zápase nás čeká velmi těžký soupeř s  bývalými ligisty v sestavě. Odjezd autobuse ze hřiště 14:30</a:t>
            </a:r>
            <a:endParaRPr lang="cs-CZ" sz="2500" b="0" dirty="0" smtClean="0">
              <a:solidFill>
                <a:srgbClr val="333300"/>
              </a:solidFill>
              <a:effectLst>
                <a:outerShdw blurRad="38100" dist="38100" dir="2700000" algn="tl">
                  <a:srgbClr val="000000">
                    <a:alpha val="43137"/>
                  </a:srgbClr>
                </a:outerShdw>
              </a:effectLst>
              <a:latin typeface="Arial Black" pitchFamily="34" charset="0"/>
            </a:endParaRPr>
          </a:p>
        </p:txBody>
      </p:sp>
      <p:pic>
        <p:nvPicPr>
          <p:cNvPr id="5" name="Picture 2"/>
          <p:cNvPicPr>
            <a:picLocks noChangeAspect="1" noChangeArrowheads="1"/>
          </p:cNvPicPr>
          <p:nvPr/>
        </p:nvPicPr>
        <p:blipFill>
          <a:blip r:embed="rId4" cstate="print"/>
          <a:srcRect/>
          <a:stretch>
            <a:fillRect/>
          </a:stretch>
        </p:blipFill>
        <p:spPr bwMode="auto">
          <a:xfrm>
            <a:off x="6758608" y="2323356"/>
            <a:ext cx="2088232" cy="1584175"/>
          </a:xfrm>
          <a:prstGeom prst="rect">
            <a:avLst/>
          </a:prstGeom>
          <a:blipFill dpi="0" rotWithShape="1">
            <a:blip r:embed="rId3" cstate="print">
              <a:alphaModFix amt="82000"/>
            </a:blip>
            <a:srcRect/>
            <a:stretch>
              <a:fillRect/>
            </a:stretch>
          </a:blipFill>
          <a:ln w="57150">
            <a:solidFill>
              <a:srgbClr val="990099"/>
            </a:solidFill>
            <a:prstDash val="dashDot"/>
            <a:miter lim="800000"/>
            <a:headEnd/>
            <a:tailEnd/>
          </a:ln>
        </p:spPr>
      </p:pic>
      <p:pic>
        <p:nvPicPr>
          <p:cNvPr id="6" name="Picture 3"/>
          <p:cNvPicPr>
            <a:picLocks noChangeAspect="1" noChangeArrowheads="1"/>
          </p:cNvPicPr>
          <p:nvPr/>
        </p:nvPicPr>
        <p:blipFill>
          <a:blip r:embed="rId5" cstate="print"/>
          <a:srcRect/>
          <a:stretch>
            <a:fillRect/>
          </a:stretch>
        </p:blipFill>
        <p:spPr bwMode="auto">
          <a:xfrm>
            <a:off x="7046640" y="5923756"/>
            <a:ext cx="1048891" cy="1315244"/>
          </a:xfrm>
          <a:prstGeom prst="rect">
            <a:avLst/>
          </a:prstGeom>
          <a:noFill/>
          <a:ln w="9525">
            <a:noFill/>
            <a:miter lim="800000"/>
            <a:headEnd/>
            <a:tailEnd/>
          </a:ln>
        </p:spPr>
      </p:pic>
      <p:sp>
        <p:nvSpPr>
          <p:cNvPr id="8" name="TextovéPole 7"/>
          <p:cNvSpPr txBox="1"/>
          <p:nvPr/>
        </p:nvSpPr>
        <p:spPr>
          <a:xfrm>
            <a:off x="246956" y="163116"/>
            <a:ext cx="4392488" cy="584775"/>
          </a:xfrm>
          <a:prstGeom prst="rect">
            <a:avLst/>
          </a:prstGeom>
          <a:blipFill>
            <a:blip r:embed="rId6" cstate="print"/>
            <a:stretch>
              <a:fillRect/>
            </a:stretch>
          </a:blipFill>
          <a:ln w="28575">
            <a:solidFill>
              <a:schemeClr val="accent2">
                <a:lumMod val="75000"/>
              </a:schemeClr>
            </a:solidFill>
            <a:prstDash val="sysDash"/>
          </a:ln>
        </p:spPr>
        <p:txBody>
          <a:bodyPr wrap="square" rtlCol="0">
            <a:spAutoFit/>
          </a:bodyPr>
          <a:lstStyle/>
          <a:p>
            <a:pPr algn="ctr"/>
            <a:r>
              <a:rPr lang="cs-CZ" sz="1600" u="sng" dirty="0" smtClean="0">
                <a:latin typeface="Bookman Old Style" pitchFamily="18" charset="0"/>
              </a:rPr>
              <a:t>Nejbližší program Krajského přeboru dospělých 22. a 23. kolo</a:t>
            </a:r>
          </a:p>
        </p:txBody>
      </p:sp>
      <p:graphicFrame>
        <p:nvGraphicFramePr>
          <p:cNvPr id="9" name="Tabulka 8"/>
          <p:cNvGraphicFramePr>
            <a:graphicFrameLocks noGrp="1"/>
          </p:cNvGraphicFramePr>
          <p:nvPr/>
        </p:nvGraphicFramePr>
        <p:xfrm>
          <a:off x="174948" y="883196"/>
          <a:ext cx="4536504" cy="4010025"/>
        </p:xfrm>
        <a:graphic>
          <a:graphicData uri="http://schemas.openxmlformats.org/drawingml/2006/table">
            <a:tbl>
              <a:tblPr/>
              <a:tblGrid>
                <a:gridCol w="1242482">
                  <a:extLst>
                    <a:ext uri="{9D8B030D-6E8A-4147-A177-3AD203B41FA5}">
                      <a16:colId xmlns:a16="http://schemas.microsoft.com/office/drawing/2014/main" val="20000"/>
                    </a:ext>
                  </a:extLst>
                </a:gridCol>
                <a:gridCol w="1054665">
                  <a:extLst>
                    <a:ext uri="{9D8B030D-6E8A-4147-A177-3AD203B41FA5}">
                      <a16:colId xmlns:a16="http://schemas.microsoft.com/office/drawing/2014/main" val="20001"/>
                    </a:ext>
                  </a:extLst>
                </a:gridCol>
                <a:gridCol w="1228035">
                  <a:extLst>
                    <a:ext uri="{9D8B030D-6E8A-4147-A177-3AD203B41FA5}">
                      <a16:colId xmlns:a16="http://schemas.microsoft.com/office/drawing/2014/main" val="20002"/>
                    </a:ext>
                  </a:extLst>
                </a:gridCol>
                <a:gridCol w="1011322">
                  <a:extLst>
                    <a:ext uri="{9D8B030D-6E8A-4147-A177-3AD203B41FA5}">
                      <a16:colId xmlns:a16="http://schemas.microsoft.com/office/drawing/2014/main" val="20003"/>
                    </a:ext>
                  </a:extLst>
                </a:gridCol>
              </a:tblGrid>
              <a:tr h="361950">
                <a:tc gridSpan="4">
                  <a:txBody>
                    <a:bodyPr/>
                    <a:lstStyle/>
                    <a:p>
                      <a:pPr algn="ctr" fontAlgn="ctr"/>
                      <a:r>
                        <a:rPr lang="cs-CZ" sz="1200" b="1" i="0" u="none" strike="noStrike" dirty="0">
                          <a:solidFill>
                            <a:srgbClr val="153E96"/>
                          </a:solidFill>
                          <a:latin typeface="Arial Black"/>
                        </a:rPr>
                        <a:t>22. kolo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09550">
                <a:tc>
                  <a:txBody>
                    <a:bodyPr/>
                    <a:lstStyle/>
                    <a:p>
                      <a:pPr algn="ctr" fontAlgn="ctr"/>
                      <a:r>
                        <a:rPr lang="cs-CZ" sz="1200" b="1" i="0" u="none" strike="noStrike">
                          <a:solidFill>
                            <a:srgbClr val="000000"/>
                          </a:solidFill>
                          <a:latin typeface="Estrangelo Edessa"/>
                        </a:rPr>
                        <a:t>Hrobce</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a:solidFill>
                            <a:srgbClr val="000000"/>
                          </a:solidFill>
                          <a:latin typeface="Estrangelo Edessa"/>
                        </a:rPr>
                        <a:t>Proboštov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a:solidFill>
                            <a:srgbClr val="000000"/>
                          </a:solidFill>
                          <a:latin typeface="Estrangelo Edessa"/>
                        </a:rPr>
                        <a:t>18.04. 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a:solidFill>
                            <a:srgbClr val="000000"/>
                          </a:solidFill>
                          <a:latin typeface="Estrangelo Edessa"/>
                        </a:rPr>
                        <a:t>SO</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1"/>
                  </a:ext>
                </a:extLst>
              </a:tr>
              <a:tr h="209550">
                <a:tc>
                  <a:txBody>
                    <a:bodyPr/>
                    <a:lstStyle/>
                    <a:p>
                      <a:pPr algn="ctr" fontAlgn="ctr"/>
                      <a:r>
                        <a:rPr lang="cs-CZ" sz="1200" b="1" i="0" u="none" strike="noStrike">
                          <a:solidFill>
                            <a:srgbClr val="000000"/>
                          </a:solidFill>
                          <a:latin typeface="Estrangelo Edessa"/>
                        </a:rPr>
                        <a:t>T.Kadaň</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Estrangelo Edessa"/>
                        </a:rPr>
                        <a:t>Neštěmice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Estrangelo Edessa"/>
                        </a:rPr>
                        <a:t>18.04. 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Estrangelo Edessa"/>
                        </a:rPr>
                        <a:t>SO</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2"/>
                  </a:ext>
                </a:extLst>
              </a:tr>
              <a:tr h="209550">
                <a:tc>
                  <a:txBody>
                    <a:bodyPr/>
                    <a:lstStyle/>
                    <a:p>
                      <a:pPr algn="ctr" fontAlgn="ctr"/>
                      <a:r>
                        <a:rPr lang="cs-CZ" sz="1200" b="1" i="0" u="none" strike="noStrike" dirty="0" err="1">
                          <a:solidFill>
                            <a:srgbClr val="000000"/>
                          </a:solidFill>
                          <a:latin typeface="Estrangelo Edessa"/>
                        </a:rPr>
                        <a:t>Spořice</a:t>
                      </a:r>
                      <a:endParaRPr lang="cs-CZ" sz="1200" b="1" i="0" u="none" strike="noStrike" dirty="0">
                        <a:solidFill>
                          <a:srgbClr val="000000"/>
                        </a:solidFill>
                        <a:latin typeface="Estrangelo Edessa"/>
                      </a:endParaRP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dirty="0">
                          <a:solidFill>
                            <a:srgbClr val="000000"/>
                          </a:solidFill>
                          <a:latin typeface="Estrangelo Edessa"/>
                        </a:rPr>
                        <a:t>Louny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a:solidFill>
                            <a:srgbClr val="000000"/>
                          </a:solidFill>
                          <a:latin typeface="Estrangelo Edessa"/>
                        </a:rPr>
                        <a:t>18.04. 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a:solidFill>
                            <a:srgbClr val="000000"/>
                          </a:solidFill>
                          <a:latin typeface="Estrangelo Edessa"/>
                        </a:rPr>
                        <a:t>SO</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3"/>
                  </a:ext>
                </a:extLst>
              </a:tr>
              <a:tr h="209550">
                <a:tc>
                  <a:txBody>
                    <a:bodyPr/>
                    <a:lstStyle/>
                    <a:p>
                      <a:pPr algn="ctr" fontAlgn="ctr"/>
                      <a:r>
                        <a:rPr lang="cs-CZ" sz="1200" b="1" i="0" u="none" strike="noStrike">
                          <a:solidFill>
                            <a:srgbClr val="000000"/>
                          </a:solidFill>
                          <a:latin typeface="Estrangelo Edessa"/>
                        </a:rPr>
                        <a:t>Litvínov</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Estrangelo Edessa"/>
                        </a:rPr>
                        <a:t>Modrá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Estrangelo Edessa"/>
                        </a:rPr>
                        <a:t>18.04. 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Estrangelo Edessa"/>
                        </a:rPr>
                        <a:t>SO</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4"/>
                  </a:ext>
                </a:extLst>
              </a:tr>
              <a:tr h="209550">
                <a:tc>
                  <a:txBody>
                    <a:bodyPr/>
                    <a:lstStyle/>
                    <a:p>
                      <a:pPr algn="ctr" fontAlgn="ctr"/>
                      <a:r>
                        <a:rPr lang="cs-CZ" sz="1200" b="1" i="0" u="none" strike="noStrike">
                          <a:solidFill>
                            <a:srgbClr val="000000"/>
                          </a:solidFill>
                          <a:latin typeface="Estrangelo Edessa"/>
                        </a:rPr>
                        <a:t>Bílina</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a:solidFill>
                            <a:srgbClr val="000000"/>
                          </a:solidFill>
                          <a:latin typeface="Estrangelo Edessa"/>
                        </a:rPr>
                        <a:t>Vilémov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a:solidFill>
                            <a:srgbClr val="000000"/>
                          </a:solidFill>
                          <a:latin typeface="Estrangelo Edessa"/>
                        </a:rPr>
                        <a:t>18.04. 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a:solidFill>
                            <a:srgbClr val="000000"/>
                          </a:solidFill>
                          <a:latin typeface="Estrangelo Edessa"/>
                        </a:rPr>
                        <a:t>SO</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5"/>
                  </a:ext>
                </a:extLst>
              </a:tr>
              <a:tr h="209550">
                <a:tc>
                  <a:txBody>
                    <a:bodyPr/>
                    <a:lstStyle/>
                    <a:p>
                      <a:pPr algn="ctr" fontAlgn="ctr"/>
                      <a:r>
                        <a:rPr lang="cs-CZ" sz="1200" b="1" i="0" u="none" strike="noStrike">
                          <a:solidFill>
                            <a:srgbClr val="000000"/>
                          </a:solidFill>
                          <a:latin typeface="Estrangelo Edessa"/>
                        </a:rPr>
                        <a:t>H. Jiřetín</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Estrangelo Edessa"/>
                        </a:rPr>
                        <a:t>Rumburk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Estrangelo Edessa"/>
                        </a:rPr>
                        <a:t>18.04. 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Estrangelo Edessa"/>
                        </a:rPr>
                        <a:t>SO</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6"/>
                  </a:ext>
                </a:extLst>
              </a:tr>
              <a:tr h="209550">
                <a:tc>
                  <a:txBody>
                    <a:bodyPr/>
                    <a:lstStyle/>
                    <a:p>
                      <a:pPr algn="ctr" fontAlgn="ctr"/>
                      <a:r>
                        <a:rPr lang="cs-CZ" sz="1200" b="1" i="0" u="none" strike="noStrike">
                          <a:solidFill>
                            <a:srgbClr val="000000"/>
                          </a:solidFill>
                          <a:latin typeface="Estrangelo Edessa"/>
                        </a:rPr>
                        <a:t>Modlany</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dirty="0" err="1">
                          <a:solidFill>
                            <a:srgbClr val="000000"/>
                          </a:solidFill>
                          <a:latin typeface="Estrangelo Edessa"/>
                        </a:rPr>
                        <a:t>Jun</a:t>
                      </a:r>
                      <a:r>
                        <a:rPr lang="cs-CZ" sz="1200" b="1" i="0" u="none" strike="noStrike" dirty="0">
                          <a:solidFill>
                            <a:srgbClr val="000000"/>
                          </a:solidFill>
                          <a:latin typeface="Estrangelo Edessa"/>
                        </a:rPr>
                        <a:t>.Děčín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a:solidFill>
                            <a:srgbClr val="000000"/>
                          </a:solidFill>
                          <a:latin typeface="Estrangelo Edessa"/>
                        </a:rPr>
                        <a:t>18.04. 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a:solidFill>
                            <a:srgbClr val="000000"/>
                          </a:solidFill>
                          <a:latin typeface="Estrangelo Edessa"/>
                        </a:rPr>
                        <a:t>SO</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7"/>
                  </a:ext>
                </a:extLst>
              </a:tr>
              <a:tr h="219075">
                <a:tc>
                  <a:txBody>
                    <a:bodyPr/>
                    <a:lstStyle/>
                    <a:p>
                      <a:pPr algn="ctr" fontAlgn="ctr"/>
                      <a:r>
                        <a:rPr lang="cs-CZ" sz="1200" b="1" i="0" u="none" strike="noStrike">
                          <a:solidFill>
                            <a:srgbClr val="000000"/>
                          </a:solidFill>
                          <a:latin typeface="Estrangelo Edessa"/>
                        </a:rPr>
                        <a:t>Štětí</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Estrangelo Edessa"/>
                        </a:rPr>
                        <a:t>Blšany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Estrangelo Edessa"/>
                        </a:rPr>
                        <a:t>18.04. 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Estrangelo Edessa"/>
                        </a:rPr>
                        <a:t>SO</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8"/>
                  </a:ext>
                </a:extLst>
              </a:tr>
              <a:tr h="276225">
                <a:tc gridSpan="4">
                  <a:txBody>
                    <a:bodyPr/>
                    <a:lstStyle/>
                    <a:p>
                      <a:pPr algn="ctr" fontAlgn="ctr"/>
                      <a:r>
                        <a:rPr lang="cs-CZ" sz="1400" b="1" i="0" u="none" strike="noStrike">
                          <a:solidFill>
                            <a:srgbClr val="153E96"/>
                          </a:solidFill>
                          <a:latin typeface="Arial Black"/>
                        </a:rPr>
                        <a:t>23.kolo</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9"/>
                  </a:ext>
                </a:extLst>
              </a:tr>
              <a:tr h="209550">
                <a:tc>
                  <a:txBody>
                    <a:bodyPr/>
                    <a:lstStyle/>
                    <a:p>
                      <a:pPr algn="ctr" fontAlgn="ctr"/>
                      <a:r>
                        <a:rPr lang="cs-CZ" sz="1200" b="1" i="0" u="none" strike="noStrike">
                          <a:solidFill>
                            <a:srgbClr val="000000"/>
                          </a:solidFill>
                          <a:latin typeface="Estrangelo Edessa"/>
                        </a:rPr>
                        <a:t>Štětí</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a:solidFill>
                            <a:srgbClr val="000000"/>
                          </a:solidFill>
                          <a:latin typeface="Estrangelo Edessa"/>
                        </a:rPr>
                        <a:t>Hrobce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dirty="0">
                          <a:solidFill>
                            <a:srgbClr val="000000"/>
                          </a:solidFill>
                          <a:latin typeface="Estrangelo Edessa"/>
                        </a:rPr>
                        <a:t>25.04. 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a:solidFill>
                            <a:srgbClr val="000000"/>
                          </a:solidFill>
                          <a:latin typeface="Estrangelo Edessa"/>
                        </a:rPr>
                        <a:t>SO</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10"/>
                  </a:ext>
                </a:extLst>
              </a:tr>
              <a:tr h="209550">
                <a:tc>
                  <a:txBody>
                    <a:bodyPr/>
                    <a:lstStyle/>
                    <a:p>
                      <a:pPr algn="ctr" fontAlgn="ctr"/>
                      <a:r>
                        <a:rPr lang="cs-CZ" sz="1200" b="1" i="0" u="none" strike="noStrike">
                          <a:solidFill>
                            <a:srgbClr val="000000"/>
                          </a:solidFill>
                          <a:latin typeface="Estrangelo Edessa"/>
                        </a:rPr>
                        <a:t>Blšany</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Estrangelo Edessa"/>
                        </a:rPr>
                        <a:t>Modlany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Estrangelo Edessa"/>
                        </a:rPr>
                        <a:t>25.04. 10:30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Estrangelo Edessa"/>
                        </a:rPr>
                        <a:t>SO</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1"/>
                  </a:ext>
                </a:extLst>
              </a:tr>
              <a:tr h="209550">
                <a:tc>
                  <a:txBody>
                    <a:bodyPr/>
                    <a:lstStyle/>
                    <a:p>
                      <a:pPr algn="ctr" fontAlgn="ctr"/>
                      <a:r>
                        <a:rPr lang="cs-CZ" sz="1200" b="1" i="0" u="none" strike="noStrike">
                          <a:solidFill>
                            <a:srgbClr val="000000"/>
                          </a:solidFill>
                          <a:latin typeface="Estrangelo Edessa"/>
                        </a:rPr>
                        <a:t>Jun.Děčín</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a:solidFill>
                            <a:srgbClr val="000000"/>
                          </a:solidFill>
                          <a:latin typeface="Estrangelo Edessa"/>
                        </a:rPr>
                        <a:t>H. Jiřetín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a:solidFill>
                            <a:srgbClr val="000000"/>
                          </a:solidFill>
                          <a:latin typeface="Estrangelo Edessa"/>
                        </a:rPr>
                        <a:t>26.04. 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a:solidFill>
                            <a:srgbClr val="000000"/>
                          </a:solidFill>
                          <a:latin typeface="Estrangelo Edessa"/>
                        </a:rPr>
                        <a:t>NE</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12"/>
                  </a:ext>
                </a:extLst>
              </a:tr>
              <a:tr h="209550">
                <a:tc>
                  <a:txBody>
                    <a:bodyPr/>
                    <a:lstStyle/>
                    <a:p>
                      <a:pPr algn="ctr" fontAlgn="ctr"/>
                      <a:r>
                        <a:rPr lang="cs-CZ" sz="1200" b="1" i="0" u="none" strike="noStrike">
                          <a:solidFill>
                            <a:srgbClr val="000000"/>
                          </a:solidFill>
                          <a:latin typeface="Estrangelo Edessa"/>
                        </a:rPr>
                        <a:t>Rumburk</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latin typeface="Estrangelo Edessa"/>
                        </a:rPr>
                        <a:t>Bílina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Estrangelo Edessa"/>
                        </a:rPr>
                        <a:t>25.04. 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Estrangelo Edessa"/>
                        </a:rPr>
                        <a:t>SO</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3"/>
                  </a:ext>
                </a:extLst>
              </a:tr>
              <a:tr h="209550">
                <a:tc>
                  <a:txBody>
                    <a:bodyPr/>
                    <a:lstStyle/>
                    <a:p>
                      <a:pPr algn="ctr" fontAlgn="ctr"/>
                      <a:r>
                        <a:rPr lang="cs-CZ" sz="1200" b="1" i="0" u="none" strike="noStrike">
                          <a:solidFill>
                            <a:srgbClr val="000000"/>
                          </a:solidFill>
                          <a:latin typeface="Estrangelo Edessa"/>
                        </a:rPr>
                        <a:t>Vilémov</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a:solidFill>
                            <a:srgbClr val="000000"/>
                          </a:solidFill>
                          <a:latin typeface="Estrangelo Edessa"/>
                        </a:rPr>
                        <a:t>Litvínov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a:solidFill>
                            <a:srgbClr val="000000"/>
                          </a:solidFill>
                          <a:latin typeface="Estrangelo Edessa"/>
                        </a:rPr>
                        <a:t>25.04. 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a:solidFill>
                            <a:srgbClr val="000000"/>
                          </a:solidFill>
                          <a:latin typeface="Estrangelo Edessa"/>
                        </a:rPr>
                        <a:t>SO</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14"/>
                  </a:ext>
                </a:extLst>
              </a:tr>
              <a:tr h="209550">
                <a:tc>
                  <a:txBody>
                    <a:bodyPr/>
                    <a:lstStyle/>
                    <a:p>
                      <a:pPr algn="ctr" fontAlgn="ctr"/>
                      <a:r>
                        <a:rPr lang="cs-CZ" sz="1200" b="1" i="0" u="none" strike="noStrike">
                          <a:solidFill>
                            <a:srgbClr val="000000"/>
                          </a:solidFill>
                          <a:latin typeface="Estrangelo Edessa"/>
                        </a:rPr>
                        <a:t>Modrá</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Estrangelo Edessa"/>
                        </a:rPr>
                        <a:t>Spořice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Estrangelo Edessa"/>
                        </a:rPr>
                        <a:t>26.04. 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Estrangelo Edessa"/>
                        </a:rPr>
                        <a:t>NE</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5"/>
                  </a:ext>
                </a:extLst>
              </a:tr>
              <a:tr h="209550">
                <a:tc>
                  <a:txBody>
                    <a:bodyPr/>
                    <a:lstStyle/>
                    <a:p>
                      <a:pPr algn="ctr" fontAlgn="ctr"/>
                      <a:r>
                        <a:rPr lang="cs-CZ" sz="1200" b="1" i="0" u="none" strike="noStrike">
                          <a:solidFill>
                            <a:srgbClr val="000000"/>
                          </a:solidFill>
                          <a:latin typeface="Estrangelo Edessa"/>
                        </a:rPr>
                        <a:t>Louny</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a:solidFill>
                            <a:srgbClr val="000000"/>
                          </a:solidFill>
                          <a:latin typeface="Estrangelo Edessa"/>
                        </a:rPr>
                        <a:t>T.Kadaň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a:solidFill>
                            <a:srgbClr val="000000"/>
                          </a:solidFill>
                          <a:latin typeface="Estrangelo Edessa"/>
                        </a:rPr>
                        <a:t>26.04. 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a:solidFill>
                            <a:srgbClr val="000000"/>
                          </a:solidFill>
                          <a:latin typeface="Estrangelo Edessa"/>
                        </a:rPr>
                        <a:t>NE</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16"/>
                  </a:ext>
                </a:extLst>
              </a:tr>
              <a:tr h="219075">
                <a:tc>
                  <a:txBody>
                    <a:bodyPr/>
                    <a:lstStyle/>
                    <a:p>
                      <a:pPr algn="ctr" fontAlgn="ctr"/>
                      <a:r>
                        <a:rPr lang="cs-CZ" sz="1200" b="1" i="0" u="none" strike="noStrike" dirty="0" err="1">
                          <a:solidFill>
                            <a:srgbClr val="000000"/>
                          </a:solidFill>
                          <a:latin typeface="Estrangelo Edessa"/>
                        </a:rPr>
                        <a:t>Neštěmice</a:t>
                      </a:r>
                      <a:endParaRPr lang="cs-CZ" sz="1200" b="1" i="0" u="none" strike="noStrike" dirty="0">
                        <a:solidFill>
                          <a:srgbClr val="000000"/>
                        </a:solidFill>
                        <a:latin typeface="Estrangelo Edessa"/>
                      </a:endParaRP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Estrangelo Edessa"/>
                        </a:rPr>
                        <a:t>Proboštov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Estrangelo Edessa"/>
                        </a:rPr>
                        <a:t>26.04. 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latin typeface="Estrangelo Edessa"/>
                        </a:rPr>
                        <a:t>NE</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7"/>
                  </a:ext>
                </a:extLst>
              </a:tr>
            </a:tbl>
          </a:graphicData>
        </a:graphic>
      </p:graphicFrame>
      <p:sp>
        <p:nvSpPr>
          <p:cNvPr id="10" name="TextovéPole 9"/>
          <p:cNvSpPr txBox="1"/>
          <p:nvPr/>
        </p:nvSpPr>
        <p:spPr>
          <a:xfrm>
            <a:off x="174948" y="5059660"/>
            <a:ext cx="4464496" cy="2031325"/>
          </a:xfrm>
          <a:prstGeom prst="rect">
            <a:avLst/>
          </a:prstGeom>
          <a:solidFill>
            <a:schemeClr val="accent5">
              <a:lumMod val="20000"/>
              <a:lumOff val="80000"/>
            </a:schemeClr>
          </a:solidFill>
        </p:spPr>
        <p:txBody>
          <a:bodyPr wrap="square" rtlCol="0">
            <a:spAutoFit/>
          </a:bodyPr>
          <a:lstStyle/>
          <a:p>
            <a:pPr algn="just"/>
            <a:r>
              <a:rPr lang="cs-CZ" sz="1800" dirty="0" smtClean="0">
                <a:latin typeface="Bookman Old Style" pitchFamily="18" charset="0"/>
              </a:rPr>
              <a:t>Všechny zápasy se o tomto víkendu hrají v sobotu. Na několik z nich tipovat vítěze není vůbec lehké. Jako třeba </a:t>
            </a:r>
            <a:r>
              <a:rPr lang="cs-CZ" sz="1800" dirty="0" err="1" smtClean="0">
                <a:latin typeface="Bookman Old Style" pitchFamily="18" charset="0"/>
              </a:rPr>
              <a:t>Bílina</a:t>
            </a:r>
            <a:r>
              <a:rPr lang="cs-CZ" sz="1800" dirty="0" smtClean="0">
                <a:latin typeface="Bookman Old Style" pitchFamily="18" charset="0"/>
              </a:rPr>
              <a:t>-Louny. Za týden budou </a:t>
            </a:r>
            <a:r>
              <a:rPr lang="cs-CZ" sz="1800" dirty="0" err="1" smtClean="0">
                <a:latin typeface="Bookman Old Style" pitchFamily="18" charset="0"/>
              </a:rPr>
              <a:t>nejsledovánějšími</a:t>
            </a:r>
            <a:r>
              <a:rPr lang="cs-CZ" sz="1800" dirty="0" smtClean="0">
                <a:latin typeface="Bookman Old Style" pitchFamily="18" charset="0"/>
              </a:rPr>
              <a:t> zápasy  </a:t>
            </a:r>
            <a:r>
              <a:rPr lang="cs-CZ" sz="1800" dirty="0" err="1" smtClean="0">
                <a:solidFill>
                  <a:srgbClr val="C00000"/>
                </a:solidFill>
                <a:latin typeface="Bookman Old Style" pitchFamily="18" charset="0"/>
              </a:rPr>
              <a:t>Blšany</a:t>
            </a:r>
            <a:r>
              <a:rPr lang="cs-CZ" sz="1800" dirty="0" smtClean="0">
                <a:solidFill>
                  <a:srgbClr val="C00000"/>
                </a:solidFill>
                <a:latin typeface="Bookman Old Style" pitchFamily="18" charset="0"/>
              </a:rPr>
              <a:t>-</a:t>
            </a:r>
            <a:r>
              <a:rPr lang="cs-CZ" sz="1800" dirty="0" err="1" smtClean="0">
                <a:solidFill>
                  <a:srgbClr val="C00000"/>
                </a:solidFill>
                <a:latin typeface="Bookman Old Style" pitchFamily="18" charset="0"/>
              </a:rPr>
              <a:t>Modlany</a:t>
            </a:r>
            <a:r>
              <a:rPr lang="cs-CZ" sz="1800" dirty="0" smtClean="0">
                <a:latin typeface="Bookman Old Style" pitchFamily="18" charset="0"/>
              </a:rPr>
              <a:t> a </a:t>
            </a:r>
            <a:r>
              <a:rPr lang="cs-CZ" sz="1800" dirty="0" err="1" smtClean="0">
                <a:solidFill>
                  <a:srgbClr val="C00000"/>
                </a:solidFill>
                <a:latin typeface="Bookman Old Style" pitchFamily="18" charset="0"/>
              </a:rPr>
              <a:t>Vilémov</a:t>
            </a:r>
            <a:r>
              <a:rPr lang="cs-CZ" sz="1800" dirty="0" smtClean="0">
                <a:solidFill>
                  <a:srgbClr val="C00000"/>
                </a:solidFill>
                <a:latin typeface="Bookman Old Style" pitchFamily="18" charset="0"/>
              </a:rPr>
              <a:t>-Litvínov.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5359524" y="2539380"/>
            <a:ext cx="184150" cy="276225"/>
          </a:xfrm>
          <a:prstGeom prst="rect">
            <a:avLst/>
          </a:prstGeom>
          <a:noFill/>
          <a:ln w="9525">
            <a:noFill/>
            <a:miter lim="800000"/>
            <a:headEnd/>
            <a:tailEnd/>
          </a:ln>
          <a:effectLst/>
        </p:spPr>
        <p:txBody>
          <a:bodyPr wrap="none" lIns="91425" tIns="45713" rIns="91425" bIns="45713" anchor="ctr">
            <a:spAutoFit/>
          </a:bodyPr>
          <a:lstStyle/>
          <a:p>
            <a:pPr algn="ctr" eaLnBrk="0" hangingPunct="0">
              <a:defRPr/>
            </a:pPr>
            <a:endParaRPr lang="cs-CZ" dirty="0">
              <a:effectLst>
                <a:outerShdw blurRad="38100" dist="38100" dir="2700000" algn="tl">
                  <a:srgbClr val="000000">
                    <a:alpha val="43137"/>
                  </a:srgbClr>
                </a:outerShdw>
              </a:effectLst>
            </a:endParaRPr>
          </a:p>
        </p:txBody>
      </p:sp>
      <p:pic>
        <p:nvPicPr>
          <p:cNvPr id="12291" name="Picture 48" descr="Home page">
            <a:hlinkClick r:id="rId3"/>
          </p:cNvPr>
          <p:cNvPicPr>
            <a:picLocks noChangeAspect="1" noChangeArrowheads="1"/>
          </p:cNvPicPr>
          <p:nvPr/>
        </p:nvPicPr>
        <p:blipFill>
          <a:blip r:embed="rId4"/>
          <a:srcRect/>
          <a:stretch>
            <a:fillRect/>
          </a:stretch>
        </p:blipFill>
        <p:spPr bwMode="auto">
          <a:xfrm>
            <a:off x="166688" y="46038"/>
            <a:ext cx="9525" cy="9525"/>
          </a:xfrm>
          <a:prstGeom prst="rect">
            <a:avLst/>
          </a:prstGeom>
          <a:noFill/>
          <a:ln w="9525">
            <a:noFill/>
            <a:miter lim="800000"/>
            <a:headEnd/>
            <a:tailEnd/>
          </a:ln>
        </p:spPr>
      </p:pic>
      <p:sp>
        <p:nvSpPr>
          <p:cNvPr id="15" name="Rectangle 87"/>
          <p:cNvSpPr>
            <a:spLocks noChangeArrowheads="1"/>
          </p:cNvSpPr>
          <p:nvPr/>
        </p:nvSpPr>
        <p:spPr bwMode="auto">
          <a:xfrm>
            <a:off x="102940" y="39798"/>
            <a:ext cx="4824536" cy="1015663"/>
          </a:xfrm>
          <a:prstGeom prst="rect">
            <a:avLst/>
          </a:prstGeom>
          <a:blipFill>
            <a:blip r:embed="rId5" cstate="print"/>
            <a:stretch>
              <a:fillRect/>
            </a:stretch>
          </a:blipFill>
          <a:ln>
            <a:solidFill>
              <a:schemeClr val="bg1"/>
            </a:solidFill>
            <a:headEnd/>
            <a:tailEnd/>
          </a:ln>
        </p:spPr>
        <p:style>
          <a:lnRef idx="2">
            <a:schemeClr val="accent2"/>
          </a:lnRef>
          <a:fillRef idx="1">
            <a:schemeClr val="lt1"/>
          </a:fillRef>
          <a:effectRef idx="0">
            <a:schemeClr val="accent2"/>
          </a:effectRef>
          <a:fontRef idx="minor">
            <a:schemeClr val="dk1"/>
          </a:fontRef>
        </p:style>
        <p:txBody>
          <a:bodyPr wrap="square" lIns="0" tIns="0" rIns="0" bIns="0" anchor="b">
            <a:spAutoFit/>
            <a:scene3d>
              <a:camera prst="orthographicFront"/>
              <a:lightRig rig="twoPt" dir="t"/>
            </a:scene3d>
            <a:sp3d extrusionH="57150" contourW="38100">
              <a:bevelT w="38100" h="38100"/>
              <a:extrusionClr>
                <a:schemeClr val="bg1"/>
              </a:extrusionClr>
              <a:contourClr>
                <a:schemeClr val="bg1"/>
              </a:contourClr>
            </a:sp3d>
          </a:bodyPr>
          <a:lstStyle/>
          <a:p>
            <a:pPr algn="ctr" eaLnBrk="0" hangingPunct="0">
              <a:defRPr/>
            </a:pPr>
            <a:r>
              <a:rPr lang="cs-CZ" sz="6600" dirty="0">
                <a:blipFill>
                  <a:blip r:embed="rId6"/>
                  <a:tile tx="0" ty="0" sx="100000" sy="100000" flip="none" algn="tl"/>
                </a:blipFill>
                <a:latin typeface="KodchiangUPC" pitchFamily="18" charset="-34"/>
                <a:cs typeface="KodchiangUPC" pitchFamily="18" charset="-34"/>
              </a:rPr>
              <a:t> </a:t>
            </a:r>
            <a:r>
              <a:rPr lang="cs-CZ" sz="5400" dirty="0">
                <a:ln w="3175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solidFill>
                  <a:srgbClr val="009900"/>
                </a:solidFill>
                <a:effectLst>
                  <a:outerShdw blurRad="50800" dist="38100" dir="8100000" algn="tr" rotWithShape="0">
                    <a:srgbClr val="FF3300">
                      <a:alpha val="40000"/>
                    </a:srgbClr>
                  </a:outerShdw>
                </a:effectLst>
                <a:latin typeface="Jokerman" pitchFamily="82" charset="0"/>
                <a:ea typeface="SimHei" pitchFamily="49" charset="-122"/>
                <a:cs typeface="Arial" pitchFamily="34" charset="0"/>
              </a:rPr>
              <a:t>V Í T Á M E</a:t>
            </a:r>
            <a:r>
              <a:rPr lang="cs-CZ" sz="5600" dirty="0">
                <a:ln w="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solidFill>
                  <a:srgbClr val="FF6600"/>
                </a:solidFill>
                <a:latin typeface="SimHei" pitchFamily="49" charset="-122"/>
                <a:ea typeface="SimHei" pitchFamily="49" charset="-122"/>
                <a:cs typeface="Arial" pitchFamily="34" charset="0"/>
              </a:rPr>
              <a:t> </a:t>
            </a:r>
            <a:endParaRPr lang="cs-CZ" sz="5600" b="0" dirty="0">
              <a:ln w="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solidFill>
                <a:srgbClr val="FF6600"/>
              </a:solidFill>
              <a:latin typeface="SimHei" pitchFamily="49" charset="-122"/>
              <a:ea typeface="SimHei" pitchFamily="49" charset="-122"/>
              <a:cs typeface="Arial" pitchFamily="34" charset="0"/>
            </a:endParaRPr>
          </a:p>
        </p:txBody>
      </p:sp>
      <p:sp>
        <p:nvSpPr>
          <p:cNvPr id="7178" name="Rectangle 129"/>
          <p:cNvSpPr>
            <a:spLocks noChangeArrowheads="1"/>
          </p:cNvSpPr>
          <p:nvPr/>
        </p:nvSpPr>
        <p:spPr bwMode="auto">
          <a:xfrm>
            <a:off x="174948" y="1963404"/>
            <a:ext cx="4752528" cy="792000"/>
          </a:xfrm>
          <a:prstGeom prst="rect">
            <a:avLst/>
          </a:prstGeom>
          <a:blipFill>
            <a:blip r:embed="rId7" cstate="print"/>
            <a:stretch>
              <a:fillRect/>
            </a:stretch>
          </a:blipFill>
          <a:ln w="3175">
            <a:solidFill>
              <a:schemeClr val="accent6">
                <a:lumMod val="50000"/>
              </a:schemeClr>
            </a:solidFill>
            <a:miter lim="800000"/>
            <a:headEnd/>
            <a:tailEnd/>
          </a:ln>
        </p:spPr>
        <p:txBody>
          <a:bodyPr lIns="91425" tIns="45713" rIns="91425" bIns="45713"/>
          <a:lstStyle/>
          <a:p>
            <a:pPr algn="ctr" eaLnBrk="0" hangingPunct="0">
              <a:defRPr/>
            </a:pPr>
            <a:r>
              <a:rPr lang="cs-CZ" sz="4400" dirty="0" smtClean="0">
                <a:blipFill>
                  <a:blip r:embed="rId8"/>
                  <a:stretch>
                    <a:fillRect/>
                  </a:stretch>
                </a:blipFill>
                <a:effectLst>
                  <a:outerShdw blurRad="38100" dist="38100" dir="2700000" algn="tl">
                    <a:srgbClr val="000000">
                      <a:alpha val="43137"/>
                    </a:srgbClr>
                  </a:outerShdw>
                </a:effectLst>
                <a:latin typeface="Modern No. 20" pitchFamily="18" charset="0"/>
                <a:ea typeface="KaiTi" pitchFamily="49" charset="-122"/>
                <a:cs typeface="Mongolian Baiti" pitchFamily="66" charset="0"/>
              </a:rPr>
              <a:t>SK </a:t>
            </a:r>
            <a:r>
              <a:rPr lang="cs-CZ" sz="4400" dirty="0">
                <a:blipFill>
                  <a:blip r:embed="rId8"/>
                  <a:stretch>
                    <a:fillRect/>
                  </a:stretch>
                </a:blipFill>
                <a:effectLst>
                  <a:outerShdw blurRad="38100" dist="38100" dir="2700000" algn="tl">
                    <a:srgbClr val="000000">
                      <a:alpha val="43137"/>
                    </a:srgbClr>
                  </a:outerShdw>
                </a:effectLst>
                <a:latin typeface="Modern No. 20" pitchFamily="18" charset="0"/>
                <a:ea typeface="KaiTi" pitchFamily="49" charset="-122"/>
                <a:cs typeface="Mongolian Baiti" pitchFamily="66" charset="0"/>
              </a:rPr>
              <a:t>Štětí</a:t>
            </a:r>
            <a:endParaRPr lang="cs-CZ" sz="4000" dirty="0">
              <a:blipFill>
                <a:blip r:embed="rId8"/>
                <a:stretch>
                  <a:fillRect/>
                </a:stretch>
              </a:blipFill>
              <a:effectLst>
                <a:outerShdw blurRad="38100" dist="38100" dir="2700000" algn="tl">
                  <a:srgbClr val="000000">
                    <a:alpha val="43137"/>
                  </a:srgbClr>
                </a:outerShdw>
              </a:effectLst>
              <a:latin typeface="Modern No. 20" pitchFamily="18" charset="0"/>
              <a:ea typeface="KaiTi" pitchFamily="49" charset="-122"/>
              <a:cs typeface="Mongolian Baiti" pitchFamily="66" charset="0"/>
            </a:endParaRPr>
          </a:p>
        </p:txBody>
      </p:sp>
      <p:sp>
        <p:nvSpPr>
          <p:cNvPr id="7179" name="Rectangle 146"/>
          <p:cNvSpPr>
            <a:spLocks noChangeArrowheads="1"/>
          </p:cNvSpPr>
          <p:nvPr/>
        </p:nvSpPr>
        <p:spPr bwMode="auto">
          <a:xfrm>
            <a:off x="174948" y="3043436"/>
            <a:ext cx="4752528" cy="792088"/>
          </a:xfrm>
          <a:prstGeom prst="rect">
            <a:avLst/>
          </a:prstGeom>
          <a:blipFill>
            <a:blip r:embed="rId9" cstate="print"/>
            <a:stretch>
              <a:fillRect/>
            </a:stretch>
          </a:blipFill>
          <a:ln w="3175">
            <a:solidFill>
              <a:schemeClr val="accent6">
                <a:lumMod val="50000"/>
              </a:schemeClr>
            </a:solidFill>
            <a:miter lim="800000"/>
            <a:headEnd/>
            <a:tailEnd/>
          </a:ln>
        </p:spPr>
        <p:txBody>
          <a:bodyPr lIns="91425" tIns="45713" rIns="91425" bIns="45713"/>
          <a:lstStyle/>
          <a:p>
            <a:pPr algn="ctr" eaLnBrk="0" hangingPunct="0">
              <a:defRPr/>
            </a:pPr>
            <a:r>
              <a:rPr lang="cs-CZ" sz="4000" dirty="0" smtClean="0">
                <a:blipFill>
                  <a:blip r:embed="rId10"/>
                  <a:stretch>
                    <a:fillRect/>
                  </a:stretch>
                </a:blipFill>
                <a:effectLst>
                  <a:outerShdw blurRad="38100" dist="38100" dir="2700000" algn="tl">
                    <a:srgbClr val="000000"/>
                  </a:outerShdw>
                </a:effectLst>
                <a:latin typeface="Modern No. 20" pitchFamily="18" charset="0"/>
                <a:ea typeface="SimHei" pitchFamily="49" charset="-122"/>
                <a:cs typeface="FrankRuehl" pitchFamily="34" charset="-79"/>
              </a:rPr>
              <a:t>FK Chmel </a:t>
            </a:r>
            <a:r>
              <a:rPr lang="cs-CZ" sz="4000" dirty="0" err="1" smtClean="0">
                <a:blipFill>
                  <a:blip r:embed="rId10"/>
                  <a:stretch>
                    <a:fillRect/>
                  </a:stretch>
                </a:blipFill>
                <a:effectLst>
                  <a:outerShdw blurRad="38100" dist="38100" dir="2700000" algn="tl">
                    <a:srgbClr val="000000"/>
                  </a:outerShdw>
                </a:effectLst>
                <a:latin typeface="Modern No. 20" pitchFamily="18" charset="0"/>
                <a:ea typeface="SimHei" pitchFamily="49" charset="-122"/>
                <a:cs typeface="FrankRuehl" pitchFamily="34" charset="-79"/>
              </a:rPr>
              <a:t>Blšany</a:t>
            </a:r>
            <a:endParaRPr lang="cs-CZ" sz="4000" dirty="0" smtClean="0">
              <a:blipFill>
                <a:blip r:embed="rId10"/>
                <a:stretch>
                  <a:fillRect/>
                </a:stretch>
              </a:blipFill>
              <a:effectLst>
                <a:outerShdw blurRad="38100" dist="38100" dir="2700000" algn="tl">
                  <a:srgbClr val="000000"/>
                </a:outerShdw>
              </a:effectLst>
              <a:latin typeface="Modern No. 20" pitchFamily="18" charset="0"/>
              <a:ea typeface="SimHei" pitchFamily="49" charset="-122"/>
              <a:cs typeface="FrankRuehl" pitchFamily="34" charset="-79"/>
            </a:endParaRPr>
          </a:p>
        </p:txBody>
      </p:sp>
      <p:sp>
        <p:nvSpPr>
          <p:cNvPr id="12298" name="Text Box 147"/>
          <p:cNvSpPr txBox="1">
            <a:spLocks noChangeArrowheads="1"/>
          </p:cNvSpPr>
          <p:nvPr/>
        </p:nvSpPr>
        <p:spPr bwMode="auto">
          <a:xfrm>
            <a:off x="2335188" y="2704896"/>
            <a:ext cx="339725" cy="338540"/>
          </a:xfrm>
          <a:prstGeom prst="rect">
            <a:avLst/>
          </a:prstGeom>
          <a:noFill/>
          <a:ln w="9525">
            <a:noFill/>
            <a:miter lim="800000"/>
            <a:headEnd/>
            <a:tailEnd/>
          </a:ln>
        </p:spPr>
        <p:txBody>
          <a:bodyPr lIns="91425" tIns="45713" rIns="91425" bIns="45713">
            <a:spAutoFit/>
          </a:bodyPr>
          <a:lstStyle/>
          <a:p>
            <a:pPr algn="ctr" eaLnBrk="0" hangingPunct="0"/>
            <a:r>
              <a:rPr lang="cs-CZ" sz="1600" dirty="0">
                <a:latin typeface="Albertus MT" pitchFamily="18" charset="0"/>
              </a:rPr>
              <a:t>a</a:t>
            </a:r>
          </a:p>
        </p:txBody>
      </p:sp>
      <p:sp>
        <p:nvSpPr>
          <p:cNvPr id="7181" name="Text Box 148"/>
          <p:cNvSpPr txBox="1">
            <a:spLocks noChangeArrowheads="1"/>
          </p:cNvSpPr>
          <p:nvPr/>
        </p:nvSpPr>
        <p:spPr bwMode="auto">
          <a:xfrm>
            <a:off x="174948" y="3907532"/>
            <a:ext cx="4752528" cy="2862308"/>
          </a:xfrm>
          <a:prstGeom prst="rect">
            <a:avLst/>
          </a:prstGeom>
          <a:blipFill>
            <a:blip r:embed="rId11" cstate="print"/>
            <a:stretch>
              <a:fillRect/>
            </a:stretch>
          </a:blipFill>
          <a:ln w="25400">
            <a:solidFill>
              <a:srgbClr val="3333CC"/>
            </a:solidFill>
            <a:miter lim="800000"/>
            <a:headEnd/>
            <a:tailEnd/>
          </a:ln>
          <a:scene3d>
            <a:camera prst="orthographicFront"/>
            <a:lightRig rig="threePt" dir="t"/>
          </a:scene3d>
          <a:sp3d contourW="12700">
            <a:contourClr>
              <a:schemeClr val="accent2">
                <a:lumMod val="20000"/>
                <a:lumOff val="80000"/>
              </a:schemeClr>
            </a:contourClr>
          </a:sp3d>
        </p:spPr>
        <p:txBody>
          <a:bodyPr wrap="square" lIns="91425" tIns="45713" rIns="91425" bIns="45713">
            <a:spAutoFit/>
          </a:bodyPr>
          <a:lstStyle/>
          <a:p>
            <a:pPr algn="ctr" eaLnBrk="0" hangingPunct="0">
              <a:defRPr/>
            </a:pPr>
            <a:r>
              <a:rPr lang="cs-CZ" sz="2800" i="1" u="sng" dirty="0">
                <a:ln w="3175">
                  <a:noFill/>
                </a:ln>
                <a:effectLst>
                  <a:outerShdw blurRad="38100" dist="38100" dir="2700000" algn="tl">
                    <a:srgbClr val="000000">
                      <a:alpha val="43137"/>
                    </a:srgbClr>
                  </a:outerShdw>
                </a:effectLst>
                <a:latin typeface="Gloucester MT Extra Condensed" pitchFamily="18" charset="0"/>
                <a:ea typeface="GungsuhChe" pitchFamily="49" charset="-127"/>
                <a:cs typeface="Khmer UI" pitchFamily="34" charset="0"/>
              </a:rPr>
              <a:t>Hlavního rozhodčího</a:t>
            </a:r>
          </a:p>
          <a:p>
            <a:pPr algn="ctr" eaLnBrk="0" hangingPunct="0">
              <a:defRPr/>
            </a:pPr>
            <a:r>
              <a:rPr lang="cs-CZ" sz="2400" i="1" dirty="0" smtClean="0">
                <a:ln w="3175">
                  <a:noFill/>
                </a:ln>
                <a:effectLst>
                  <a:outerShdw blurRad="38100" dist="38100" dir="2700000" algn="tl">
                    <a:srgbClr val="000000">
                      <a:alpha val="43137"/>
                    </a:srgbClr>
                  </a:outerShdw>
                </a:effectLst>
                <a:latin typeface="Dutch801 Rm BT" pitchFamily="18" charset="0"/>
                <a:ea typeface="Tahoma" pitchFamily="34" charset="0"/>
                <a:cs typeface="Utsaah" pitchFamily="34" charset="0"/>
              </a:rPr>
              <a:t>Miroslava </a:t>
            </a:r>
            <a:r>
              <a:rPr lang="cs-CZ" sz="2400" i="1" dirty="0" err="1" smtClean="0">
                <a:ln w="3175">
                  <a:noFill/>
                </a:ln>
                <a:effectLst>
                  <a:outerShdw blurRad="38100" dist="38100" dir="2700000" algn="tl">
                    <a:srgbClr val="000000">
                      <a:alpha val="43137"/>
                    </a:srgbClr>
                  </a:outerShdw>
                </a:effectLst>
                <a:latin typeface="Dutch801 Rm BT" pitchFamily="18" charset="0"/>
                <a:ea typeface="Tahoma" pitchFamily="34" charset="0"/>
                <a:cs typeface="Utsaah" pitchFamily="34" charset="0"/>
              </a:rPr>
              <a:t>Boumu</a:t>
            </a:r>
            <a:r>
              <a:rPr lang="cs-CZ" sz="2400" i="1" dirty="0" smtClean="0">
                <a:ln w="3175">
                  <a:noFill/>
                </a:ln>
                <a:effectLst>
                  <a:outerShdw blurRad="38100" dist="38100" dir="2700000" algn="tl">
                    <a:srgbClr val="000000">
                      <a:alpha val="43137"/>
                    </a:srgbClr>
                  </a:outerShdw>
                </a:effectLst>
                <a:latin typeface="Dutch801 Rm BT" pitchFamily="18" charset="0"/>
                <a:ea typeface="Tahoma" pitchFamily="34" charset="0"/>
                <a:cs typeface="Utsaah" pitchFamily="34" charset="0"/>
              </a:rPr>
              <a:t> z Lipové</a:t>
            </a:r>
            <a:endParaRPr lang="cs-CZ" sz="2400" i="1" dirty="0" smtClean="0">
              <a:effectLst>
                <a:outerShdw blurRad="38100" dist="38100" dir="2700000" algn="tl">
                  <a:srgbClr val="000000">
                    <a:alpha val="43137"/>
                  </a:srgbClr>
                </a:outerShdw>
              </a:effectLst>
              <a:latin typeface="Dutch801 Rm BT" pitchFamily="18" charset="0"/>
              <a:ea typeface="Tahoma" pitchFamily="34" charset="0"/>
              <a:cs typeface="Utsaah" pitchFamily="34" charset="0"/>
            </a:endParaRPr>
          </a:p>
          <a:p>
            <a:pPr marL="457126" lvl="1" indent="0" eaLnBrk="0" hangingPunct="0">
              <a:defRPr/>
            </a:pPr>
            <a:r>
              <a:rPr lang="cs-CZ" sz="2800" i="1" dirty="0" smtClean="0">
                <a:ln w="3175">
                  <a:noFill/>
                </a:ln>
                <a:effectLst>
                  <a:outerShdw blurRad="38100" dist="38100" dir="2700000" algn="tl">
                    <a:srgbClr val="000000">
                      <a:alpha val="43137"/>
                    </a:srgbClr>
                  </a:outerShdw>
                </a:effectLst>
                <a:latin typeface="Gloucester MT Extra Condensed" pitchFamily="18" charset="0"/>
                <a:ea typeface="Gungsuh" pitchFamily="18" charset="-127"/>
                <a:cs typeface="Khmer UI" pitchFamily="34" charset="0"/>
              </a:rPr>
              <a:t>   </a:t>
            </a:r>
            <a:r>
              <a:rPr lang="cs-CZ" sz="2800" i="1" u="sng" dirty="0" smtClean="0">
                <a:ln w="3175">
                  <a:noFill/>
                </a:ln>
                <a:effectLst>
                  <a:outerShdw blurRad="38100" dist="38100" dir="2700000" algn="tl">
                    <a:srgbClr val="000000">
                      <a:alpha val="43137"/>
                    </a:srgbClr>
                  </a:outerShdw>
                </a:effectLst>
                <a:latin typeface="Gloucester MT Extra Condensed" pitchFamily="18" charset="0"/>
                <a:ea typeface="Gungsuh" pitchFamily="18" charset="-127"/>
                <a:cs typeface="Khmer UI" pitchFamily="34" charset="0"/>
              </a:rPr>
              <a:t>Asistenty hlavního rozhodčího</a:t>
            </a:r>
          </a:p>
          <a:p>
            <a:pPr marL="0" lvl="1" indent="0" algn="ctr">
              <a:defRPr/>
            </a:pPr>
            <a:r>
              <a:rPr lang="cs-CZ" sz="2400" i="1" dirty="0" smtClean="0">
                <a:ln w="3175">
                  <a:noFill/>
                </a:ln>
                <a:effectLst>
                  <a:outerShdw blurRad="38100" dist="38100" dir="2700000" algn="tl">
                    <a:srgbClr val="000000">
                      <a:alpha val="43137"/>
                    </a:srgbClr>
                  </a:outerShdw>
                </a:effectLst>
                <a:latin typeface="Dutch801 Rm BT" pitchFamily="18" charset="0"/>
                <a:ea typeface="Tahoma" pitchFamily="34" charset="0"/>
                <a:cs typeface="Tahoma" pitchFamily="34" charset="0"/>
              </a:rPr>
              <a:t>Jaroslava Oborníka z Děčína</a:t>
            </a:r>
          </a:p>
          <a:p>
            <a:pPr marL="0" lvl="1" indent="0" algn="ctr">
              <a:defRPr/>
            </a:pPr>
            <a:r>
              <a:rPr lang="cs-CZ" sz="2400" i="1" dirty="0" smtClean="0">
                <a:ln w="3175">
                  <a:noFill/>
                </a:ln>
                <a:effectLst>
                  <a:outerShdw blurRad="38100" dist="38100" dir="2700000" algn="tl">
                    <a:srgbClr val="000000">
                      <a:alpha val="43137"/>
                    </a:srgbClr>
                  </a:outerShdw>
                </a:effectLst>
                <a:latin typeface="Dutch801 Rm BT" pitchFamily="18" charset="0"/>
                <a:ea typeface="Tahoma" pitchFamily="34" charset="0"/>
                <a:cs typeface="Tahoma" pitchFamily="34" charset="0"/>
              </a:rPr>
              <a:t>Pavla </a:t>
            </a:r>
            <a:r>
              <a:rPr lang="cs-CZ" sz="2400" i="1" dirty="0" err="1" smtClean="0">
                <a:ln w="3175">
                  <a:noFill/>
                </a:ln>
                <a:effectLst>
                  <a:outerShdw blurRad="38100" dist="38100" dir="2700000" algn="tl">
                    <a:srgbClr val="000000">
                      <a:alpha val="43137"/>
                    </a:srgbClr>
                  </a:outerShdw>
                </a:effectLst>
                <a:latin typeface="Dutch801 Rm BT" pitchFamily="18" charset="0"/>
                <a:ea typeface="Tahoma" pitchFamily="34" charset="0"/>
                <a:cs typeface="Tahoma" pitchFamily="34" charset="0"/>
              </a:rPr>
              <a:t>Sejkoru</a:t>
            </a:r>
            <a:r>
              <a:rPr lang="cs-CZ" sz="2400" i="1" dirty="0" smtClean="0">
                <a:ln w="3175">
                  <a:noFill/>
                </a:ln>
                <a:effectLst>
                  <a:outerShdw blurRad="38100" dist="38100" dir="2700000" algn="tl">
                    <a:srgbClr val="000000">
                      <a:alpha val="43137"/>
                    </a:srgbClr>
                  </a:outerShdw>
                </a:effectLst>
                <a:latin typeface="Dutch801 Rm BT" pitchFamily="18" charset="0"/>
                <a:ea typeface="Tahoma" pitchFamily="34" charset="0"/>
                <a:cs typeface="Tahoma" pitchFamily="34" charset="0"/>
              </a:rPr>
              <a:t> z Děčína</a:t>
            </a:r>
          </a:p>
          <a:p>
            <a:pPr lvl="1">
              <a:defRPr/>
            </a:pPr>
            <a:r>
              <a:rPr lang="cs-CZ" sz="2200" i="1" dirty="0" smtClean="0">
                <a:ln w="3175">
                  <a:noFill/>
                </a:ln>
                <a:effectLst>
                  <a:outerShdw blurRad="38100" dist="38100" dir="2700000" algn="tl">
                    <a:srgbClr val="000000">
                      <a:alpha val="43137"/>
                    </a:srgbClr>
                  </a:outerShdw>
                </a:effectLst>
                <a:latin typeface="Segoe UI Semibold" pitchFamily="34" charset="0"/>
                <a:ea typeface="Gungsuh" pitchFamily="18" charset="-127"/>
                <a:cs typeface="Tahoma" pitchFamily="34" charset="0"/>
              </a:rPr>
              <a:t>          </a:t>
            </a:r>
            <a:r>
              <a:rPr lang="cs-CZ" sz="2800" i="1" u="sng" dirty="0" smtClean="0">
                <a:ln w="3175">
                  <a:noFill/>
                </a:ln>
                <a:effectLst>
                  <a:outerShdw blurRad="38100" dist="38100" dir="2700000" algn="tl">
                    <a:srgbClr val="000000">
                      <a:alpha val="43137"/>
                    </a:srgbClr>
                  </a:outerShdw>
                </a:effectLst>
                <a:latin typeface="Gloucester MT Extra Condensed" pitchFamily="18" charset="0"/>
                <a:ea typeface="Gungsuh" pitchFamily="18" charset="-127"/>
                <a:cs typeface="Khmer UI" pitchFamily="34" charset="0"/>
              </a:rPr>
              <a:t>Delegáta FAČR</a:t>
            </a:r>
            <a:endParaRPr lang="cs-CZ" sz="2200" i="1" u="sng" dirty="0" smtClean="0">
              <a:ln w="3175">
                <a:noFill/>
              </a:ln>
              <a:effectLst>
                <a:outerShdw blurRad="38100" dist="38100" dir="2700000" algn="tl">
                  <a:srgbClr val="000000">
                    <a:alpha val="43137"/>
                  </a:srgbClr>
                </a:outerShdw>
              </a:effectLst>
              <a:latin typeface="Gloucester MT Extra Condensed" pitchFamily="18" charset="0"/>
              <a:ea typeface="Gungsuh" pitchFamily="18" charset="-127"/>
              <a:cs typeface="Khmer UI" pitchFamily="34" charset="0"/>
            </a:endParaRPr>
          </a:p>
          <a:p>
            <a:pPr lvl="1">
              <a:defRPr/>
            </a:pPr>
            <a:r>
              <a:rPr lang="cs-CZ" sz="2000"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cs-CZ" sz="2400" i="1" dirty="0" smtClean="0">
                <a:effectLst>
                  <a:outerShdw blurRad="38100" dist="38100" dir="2700000" algn="tl">
                    <a:srgbClr val="000000">
                      <a:alpha val="43137"/>
                    </a:srgbClr>
                  </a:outerShdw>
                </a:effectLst>
                <a:latin typeface="Dutch801 Rm BT" pitchFamily="18" charset="0"/>
                <a:ea typeface="Tahoma" pitchFamily="34" charset="0"/>
                <a:cs typeface="Tahoma" pitchFamily="34" charset="0"/>
              </a:rPr>
              <a:t>Jiřího H</a:t>
            </a:r>
            <a:r>
              <a:rPr lang="de-DE" sz="2400" i="1" dirty="0" smtClean="0">
                <a:effectLst>
                  <a:outerShdw blurRad="38100" dist="38100" dir="2700000" algn="tl">
                    <a:srgbClr val="000000">
                      <a:alpha val="43137"/>
                    </a:srgbClr>
                  </a:outerShdw>
                </a:effectLst>
                <a:latin typeface="Dutch801 Rm BT" pitchFamily="18" charset="0"/>
                <a:ea typeface="Tahoma" pitchFamily="34" charset="0"/>
                <a:cs typeface="Tahoma" pitchFamily="34" charset="0"/>
              </a:rPr>
              <a:t>ö</a:t>
            </a:r>
            <a:r>
              <a:rPr lang="en-US" sz="2400" i="1" dirty="0" smtClean="0">
                <a:effectLst>
                  <a:outerShdw blurRad="38100" dist="38100" dir="2700000" algn="tl">
                    <a:srgbClr val="000000">
                      <a:alpha val="43137"/>
                    </a:srgbClr>
                  </a:outerShdw>
                </a:effectLst>
                <a:latin typeface="Dutch801 Rm BT" pitchFamily="18" charset="0"/>
                <a:ea typeface="Tahoma" pitchFamily="34" charset="0"/>
                <a:cs typeface="Tahoma" pitchFamily="34" charset="0"/>
              </a:rPr>
              <a:t>n</a:t>
            </a:r>
            <a:r>
              <a:rPr lang="cs-CZ" sz="2400" i="1" dirty="0" err="1" smtClean="0">
                <a:effectLst>
                  <a:outerShdw blurRad="38100" dist="38100" dir="2700000" algn="tl">
                    <a:srgbClr val="000000">
                      <a:alpha val="43137"/>
                    </a:srgbClr>
                  </a:outerShdw>
                </a:effectLst>
                <a:latin typeface="Dutch801 Rm BT" pitchFamily="18" charset="0"/>
                <a:ea typeface="Tahoma" pitchFamily="34" charset="0"/>
                <a:cs typeface="Tahoma" pitchFamily="34" charset="0"/>
              </a:rPr>
              <a:t>iga</a:t>
            </a:r>
            <a:r>
              <a:rPr lang="cs-CZ" sz="2400" i="1" dirty="0" smtClean="0">
                <a:effectLst>
                  <a:outerShdw blurRad="38100" dist="38100" dir="2700000" algn="tl">
                    <a:srgbClr val="000000">
                      <a:alpha val="43137"/>
                    </a:srgbClr>
                  </a:outerShdw>
                </a:effectLst>
                <a:latin typeface="Dutch801 Rm BT" pitchFamily="18" charset="0"/>
                <a:ea typeface="Tahoma" pitchFamily="34" charset="0"/>
                <a:cs typeface="Tahoma" pitchFamily="34" charset="0"/>
              </a:rPr>
              <a:t> z </a:t>
            </a:r>
            <a:r>
              <a:rPr lang="cs-CZ" sz="2400" i="1" dirty="0" err="1" smtClean="0">
                <a:effectLst>
                  <a:outerShdw blurRad="38100" dist="38100" dir="2700000" algn="tl">
                    <a:srgbClr val="000000">
                      <a:alpha val="43137"/>
                    </a:srgbClr>
                  </a:outerShdw>
                </a:effectLst>
                <a:latin typeface="Dutch801 Rm BT" pitchFamily="18" charset="0"/>
                <a:ea typeface="Tahoma" pitchFamily="34" charset="0"/>
                <a:cs typeface="Tahoma" pitchFamily="34" charset="0"/>
              </a:rPr>
              <a:t>Třebenic</a:t>
            </a:r>
            <a:endParaRPr lang="cs-CZ" sz="2400" i="1" dirty="0">
              <a:effectLst>
                <a:outerShdw blurRad="38100" dist="38100" dir="2700000" algn="tl">
                  <a:srgbClr val="000000">
                    <a:alpha val="43137"/>
                  </a:srgbClr>
                </a:outerShdw>
              </a:effectLst>
              <a:latin typeface="Dutch801 Rm BT" pitchFamily="18" charset="0"/>
              <a:ea typeface="Tahoma" pitchFamily="34" charset="0"/>
              <a:cs typeface="Tahoma" pitchFamily="34" charset="0"/>
            </a:endParaRPr>
          </a:p>
        </p:txBody>
      </p:sp>
      <p:sp>
        <p:nvSpPr>
          <p:cNvPr id="12" name="TextovéPole 11"/>
          <p:cNvSpPr txBox="1"/>
          <p:nvPr/>
        </p:nvSpPr>
        <p:spPr>
          <a:xfrm>
            <a:off x="174948" y="1171228"/>
            <a:ext cx="4752528" cy="523220"/>
          </a:xfrm>
          <a:prstGeom prst="rect">
            <a:avLst/>
          </a:prstGeom>
          <a:noFill/>
        </p:spPr>
        <p:txBody>
          <a:bodyPr wrap="square" rtlCol="0">
            <a:spAutoFit/>
          </a:bodyPr>
          <a:lstStyle/>
          <a:p>
            <a:pPr algn="ctr"/>
            <a:r>
              <a:rPr lang="cs-CZ" sz="1400" dirty="0" smtClean="0">
                <a:latin typeface="Bookman Old Style" pitchFamily="18" charset="0"/>
              </a:rPr>
              <a:t>Při příležitosti dnešního utkání Ústeckého přeboru funkcionáře, hráče a příznivce</a:t>
            </a:r>
          </a:p>
        </p:txBody>
      </p:sp>
      <p:pic>
        <p:nvPicPr>
          <p:cNvPr id="29697" name="Picture 1"/>
          <p:cNvPicPr>
            <a:picLocks noChangeAspect="1" noChangeArrowheads="1"/>
          </p:cNvPicPr>
          <p:nvPr/>
        </p:nvPicPr>
        <p:blipFill>
          <a:blip r:embed="rId12" cstate="print"/>
          <a:srcRect/>
          <a:stretch>
            <a:fillRect/>
          </a:stretch>
        </p:blipFill>
        <p:spPr bwMode="auto">
          <a:xfrm>
            <a:off x="3271291" y="6787852"/>
            <a:ext cx="432049" cy="379140"/>
          </a:xfrm>
          <a:prstGeom prst="rect">
            <a:avLst/>
          </a:prstGeom>
          <a:noFill/>
          <a:ln w="9525">
            <a:noFill/>
            <a:miter lim="800000"/>
            <a:headEnd/>
            <a:tailEnd/>
          </a:ln>
        </p:spPr>
      </p:pic>
      <p:pic>
        <p:nvPicPr>
          <p:cNvPr id="29699" name="Picture 3"/>
          <p:cNvPicPr>
            <a:picLocks noChangeAspect="1" noChangeArrowheads="1"/>
          </p:cNvPicPr>
          <p:nvPr/>
        </p:nvPicPr>
        <p:blipFill>
          <a:blip r:embed="rId13" cstate="print"/>
          <a:srcRect/>
          <a:stretch>
            <a:fillRect/>
          </a:stretch>
        </p:blipFill>
        <p:spPr bwMode="auto">
          <a:xfrm>
            <a:off x="751013" y="6860951"/>
            <a:ext cx="360039" cy="286941"/>
          </a:xfrm>
          <a:prstGeom prst="rect">
            <a:avLst/>
          </a:prstGeom>
          <a:noFill/>
          <a:ln w="9525">
            <a:noFill/>
            <a:miter lim="800000"/>
            <a:headEnd/>
            <a:tailEnd/>
          </a:ln>
        </p:spPr>
      </p:pic>
      <p:pic>
        <p:nvPicPr>
          <p:cNvPr id="29700" name="Picture 4"/>
          <p:cNvPicPr>
            <a:picLocks noChangeAspect="1" noChangeArrowheads="1"/>
          </p:cNvPicPr>
          <p:nvPr/>
        </p:nvPicPr>
        <p:blipFill>
          <a:blip r:embed="rId14" cstate="print"/>
          <a:srcRect/>
          <a:stretch>
            <a:fillRect/>
          </a:stretch>
        </p:blipFill>
        <p:spPr bwMode="auto">
          <a:xfrm>
            <a:off x="1903140" y="6859860"/>
            <a:ext cx="498549" cy="320054"/>
          </a:xfrm>
          <a:prstGeom prst="rect">
            <a:avLst/>
          </a:prstGeom>
          <a:noFill/>
          <a:ln w="9525">
            <a:noFill/>
            <a:miter lim="800000"/>
            <a:headEnd/>
            <a:tailEnd/>
          </a:ln>
        </p:spPr>
      </p:pic>
      <p:pic>
        <p:nvPicPr>
          <p:cNvPr id="18" name="Picture 2"/>
          <p:cNvPicPr>
            <a:picLocks noChangeAspect="1" noChangeArrowheads="1"/>
          </p:cNvPicPr>
          <p:nvPr/>
        </p:nvPicPr>
        <p:blipFill>
          <a:blip r:embed="rId15" cstate="print"/>
          <a:srcRect/>
          <a:stretch>
            <a:fillRect/>
          </a:stretch>
        </p:blipFill>
        <p:spPr bwMode="auto">
          <a:xfrm>
            <a:off x="5431532" y="91108"/>
            <a:ext cx="4743078" cy="6984776"/>
          </a:xfrm>
          <a:prstGeom prst="rect">
            <a:avLst/>
          </a:prstGeom>
          <a:noFill/>
          <a:ln w="50800">
            <a:solidFill>
              <a:srgbClr val="FF99FF"/>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752013" y="7004050"/>
            <a:ext cx="53498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431532" y="94873"/>
            <a:ext cx="4752528" cy="7020000"/>
          </a:xfrm>
          <a:prstGeom prst="rect">
            <a:avLst/>
          </a:prstGeom>
          <a:noFill/>
          <a:ln w="25400">
            <a:solidFill>
              <a:schemeClr val="accent1">
                <a:lumMod val="20000"/>
                <a:lumOff val="80000"/>
              </a:schemeClr>
            </a:solidFill>
          </a:ln>
        </p:spPr>
        <p:txBody>
          <a:bodyPr wrap="square">
            <a:spAutoFit/>
            <a:scene3d>
              <a:camera prst="orthographicFront"/>
              <a:lightRig rig="threePt" dir="t"/>
            </a:scene3d>
            <a:sp3d extrusionH="57150">
              <a:bevelT h="25400" prst="softRound"/>
              <a:extrusionClr>
                <a:srgbClr val="006600"/>
              </a:extrusionClr>
            </a:sp3d>
          </a:bodyPr>
          <a:lstStyle/>
          <a:p>
            <a:pPr algn="ctr" eaLnBrk="0" hangingPunct="0">
              <a:defRPr/>
            </a:pPr>
            <a:r>
              <a:rPr lang="cs-CZ" sz="2800" u="sng" dirty="0">
                <a:ln w="9525" cap="sq">
                  <a:solidFill>
                    <a:srgbClr val="FFC000"/>
                  </a:solidFill>
                  <a:prstDash val="solid"/>
                  <a:miter lim="800000"/>
                </a:ln>
                <a:solidFill>
                  <a:srgbClr val="008000"/>
                </a:solidFill>
                <a:effectLst>
                  <a:outerShdw blurRad="60007" dist="200025" dir="15000000" sy="30000" kx="-1800000" algn="bl" rotWithShape="0">
                    <a:srgbClr val="FF00FF">
                      <a:alpha val="31765"/>
                    </a:srgbClr>
                  </a:outerShdw>
                </a:effectLst>
                <a:latin typeface="Centaur" pitchFamily="18" charset="0"/>
                <a:cs typeface="Arial" pitchFamily="34" charset="0"/>
              </a:rPr>
              <a:t>Vážení sportovní </a:t>
            </a:r>
            <a:r>
              <a:rPr lang="cs-CZ" sz="2800" u="sng" dirty="0" smtClean="0">
                <a:ln w="9525" cap="sq">
                  <a:solidFill>
                    <a:srgbClr val="FFC000"/>
                  </a:solidFill>
                  <a:prstDash val="solid"/>
                  <a:miter lim="800000"/>
                </a:ln>
                <a:solidFill>
                  <a:srgbClr val="008000"/>
                </a:solidFill>
                <a:effectLst>
                  <a:outerShdw blurRad="60007" dist="200025" dir="15000000" sy="30000" kx="-1800000" algn="bl" rotWithShape="0">
                    <a:srgbClr val="FF00FF">
                      <a:alpha val="31765"/>
                    </a:srgbClr>
                  </a:outerShdw>
                </a:effectLst>
                <a:latin typeface="Centaur" pitchFamily="18" charset="0"/>
                <a:cs typeface="Arial" pitchFamily="34" charset="0"/>
              </a:rPr>
              <a:t>přátelé</a:t>
            </a:r>
          </a:p>
          <a:p>
            <a:pPr algn="just" eaLnBrk="0" hangingPunct="0">
              <a:defRPr/>
            </a:pPr>
            <a:r>
              <a:rPr lang="cs-CZ" sz="1100" i="1" dirty="0" smtClean="0">
                <a:latin typeface="Arial" pitchFamily="34" charset="0"/>
                <a:cs typeface="Arial" pitchFamily="34" charset="0"/>
              </a:rPr>
              <a:t>      fotbalové jaro již běží na plné obrátky a  informací v podobě výsledků a aktuálního dění z našeho oddílu je velké množství. Všechna mužstva SK </a:t>
            </a:r>
            <a:r>
              <a:rPr lang="cs-CZ" sz="1100" i="1" dirty="0" err="1" smtClean="0">
                <a:latin typeface="Arial" pitchFamily="34" charset="0"/>
                <a:cs typeface="Arial" pitchFamily="34" charset="0"/>
              </a:rPr>
              <a:t>Štětí</a:t>
            </a:r>
            <a:r>
              <a:rPr lang="cs-CZ" sz="1100" i="1" dirty="0" smtClean="0">
                <a:latin typeface="Arial" pitchFamily="34" charset="0"/>
                <a:cs typeface="Arial" pitchFamily="34" charset="0"/>
              </a:rPr>
              <a:t> zahájili své jarní soutěže a když se jenom podíváte na program tohoto týdne, tak zjistíte, že zde se v areálu fotbalového stánku ve </a:t>
            </a:r>
            <a:r>
              <a:rPr lang="cs-CZ" sz="1100" i="1" dirty="0" err="1" smtClean="0">
                <a:latin typeface="Arial" pitchFamily="34" charset="0"/>
                <a:cs typeface="Arial" pitchFamily="34" charset="0"/>
              </a:rPr>
              <a:t>Štětí</a:t>
            </a:r>
            <a:r>
              <a:rPr lang="cs-CZ" sz="1100" i="1" dirty="0" smtClean="0">
                <a:latin typeface="Arial" pitchFamily="34" charset="0"/>
                <a:cs typeface="Arial" pitchFamily="34" charset="0"/>
              </a:rPr>
              <a:t> hrají soutěžní zápasy od čtvrtka až do neděle.  Dnešní sobotní dopoledne patří mužstvu dospělých, které  čeká těžký soupeř. Mužstvo </a:t>
            </a:r>
            <a:r>
              <a:rPr lang="cs-CZ" sz="1100" i="1" dirty="0" err="1" smtClean="0">
                <a:latin typeface="Arial" pitchFamily="34" charset="0"/>
                <a:cs typeface="Arial" pitchFamily="34" charset="0"/>
              </a:rPr>
              <a:t>Blšan</a:t>
            </a:r>
            <a:r>
              <a:rPr lang="cs-CZ" sz="1100" i="1" dirty="0" smtClean="0">
                <a:latin typeface="Arial" pitchFamily="34" charset="0"/>
                <a:cs typeface="Arial" pitchFamily="34" charset="0"/>
              </a:rPr>
              <a:t> před začátkem jaro vytvořilo tým v jehož sestavě se objevují bývalí profesionálové a vede je dvojice bývalých vynikajících fotbalistů Josef Němec a Verner </a:t>
            </a:r>
            <a:r>
              <a:rPr lang="cs-CZ" sz="1100" i="1" dirty="0" err="1" smtClean="0">
                <a:latin typeface="Arial" pitchFamily="34" charset="0"/>
                <a:cs typeface="Arial" pitchFamily="34" charset="0"/>
              </a:rPr>
              <a:t>Lička</a:t>
            </a:r>
            <a:r>
              <a:rPr lang="cs-CZ" sz="1100" i="1" dirty="0" smtClean="0">
                <a:latin typeface="Arial" pitchFamily="34" charset="0"/>
                <a:cs typeface="Arial" pitchFamily="34" charset="0"/>
              </a:rPr>
              <a:t>. Pro naše hráče je to výzva ukázat, že se nebojí změřit své síly s každým.  Mužstvo má za sebou  5 jarních zápasů a až na porážku ve Vilémově byly všechny ostatní vítězné.  Střelecky se daří a po zásluze jsme mužstvem, které nastřílelo v dosavadním průběhu soutěže nejvíce branek ze všech. Zajímavostí dnešního zápasu také je, že se střetávají dvě nejúspěšnější mužstva dosavadního průběhu jara. Podzim byl, ale pro obě mužstva odlišný. Zatím, co náš kolektiv atakoval příčky nejvyšší, tak náš dnešní soupeř většinou prohrával a zimu přečkal na posledním 16. místě. Nyní už ale málokdo pochybuje, že </a:t>
            </a:r>
            <a:r>
              <a:rPr lang="cs-CZ" sz="1100" i="1" dirty="0" err="1" smtClean="0">
                <a:latin typeface="Arial" pitchFamily="34" charset="0"/>
                <a:cs typeface="Arial" pitchFamily="34" charset="0"/>
              </a:rPr>
              <a:t>Blšany</a:t>
            </a:r>
            <a:r>
              <a:rPr lang="cs-CZ" sz="1100" i="1" dirty="0" smtClean="0">
                <a:latin typeface="Arial" pitchFamily="34" charset="0"/>
                <a:cs typeface="Arial" pitchFamily="34" charset="0"/>
              </a:rPr>
              <a:t> sestoupí. Všichni se na dnešní utkání těšíme a věříme, že uvidíme hezký fotbal se šťastným koncem pro fotbalisty </a:t>
            </a:r>
            <a:r>
              <a:rPr lang="cs-CZ" sz="1100" i="1" dirty="0" err="1" smtClean="0">
                <a:latin typeface="Arial" pitchFamily="34" charset="0"/>
                <a:cs typeface="Arial" pitchFamily="34" charset="0"/>
              </a:rPr>
              <a:t>Štětí</a:t>
            </a:r>
            <a:r>
              <a:rPr lang="cs-CZ" sz="1100" i="1" dirty="0" smtClean="0">
                <a:latin typeface="Arial" pitchFamily="34" charset="0"/>
                <a:cs typeface="Arial" pitchFamily="34" charset="0"/>
              </a:rPr>
              <a:t>.  Hned za týden Vás opět zveme  na zdejší stadion, protože mužstvo dospělých hraje opět doma a soupeř je to opět zajímavý, který má ve svém názvu 2 spádová místa. SK Hrobce –Roudnice </a:t>
            </a:r>
            <a:r>
              <a:rPr lang="cs-CZ" sz="1100" i="1" dirty="0" err="1" smtClean="0">
                <a:latin typeface="Arial" pitchFamily="34" charset="0"/>
                <a:cs typeface="Arial" pitchFamily="34" charset="0"/>
              </a:rPr>
              <a:t>n.L.</a:t>
            </a:r>
            <a:r>
              <a:rPr lang="cs-CZ" sz="1100" i="1" dirty="0" smtClean="0">
                <a:latin typeface="Arial" pitchFamily="34" charset="0"/>
                <a:cs typeface="Arial" pitchFamily="34" charset="0"/>
              </a:rPr>
              <a:t> Mužstvo jehož kormidelníkem je Marián Řízek, který v 80. letech válel ve </a:t>
            </a:r>
            <a:r>
              <a:rPr lang="cs-CZ" sz="1100" i="1" dirty="0" err="1" smtClean="0">
                <a:latin typeface="Arial" pitchFamily="34" charset="0"/>
                <a:cs typeface="Arial" pitchFamily="34" charset="0"/>
              </a:rPr>
              <a:t>Štětí</a:t>
            </a:r>
            <a:r>
              <a:rPr lang="cs-CZ" sz="1100" i="1" dirty="0" smtClean="0">
                <a:latin typeface="Arial" pitchFamily="34" charset="0"/>
                <a:cs typeface="Arial" pitchFamily="34" charset="0"/>
              </a:rPr>
              <a:t> Českou fotbalovou ligu. Pamatujete, když Jirka Kroupa kopal roh a Marián hlavou dostával </a:t>
            </a:r>
            <a:r>
              <a:rPr lang="cs-CZ" sz="1100" i="1" dirty="0" err="1" smtClean="0">
                <a:latin typeface="Arial" pitchFamily="34" charset="0"/>
                <a:cs typeface="Arial" pitchFamily="34" charset="0"/>
              </a:rPr>
              <a:t>Sepap</a:t>
            </a:r>
            <a:r>
              <a:rPr lang="cs-CZ" sz="1100" i="1" dirty="0" smtClean="0">
                <a:latin typeface="Arial" pitchFamily="34" charset="0"/>
                <a:cs typeface="Arial" pitchFamily="34" charset="0"/>
              </a:rPr>
              <a:t> </a:t>
            </a:r>
            <a:r>
              <a:rPr lang="cs-CZ" sz="1100" i="1" dirty="0" err="1" smtClean="0">
                <a:latin typeface="Arial" pitchFamily="34" charset="0"/>
                <a:cs typeface="Arial" pitchFamily="34" charset="0"/>
              </a:rPr>
              <a:t>Štětí</a:t>
            </a:r>
            <a:r>
              <a:rPr lang="cs-CZ" sz="1100" i="1" dirty="0" smtClean="0">
                <a:latin typeface="Arial" pitchFamily="34" charset="0"/>
                <a:cs typeface="Arial" pitchFamily="34" charset="0"/>
              </a:rPr>
              <a:t> do vedení? Hezké to vzpomínání.</a:t>
            </a:r>
          </a:p>
          <a:p>
            <a:pPr algn="just" eaLnBrk="0" hangingPunct="0">
              <a:defRPr/>
            </a:pPr>
            <a:r>
              <a:rPr lang="cs-CZ" sz="1100" i="1" dirty="0" smtClean="0">
                <a:latin typeface="Arial" pitchFamily="34" charset="0"/>
                <a:cs typeface="Arial" pitchFamily="34" charset="0"/>
              </a:rPr>
              <a:t>          Hezký fotbal uvidíme určitě ale i dnes. Fanděte slušně, vyvarujte se pokřiků na rozhodčí  a držte palce svému týmu.  </a:t>
            </a:r>
          </a:p>
          <a:p>
            <a:pPr algn="just" eaLnBrk="0" hangingPunct="0">
              <a:defRPr/>
            </a:pPr>
            <a:endParaRPr lang="cs-CZ" sz="1100" i="1" dirty="0" smtClean="0">
              <a:latin typeface="Arial" pitchFamily="34" charset="0"/>
              <a:cs typeface="Arial" pitchFamily="34" charset="0"/>
            </a:endParaRPr>
          </a:p>
          <a:p>
            <a:pPr algn="just" eaLnBrk="0" hangingPunct="0">
              <a:defRPr/>
            </a:pPr>
            <a:endParaRPr lang="cs-CZ" sz="1100" i="1" dirty="0" smtClean="0">
              <a:latin typeface="Arial" pitchFamily="34" charset="0"/>
              <a:cs typeface="Arial" pitchFamily="34" charset="0"/>
            </a:endParaRPr>
          </a:p>
          <a:p>
            <a:pPr algn="just" eaLnBrk="0" hangingPunct="0">
              <a:defRPr/>
            </a:pPr>
            <a:r>
              <a:rPr lang="cs-CZ" sz="1100" i="1" dirty="0" smtClean="0">
                <a:latin typeface="Arial" pitchFamily="34" charset="0"/>
                <a:cs typeface="Arial" pitchFamily="34" charset="0"/>
              </a:rPr>
              <a:t>                          </a:t>
            </a:r>
            <a:r>
              <a:rPr lang="cs-CZ" sz="1400" i="1" dirty="0" smtClean="0">
                <a:latin typeface="Arial" pitchFamily="34" charset="0"/>
                <a:cs typeface="Arial" pitchFamily="34" charset="0"/>
              </a:rPr>
              <a:t>Sportu     zdar</a:t>
            </a:r>
          </a:p>
          <a:p>
            <a:pPr algn="just" eaLnBrk="0" hangingPunct="0">
              <a:defRPr/>
            </a:pPr>
            <a:r>
              <a:rPr lang="cs-CZ" sz="1400" i="1" dirty="0" smtClean="0">
                <a:latin typeface="Arial" pitchFamily="34" charset="0"/>
                <a:cs typeface="Arial" pitchFamily="34" charset="0"/>
              </a:rPr>
              <a:t> </a:t>
            </a:r>
          </a:p>
          <a:p>
            <a:pPr algn="just" eaLnBrk="0" hangingPunct="0">
              <a:defRPr/>
            </a:pPr>
            <a:r>
              <a:rPr lang="cs-CZ" sz="1400" i="1" dirty="0" smtClean="0">
                <a:latin typeface="Arial" pitchFamily="34" charset="0"/>
                <a:cs typeface="Arial" pitchFamily="34" charset="0"/>
              </a:rPr>
              <a:t>                                                      </a:t>
            </a:r>
            <a:endParaRPr lang="cs-CZ" sz="1100" i="1" dirty="0" smtClean="0">
              <a:latin typeface="Arial" pitchFamily="34" charset="0"/>
              <a:cs typeface="Arial" pitchFamily="34" charset="0"/>
            </a:endParaRPr>
          </a:p>
          <a:p>
            <a:pPr algn="just" eaLnBrk="0" hangingPunct="0">
              <a:defRPr/>
            </a:pPr>
            <a:r>
              <a:rPr lang="cs-CZ" sz="1400" i="1" dirty="0" smtClean="0">
                <a:latin typeface="Arial" pitchFamily="34" charset="0"/>
                <a:cs typeface="Arial" pitchFamily="34" charset="0"/>
              </a:rPr>
              <a:t>                              Fotbalu zvlášť    </a:t>
            </a:r>
          </a:p>
          <a:p>
            <a:pPr algn="just" eaLnBrk="0" hangingPunct="0">
              <a:defRPr/>
            </a:pPr>
            <a:r>
              <a:rPr lang="cs-CZ" sz="1100" i="1" dirty="0" smtClean="0">
                <a:latin typeface="Arial" pitchFamily="34" charset="0"/>
                <a:cs typeface="Arial" pitchFamily="34" charset="0"/>
              </a:rPr>
              <a:t>          </a:t>
            </a:r>
          </a:p>
          <a:p>
            <a:pPr algn="just" eaLnBrk="0" hangingPunct="0">
              <a:defRPr/>
            </a:pPr>
            <a:r>
              <a:rPr lang="cs-CZ" sz="1100" i="1" dirty="0" smtClean="0">
                <a:latin typeface="Arial" pitchFamily="34" charset="0"/>
                <a:cs typeface="Arial" pitchFamily="34" charset="0"/>
              </a:rPr>
              <a:t>      </a:t>
            </a:r>
          </a:p>
        </p:txBody>
      </p:sp>
      <p:cxnSp>
        <p:nvCxnSpPr>
          <p:cNvPr id="11" name="Přímá spojovací šipka 10"/>
          <p:cNvCxnSpPr/>
          <p:nvPr/>
        </p:nvCxnSpPr>
        <p:spPr bwMode="auto">
          <a:xfrm>
            <a:off x="8239844" y="6787852"/>
            <a:ext cx="1584176" cy="0"/>
          </a:xfrm>
          <a:prstGeom prst="straightConnector1">
            <a:avLst/>
          </a:prstGeom>
          <a:noFill/>
          <a:ln w="31750" cap="flat" cmpd="sng" algn="ctr">
            <a:solidFill>
              <a:schemeClr val="tx1"/>
            </a:solidFill>
            <a:prstDash val="solid"/>
            <a:round/>
            <a:headEnd type="none" w="med" len="med"/>
            <a:tailEnd type="arrow"/>
          </a:ln>
          <a:effectLst>
            <a:outerShdw dist="45791" dir="2021404" algn="ctr" rotWithShape="0">
              <a:srgbClr val="9999FF"/>
            </a:outerShdw>
          </a:effectLst>
        </p:spPr>
      </p:cxnSp>
      <p:cxnSp>
        <p:nvCxnSpPr>
          <p:cNvPr id="12" name="Přímá spojovací čára 11"/>
          <p:cNvCxnSpPr/>
          <p:nvPr/>
        </p:nvCxnSpPr>
        <p:spPr bwMode="auto">
          <a:xfrm>
            <a:off x="174948" y="5779740"/>
            <a:ext cx="2520280" cy="7200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čára 15"/>
          <p:cNvCxnSpPr/>
          <p:nvPr/>
        </p:nvCxnSpPr>
        <p:spPr bwMode="auto">
          <a:xfrm>
            <a:off x="4711452" y="1387252"/>
            <a:ext cx="792088" cy="864096"/>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pic>
        <p:nvPicPr>
          <p:cNvPr id="25601" name="Picture 1"/>
          <p:cNvPicPr>
            <a:picLocks noChangeAspect="1" noChangeArrowheads="1"/>
          </p:cNvPicPr>
          <p:nvPr/>
        </p:nvPicPr>
        <p:blipFill>
          <a:blip r:embed="rId3" cstate="print"/>
          <a:srcRect/>
          <a:stretch>
            <a:fillRect/>
          </a:stretch>
        </p:blipFill>
        <p:spPr bwMode="auto">
          <a:xfrm>
            <a:off x="8239844" y="5491708"/>
            <a:ext cx="1735088" cy="1152128"/>
          </a:xfrm>
          <a:prstGeom prst="rect">
            <a:avLst/>
          </a:prstGeom>
          <a:noFill/>
          <a:ln w="9525">
            <a:noFill/>
            <a:miter lim="800000"/>
            <a:headEnd/>
            <a:tailEnd/>
          </a:ln>
        </p:spPr>
      </p:pic>
      <p:pic>
        <p:nvPicPr>
          <p:cNvPr id="2" name="Picture 1"/>
          <p:cNvPicPr>
            <a:picLocks noChangeAspect="1" noChangeArrowheads="1"/>
          </p:cNvPicPr>
          <p:nvPr/>
        </p:nvPicPr>
        <p:blipFill>
          <a:blip r:embed="rId4" cstate="print"/>
          <a:srcRect/>
          <a:stretch>
            <a:fillRect/>
          </a:stretch>
        </p:blipFill>
        <p:spPr bwMode="auto">
          <a:xfrm>
            <a:off x="174948" y="1027212"/>
            <a:ext cx="4536504" cy="2736304"/>
          </a:xfrm>
          <a:prstGeom prst="rect">
            <a:avLst/>
          </a:prstGeom>
          <a:noFill/>
          <a:ln w="15875">
            <a:solidFill>
              <a:schemeClr val="tx1"/>
            </a:solidFill>
            <a:miter lim="800000"/>
            <a:headEnd/>
            <a:tailEnd/>
          </a:ln>
        </p:spPr>
      </p:pic>
      <p:sp>
        <p:nvSpPr>
          <p:cNvPr id="10" name="TextovéPole 9"/>
          <p:cNvSpPr txBox="1"/>
          <p:nvPr/>
        </p:nvSpPr>
        <p:spPr>
          <a:xfrm>
            <a:off x="1327076" y="6582861"/>
            <a:ext cx="1440160" cy="276999"/>
          </a:xfrm>
          <a:prstGeom prst="rect">
            <a:avLst/>
          </a:prstGeom>
          <a:solidFill>
            <a:srgbClr val="99FF66"/>
          </a:solidFill>
        </p:spPr>
        <p:txBody>
          <a:bodyPr wrap="square" rtlCol="0">
            <a:spAutoFit/>
          </a:bodyPr>
          <a:lstStyle/>
          <a:p>
            <a:pPr algn="ctr"/>
            <a:r>
              <a:rPr lang="cs-CZ" u="sng" dirty="0" smtClean="0">
                <a:latin typeface="Bookman Old Style" pitchFamily="18" charset="0"/>
              </a:rPr>
              <a:t>8.8.1970</a:t>
            </a:r>
          </a:p>
        </p:txBody>
      </p:sp>
      <p:sp>
        <p:nvSpPr>
          <p:cNvPr id="13" name="Obdélník 12"/>
          <p:cNvSpPr/>
          <p:nvPr/>
        </p:nvSpPr>
        <p:spPr>
          <a:xfrm>
            <a:off x="174948" y="113755"/>
            <a:ext cx="4536504" cy="769441"/>
          </a:xfrm>
          <a:prstGeom prst="rect">
            <a:avLst/>
          </a:prstGeom>
          <a:blipFill>
            <a:blip r:embed="rId5" cstate="print"/>
            <a:tile tx="0" ty="0" sx="100000" sy="100000" flip="none" algn="tl"/>
          </a:blipFill>
        </p:spPr>
        <p:txBody>
          <a:bodyPr wrap="square" lIns="91440" tIns="45720" rIns="91440" bIns="45720">
            <a:spAutoFit/>
          </a:bodyPr>
          <a:lstStyle/>
          <a:p>
            <a:pPr algn="ctr"/>
            <a:r>
              <a:rPr lang="cs-CZ"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Čas nezastavíš</a:t>
            </a:r>
            <a:endParaRPr lang="cs-CZ"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25602" name="Picture 2"/>
          <p:cNvPicPr>
            <a:picLocks noChangeAspect="1" noChangeArrowheads="1"/>
          </p:cNvPicPr>
          <p:nvPr/>
        </p:nvPicPr>
        <p:blipFill>
          <a:blip r:embed="rId6" cstate="print"/>
          <a:srcRect/>
          <a:stretch>
            <a:fillRect/>
          </a:stretch>
        </p:blipFill>
        <p:spPr bwMode="auto">
          <a:xfrm>
            <a:off x="174948" y="3907532"/>
            <a:ext cx="4676775" cy="2559199"/>
          </a:xfrm>
          <a:prstGeom prst="rect">
            <a:avLst/>
          </a:prstGeom>
          <a:noFill/>
          <a:ln w="9525">
            <a:noFill/>
            <a:miter lim="800000"/>
            <a:headEnd/>
            <a:tailEnd/>
          </a:ln>
        </p:spPr>
      </p:pic>
      <p:sp>
        <p:nvSpPr>
          <p:cNvPr id="14" name="TextovéPole 13"/>
          <p:cNvSpPr txBox="1"/>
          <p:nvPr/>
        </p:nvSpPr>
        <p:spPr>
          <a:xfrm>
            <a:off x="679004" y="6912123"/>
            <a:ext cx="2736304" cy="307777"/>
          </a:xfrm>
          <a:prstGeom prst="rect">
            <a:avLst/>
          </a:prstGeom>
          <a:solidFill>
            <a:srgbClr val="99FF66"/>
          </a:solidFill>
        </p:spPr>
        <p:txBody>
          <a:bodyPr wrap="square" rtlCol="0">
            <a:spAutoFit/>
          </a:bodyPr>
          <a:lstStyle/>
          <a:p>
            <a:pPr algn="ctr"/>
            <a:r>
              <a:rPr lang="cs-CZ" sz="1400" u="sng" dirty="0" smtClean="0">
                <a:latin typeface="Bookman Old Style" pitchFamily="18" charset="0"/>
              </a:rPr>
              <a:t>To byli borci. Vzpomínáme.</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90525" y="1027113"/>
            <a:ext cx="182563" cy="279400"/>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sp>
        <p:nvSpPr>
          <p:cNvPr id="5" name="TextovéPole 4"/>
          <p:cNvSpPr txBox="1"/>
          <p:nvPr/>
        </p:nvSpPr>
        <p:spPr>
          <a:xfrm>
            <a:off x="5791572" y="163116"/>
            <a:ext cx="4392488" cy="1569660"/>
          </a:xfrm>
          <a:prstGeom prst="rect">
            <a:avLst/>
          </a:prstGeom>
          <a:blipFill>
            <a:blip r:embed="rId3" cstate="print"/>
            <a:stretch>
              <a:fillRect/>
            </a:stretch>
          </a:blipFill>
          <a:ln w="44450" cmpd="sng">
            <a:solidFill>
              <a:srgbClr val="0000FF"/>
            </a:solidFill>
            <a:prstDash val="solid"/>
          </a:ln>
        </p:spPr>
        <p:txBody>
          <a:bodyPr wrap="square" rtlCol="0">
            <a:spAutoFit/>
          </a:bodyPr>
          <a:lstStyle/>
          <a:p>
            <a:pPr algn="ctr"/>
            <a:r>
              <a:rPr lang="cs-CZ" sz="2400" dirty="0" smtClean="0">
                <a:solidFill>
                  <a:srgbClr val="FF0066"/>
                </a:solidFill>
                <a:latin typeface="Gill Sans MT" pitchFamily="34" charset="-18"/>
              </a:rPr>
              <a:t>Stará garda po 1. jarním kole po remíze </a:t>
            </a:r>
            <a:r>
              <a:rPr lang="cs-CZ" sz="2400" dirty="0" err="1" smtClean="0">
                <a:solidFill>
                  <a:srgbClr val="FF0066"/>
                </a:solidFill>
                <a:latin typeface="Gill Sans MT" pitchFamily="34" charset="-18"/>
              </a:rPr>
              <a:t>Podlusk</a:t>
            </a:r>
            <a:r>
              <a:rPr lang="cs-CZ" sz="2400" dirty="0" smtClean="0">
                <a:solidFill>
                  <a:srgbClr val="FF0066"/>
                </a:solidFill>
                <a:latin typeface="Gill Sans MT" pitchFamily="34" charset="-18"/>
              </a:rPr>
              <a:t> se </a:t>
            </a:r>
            <a:r>
              <a:rPr lang="cs-CZ" sz="2400" dirty="0" err="1" smtClean="0">
                <a:solidFill>
                  <a:srgbClr val="FF0066"/>
                </a:solidFill>
                <a:latin typeface="Gill Sans MT" pitchFamily="34" charset="-18"/>
              </a:rPr>
              <a:t>Střížovicem</a:t>
            </a:r>
            <a:r>
              <a:rPr lang="cs-CZ" sz="2400" dirty="0" smtClean="0">
                <a:solidFill>
                  <a:srgbClr val="FF0066"/>
                </a:solidFill>
                <a:latin typeface="Gill Sans MT" pitchFamily="34" charset="-18"/>
              </a:rPr>
              <a:t> svůj náskok na čele tabulky navýšila</a:t>
            </a:r>
          </a:p>
        </p:txBody>
      </p:sp>
      <p:graphicFrame>
        <p:nvGraphicFramePr>
          <p:cNvPr id="6" name="Tabulka 5"/>
          <p:cNvGraphicFramePr>
            <a:graphicFrameLocks noGrp="1"/>
          </p:cNvGraphicFramePr>
          <p:nvPr/>
        </p:nvGraphicFramePr>
        <p:xfrm>
          <a:off x="5863580" y="1891308"/>
          <a:ext cx="4263876" cy="3061404"/>
        </p:xfrm>
        <a:graphic>
          <a:graphicData uri="http://schemas.openxmlformats.org/drawingml/2006/table">
            <a:tbl>
              <a:tblPr/>
              <a:tblGrid>
                <a:gridCol w="355954">
                  <a:extLst>
                    <a:ext uri="{9D8B030D-6E8A-4147-A177-3AD203B41FA5}">
                      <a16:colId xmlns:a16="http://schemas.microsoft.com/office/drawing/2014/main" val="20000"/>
                    </a:ext>
                  </a:extLst>
                </a:gridCol>
                <a:gridCol w="1726756">
                  <a:extLst>
                    <a:ext uri="{9D8B030D-6E8A-4147-A177-3AD203B41FA5}">
                      <a16:colId xmlns:a16="http://schemas.microsoft.com/office/drawing/2014/main" val="20001"/>
                    </a:ext>
                  </a:extLst>
                </a:gridCol>
                <a:gridCol w="302940">
                  <a:extLst>
                    <a:ext uri="{9D8B030D-6E8A-4147-A177-3AD203B41FA5}">
                      <a16:colId xmlns:a16="http://schemas.microsoft.com/office/drawing/2014/main" val="20002"/>
                    </a:ext>
                  </a:extLst>
                </a:gridCol>
                <a:gridCol w="302940">
                  <a:extLst>
                    <a:ext uri="{9D8B030D-6E8A-4147-A177-3AD203B41FA5}">
                      <a16:colId xmlns:a16="http://schemas.microsoft.com/office/drawing/2014/main" val="20003"/>
                    </a:ext>
                  </a:extLst>
                </a:gridCol>
                <a:gridCol w="302940">
                  <a:extLst>
                    <a:ext uri="{9D8B030D-6E8A-4147-A177-3AD203B41FA5}">
                      <a16:colId xmlns:a16="http://schemas.microsoft.com/office/drawing/2014/main" val="20004"/>
                    </a:ext>
                  </a:extLst>
                </a:gridCol>
                <a:gridCol w="302940">
                  <a:extLst>
                    <a:ext uri="{9D8B030D-6E8A-4147-A177-3AD203B41FA5}">
                      <a16:colId xmlns:a16="http://schemas.microsoft.com/office/drawing/2014/main" val="20005"/>
                    </a:ext>
                  </a:extLst>
                </a:gridCol>
                <a:gridCol w="484703">
                  <a:extLst>
                    <a:ext uri="{9D8B030D-6E8A-4147-A177-3AD203B41FA5}">
                      <a16:colId xmlns:a16="http://schemas.microsoft.com/office/drawing/2014/main" val="20006"/>
                    </a:ext>
                  </a:extLst>
                </a:gridCol>
                <a:gridCol w="484703">
                  <a:extLst>
                    <a:ext uri="{9D8B030D-6E8A-4147-A177-3AD203B41FA5}">
                      <a16:colId xmlns:a16="http://schemas.microsoft.com/office/drawing/2014/main" val="20007"/>
                    </a:ext>
                  </a:extLst>
                </a:gridCol>
              </a:tblGrid>
              <a:tr h="278765">
                <a:tc gridSpan="8">
                  <a:txBody>
                    <a:bodyPr/>
                    <a:lstStyle/>
                    <a:p>
                      <a:pPr algn="ctr" fontAlgn="ctr"/>
                      <a:r>
                        <a:rPr lang="pl-PL" sz="1600" b="1" i="0" u="none" strike="noStrike" dirty="0">
                          <a:solidFill>
                            <a:srgbClr val="000000"/>
                          </a:solidFill>
                          <a:latin typeface="Arial"/>
                        </a:rPr>
                        <a:t>Okresní soutěž staré gardy skupina B</a:t>
                      </a:r>
                    </a:p>
                  </a:txBody>
                  <a:tcPr marL="9525" marR="9525" marT="9525" marB="0" anchor="ctr">
                    <a:lnL>
                      <a:noFill/>
                    </a:lnL>
                    <a:lnR>
                      <a:noFill/>
                    </a:lnR>
                    <a:lnT>
                      <a:noFill/>
                    </a:lnT>
                    <a:lnB>
                      <a:noFill/>
                    </a:lnB>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78765">
                <a:tc>
                  <a:txBody>
                    <a:bodyPr/>
                    <a:lstStyle/>
                    <a:p>
                      <a:pPr algn="ctr" fontAlgn="ctr"/>
                      <a:r>
                        <a:rPr lang="cs-CZ" sz="1400" b="1" i="0" u="none" strike="noStrike">
                          <a:solidFill>
                            <a:srgbClr val="FF0000"/>
                          </a:solidFill>
                          <a:latin typeface="Baskerville Old Face"/>
                        </a:rPr>
                        <a:t>1.</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a:solidFill>
                            <a:srgbClr val="FF0000"/>
                          </a:solidFill>
                          <a:latin typeface="Baskerville Old Face"/>
                        </a:rPr>
                        <a:t>Sepap Štětí - stará garda</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a:solidFill>
                            <a:srgbClr val="FF0000"/>
                          </a:solidFill>
                          <a:latin typeface="Baskerville Old Face"/>
                        </a:rPr>
                        <a:t>10</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a:solidFill>
                            <a:srgbClr val="FF0000"/>
                          </a:solidFill>
                          <a:latin typeface="Baskerville Old Face"/>
                        </a:rPr>
                        <a:t>10</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a:solidFill>
                            <a:srgbClr val="FF0000"/>
                          </a:solidFill>
                          <a:latin typeface="Baskerville Old Face"/>
                        </a:rPr>
                        <a:t>0</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a:solidFill>
                            <a:srgbClr val="FF0000"/>
                          </a:solidFill>
                          <a:latin typeface="Baskerville Old Face"/>
                        </a:rPr>
                        <a:t>0</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a:solidFill>
                            <a:srgbClr val="FF0000"/>
                          </a:solidFill>
                          <a:latin typeface="Baskerville Old Face"/>
                        </a:rPr>
                        <a:t>48:11</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a:solidFill>
                            <a:srgbClr val="FF0000"/>
                          </a:solidFill>
                          <a:latin typeface="Baskerville Old Face"/>
                        </a:rPr>
                        <a:t>30</a:t>
                      </a:r>
                    </a:p>
                  </a:txBody>
                  <a:tcPr marL="9525" marR="9525" marT="9525" marB="0" anchor="ctr">
                    <a:lnL>
                      <a:noFill/>
                    </a:lnL>
                    <a:lnR>
                      <a:noFill/>
                    </a:lnR>
                    <a:lnT>
                      <a:noFill/>
                    </a:lnT>
                    <a:lnB>
                      <a:noFill/>
                    </a:lnB>
                    <a:solidFill>
                      <a:srgbClr val="99FF99"/>
                    </a:solidFill>
                  </a:tcPr>
                </a:tc>
                <a:extLst>
                  <a:ext uri="{0D108BD9-81ED-4DB2-BD59-A6C34878D82A}">
                    <a16:rowId xmlns:a16="http://schemas.microsoft.com/office/drawing/2014/main" val="10001"/>
                  </a:ext>
                </a:extLst>
              </a:tr>
              <a:tr h="278765">
                <a:tc>
                  <a:txBody>
                    <a:bodyPr/>
                    <a:lstStyle/>
                    <a:p>
                      <a:pPr algn="ctr" fontAlgn="ctr"/>
                      <a:r>
                        <a:rPr lang="cs-CZ" sz="1200" b="1" i="0" u="none" strike="noStrike">
                          <a:solidFill>
                            <a:srgbClr val="000000"/>
                          </a:solidFill>
                          <a:latin typeface="Baskerville Old Face"/>
                        </a:rPr>
                        <a:t>2.</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Baskerville Old Face"/>
                        </a:rPr>
                        <a:t>Dynamo Podlusky</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Baskerville Old Face"/>
                        </a:rPr>
                        <a:t>10</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Baskerville Old Face"/>
                        </a:rPr>
                        <a:t>7</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Baskerville Old Face"/>
                        </a:rPr>
                        <a:t>2</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Baskerville Old Face"/>
                        </a:rPr>
                        <a:t>1</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Baskerville Old Face"/>
                        </a:rPr>
                        <a:t>33:19</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Baskerville Old Face"/>
                        </a:rPr>
                        <a:t>23</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2"/>
                  </a:ext>
                </a:extLst>
              </a:tr>
              <a:tr h="278765">
                <a:tc>
                  <a:txBody>
                    <a:bodyPr/>
                    <a:lstStyle/>
                    <a:p>
                      <a:pPr algn="ctr" fontAlgn="ctr"/>
                      <a:r>
                        <a:rPr lang="cs-CZ" sz="1200" b="1" i="0" u="none" strike="noStrike">
                          <a:solidFill>
                            <a:srgbClr val="000000"/>
                          </a:solidFill>
                          <a:latin typeface="Baskerville Old Face"/>
                        </a:rPr>
                        <a:t>3.</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Baskerville Old Face"/>
                        </a:rPr>
                        <a:t>Dynamo Střížovice</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Baskerville Old Face"/>
                        </a:rPr>
                        <a:t>10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Baskerville Old Face"/>
                        </a:rPr>
                        <a:t>6</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Baskerville Old Face"/>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Baskerville Old Face"/>
                        </a:rPr>
                        <a:t>3</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Baskerville Old Face"/>
                        </a:rPr>
                        <a:t>41:24</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Baskerville Old Face"/>
                        </a:rPr>
                        <a:t>19</a:t>
                      </a:r>
                    </a:p>
                  </a:txBody>
                  <a:tcPr marL="9525" marR="9525" marT="9525" marB="0" anchor="ctr">
                    <a:lnL>
                      <a:noFill/>
                    </a:lnL>
                    <a:lnR>
                      <a:noFill/>
                    </a:lnR>
                    <a:lnT>
                      <a:noFill/>
                    </a:lnT>
                    <a:lnB>
                      <a:noFill/>
                    </a:lnB>
                    <a:solidFill>
                      <a:srgbClr val="99FF99"/>
                    </a:solidFill>
                  </a:tcPr>
                </a:tc>
                <a:extLst>
                  <a:ext uri="{0D108BD9-81ED-4DB2-BD59-A6C34878D82A}">
                    <a16:rowId xmlns:a16="http://schemas.microsoft.com/office/drawing/2014/main" val="10003"/>
                  </a:ext>
                </a:extLst>
              </a:tr>
              <a:tr h="278765">
                <a:tc>
                  <a:txBody>
                    <a:bodyPr/>
                    <a:lstStyle/>
                    <a:p>
                      <a:pPr algn="ctr" fontAlgn="ctr"/>
                      <a:r>
                        <a:rPr lang="cs-CZ" sz="1200" b="1" i="0" u="none" strike="noStrike">
                          <a:solidFill>
                            <a:srgbClr val="000000"/>
                          </a:solidFill>
                          <a:latin typeface="Baskerville Old Face"/>
                        </a:rPr>
                        <a:t>4.</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Baskerville Old Face"/>
                        </a:rPr>
                        <a:t>FK Libochovice</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Baskerville Old Face"/>
                        </a:rPr>
                        <a:t>10</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Baskerville Old Face"/>
                        </a:rPr>
                        <a:t>6</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Baskerville Old Face"/>
                        </a:rPr>
                        <a:t>0</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Baskerville Old Face"/>
                        </a:rPr>
                        <a:t>4</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Baskerville Old Face"/>
                        </a:rPr>
                        <a:t>28:38</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Baskerville Old Face"/>
                        </a:rPr>
                        <a:t>18</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4"/>
                  </a:ext>
                </a:extLst>
              </a:tr>
              <a:tr h="262359">
                <a:tc>
                  <a:txBody>
                    <a:bodyPr/>
                    <a:lstStyle/>
                    <a:p>
                      <a:pPr algn="ctr" fontAlgn="ctr"/>
                      <a:r>
                        <a:rPr lang="cs-CZ" sz="1200" b="1" i="0" u="none" strike="noStrike">
                          <a:solidFill>
                            <a:srgbClr val="000000"/>
                          </a:solidFill>
                          <a:latin typeface="Baskerville Old Face"/>
                        </a:rPr>
                        <a:t>5.</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Baskerville Old Face"/>
                        </a:rPr>
                        <a:t>Sokol Černiv</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Baskerville Old Face"/>
                        </a:rPr>
                        <a:t>8</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Baskerville Old Face"/>
                        </a:rPr>
                        <a:t>5</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Baskerville Old Face"/>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Baskerville Old Face"/>
                        </a:rPr>
                        <a:t>2</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Baskerville Old Face"/>
                        </a:rPr>
                        <a:t>29:21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Baskerville Old Face"/>
                        </a:rPr>
                        <a:t>16</a:t>
                      </a:r>
                    </a:p>
                  </a:txBody>
                  <a:tcPr marL="9525" marR="9525" marT="9525" marB="0" anchor="ctr">
                    <a:lnL>
                      <a:noFill/>
                    </a:lnL>
                    <a:lnR>
                      <a:noFill/>
                    </a:lnR>
                    <a:lnT>
                      <a:noFill/>
                    </a:lnT>
                    <a:lnB>
                      <a:noFill/>
                    </a:lnB>
                    <a:solidFill>
                      <a:srgbClr val="99FF99"/>
                    </a:solidFill>
                  </a:tcPr>
                </a:tc>
                <a:extLst>
                  <a:ext uri="{0D108BD9-81ED-4DB2-BD59-A6C34878D82A}">
                    <a16:rowId xmlns:a16="http://schemas.microsoft.com/office/drawing/2014/main" val="10005"/>
                  </a:ext>
                </a:extLst>
              </a:tr>
              <a:tr h="278765">
                <a:tc>
                  <a:txBody>
                    <a:bodyPr/>
                    <a:lstStyle/>
                    <a:p>
                      <a:pPr algn="ctr" fontAlgn="ctr"/>
                      <a:r>
                        <a:rPr lang="cs-CZ" sz="1200" b="1" i="0" u="none" strike="noStrike">
                          <a:solidFill>
                            <a:srgbClr val="000000"/>
                          </a:solidFill>
                          <a:latin typeface="Baskerville Old Face"/>
                        </a:rPr>
                        <a:t>6.</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Baskerville Old Face"/>
                        </a:rPr>
                        <a:t>Viktorie Kleneč</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Baskerville Old Face"/>
                        </a:rPr>
                        <a:t>10</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Baskerville Old Face"/>
                        </a:rPr>
                        <a:t>4</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Baskerville Old Face"/>
                        </a:rPr>
                        <a:t>1</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Baskerville Old Face"/>
                        </a:rPr>
                        <a:t>5</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Baskerville Old Face"/>
                        </a:rPr>
                        <a:t>25:28</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Baskerville Old Face"/>
                        </a:rPr>
                        <a:t>13</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6"/>
                  </a:ext>
                </a:extLst>
              </a:tr>
              <a:tr h="278765">
                <a:tc>
                  <a:txBody>
                    <a:bodyPr/>
                    <a:lstStyle/>
                    <a:p>
                      <a:pPr algn="ctr" fontAlgn="ctr"/>
                      <a:r>
                        <a:rPr lang="cs-CZ" sz="1200" b="1" i="0" u="none" strike="noStrike">
                          <a:solidFill>
                            <a:srgbClr val="000000"/>
                          </a:solidFill>
                          <a:latin typeface="Baskerville Old Face"/>
                        </a:rPr>
                        <a:t>7.</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Baskerville Old Face"/>
                        </a:rPr>
                        <a:t>Sokol Hoštka</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Baskerville Old Face"/>
                        </a:rPr>
                        <a:t>9</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Baskerville Old Face"/>
                        </a:rPr>
                        <a:t>2</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Baskerville Old Face"/>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Baskerville Old Face"/>
                        </a:rPr>
                        <a:t>7</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Baskerville Old Face"/>
                        </a:rPr>
                        <a:t>26.36</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Baskerville Old Face"/>
                        </a:rPr>
                        <a:t>6</a:t>
                      </a:r>
                    </a:p>
                  </a:txBody>
                  <a:tcPr marL="9525" marR="9525" marT="9525" marB="0" anchor="ctr">
                    <a:lnL>
                      <a:noFill/>
                    </a:lnL>
                    <a:lnR>
                      <a:noFill/>
                    </a:lnR>
                    <a:lnT>
                      <a:noFill/>
                    </a:lnT>
                    <a:lnB>
                      <a:noFill/>
                    </a:lnB>
                    <a:solidFill>
                      <a:srgbClr val="99FF99"/>
                    </a:solidFill>
                  </a:tcPr>
                </a:tc>
                <a:extLst>
                  <a:ext uri="{0D108BD9-81ED-4DB2-BD59-A6C34878D82A}">
                    <a16:rowId xmlns:a16="http://schemas.microsoft.com/office/drawing/2014/main" val="10007"/>
                  </a:ext>
                </a:extLst>
              </a:tr>
              <a:tr h="290160">
                <a:tc>
                  <a:txBody>
                    <a:bodyPr/>
                    <a:lstStyle/>
                    <a:p>
                      <a:pPr algn="ctr" fontAlgn="ctr"/>
                      <a:r>
                        <a:rPr lang="cs-CZ" sz="1200" b="1" i="0" u="none" strike="noStrike">
                          <a:solidFill>
                            <a:srgbClr val="000000"/>
                          </a:solidFill>
                          <a:latin typeface="Baskerville Old Face"/>
                        </a:rPr>
                        <a:t>8.</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Baskerville Old Face"/>
                        </a:rPr>
                        <a:t>Sokol Čechie Mšené Lázně</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dirty="0">
                          <a:solidFill>
                            <a:srgbClr val="000000"/>
                          </a:solidFill>
                          <a:latin typeface="Baskerville Old Face"/>
                        </a:rPr>
                        <a:t>10</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Baskerville Old Face"/>
                        </a:rPr>
                        <a:t>2</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Baskerville Old Face"/>
                        </a:rPr>
                        <a:t>0</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Baskerville Old Face"/>
                        </a:rPr>
                        <a:t>8</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Baskerville Old Face"/>
                        </a:rPr>
                        <a:t>29.45</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Baskerville Old Face"/>
                        </a:rPr>
                        <a:t>6</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8"/>
                  </a:ext>
                </a:extLst>
              </a:tr>
              <a:tr h="278765">
                <a:tc>
                  <a:txBody>
                    <a:bodyPr/>
                    <a:lstStyle/>
                    <a:p>
                      <a:pPr algn="ctr" fontAlgn="ctr"/>
                      <a:r>
                        <a:rPr lang="cs-CZ" sz="1200" b="1" i="0" u="none" strike="noStrike">
                          <a:solidFill>
                            <a:srgbClr val="000000"/>
                          </a:solidFill>
                          <a:latin typeface="Baskerville Old Face"/>
                        </a:rPr>
                        <a:t>9.</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Baskerville Old Face"/>
                        </a:rPr>
                        <a:t>Káčko Roudnice n.L.</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Baskerville Old Face"/>
                        </a:rPr>
                        <a:t>10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Baskerville Old Face"/>
                        </a:rPr>
                        <a:t>2</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Baskerville Old Face"/>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Baskerville Old Face"/>
                        </a:rPr>
                        <a:t>8</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latin typeface="Baskerville Old Face"/>
                        </a:rPr>
                        <a:t>25:44</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Baskerville Old Face"/>
                        </a:rPr>
                        <a:t>6</a:t>
                      </a:r>
                    </a:p>
                  </a:txBody>
                  <a:tcPr marL="9525" marR="9525" marT="9525" marB="0" anchor="ctr">
                    <a:lnL>
                      <a:noFill/>
                    </a:lnL>
                    <a:lnR>
                      <a:noFill/>
                    </a:lnR>
                    <a:lnT>
                      <a:noFill/>
                    </a:lnT>
                    <a:lnB>
                      <a:noFill/>
                    </a:lnB>
                    <a:solidFill>
                      <a:srgbClr val="99FF99"/>
                    </a:solidFill>
                  </a:tcPr>
                </a:tc>
                <a:extLst>
                  <a:ext uri="{0D108BD9-81ED-4DB2-BD59-A6C34878D82A}">
                    <a16:rowId xmlns:a16="http://schemas.microsoft.com/office/drawing/2014/main" val="10009"/>
                  </a:ext>
                </a:extLst>
              </a:tr>
              <a:tr h="278765">
                <a:tc>
                  <a:txBody>
                    <a:bodyPr/>
                    <a:lstStyle/>
                    <a:p>
                      <a:pPr algn="ctr" fontAlgn="ctr"/>
                      <a:r>
                        <a:rPr lang="cs-CZ" sz="1200" b="1" i="0" u="none" strike="noStrike">
                          <a:solidFill>
                            <a:srgbClr val="000000"/>
                          </a:solidFill>
                          <a:latin typeface="Baskerville Old Face"/>
                        </a:rPr>
                        <a:t>10.</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Baskerville Old Face"/>
                        </a:rPr>
                        <a:t>Slovan Horní Beřkovice</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Baskerville Old Face"/>
                        </a:rPr>
                        <a:t>9</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Baskerville Old Face"/>
                        </a:rPr>
                        <a:t>1</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Baskerville Old Face"/>
                        </a:rPr>
                        <a:t>1</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Baskerville Old Face"/>
                        </a:rPr>
                        <a:t>7</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Baskerville Old Face"/>
                        </a:rPr>
                        <a:t>14:32</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dirty="0">
                          <a:solidFill>
                            <a:srgbClr val="000000"/>
                          </a:solidFill>
                          <a:latin typeface="Baskerville Old Face"/>
                        </a:rPr>
                        <a:t>4</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10"/>
                  </a:ext>
                </a:extLst>
              </a:tr>
            </a:tbl>
          </a:graphicData>
        </a:graphic>
      </p:graphicFrame>
      <p:graphicFrame>
        <p:nvGraphicFramePr>
          <p:cNvPr id="7" name="Tabulka 6"/>
          <p:cNvGraphicFramePr>
            <a:graphicFrameLocks noGrp="1"/>
          </p:cNvGraphicFramePr>
          <p:nvPr/>
        </p:nvGraphicFramePr>
        <p:xfrm>
          <a:off x="5791572" y="5203676"/>
          <a:ext cx="4343400" cy="1663822"/>
        </p:xfrm>
        <a:graphic>
          <a:graphicData uri="http://schemas.openxmlformats.org/drawingml/2006/table">
            <a:tbl>
              <a:tblPr/>
              <a:tblGrid>
                <a:gridCol w="2170114">
                  <a:extLst>
                    <a:ext uri="{9D8B030D-6E8A-4147-A177-3AD203B41FA5}">
                      <a16:colId xmlns:a16="http://schemas.microsoft.com/office/drawing/2014/main" val="20000"/>
                    </a:ext>
                  </a:extLst>
                </a:gridCol>
                <a:gridCol w="1421361">
                  <a:extLst>
                    <a:ext uri="{9D8B030D-6E8A-4147-A177-3AD203B41FA5}">
                      <a16:colId xmlns:a16="http://schemas.microsoft.com/office/drawing/2014/main" val="20001"/>
                    </a:ext>
                  </a:extLst>
                </a:gridCol>
                <a:gridCol w="751925">
                  <a:extLst>
                    <a:ext uri="{9D8B030D-6E8A-4147-A177-3AD203B41FA5}">
                      <a16:colId xmlns:a16="http://schemas.microsoft.com/office/drawing/2014/main" val="20002"/>
                    </a:ext>
                  </a:extLst>
                </a:gridCol>
              </a:tblGrid>
              <a:tr h="273655">
                <a:tc gridSpan="3">
                  <a:txBody>
                    <a:bodyPr/>
                    <a:lstStyle/>
                    <a:p>
                      <a:pPr algn="ctr" fontAlgn="b"/>
                      <a:r>
                        <a:rPr lang="cs-CZ" sz="1100" b="0" i="0" u="none" strike="noStrike" dirty="0">
                          <a:solidFill>
                            <a:srgbClr val="000000"/>
                          </a:solidFill>
                          <a:latin typeface="Arial Black"/>
                        </a:rPr>
                        <a:t>Výsledky 1. jarního kola Staré gardy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84601">
                <a:tc>
                  <a:txBody>
                    <a:bodyPr/>
                    <a:lstStyle/>
                    <a:p>
                      <a:pPr algn="ctr" fontAlgn="ctr"/>
                      <a:r>
                        <a:rPr lang="cs-CZ" sz="1100" b="0" i="0" u="none" strike="noStrike">
                          <a:solidFill>
                            <a:srgbClr val="000000"/>
                          </a:solidFill>
                          <a:latin typeface="Arial Black"/>
                        </a:rPr>
                        <a:t>Sokl Mšené lázně</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dirty="0" err="1">
                          <a:solidFill>
                            <a:srgbClr val="000000"/>
                          </a:solidFill>
                          <a:latin typeface="Arial Black"/>
                        </a:rPr>
                        <a:t>Černiv</a:t>
                      </a:r>
                      <a:endParaRPr lang="cs-CZ" sz="12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0" i="0" u="none" strike="noStrike">
                          <a:solidFill>
                            <a:srgbClr val="000000"/>
                          </a:solidFill>
                          <a:latin typeface="Arial Black"/>
                        </a:rPr>
                        <a:t>1:3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1"/>
                  </a:ext>
                </a:extLst>
              </a:tr>
              <a:tr h="273655">
                <a:tc>
                  <a:txBody>
                    <a:bodyPr/>
                    <a:lstStyle/>
                    <a:p>
                      <a:pPr algn="ctr" fontAlgn="ctr"/>
                      <a:r>
                        <a:rPr lang="cs-CZ" sz="1100" b="0" i="0" u="none" strike="noStrike">
                          <a:solidFill>
                            <a:srgbClr val="000000"/>
                          </a:solidFill>
                          <a:latin typeface="Arial Black"/>
                        </a:rPr>
                        <a:t>Podlusky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Střížovice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73655">
                <a:tc>
                  <a:txBody>
                    <a:bodyPr/>
                    <a:lstStyle/>
                    <a:p>
                      <a:pPr algn="ctr" fontAlgn="ctr"/>
                      <a:r>
                        <a:rPr lang="cs-CZ" sz="1100" b="0" i="0" u="none" strike="noStrike">
                          <a:solidFill>
                            <a:srgbClr val="000000"/>
                          </a:solidFill>
                          <a:latin typeface="Arial Black"/>
                        </a:rPr>
                        <a:t>Hoštka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0" i="0" u="none" strike="noStrike">
                          <a:solidFill>
                            <a:srgbClr val="000000"/>
                          </a:solidFill>
                          <a:latin typeface="Arial Black"/>
                        </a:rPr>
                        <a:t>Libochovice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0" i="0" u="none" strike="noStrike">
                          <a:solidFill>
                            <a:srgbClr val="000000"/>
                          </a:solidFill>
                          <a:latin typeface="Arial Black"/>
                        </a:rPr>
                        <a:t>3:4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3"/>
                  </a:ext>
                </a:extLst>
              </a:tr>
              <a:tr h="273655">
                <a:tc>
                  <a:txBody>
                    <a:bodyPr/>
                    <a:lstStyle/>
                    <a:p>
                      <a:pPr algn="ctr" fontAlgn="ctr"/>
                      <a:r>
                        <a:rPr lang="cs-CZ" sz="1100" b="0" i="0" u="none" strike="noStrike">
                          <a:solidFill>
                            <a:srgbClr val="000000"/>
                          </a:solidFill>
                          <a:latin typeface="Arial Black"/>
                        </a:rPr>
                        <a:t>Roudnice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H.Beřkovice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6:0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4601">
                <a:tc>
                  <a:txBody>
                    <a:bodyPr/>
                    <a:lstStyle/>
                    <a:p>
                      <a:pPr algn="ctr" fontAlgn="ctr"/>
                      <a:r>
                        <a:rPr lang="cs-CZ" sz="1100" b="0" i="0" u="none" strike="noStrike">
                          <a:solidFill>
                            <a:srgbClr val="000000"/>
                          </a:solidFill>
                          <a:latin typeface="Arial Black"/>
                        </a:rPr>
                        <a:t>Štětí</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0" i="0" u="none" strike="noStrike" dirty="0">
                          <a:solidFill>
                            <a:srgbClr val="000000"/>
                          </a:solidFill>
                          <a:latin typeface="Arial Black"/>
                        </a:rPr>
                        <a:t>Kleneč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0" i="0" u="none" strike="noStrike" dirty="0">
                          <a:solidFill>
                            <a:srgbClr val="000000"/>
                          </a:solidFill>
                          <a:latin typeface="Arial Black"/>
                        </a:rPr>
                        <a:t>4:1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5"/>
                  </a:ext>
                </a:extLst>
              </a:tr>
            </a:tbl>
          </a:graphicData>
        </a:graphic>
      </p:graphicFrame>
      <p:sp>
        <p:nvSpPr>
          <p:cNvPr id="9" name="TextovéPole 8"/>
          <p:cNvSpPr txBox="1"/>
          <p:nvPr/>
        </p:nvSpPr>
        <p:spPr>
          <a:xfrm>
            <a:off x="102940" y="91108"/>
            <a:ext cx="4896544" cy="584775"/>
          </a:xfrm>
          <a:prstGeom prst="rect">
            <a:avLst/>
          </a:prstGeom>
          <a:gradFill>
            <a:gsLst>
              <a:gs pos="0">
                <a:srgbClr val="5E9EFF"/>
              </a:gs>
              <a:gs pos="39999">
                <a:srgbClr val="85C2FF"/>
              </a:gs>
              <a:gs pos="70000">
                <a:srgbClr val="C4D6EB"/>
              </a:gs>
              <a:gs pos="100000">
                <a:srgbClr val="FFEBFA"/>
              </a:gs>
            </a:gsLst>
            <a:lin ang="5400000" scaled="0"/>
          </a:gradFill>
          <a:ln w="41275" cmpd="dbl">
            <a:solidFill>
              <a:srgbClr val="FF0066"/>
            </a:solidFill>
          </a:ln>
        </p:spPr>
        <p:txBody>
          <a:bodyPr wrap="square" rtlCol="0">
            <a:spAutoFit/>
          </a:bodyPr>
          <a:lstStyle/>
          <a:p>
            <a:pPr algn="ctr"/>
            <a:r>
              <a:rPr lang="cs-CZ" sz="1100" b="0" dirty="0" smtClean="0">
                <a:effectLst>
                  <a:outerShdw blurRad="38100" dist="38100" dir="2700000" algn="tl">
                    <a:srgbClr val="000000">
                      <a:alpha val="43137"/>
                    </a:srgbClr>
                  </a:outerShdw>
                </a:effectLst>
                <a:latin typeface="Bookman Old Style" pitchFamily="18" charset="0"/>
              </a:rPr>
              <a:t> </a:t>
            </a:r>
            <a:r>
              <a:rPr lang="cs-CZ" sz="3200" dirty="0" err="1" smtClean="0">
                <a:solidFill>
                  <a:srgbClr val="FFFF00"/>
                </a:solidFill>
                <a:effectLst>
                  <a:outerShdw blurRad="38100" dist="38100" dir="2700000" algn="tl">
                    <a:srgbClr val="000000">
                      <a:alpha val="43137"/>
                    </a:srgbClr>
                  </a:outerShdw>
                </a:effectLst>
                <a:latin typeface="Eras Bold ITC" pitchFamily="34" charset="0"/>
              </a:rPr>
              <a:t>Blšany</a:t>
            </a:r>
            <a:r>
              <a:rPr lang="cs-CZ" sz="3200" dirty="0" smtClean="0">
                <a:solidFill>
                  <a:srgbClr val="FFFF00"/>
                </a:solidFill>
                <a:effectLst>
                  <a:outerShdw blurRad="38100" dist="38100" dir="2700000" algn="tl">
                    <a:srgbClr val="000000">
                      <a:alpha val="43137"/>
                    </a:srgbClr>
                  </a:outerShdw>
                </a:effectLst>
                <a:latin typeface="Eras Bold ITC" pitchFamily="34" charset="0"/>
              </a:rPr>
              <a:t> na jaře? </a:t>
            </a:r>
          </a:p>
        </p:txBody>
      </p:sp>
      <p:sp>
        <p:nvSpPr>
          <p:cNvPr id="2" name="Rectangle 106"/>
          <p:cNvSpPr>
            <a:spLocks noChangeArrowheads="1"/>
          </p:cNvSpPr>
          <p:nvPr/>
        </p:nvSpPr>
        <p:spPr bwMode="auto">
          <a:xfrm>
            <a:off x="174948" y="5455121"/>
            <a:ext cx="4608512"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1" i="0" u="sng" strike="noStrike" cap="none" normalizeH="0" baseline="0" dirty="0" smtClean="0">
                <a:ln>
                  <a:solidFill>
                    <a:srgbClr val="CC6600"/>
                  </a:solidFill>
                </a:ln>
                <a:solidFill>
                  <a:schemeClr val="tx1"/>
                </a:solidFill>
                <a:effectLst/>
                <a:latin typeface="Calibri" pitchFamily="34" charset="0"/>
                <a:ea typeface="Calibri" pitchFamily="34" charset="0"/>
                <a:cs typeface="Times New Roman" pitchFamily="18" charset="0"/>
              </a:rPr>
              <a:t>FK Chmel </a:t>
            </a:r>
            <a:r>
              <a:rPr kumimoji="0" lang="cs-CZ" sz="1600" b="1" i="0" u="sng" strike="noStrike" cap="none" normalizeH="0" baseline="0" dirty="0" err="1" smtClean="0">
                <a:ln>
                  <a:solidFill>
                    <a:srgbClr val="CC6600"/>
                  </a:solidFill>
                </a:ln>
                <a:solidFill>
                  <a:schemeClr val="tx1"/>
                </a:solidFill>
                <a:effectLst/>
                <a:latin typeface="Calibri" pitchFamily="34" charset="0"/>
                <a:ea typeface="Calibri" pitchFamily="34" charset="0"/>
                <a:cs typeface="Times New Roman" pitchFamily="18" charset="0"/>
              </a:rPr>
              <a:t>Blšany</a:t>
            </a:r>
            <a:r>
              <a:rPr kumimoji="0" lang="cs-CZ" sz="1600" b="1" i="0" u="sng" strike="noStrike" cap="none" normalizeH="0" baseline="0" dirty="0" smtClean="0">
                <a:ln>
                  <a:solidFill>
                    <a:srgbClr val="CC6600"/>
                  </a:solidFill>
                </a:ln>
                <a:solidFill>
                  <a:schemeClr val="tx1"/>
                </a:solidFill>
                <a:effectLst/>
                <a:latin typeface="Calibri" pitchFamily="34" charset="0"/>
                <a:ea typeface="Calibri" pitchFamily="34" charset="0"/>
                <a:cs typeface="Times New Roman" pitchFamily="18" charset="0"/>
              </a:rPr>
              <a:t> – SK </a:t>
            </a:r>
            <a:r>
              <a:rPr kumimoji="0" lang="cs-CZ" sz="1600" b="1" i="0" u="sng" strike="noStrike" cap="none" normalizeH="0" baseline="0" dirty="0" err="1" smtClean="0">
                <a:ln>
                  <a:solidFill>
                    <a:srgbClr val="CC6600"/>
                  </a:solidFill>
                </a:ln>
                <a:solidFill>
                  <a:schemeClr val="tx1"/>
                </a:solidFill>
                <a:effectLst/>
                <a:latin typeface="Calibri" pitchFamily="34" charset="0"/>
                <a:ea typeface="Calibri" pitchFamily="34" charset="0"/>
                <a:cs typeface="Times New Roman" pitchFamily="18" charset="0"/>
              </a:rPr>
              <a:t>Štětí</a:t>
            </a:r>
            <a:endParaRPr kumimoji="0" lang="cs-CZ" sz="800" b="0" i="0" u="none" strike="noStrike" cap="none" normalizeH="0" baseline="0" dirty="0" smtClean="0">
              <a:ln>
                <a:solidFill>
                  <a:srgbClr val="CC6600"/>
                </a:solid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600" b="1" i="0" u="sng" strike="noStrike" cap="none" normalizeH="0" baseline="0" dirty="0" smtClean="0">
                <a:ln>
                  <a:solidFill>
                    <a:srgbClr val="CC6600"/>
                  </a:solidFill>
                </a:ln>
                <a:solidFill>
                  <a:schemeClr val="tx1"/>
                </a:solidFill>
                <a:effectLst/>
                <a:latin typeface="Calibri" pitchFamily="34" charset="0"/>
                <a:ea typeface="Calibri" pitchFamily="34" charset="0"/>
                <a:cs typeface="Times New Roman" pitchFamily="18" charset="0"/>
              </a:rPr>
              <a:t>2:3 (0:1)  21.9.2014   7.kolo 5. hrac</a:t>
            </a:r>
            <a:r>
              <a:rPr kumimoji="0" lang="cs-CZ" sz="16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í</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sng" strike="noStrike" cap="none" normalizeH="0" baseline="0" dirty="0" smtClean="0">
                <a:ln>
                  <a:noFill/>
                </a:ln>
                <a:solidFill>
                  <a:schemeClr val="tx1"/>
                </a:solidFill>
                <a:effectLst/>
                <a:latin typeface="Arial" pitchFamily="34" charset="0"/>
                <a:ea typeface="Calibri" pitchFamily="34" charset="0"/>
                <a:cs typeface="Arial" pitchFamily="34" charset="0"/>
              </a:rPr>
              <a:t>Branky:</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Rejman</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1, Stejskal 1,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Belák</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1</a:t>
            </a:r>
            <a:endParaRPr kumimoji="0" lang="cs-CZ"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sng" strike="noStrike" cap="none" normalizeH="0" baseline="0" dirty="0" smtClean="0">
                <a:ln>
                  <a:noFill/>
                </a:ln>
                <a:solidFill>
                  <a:schemeClr val="tx1"/>
                </a:solidFill>
                <a:effectLst/>
                <a:latin typeface="Arial" pitchFamily="34" charset="0"/>
                <a:ea typeface="Calibri" pitchFamily="34" charset="0"/>
                <a:cs typeface="Arial" pitchFamily="34" charset="0"/>
              </a:rPr>
              <a:t>Sestava:</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Michovský</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P.Vaněk</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Šmidrkal</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Šimral, Mencl- </a:t>
            </a:r>
          </a:p>
          <a:p>
            <a:pPr marL="0" marR="0" lvl="0" indent="0" algn="l" defTabSz="914400" rtl="0" eaLnBrk="0" fontAlgn="base" latinLnBrk="0" hangingPunct="0">
              <a:lnSpc>
                <a:spcPct val="100000"/>
              </a:lnSpc>
              <a:spcBef>
                <a:spcPct val="0"/>
              </a:spcBef>
              <a:spcAft>
                <a:spcPct val="0"/>
              </a:spcAft>
              <a:buClrTx/>
              <a:buSzTx/>
              <a:buFontTx/>
              <a:buNone/>
              <a:tabLst/>
            </a:pPr>
            <a:r>
              <a:rPr lang="cs-CZ" b="0" dirty="0" smtClean="0">
                <a:latin typeface="Arial" pitchFamily="34" charset="0"/>
                <a:ea typeface="Calibri" pitchFamily="34" charset="0"/>
                <a:cs typeface="Arial" pitchFamily="34" charset="0"/>
              </a:rPr>
              <a:t>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Poráč</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(45.Kucler),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Malák</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(82.Peterka), </a:t>
            </a:r>
            <a:endParaRPr kumimoji="0" lang="cs-CZ"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Slanička, Stejskal-</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Rejman</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Belák</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(87.Tichý)  </a:t>
            </a:r>
            <a:endParaRPr kumimoji="0" lang="cs-CZ"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sng" strike="noStrike" cap="none" normalizeH="0" baseline="0" dirty="0" smtClean="0">
                <a:ln>
                  <a:noFill/>
                </a:ln>
                <a:solidFill>
                  <a:schemeClr val="tx1"/>
                </a:solidFill>
                <a:effectLst/>
                <a:latin typeface="Arial" pitchFamily="34" charset="0"/>
                <a:ea typeface="Calibri" pitchFamily="34" charset="0"/>
                <a:cs typeface="Arial" pitchFamily="34" charset="0"/>
              </a:rPr>
              <a:t>Připraveni</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 Matoušek, Stehlík, Doležal,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J.Svoboda</a:t>
            </a:r>
            <a:endParaRPr kumimoji="0" lang="cs-CZ"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sng" strike="noStrike" cap="none" normalizeH="0" baseline="0" dirty="0" smtClean="0">
                <a:ln>
                  <a:noFill/>
                </a:ln>
                <a:solidFill>
                  <a:schemeClr val="tx1"/>
                </a:solidFill>
                <a:effectLst/>
                <a:latin typeface="Arial" pitchFamily="34" charset="0"/>
                <a:ea typeface="Calibri" pitchFamily="34" charset="0"/>
                <a:cs typeface="Arial" pitchFamily="34" charset="0"/>
              </a:rPr>
              <a:t>Trenér:</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J.Vinš</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b="0" i="0" u="sng" strike="noStrike" cap="none" normalizeH="0" baseline="0" dirty="0" smtClean="0">
                <a:ln>
                  <a:noFill/>
                </a:ln>
                <a:solidFill>
                  <a:schemeClr val="tx1"/>
                </a:solidFill>
                <a:effectLst/>
                <a:latin typeface="Arial" pitchFamily="34" charset="0"/>
                <a:ea typeface="Calibri" pitchFamily="34" charset="0"/>
                <a:cs typeface="Arial" pitchFamily="34" charset="0"/>
              </a:rPr>
              <a:t>Vedoucí:</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J.Havner</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b="0" i="0" u="sng" strike="noStrike" cap="none" normalizeH="0" baseline="0" dirty="0" smtClean="0">
                <a:ln>
                  <a:noFill/>
                </a:ln>
                <a:solidFill>
                  <a:schemeClr val="tx1"/>
                </a:solidFill>
                <a:effectLst/>
                <a:latin typeface="Arial" pitchFamily="34" charset="0"/>
                <a:ea typeface="Calibri" pitchFamily="34" charset="0"/>
                <a:cs typeface="Arial" pitchFamily="34" charset="0"/>
              </a:rPr>
              <a:t>Masér</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J.Nedomlel</a:t>
            </a:r>
            <a:endParaRPr kumimoji="0" lang="cs-CZ"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Obdélník 9"/>
          <p:cNvSpPr/>
          <p:nvPr/>
        </p:nvSpPr>
        <p:spPr>
          <a:xfrm>
            <a:off x="102940" y="775452"/>
            <a:ext cx="4896544" cy="2677656"/>
          </a:xfrm>
          <a:prstGeom prst="rect">
            <a:avLst/>
          </a:prstGeom>
          <a:solidFill>
            <a:schemeClr val="bg2">
              <a:lumMod val="20000"/>
              <a:lumOff val="80000"/>
            </a:schemeClr>
          </a:solidFill>
        </p:spPr>
        <p:txBody>
          <a:bodyPr wrap="square">
            <a:spAutoFit/>
          </a:bodyPr>
          <a:lstStyle/>
          <a:p>
            <a:pPr algn="just"/>
            <a:r>
              <a:rPr lang="cs-CZ" dirty="0" smtClean="0">
                <a:latin typeface="Estrangelo Edessa" pitchFamily="66" charset="0"/>
                <a:cs typeface="Estrangelo Edessa" pitchFamily="66" charset="0"/>
              </a:rPr>
              <a:t>        V </a:t>
            </a:r>
            <a:r>
              <a:rPr lang="cs-CZ" sz="1400" dirty="0" smtClean="0">
                <a:latin typeface="Estrangelo Edessa" pitchFamily="66" charset="0"/>
                <a:cs typeface="Estrangelo Edessa" pitchFamily="66" charset="0"/>
              </a:rPr>
              <a:t>týmu nezůstal po zimě kámen na kameni. Klub sice opět hledal posily až do poslední chvíle, nakonec ale oznámil dlouhodobou spolupráci s hráčskou asociací. Sportovním ředitelem klubu se stal Dominik </a:t>
            </a:r>
            <a:r>
              <a:rPr lang="cs-CZ" sz="1400" dirty="0" err="1" smtClean="0">
                <a:latin typeface="Estrangelo Edessa" pitchFamily="66" charset="0"/>
                <a:cs typeface="Estrangelo Edessa" pitchFamily="66" charset="0"/>
              </a:rPr>
              <a:t>Rodiger</a:t>
            </a:r>
            <a:r>
              <a:rPr lang="cs-CZ" sz="1400" dirty="0" smtClean="0">
                <a:latin typeface="Estrangelo Edessa" pitchFamily="66" charset="0"/>
                <a:cs typeface="Estrangelo Edessa" pitchFamily="66" charset="0"/>
              </a:rPr>
              <a:t>, který je jejím manažerem.</a:t>
            </a:r>
            <a:r>
              <a:rPr lang="cs-CZ" sz="1400" dirty="0" smtClean="0"/>
              <a:t> </a:t>
            </a:r>
            <a:r>
              <a:rPr lang="cs-CZ" sz="1400" dirty="0" err="1" smtClean="0">
                <a:latin typeface="Estrangelo Edessa" pitchFamily="66" charset="0"/>
                <a:cs typeface="Estrangelo Edessa" pitchFamily="66" charset="0"/>
              </a:rPr>
              <a:t>Blšany</a:t>
            </a:r>
            <a:r>
              <a:rPr lang="cs-CZ" sz="1400" dirty="0" smtClean="0">
                <a:latin typeface="Estrangelo Edessa" pitchFamily="66" charset="0"/>
                <a:cs typeface="Estrangelo Edessa" pitchFamily="66" charset="0"/>
              </a:rPr>
              <a:t> nově spoléhají na hráče, kteří nemohou sehnat angažmá, často s ligovými zkušenostmi. Na jarní soupisce se tak kromě </a:t>
            </a:r>
            <a:r>
              <a:rPr lang="cs-CZ" sz="1400" dirty="0" err="1" smtClean="0">
                <a:latin typeface="Estrangelo Edessa" pitchFamily="66" charset="0"/>
                <a:cs typeface="Estrangelo Edessa" pitchFamily="66" charset="0"/>
              </a:rPr>
              <a:t>Böhma</a:t>
            </a:r>
            <a:r>
              <a:rPr lang="cs-CZ" sz="1400" dirty="0" smtClean="0">
                <a:latin typeface="Estrangelo Edessa" pitchFamily="66" charset="0"/>
                <a:cs typeface="Estrangelo Edessa" pitchFamily="66" charset="0"/>
              </a:rPr>
              <a:t> objevují například Vlastimil Vidlička, dříve hráč Teplic, Sparty nebo Jihlavy. Nastoupit může také trenér Josef Němec. </a:t>
            </a:r>
            <a:r>
              <a:rPr lang="cs-CZ" sz="1400" dirty="0" err="1" smtClean="0">
                <a:latin typeface="Estrangelo Edessa" pitchFamily="66" charset="0"/>
                <a:cs typeface="Estrangelo Edessa" pitchFamily="66" charset="0"/>
              </a:rPr>
              <a:t>Blšany</a:t>
            </a:r>
            <a:r>
              <a:rPr lang="cs-CZ" sz="1400" dirty="0" smtClean="0">
                <a:latin typeface="Estrangelo Edessa" pitchFamily="66" charset="0"/>
                <a:cs typeface="Estrangelo Edessa" pitchFamily="66" charset="0"/>
              </a:rPr>
              <a:t> úzce spolupracují  s hráčskou asociací a Vernerem </a:t>
            </a:r>
            <a:r>
              <a:rPr lang="cs-CZ" sz="1400" dirty="0" err="1" smtClean="0">
                <a:latin typeface="Estrangelo Edessa" pitchFamily="66" charset="0"/>
                <a:cs typeface="Estrangelo Edessa" pitchFamily="66" charset="0"/>
              </a:rPr>
              <a:t>Ličkou</a:t>
            </a:r>
            <a:r>
              <a:rPr lang="cs-CZ" sz="1400" dirty="0" smtClean="0">
                <a:latin typeface="Estrangelo Edessa" pitchFamily="66" charset="0"/>
                <a:cs typeface="Estrangelo Edessa" pitchFamily="66" charset="0"/>
              </a:rPr>
              <a:t>.</a:t>
            </a:r>
          </a:p>
          <a:p>
            <a:pPr algn="just"/>
            <a:r>
              <a:rPr lang="cs-CZ" sz="1400" dirty="0" smtClean="0">
                <a:latin typeface="Estrangelo Edessa" pitchFamily="66" charset="0"/>
                <a:cs typeface="Estrangelo Edessa" pitchFamily="66" charset="0"/>
              </a:rPr>
              <a:t>      V 5 jarních zápasech 4 vyhrály  a z posledního místa se posunuly  na 13. místo  </a:t>
            </a:r>
            <a:endParaRPr lang="cs-CZ" dirty="0" smtClean="0">
              <a:latin typeface="Estrangelo Edessa" pitchFamily="66" charset="0"/>
              <a:cs typeface="Estrangelo Edessa" pitchFamily="66" charset="0"/>
            </a:endParaRPr>
          </a:p>
        </p:txBody>
      </p:sp>
      <p:sp>
        <p:nvSpPr>
          <p:cNvPr id="11" name="Obdélník 10"/>
          <p:cNvSpPr/>
          <p:nvPr/>
        </p:nvSpPr>
        <p:spPr>
          <a:xfrm>
            <a:off x="174948" y="5059660"/>
            <a:ext cx="4680520" cy="338554"/>
          </a:xfrm>
          <a:prstGeom prst="rect">
            <a:avLst/>
          </a:prstGeom>
          <a:blipFill>
            <a:blip r:embed="rId4" cstate="print"/>
            <a:tile tx="0" ty="0" sx="100000" sy="100000" flip="none" algn="tl"/>
          </a:blipFill>
        </p:spPr>
        <p:txBody>
          <a:bodyPr wrap="square" lIns="91440" tIns="45720" rIns="91440" bIns="45720">
            <a:spAutoFit/>
          </a:bodyPr>
          <a:lstStyle/>
          <a:p>
            <a:pPr algn="ctr"/>
            <a:r>
              <a:rPr lang="cs-CZ" sz="1600" b="1" cap="none" spc="100" dirty="0" smtClean="0">
                <a:ln w="18000">
                  <a:solidFill>
                    <a:srgbClr val="0033CC"/>
                  </a:solidFill>
                  <a:prstDash val="solid"/>
                </a:ln>
                <a:solidFill>
                  <a:srgbClr val="0033CC">
                    <a:alpha val="5490"/>
                  </a:srgbClr>
                </a:solidFill>
                <a:effectLst>
                  <a:outerShdw blurRad="25000" dist="20000" dir="16020000" algn="tl">
                    <a:schemeClr val="accent1">
                      <a:satMod val="200000"/>
                      <a:shade val="1000"/>
                      <a:alpha val="60000"/>
                    </a:schemeClr>
                  </a:outerShdw>
                </a:effectLst>
              </a:rPr>
              <a:t>Na podzim jsme se v </a:t>
            </a:r>
            <a:r>
              <a:rPr lang="cs-CZ" sz="1600" b="1" cap="none" spc="100" dirty="0" err="1" smtClean="0">
                <a:ln w="18000">
                  <a:solidFill>
                    <a:srgbClr val="0033CC"/>
                  </a:solidFill>
                  <a:prstDash val="solid"/>
                </a:ln>
                <a:solidFill>
                  <a:srgbClr val="0033CC">
                    <a:alpha val="5490"/>
                  </a:srgbClr>
                </a:solidFill>
                <a:effectLst>
                  <a:outerShdw blurRad="25000" dist="20000" dir="16020000" algn="tl">
                    <a:schemeClr val="accent1">
                      <a:satMod val="200000"/>
                      <a:shade val="1000"/>
                      <a:alpha val="60000"/>
                    </a:schemeClr>
                  </a:outerShdw>
                </a:effectLst>
              </a:rPr>
              <a:t>Blšanech</a:t>
            </a:r>
            <a:r>
              <a:rPr lang="cs-CZ" sz="1600" b="1" cap="none" spc="100" dirty="0" smtClean="0">
                <a:ln w="18000">
                  <a:solidFill>
                    <a:srgbClr val="0033CC"/>
                  </a:solidFill>
                  <a:prstDash val="solid"/>
                </a:ln>
                <a:solidFill>
                  <a:srgbClr val="0033CC">
                    <a:alpha val="5490"/>
                  </a:srgbClr>
                </a:solidFill>
                <a:effectLst>
                  <a:outerShdw blurRad="25000" dist="20000" dir="16020000" algn="tl">
                    <a:schemeClr val="accent1">
                      <a:satMod val="200000"/>
                      <a:shade val="1000"/>
                      <a:alpha val="60000"/>
                    </a:schemeClr>
                  </a:outerShdw>
                </a:effectLst>
              </a:rPr>
              <a:t> trápili</a:t>
            </a:r>
            <a:endParaRPr lang="cs-CZ" sz="1600" b="1" cap="none" spc="100" dirty="0">
              <a:ln w="18000">
                <a:solidFill>
                  <a:srgbClr val="0033CC"/>
                </a:solidFill>
                <a:prstDash val="solid"/>
              </a:ln>
              <a:solidFill>
                <a:srgbClr val="0033CC">
                  <a:alpha val="5490"/>
                </a:srgbClr>
              </a:solidFill>
              <a:effectLst>
                <a:outerShdw blurRad="25000" dist="20000" dir="16020000" algn="tl">
                  <a:schemeClr val="accent1">
                    <a:satMod val="200000"/>
                    <a:shade val="1000"/>
                    <a:alpha val="60000"/>
                  </a:schemeClr>
                </a:outerShdw>
              </a:effectLst>
            </a:endParaRPr>
          </a:p>
        </p:txBody>
      </p:sp>
      <p:graphicFrame>
        <p:nvGraphicFramePr>
          <p:cNvPr id="12" name="Tabulka 11"/>
          <p:cNvGraphicFramePr>
            <a:graphicFrameLocks noGrp="1"/>
          </p:cNvGraphicFramePr>
          <p:nvPr/>
        </p:nvGraphicFramePr>
        <p:xfrm>
          <a:off x="174948" y="3547492"/>
          <a:ext cx="4752528" cy="1371600"/>
        </p:xfrm>
        <a:graphic>
          <a:graphicData uri="http://schemas.openxmlformats.org/drawingml/2006/table">
            <a:tbl>
              <a:tblPr/>
              <a:tblGrid>
                <a:gridCol w="1334699">
                  <a:extLst>
                    <a:ext uri="{9D8B030D-6E8A-4147-A177-3AD203B41FA5}">
                      <a16:colId xmlns:a16="http://schemas.microsoft.com/office/drawing/2014/main" val="20000"/>
                    </a:ext>
                  </a:extLst>
                </a:gridCol>
                <a:gridCol w="2282710">
                  <a:extLst>
                    <a:ext uri="{9D8B030D-6E8A-4147-A177-3AD203B41FA5}">
                      <a16:colId xmlns:a16="http://schemas.microsoft.com/office/drawing/2014/main" val="20001"/>
                    </a:ext>
                  </a:extLst>
                </a:gridCol>
                <a:gridCol w="1135119">
                  <a:extLst>
                    <a:ext uri="{9D8B030D-6E8A-4147-A177-3AD203B41FA5}">
                      <a16:colId xmlns:a16="http://schemas.microsoft.com/office/drawing/2014/main" val="20002"/>
                    </a:ext>
                  </a:extLst>
                </a:gridCol>
              </a:tblGrid>
              <a:tr h="255270">
                <a:tc>
                  <a:txBody>
                    <a:bodyPr/>
                    <a:lstStyle/>
                    <a:p>
                      <a:pPr algn="ctr" fontAlgn="ctr"/>
                      <a:r>
                        <a:rPr lang="cs-CZ" sz="1400" b="1" i="0" u="none" strike="noStrike" dirty="0">
                          <a:solidFill>
                            <a:srgbClr val="538ED5"/>
                          </a:solidFill>
                          <a:latin typeface="Colonna MT"/>
                        </a:rPr>
                        <a:t>15.3.2015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538ED5"/>
                          </a:solidFill>
                          <a:latin typeface="Colonna MT"/>
                        </a:rPr>
                        <a:t>Modrá - </a:t>
                      </a:r>
                      <a:r>
                        <a:rPr lang="cs-CZ" sz="1600" b="1" i="0" u="none" strike="noStrike" dirty="0" err="1">
                          <a:solidFill>
                            <a:srgbClr val="538ED5"/>
                          </a:solidFill>
                          <a:latin typeface="Colonna MT"/>
                        </a:rPr>
                        <a:t>Blšany</a:t>
                      </a:r>
                      <a:endParaRPr lang="cs-CZ" sz="1600" b="1" i="0" u="none" strike="noStrike" dirty="0">
                        <a:solidFill>
                          <a:srgbClr val="538ED5"/>
                        </a:solidFill>
                        <a:latin typeface="Colonna M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800" b="1" i="0" u="none" strike="noStrike" dirty="0">
                          <a:solidFill>
                            <a:srgbClr val="538ED5"/>
                          </a:solidFill>
                          <a:latin typeface="Colonna MT"/>
                        </a:rPr>
                        <a:t>0:1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255270">
                <a:tc>
                  <a:txBody>
                    <a:bodyPr/>
                    <a:lstStyle/>
                    <a:p>
                      <a:pPr algn="ctr" fontAlgn="ctr"/>
                      <a:r>
                        <a:rPr lang="cs-CZ" sz="1400" b="1" i="0" u="none" strike="noStrike">
                          <a:solidFill>
                            <a:srgbClr val="538ED5"/>
                          </a:solidFill>
                          <a:latin typeface="Colonna MT"/>
                        </a:rPr>
                        <a:t>22.3.2015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600" b="1" i="0" u="none" strike="noStrike" dirty="0" err="1">
                          <a:solidFill>
                            <a:srgbClr val="538ED5"/>
                          </a:solidFill>
                          <a:latin typeface="Colonna MT"/>
                        </a:rPr>
                        <a:t>Blšany</a:t>
                      </a:r>
                      <a:r>
                        <a:rPr lang="cs-CZ" sz="1600" b="1" i="0" u="none" strike="noStrike" dirty="0">
                          <a:solidFill>
                            <a:srgbClr val="538ED5"/>
                          </a:solidFill>
                          <a:latin typeface="Colonna MT"/>
                        </a:rPr>
                        <a:t> - </a:t>
                      </a:r>
                      <a:r>
                        <a:rPr lang="cs-CZ" sz="1600" b="1" i="0" u="none" strike="noStrike" dirty="0" err="1">
                          <a:solidFill>
                            <a:srgbClr val="538ED5"/>
                          </a:solidFill>
                          <a:latin typeface="Colonna MT"/>
                        </a:rPr>
                        <a:t>Vilémov</a:t>
                      </a:r>
                      <a:endParaRPr lang="cs-CZ" sz="1600" b="1" i="0" u="none" strike="noStrike" dirty="0">
                        <a:solidFill>
                          <a:srgbClr val="538ED5"/>
                        </a:solidFill>
                        <a:latin typeface="Colonna M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800" b="1" i="0" u="none" strike="noStrike" dirty="0">
                          <a:solidFill>
                            <a:srgbClr val="538ED5"/>
                          </a:solidFill>
                          <a:latin typeface="Colonna MT"/>
                        </a:rPr>
                        <a:t>2:1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1"/>
                  </a:ext>
                </a:extLst>
              </a:tr>
              <a:tr h="255270">
                <a:tc>
                  <a:txBody>
                    <a:bodyPr/>
                    <a:lstStyle/>
                    <a:p>
                      <a:pPr algn="ctr" fontAlgn="ctr"/>
                      <a:r>
                        <a:rPr lang="cs-CZ" sz="1400" b="1" i="0" u="none" strike="noStrike">
                          <a:solidFill>
                            <a:srgbClr val="538ED5"/>
                          </a:solidFill>
                          <a:latin typeface="Colonna MT"/>
                        </a:rPr>
                        <a:t>28.3.2015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538ED5"/>
                          </a:solidFill>
                          <a:latin typeface="Colonna MT"/>
                        </a:rPr>
                        <a:t>Rumburk - </a:t>
                      </a:r>
                      <a:r>
                        <a:rPr lang="cs-CZ" sz="1600" b="1" i="0" u="none" strike="noStrike" dirty="0" err="1">
                          <a:solidFill>
                            <a:srgbClr val="538ED5"/>
                          </a:solidFill>
                          <a:latin typeface="Colonna MT"/>
                        </a:rPr>
                        <a:t>Blšany</a:t>
                      </a:r>
                      <a:endParaRPr lang="cs-CZ" sz="1600" b="1" i="0" u="none" strike="noStrike" dirty="0">
                        <a:solidFill>
                          <a:srgbClr val="538ED5"/>
                        </a:solidFill>
                        <a:latin typeface="Colonna M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800" b="1" i="0" u="none" strike="noStrike" dirty="0">
                          <a:solidFill>
                            <a:srgbClr val="538ED5"/>
                          </a:solidFill>
                          <a:latin typeface="Colonna MT"/>
                        </a:rPr>
                        <a:t>4:1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55270">
                <a:tc>
                  <a:txBody>
                    <a:bodyPr/>
                    <a:lstStyle/>
                    <a:p>
                      <a:pPr algn="ctr" fontAlgn="ctr"/>
                      <a:r>
                        <a:rPr lang="cs-CZ" sz="1400" b="1" i="0" u="none" strike="noStrike">
                          <a:solidFill>
                            <a:srgbClr val="538ED5"/>
                          </a:solidFill>
                          <a:latin typeface="Colonna MT"/>
                        </a:rPr>
                        <a:t>4.4.2015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600" b="1" i="0" u="none" strike="noStrike">
                          <a:solidFill>
                            <a:srgbClr val="538ED5"/>
                          </a:solidFill>
                          <a:latin typeface="Colonna MT"/>
                        </a:rPr>
                        <a:t>Blšany - Junior Děčín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800" b="1" i="0" u="none" strike="noStrike" dirty="0">
                          <a:solidFill>
                            <a:srgbClr val="538ED5"/>
                          </a:solidFill>
                          <a:latin typeface="Colonna MT"/>
                        </a:rPr>
                        <a:t>9:1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3"/>
                  </a:ext>
                </a:extLst>
              </a:tr>
              <a:tr h="255270">
                <a:tc>
                  <a:txBody>
                    <a:bodyPr/>
                    <a:lstStyle/>
                    <a:p>
                      <a:pPr algn="ctr" fontAlgn="ctr"/>
                      <a:r>
                        <a:rPr lang="cs-CZ" sz="1400" b="1" i="0" u="none" strike="noStrike" dirty="0">
                          <a:solidFill>
                            <a:srgbClr val="538ED5"/>
                          </a:solidFill>
                          <a:latin typeface="Colonna MT"/>
                        </a:rPr>
                        <a:t>11.4.2015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a:solidFill>
                            <a:srgbClr val="538ED5"/>
                          </a:solidFill>
                          <a:latin typeface="Colonna MT"/>
                        </a:rPr>
                        <a:t>Blšany - Hrobce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800" b="1" i="0" u="none" strike="noStrike" dirty="0">
                          <a:solidFill>
                            <a:srgbClr val="538ED5"/>
                          </a:solidFill>
                          <a:latin typeface="Colonna MT"/>
                        </a:rPr>
                        <a:t>2:1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bl>
          </a:graphicData>
        </a:graphic>
      </p:graphicFrame>
      <p:pic>
        <p:nvPicPr>
          <p:cNvPr id="1026" name="Picture 14"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27" name="Picture 13"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28" name="Picture 12"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1029" name="Picture 11"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1030" name="Picture 10"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1031" name="Picture 9"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1032" name="Picture 8"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1033" name="Picture 7"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1034" name="Picture 6"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1035" name="Picture 5"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1036" name="Picture 24"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7" name="Picture 23"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8" name="Picture 22"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9" name="Picture 21"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0" name="Picture 20"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1" name="Picture 19"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2" name="Picture 18"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3" name="Picture 17"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4" name="Picture 16"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5" name="Picture 15"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6" name="Picture 148"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7" name="Picture 147"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8" name="Picture 146"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9" name="Picture 145"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0" name="Picture 144"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1" name="Picture 143"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2" name="Picture 142"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3" name="Picture 141"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4" name="Picture 140"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5" name="Picture 139"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6" name="Picture 138"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7" name="Picture 137"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8" name="Picture 23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9" name="Picture 23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60" name="Picture 22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61" name="Picture 22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62" name="Picture 22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63" name="Picture 22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64" name="Picture 22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65" name="Picture 224"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66" name="Picture 22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67" name="Picture 22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68" name="Picture 22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69" name="Picture 22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70" name="Picture 21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71" name="Picture 21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72" name="Picture 21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73" name="Picture 21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74" name="Picture 21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75" name="Picture 21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76" name="Picture 24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77" name="Picture 24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78" name="Picture 24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79" name="Picture 24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80" name="Picture 24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81" name="Picture 24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82" name="Picture 24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83" name="Picture 24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84" name="Picture 24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85" name="Picture 24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86" name="Picture 23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87" name="Picture 23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88" name="Picture 23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89" name="Picture 23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90" name="Picture 23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91" name="Picture 23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92" name="Picture 233"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93" name="Picture 232"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94" name="Picture 349"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5" name="Picture 348"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6" name="Picture 347"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7" name="Picture 346"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8" name="Picture 372"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9" name="Picture 371"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0" name="Picture 370"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1" name="Picture 369"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2" name="Picture 368"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03" name="Picture 367"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04" name="Picture 366"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05" name="Picture 365"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06" name="Picture 380"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7" name="Picture 37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8" name="Picture 378"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9" name="Picture 377"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10" name="Picture 376"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11" name="Picture 375"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12" name="Picture 374"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13" name="Picture 373"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14" name="Picture 259"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15" name="Picture 258"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16" name="Picture 257"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1117" name="Picture 256"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1118" name="Picture 255"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1119" name="Picture 254"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1120" name="Picture 253"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1121" name="Picture 252"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1122" name="Picture 251"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1123" name="Picture 250"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1124" name="Picture 100"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1125" name="Picture 101"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1126" name="Picture 102"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1127" name="Picture 103"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1128" name="Picture 104"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129" name="Picture 105"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 name="TextovéPole 9"/>
          <p:cNvSpPr txBox="1">
            <a:spLocks noChangeArrowheads="1"/>
          </p:cNvSpPr>
          <p:nvPr/>
        </p:nvSpPr>
        <p:spPr bwMode="auto">
          <a:xfrm>
            <a:off x="6583660" y="5275684"/>
            <a:ext cx="185737" cy="276225"/>
          </a:xfrm>
          <a:prstGeom prst="rect">
            <a:avLst/>
          </a:prstGeom>
          <a:noFill/>
          <a:ln w="9525">
            <a:noFill/>
            <a:miter lim="800000"/>
            <a:headEnd/>
            <a:tailEnd/>
          </a:ln>
        </p:spPr>
        <p:txBody>
          <a:bodyPr wrap="none">
            <a:spAutoFit/>
          </a:bodyPr>
          <a:lstStyle/>
          <a:p>
            <a:pPr algn="ctr" eaLnBrk="0" hangingPunct="0"/>
            <a:endParaRPr lang="cs-CZ" dirty="0"/>
          </a:p>
        </p:txBody>
      </p:sp>
      <p:sp>
        <p:nvSpPr>
          <p:cNvPr id="9" name="Obdélník 8"/>
          <p:cNvSpPr/>
          <p:nvPr/>
        </p:nvSpPr>
        <p:spPr>
          <a:xfrm>
            <a:off x="5431532" y="103302"/>
            <a:ext cx="4608512" cy="523220"/>
          </a:xfrm>
          <a:prstGeom prst="rect">
            <a:avLst/>
          </a:prstGeom>
          <a:blipFill dpi="0" rotWithShape="1">
            <a:blip r:embed="rId3" cstate="print">
              <a:alphaModFix amt="80000"/>
            </a:blip>
            <a:srcRect/>
            <a:stretch>
              <a:fillRect/>
            </a:stretch>
          </a:blip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2800" b="1" cap="none" spc="0" dirty="0" smtClean="0">
                <a:ln w="11430"/>
                <a:solidFill>
                  <a:srgbClr val="CC0000"/>
                </a:solidFill>
                <a:effectLst>
                  <a:outerShdw blurRad="80000" dist="40000" dir="5040000" algn="tl">
                    <a:srgbClr val="000000">
                      <a:alpha val="30000"/>
                    </a:srgbClr>
                  </a:outerShdw>
                </a:effectLst>
              </a:rPr>
              <a:t>Historie FK Chmel </a:t>
            </a:r>
            <a:r>
              <a:rPr lang="cs-CZ" sz="2800" b="1" cap="none" spc="0" dirty="0" err="1" smtClean="0">
                <a:ln w="11430"/>
                <a:solidFill>
                  <a:srgbClr val="CC0000"/>
                </a:solidFill>
                <a:effectLst>
                  <a:outerShdw blurRad="80000" dist="40000" dir="5040000" algn="tl">
                    <a:srgbClr val="000000">
                      <a:alpha val="30000"/>
                    </a:srgbClr>
                  </a:outerShdw>
                </a:effectLst>
              </a:rPr>
              <a:t>Blšany</a:t>
            </a:r>
            <a:endParaRPr lang="cs-CZ" sz="4000" b="1" cap="none" spc="0" dirty="0">
              <a:ln w="11430"/>
              <a:solidFill>
                <a:srgbClr val="CC0000"/>
              </a:solidFill>
              <a:effectLst>
                <a:outerShdw blurRad="80000" dist="40000" dir="5040000" algn="tl">
                  <a:srgbClr val="000000">
                    <a:alpha val="30000"/>
                  </a:srgbClr>
                </a:outerShdw>
              </a:effectLst>
            </a:endParaRPr>
          </a:p>
        </p:txBody>
      </p:sp>
      <p:sp>
        <p:nvSpPr>
          <p:cNvPr id="2" name="Rectangle 212"/>
          <p:cNvSpPr>
            <a:spLocks noChangeArrowheads="1"/>
          </p:cNvSpPr>
          <p:nvPr/>
        </p:nvSpPr>
        <p:spPr bwMode="auto">
          <a:xfrm>
            <a:off x="102940" y="1361693"/>
            <a:ext cx="4464496"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i="0" u="sng"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Sepap</a:t>
            </a:r>
            <a:r>
              <a:rPr kumimoji="0" lang="cs-CZ" sz="2000" i="0" u="sng"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cs-CZ" sz="2000" i="0" u="sng"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Štětí</a:t>
            </a:r>
            <a:r>
              <a:rPr kumimoji="0" lang="cs-CZ" sz="2000" i="0" u="sng"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 Viktorie Kleneč</a:t>
            </a:r>
            <a:endParaRPr kumimoji="0" lang="cs-CZ" sz="80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i="0" u="sng"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4:1(2:0)   10.4.2015  10. kolo</a:t>
            </a:r>
            <a:endParaRPr kumimoji="0" lang="cs-CZ" sz="80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Čekání na první branku skončilo v 8. minutě, kdy brankář hostů neudržel míč pod kontrolou a v nebezpečné blízkosti číhající Libor Pilař do prázdné branky zajistil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Sepapu</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vedení 1:0. Dobře naladění diváci nabyli dojmu, že se dočkají fotbalové přestřelky. Co však v dalších minutách pokračovalo, bylo odemykání hostující obrany, která  byla pojištěna na hodně západů. Některé akce sice v publiku vyvolávaly ovace, ale zakončení bylo za očekáváním. Jedna klička, druhá klička, někdy i třetí a pak to končilo. Mezi  nejslibnější pokus patřil ten Pilaře, ale Zdeněk Tyle v brance Klenče jeho přízemní střelu báječně zlikvidoval. Po 30 minutách se domácí přeci jenom dočkali. Vzpomenout na podzimní střelecké hody dal Miloš Vála a krásnou křížnou střelou zvýšil vedení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na 2:0. Hosté směrem na branku domácích vystřelili až ve 38. minutě, ale Popa trefil jenom boční síť. Hned z protiútoku se vydal na zteč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Béda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Dohnal, ale míč propasírovat za brankovou čáru se mu nepodařilo. V poslední minutě prvního poločasu byl v šestnáctce domácích faulován Pavel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Božík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byla z toho penalta. Celý stadion v těchto okamžicích sledoval jenom jednoho muže. Tím byl Martin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Toráč</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alias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Šmoula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který si míč přichystal na značku pokutového kopu. Rozběhl se, zamířil a pak už jen zažíval nejhorší vteřiny pátečního dne. Míč skončil 2 metry vedle. Druhý poločas už tak divácky přitažlivý nebyl. V jeho úvodu se sice míč z kopačky Trutnovského zastavil o tyč, ale pak se dlouho už nic zajímavého nedělo. Změnilo se to 11 minut před koncem. Hostující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Bubla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si nádherně naskočil na plachtící centr a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Suchitra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 brance, kde na podzim nedostával tolik příležitostí, neměl proti hlavičce žádnou šanci.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 však může spolehnout na Libora Pilaře, který za 2 minuty zajistil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Sepapu</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opět dvoubrankové vedení. 3:1. Že Libor ze svého střeleckého umění zdaleka nic nezapomněl, jsme se přesvědčili v 74. minutě, když upravil na konečných 4:1 a završil tak svůj hattrick. </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Branky:</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Pilař 3, Vála 1</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Sestava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Švejdar</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Jerman</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Kučera,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Gorol</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Svoboda, Trutnovský, Hamšík, </a:t>
            </a:r>
          </a:p>
          <a:p>
            <a:pPr marL="0" marR="0" lvl="0" indent="0" algn="l" defTabSz="914400" rtl="0" eaLnBrk="0" fontAlgn="base" latinLnBrk="0" hangingPunct="0">
              <a:lnSpc>
                <a:spcPct val="100000"/>
              </a:lnSpc>
              <a:spcBef>
                <a:spcPct val="0"/>
              </a:spcBef>
              <a:spcAft>
                <a:spcPct val="0"/>
              </a:spcAft>
              <a:buClrTx/>
              <a:buSzTx/>
              <a:buFontTx/>
              <a:buNone/>
              <a:tabLst/>
            </a:pPr>
            <a:r>
              <a:rPr lang="cs-CZ" sz="1000" b="0" dirty="0" smtClean="0">
                <a:latin typeface="Arial" pitchFamily="34" charset="0"/>
                <a:ea typeface="Times New Roman" pitchFamily="18" charset="0"/>
                <a:cs typeface="Arial" pitchFamily="34" charset="0"/>
              </a:rPr>
              <a:t>               </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Dohnal, Vála, Pilař,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Toráč</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Tyle, Jonák,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Arazím</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Janata, Job, </a:t>
            </a:r>
          </a:p>
          <a:p>
            <a:pPr marL="0" marR="0" lvl="0" indent="0" algn="l" defTabSz="914400" rtl="0" eaLnBrk="0" fontAlgn="base" latinLnBrk="0" hangingPunct="0">
              <a:lnSpc>
                <a:spcPct val="100000"/>
              </a:lnSpc>
              <a:spcBef>
                <a:spcPct val="0"/>
              </a:spcBef>
              <a:spcAft>
                <a:spcPct val="0"/>
              </a:spcAft>
              <a:buClrTx/>
              <a:buSzTx/>
              <a:buFontTx/>
              <a:buNone/>
              <a:tabLst/>
            </a:pPr>
            <a:r>
              <a:rPr lang="cs-CZ" sz="1000" b="0" dirty="0" smtClean="0">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Božík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Suchitra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Záloha</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Vedoucí </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Šťastný, Urbánek</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Rozhodčí: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Vlašič</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ovéPole 5"/>
          <p:cNvSpPr txBox="1"/>
          <p:nvPr/>
        </p:nvSpPr>
        <p:spPr>
          <a:xfrm>
            <a:off x="102940" y="68749"/>
            <a:ext cx="4176464" cy="1246495"/>
          </a:xfrm>
          <a:prstGeom prst="rect">
            <a:avLst/>
          </a:prstGeom>
          <a:blipFill dpi="0" rotWithShape="1">
            <a:blip r:embed="rId4" cstate="print">
              <a:alphaModFix amt="50000"/>
            </a:blip>
            <a:srcRect/>
            <a:stretch>
              <a:fillRect/>
            </a:stretch>
          </a:blipFill>
        </p:spPr>
        <p:txBody>
          <a:bodyPr wrap="square" rtlCol="0">
            <a:spAutoFit/>
          </a:bodyPr>
          <a:lstStyle/>
          <a:p>
            <a:pPr algn="ctr"/>
            <a:r>
              <a:rPr lang="cs-CZ" sz="1500" dirty="0" smtClean="0">
                <a:solidFill>
                  <a:srgbClr val="FF0066"/>
                </a:solidFill>
                <a:latin typeface="Bookman Old Style" pitchFamily="18" charset="0"/>
              </a:rPr>
              <a:t>Dlouhá zimní přestávka byla v prvním jarním zápasena výkonu staré gardy </a:t>
            </a:r>
            <a:r>
              <a:rPr lang="cs-CZ" sz="1500" dirty="0" err="1" smtClean="0">
                <a:solidFill>
                  <a:srgbClr val="FF0066"/>
                </a:solidFill>
                <a:latin typeface="Bookman Old Style" pitchFamily="18" charset="0"/>
              </a:rPr>
              <a:t>Sepapu</a:t>
            </a:r>
            <a:r>
              <a:rPr lang="cs-CZ" sz="1500" dirty="0" smtClean="0">
                <a:solidFill>
                  <a:srgbClr val="FF0066"/>
                </a:solidFill>
                <a:latin typeface="Bookman Old Style" pitchFamily="18" charset="0"/>
              </a:rPr>
              <a:t> </a:t>
            </a:r>
            <a:r>
              <a:rPr lang="cs-CZ" sz="1500" dirty="0" err="1" smtClean="0">
                <a:solidFill>
                  <a:srgbClr val="FF0066"/>
                </a:solidFill>
                <a:latin typeface="Bookman Old Style" pitchFamily="18" charset="0"/>
              </a:rPr>
              <a:t>Štětí</a:t>
            </a:r>
            <a:r>
              <a:rPr lang="cs-CZ" sz="1500" dirty="0" smtClean="0">
                <a:solidFill>
                  <a:srgbClr val="FF0066"/>
                </a:solidFill>
                <a:latin typeface="Bookman Old Style" pitchFamily="18" charset="0"/>
              </a:rPr>
              <a:t> znát. Přesto zasloužené vítězství. Martin </a:t>
            </a:r>
            <a:r>
              <a:rPr lang="cs-CZ" sz="1500" dirty="0" err="1" smtClean="0">
                <a:solidFill>
                  <a:srgbClr val="FF0066"/>
                </a:solidFill>
                <a:latin typeface="Bookman Old Style" pitchFamily="18" charset="0"/>
              </a:rPr>
              <a:t>Toráč</a:t>
            </a:r>
            <a:r>
              <a:rPr lang="cs-CZ" sz="1500" dirty="0" smtClean="0">
                <a:solidFill>
                  <a:srgbClr val="FF0066"/>
                </a:solidFill>
                <a:latin typeface="Bookman Old Style" pitchFamily="18" charset="0"/>
              </a:rPr>
              <a:t> neproměnil penaltu.</a:t>
            </a:r>
          </a:p>
        </p:txBody>
      </p:sp>
      <p:sp>
        <p:nvSpPr>
          <p:cNvPr id="10" name="Obdélník 9"/>
          <p:cNvSpPr/>
          <p:nvPr/>
        </p:nvSpPr>
        <p:spPr>
          <a:xfrm>
            <a:off x="5431532" y="811188"/>
            <a:ext cx="4752528" cy="5078313"/>
          </a:xfrm>
          <a:prstGeom prst="rect">
            <a:avLst/>
          </a:prstGeom>
          <a:noFill/>
          <a:ln w="38100" cmpd="thickThin">
            <a:solidFill>
              <a:srgbClr val="D60093"/>
            </a:solidFill>
          </a:ln>
        </p:spPr>
        <p:txBody>
          <a:bodyPr wrap="square">
            <a:spAutoFit/>
          </a:bodyPr>
          <a:lstStyle/>
          <a:p>
            <a:r>
              <a:rPr lang="cs-CZ" b="0" dirty="0" smtClean="0">
                <a:latin typeface="Arial" pitchFamily="34" charset="0"/>
                <a:cs typeface="Arial" pitchFamily="34" charset="0"/>
              </a:rPr>
              <a:t>    Psal se 18.leden 1946 a štamgasti v hospodě U Kováře v </a:t>
            </a:r>
            <a:r>
              <a:rPr lang="cs-CZ" b="0" dirty="0" err="1" smtClean="0">
                <a:latin typeface="Arial" pitchFamily="34" charset="0"/>
                <a:cs typeface="Arial" pitchFamily="34" charset="0"/>
              </a:rPr>
              <a:t>Blšanech</a:t>
            </a:r>
            <a:r>
              <a:rPr lang="cs-CZ" b="0" dirty="0" smtClean="0">
                <a:latin typeface="Arial" pitchFamily="34" charset="0"/>
                <a:cs typeface="Arial" pitchFamily="34" charset="0"/>
              </a:rPr>
              <a:t> pod vedením Otty </a:t>
            </a:r>
            <a:r>
              <a:rPr lang="cs-CZ" b="0" dirty="0" err="1" smtClean="0">
                <a:latin typeface="Arial" pitchFamily="34" charset="0"/>
                <a:cs typeface="Arial" pitchFamily="34" charset="0"/>
              </a:rPr>
              <a:t>Heinze</a:t>
            </a:r>
            <a:r>
              <a:rPr lang="cs-CZ" b="0" dirty="0" smtClean="0">
                <a:latin typeface="Arial" pitchFamily="34" charset="0"/>
                <a:cs typeface="Arial" pitchFamily="34" charset="0"/>
              </a:rPr>
              <a:t>  založili nový klub. Tím se začala psát úspěšná historie fotbalu v </a:t>
            </a:r>
            <a:r>
              <a:rPr lang="cs-CZ" b="0" dirty="0" err="1" smtClean="0">
                <a:latin typeface="Arial" pitchFamily="34" charset="0"/>
                <a:cs typeface="Arial" pitchFamily="34" charset="0"/>
              </a:rPr>
              <a:t>Blšanech</a:t>
            </a:r>
            <a:r>
              <a:rPr lang="cs-CZ" b="0" dirty="0" smtClean="0">
                <a:latin typeface="Arial" pitchFamily="34" charset="0"/>
                <a:cs typeface="Arial" pitchFamily="34" charset="0"/>
              </a:rPr>
              <a:t>.</a:t>
            </a:r>
          </a:p>
          <a:p>
            <a:r>
              <a:rPr lang="cs-CZ" b="0" dirty="0" smtClean="0">
                <a:latin typeface="Arial" pitchFamily="34" charset="0"/>
                <a:cs typeface="Arial" pitchFamily="34" charset="0"/>
              </a:rPr>
              <a:t>    Padesátá a šedesátá léta byla v </a:t>
            </a:r>
            <a:r>
              <a:rPr lang="cs-CZ" b="0" dirty="0" err="1" smtClean="0">
                <a:latin typeface="Arial" pitchFamily="34" charset="0"/>
                <a:cs typeface="Arial" pitchFamily="34" charset="0"/>
              </a:rPr>
              <a:t>Blšanech</a:t>
            </a:r>
            <a:r>
              <a:rPr lang="cs-CZ" b="0" dirty="0" smtClean="0">
                <a:latin typeface="Arial" pitchFamily="34" charset="0"/>
                <a:cs typeface="Arial" pitchFamily="34" charset="0"/>
              </a:rPr>
              <a:t> ve znamení docela obyčejného vesnického fotbalu na těch nejnižších okresních úrovních. </a:t>
            </a:r>
          </a:p>
          <a:p>
            <a:r>
              <a:rPr lang="cs-CZ" b="0" dirty="0" smtClean="0">
                <a:latin typeface="Arial" pitchFamily="34" charset="0"/>
                <a:cs typeface="Arial" pitchFamily="34" charset="0"/>
              </a:rPr>
              <a:t>     V osmdesátých letech začal Franta </a:t>
            </a:r>
            <a:r>
              <a:rPr lang="cs-CZ" b="0" dirty="0" err="1" smtClean="0">
                <a:latin typeface="Arial" pitchFamily="34" charset="0"/>
                <a:cs typeface="Arial" pitchFamily="34" charset="0"/>
              </a:rPr>
              <a:t>Chvalovský</a:t>
            </a:r>
            <a:r>
              <a:rPr lang="cs-CZ" b="0" dirty="0" smtClean="0">
                <a:latin typeface="Arial" pitchFamily="34" charset="0"/>
                <a:cs typeface="Arial" pitchFamily="34" charset="0"/>
              </a:rPr>
              <a:t>  kromě hráčské funkce působit i jako funkcionář. V roce 1988 vybojovalo mužstvo postup do divize, ale ani tam se tým neztratil. Už za dva roky je tu postup do třetí ligy, tou dobou je již po Sametové revoluci a František </a:t>
            </a:r>
            <a:r>
              <a:rPr lang="cs-CZ" b="0" dirty="0" err="1" smtClean="0">
                <a:latin typeface="Arial" pitchFamily="34" charset="0"/>
                <a:cs typeface="Arial" pitchFamily="34" charset="0"/>
              </a:rPr>
              <a:t>Chvalovský</a:t>
            </a:r>
            <a:r>
              <a:rPr lang="cs-CZ" b="0" dirty="0" smtClean="0">
                <a:latin typeface="Arial" pitchFamily="34" charset="0"/>
                <a:cs typeface="Arial" pitchFamily="34" charset="0"/>
              </a:rPr>
              <a:t> se později stává </a:t>
            </a:r>
            <a:r>
              <a:rPr lang="cs-CZ" b="0" dirty="0" err="1" smtClean="0">
                <a:latin typeface="Arial" pitchFamily="34" charset="0"/>
                <a:cs typeface="Arial" pitchFamily="34" charset="0"/>
              </a:rPr>
              <a:t>přesedou</a:t>
            </a:r>
            <a:r>
              <a:rPr lang="cs-CZ" b="0" dirty="0" smtClean="0">
                <a:latin typeface="Arial" pitchFamily="34" charset="0"/>
                <a:cs typeface="Arial" pitchFamily="34" charset="0"/>
              </a:rPr>
              <a:t> ČMFS. </a:t>
            </a:r>
          </a:p>
          <a:p>
            <a:r>
              <a:rPr lang="cs-CZ" b="0" dirty="0" smtClean="0">
                <a:latin typeface="Arial" pitchFamily="34" charset="0"/>
                <a:cs typeface="Arial" pitchFamily="34" charset="0"/>
              </a:rPr>
              <a:t>     V roce 1993 postoupily </a:t>
            </a:r>
            <a:r>
              <a:rPr lang="cs-CZ" b="0" dirty="0" err="1" smtClean="0">
                <a:latin typeface="Arial" pitchFamily="34" charset="0"/>
                <a:cs typeface="Arial" pitchFamily="34" charset="0"/>
              </a:rPr>
              <a:t>Blšany</a:t>
            </a:r>
            <a:r>
              <a:rPr lang="cs-CZ" b="0" dirty="0" smtClean="0">
                <a:latin typeface="Arial" pitchFamily="34" charset="0"/>
                <a:cs typeface="Arial" pitchFamily="34" charset="0"/>
              </a:rPr>
              <a:t> do druhé ligy a v roce 1998 dokonce do první, kterou hrály 8 let. Nejúspěšnější sezonou se stala hned ta úvodní, když v ročníku 1998/1999 skončilo mužstvo na krásné a pro fotbalovou veřejnost šokující 6.pozici. Další léta již byla poněkud hubenější, obvykle se bojovalo o záchranu ligy.  V roce 60.výročí založení klubu, tedy v sezoně 2005/06, se to už nepovedlo. Tým skončil poslední a přišel sestup do druhé ligy.</a:t>
            </a:r>
          </a:p>
          <a:p>
            <a:r>
              <a:rPr lang="cs-CZ" b="0" dirty="0" smtClean="0">
                <a:latin typeface="Arial" pitchFamily="34" charset="0"/>
                <a:cs typeface="Arial" pitchFamily="34" charset="0"/>
              </a:rPr>
              <a:t>      V sezoně 2006/07 hrály </a:t>
            </a:r>
            <a:r>
              <a:rPr lang="cs-CZ" b="0" dirty="0" err="1" smtClean="0">
                <a:latin typeface="Arial" pitchFamily="34" charset="0"/>
                <a:cs typeface="Arial" pitchFamily="34" charset="0"/>
              </a:rPr>
              <a:t>Blšany</a:t>
            </a:r>
            <a:r>
              <a:rPr lang="cs-CZ" b="0" dirty="0" smtClean="0">
                <a:latin typeface="Arial" pitchFamily="34" charset="0"/>
                <a:cs typeface="Arial" pitchFamily="34" charset="0"/>
              </a:rPr>
              <a:t> druhou ligu. Po podzimu sice skončily poslední, ale přes zimu výrazně posílily a výborné jaro vytáhl Chmel na konečné 8.místo. Bohužel, zadlužený klub nedostal po skončení sezony licenci na další ročník druhé ligy. </a:t>
            </a:r>
          </a:p>
          <a:p>
            <a:r>
              <a:rPr lang="cs-CZ" b="0" dirty="0" smtClean="0">
                <a:latin typeface="Arial" pitchFamily="34" charset="0"/>
                <a:cs typeface="Arial" pitchFamily="34" charset="0"/>
              </a:rPr>
              <a:t>      V létě 2007 už prakticky neměli letní přípravu a výsledkem byl pod vedením trenéra Jana Štefka  pád do divize, kde </a:t>
            </a:r>
            <a:r>
              <a:rPr lang="cs-CZ" b="0" dirty="0" err="1" smtClean="0">
                <a:latin typeface="Arial" pitchFamily="34" charset="0"/>
                <a:cs typeface="Arial" pitchFamily="34" charset="0"/>
              </a:rPr>
              <a:t>Blšany</a:t>
            </a:r>
            <a:r>
              <a:rPr lang="cs-CZ" b="0" dirty="0" smtClean="0">
                <a:latin typeface="Arial" pitchFamily="34" charset="0"/>
                <a:cs typeface="Arial" pitchFamily="34" charset="0"/>
              </a:rPr>
              <a:t> hrály až do roku 2009 a pak spadly do krajského přeboru, kde hrají dodnes. </a:t>
            </a:r>
            <a:r>
              <a:rPr lang="cs-CZ" sz="1000" b="0" dirty="0" smtClean="0">
                <a:latin typeface="Arial" pitchFamily="34" charset="0"/>
                <a:cs typeface="Arial" pitchFamily="34" charset="0"/>
              </a:rPr>
              <a:t> </a:t>
            </a:r>
            <a:endParaRPr lang="cs-CZ" sz="1000" dirty="0">
              <a:latin typeface="Arial" pitchFamily="34" charset="0"/>
              <a:cs typeface="Arial" pitchFamily="34" charset="0"/>
            </a:endParaRPr>
          </a:p>
        </p:txBody>
      </p:sp>
      <p:pic>
        <p:nvPicPr>
          <p:cNvPr id="8" name="Picture 1"/>
          <p:cNvPicPr>
            <a:picLocks noChangeAspect="1" noChangeArrowheads="1"/>
          </p:cNvPicPr>
          <p:nvPr/>
        </p:nvPicPr>
        <p:blipFill>
          <a:blip r:embed="rId5" cstate="print"/>
          <a:srcRect/>
          <a:stretch>
            <a:fillRect/>
          </a:stretch>
        </p:blipFill>
        <p:spPr bwMode="auto">
          <a:xfrm>
            <a:off x="6871692" y="5995764"/>
            <a:ext cx="1224136" cy="1099220"/>
          </a:xfrm>
          <a:prstGeom prst="rect">
            <a:avLst/>
          </a:prstGeom>
          <a:noFill/>
          <a:ln w="9525">
            <a:noFill/>
            <a:miter lim="800000"/>
            <a:headEnd/>
            <a:tailEnd/>
          </a:ln>
        </p:spPr>
      </p:pic>
      <p:pic>
        <p:nvPicPr>
          <p:cNvPr id="2050" name="Picture 6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1" name="Picture 6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2" name="Picture 6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3" name="Picture 5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4" name="Picture 5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5" name="Picture 5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6" name="Picture 5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7" name="Picture 5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8" name="Picture 5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9" name="Picture 5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0" name="Picture 5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1" name="Picture 5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2" name="Picture 74"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3" name="Picture 73"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4" name="Picture 72"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5" name="Picture 71"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6" name="Picture 70"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7" name="Picture 69"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8" name="Picture 68"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9" name="Picture 67"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0" name="Picture 66"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1" name="Picture 65"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2" name="Picture 64"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3" name="Picture 63"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4" name="Picture 91"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5" name="Picture 90"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6" name="Picture 89"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77" name="Picture 88"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78" name="Picture 87"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79" name="Picture 86"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80" name="Picture 85"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81" name="Picture 84"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82" name="Picture 83"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83" name="Picture 82"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84" name="Picture 81"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085" name="Picture 80"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086" name="Picture 79"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087" name="Picture 78"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088" name="Picture 77"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089" name="Picture 76"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090" name="Picture 107"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91" name="Picture 106"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92" name="Picture 105"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93" name="Picture 104"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94" name="Picture 103"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95" name="Picture 102"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96" name="Picture 101"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97" name="Picture 100"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98" name="Picture 99"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99" name="Picture 98"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00" name="Picture 97"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01" name="Picture 96"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02" name="Picture 95"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03" name="Picture 94"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04" name="Picture 93"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05" name="Picture 92"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06" name="Picture 133"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7" name="Picture 132"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8" name="Picture 131"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9" name="Picture 130"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0" name="Picture 129"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1" name="Picture 128"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2" name="Picture 127"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3" name="Picture 126"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4" name="Picture 125"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5" name="Picture 124"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6" name="Picture 12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7" name="Picture 122"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8" name="Picture 121"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9" name="Picture 120"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0" name="Picture 119"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1" name="Picture 11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2" name="Picture 117"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3" name="Picture 116"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4" name="Picture 115"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5" name="Picture 114"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6" name="Picture 153"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7" name="Picture 152"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8" name="Picture 151"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9" name="Picture 150"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0" name="Picture 149"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1" name="Picture 148"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2" name="Picture 147"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3" name="Picture 146"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4" name="Picture 145"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5" name="Picture 144"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6" name="Picture 14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7" name="Picture 142"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8" name="Picture 141"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9" name="Picture 140"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0" name="Picture 139"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1" name="Picture 13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2" name="Picture 137"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3" name="Picture 136"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4" name="Picture 135"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5" name="Picture 134"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6" name="Picture 177"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47" name="Picture 176"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48" name="Picture 175"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149" name="Picture 174"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150" name="Picture 173"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151" name="Picture 172"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152" name="Picture 171"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153" name="Picture 170"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154" name="Picture 169"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55" name="Picture 168"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56" name="Picture 167"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57" name="Picture 166"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58" name="Picture 165"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59" name="Picture 164"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60" name="Picture 163"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61" name="Picture 162"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62" name="Picture 161"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163" name="Picture 160"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164" name="Picture 159"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165" name="Picture 158"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166" name="Picture 157"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2167" name="Picture 156"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2168" name="Picture 155"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2169" name="Picture 154"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2170" name="Picture 326"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1" name="Picture 325"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2" name="Picture 324"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3" name="Picture 323"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4" name="Picture 322"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5" name="Picture 321"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6" name="Picture 320"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7" name="Picture 319"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8" name="Picture 318"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9" name="Picture 317"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0" name="Picture 316"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1" name="Picture 315"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2" name="Picture 314"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3" name="Picture 313"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4" name="Picture 312"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5" name="Picture 311"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6" name="Picture 310"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7" name="Picture 309"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8" name="Picture 308"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9" name="Picture 307"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0" name="Picture 306"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1" name="Picture 305"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2" name="Picture 304"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3" name="Picture 303"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4" name="Picture 302"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5" name="Picture 301"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6" name="Picture 300"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7" name="Picture 299"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8" name="Picture 391"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9" name="Picture 390"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0" name="Picture 389"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2201" name="Picture 388"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2202" name="Picture 387"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2203" name="Picture 386"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2204" name="Picture 385"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2205" name="Picture 384"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2206" name="Picture 288"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7" name="Picture 287"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8" name="Picture 286" hidden="1"/>
          <p:cNvPicPr preferRelativeResize="0">
            <a:picLocks noChangeArrowheads="1" noChangeShapeType="1"/>
          </p:cNvPicPr>
          <p:nvPr/>
        </p:nvPicPr>
        <p:blipFill>
          <a:blip r:embed="rId1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9" name="Picture 285" hidden="1"/>
          <p:cNvPicPr preferRelativeResize="0">
            <a:picLocks noChangeArrowheads="1" noChangeShapeType="1"/>
          </p:cNvPicPr>
          <p:nvPr/>
        </p:nvPicPr>
        <p:blipFill>
          <a:blip r:embed="rId1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0" name="Picture 284" hidden="1"/>
          <p:cNvPicPr preferRelativeResize="0">
            <a:picLocks noChangeArrowheads="1" noChangeShapeType="1"/>
          </p:cNvPicPr>
          <p:nvPr/>
        </p:nvPicPr>
        <p:blipFill>
          <a:blip r:embed="rId1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1" name="Picture 283" hidden="1"/>
          <p:cNvPicPr preferRelativeResize="0">
            <a:picLocks noChangeArrowheads="1" noChangeShapeType="1"/>
          </p:cNvPicPr>
          <p:nvPr/>
        </p:nvPicPr>
        <p:blipFill>
          <a:blip r:embed="rId1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2" name="Picture 282" hidden="1"/>
          <p:cNvPicPr preferRelativeResize="0">
            <a:picLocks noChangeArrowheads="1" noChangeShapeType="1"/>
          </p:cNvPicPr>
          <p:nvPr/>
        </p:nvPicPr>
        <p:blipFill>
          <a:blip r:embed="rId1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3" name="Picture 281" hidden="1"/>
          <p:cNvPicPr preferRelativeResize="0">
            <a:picLocks noChangeArrowheads="1" noChangeShapeType="1"/>
          </p:cNvPicPr>
          <p:nvPr/>
        </p:nvPicPr>
        <p:blipFill>
          <a:blip r:embed="rId1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4" name="Picture 280" hidden="1"/>
          <p:cNvPicPr preferRelativeResize="0">
            <a:picLocks noChangeArrowheads="1" noChangeShapeType="1"/>
          </p:cNvPicPr>
          <p:nvPr/>
        </p:nvPicPr>
        <p:blipFill>
          <a:blip r:embed="rId1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5" name="Picture 279" hidden="1"/>
          <p:cNvPicPr preferRelativeResize="0">
            <a:picLocks noChangeArrowheads="1" noChangeShapeType="1"/>
          </p:cNvPicPr>
          <p:nvPr/>
        </p:nvPicPr>
        <p:blipFill>
          <a:blip r:embed="rId1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6" name="Picture 278" hidden="1"/>
          <p:cNvPicPr preferRelativeResize="0">
            <a:picLocks noChangeArrowheads="1" noChangeShapeType="1"/>
          </p:cNvPicPr>
          <p:nvPr/>
        </p:nvPicPr>
        <p:blipFill>
          <a:blip r:embed="rId1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7" name="Picture 277" hidden="1"/>
          <p:cNvPicPr preferRelativeResize="0">
            <a:picLocks noChangeArrowheads="1" noChangeShapeType="1"/>
          </p:cNvPicPr>
          <p:nvPr/>
        </p:nvPicPr>
        <p:blipFill>
          <a:blip r:embed="rId1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8" name="Picture 247" hidden="1"/>
          <p:cNvPicPr preferRelativeResize="0">
            <a:picLocks noChangeArrowheads="1" noChangeShapeType="1"/>
          </p:cNvPicPr>
          <p:nvPr/>
        </p:nvPicPr>
        <p:blipFill>
          <a:blip r:embed="rId1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9" name="Picture 246" hidden="1"/>
          <p:cNvPicPr preferRelativeResize="0">
            <a:picLocks noChangeArrowheads="1" noChangeShapeType="1"/>
          </p:cNvPicPr>
          <p:nvPr/>
        </p:nvPicPr>
        <p:blipFill>
          <a:blip r:embed="rId1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0" name="Picture 245" hidden="1"/>
          <p:cNvPicPr preferRelativeResize="0">
            <a:picLocks noChangeArrowheads="1" noChangeShapeType="1"/>
          </p:cNvPicPr>
          <p:nvPr/>
        </p:nvPicPr>
        <p:blipFill>
          <a:blip r:embed="rId1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1" name="Picture 244" hidden="1"/>
          <p:cNvPicPr preferRelativeResize="0">
            <a:picLocks noChangeArrowheads="1" noChangeShapeType="1"/>
          </p:cNvPicPr>
          <p:nvPr/>
        </p:nvPicPr>
        <p:blipFill>
          <a:blip r:embed="rId1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2" name="Picture 243" hidden="1"/>
          <p:cNvPicPr preferRelativeResize="0">
            <a:picLocks noChangeArrowheads="1" noChangeShapeType="1"/>
          </p:cNvPicPr>
          <p:nvPr/>
        </p:nvPicPr>
        <p:blipFill>
          <a:blip r:embed="rId1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3" name="Picture 242" hidden="1"/>
          <p:cNvPicPr preferRelativeResize="0">
            <a:picLocks noChangeArrowheads="1" noChangeShapeType="1"/>
          </p:cNvPicPr>
          <p:nvPr/>
        </p:nvPicPr>
        <p:blipFill>
          <a:blip r:embed="rId1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4" name="Picture 241" hidden="1"/>
          <p:cNvPicPr preferRelativeResize="0">
            <a:picLocks noChangeArrowheads="1" noChangeShapeType="1"/>
          </p:cNvPicPr>
          <p:nvPr/>
        </p:nvPicPr>
        <p:blipFill>
          <a:blip r:embed="rId1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5" name="Picture 240" hidden="1"/>
          <p:cNvPicPr preferRelativeResize="0">
            <a:picLocks noChangeArrowheads="1" noChangeShapeType="1"/>
          </p:cNvPicPr>
          <p:nvPr/>
        </p:nvPicPr>
        <p:blipFill>
          <a:blip r:embed="rId1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6" name="Picture 239" hidden="1"/>
          <p:cNvPicPr preferRelativeResize="0">
            <a:picLocks noChangeArrowheads="1" noChangeShapeType="1"/>
          </p:cNvPicPr>
          <p:nvPr/>
        </p:nvPicPr>
        <p:blipFill>
          <a:blip r:embed="rId1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7" name="Picture 238" hidden="1"/>
          <p:cNvPicPr preferRelativeResize="0">
            <a:picLocks noChangeArrowheads="1" noChangeShapeType="1"/>
          </p:cNvPicPr>
          <p:nvPr/>
        </p:nvPicPr>
        <p:blipFill>
          <a:blip r:embed="rId1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8" name="Picture 237" hidden="1"/>
          <p:cNvPicPr preferRelativeResize="0">
            <a:picLocks noChangeArrowheads="1" noChangeShapeType="1"/>
          </p:cNvPicPr>
          <p:nvPr/>
        </p:nvPicPr>
        <p:blipFill>
          <a:blip r:embed="rId1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9" name="Picture 236" hidden="1"/>
          <p:cNvPicPr preferRelativeResize="0">
            <a:picLocks noChangeArrowheads="1" noChangeShapeType="1"/>
          </p:cNvPicPr>
          <p:nvPr/>
        </p:nvPicPr>
        <p:blipFill>
          <a:blip r:embed="rId1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0" name="Picture 235" hidden="1"/>
          <p:cNvPicPr preferRelativeResize="0">
            <a:picLocks noChangeArrowheads="1" noChangeShapeType="1"/>
          </p:cNvPicPr>
          <p:nvPr/>
        </p:nvPicPr>
        <p:blipFill>
          <a:blip r:embed="rId1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1" name="Picture 234" hidden="1"/>
          <p:cNvPicPr preferRelativeResize="0">
            <a:picLocks noChangeArrowheads="1" noChangeShapeType="1"/>
          </p:cNvPicPr>
          <p:nvPr/>
        </p:nvPicPr>
        <p:blipFill>
          <a:blip r:embed="rId1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2" name="Picture 256" hidden="1"/>
          <p:cNvPicPr preferRelativeResize="0">
            <a:picLocks noChangeArrowheads="1" noChangeShapeType="1"/>
          </p:cNvPicPr>
          <p:nvPr/>
        </p:nvPicPr>
        <p:blipFill>
          <a:blip r:embed="rId14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3" name="Picture 255" hidden="1"/>
          <p:cNvPicPr preferRelativeResize="0">
            <a:picLocks noChangeArrowheads="1" noChangeShapeType="1"/>
          </p:cNvPicPr>
          <p:nvPr/>
        </p:nvPicPr>
        <p:blipFill>
          <a:blip r:embed="rId14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4" name="Picture 254" hidden="1"/>
          <p:cNvPicPr preferRelativeResize="0">
            <a:picLocks noChangeArrowheads="1" noChangeShapeType="1"/>
          </p:cNvPicPr>
          <p:nvPr/>
        </p:nvPicPr>
        <p:blipFill>
          <a:blip r:embed="rId142">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235" name="Picture 253" hidden="1"/>
          <p:cNvPicPr preferRelativeResize="0">
            <a:picLocks noChangeArrowheads="1" noChangeShapeType="1"/>
          </p:cNvPicPr>
          <p:nvPr/>
        </p:nvPicPr>
        <p:blipFill>
          <a:blip r:embed="rId143">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236" name="Picture 252" hidden="1"/>
          <p:cNvPicPr preferRelativeResize="0">
            <a:picLocks noChangeArrowheads="1" noChangeShapeType="1"/>
          </p:cNvPicPr>
          <p:nvPr/>
        </p:nvPicPr>
        <p:blipFill>
          <a:blip r:embed="rId144">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237" name="Picture 251" hidden="1"/>
          <p:cNvPicPr preferRelativeResize="0">
            <a:picLocks noChangeArrowheads="1" noChangeShapeType="1"/>
          </p:cNvPicPr>
          <p:nvPr/>
        </p:nvPicPr>
        <p:blipFill>
          <a:blip r:embed="rId145">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238" name="Picture 250" hidden="1"/>
          <p:cNvPicPr preferRelativeResize="0">
            <a:picLocks noChangeArrowheads="1" noChangeShapeType="1"/>
          </p:cNvPicPr>
          <p:nvPr/>
        </p:nvPicPr>
        <p:blipFill>
          <a:blip r:embed="rId146">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239" name="Picture 249" hidden="1"/>
          <p:cNvPicPr preferRelativeResize="0">
            <a:picLocks noChangeArrowheads="1" noChangeShapeType="1"/>
          </p:cNvPicPr>
          <p:nvPr/>
        </p:nvPicPr>
        <p:blipFill>
          <a:blip r:embed="rId147">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240" name="Picture 248" hidden="1"/>
          <p:cNvPicPr preferRelativeResize="0">
            <a:picLocks noChangeArrowheads="1" noChangeShapeType="1"/>
          </p:cNvPicPr>
          <p:nvPr/>
        </p:nvPicPr>
        <p:blipFill>
          <a:blip r:embed="rId148">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241" name="Picture 193" hidden="1"/>
          <p:cNvPicPr preferRelativeResize="0">
            <a:picLocks noChangeArrowheads="1" noChangeShapeType="1"/>
          </p:cNvPicPr>
          <p:nvPr/>
        </p:nvPicPr>
        <p:blipFill>
          <a:blip r:embed="rId149">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242" name="Picture 194" hidden="1"/>
          <p:cNvPicPr preferRelativeResize="0">
            <a:picLocks noChangeArrowheads="1" noChangeShapeType="1"/>
          </p:cNvPicPr>
          <p:nvPr/>
        </p:nvPicPr>
        <p:blipFill>
          <a:blip r:embed="rId150">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243" name="Picture 195" hidden="1"/>
          <p:cNvPicPr preferRelativeResize="0">
            <a:picLocks noChangeArrowheads="1" noChangeShapeType="1"/>
          </p:cNvPicPr>
          <p:nvPr/>
        </p:nvPicPr>
        <p:blipFill>
          <a:blip r:embed="rId151">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244" name="Picture 196" hidden="1"/>
          <p:cNvPicPr preferRelativeResize="0">
            <a:picLocks noChangeArrowheads="1" noChangeShapeType="1"/>
          </p:cNvPicPr>
          <p:nvPr/>
        </p:nvPicPr>
        <p:blipFill>
          <a:blip r:embed="rId152">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245" name="Picture 197" hidden="1"/>
          <p:cNvPicPr preferRelativeResize="0">
            <a:picLocks noChangeArrowheads="1" noChangeShapeType="1"/>
          </p:cNvPicPr>
          <p:nvPr/>
        </p:nvPicPr>
        <p:blipFill>
          <a:blip r:embed="rId153">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246" name="Picture 198" hidden="1"/>
          <p:cNvPicPr preferRelativeResize="0">
            <a:picLocks noChangeArrowheads="1" noChangeShapeType="1"/>
          </p:cNvPicPr>
          <p:nvPr/>
        </p:nvPicPr>
        <p:blipFill>
          <a:blip r:embed="rId15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247" name="Picture 199" hidden="1"/>
          <p:cNvPicPr preferRelativeResize="0">
            <a:picLocks noChangeArrowheads="1" noChangeShapeType="1"/>
          </p:cNvPicPr>
          <p:nvPr/>
        </p:nvPicPr>
        <p:blipFill>
          <a:blip r:embed="rId155">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248" name="Picture 200" hidden="1"/>
          <p:cNvPicPr preferRelativeResize="0">
            <a:picLocks noChangeArrowheads="1" noChangeShapeType="1"/>
          </p:cNvPicPr>
          <p:nvPr/>
        </p:nvPicPr>
        <p:blipFill>
          <a:blip r:embed="rId156">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249" name="Picture 201" hidden="1"/>
          <p:cNvPicPr preferRelativeResize="0">
            <a:picLocks noChangeArrowheads="1" noChangeShapeType="1"/>
          </p:cNvPicPr>
          <p:nvPr/>
        </p:nvPicPr>
        <p:blipFill>
          <a:blip r:embed="rId157">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250" name="Picture 202" hidden="1"/>
          <p:cNvPicPr preferRelativeResize="0">
            <a:picLocks noChangeArrowheads="1" noChangeShapeType="1"/>
          </p:cNvPicPr>
          <p:nvPr/>
        </p:nvPicPr>
        <p:blipFill>
          <a:blip r:embed="rId158">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251" name="Picture 203" hidden="1"/>
          <p:cNvPicPr preferRelativeResize="0">
            <a:picLocks noChangeArrowheads="1" noChangeShapeType="1"/>
          </p:cNvPicPr>
          <p:nvPr/>
        </p:nvPicPr>
        <p:blipFill>
          <a:blip r:embed="rId159">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252" name="Picture 204" hidden="1"/>
          <p:cNvPicPr preferRelativeResize="0">
            <a:picLocks noChangeArrowheads="1" noChangeShapeType="1"/>
          </p:cNvPicPr>
          <p:nvPr/>
        </p:nvPicPr>
        <p:blipFill>
          <a:blip r:embed="rId160">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2253" name="Picture 205" hidden="1"/>
          <p:cNvPicPr preferRelativeResize="0">
            <a:picLocks noChangeArrowheads="1" noChangeShapeType="1"/>
          </p:cNvPicPr>
          <p:nvPr/>
        </p:nvPicPr>
        <p:blipFill>
          <a:blip r:embed="rId161">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2254" name="Picture 206" hidden="1"/>
          <p:cNvPicPr preferRelativeResize="0">
            <a:picLocks noChangeArrowheads="1" noChangeShapeType="1"/>
          </p:cNvPicPr>
          <p:nvPr/>
        </p:nvPicPr>
        <p:blipFill>
          <a:blip r:embed="rId162">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2255" name="Picture 233" hidden="1"/>
          <p:cNvPicPr preferRelativeResize="0">
            <a:picLocks noChangeArrowheads="1" noChangeShapeType="1"/>
          </p:cNvPicPr>
          <p:nvPr/>
        </p:nvPicPr>
        <p:blipFill>
          <a:blip r:embed="rId163">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2256" name="Picture 232" hidden="1"/>
          <p:cNvPicPr preferRelativeResize="0">
            <a:picLocks noChangeArrowheads="1" noChangeShapeType="1"/>
          </p:cNvPicPr>
          <p:nvPr/>
        </p:nvPicPr>
        <p:blipFill>
          <a:blip r:embed="rId164">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2257" name="Picture 231" hidden="1"/>
          <p:cNvPicPr preferRelativeResize="0">
            <a:picLocks noChangeArrowheads="1" noChangeShapeType="1"/>
          </p:cNvPicPr>
          <p:nvPr/>
        </p:nvPicPr>
        <p:blipFill>
          <a:blip r:embed="rId165">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2258" name="Picture 230" hidden="1"/>
          <p:cNvPicPr preferRelativeResize="0">
            <a:picLocks noChangeArrowheads="1" noChangeShapeType="1"/>
          </p:cNvPicPr>
          <p:nvPr/>
        </p:nvPicPr>
        <p:blipFill>
          <a:blip r:embed="rId166">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2259" name="Picture 229" hidden="1"/>
          <p:cNvPicPr preferRelativeResize="0">
            <a:picLocks noChangeArrowheads="1" noChangeShapeType="1"/>
          </p:cNvPicPr>
          <p:nvPr/>
        </p:nvPicPr>
        <p:blipFill>
          <a:blip r:embed="rId167">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délník 7"/>
          <p:cNvSpPr/>
          <p:nvPr/>
        </p:nvSpPr>
        <p:spPr>
          <a:xfrm>
            <a:off x="102940" y="91108"/>
            <a:ext cx="4464496" cy="769441"/>
          </a:xfrm>
          <a:prstGeom prst="rect">
            <a:avLst/>
          </a:prstGeom>
          <a:noFill/>
          <a:ln w="53975" cmpd="sng">
            <a:solidFill>
              <a:srgbClr val="FFCC66"/>
            </a:solidFill>
            <a:prstDash val="dashDot"/>
          </a:ln>
        </p:spPr>
        <p:txBody>
          <a:bodyPr wrap="square" lIns="91440" tIns="45720" rIns="91440" bIns="45720">
            <a:spAutoFit/>
          </a:bodyPr>
          <a:lstStyle/>
          <a:p>
            <a:pPr algn="ctr"/>
            <a:r>
              <a:rPr lang="cs-CZ" sz="2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Kromě soboty a neděle se hraje ve </a:t>
            </a:r>
            <a:r>
              <a:rPr lang="cs-CZ" sz="2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Štětí</a:t>
            </a:r>
            <a:r>
              <a:rPr lang="cs-CZ" sz="2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fotbal   i ve všední dny </a:t>
            </a:r>
            <a:endParaRPr lang="cs-CZ" sz="2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9" name="Tabulka 8"/>
          <p:cNvGraphicFramePr>
            <a:graphicFrameLocks noGrp="1"/>
          </p:cNvGraphicFramePr>
          <p:nvPr/>
        </p:nvGraphicFramePr>
        <p:xfrm>
          <a:off x="102940" y="1171228"/>
          <a:ext cx="4464496" cy="2396490"/>
        </p:xfrm>
        <a:graphic>
          <a:graphicData uri="http://schemas.openxmlformats.org/drawingml/2006/table">
            <a:tbl>
              <a:tblPr/>
              <a:tblGrid>
                <a:gridCol w="857183">
                  <a:extLst>
                    <a:ext uri="{9D8B030D-6E8A-4147-A177-3AD203B41FA5}">
                      <a16:colId xmlns:a16="http://schemas.microsoft.com/office/drawing/2014/main" val="20000"/>
                    </a:ext>
                  </a:extLst>
                </a:gridCol>
                <a:gridCol w="452403">
                  <a:extLst>
                    <a:ext uri="{9D8B030D-6E8A-4147-A177-3AD203B41FA5}">
                      <a16:colId xmlns:a16="http://schemas.microsoft.com/office/drawing/2014/main" val="20001"/>
                    </a:ext>
                  </a:extLst>
                </a:gridCol>
                <a:gridCol w="583361">
                  <a:extLst>
                    <a:ext uri="{9D8B030D-6E8A-4147-A177-3AD203B41FA5}">
                      <a16:colId xmlns:a16="http://schemas.microsoft.com/office/drawing/2014/main" val="20002"/>
                    </a:ext>
                  </a:extLst>
                </a:gridCol>
                <a:gridCol w="857183">
                  <a:extLst>
                    <a:ext uri="{9D8B030D-6E8A-4147-A177-3AD203B41FA5}">
                      <a16:colId xmlns:a16="http://schemas.microsoft.com/office/drawing/2014/main" val="20003"/>
                    </a:ext>
                  </a:extLst>
                </a:gridCol>
                <a:gridCol w="857183">
                  <a:extLst>
                    <a:ext uri="{9D8B030D-6E8A-4147-A177-3AD203B41FA5}">
                      <a16:colId xmlns:a16="http://schemas.microsoft.com/office/drawing/2014/main" val="20004"/>
                    </a:ext>
                  </a:extLst>
                </a:gridCol>
                <a:gridCol w="857183">
                  <a:extLst>
                    <a:ext uri="{9D8B030D-6E8A-4147-A177-3AD203B41FA5}">
                      <a16:colId xmlns:a16="http://schemas.microsoft.com/office/drawing/2014/main" val="20005"/>
                    </a:ext>
                  </a:extLst>
                </a:gridCol>
              </a:tblGrid>
              <a:tr h="228600">
                <a:tc gridSpan="6">
                  <a:txBody>
                    <a:bodyPr/>
                    <a:lstStyle/>
                    <a:p>
                      <a:pPr algn="ctr" fontAlgn="ctr"/>
                      <a:r>
                        <a:rPr lang="cs-CZ" sz="1100" b="1" i="0" u="none" strike="noStrike" dirty="0">
                          <a:solidFill>
                            <a:srgbClr val="000000"/>
                          </a:solidFill>
                          <a:latin typeface="Calibri"/>
                        </a:rPr>
                        <a:t>Od čtvrtka do </a:t>
                      </a:r>
                      <a:r>
                        <a:rPr lang="cs-CZ" sz="1100" b="1" i="0" u="none" strike="noStrike" dirty="0" smtClean="0">
                          <a:solidFill>
                            <a:srgbClr val="000000"/>
                          </a:solidFill>
                          <a:latin typeface="Calibri"/>
                        </a:rPr>
                        <a:t>soboty </a:t>
                      </a:r>
                      <a:r>
                        <a:rPr lang="cs-CZ" sz="1100" b="1" i="0" u="none" strike="noStrike" dirty="0">
                          <a:solidFill>
                            <a:srgbClr val="000000"/>
                          </a:solidFill>
                          <a:latin typeface="Calibri"/>
                        </a:rPr>
                        <a:t>můžete tento týden vidět fotbal ve </a:t>
                      </a:r>
                      <a:r>
                        <a:rPr lang="cs-CZ" sz="1100" b="1" i="0" u="none" strike="noStrike" dirty="0" err="1">
                          <a:solidFill>
                            <a:srgbClr val="000000"/>
                          </a:solidFill>
                          <a:latin typeface="Calibri"/>
                        </a:rPr>
                        <a:t>štětí</a:t>
                      </a:r>
                      <a:endParaRPr lang="cs-CZ" sz="1100" b="1" i="0" u="none" strike="noStrike" dirty="0">
                        <a:solidFill>
                          <a:srgbClr val="000000"/>
                        </a:solidFill>
                        <a:latin typeface="Calibri"/>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390525">
                <a:tc>
                  <a:txBody>
                    <a:bodyPr/>
                    <a:lstStyle/>
                    <a:p>
                      <a:pPr algn="ctr" fontAlgn="ctr"/>
                      <a:r>
                        <a:rPr lang="cs-CZ" sz="800" b="1" i="0" u="none" strike="noStrike">
                          <a:solidFill>
                            <a:srgbClr val="000000"/>
                          </a:solidFill>
                          <a:latin typeface="Arial"/>
                        </a:rPr>
                        <a:t>16.4.2015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čtvrtek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SK Sokol 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Mladší žáci pohár</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r h="381000">
                <a:tc>
                  <a:txBody>
                    <a:bodyPr/>
                    <a:lstStyle/>
                    <a:p>
                      <a:pPr algn="ctr" fontAlgn="ctr"/>
                      <a:r>
                        <a:rPr lang="cs-CZ" sz="800" b="1" i="0" u="none" strike="noStrike">
                          <a:solidFill>
                            <a:srgbClr val="000000"/>
                          </a:solidFill>
                          <a:latin typeface="Arial"/>
                        </a:rPr>
                        <a:t>17.4.2015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pátek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17:30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Sepap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Sokol Čechie Mšené Lázně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Stará garda</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2"/>
                  </a:ext>
                </a:extLst>
              </a:tr>
              <a:tr h="228600">
                <a:tc>
                  <a:txBody>
                    <a:bodyPr/>
                    <a:lstStyle/>
                    <a:p>
                      <a:pPr algn="ctr" fontAlgn="ctr"/>
                      <a:r>
                        <a:rPr lang="cs-CZ" sz="800" b="1" i="0" u="none" strike="noStrike">
                          <a:solidFill>
                            <a:srgbClr val="000000"/>
                          </a:solidFill>
                          <a:latin typeface="Arial"/>
                        </a:rPr>
                        <a:t>18.4.2015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SK Štětí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FK Chmel Blšany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latin typeface="Arial"/>
                        </a:rPr>
                        <a:t>Dospělí</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3"/>
                  </a:ext>
                </a:extLst>
              </a:tr>
              <a:tr h="228600">
                <a:tc>
                  <a:txBody>
                    <a:bodyPr/>
                    <a:lstStyle/>
                    <a:p>
                      <a:pPr algn="ctr" fontAlgn="ctr"/>
                      <a:r>
                        <a:rPr lang="cs-CZ" sz="800" b="1" i="0" u="none" strike="noStrike">
                          <a:solidFill>
                            <a:srgbClr val="000000"/>
                          </a:solidFill>
                          <a:latin typeface="Arial"/>
                        </a:rPr>
                        <a:t>18.4.2015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13:00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SK Štětí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latin typeface="Arial"/>
                        </a:rPr>
                        <a:t>FK Libochovice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Mladší žáci B</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4"/>
                  </a:ext>
                </a:extLst>
              </a:tr>
              <a:tr h="314325">
                <a:tc>
                  <a:txBody>
                    <a:bodyPr/>
                    <a:lstStyle/>
                    <a:p>
                      <a:pPr algn="ctr" fontAlgn="ctr"/>
                      <a:r>
                        <a:rPr lang="cs-CZ" sz="800" b="1" i="0" u="none" strike="noStrike">
                          <a:solidFill>
                            <a:srgbClr val="000000"/>
                          </a:solidFill>
                          <a:latin typeface="Arial"/>
                        </a:rPr>
                        <a:t>19.4.2015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Štětí Turnaj liga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Štětí, Dobříň, Podlusky, Úštěk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Mladší přípravka A</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5"/>
                  </a:ext>
                </a:extLst>
              </a:tr>
              <a:tr h="371475">
                <a:tc>
                  <a:txBody>
                    <a:bodyPr/>
                    <a:lstStyle/>
                    <a:p>
                      <a:pPr algn="ctr" fontAlgn="ctr"/>
                      <a:r>
                        <a:rPr lang="cs-CZ" sz="800" b="1" i="0" u="none" strike="noStrike">
                          <a:solidFill>
                            <a:srgbClr val="000000"/>
                          </a:solidFill>
                          <a:latin typeface="Arial"/>
                        </a:rPr>
                        <a:t>25.4.2015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latin typeface="Arial"/>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latin typeface="Arial"/>
                        </a:rPr>
                        <a:t>SK Štětí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latin typeface="Arial"/>
                        </a:rPr>
                        <a:t>SK Hrobce-Roudnice n.L.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latin typeface="Arial"/>
                        </a:rPr>
                        <a:t>Dospělí</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6"/>
                  </a:ext>
                </a:extLst>
              </a:tr>
              <a:tr h="228600">
                <a:tc>
                  <a:txBody>
                    <a:bodyPr/>
                    <a:lstStyle/>
                    <a:p>
                      <a:pPr algn="ctr" fontAlgn="ctr"/>
                      <a:r>
                        <a:rPr lang="cs-CZ" sz="800" b="1" i="0" u="none" strike="noStrike" dirty="0">
                          <a:solidFill>
                            <a:srgbClr val="000000"/>
                          </a:solidFill>
                          <a:latin typeface="Arial"/>
                        </a:rPr>
                        <a:t>26.4.2015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latin typeface="Arial"/>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latin typeface="Arial"/>
                        </a:rPr>
                        <a:t>SK Štětí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latin typeface="Arial"/>
                        </a:rPr>
                        <a:t>Sokol Terezín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dirty="0">
                          <a:solidFill>
                            <a:srgbClr val="000000"/>
                          </a:solidFill>
                          <a:latin typeface="Arial"/>
                        </a:rPr>
                        <a:t>Mladší žáci B</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7"/>
                  </a:ext>
                </a:extLst>
              </a:tr>
            </a:tbl>
          </a:graphicData>
        </a:graphic>
      </p:graphicFrame>
      <p:graphicFrame>
        <p:nvGraphicFramePr>
          <p:cNvPr id="10" name="Tabulka 9"/>
          <p:cNvGraphicFramePr>
            <a:graphicFrameLocks noGrp="1"/>
          </p:cNvGraphicFramePr>
          <p:nvPr/>
        </p:nvGraphicFramePr>
        <p:xfrm>
          <a:off x="102940" y="3763516"/>
          <a:ext cx="4464497" cy="3385185"/>
        </p:xfrm>
        <a:graphic>
          <a:graphicData uri="http://schemas.openxmlformats.org/drawingml/2006/table">
            <a:tbl>
              <a:tblPr/>
              <a:tblGrid>
                <a:gridCol w="789788">
                  <a:extLst>
                    <a:ext uri="{9D8B030D-6E8A-4147-A177-3AD203B41FA5}">
                      <a16:colId xmlns:a16="http://schemas.microsoft.com/office/drawing/2014/main" val="20000"/>
                    </a:ext>
                  </a:extLst>
                </a:gridCol>
                <a:gridCol w="416833">
                  <a:extLst>
                    <a:ext uri="{9D8B030D-6E8A-4147-A177-3AD203B41FA5}">
                      <a16:colId xmlns:a16="http://schemas.microsoft.com/office/drawing/2014/main" val="20001"/>
                    </a:ext>
                  </a:extLst>
                </a:gridCol>
                <a:gridCol w="537495">
                  <a:extLst>
                    <a:ext uri="{9D8B030D-6E8A-4147-A177-3AD203B41FA5}">
                      <a16:colId xmlns:a16="http://schemas.microsoft.com/office/drawing/2014/main" val="20002"/>
                    </a:ext>
                  </a:extLst>
                </a:gridCol>
                <a:gridCol w="932389">
                  <a:extLst>
                    <a:ext uri="{9D8B030D-6E8A-4147-A177-3AD203B41FA5}">
                      <a16:colId xmlns:a16="http://schemas.microsoft.com/office/drawing/2014/main" val="20003"/>
                    </a:ext>
                  </a:extLst>
                </a:gridCol>
                <a:gridCol w="789788">
                  <a:extLst>
                    <a:ext uri="{9D8B030D-6E8A-4147-A177-3AD203B41FA5}">
                      <a16:colId xmlns:a16="http://schemas.microsoft.com/office/drawing/2014/main" val="20004"/>
                    </a:ext>
                  </a:extLst>
                </a:gridCol>
                <a:gridCol w="998204">
                  <a:extLst>
                    <a:ext uri="{9D8B030D-6E8A-4147-A177-3AD203B41FA5}">
                      <a16:colId xmlns:a16="http://schemas.microsoft.com/office/drawing/2014/main" val="20005"/>
                    </a:ext>
                  </a:extLst>
                </a:gridCol>
              </a:tblGrid>
              <a:tr h="228600">
                <a:tc gridSpan="6">
                  <a:txBody>
                    <a:bodyPr/>
                    <a:lstStyle/>
                    <a:p>
                      <a:pPr algn="ctr" fontAlgn="ctr"/>
                      <a:r>
                        <a:rPr lang="cs-CZ" sz="1200" b="1" i="0" u="none" strike="noStrike" dirty="0">
                          <a:solidFill>
                            <a:srgbClr val="000000"/>
                          </a:solidFill>
                          <a:latin typeface="Calibri"/>
                        </a:rPr>
                        <a:t>Tento víkend patří hřiště v </a:t>
                      </a:r>
                      <a:r>
                        <a:rPr lang="cs-CZ" sz="1200" b="1" i="0" u="none" strike="noStrike" dirty="0" err="1">
                          <a:solidFill>
                            <a:srgbClr val="000000"/>
                          </a:solidFill>
                          <a:latin typeface="Calibri"/>
                        </a:rPr>
                        <a:t>Brozanech</a:t>
                      </a:r>
                      <a:r>
                        <a:rPr lang="cs-CZ" sz="1200" b="1" i="0" u="none" strike="noStrike" dirty="0">
                          <a:solidFill>
                            <a:srgbClr val="000000"/>
                          </a:solidFill>
                          <a:latin typeface="Calibri"/>
                        </a:rPr>
                        <a:t> </a:t>
                      </a:r>
                      <a:r>
                        <a:rPr lang="cs-CZ" sz="1200" b="1" i="0" u="none" strike="noStrike" dirty="0" err="1">
                          <a:solidFill>
                            <a:srgbClr val="000000"/>
                          </a:solidFill>
                          <a:latin typeface="Calibri"/>
                        </a:rPr>
                        <a:t>štětstkým</a:t>
                      </a:r>
                      <a:r>
                        <a:rPr lang="cs-CZ" sz="1200" b="1" i="0" u="none" strike="noStrike" dirty="0">
                          <a:solidFill>
                            <a:srgbClr val="000000"/>
                          </a:solidFill>
                          <a:latin typeface="Calibri"/>
                        </a:rPr>
                        <a:t> týmům</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390525">
                <a:tc>
                  <a:txBody>
                    <a:bodyPr/>
                    <a:lstStyle/>
                    <a:p>
                      <a:pPr algn="ctr" fontAlgn="ctr"/>
                      <a:r>
                        <a:rPr lang="cs-CZ" sz="900" b="1" i="0" u="none" strike="noStrike" dirty="0">
                          <a:solidFill>
                            <a:srgbClr val="000000"/>
                          </a:solidFill>
                          <a:latin typeface="Arial"/>
                        </a:rPr>
                        <a:t>18.4.2015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SK Sokol 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Dorost</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71475">
                <a:tc>
                  <a:txBody>
                    <a:bodyPr/>
                    <a:lstStyle/>
                    <a:p>
                      <a:pPr algn="ctr" fontAlgn="ctr"/>
                      <a:r>
                        <a:rPr lang="cs-CZ" sz="900" b="1" i="0" u="none" strike="noStrike">
                          <a:solidFill>
                            <a:srgbClr val="000000"/>
                          </a:solidFill>
                          <a:latin typeface="Arial"/>
                        </a:rPr>
                        <a:t>19.4.2015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10:00, 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SK Sokol 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Starší, mladší žáci</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400050">
                <a:tc>
                  <a:txBody>
                    <a:bodyPr/>
                    <a:lstStyle/>
                    <a:p>
                      <a:pPr algn="ctr" fontAlgn="ctr"/>
                      <a:r>
                        <a:rPr lang="cs-CZ" sz="900" b="1" i="0" u="none" strike="noStrike">
                          <a:solidFill>
                            <a:srgbClr val="000000"/>
                          </a:solidFill>
                          <a:latin typeface="Arial"/>
                        </a:rPr>
                        <a:t>24.4.2015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latin typeface="Arial"/>
                        </a:rPr>
                        <a:t>pátek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17:30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err="1">
                          <a:solidFill>
                            <a:srgbClr val="000000"/>
                          </a:solidFill>
                          <a:latin typeface="Arial"/>
                        </a:rPr>
                        <a:t>Káčko</a:t>
                      </a:r>
                      <a:r>
                        <a:rPr lang="cs-CZ" sz="900" b="1" i="0" u="none" strike="noStrike" dirty="0">
                          <a:solidFill>
                            <a:srgbClr val="000000"/>
                          </a:solidFill>
                          <a:latin typeface="Arial"/>
                        </a:rPr>
                        <a:t> Roudnice </a:t>
                      </a:r>
                      <a:r>
                        <a:rPr lang="cs-CZ" sz="900" b="1" i="0" u="none" strike="noStrike" dirty="0" err="1">
                          <a:solidFill>
                            <a:srgbClr val="000000"/>
                          </a:solidFill>
                          <a:latin typeface="Arial"/>
                        </a:rPr>
                        <a:t>n.L.</a:t>
                      </a:r>
                      <a:endParaRPr lang="cs-CZ" sz="9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err="1">
                          <a:solidFill>
                            <a:srgbClr val="000000"/>
                          </a:solidFill>
                          <a:latin typeface="Arial"/>
                        </a:rPr>
                        <a:t>Sepap</a:t>
                      </a:r>
                      <a:r>
                        <a:rPr lang="cs-CZ" sz="900" b="1" i="0" u="none" strike="noStrike" dirty="0">
                          <a:solidFill>
                            <a:srgbClr val="000000"/>
                          </a:solidFill>
                          <a:latin typeface="Arial"/>
                        </a:rPr>
                        <a:t> </a:t>
                      </a: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Stará garda</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3"/>
                  </a:ext>
                </a:extLst>
              </a:tr>
              <a:tr h="438150">
                <a:tc>
                  <a:txBody>
                    <a:bodyPr/>
                    <a:lstStyle/>
                    <a:p>
                      <a:pPr algn="ctr" fontAlgn="ctr"/>
                      <a:r>
                        <a:rPr lang="cs-CZ" sz="900" b="1" i="0" u="none" strike="noStrike">
                          <a:solidFill>
                            <a:srgbClr val="000000"/>
                          </a:solidFill>
                          <a:latin typeface="Arial"/>
                        </a:rPr>
                        <a:t>25.4.2015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Malé Žernoseky Turnaj liga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err="1">
                          <a:solidFill>
                            <a:srgbClr val="000000"/>
                          </a:solidFill>
                          <a:latin typeface="Arial"/>
                        </a:rPr>
                        <a:t>Štětí</a:t>
                      </a:r>
                      <a:r>
                        <a:rPr lang="cs-CZ" sz="900" b="1" i="0" u="none" strike="noStrike" dirty="0">
                          <a:solidFill>
                            <a:srgbClr val="000000"/>
                          </a:solidFill>
                          <a:latin typeface="Arial"/>
                        </a:rPr>
                        <a:t> B, Malé Žernoseky, </a:t>
                      </a:r>
                      <a:r>
                        <a:rPr lang="cs-CZ" sz="900" b="1" i="0" u="none" strike="noStrike" dirty="0" err="1">
                          <a:solidFill>
                            <a:srgbClr val="000000"/>
                          </a:solidFill>
                          <a:latin typeface="Arial"/>
                        </a:rPr>
                        <a:t>Mšené</a:t>
                      </a:r>
                      <a:r>
                        <a:rPr lang="cs-CZ" sz="900" b="1" i="0" u="none" strike="noStrike" dirty="0">
                          <a:solidFill>
                            <a:srgbClr val="000000"/>
                          </a:solidFill>
                          <a:latin typeface="Arial"/>
                        </a:rPr>
                        <a:t> Lázně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Mladší přípravka B</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4"/>
                  </a:ext>
                </a:extLst>
              </a:tr>
              <a:tr h="371475">
                <a:tc>
                  <a:txBody>
                    <a:bodyPr/>
                    <a:lstStyle/>
                    <a:p>
                      <a:pPr algn="ctr" fontAlgn="ctr"/>
                      <a:r>
                        <a:rPr lang="cs-CZ" sz="900" b="1" i="0" u="none" strike="noStrike">
                          <a:solidFill>
                            <a:srgbClr val="000000"/>
                          </a:solidFill>
                          <a:latin typeface="Arial"/>
                        </a:rPr>
                        <a:t>25.4.2015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SK Štětí/ Roudnice n.L.  Pod lipou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Mostecký FK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Starší přípravka</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5"/>
                  </a:ext>
                </a:extLst>
              </a:tr>
              <a:tr h="304800">
                <a:tc>
                  <a:txBody>
                    <a:bodyPr/>
                    <a:lstStyle/>
                    <a:p>
                      <a:pPr algn="ctr" fontAlgn="ctr"/>
                      <a:r>
                        <a:rPr lang="cs-CZ" sz="900" b="1" i="0" u="none" strike="noStrike">
                          <a:solidFill>
                            <a:srgbClr val="000000"/>
                          </a:solidFill>
                          <a:latin typeface="Arial"/>
                        </a:rPr>
                        <a:t>25.4.2015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10:30, 12:30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FK Slavoj Žatec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Starší, mladší žáci</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6"/>
                  </a:ext>
                </a:extLst>
              </a:tr>
              <a:tr h="276225">
                <a:tc>
                  <a:txBody>
                    <a:bodyPr/>
                    <a:lstStyle/>
                    <a:p>
                      <a:pPr algn="ctr" fontAlgn="ctr"/>
                      <a:r>
                        <a:rPr lang="cs-CZ" sz="900" b="1" i="0" u="none" strike="noStrike">
                          <a:solidFill>
                            <a:srgbClr val="000000"/>
                          </a:solidFill>
                          <a:latin typeface="Arial"/>
                        </a:rPr>
                        <a:t>26.4.2015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latin typeface="Arial"/>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Dobříň Turnaj liga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Štětí, Dobříň, Podlusky, Úštěk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Mladší přípravka A</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7"/>
                  </a:ext>
                </a:extLst>
              </a:tr>
              <a:tr h="409575">
                <a:tc>
                  <a:txBody>
                    <a:bodyPr/>
                    <a:lstStyle/>
                    <a:p>
                      <a:pPr algn="ctr" fontAlgn="ctr"/>
                      <a:r>
                        <a:rPr lang="cs-CZ" sz="900" b="1" i="0" u="none" strike="noStrike">
                          <a:solidFill>
                            <a:srgbClr val="000000"/>
                          </a:solidFill>
                          <a:latin typeface="Arial"/>
                        </a:rPr>
                        <a:t>26.4.2015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latin typeface="Arial"/>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TJ Mojžíř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Dorost</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8"/>
                  </a:ext>
                </a:extLst>
              </a:tr>
            </a:tbl>
          </a:graphicData>
        </a:graphic>
      </p:graphicFrame>
      <p:sp>
        <p:nvSpPr>
          <p:cNvPr id="11" name="TextovéPole 10"/>
          <p:cNvSpPr txBox="1"/>
          <p:nvPr/>
        </p:nvSpPr>
        <p:spPr>
          <a:xfrm>
            <a:off x="5575548" y="91108"/>
            <a:ext cx="4608512" cy="830997"/>
          </a:xfrm>
          <a:prstGeom prst="rect">
            <a:avLst/>
          </a:prstGeom>
          <a:blipFill>
            <a:blip r:embed="rId3" cstate="print"/>
            <a:stretch>
              <a:fillRect/>
            </a:stretch>
          </a:blipFill>
          <a:ln>
            <a:solidFill>
              <a:srgbClr val="3333CC"/>
            </a:solidFill>
          </a:ln>
        </p:spPr>
        <p:txBody>
          <a:bodyPr wrap="square" rtlCol="0">
            <a:spAutoFit/>
          </a:bodyPr>
          <a:lstStyle/>
          <a:p>
            <a:pPr algn="ctr"/>
            <a:r>
              <a:rPr lang="cs-CZ" sz="1600" u="sng" dirty="0" smtClean="0">
                <a:latin typeface="Comic Sans MS" pitchFamily="66" charset="0"/>
              </a:rPr>
              <a:t>Starší přípravka r.2004 a 2005 zahájila jarní pouť krajským přebor společně ve sdruženém týmu s Roudnicí </a:t>
            </a:r>
            <a:r>
              <a:rPr lang="cs-CZ" sz="1600" u="sng" dirty="0" err="1" smtClean="0">
                <a:latin typeface="Comic Sans MS" pitchFamily="66" charset="0"/>
              </a:rPr>
              <a:t>n.L.</a:t>
            </a:r>
            <a:endParaRPr lang="cs-CZ" sz="1600" u="sng" dirty="0" smtClean="0">
              <a:latin typeface="Comic Sans MS" pitchFamily="66" charset="0"/>
            </a:endParaRPr>
          </a:p>
        </p:txBody>
      </p:sp>
      <p:sp>
        <p:nvSpPr>
          <p:cNvPr id="7" name="TextovéPole 6"/>
          <p:cNvSpPr txBox="1"/>
          <p:nvPr/>
        </p:nvSpPr>
        <p:spPr>
          <a:xfrm>
            <a:off x="5575548" y="1027212"/>
            <a:ext cx="4536504" cy="3262432"/>
          </a:xfrm>
          <a:prstGeom prst="rect">
            <a:avLst/>
          </a:prstGeom>
          <a:solidFill>
            <a:srgbClr val="FFFF66"/>
          </a:solidFill>
        </p:spPr>
        <p:txBody>
          <a:bodyPr wrap="square" rtlCol="0">
            <a:spAutoFit/>
          </a:bodyPr>
          <a:lstStyle/>
          <a:p>
            <a:pPr algn="just"/>
            <a:r>
              <a:rPr lang="cs-CZ" sz="2000" i="1" u="sng" dirty="0" smtClean="0">
                <a:ln>
                  <a:solidFill>
                    <a:srgbClr val="FF0000"/>
                  </a:solidFill>
                </a:ln>
                <a:latin typeface="Bookman Old Style" pitchFamily="18" charset="0"/>
              </a:rPr>
              <a:t>Přípravka r.2004   4.4.2015</a:t>
            </a:r>
          </a:p>
          <a:p>
            <a:pPr algn="just"/>
            <a:r>
              <a:rPr lang="cs-CZ" sz="1400" dirty="0" smtClean="0">
                <a:latin typeface="Bookman Old Style" pitchFamily="18" charset="0"/>
              </a:rPr>
              <a:t>SK </a:t>
            </a:r>
            <a:r>
              <a:rPr lang="cs-CZ" sz="1400" dirty="0" err="1" smtClean="0">
                <a:latin typeface="Bookman Old Style" pitchFamily="18" charset="0"/>
              </a:rPr>
              <a:t>Štětí</a:t>
            </a:r>
            <a:r>
              <a:rPr lang="cs-CZ" sz="1400" dirty="0" smtClean="0">
                <a:latin typeface="Bookman Old Style" pitchFamily="18" charset="0"/>
              </a:rPr>
              <a:t> – FK Litoměřice</a:t>
            </a:r>
          </a:p>
          <a:p>
            <a:pPr marL="342900" indent="-342900" algn="just">
              <a:buAutoNum type="arabicPeriod"/>
            </a:pPr>
            <a:r>
              <a:rPr lang="cs-CZ" sz="1400" dirty="0" smtClean="0">
                <a:latin typeface="Bookman Old Style" pitchFamily="18" charset="0"/>
              </a:rPr>
              <a:t>Zápas 2:4  2.zápas 1:8</a:t>
            </a:r>
          </a:p>
          <a:p>
            <a:pPr marL="342900" indent="-342900" algn="just"/>
            <a:r>
              <a:rPr lang="cs-CZ" u="sng" dirty="0" smtClean="0">
                <a:latin typeface="Bookman Old Style" pitchFamily="18" charset="0"/>
              </a:rPr>
              <a:t>Branky:</a:t>
            </a:r>
            <a:r>
              <a:rPr lang="cs-CZ" dirty="0" smtClean="0">
                <a:latin typeface="Bookman Old Style" pitchFamily="18" charset="0"/>
              </a:rPr>
              <a:t> </a:t>
            </a:r>
            <a:r>
              <a:rPr lang="cs-CZ" dirty="0" err="1" smtClean="0">
                <a:latin typeface="Bookman Old Style" pitchFamily="18" charset="0"/>
              </a:rPr>
              <a:t>Drahoňovský</a:t>
            </a:r>
            <a:r>
              <a:rPr lang="cs-CZ" dirty="0" smtClean="0">
                <a:latin typeface="Bookman Old Style" pitchFamily="18" charset="0"/>
              </a:rPr>
              <a:t> 2, Jakub Novák 1</a:t>
            </a:r>
          </a:p>
          <a:p>
            <a:pPr marL="342900" indent="-342900" algn="just"/>
            <a:r>
              <a:rPr lang="cs-CZ" u="sng" dirty="0" smtClean="0">
                <a:latin typeface="Bookman Old Style" pitchFamily="18" charset="0"/>
              </a:rPr>
              <a:t>Sestava:</a:t>
            </a:r>
            <a:r>
              <a:rPr lang="cs-CZ" dirty="0" smtClean="0">
                <a:latin typeface="Bookman Old Style" pitchFamily="18" charset="0"/>
              </a:rPr>
              <a:t> Pavel </a:t>
            </a:r>
            <a:r>
              <a:rPr lang="cs-CZ" dirty="0" err="1" smtClean="0">
                <a:latin typeface="Bookman Old Style" pitchFamily="18" charset="0"/>
              </a:rPr>
              <a:t>prokopec</a:t>
            </a:r>
            <a:r>
              <a:rPr lang="cs-CZ" dirty="0" smtClean="0">
                <a:latin typeface="Bookman Old Style" pitchFamily="18" charset="0"/>
              </a:rPr>
              <a:t>, Pavel </a:t>
            </a:r>
            <a:r>
              <a:rPr lang="cs-CZ" dirty="0" err="1" smtClean="0">
                <a:latin typeface="Bookman Old Style" pitchFamily="18" charset="0"/>
              </a:rPr>
              <a:t>Cízler</a:t>
            </a:r>
            <a:r>
              <a:rPr lang="cs-CZ" dirty="0" smtClean="0">
                <a:latin typeface="Bookman Old Style" pitchFamily="18" charset="0"/>
              </a:rPr>
              <a:t>, Luboš </a:t>
            </a:r>
            <a:r>
              <a:rPr lang="cs-CZ" dirty="0" err="1" smtClean="0">
                <a:latin typeface="Bookman Old Style" pitchFamily="18" charset="0"/>
              </a:rPr>
              <a:t>franc</a:t>
            </a:r>
            <a:r>
              <a:rPr lang="cs-CZ" dirty="0" smtClean="0">
                <a:latin typeface="Bookman Old Style" pitchFamily="18" charset="0"/>
              </a:rPr>
              <a:t>, Martin </a:t>
            </a:r>
            <a:r>
              <a:rPr lang="cs-CZ" dirty="0" err="1" smtClean="0">
                <a:latin typeface="Bookman Old Style" pitchFamily="18" charset="0"/>
              </a:rPr>
              <a:t>sičák</a:t>
            </a:r>
            <a:r>
              <a:rPr lang="cs-CZ" dirty="0" smtClean="0">
                <a:latin typeface="Bookman Old Style" pitchFamily="18" charset="0"/>
              </a:rPr>
              <a:t>, </a:t>
            </a:r>
            <a:r>
              <a:rPr lang="cs-CZ" dirty="0" err="1" smtClean="0">
                <a:latin typeface="Bookman Old Style" pitchFamily="18" charset="0"/>
              </a:rPr>
              <a:t>Danielk</a:t>
            </a:r>
            <a:r>
              <a:rPr lang="cs-CZ" dirty="0" smtClean="0">
                <a:latin typeface="Bookman Old Style" pitchFamily="18" charset="0"/>
              </a:rPr>
              <a:t> </a:t>
            </a:r>
            <a:r>
              <a:rPr lang="cs-CZ" dirty="0" err="1" smtClean="0">
                <a:latin typeface="Bookman Old Style" pitchFamily="18" charset="0"/>
              </a:rPr>
              <a:t>Ivanič</a:t>
            </a:r>
            <a:r>
              <a:rPr lang="cs-CZ" dirty="0" smtClean="0">
                <a:latin typeface="Bookman Old Style" pitchFamily="18" charset="0"/>
              </a:rPr>
              <a:t>, Jakub </a:t>
            </a:r>
            <a:r>
              <a:rPr lang="cs-CZ" dirty="0" err="1" smtClean="0">
                <a:latin typeface="Bookman Old Style" pitchFamily="18" charset="0"/>
              </a:rPr>
              <a:t>noivák</a:t>
            </a:r>
            <a:r>
              <a:rPr lang="cs-CZ" dirty="0" smtClean="0">
                <a:latin typeface="Bookman Old Style" pitchFamily="18" charset="0"/>
              </a:rPr>
              <a:t>, Jakub </a:t>
            </a:r>
            <a:r>
              <a:rPr lang="cs-CZ" dirty="0" err="1" smtClean="0">
                <a:latin typeface="Bookman Old Style" pitchFamily="18" charset="0"/>
              </a:rPr>
              <a:t>Drahoňovský</a:t>
            </a:r>
            <a:r>
              <a:rPr lang="cs-CZ" dirty="0" smtClean="0">
                <a:latin typeface="Bookman Old Style" pitchFamily="18" charset="0"/>
              </a:rPr>
              <a:t>, Jan Kroupa</a:t>
            </a:r>
          </a:p>
          <a:p>
            <a:pPr marL="342900" indent="-342900" algn="just"/>
            <a:r>
              <a:rPr lang="cs-CZ" sz="1400" dirty="0" smtClean="0">
                <a:latin typeface="Bookman Old Style" pitchFamily="18" charset="0"/>
              </a:rPr>
              <a:t>SK </a:t>
            </a:r>
            <a:r>
              <a:rPr lang="cs-CZ" sz="1400" dirty="0" err="1" smtClean="0">
                <a:latin typeface="Bookman Old Style" pitchFamily="18" charset="0"/>
              </a:rPr>
              <a:t>Štětí</a:t>
            </a:r>
            <a:r>
              <a:rPr lang="cs-CZ" sz="1400" dirty="0" smtClean="0">
                <a:latin typeface="Bookman Old Style" pitchFamily="18" charset="0"/>
              </a:rPr>
              <a:t>/SK Roudnice </a:t>
            </a:r>
            <a:r>
              <a:rPr lang="cs-CZ" sz="1400" dirty="0" err="1" smtClean="0">
                <a:latin typeface="Bookman Old Style" pitchFamily="18" charset="0"/>
              </a:rPr>
              <a:t>n.L.</a:t>
            </a:r>
            <a:r>
              <a:rPr lang="cs-CZ" sz="1400" dirty="0" smtClean="0">
                <a:latin typeface="Bookman Old Style" pitchFamily="18" charset="0"/>
              </a:rPr>
              <a:t> – FK Litoměřice</a:t>
            </a:r>
          </a:p>
          <a:p>
            <a:pPr marL="342900" indent="-342900" algn="ctr"/>
            <a:r>
              <a:rPr lang="cs-CZ" sz="1400" dirty="0" smtClean="0">
                <a:latin typeface="Bookman Old Style" pitchFamily="18" charset="0"/>
              </a:rPr>
              <a:t>10:18</a:t>
            </a:r>
          </a:p>
          <a:p>
            <a:pPr algn="just"/>
            <a:r>
              <a:rPr lang="cs-CZ" sz="2000" i="1" u="sng" dirty="0" smtClean="0">
                <a:ln>
                  <a:solidFill>
                    <a:srgbClr val="FF0000"/>
                  </a:solidFill>
                </a:ln>
                <a:latin typeface="Bookman Old Style" pitchFamily="18" charset="0"/>
              </a:rPr>
              <a:t>Přípravka r.2005   4.4.2015</a:t>
            </a:r>
          </a:p>
          <a:p>
            <a:r>
              <a:rPr lang="cs-CZ" sz="1600" dirty="0" smtClean="0">
                <a:latin typeface="Bookman Old Style" pitchFamily="18" charset="0"/>
              </a:rPr>
              <a:t>SK </a:t>
            </a:r>
            <a:r>
              <a:rPr lang="cs-CZ" sz="1600" dirty="0" err="1" smtClean="0">
                <a:latin typeface="Bookman Old Style" pitchFamily="18" charset="0"/>
              </a:rPr>
              <a:t>Štětí</a:t>
            </a:r>
            <a:r>
              <a:rPr lang="cs-CZ" sz="1600" dirty="0" smtClean="0">
                <a:latin typeface="Bookman Old Style" pitchFamily="18" charset="0"/>
              </a:rPr>
              <a:t> –FK Litoměřice</a:t>
            </a:r>
          </a:p>
          <a:p>
            <a:pPr algn="ctr"/>
            <a:r>
              <a:rPr lang="cs-CZ" sz="1600" dirty="0" smtClean="0">
                <a:latin typeface="Bookman Old Style" pitchFamily="18" charset="0"/>
              </a:rPr>
              <a:t>4:12</a:t>
            </a:r>
          </a:p>
          <a:p>
            <a:pPr marL="342900" indent="-342900"/>
            <a:r>
              <a:rPr lang="cs-CZ" sz="1600" dirty="0" smtClean="0">
                <a:latin typeface="Bookman Old Style" pitchFamily="18" charset="0"/>
              </a:rPr>
              <a:t>SK </a:t>
            </a:r>
            <a:r>
              <a:rPr lang="cs-CZ" sz="1600" dirty="0" err="1" smtClean="0">
                <a:latin typeface="Bookman Old Style" pitchFamily="18" charset="0"/>
              </a:rPr>
              <a:t>Štětí</a:t>
            </a:r>
            <a:r>
              <a:rPr lang="cs-CZ" sz="1600" dirty="0" smtClean="0">
                <a:latin typeface="Bookman Old Style" pitchFamily="18" charset="0"/>
              </a:rPr>
              <a:t>/ Roudnice </a:t>
            </a:r>
            <a:r>
              <a:rPr lang="cs-CZ" sz="1600" dirty="0" err="1" smtClean="0">
                <a:latin typeface="Bookman Old Style" pitchFamily="18" charset="0"/>
              </a:rPr>
              <a:t>n.L.</a:t>
            </a:r>
            <a:r>
              <a:rPr lang="cs-CZ" sz="1600" dirty="0" smtClean="0">
                <a:latin typeface="Bookman Old Style" pitchFamily="18" charset="0"/>
              </a:rPr>
              <a:t> – FK Litoměřice</a:t>
            </a:r>
          </a:p>
          <a:p>
            <a:pPr marL="342900" indent="-342900" algn="ctr"/>
            <a:r>
              <a:rPr lang="cs-CZ" sz="1600" dirty="0" smtClean="0">
                <a:latin typeface="Bookman Old Style" pitchFamily="18" charset="0"/>
              </a:rPr>
              <a:t>16:15</a:t>
            </a:r>
            <a:endParaRPr lang="cs-CZ" dirty="0" smtClean="0">
              <a:latin typeface="Bookman Old Style" pitchFamily="18" charset="0"/>
            </a:endParaRPr>
          </a:p>
        </p:txBody>
      </p:sp>
      <p:pic>
        <p:nvPicPr>
          <p:cNvPr id="3146" name="Picture 74"/>
          <p:cNvPicPr>
            <a:picLocks noChangeAspect="1" noChangeArrowheads="1"/>
          </p:cNvPicPr>
          <p:nvPr/>
        </p:nvPicPr>
        <p:blipFill>
          <a:blip r:embed="rId4" cstate="print"/>
          <a:srcRect/>
          <a:stretch>
            <a:fillRect/>
          </a:stretch>
        </p:blipFill>
        <p:spPr bwMode="auto">
          <a:xfrm>
            <a:off x="6367636" y="4627612"/>
            <a:ext cx="2872358" cy="2304256"/>
          </a:xfrm>
          <a:prstGeom prst="rect">
            <a:avLst/>
          </a:prstGeom>
          <a:noFill/>
          <a:ln w="114300">
            <a:solidFill>
              <a:srgbClr val="66FF66"/>
            </a:solidFill>
            <a:miter lim="800000"/>
            <a:headEnd/>
            <a:tailEnd/>
          </a:ln>
          <a:effectLst>
            <a:innerShdw blurRad="63500" dist="50800" dir="16200000">
              <a:srgbClr val="FF00FF">
                <a:alpha val="49804"/>
              </a:srgbClr>
            </a:innerShdw>
          </a:effectLst>
        </p:spPr>
      </p:pic>
      <p:pic>
        <p:nvPicPr>
          <p:cNvPr id="3074" name="Picture 291"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5" name="Picture 290"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6" name="Picture 289"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7" name="Picture 288"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8" name="Picture 287"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9" name="Picture 286"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0" name="Picture 79"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1" name="Picture 78"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2" name="Picture 77"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3" name="Picture 76"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4" name="Picture 75"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5" name="Picture 74"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6" name="Picture 73"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7" name="Picture 72"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8" name="Picture 71"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9" name="Picture 70"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0" name="Picture 69"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1" name="Picture 68"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2" name="Picture 67"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3" name="Picture 66"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4" name="Picture 65"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5" name="Picture 64"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6" name="Picture 63"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7" name="Picture 62"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8" name="Picture 30"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9" name="Picture 29"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0" name="Picture 28"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1" name="Picture 27"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2" name="Picture 89"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3" name="Picture 88"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4" name="Picture 87"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5" name="Picture 86"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6" name="Picture 85"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7" name="Picture 84"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8" name="Picture 83"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9" name="Picture 82"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0" name="Picture 81"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1" name="Picture 80"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2" name="Picture 40"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3" name="Picture 41"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4" name="Picture 42"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5" name="Picture 43"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6" name="Picture 44"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7" name="Picture 45"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8" name="Picture 46"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9" name="Picture 47"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0" name="Picture 48"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1" name="Picture 49"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2" name="Picture 50"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3" name="Picture 51"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4" name="Picture 52"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5" name="Picture 53"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6" name="Picture 54"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7" name="Picture 55"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8" name="Picture 56"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9" name="Picture 57"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0" name="Picture 58"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1" name="Picture 59"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2" name="Picture 60"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3" name="Picture 61"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4" name="Picture 62"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5" name="Picture 63"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6" name="Picture 64"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7" name="Picture 65"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8" name="Picture 66"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9" name="Picture 61"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0" name="Picture 60"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1" name="Picture 59"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2" name="Picture 58"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3" name="Picture 57"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4" name="Picture 56"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5" name="Picture 55"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88413" y="7239000"/>
            <a:ext cx="115093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6655668" y="1099220"/>
            <a:ext cx="2376264"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sp>
        <p:nvSpPr>
          <p:cNvPr id="8" name="TextovéPole 7"/>
          <p:cNvSpPr txBox="1"/>
          <p:nvPr/>
        </p:nvSpPr>
        <p:spPr>
          <a:xfrm>
            <a:off x="5647556" y="91108"/>
            <a:ext cx="4464496" cy="1569660"/>
          </a:xfrm>
          <a:prstGeom prst="rect">
            <a:avLst/>
          </a:prstGeom>
          <a:blipFill>
            <a:blip r:embed="rId3" cstate="print"/>
            <a:stretch>
              <a:fillRect/>
            </a:stretch>
          </a:blipFill>
          <a:ln w="44450">
            <a:solidFill>
              <a:srgbClr val="3333CC"/>
            </a:solidFill>
          </a:ln>
        </p:spPr>
        <p:txBody>
          <a:bodyPr wrap="square" rtlCol="0">
            <a:spAutoFit/>
          </a:bodyPr>
          <a:lstStyle/>
          <a:p>
            <a:pPr algn="ctr"/>
            <a:r>
              <a:rPr lang="cs-CZ" sz="2400" dirty="0" smtClean="0">
                <a:ln w="15875" cmpd="thickThin">
                  <a:solidFill>
                    <a:srgbClr val="33CC33"/>
                  </a:solidFill>
                  <a:miter lim="800000"/>
                </a:ln>
                <a:solidFill>
                  <a:srgbClr val="FF00FF"/>
                </a:solidFill>
                <a:effectLst>
                  <a:outerShdw blurRad="50800" dist="50800" dir="5400000" algn="ctr" rotWithShape="0">
                    <a:srgbClr val="000000">
                      <a:alpha val="68000"/>
                    </a:srgbClr>
                  </a:outerShdw>
                </a:effectLst>
                <a:latin typeface="Arial Black" pitchFamily="34" charset="0"/>
                <a:cs typeface="Arial" pitchFamily="34" charset="0"/>
              </a:rPr>
              <a:t>Než se stačili fanoušci a hráči domácích rozkoukat, tak prohrávali 2:0</a:t>
            </a:r>
          </a:p>
        </p:txBody>
      </p:sp>
      <p:cxnSp>
        <p:nvCxnSpPr>
          <p:cNvPr id="10" name="Přímá spojovací šipka 9"/>
          <p:cNvCxnSpPr/>
          <p:nvPr/>
        </p:nvCxnSpPr>
        <p:spPr bwMode="auto">
          <a:xfrm>
            <a:off x="9391972" y="7239000"/>
            <a:ext cx="72008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4" name="Přímá spojovací šipka 13"/>
          <p:cNvCxnSpPr/>
          <p:nvPr/>
        </p:nvCxnSpPr>
        <p:spPr bwMode="auto">
          <a:xfrm>
            <a:off x="8959924" y="7239000"/>
            <a:ext cx="100811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599884" y="6931868"/>
            <a:ext cx="100811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9" name="Přímá spojovací šipka 18"/>
          <p:cNvCxnSpPr/>
          <p:nvPr/>
        </p:nvCxnSpPr>
        <p:spPr bwMode="auto">
          <a:xfrm>
            <a:off x="9247956" y="7147892"/>
            <a:ext cx="864096" cy="0"/>
          </a:xfrm>
          <a:prstGeom prst="straightConnector1">
            <a:avLst/>
          </a:prstGeom>
          <a:noFill/>
          <a:ln w="9525" cap="flat" cmpd="sng" algn="ctr">
            <a:solidFill>
              <a:schemeClr val="tx1"/>
            </a:solidFill>
            <a:prstDash val="solid"/>
            <a:round/>
            <a:headEnd type="none" w="med" len="med"/>
            <a:tailEnd type="arrow"/>
          </a:ln>
          <a:effectLst>
            <a:outerShdw dist="45791" dir="2021404" algn="ctr" rotWithShape="0">
              <a:srgbClr val="9999FF"/>
            </a:outerShdw>
          </a:effectLst>
        </p:spPr>
      </p:cxnSp>
      <p:sp>
        <p:nvSpPr>
          <p:cNvPr id="2" name="Rectangle 110"/>
          <p:cNvSpPr>
            <a:spLocks noChangeArrowheads="1"/>
          </p:cNvSpPr>
          <p:nvPr/>
        </p:nvSpPr>
        <p:spPr bwMode="auto">
          <a:xfrm>
            <a:off x="5575548" y="1731024"/>
            <a:ext cx="4608512" cy="54168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sng" strike="noStrike" cap="none" normalizeH="0" baseline="0" dirty="0" smtClean="0">
                <a:ln>
                  <a:solidFill>
                    <a:schemeClr val="accent1">
                      <a:lumMod val="50000"/>
                    </a:schemeClr>
                  </a:solidFill>
                </a:ln>
                <a:solidFill>
                  <a:schemeClr val="tx1"/>
                </a:solidFill>
                <a:effectLst/>
                <a:latin typeface="Arial Black" pitchFamily="34" charset="0"/>
                <a:ea typeface="Times New Roman" pitchFamily="18" charset="0"/>
                <a:cs typeface="Arial" pitchFamily="34" charset="0"/>
              </a:rPr>
              <a:t>FK Junior Děčín – SK </a:t>
            </a:r>
            <a:r>
              <a:rPr kumimoji="0" lang="cs-CZ" sz="1800" b="1" i="0" u="sng" strike="noStrike" cap="none" normalizeH="0" baseline="0" dirty="0" err="1" smtClean="0">
                <a:ln>
                  <a:solidFill>
                    <a:schemeClr val="accent1">
                      <a:lumMod val="50000"/>
                    </a:schemeClr>
                  </a:solidFill>
                </a:ln>
                <a:solidFill>
                  <a:schemeClr val="tx1"/>
                </a:solidFill>
                <a:effectLst/>
                <a:latin typeface="Arial Black" pitchFamily="34" charset="0"/>
                <a:ea typeface="Times New Roman" pitchFamily="18" charset="0"/>
                <a:cs typeface="Arial" pitchFamily="34" charset="0"/>
              </a:rPr>
              <a:t>Štětí</a:t>
            </a:r>
            <a:endParaRPr kumimoji="0" lang="cs-CZ" sz="800" b="0" i="0" u="none" strike="noStrike" cap="none" normalizeH="0" baseline="0" dirty="0" smtClean="0">
              <a:ln>
                <a:solidFill>
                  <a:schemeClr val="accent1">
                    <a:lumMod val="50000"/>
                  </a:schemeClr>
                </a:solidFill>
              </a:ln>
              <a:solidFill>
                <a:schemeClr val="tx1"/>
              </a:solidFill>
              <a:effectLst/>
              <a:latin typeface="Arial Black"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800" b="1" i="0" u="sng" strike="noStrike" cap="none" normalizeH="0" baseline="0" dirty="0" smtClean="0">
                <a:ln>
                  <a:solidFill>
                    <a:schemeClr val="accent1">
                      <a:lumMod val="50000"/>
                    </a:schemeClr>
                  </a:solidFill>
                </a:ln>
                <a:solidFill>
                  <a:schemeClr val="tx1"/>
                </a:solidFill>
                <a:effectLst/>
                <a:latin typeface="Arial Black" pitchFamily="34" charset="0"/>
                <a:ea typeface="Times New Roman" pitchFamily="18" charset="0"/>
                <a:cs typeface="Arial" pitchFamily="34" charset="0"/>
              </a:rPr>
              <a:t>2:5(1:3) </a:t>
            </a:r>
            <a:r>
              <a:rPr kumimoji="0" lang="cs-CZ" sz="1800" b="1" i="0" u="sng" strike="noStrike" cap="none" normalizeH="0" baseline="0" dirty="0" smtClean="0">
                <a:ln>
                  <a:solidFill>
                    <a:schemeClr val="accent1">
                      <a:lumMod val="50000"/>
                    </a:schemeClr>
                  </a:solidFill>
                </a:ln>
                <a:solidFill>
                  <a:schemeClr val="tx1"/>
                </a:solidFill>
                <a:effectLst/>
                <a:latin typeface="Arial" pitchFamily="34" charset="0"/>
                <a:ea typeface="Times New Roman" pitchFamily="18" charset="0"/>
                <a:cs typeface="Arial" pitchFamily="34" charset="0"/>
              </a:rPr>
              <a:t> 12.4. 2015   20. hrací kolo</a:t>
            </a:r>
            <a:endParaRPr kumimoji="0" lang="cs-CZ" sz="800" b="0" i="0" u="none" strike="noStrike" cap="none" normalizeH="0" baseline="0" dirty="0" smtClean="0">
              <a:ln>
                <a:solidFill>
                  <a:schemeClr val="accent1">
                    <a:lumMod val="50000"/>
                  </a:schemeClr>
                </a:solid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Úvod z říše snů. Tak lze nazvat začátek zápasu pro hosty na umělce Junioru.  Po rohu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Kuclera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 7. minutě zůstala domácí obrana jako opařená a jen sledovala, jak lehce posílá Šimral míč za záda gólmana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Vavreka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na 1:0. Radost ještě neutichla, když hosté zahrávali další standardní situaci po faulu na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Slaničku</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Stejskal si s centrem báječně pohrál a obrana domácích po hlavičce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Slaničky</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 11. minutě inkasovala podruhé. Překvapení domácí se k první střele dostali až po druhé inkasované brance, ale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Demčenko</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vysoko přestřelil. Dvoubrankové vedení hosty ukolébalo a stále více se slovu se hlásil Junior. Proti střele zleva musel zasahovat Gabriel v brance a hodně nebezpečně to v pokutovém území hostů vypadalo i ve 23. minutě, kdy se hráči Děčína dožadovali pokutového kopu. Přerušit snahu domácích korigovat výsledek mohlo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 půlhodině hry, kdy Stejskal neobyčejně přesným centrem poslal balón na  hlavu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který asi zavřel oči a z malého vápna zamířil metr nad. Hned o minutu později za brankovou čárou úplně zbytečně fauloval hráč domácích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Šmalcl</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protože už žlutou kartu měl, tak se musel vydat do šaten pod sprchy. Hosty, místo, aby převaha jednoho muže v poli ještě více posílila, tak se začali věnovat více řečnění. Netrvalo dlouho a přišel trest. Ve vlastním pokutovém území fauloval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Šmidrkal</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rozhodčí po chvilce váhání ukázal na značku pokutového kopu.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Demčenko</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 nemýlil a snížil na 1:2 z pohledu domácích. Závěr poločasu patřil ale opět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Nejprve si s pravou stranou obrany domácích pohrál Tichý a po přesné přihrávce na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Kuclera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 výsledek měnil na 3:1. Hned z následujícího útoku se vydal dopředu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Malák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ale v rozhodujícím okamžiku nedokázal míč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ukočírovat</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Začátek druhého poločasu patřil domácím, který cítili, že to je poslední šance na obrat v zápase. Zahrávali několik rohů i standardních situací, ale ani jedna z těchto možností nebyla dotažena do úspěšného konce. Velmi důležitá branka se urodila v 60. minutě.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zády k brance soupeře , tak dlouho čekal, kdo se mu nabídne, až se vydal pomoci Slanička a koncovka na 4:1 byla nechytatelná. Navýšit skóre mohli hosté i po další kombinaci Tichého s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Belákem</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přihrávce na Stejskala, který branku těsně minul. Z 20 metrů mířil do šibenice děčínské branky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brankář musel krásnou robinsonádou</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ovéPole 14"/>
          <p:cNvSpPr txBox="1"/>
          <p:nvPr/>
        </p:nvSpPr>
        <p:spPr>
          <a:xfrm>
            <a:off x="174948" y="163116"/>
            <a:ext cx="4320480" cy="1323439"/>
          </a:xfrm>
          <a:prstGeom prst="rect">
            <a:avLst/>
          </a:prstGeom>
          <a:blipFill>
            <a:blip r:embed="rId4" cstate="print"/>
            <a:tile tx="0" ty="0" sx="100000" sy="100000" flip="none" algn="tl"/>
          </a:blipFill>
        </p:spPr>
        <p:txBody>
          <a:bodyPr wrap="square" rtlCol="0">
            <a:spAutoFit/>
          </a:bodyPr>
          <a:lstStyle/>
          <a:p>
            <a:pPr algn="ctr"/>
            <a:r>
              <a:rPr lang="cs-CZ" sz="1600" u="sng" dirty="0" smtClean="0">
                <a:latin typeface="Comic Sans MS" pitchFamily="66" charset="0"/>
              </a:rPr>
              <a:t>POHÁR HEJTMANA ÚSTECKÉHO KRAJE VE FOTBALE 201</a:t>
            </a:r>
            <a:r>
              <a:rPr lang="cs-CZ" sz="1400" u="sng" dirty="0" smtClean="0">
                <a:latin typeface="Bookman Old Style" pitchFamily="18" charset="0"/>
              </a:rPr>
              <a:t>5</a:t>
            </a:r>
          </a:p>
          <a:p>
            <a:pPr algn="ctr"/>
            <a:r>
              <a:rPr lang="cs-CZ" sz="1600" u="sng" dirty="0" smtClean="0">
                <a:solidFill>
                  <a:srgbClr val="0000CC"/>
                </a:solidFill>
                <a:latin typeface="Bookman Old Style" pitchFamily="18" charset="0"/>
              </a:rPr>
              <a:t>Mladší už mají 1. kolo za sebou a do dalšího nepostoupili. Starší teprve čeká</a:t>
            </a:r>
          </a:p>
        </p:txBody>
      </p:sp>
      <p:sp>
        <p:nvSpPr>
          <p:cNvPr id="17" name="TextovéPole 16"/>
          <p:cNvSpPr txBox="1"/>
          <p:nvPr/>
        </p:nvSpPr>
        <p:spPr>
          <a:xfrm>
            <a:off x="174948" y="1597467"/>
            <a:ext cx="4320480" cy="1661993"/>
          </a:xfrm>
          <a:prstGeom prst="rect">
            <a:avLst/>
          </a:prstGeom>
          <a:solidFill>
            <a:srgbClr val="FF99CC"/>
          </a:solidFill>
        </p:spPr>
        <p:txBody>
          <a:bodyPr wrap="square" rtlCol="0">
            <a:spAutoFit/>
          </a:bodyPr>
          <a:lstStyle/>
          <a:p>
            <a:pPr algn="ctr"/>
            <a:r>
              <a:rPr lang="cs-CZ" sz="3200" u="sng" dirty="0" smtClean="0">
                <a:latin typeface="Arial Black" pitchFamily="34" charset="0"/>
              </a:rPr>
              <a:t>SK </a:t>
            </a:r>
            <a:r>
              <a:rPr lang="cs-CZ" sz="3200" u="sng" dirty="0" err="1" smtClean="0">
                <a:latin typeface="Arial Black" pitchFamily="34" charset="0"/>
              </a:rPr>
              <a:t>Štětí</a:t>
            </a:r>
            <a:r>
              <a:rPr lang="cs-CZ" sz="3200" u="sng" dirty="0" smtClean="0">
                <a:latin typeface="Arial Black" pitchFamily="34" charset="0"/>
              </a:rPr>
              <a:t> – SK Sokol </a:t>
            </a:r>
            <a:r>
              <a:rPr lang="cs-CZ" sz="3200" u="sng" dirty="0" err="1" smtClean="0">
                <a:latin typeface="Arial Black" pitchFamily="34" charset="0"/>
              </a:rPr>
              <a:t>Brozany</a:t>
            </a:r>
            <a:endParaRPr lang="cs-CZ" sz="3200" u="sng" dirty="0" smtClean="0">
              <a:latin typeface="Arial Black" pitchFamily="34" charset="0"/>
            </a:endParaRPr>
          </a:p>
          <a:p>
            <a:pPr algn="ctr"/>
            <a:r>
              <a:rPr lang="cs-CZ" sz="2400" u="sng" dirty="0" smtClean="0">
                <a:latin typeface="Arial Black" pitchFamily="34" charset="0"/>
              </a:rPr>
              <a:t>3:10(2:4)  </a:t>
            </a:r>
            <a:r>
              <a:rPr lang="cs-CZ" sz="1400" u="sng" dirty="0" smtClean="0">
                <a:latin typeface="Arial Black" pitchFamily="34" charset="0"/>
              </a:rPr>
              <a:t>18.4.1015   1.kolo poháru</a:t>
            </a:r>
            <a:endParaRPr lang="cs-CZ" sz="2400" u="sng" dirty="0" smtClean="0">
              <a:latin typeface="Arial Black" pitchFamily="34" charset="0"/>
            </a:endParaRPr>
          </a:p>
          <a:p>
            <a:pPr algn="just"/>
            <a:endParaRPr lang="cs-CZ" sz="1400" u="sng" dirty="0" smtClean="0">
              <a:latin typeface="Bookman Old Style" pitchFamily="18" charset="0"/>
            </a:endParaRPr>
          </a:p>
        </p:txBody>
      </p:sp>
      <p:sp>
        <p:nvSpPr>
          <p:cNvPr id="18" name="TextovéPole 17"/>
          <p:cNvSpPr txBox="1"/>
          <p:nvPr/>
        </p:nvSpPr>
        <p:spPr>
          <a:xfrm>
            <a:off x="102940" y="5824453"/>
            <a:ext cx="4392488" cy="1323439"/>
          </a:xfrm>
          <a:prstGeom prst="rect">
            <a:avLst/>
          </a:prstGeom>
          <a:blipFill>
            <a:blip r:embed="rId5" cstate="print"/>
            <a:tile tx="0" ty="0" sx="100000" sy="100000" flip="none" algn="tl"/>
          </a:blipFill>
        </p:spPr>
        <p:txBody>
          <a:bodyPr wrap="square" rtlCol="0">
            <a:spAutoFit/>
          </a:bodyPr>
          <a:lstStyle/>
          <a:p>
            <a:pPr algn="ctr"/>
            <a:r>
              <a:rPr lang="cs-CZ" sz="2000" u="sng" dirty="0" smtClean="0">
                <a:latin typeface="Verdana" pitchFamily="34" charset="0"/>
                <a:ea typeface="Verdana" pitchFamily="34" charset="0"/>
                <a:cs typeface="Verdana" pitchFamily="34" charset="0"/>
              </a:rPr>
              <a:t>Starší žáci</a:t>
            </a:r>
          </a:p>
          <a:p>
            <a:pPr algn="ctr"/>
            <a:r>
              <a:rPr lang="cs-CZ" sz="2000" dirty="0" smtClean="0">
                <a:latin typeface="Verdana" pitchFamily="34" charset="0"/>
                <a:ea typeface="Verdana" pitchFamily="34" charset="0"/>
                <a:cs typeface="Verdana" pitchFamily="34" charset="0"/>
              </a:rPr>
              <a:t>SK </a:t>
            </a:r>
            <a:r>
              <a:rPr lang="cs-CZ" sz="2000" dirty="0" err="1" smtClean="0">
                <a:latin typeface="Verdana" pitchFamily="34" charset="0"/>
                <a:ea typeface="Verdana" pitchFamily="34" charset="0"/>
                <a:cs typeface="Verdana" pitchFamily="34" charset="0"/>
              </a:rPr>
              <a:t>Štětí</a:t>
            </a:r>
            <a:r>
              <a:rPr lang="cs-CZ" sz="2000" dirty="0" smtClean="0">
                <a:latin typeface="Verdana" pitchFamily="34" charset="0"/>
                <a:ea typeface="Verdana" pitchFamily="34" charset="0"/>
                <a:cs typeface="Verdana" pitchFamily="34" charset="0"/>
              </a:rPr>
              <a:t> – SK Sokol </a:t>
            </a:r>
            <a:r>
              <a:rPr lang="cs-CZ" sz="2000" dirty="0" err="1" smtClean="0">
                <a:latin typeface="Verdana" pitchFamily="34" charset="0"/>
                <a:ea typeface="Verdana" pitchFamily="34" charset="0"/>
                <a:cs typeface="Verdana" pitchFamily="34" charset="0"/>
              </a:rPr>
              <a:t>Brozany</a:t>
            </a:r>
            <a:endParaRPr lang="cs-CZ" sz="2000" dirty="0" smtClean="0">
              <a:latin typeface="Verdana" pitchFamily="34" charset="0"/>
              <a:ea typeface="Verdana" pitchFamily="34" charset="0"/>
              <a:cs typeface="Verdana" pitchFamily="34" charset="0"/>
            </a:endParaRPr>
          </a:p>
          <a:p>
            <a:pPr algn="ctr"/>
            <a:r>
              <a:rPr lang="cs-CZ" sz="2000" dirty="0" smtClean="0">
                <a:latin typeface="Verdana" pitchFamily="34" charset="0"/>
                <a:ea typeface="Verdana" pitchFamily="34" charset="0"/>
                <a:cs typeface="Verdana" pitchFamily="34" charset="0"/>
              </a:rPr>
              <a:t>28.4.1015 </a:t>
            </a:r>
          </a:p>
          <a:p>
            <a:pPr algn="ctr"/>
            <a:r>
              <a:rPr lang="cs-CZ" sz="2000" dirty="0" smtClean="0">
                <a:latin typeface="Verdana" pitchFamily="34" charset="0"/>
                <a:ea typeface="Verdana" pitchFamily="34" charset="0"/>
                <a:cs typeface="Verdana" pitchFamily="34" charset="0"/>
              </a:rPr>
              <a:t>1.kolo poháru 17:00</a:t>
            </a:r>
            <a:endParaRPr lang="cs-CZ" sz="1400" u="sng" dirty="0" smtClean="0">
              <a:latin typeface="Bookman Old Style" pitchFamily="18" charset="0"/>
            </a:endParaRPr>
          </a:p>
        </p:txBody>
      </p:sp>
      <p:pic>
        <p:nvPicPr>
          <p:cNvPr id="4206" name="Picture 110"/>
          <p:cNvPicPr>
            <a:picLocks noChangeAspect="1" noChangeArrowheads="1"/>
          </p:cNvPicPr>
          <p:nvPr/>
        </p:nvPicPr>
        <p:blipFill>
          <a:blip r:embed="rId6" cstate="print"/>
          <a:srcRect/>
          <a:stretch>
            <a:fillRect/>
          </a:stretch>
        </p:blipFill>
        <p:spPr bwMode="auto">
          <a:xfrm>
            <a:off x="174948" y="4339580"/>
            <a:ext cx="1654894" cy="1296144"/>
          </a:xfrm>
          <a:prstGeom prst="rect">
            <a:avLst/>
          </a:prstGeom>
          <a:noFill/>
          <a:ln w="9525">
            <a:noFill/>
            <a:miter lim="800000"/>
            <a:headEnd/>
            <a:tailEnd/>
          </a:ln>
        </p:spPr>
      </p:pic>
      <p:pic>
        <p:nvPicPr>
          <p:cNvPr id="4207" name="Picture 111"/>
          <p:cNvPicPr>
            <a:picLocks noChangeAspect="1" noChangeArrowheads="1"/>
          </p:cNvPicPr>
          <p:nvPr/>
        </p:nvPicPr>
        <p:blipFill>
          <a:blip r:embed="rId7" cstate="print"/>
          <a:srcRect/>
          <a:stretch>
            <a:fillRect/>
          </a:stretch>
        </p:blipFill>
        <p:spPr bwMode="auto">
          <a:xfrm>
            <a:off x="2335188" y="4339580"/>
            <a:ext cx="1728192" cy="1296144"/>
          </a:xfrm>
          <a:prstGeom prst="rect">
            <a:avLst/>
          </a:prstGeom>
          <a:noFill/>
          <a:ln w="9525">
            <a:noFill/>
            <a:miter lim="800000"/>
            <a:headEnd/>
            <a:tailEnd/>
          </a:ln>
        </p:spPr>
      </p:pic>
      <p:pic>
        <p:nvPicPr>
          <p:cNvPr id="20" name="Picture 76"/>
          <p:cNvPicPr>
            <a:picLocks noChangeAspect="1" noChangeArrowheads="1"/>
          </p:cNvPicPr>
          <p:nvPr/>
        </p:nvPicPr>
        <p:blipFill>
          <a:blip r:embed="rId8" cstate="print"/>
          <a:srcRect/>
          <a:stretch>
            <a:fillRect/>
          </a:stretch>
        </p:blipFill>
        <p:spPr bwMode="auto">
          <a:xfrm>
            <a:off x="8383860" y="1243236"/>
            <a:ext cx="1296144" cy="360040"/>
          </a:xfrm>
          <a:prstGeom prst="rect">
            <a:avLst/>
          </a:prstGeom>
          <a:noFill/>
          <a:ln w="9525">
            <a:noFill/>
            <a:miter lim="800000"/>
            <a:headEnd/>
            <a:tailEnd/>
          </a:ln>
        </p:spPr>
      </p:pic>
      <p:sp>
        <p:nvSpPr>
          <p:cNvPr id="21" name="TextovéPole 20"/>
          <p:cNvSpPr txBox="1"/>
          <p:nvPr/>
        </p:nvSpPr>
        <p:spPr>
          <a:xfrm>
            <a:off x="174948" y="3311723"/>
            <a:ext cx="4320480" cy="830997"/>
          </a:xfrm>
          <a:prstGeom prst="rect">
            <a:avLst/>
          </a:prstGeom>
          <a:solidFill>
            <a:srgbClr val="99FF66"/>
          </a:solidFill>
        </p:spPr>
        <p:txBody>
          <a:bodyPr wrap="square" rtlCol="0">
            <a:spAutoFit/>
          </a:bodyPr>
          <a:lstStyle/>
          <a:p>
            <a:pPr algn="just"/>
            <a:r>
              <a:rPr lang="cs-CZ" u="sng" dirty="0" smtClean="0">
                <a:latin typeface="Arial" pitchFamily="34" charset="0"/>
                <a:cs typeface="Arial" pitchFamily="34" charset="0"/>
              </a:rPr>
              <a:t>Branky: </a:t>
            </a:r>
            <a:r>
              <a:rPr lang="cs-CZ" dirty="0" smtClean="0">
                <a:latin typeface="Arial" pitchFamily="34" charset="0"/>
                <a:cs typeface="Arial" pitchFamily="34" charset="0"/>
              </a:rPr>
              <a:t> Špaček 1, </a:t>
            </a:r>
            <a:r>
              <a:rPr lang="cs-CZ" dirty="0" err="1" smtClean="0">
                <a:latin typeface="Arial" pitchFamily="34" charset="0"/>
                <a:cs typeface="Arial" pitchFamily="34" charset="0"/>
              </a:rPr>
              <a:t>Vaszi</a:t>
            </a:r>
            <a:r>
              <a:rPr lang="cs-CZ" dirty="0" smtClean="0">
                <a:latin typeface="Arial" pitchFamily="34" charset="0"/>
                <a:cs typeface="Arial" pitchFamily="34" charset="0"/>
              </a:rPr>
              <a:t> 1, </a:t>
            </a:r>
            <a:r>
              <a:rPr lang="cs-CZ" dirty="0" err="1" smtClean="0">
                <a:latin typeface="Arial" pitchFamily="34" charset="0"/>
                <a:cs typeface="Arial" pitchFamily="34" charset="0"/>
              </a:rPr>
              <a:t>Š.Plicka</a:t>
            </a:r>
            <a:r>
              <a:rPr lang="cs-CZ" dirty="0" smtClean="0">
                <a:latin typeface="Arial" pitchFamily="34" charset="0"/>
                <a:cs typeface="Arial" pitchFamily="34" charset="0"/>
              </a:rPr>
              <a:t> 1</a:t>
            </a:r>
          </a:p>
          <a:p>
            <a:pPr algn="just"/>
            <a:r>
              <a:rPr lang="cs-CZ" u="sng" dirty="0" smtClean="0">
                <a:latin typeface="Arial" pitchFamily="34" charset="0"/>
                <a:cs typeface="Arial" pitchFamily="34" charset="0"/>
              </a:rPr>
              <a:t>Sestava:</a:t>
            </a:r>
            <a:r>
              <a:rPr lang="cs-CZ" dirty="0" smtClean="0">
                <a:latin typeface="Arial" pitchFamily="34" charset="0"/>
                <a:cs typeface="Arial" pitchFamily="34" charset="0"/>
              </a:rPr>
              <a:t> Holub-Kopecký, </a:t>
            </a:r>
            <a:r>
              <a:rPr lang="cs-CZ" dirty="0" err="1" smtClean="0">
                <a:latin typeface="Arial" pitchFamily="34" charset="0"/>
                <a:cs typeface="Arial" pitchFamily="34" charset="0"/>
              </a:rPr>
              <a:t>Dopater</a:t>
            </a:r>
            <a:r>
              <a:rPr lang="cs-CZ" dirty="0" smtClean="0">
                <a:latin typeface="Arial" pitchFamily="34" charset="0"/>
                <a:cs typeface="Arial" pitchFamily="34" charset="0"/>
              </a:rPr>
              <a:t>, Jakub Pilař, </a:t>
            </a:r>
            <a:r>
              <a:rPr lang="cs-CZ" dirty="0" err="1" smtClean="0">
                <a:latin typeface="Arial" pitchFamily="34" charset="0"/>
                <a:cs typeface="Arial" pitchFamily="34" charset="0"/>
              </a:rPr>
              <a:t>Vaszi</a:t>
            </a:r>
            <a:r>
              <a:rPr lang="cs-CZ" dirty="0" smtClean="0">
                <a:latin typeface="Arial" pitchFamily="34" charset="0"/>
                <a:cs typeface="Arial" pitchFamily="34" charset="0"/>
              </a:rPr>
              <a:t>, </a:t>
            </a:r>
          </a:p>
          <a:p>
            <a:pPr algn="just"/>
            <a:r>
              <a:rPr lang="cs-CZ" dirty="0" smtClean="0">
                <a:latin typeface="Arial" pitchFamily="34" charset="0"/>
                <a:cs typeface="Arial" pitchFamily="34" charset="0"/>
              </a:rPr>
              <a:t>               Daniluk, Ulrych, Špaček, </a:t>
            </a:r>
            <a:r>
              <a:rPr lang="cs-CZ" dirty="0" err="1" smtClean="0">
                <a:latin typeface="Arial" pitchFamily="34" charset="0"/>
                <a:cs typeface="Arial" pitchFamily="34" charset="0"/>
              </a:rPr>
              <a:t>Krejza</a:t>
            </a:r>
            <a:r>
              <a:rPr lang="cs-CZ" dirty="0" smtClean="0">
                <a:latin typeface="Arial" pitchFamily="34" charset="0"/>
                <a:cs typeface="Arial" pitchFamily="34" charset="0"/>
              </a:rPr>
              <a:t>, Ladič, </a:t>
            </a:r>
            <a:r>
              <a:rPr lang="cs-CZ" dirty="0" err="1" smtClean="0">
                <a:latin typeface="Arial" pitchFamily="34" charset="0"/>
                <a:cs typeface="Arial" pitchFamily="34" charset="0"/>
              </a:rPr>
              <a:t>Š.Plicka</a:t>
            </a:r>
            <a:r>
              <a:rPr lang="cs-CZ" dirty="0" smtClean="0">
                <a:latin typeface="Arial" pitchFamily="34" charset="0"/>
                <a:cs typeface="Arial" pitchFamily="34" charset="0"/>
              </a:rPr>
              <a:t>, </a:t>
            </a:r>
          </a:p>
          <a:p>
            <a:pPr algn="just"/>
            <a:r>
              <a:rPr lang="cs-CZ" dirty="0" smtClean="0">
                <a:latin typeface="Arial" pitchFamily="34" charset="0"/>
                <a:cs typeface="Arial" pitchFamily="34" charset="0"/>
              </a:rPr>
              <a:t>               </a:t>
            </a:r>
            <a:r>
              <a:rPr lang="cs-CZ" dirty="0" err="1" smtClean="0">
                <a:latin typeface="Arial" pitchFamily="34" charset="0"/>
                <a:cs typeface="Arial" pitchFamily="34" charset="0"/>
              </a:rPr>
              <a:t>Bartko</a:t>
            </a:r>
            <a:r>
              <a:rPr lang="cs-CZ" dirty="0" smtClean="0">
                <a:latin typeface="Arial" pitchFamily="34" charset="0"/>
                <a:cs typeface="Arial" pitchFamily="34" charset="0"/>
              </a:rPr>
              <a:t>, Šedivý, Tajč, Pšenička </a:t>
            </a:r>
            <a:endParaRPr lang="cs-CZ" u="sng" dirty="0" smtClean="0">
              <a:latin typeface="Arial" pitchFamily="34" charset="0"/>
              <a:cs typeface="Arial" pitchFamily="34" charset="0"/>
            </a:endParaRPr>
          </a:p>
        </p:txBody>
      </p:sp>
      <p:pic>
        <p:nvPicPr>
          <p:cNvPr id="4098" name="Picture 3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099" name="Picture 3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00" name="Picture 3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01" name="Picture 3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02" name="Picture 3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03" name="Picture 3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04" name="Picture 32"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05" name="Picture 31"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06" name="Picture 30"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07" name="Picture 29"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08" name="Picture 28"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4109" name="Picture 27"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4110" name="Picture 26"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4111" name="Picture 25"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4112" name="Picture 24"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4113" name="Picture 23"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4114" name="Picture 22"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4115" name="Picture 21"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4116" name="Picture 20"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4117" name="Picture 19"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4118" name="Picture 18"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4119" name="Picture 17"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4120" name="Picture 16"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4121" name="Picture 15"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4122" name="Picture 14"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4123" name="Picture 13"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4124" name="Picture 12"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4125" name="Picture 11"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4126" name="Picture 10"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4127" name="Picture 9"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4128" name="Picture 8"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4129" name="Picture 7"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4130" name="Picture 46"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942975"/>
          </a:xfrm>
          <a:prstGeom prst="rect">
            <a:avLst/>
          </a:prstGeom>
          <a:noFill/>
          <a:ln w="9525">
            <a:miter lim="800000"/>
            <a:headEnd/>
            <a:tailEnd/>
          </a:ln>
        </p:spPr>
      </p:pic>
      <p:pic>
        <p:nvPicPr>
          <p:cNvPr id="4131" name="Picture 45"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14400" cy="942975"/>
          </a:xfrm>
          <a:prstGeom prst="rect">
            <a:avLst/>
          </a:prstGeom>
          <a:noFill/>
          <a:ln w="9525">
            <a:miter lim="800000"/>
            <a:headEnd/>
            <a:tailEnd/>
          </a:ln>
        </p:spPr>
      </p:pic>
      <p:pic>
        <p:nvPicPr>
          <p:cNvPr id="4132" name="Picture 44"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866775"/>
            <a:ext cx="914400" cy="952500"/>
          </a:xfrm>
          <a:prstGeom prst="rect">
            <a:avLst/>
          </a:prstGeom>
          <a:noFill/>
          <a:ln w="9525">
            <a:miter lim="800000"/>
            <a:headEnd/>
            <a:tailEnd/>
          </a:ln>
        </p:spPr>
      </p:pic>
      <p:pic>
        <p:nvPicPr>
          <p:cNvPr id="4133" name="Picture 4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866775"/>
            <a:ext cx="914400" cy="952500"/>
          </a:xfrm>
          <a:prstGeom prst="rect">
            <a:avLst/>
          </a:prstGeom>
          <a:noFill/>
          <a:ln w="9525">
            <a:miter lim="800000"/>
            <a:headEnd/>
            <a:tailEnd/>
          </a:ln>
        </p:spPr>
      </p:pic>
      <p:pic>
        <p:nvPicPr>
          <p:cNvPr id="4134" name="Picture 42"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247775"/>
            <a:ext cx="914400" cy="742950"/>
          </a:xfrm>
          <a:prstGeom prst="rect">
            <a:avLst/>
          </a:prstGeom>
          <a:noFill/>
          <a:ln w="9525">
            <a:miter lim="800000"/>
            <a:headEnd/>
            <a:tailEnd/>
          </a:ln>
        </p:spPr>
      </p:pic>
      <p:pic>
        <p:nvPicPr>
          <p:cNvPr id="4135" name="Picture 41"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1247775"/>
            <a:ext cx="914400" cy="742950"/>
          </a:xfrm>
          <a:prstGeom prst="rect">
            <a:avLst/>
          </a:prstGeom>
          <a:noFill/>
          <a:ln w="9525">
            <a:miter lim="800000"/>
            <a:headEnd/>
            <a:tailEnd/>
          </a:ln>
        </p:spPr>
      </p:pic>
      <p:pic>
        <p:nvPicPr>
          <p:cNvPr id="4136" name="Picture 93"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37" name="Picture 92"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38" name="Picture 91"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39" name="Picture 90"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40" name="Picture 89"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41" name="Picture 88"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42" name="Picture 87"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43" name="Picture 86"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44" name="Picture 85"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45" name="Picture 84"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46" name="Picture 50"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7" name="Picture 51"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8" name="Picture 52"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9" name="Picture 53"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0" name="Picture 54"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1" name="Picture 55"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2" name="Picture 56"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3" name="Picture 57"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4" name="Picture 58"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5" name="Picture 83"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6" name="Picture 82"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7" name="Picture 81"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8" name="Picture 80"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9" name="Picture 79"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0" name="Picture 229"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1" name="Picture 228"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2" name="Picture 227"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3" name="Picture 226"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4" name="Picture 225"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5" name="Picture 224"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6" name="Picture 223"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7" name="Picture 222"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8" name="Picture 221"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9" name="Picture 220"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0" name="Picture 219"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1" name="Picture 218"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2" name="Picture 217"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3" name="Picture 216"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4" name="Picture 215"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5" name="Picture 214"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6" name="Picture 213"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7" name="Picture 212"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8" name="Picture 146"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9" name="Picture 145"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0" name="Picture 144"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1" name="Picture 143"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2" name="Picture 142"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3" name="Picture 141"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4" name="Picture 140"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5" name="Picture 139"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6" name="Picture 138"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7" name="Picture 137"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8" name="Picture 136"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9" name="Picture 135"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0" name="Picture 134"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1" name="Picture 133"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2" name="Picture 132"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3" name="Picture 131"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4" name="Picture 130"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5" name="Picture 129"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6" name="Picture 128"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7" name="Picture 127"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8" name="Picture 126"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9" name="Picture 125"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0" name="Picture 124"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1" name="Picture 123"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2" name="Picture 122"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3" name="Picture 121"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4" name="Picture 120"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5" name="Picture 119" hidden="1"/>
          <p:cNvPicPr preferRelativeResize="0">
            <a:picLocks noChangeArrowheads="1" noChangeShapeType="1"/>
          </p:cNvPicPr>
          <p:nvPr/>
        </p:nvPicPr>
        <p:blipFill>
          <a:blip r:embed="rId1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2011363"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911475" y="6859588"/>
            <a:ext cx="158432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3559324" y="7075884"/>
            <a:ext cx="1152128"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246956" y="3835524"/>
            <a:ext cx="4032448"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sp>
        <p:nvSpPr>
          <p:cNvPr id="9" name="Obdélník 8"/>
          <p:cNvSpPr/>
          <p:nvPr/>
        </p:nvSpPr>
        <p:spPr>
          <a:xfrm>
            <a:off x="30932" y="523156"/>
            <a:ext cx="4752528" cy="3323987"/>
          </a:xfrm>
          <a:prstGeom prst="rect">
            <a:avLst/>
          </a:prstGeom>
        </p:spPr>
        <p:txBody>
          <a:bodyPr wrap="square">
            <a:spAutoFit/>
          </a:bodyPr>
          <a:lstStyle/>
          <a:p>
            <a:pPr lvl="0" algn="just" eaLnBrk="0" hangingPunct="0"/>
            <a:r>
              <a:rPr lang="cs-CZ" sz="1000" b="0" dirty="0" smtClean="0">
                <a:latin typeface="Arial" pitchFamily="34" charset="0"/>
                <a:ea typeface="Times New Roman" pitchFamily="18" charset="0"/>
                <a:cs typeface="Arial" pitchFamily="34" charset="0"/>
              </a:rPr>
              <a:t>vyrážet na roh. Velký klid do hry hostů to ale nepřineslo. Domácí jenom v deseti ovládli střed hřiště a obraně soupeře začali zatápět. Nejprve střelu </a:t>
            </a:r>
            <a:r>
              <a:rPr lang="cs-CZ" sz="1000" b="0" dirty="0" err="1" smtClean="0">
                <a:latin typeface="Arial" pitchFamily="34" charset="0"/>
                <a:ea typeface="Times New Roman" pitchFamily="18" charset="0"/>
                <a:cs typeface="Arial" pitchFamily="34" charset="0"/>
              </a:rPr>
              <a:t>Gahera</a:t>
            </a:r>
            <a:r>
              <a:rPr lang="cs-CZ" sz="1000" b="0" dirty="0" smtClean="0">
                <a:latin typeface="Arial" pitchFamily="34" charset="0"/>
                <a:ea typeface="Times New Roman" pitchFamily="18" charset="0"/>
                <a:cs typeface="Arial" pitchFamily="34" charset="0"/>
              </a:rPr>
              <a:t> vyškrábl brankář na roh, aby o chvilku později  z volného přímého kopu hráč Děčína trefil míč nepřesně. Na řadu přišel roh. Po něm ne příliš jistý zákrok brankáře a po brance </a:t>
            </a:r>
            <a:r>
              <a:rPr lang="cs-CZ" sz="1000" b="0" dirty="0" err="1" smtClean="0">
                <a:latin typeface="Arial" pitchFamily="34" charset="0"/>
                <a:ea typeface="Times New Roman" pitchFamily="18" charset="0"/>
                <a:cs typeface="Arial" pitchFamily="34" charset="0"/>
              </a:rPr>
              <a:t>Příhonského</a:t>
            </a:r>
            <a:r>
              <a:rPr lang="cs-CZ" sz="1000" b="0" dirty="0" smtClean="0">
                <a:latin typeface="Arial" pitchFamily="34" charset="0"/>
                <a:ea typeface="Times New Roman" pitchFamily="18" charset="0"/>
                <a:cs typeface="Arial" pitchFamily="34" charset="0"/>
              </a:rPr>
              <a:t> se na ukazateli skóre rozsvítil výsledek 2:4. Domácí ještě více vsadili na útok a to znamenalo oslabení obranné činnosti. Stejskal však z dobré pozice branku Děčína minul. Ještě větší zmar byl pokus </a:t>
            </a:r>
            <a:r>
              <a:rPr lang="cs-CZ" sz="1000" b="0" dirty="0" err="1" smtClean="0">
                <a:latin typeface="Arial" pitchFamily="34" charset="0"/>
                <a:ea typeface="Times New Roman" pitchFamily="18" charset="0"/>
                <a:cs typeface="Arial" pitchFamily="34" charset="0"/>
              </a:rPr>
              <a:t>Beláka</a:t>
            </a:r>
            <a:r>
              <a:rPr lang="cs-CZ" sz="1000" b="0" dirty="0" smtClean="0">
                <a:latin typeface="Arial" pitchFamily="34" charset="0"/>
                <a:ea typeface="Times New Roman" pitchFamily="18" charset="0"/>
                <a:cs typeface="Arial" pitchFamily="34" charset="0"/>
              </a:rPr>
              <a:t>, který z </a:t>
            </a:r>
            <a:r>
              <a:rPr lang="cs-CZ" sz="1000" dirty="0" smtClean="0">
                <a:latin typeface="Arial" pitchFamily="34" charset="0"/>
                <a:ea typeface="Times New Roman" pitchFamily="18" charset="0"/>
                <a:cs typeface="Arial" pitchFamily="34" charset="0"/>
              </a:rPr>
              <a:t>malého</a:t>
            </a:r>
            <a:r>
              <a:rPr lang="cs-CZ" sz="1000" b="0" dirty="0" smtClean="0">
                <a:latin typeface="Arial" pitchFamily="34" charset="0"/>
                <a:ea typeface="Times New Roman" pitchFamily="18" charset="0"/>
                <a:cs typeface="Arial" pitchFamily="34" charset="0"/>
              </a:rPr>
              <a:t> vápna netrefil opuštěnou branku. To byla zase voda na mlýn domácích, kteří se pokoušeli snížit na rozdíl aspoň jedné branky. Měli však už jenom jednu možnost a to z volného přímého kopu, ze kterého trefili jenom dobře postavenou zeď. Závěrečné slovo zápasu měl </a:t>
            </a:r>
            <a:r>
              <a:rPr lang="cs-CZ" sz="1000" b="0" dirty="0" err="1" smtClean="0">
                <a:latin typeface="Arial" pitchFamily="34" charset="0"/>
                <a:ea typeface="Times New Roman" pitchFamily="18" charset="0"/>
                <a:cs typeface="Arial" pitchFamily="34" charset="0"/>
              </a:rPr>
              <a:t>Belák</a:t>
            </a:r>
            <a:r>
              <a:rPr lang="cs-CZ" sz="1000" b="0" dirty="0" smtClean="0">
                <a:latin typeface="Arial" pitchFamily="34" charset="0"/>
                <a:ea typeface="Times New Roman" pitchFamily="18" charset="0"/>
                <a:cs typeface="Arial" pitchFamily="34" charset="0"/>
              </a:rPr>
              <a:t>. Na polovině hřiště si vzal míč, prošel s ním až před branku a konečně se trefil. Výsledek 5:2 pro hosty byl také tím konečným. </a:t>
            </a:r>
            <a:endParaRPr lang="cs-CZ" sz="1000" b="0" dirty="0" smtClean="0">
              <a:latin typeface="Arial" pitchFamily="34" charset="0"/>
              <a:cs typeface="Arial" pitchFamily="34" charset="0"/>
            </a:endParaRPr>
          </a:p>
          <a:p>
            <a:pPr lvl="0" algn="just" eaLnBrk="0" hangingPunct="0"/>
            <a:r>
              <a:rPr lang="cs-CZ" sz="1000" b="0" u="sng" dirty="0" smtClean="0">
                <a:latin typeface="Arial" pitchFamily="34" charset="0"/>
                <a:ea typeface="Times New Roman" pitchFamily="18" charset="0"/>
                <a:cs typeface="Arial" pitchFamily="34" charset="0"/>
              </a:rPr>
              <a:t>Branky:</a:t>
            </a:r>
            <a:r>
              <a:rPr lang="cs-CZ" sz="1000" b="0" dirty="0" smtClean="0">
                <a:latin typeface="Arial" pitchFamily="34" charset="0"/>
                <a:ea typeface="Times New Roman" pitchFamily="18" charset="0"/>
                <a:cs typeface="Arial" pitchFamily="34" charset="0"/>
              </a:rPr>
              <a:t> Slanička 2, Šimral 1, </a:t>
            </a:r>
            <a:r>
              <a:rPr lang="cs-CZ" sz="1000" b="0" dirty="0" err="1" smtClean="0">
                <a:latin typeface="Arial" pitchFamily="34" charset="0"/>
                <a:ea typeface="Times New Roman" pitchFamily="18" charset="0"/>
                <a:cs typeface="Arial" pitchFamily="34" charset="0"/>
              </a:rPr>
              <a:t>Kucler</a:t>
            </a:r>
            <a:r>
              <a:rPr lang="cs-CZ" sz="1000" b="0" dirty="0" smtClean="0">
                <a:latin typeface="Arial" pitchFamily="34" charset="0"/>
                <a:ea typeface="Times New Roman" pitchFamily="18" charset="0"/>
                <a:cs typeface="Arial" pitchFamily="34" charset="0"/>
              </a:rPr>
              <a:t> 1, </a:t>
            </a:r>
            <a:r>
              <a:rPr lang="cs-CZ" sz="1000" b="0" dirty="0" err="1" smtClean="0">
                <a:latin typeface="Arial" pitchFamily="34" charset="0"/>
                <a:ea typeface="Times New Roman" pitchFamily="18" charset="0"/>
                <a:cs typeface="Arial" pitchFamily="34" charset="0"/>
              </a:rPr>
              <a:t>Belák</a:t>
            </a:r>
            <a:r>
              <a:rPr lang="cs-CZ" sz="1000" b="0" dirty="0" smtClean="0">
                <a:latin typeface="Arial" pitchFamily="34" charset="0"/>
                <a:ea typeface="Times New Roman" pitchFamily="18" charset="0"/>
                <a:cs typeface="Arial" pitchFamily="34" charset="0"/>
              </a:rPr>
              <a:t> 1</a:t>
            </a:r>
            <a:endParaRPr lang="cs-CZ" sz="1000" b="0" dirty="0" smtClean="0">
              <a:latin typeface="Arial" pitchFamily="34" charset="0"/>
              <a:cs typeface="Arial" pitchFamily="34" charset="0"/>
            </a:endParaRPr>
          </a:p>
          <a:p>
            <a:pPr lvl="0" algn="just" eaLnBrk="0" hangingPunct="0"/>
            <a:r>
              <a:rPr lang="cs-CZ" sz="1000" b="0" u="sng" dirty="0" smtClean="0">
                <a:latin typeface="Arial" pitchFamily="34" charset="0"/>
                <a:ea typeface="Times New Roman" pitchFamily="18" charset="0"/>
                <a:cs typeface="Arial" pitchFamily="34" charset="0"/>
              </a:rPr>
              <a:t>Sestava:</a:t>
            </a:r>
            <a:r>
              <a:rPr lang="cs-CZ" sz="1000" b="0" dirty="0" smtClean="0">
                <a:latin typeface="Arial" pitchFamily="34" charset="0"/>
                <a:ea typeface="Times New Roman" pitchFamily="18" charset="0"/>
                <a:cs typeface="Arial" pitchFamily="34" charset="0"/>
              </a:rPr>
              <a:t> Gabriel- Tůma, </a:t>
            </a:r>
            <a:r>
              <a:rPr lang="cs-CZ" sz="1000" b="0" dirty="0" err="1" smtClean="0">
                <a:latin typeface="Arial" pitchFamily="34" charset="0"/>
                <a:ea typeface="Times New Roman" pitchFamily="18" charset="0"/>
                <a:cs typeface="Arial" pitchFamily="34" charset="0"/>
              </a:rPr>
              <a:t>Šmidrkal</a:t>
            </a:r>
            <a:r>
              <a:rPr lang="cs-CZ" sz="1000" b="0" dirty="0" smtClean="0">
                <a:latin typeface="Arial" pitchFamily="34" charset="0"/>
                <a:ea typeface="Times New Roman" pitchFamily="18" charset="0"/>
                <a:cs typeface="Arial" pitchFamily="34" charset="0"/>
              </a:rPr>
              <a:t>, Šimral, </a:t>
            </a:r>
            <a:r>
              <a:rPr lang="cs-CZ" sz="1000" b="0" dirty="0" err="1" smtClean="0">
                <a:latin typeface="Arial" pitchFamily="34" charset="0"/>
                <a:ea typeface="Times New Roman" pitchFamily="18" charset="0"/>
                <a:cs typeface="Arial" pitchFamily="34" charset="0"/>
              </a:rPr>
              <a:t>Ransdorf</a:t>
            </a:r>
            <a:r>
              <a:rPr lang="cs-CZ" sz="1000" b="0" dirty="0" smtClean="0">
                <a:latin typeface="Arial" pitchFamily="34" charset="0"/>
                <a:ea typeface="Times New Roman" pitchFamily="18" charset="0"/>
                <a:cs typeface="Arial" pitchFamily="34" charset="0"/>
              </a:rPr>
              <a:t>-</a:t>
            </a:r>
            <a:r>
              <a:rPr lang="cs-CZ" sz="1000" b="0" dirty="0" err="1" smtClean="0">
                <a:latin typeface="Arial" pitchFamily="34" charset="0"/>
                <a:ea typeface="Times New Roman" pitchFamily="18" charset="0"/>
                <a:cs typeface="Arial" pitchFamily="34" charset="0"/>
              </a:rPr>
              <a:t>Kucler</a:t>
            </a:r>
            <a:r>
              <a:rPr lang="cs-CZ" sz="1000" b="0" dirty="0" smtClean="0">
                <a:latin typeface="Arial" pitchFamily="34" charset="0"/>
                <a:ea typeface="Times New Roman" pitchFamily="18" charset="0"/>
                <a:cs typeface="Arial" pitchFamily="34" charset="0"/>
              </a:rPr>
              <a:t>, </a:t>
            </a:r>
            <a:r>
              <a:rPr lang="cs-CZ" sz="1000" b="0" dirty="0" err="1" smtClean="0">
                <a:latin typeface="Arial" pitchFamily="34" charset="0"/>
                <a:ea typeface="Times New Roman" pitchFamily="18" charset="0"/>
                <a:cs typeface="Arial" pitchFamily="34" charset="0"/>
              </a:rPr>
              <a:t>Malák</a:t>
            </a:r>
            <a:r>
              <a:rPr lang="cs-CZ" sz="1000" b="0" dirty="0" smtClean="0">
                <a:latin typeface="Arial" pitchFamily="34" charset="0"/>
                <a:ea typeface="Times New Roman" pitchFamily="18" charset="0"/>
                <a:cs typeface="Arial" pitchFamily="34" charset="0"/>
              </a:rPr>
              <a:t>(65. </a:t>
            </a:r>
            <a:r>
              <a:rPr lang="cs-CZ" sz="1000" b="0" dirty="0" err="1" smtClean="0">
                <a:latin typeface="Arial" pitchFamily="34" charset="0"/>
                <a:ea typeface="Times New Roman" pitchFamily="18" charset="0"/>
                <a:cs typeface="Arial" pitchFamily="34" charset="0"/>
              </a:rPr>
              <a:t>Poráč</a:t>
            </a:r>
            <a:r>
              <a:rPr lang="cs-CZ" sz="1000" b="0" dirty="0" smtClean="0">
                <a:latin typeface="Arial" pitchFamily="34" charset="0"/>
                <a:ea typeface="Times New Roman" pitchFamily="18" charset="0"/>
                <a:cs typeface="Arial" pitchFamily="34" charset="0"/>
              </a:rPr>
              <a:t>), </a:t>
            </a:r>
          </a:p>
          <a:p>
            <a:pPr lvl="0" algn="just" eaLnBrk="0" hangingPunct="0"/>
            <a:r>
              <a:rPr lang="cs-CZ" sz="1000" b="0" dirty="0" smtClean="0">
                <a:latin typeface="Arial" pitchFamily="34" charset="0"/>
                <a:ea typeface="Times New Roman" pitchFamily="18" charset="0"/>
                <a:cs typeface="Arial" pitchFamily="34" charset="0"/>
              </a:rPr>
              <a:t>               Slanička, Stejskal(86. </a:t>
            </a:r>
            <a:r>
              <a:rPr lang="cs-CZ" sz="1000" b="0" dirty="0" err="1" smtClean="0">
                <a:latin typeface="Arial" pitchFamily="34" charset="0"/>
                <a:ea typeface="Times New Roman" pitchFamily="18" charset="0"/>
                <a:cs typeface="Arial" pitchFamily="34" charset="0"/>
              </a:rPr>
              <a:t>Koráň</a:t>
            </a:r>
            <a:r>
              <a:rPr lang="cs-CZ" sz="1000" b="0" dirty="0" smtClean="0">
                <a:latin typeface="Arial" pitchFamily="34" charset="0"/>
                <a:ea typeface="Times New Roman" pitchFamily="18" charset="0"/>
                <a:cs typeface="Arial" pitchFamily="34" charset="0"/>
              </a:rPr>
              <a:t>)-</a:t>
            </a:r>
            <a:r>
              <a:rPr lang="cs-CZ" sz="1000" b="0" dirty="0" err="1" smtClean="0">
                <a:latin typeface="Arial" pitchFamily="34" charset="0"/>
                <a:ea typeface="Times New Roman" pitchFamily="18" charset="0"/>
                <a:cs typeface="Arial" pitchFamily="34" charset="0"/>
              </a:rPr>
              <a:t>Belák</a:t>
            </a:r>
            <a:r>
              <a:rPr lang="cs-CZ" sz="1000" b="0" dirty="0" smtClean="0">
                <a:latin typeface="Arial" pitchFamily="34" charset="0"/>
                <a:ea typeface="Times New Roman" pitchFamily="18" charset="0"/>
                <a:cs typeface="Arial" pitchFamily="34" charset="0"/>
              </a:rPr>
              <a:t>(87.Michovský), Tichý(87. </a:t>
            </a:r>
          </a:p>
          <a:p>
            <a:pPr lvl="0" algn="just" eaLnBrk="0" hangingPunct="0"/>
            <a:r>
              <a:rPr lang="cs-CZ" sz="1000" b="0" dirty="0" smtClean="0">
                <a:latin typeface="Arial" pitchFamily="34" charset="0"/>
                <a:ea typeface="Times New Roman" pitchFamily="18" charset="0"/>
                <a:cs typeface="Arial" pitchFamily="34" charset="0"/>
              </a:rPr>
              <a:t>               Matuszewski)</a:t>
            </a:r>
            <a:endParaRPr lang="cs-CZ" sz="1000" b="0" dirty="0" smtClean="0">
              <a:latin typeface="Arial" pitchFamily="34" charset="0"/>
              <a:cs typeface="Arial" pitchFamily="34" charset="0"/>
            </a:endParaRPr>
          </a:p>
          <a:p>
            <a:pPr lvl="0" algn="just" eaLnBrk="0" hangingPunct="0"/>
            <a:r>
              <a:rPr lang="cs-CZ" sz="1000" b="0" u="sng" dirty="0" smtClean="0">
                <a:latin typeface="Arial" pitchFamily="34" charset="0"/>
                <a:ea typeface="Times New Roman" pitchFamily="18" charset="0"/>
                <a:cs typeface="Arial" pitchFamily="34" charset="0"/>
              </a:rPr>
              <a:t>Připraveni:</a:t>
            </a:r>
            <a:r>
              <a:rPr lang="cs-CZ" sz="1000" b="0" dirty="0" smtClean="0">
                <a:latin typeface="Arial" pitchFamily="34" charset="0"/>
                <a:ea typeface="Times New Roman" pitchFamily="18" charset="0"/>
                <a:cs typeface="Arial" pitchFamily="34" charset="0"/>
              </a:rPr>
              <a:t> Kloub</a:t>
            </a:r>
            <a:endParaRPr lang="cs-CZ" sz="1000" b="0" dirty="0" smtClean="0">
              <a:latin typeface="Arial" pitchFamily="34" charset="0"/>
              <a:cs typeface="Arial" pitchFamily="34" charset="0"/>
            </a:endParaRPr>
          </a:p>
          <a:p>
            <a:pPr lvl="0" algn="just" eaLnBrk="0" hangingPunct="0"/>
            <a:r>
              <a:rPr lang="cs-CZ" sz="1000" b="0" u="sng" dirty="0" smtClean="0">
                <a:latin typeface="Arial" pitchFamily="34" charset="0"/>
                <a:ea typeface="Times New Roman" pitchFamily="18" charset="0"/>
                <a:cs typeface="Arial" pitchFamily="34" charset="0"/>
              </a:rPr>
              <a:t>Trenér:</a:t>
            </a:r>
            <a:r>
              <a:rPr lang="cs-CZ" sz="1000" b="0" dirty="0" smtClean="0">
                <a:latin typeface="Arial" pitchFamily="34" charset="0"/>
                <a:ea typeface="Times New Roman" pitchFamily="18" charset="0"/>
                <a:cs typeface="Arial" pitchFamily="34" charset="0"/>
              </a:rPr>
              <a:t> </a:t>
            </a:r>
            <a:r>
              <a:rPr lang="cs-CZ" sz="1000" b="0" dirty="0" err="1" smtClean="0">
                <a:latin typeface="Arial" pitchFamily="34" charset="0"/>
                <a:ea typeface="Times New Roman" pitchFamily="18" charset="0"/>
                <a:cs typeface="Arial" pitchFamily="34" charset="0"/>
              </a:rPr>
              <a:t>J.Vinš</a:t>
            </a:r>
            <a:r>
              <a:rPr lang="cs-CZ" sz="1000" b="0" dirty="0" smtClean="0">
                <a:latin typeface="Arial" pitchFamily="34" charset="0"/>
                <a:ea typeface="Times New Roman" pitchFamily="18" charset="0"/>
                <a:cs typeface="Arial" pitchFamily="34" charset="0"/>
              </a:rPr>
              <a:t> </a:t>
            </a:r>
            <a:r>
              <a:rPr lang="cs-CZ" sz="1000" b="0" u="sng" dirty="0" smtClean="0">
                <a:latin typeface="Arial" pitchFamily="34" charset="0"/>
                <a:ea typeface="Times New Roman" pitchFamily="18" charset="0"/>
                <a:cs typeface="Arial" pitchFamily="34" charset="0"/>
              </a:rPr>
              <a:t>Vedoucí:</a:t>
            </a:r>
            <a:r>
              <a:rPr lang="cs-CZ" sz="1000" b="0" dirty="0" smtClean="0">
                <a:latin typeface="Arial" pitchFamily="34" charset="0"/>
                <a:ea typeface="Times New Roman" pitchFamily="18" charset="0"/>
                <a:cs typeface="Arial" pitchFamily="34" charset="0"/>
              </a:rPr>
              <a:t> </a:t>
            </a:r>
            <a:r>
              <a:rPr lang="cs-CZ" sz="1000" b="0" dirty="0" err="1" smtClean="0">
                <a:latin typeface="Arial" pitchFamily="34" charset="0"/>
                <a:ea typeface="Times New Roman" pitchFamily="18" charset="0"/>
                <a:cs typeface="Arial" pitchFamily="34" charset="0"/>
              </a:rPr>
              <a:t>J.Havner</a:t>
            </a:r>
            <a:r>
              <a:rPr lang="cs-CZ" sz="1000" b="0" dirty="0" smtClean="0">
                <a:latin typeface="Arial" pitchFamily="34" charset="0"/>
                <a:ea typeface="Times New Roman" pitchFamily="18" charset="0"/>
                <a:cs typeface="Arial" pitchFamily="34" charset="0"/>
              </a:rPr>
              <a:t>   </a:t>
            </a:r>
            <a:r>
              <a:rPr lang="cs-CZ" sz="1000" b="0" u="sng" dirty="0" smtClean="0">
                <a:latin typeface="Arial" pitchFamily="34" charset="0"/>
                <a:ea typeface="Times New Roman" pitchFamily="18" charset="0"/>
                <a:cs typeface="Arial" pitchFamily="34" charset="0"/>
              </a:rPr>
              <a:t>Masér:</a:t>
            </a:r>
            <a:r>
              <a:rPr lang="cs-CZ" sz="1000" b="0" dirty="0" smtClean="0">
                <a:latin typeface="Arial" pitchFamily="34" charset="0"/>
                <a:ea typeface="Times New Roman" pitchFamily="18" charset="0"/>
                <a:cs typeface="Arial" pitchFamily="34" charset="0"/>
              </a:rPr>
              <a:t> </a:t>
            </a:r>
            <a:r>
              <a:rPr lang="cs-CZ" sz="1000" b="0" dirty="0" err="1" smtClean="0">
                <a:latin typeface="Arial" pitchFamily="34" charset="0"/>
                <a:ea typeface="Times New Roman" pitchFamily="18" charset="0"/>
                <a:cs typeface="Arial" pitchFamily="34" charset="0"/>
              </a:rPr>
              <a:t>K</a:t>
            </a:r>
            <a:r>
              <a:rPr lang="cs-CZ" sz="1000" b="0" dirty="0" smtClean="0">
                <a:latin typeface="Arial" pitchFamily="34" charset="0"/>
                <a:ea typeface="Times New Roman" pitchFamily="18" charset="0"/>
                <a:cs typeface="Arial" pitchFamily="34" charset="0"/>
              </a:rPr>
              <a:t>.Zavřel</a:t>
            </a:r>
            <a:endParaRPr lang="cs-CZ" sz="1000" b="0" dirty="0" smtClean="0">
              <a:latin typeface="Arial" pitchFamily="34" charset="0"/>
              <a:cs typeface="Arial" pitchFamily="34" charset="0"/>
            </a:endParaRPr>
          </a:p>
          <a:p>
            <a:pPr lvl="0" algn="just" eaLnBrk="0" hangingPunct="0"/>
            <a:r>
              <a:rPr lang="cs-CZ" sz="1000" b="0" u="sng" dirty="0" smtClean="0">
                <a:latin typeface="Arial" pitchFamily="34" charset="0"/>
                <a:ea typeface="Times New Roman" pitchFamily="18" charset="0"/>
                <a:cs typeface="Arial" pitchFamily="34" charset="0"/>
              </a:rPr>
              <a:t>Rozhodčí:</a:t>
            </a:r>
            <a:r>
              <a:rPr lang="cs-CZ" sz="1000" b="0" dirty="0" smtClean="0">
                <a:latin typeface="Arial" pitchFamily="34" charset="0"/>
                <a:ea typeface="Times New Roman" pitchFamily="18" charset="0"/>
                <a:cs typeface="Arial" pitchFamily="34" charset="0"/>
              </a:rPr>
              <a:t> </a:t>
            </a:r>
            <a:r>
              <a:rPr lang="cs-CZ" sz="1000" b="0" dirty="0" err="1" smtClean="0">
                <a:latin typeface="Arial" pitchFamily="34" charset="0"/>
                <a:ea typeface="Times New Roman" pitchFamily="18" charset="0"/>
                <a:cs typeface="Arial" pitchFamily="34" charset="0"/>
              </a:rPr>
              <a:t>Suchánek</a:t>
            </a:r>
            <a:r>
              <a:rPr lang="cs-CZ" sz="1000" b="0" dirty="0" smtClean="0">
                <a:latin typeface="Arial" pitchFamily="34" charset="0"/>
                <a:ea typeface="Times New Roman" pitchFamily="18" charset="0"/>
                <a:cs typeface="Arial" pitchFamily="34" charset="0"/>
              </a:rPr>
              <a:t>-Roháč, Zavadil  Delegát: Dvorský</a:t>
            </a:r>
          </a:p>
          <a:p>
            <a:pPr lvl="0" algn="just" eaLnBrk="0" hangingPunct="0"/>
            <a:endParaRPr lang="cs-CZ" sz="1000" b="0" dirty="0" smtClean="0">
              <a:latin typeface="Arial" pitchFamily="34" charset="0"/>
              <a:cs typeface="Arial" pitchFamily="34" charset="0"/>
            </a:endParaRPr>
          </a:p>
        </p:txBody>
      </p:sp>
      <p:sp>
        <p:nvSpPr>
          <p:cNvPr id="11" name="TextovéPole 10"/>
          <p:cNvSpPr txBox="1"/>
          <p:nvPr/>
        </p:nvSpPr>
        <p:spPr>
          <a:xfrm>
            <a:off x="390972" y="163116"/>
            <a:ext cx="3744416" cy="230832"/>
          </a:xfrm>
          <a:prstGeom prst="rect">
            <a:avLst/>
          </a:prstGeom>
          <a:solidFill>
            <a:schemeClr val="bg1">
              <a:lumMod val="85000"/>
            </a:schemeClr>
          </a:solidFill>
        </p:spPr>
        <p:txBody>
          <a:bodyPr wrap="square" rtlCol="0">
            <a:spAutoFit/>
          </a:bodyPr>
          <a:lstStyle/>
          <a:p>
            <a:pPr algn="ctr"/>
            <a:r>
              <a:rPr lang="cs-CZ" sz="900" u="sng" dirty="0" smtClean="0">
                <a:latin typeface="Arial monospaced for SAP" pitchFamily="49" charset="0"/>
              </a:rPr>
              <a:t>Pokračování zápasu Junior Děčín – </a:t>
            </a:r>
            <a:r>
              <a:rPr lang="cs-CZ" sz="900" u="sng" dirty="0" err="1" smtClean="0">
                <a:latin typeface="Arial monospaced for SAP" pitchFamily="49" charset="0"/>
              </a:rPr>
              <a:t>Štětí</a:t>
            </a:r>
            <a:r>
              <a:rPr lang="cs-CZ" sz="900" u="sng" dirty="0" smtClean="0">
                <a:latin typeface="Arial monospaced for SAP" pitchFamily="49" charset="0"/>
              </a:rPr>
              <a:t> 12.4.2015</a:t>
            </a:r>
          </a:p>
        </p:txBody>
      </p:sp>
      <p:pic>
        <p:nvPicPr>
          <p:cNvPr id="5150" name="Picture 30"/>
          <p:cNvPicPr>
            <a:picLocks noChangeAspect="1" noChangeArrowheads="1"/>
          </p:cNvPicPr>
          <p:nvPr/>
        </p:nvPicPr>
        <p:blipFill>
          <a:blip r:embed="rId3" cstate="print"/>
          <a:srcRect/>
          <a:stretch>
            <a:fillRect/>
          </a:stretch>
        </p:blipFill>
        <p:spPr bwMode="auto">
          <a:xfrm>
            <a:off x="174948" y="3907532"/>
            <a:ext cx="4248472" cy="2847231"/>
          </a:xfrm>
          <a:prstGeom prst="rect">
            <a:avLst/>
          </a:prstGeom>
          <a:noFill/>
          <a:ln w="9525">
            <a:noFill/>
            <a:miter lim="800000"/>
            <a:headEnd/>
            <a:tailEnd/>
          </a:ln>
        </p:spPr>
      </p:pic>
      <p:sp>
        <p:nvSpPr>
          <p:cNvPr id="15" name="TextovéPole 14"/>
          <p:cNvSpPr txBox="1"/>
          <p:nvPr/>
        </p:nvSpPr>
        <p:spPr>
          <a:xfrm>
            <a:off x="462980" y="6859860"/>
            <a:ext cx="3600400" cy="261610"/>
          </a:xfrm>
          <a:prstGeom prst="rect">
            <a:avLst/>
          </a:prstGeom>
          <a:solidFill>
            <a:srgbClr val="99FF66"/>
          </a:solidFill>
        </p:spPr>
        <p:txBody>
          <a:bodyPr wrap="square" rtlCol="0">
            <a:spAutoFit/>
          </a:bodyPr>
          <a:lstStyle/>
          <a:p>
            <a:pPr algn="ctr"/>
            <a:r>
              <a:rPr lang="cs-CZ" sz="1100" dirty="0" smtClean="0">
                <a:effectLst>
                  <a:outerShdw blurRad="38100" dist="38100" dir="2700000" algn="tl">
                    <a:srgbClr val="000000">
                      <a:alpha val="43137"/>
                    </a:srgbClr>
                  </a:outerShdw>
                </a:effectLst>
                <a:latin typeface="Arial" pitchFamily="34" charset="0"/>
                <a:cs typeface="Arial" pitchFamily="34" charset="0"/>
              </a:rPr>
              <a:t>Před zápasem Junior </a:t>
            </a:r>
            <a:r>
              <a:rPr lang="cs-CZ" sz="1100" dirty="0" err="1" smtClean="0">
                <a:effectLst>
                  <a:outerShdw blurRad="38100" dist="38100" dir="2700000" algn="tl">
                    <a:srgbClr val="000000">
                      <a:alpha val="43137"/>
                    </a:srgbClr>
                  </a:outerShdw>
                </a:effectLst>
                <a:latin typeface="Arial" pitchFamily="34" charset="0"/>
                <a:cs typeface="Arial" pitchFamily="34" charset="0"/>
              </a:rPr>
              <a:t>Děčín</a:t>
            </a:r>
            <a:r>
              <a:rPr lang="cs-CZ" sz="1100" dirty="0" smtClean="0">
                <a:effectLst>
                  <a:outerShdw blurRad="38100" dist="38100" dir="2700000" algn="tl">
                    <a:srgbClr val="000000">
                      <a:alpha val="43137"/>
                    </a:srgbClr>
                  </a:outerShdw>
                </a:effectLst>
                <a:latin typeface="Arial" pitchFamily="34" charset="0"/>
                <a:cs typeface="Arial" pitchFamily="34" charset="0"/>
              </a:rPr>
              <a:t>-</a:t>
            </a:r>
            <a:r>
              <a:rPr lang="cs-CZ" sz="1100" dirty="0" err="1" smtClean="0">
                <a:effectLst>
                  <a:outerShdw blurRad="38100" dist="38100" dir="2700000" algn="tl">
                    <a:srgbClr val="000000">
                      <a:alpha val="43137"/>
                    </a:srgbClr>
                  </a:outerShdw>
                </a:effectLst>
                <a:latin typeface="Arial" pitchFamily="34" charset="0"/>
                <a:cs typeface="Arial" pitchFamily="34" charset="0"/>
              </a:rPr>
              <a:t>Štětí</a:t>
            </a:r>
            <a:r>
              <a:rPr lang="cs-CZ" sz="1100" dirty="0" smtClean="0">
                <a:effectLst>
                  <a:outerShdw blurRad="38100" dist="38100" dir="2700000" algn="tl">
                    <a:srgbClr val="000000">
                      <a:alpha val="43137"/>
                    </a:srgbClr>
                  </a:outerShdw>
                </a:effectLst>
                <a:latin typeface="Arial" pitchFamily="34" charset="0"/>
                <a:cs typeface="Arial" pitchFamily="34" charset="0"/>
              </a:rPr>
              <a:t> 12.4.2015 </a:t>
            </a:r>
          </a:p>
        </p:txBody>
      </p:sp>
      <p:sp>
        <p:nvSpPr>
          <p:cNvPr id="18" name="TextovéPole 17"/>
          <p:cNvSpPr txBox="1"/>
          <p:nvPr/>
        </p:nvSpPr>
        <p:spPr>
          <a:xfrm>
            <a:off x="5935588" y="91108"/>
            <a:ext cx="4248472" cy="1323439"/>
          </a:xfrm>
          <a:prstGeom prst="rect">
            <a:avLst/>
          </a:prstGeom>
          <a:blipFill>
            <a:blip r:embed="rId4" cstate="print"/>
            <a:stretch>
              <a:fillRect/>
            </a:stretch>
          </a:blipFill>
        </p:spPr>
        <p:txBody>
          <a:bodyPr wrap="square" rtlCol="0">
            <a:spAutoFit/>
          </a:bodyPr>
          <a:lstStyle/>
          <a:p>
            <a:pPr algn="ctr"/>
            <a:r>
              <a:rPr lang="cs-CZ" sz="2000" dirty="0" smtClean="0">
                <a:solidFill>
                  <a:srgbClr val="006600"/>
                </a:solidFill>
                <a:latin typeface="Berlin Sans FB Demi" pitchFamily="34" charset="0"/>
                <a:cs typeface="Arial" pitchFamily="34" charset="0"/>
              </a:rPr>
              <a:t>Dočkalo se i mužstvo mladších žáků B. V </a:t>
            </a:r>
            <a:r>
              <a:rPr lang="cs-CZ" sz="2000" dirty="0" err="1" smtClean="0">
                <a:solidFill>
                  <a:srgbClr val="006600"/>
                </a:solidFill>
                <a:latin typeface="Berlin Sans FB Demi" pitchFamily="34" charset="0"/>
                <a:cs typeface="Arial" pitchFamily="34" charset="0"/>
              </a:rPr>
              <a:t>Mlékojedech</a:t>
            </a:r>
            <a:r>
              <a:rPr lang="cs-CZ" sz="2000" dirty="0" smtClean="0">
                <a:solidFill>
                  <a:srgbClr val="006600"/>
                </a:solidFill>
                <a:latin typeface="Berlin Sans FB Demi" pitchFamily="34" charset="0"/>
                <a:cs typeface="Arial" pitchFamily="34" charset="0"/>
              </a:rPr>
              <a:t>  je čekalo vedoucí mužstvo  okresního přeboru</a:t>
            </a:r>
            <a:endParaRPr lang="cs-CZ" sz="1600" dirty="0" smtClean="0">
              <a:solidFill>
                <a:srgbClr val="006600"/>
              </a:solidFill>
              <a:latin typeface="Berlin Sans FB Demi" pitchFamily="34" charset="0"/>
              <a:cs typeface="Arial" pitchFamily="34" charset="0"/>
            </a:endParaRPr>
          </a:p>
        </p:txBody>
      </p:sp>
      <p:sp>
        <p:nvSpPr>
          <p:cNvPr id="19" name="TextovéPole 18"/>
          <p:cNvSpPr txBox="1"/>
          <p:nvPr/>
        </p:nvSpPr>
        <p:spPr>
          <a:xfrm>
            <a:off x="5791572" y="1459260"/>
            <a:ext cx="4320480" cy="1685077"/>
          </a:xfrm>
          <a:prstGeom prst="rect">
            <a:avLst/>
          </a:prstGeom>
          <a:noFill/>
          <a:ln>
            <a:solidFill>
              <a:srgbClr val="66FF66"/>
            </a:solidFill>
          </a:ln>
        </p:spPr>
        <p:txBody>
          <a:bodyPr wrap="square" rtlCol="0">
            <a:spAutoFit/>
          </a:bodyPr>
          <a:lstStyle/>
          <a:p>
            <a:pPr algn="ctr"/>
            <a:r>
              <a:rPr lang="cs-CZ" sz="2000" u="sng" dirty="0" smtClean="0">
                <a:ln>
                  <a:solidFill>
                    <a:srgbClr val="0000FF"/>
                  </a:solidFill>
                </a:ln>
                <a:effectLst>
                  <a:outerShdw blurRad="50800" dist="38100" dir="5400000" algn="t" rotWithShape="0">
                    <a:prstClr val="black">
                      <a:alpha val="40000"/>
                    </a:prstClr>
                  </a:outerShdw>
                </a:effectLst>
                <a:latin typeface="Bookman Old Style" pitchFamily="18" charset="0"/>
              </a:rPr>
              <a:t>FK Litoměřice B- SK </a:t>
            </a:r>
            <a:r>
              <a:rPr lang="cs-CZ" sz="2000" u="sng" dirty="0" err="1" smtClean="0">
                <a:ln>
                  <a:solidFill>
                    <a:srgbClr val="0000FF"/>
                  </a:solidFill>
                </a:ln>
                <a:effectLst>
                  <a:outerShdw blurRad="50800" dist="38100" dir="5400000" algn="t" rotWithShape="0">
                    <a:prstClr val="black">
                      <a:alpha val="40000"/>
                    </a:prstClr>
                  </a:outerShdw>
                </a:effectLst>
                <a:latin typeface="Bookman Old Style" pitchFamily="18" charset="0"/>
              </a:rPr>
              <a:t>Štětí</a:t>
            </a:r>
            <a:r>
              <a:rPr lang="cs-CZ" sz="2000" u="sng" dirty="0" smtClean="0">
                <a:ln>
                  <a:solidFill>
                    <a:srgbClr val="0000FF"/>
                  </a:solidFill>
                </a:ln>
                <a:effectLst>
                  <a:outerShdw blurRad="50800" dist="38100" dir="5400000" algn="t" rotWithShape="0">
                    <a:prstClr val="black">
                      <a:alpha val="40000"/>
                    </a:prstClr>
                  </a:outerShdw>
                </a:effectLst>
                <a:latin typeface="Bookman Old Style" pitchFamily="18" charset="0"/>
              </a:rPr>
              <a:t> B</a:t>
            </a:r>
          </a:p>
          <a:p>
            <a:pPr algn="ctr"/>
            <a:r>
              <a:rPr lang="cs-CZ" sz="2000" u="sng" dirty="0" smtClean="0">
                <a:ln>
                  <a:solidFill>
                    <a:srgbClr val="0000FF"/>
                  </a:solidFill>
                </a:ln>
                <a:effectLst>
                  <a:outerShdw blurRad="50800" dist="38100" dir="5400000" algn="t" rotWithShape="0">
                    <a:prstClr val="black">
                      <a:alpha val="40000"/>
                    </a:prstClr>
                  </a:outerShdw>
                </a:effectLst>
                <a:latin typeface="Bookman Old Style" pitchFamily="18" charset="0"/>
              </a:rPr>
              <a:t>3:2 (2:0)</a:t>
            </a:r>
            <a:r>
              <a:rPr lang="cs-CZ" sz="1400" u="sng" dirty="0" smtClean="0">
                <a:ln>
                  <a:solidFill>
                    <a:srgbClr val="0000FF"/>
                  </a:solidFill>
                </a:ln>
                <a:effectLst>
                  <a:outerShdw blurRad="50800" dist="38100" dir="5400000" algn="t" rotWithShape="0">
                    <a:prstClr val="black">
                      <a:alpha val="40000"/>
                    </a:prstClr>
                  </a:outerShdw>
                </a:effectLst>
                <a:latin typeface="Bookman Old Style" pitchFamily="18" charset="0"/>
              </a:rPr>
              <a:t>  po PK  11.4.2015 11.kolo</a:t>
            </a:r>
          </a:p>
          <a:p>
            <a:r>
              <a:rPr lang="cs-CZ" sz="1050" b="0" dirty="0" smtClean="0">
                <a:latin typeface="Arial" pitchFamily="34" charset="0"/>
                <a:cs typeface="Arial" pitchFamily="34" charset="0"/>
              </a:rPr>
              <a:t>První poločas se nám moc nepovedl a dohánět náskok soupeře jsme museli ve 2. poločase. Povedlo se a na řadu přišly penalty, ve kterých jsme propadli, ale do tabulky jsme si připsali aspoň bod za remízu. </a:t>
            </a:r>
          </a:p>
          <a:p>
            <a:r>
              <a:rPr lang="cs-CZ" sz="1050" b="0" u="sng" dirty="0" smtClean="0">
                <a:latin typeface="Arial" pitchFamily="34" charset="0"/>
                <a:cs typeface="Arial" pitchFamily="34" charset="0"/>
              </a:rPr>
              <a:t>Sestava:</a:t>
            </a:r>
            <a:r>
              <a:rPr lang="cs-CZ" sz="1050" b="0" dirty="0" smtClean="0">
                <a:latin typeface="Arial" pitchFamily="34" charset="0"/>
                <a:cs typeface="Arial" pitchFamily="34" charset="0"/>
              </a:rPr>
              <a:t> Holub-Ladislav Novák, </a:t>
            </a:r>
            <a:r>
              <a:rPr lang="cs-CZ" sz="1050" b="0" dirty="0" err="1" smtClean="0">
                <a:latin typeface="Arial" pitchFamily="34" charset="0"/>
                <a:cs typeface="Arial" pitchFamily="34" charset="0"/>
              </a:rPr>
              <a:t>JakuB</a:t>
            </a:r>
            <a:r>
              <a:rPr lang="cs-CZ" sz="1050" b="0" dirty="0" smtClean="0">
                <a:latin typeface="Arial" pitchFamily="34" charset="0"/>
                <a:cs typeface="Arial" pitchFamily="34" charset="0"/>
              </a:rPr>
              <a:t> Pilař, Jakub Novák, Daniluk, </a:t>
            </a:r>
            <a:r>
              <a:rPr lang="cs-CZ" sz="1050" b="0" dirty="0" err="1" smtClean="0">
                <a:latin typeface="Arial" pitchFamily="34" charset="0"/>
                <a:cs typeface="Arial" pitchFamily="34" charset="0"/>
              </a:rPr>
              <a:t>Bartko</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Ivanič</a:t>
            </a:r>
            <a:r>
              <a:rPr lang="cs-CZ" sz="1050" b="0" dirty="0" smtClean="0">
                <a:latin typeface="Arial" pitchFamily="34" charset="0"/>
                <a:cs typeface="Arial" pitchFamily="34" charset="0"/>
              </a:rPr>
              <a:t>, Štěpán </a:t>
            </a:r>
            <a:r>
              <a:rPr lang="cs-CZ" sz="1050" b="0" dirty="0" err="1" smtClean="0">
                <a:latin typeface="Arial" pitchFamily="34" charset="0"/>
                <a:cs typeface="Arial" pitchFamily="34" charset="0"/>
              </a:rPr>
              <a:t>Plickan</a:t>
            </a:r>
            <a:r>
              <a:rPr lang="cs-CZ" sz="1050" b="0" dirty="0" smtClean="0">
                <a:latin typeface="Arial" pitchFamily="34" charset="0"/>
                <a:cs typeface="Arial" pitchFamily="34" charset="0"/>
              </a:rPr>
              <a:t> </a:t>
            </a:r>
          </a:p>
          <a:p>
            <a:r>
              <a:rPr lang="cs-CZ" sz="1050" b="0" u="sng" dirty="0" smtClean="0">
                <a:latin typeface="Arial" pitchFamily="34" charset="0"/>
                <a:cs typeface="Arial" pitchFamily="34" charset="0"/>
              </a:rPr>
              <a:t>Branky:</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Ivanič</a:t>
            </a:r>
            <a:r>
              <a:rPr lang="cs-CZ" sz="1050" b="0" dirty="0" smtClean="0">
                <a:latin typeface="Arial" pitchFamily="34" charset="0"/>
                <a:cs typeface="Arial" pitchFamily="34" charset="0"/>
              </a:rPr>
              <a:t> 2  </a:t>
            </a:r>
            <a:r>
              <a:rPr lang="cs-CZ" sz="1050" b="0" u="sng" dirty="0" smtClean="0">
                <a:latin typeface="Arial" pitchFamily="34" charset="0"/>
                <a:cs typeface="Arial" pitchFamily="34" charset="0"/>
              </a:rPr>
              <a:t>Trenér:</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M</a:t>
            </a:r>
            <a:r>
              <a:rPr lang="cs-CZ" sz="1050" b="0" dirty="0" smtClean="0">
                <a:latin typeface="Arial" pitchFamily="34" charset="0"/>
                <a:cs typeface="Arial" pitchFamily="34" charset="0"/>
              </a:rPr>
              <a:t>.Daniluk  </a:t>
            </a:r>
            <a:r>
              <a:rPr lang="cs-CZ" sz="1050" b="0" u="sng" dirty="0" smtClean="0">
                <a:latin typeface="Arial" pitchFamily="34" charset="0"/>
                <a:cs typeface="Arial" pitchFamily="34" charset="0"/>
              </a:rPr>
              <a:t>Vedoucí:</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T.Gernat</a:t>
            </a:r>
            <a:endParaRPr lang="cs-CZ" sz="1100" dirty="0" smtClean="0">
              <a:latin typeface="Bookman Old Style" pitchFamily="18" charset="0"/>
            </a:endParaRPr>
          </a:p>
        </p:txBody>
      </p:sp>
      <p:graphicFrame>
        <p:nvGraphicFramePr>
          <p:cNvPr id="20" name="Tabulka 19"/>
          <p:cNvGraphicFramePr>
            <a:graphicFrameLocks noGrp="1"/>
          </p:cNvGraphicFramePr>
          <p:nvPr/>
        </p:nvGraphicFramePr>
        <p:xfrm>
          <a:off x="5826843" y="4776053"/>
          <a:ext cx="4285209" cy="2371839"/>
        </p:xfrm>
        <a:graphic>
          <a:graphicData uri="http://schemas.openxmlformats.org/drawingml/2006/table">
            <a:tbl>
              <a:tblPr/>
              <a:tblGrid>
                <a:gridCol w="213979">
                  <a:extLst>
                    <a:ext uri="{9D8B030D-6E8A-4147-A177-3AD203B41FA5}">
                      <a16:colId xmlns:a16="http://schemas.microsoft.com/office/drawing/2014/main" val="20000"/>
                    </a:ext>
                  </a:extLst>
                </a:gridCol>
                <a:gridCol w="1689307">
                  <a:extLst>
                    <a:ext uri="{9D8B030D-6E8A-4147-A177-3AD203B41FA5}">
                      <a16:colId xmlns:a16="http://schemas.microsoft.com/office/drawing/2014/main" val="20001"/>
                    </a:ext>
                  </a:extLst>
                </a:gridCol>
                <a:gridCol w="295629">
                  <a:extLst>
                    <a:ext uri="{9D8B030D-6E8A-4147-A177-3AD203B41FA5}">
                      <a16:colId xmlns:a16="http://schemas.microsoft.com/office/drawing/2014/main" val="20002"/>
                    </a:ext>
                  </a:extLst>
                </a:gridCol>
                <a:gridCol w="236503">
                  <a:extLst>
                    <a:ext uri="{9D8B030D-6E8A-4147-A177-3AD203B41FA5}">
                      <a16:colId xmlns:a16="http://schemas.microsoft.com/office/drawing/2014/main" val="20003"/>
                    </a:ext>
                  </a:extLst>
                </a:gridCol>
                <a:gridCol w="225241">
                  <a:extLst>
                    <a:ext uri="{9D8B030D-6E8A-4147-A177-3AD203B41FA5}">
                      <a16:colId xmlns:a16="http://schemas.microsoft.com/office/drawing/2014/main" val="20004"/>
                    </a:ext>
                  </a:extLst>
                </a:gridCol>
                <a:gridCol w="236503">
                  <a:extLst>
                    <a:ext uri="{9D8B030D-6E8A-4147-A177-3AD203B41FA5}">
                      <a16:colId xmlns:a16="http://schemas.microsoft.com/office/drawing/2014/main" val="20005"/>
                    </a:ext>
                  </a:extLst>
                </a:gridCol>
                <a:gridCol w="363201">
                  <a:extLst>
                    <a:ext uri="{9D8B030D-6E8A-4147-A177-3AD203B41FA5}">
                      <a16:colId xmlns:a16="http://schemas.microsoft.com/office/drawing/2014/main" val="20006"/>
                    </a:ext>
                  </a:extLst>
                </a:gridCol>
                <a:gridCol w="495530">
                  <a:extLst>
                    <a:ext uri="{9D8B030D-6E8A-4147-A177-3AD203B41FA5}">
                      <a16:colId xmlns:a16="http://schemas.microsoft.com/office/drawing/2014/main" val="20007"/>
                    </a:ext>
                  </a:extLst>
                </a:gridCol>
                <a:gridCol w="529316">
                  <a:extLst>
                    <a:ext uri="{9D8B030D-6E8A-4147-A177-3AD203B41FA5}">
                      <a16:colId xmlns:a16="http://schemas.microsoft.com/office/drawing/2014/main" val="20008"/>
                    </a:ext>
                  </a:extLst>
                </a:gridCol>
              </a:tblGrid>
              <a:tr h="179532">
                <a:tc gridSpan="9">
                  <a:txBody>
                    <a:bodyPr/>
                    <a:lstStyle/>
                    <a:p>
                      <a:pPr algn="ctr" fontAlgn="ctr"/>
                      <a:r>
                        <a:rPr lang="cs-CZ" sz="1000" b="0" i="0" u="none" strike="noStrike" dirty="0">
                          <a:solidFill>
                            <a:srgbClr val="000000"/>
                          </a:solidFill>
                          <a:latin typeface="Arial Black"/>
                        </a:rPr>
                        <a:t>Okresní přebor mladších žáků </a:t>
                      </a:r>
                      <a:r>
                        <a:rPr lang="cs-CZ" sz="1000" b="0" i="0" u="none" strike="noStrike" dirty="0" smtClean="0">
                          <a:solidFill>
                            <a:srgbClr val="000000"/>
                          </a:solidFill>
                          <a:latin typeface="Arial Black"/>
                        </a:rPr>
                        <a:t> </a:t>
                      </a:r>
                      <a:r>
                        <a:rPr lang="cs-CZ" sz="1000" b="0" i="0" u="none" strike="noStrike" dirty="0">
                          <a:solidFill>
                            <a:srgbClr val="000000"/>
                          </a:solidFill>
                          <a:latin typeface="Arial Black"/>
                        </a:rPr>
                        <a:t>po 10 zápasech</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15438">
                <a:tc>
                  <a:txBody>
                    <a:bodyPr/>
                    <a:lstStyle/>
                    <a:p>
                      <a:pPr algn="ctr" fontAlgn="ctr"/>
                      <a:r>
                        <a:rPr lang="cs-CZ" sz="800" b="0" i="0" u="none" strike="noStrike">
                          <a:solidFill>
                            <a:srgbClr val="000000"/>
                          </a:solidFill>
                          <a:latin typeface="Arial Black"/>
                        </a:rPr>
                        <a:t>1.</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000000"/>
                          </a:solidFill>
                          <a:latin typeface="Arial Black"/>
                        </a:rPr>
                        <a:t>FK Litoměřice B</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000000"/>
                          </a:solidFill>
                          <a:latin typeface="Arial Black"/>
                        </a:rPr>
                        <a:t>10</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000000"/>
                          </a:solidFill>
                          <a:latin typeface="Arial Black"/>
                        </a:rPr>
                        <a:t>9</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000000"/>
                          </a:solidFill>
                          <a:latin typeface="Arial Black"/>
                        </a:rPr>
                        <a:t>1</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000000"/>
                          </a:solidFill>
                          <a:latin typeface="Arial Black"/>
                        </a:rPr>
                        <a:t>0</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000000"/>
                          </a:solidFill>
                          <a:latin typeface="Arial Black"/>
                        </a:rPr>
                        <a:t>0</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000000"/>
                          </a:solidFill>
                          <a:latin typeface="Arial Black"/>
                        </a:rPr>
                        <a:t>88:7</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000000"/>
                          </a:solidFill>
                          <a:latin typeface="Arial Black"/>
                        </a:rPr>
                        <a:t>29</a:t>
                      </a:r>
                    </a:p>
                  </a:txBody>
                  <a:tcPr marL="9525" marR="9525" marT="9525" marB="0" anchor="ctr">
                    <a:lnL>
                      <a:noFill/>
                    </a:lnL>
                    <a:lnR>
                      <a:noFill/>
                    </a:lnR>
                    <a:lnT>
                      <a:noFill/>
                    </a:lnT>
                    <a:lnB>
                      <a:noFill/>
                    </a:lnB>
                    <a:solidFill>
                      <a:srgbClr val="00FFFF"/>
                    </a:solidFill>
                  </a:tcPr>
                </a:tc>
                <a:extLst>
                  <a:ext uri="{0D108BD9-81ED-4DB2-BD59-A6C34878D82A}">
                    <a16:rowId xmlns:a16="http://schemas.microsoft.com/office/drawing/2014/main" val="10001"/>
                  </a:ext>
                </a:extLst>
              </a:tr>
              <a:tr h="215438">
                <a:tc>
                  <a:txBody>
                    <a:bodyPr/>
                    <a:lstStyle/>
                    <a:p>
                      <a:pPr algn="ctr" fontAlgn="ctr"/>
                      <a:r>
                        <a:rPr lang="cs-CZ" sz="800" b="0" i="0" u="none" strike="noStrike">
                          <a:solidFill>
                            <a:srgbClr val="000000"/>
                          </a:solidFill>
                          <a:latin typeface="Arial Black"/>
                        </a:rPr>
                        <a:t>2.</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dirty="0">
                          <a:solidFill>
                            <a:srgbClr val="000000"/>
                          </a:solidFill>
                          <a:latin typeface="Arial Black"/>
                        </a:rPr>
                        <a:t>Sokol Malé Žernoseky</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10</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9</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0</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0</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1</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103:11</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27</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2"/>
                  </a:ext>
                </a:extLst>
              </a:tr>
              <a:tr h="238777">
                <a:tc>
                  <a:txBody>
                    <a:bodyPr/>
                    <a:lstStyle/>
                    <a:p>
                      <a:pPr algn="ctr" fontAlgn="ctr"/>
                      <a:r>
                        <a:rPr lang="cs-CZ" sz="800" b="0" i="0" u="none" strike="noStrike">
                          <a:solidFill>
                            <a:srgbClr val="000000"/>
                          </a:solidFill>
                          <a:latin typeface="Arial Black"/>
                        </a:rPr>
                        <a:t>3.</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000000"/>
                          </a:solidFill>
                          <a:latin typeface="Arial Black"/>
                        </a:rPr>
                        <a:t>TJ Sokol Pokratice - Litoměřice</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000000"/>
                          </a:solidFill>
                          <a:latin typeface="Arial Black"/>
                        </a:rPr>
                        <a:t>10</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000000"/>
                          </a:solidFill>
                          <a:latin typeface="Arial Black"/>
                        </a:rPr>
                        <a:t>7</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000000"/>
                          </a:solidFill>
                          <a:latin typeface="Arial Black"/>
                        </a:rPr>
                        <a:t>0</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000000"/>
                          </a:solidFill>
                          <a:latin typeface="Arial Black"/>
                        </a:rPr>
                        <a:t>0</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000000"/>
                          </a:solidFill>
                          <a:latin typeface="Arial Black"/>
                        </a:rPr>
                        <a:t>3</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000000"/>
                          </a:solidFill>
                          <a:latin typeface="Arial Black"/>
                        </a:rPr>
                        <a:t>69.20</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000000"/>
                          </a:solidFill>
                          <a:latin typeface="Arial Black"/>
                        </a:rPr>
                        <a:t>21</a:t>
                      </a:r>
                    </a:p>
                  </a:txBody>
                  <a:tcPr marL="9525" marR="9525" marT="9525" marB="0" anchor="ctr">
                    <a:lnL>
                      <a:noFill/>
                    </a:lnL>
                    <a:lnR>
                      <a:noFill/>
                    </a:lnR>
                    <a:lnT>
                      <a:noFill/>
                    </a:lnT>
                    <a:lnB>
                      <a:noFill/>
                    </a:lnB>
                    <a:solidFill>
                      <a:srgbClr val="00FFFF"/>
                    </a:solidFill>
                  </a:tcPr>
                </a:tc>
                <a:extLst>
                  <a:ext uri="{0D108BD9-81ED-4DB2-BD59-A6C34878D82A}">
                    <a16:rowId xmlns:a16="http://schemas.microsoft.com/office/drawing/2014/main" val="10003"/>
                  </a:ext>
                </a:extLst>
              </a:tr>
              <a:tr h="215438">
                <a:tc>
                  <a:txBody>
                    <a:bodyPr/>
                    <a:lstStyle/>
                    <a:p>
                      <a:pPr algn="ctr" fontAlgn="ctr"/>
                      <a:r>
                        <a:rPr lang="cs-CZ" sz="800" b="0" i="0" u="none" strike="noStrike">
                          <a:solidFill>
                            <a:srgbClr val="000000"/>
                          </a:solidFill>
                          <a:latin typeface="Arial Black"/>
                        </a:rPr>
                        <a:t>4.</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FK Libochovice</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10</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6</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1</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dirty="0">
                          <a:solidFill>
                            <a:srgbClr val="000000"/>
                          </a:solidFill>
                          <a:latin typeface="Arial Black"/>
                        </a:rPr>
                        <a:t>0</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3</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64:22</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20</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4"/>
                  </a:ext>
                </a:extLst>
              </a:tr>
              <a:tr h="215438">
                <a:tc>
                  <a:txBody>
                    <a:bodyPr/>
                    <a:lstStyle/>
                    <a:p>
                      <a:pPr algn="ctr" fontAlgn="ctr"/>
                      <a:r>
                        <a:rPr lang="cs-CZ" sz="800" b="0" i="0" u="none" strike="noStrike">
                          <a:solidFill>
                            <a:srgbClr val="000000"/>
                          </a:solidFill>
                          <a:latin typeface="Arial Black"/>
                        </a:rPr>
                        <a:t>5.</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000000"/>
                          </a:solidFill>
                          <a:latin typeface="Arial Black"/>
                        </a:rPr>
                        <a:t>Sokol Terezín</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000000"/>
                          </a:solidFill>
                          <a:latin typeface="Arial Black"/>
                        </a:rPr>
                        <a:t>10</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000000"/>
                          </a:solidFill>
                          <a:latin typeface="Arial Black"/>
                        </a:rPr>
                        <a:t>6</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000000"/>
                          </a:solidFill>
                          <a:latin typeface="Arial Black"/>
                        </a:rPr>
                        <a:t>0</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000000"/>
                          </a:solidFill>
                          <a:latin typeface="Arial Black"/>
                        </a:rPr>
                        <a:t>1</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000000"/>
                          </a:solidFill>
                          <a:latin typeface="Arial Black"/>
                        </a:rPr>
                        <a:t>3</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000000"/>
                          </a:solidFill>
                          <a:latin typeface="Arial Black"/>
                        </a:rPr>
                        <a:t>71:41</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000000"/>
                          </a:solidFill>
                          <a:latin typeface="Arial Black"/>
                        </a:rPr>
                        <a:t>19</a:t>
                      </a:r>
                    </a:p>
                  </a:txBody>
                  <a:tcPr marL="9525" marR="9525" marT="9525" marB="0" anchor="ctr">
                    <a:lnL>
                      <a:noFill/>
                    </a:lnL>
                    <a:lnR>
                      <a:noFill/>
                    </a:lnR>
                    <a:lnT>
                      <a:noFill/>
                    </a:lnT>
                    <a:lnB>
                      <a:noFill/>
                    </a:lnB>
                    <a:solidFill>
                      <a:srgbClr val="00FFFF"/>
                    </a:solidFill>
                  </a:tcPr>
                </a:tc>
                <a:extLst>
                  <a:ext uri="{0D108BD9-81ED-4DB2-BD59-A6C34878D82A}">
                    <a16:rowId xmlns:a16="http://schemas.microsoft.com/office/drawing/2014/main" val="10005"/>
                  </a:ext>
                </a:extLst>
              </a:tr>
              <a:tr h="215438">
                <a:tc>
                  <a:txBody>
                    <a:bodyPr/>
                    <a:lstStyle/>
                    <a:p>
                      <a:pPr algn="ctr" fontAlgn="ctr"/>
                      <a:r>
                        <a:rPr lang="cs-CZ" sz="800" b="0" i="0" u="none" strike="noStrike">
                          <a:solidFill>
                            <a:srgbClr val="000000"/>
                          </a:solidFill>
                          <a:latin typeface="Arial Black"/>
                        </a:rPr>
                        <a:t>6.</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Žitenice/Lovosice</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10</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4</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0</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0</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6</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42:32</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12</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6"/>
                  </a:ext>
                </a:extLst>
              </a:tr>
              <a:tr h="215438">
                <a:tc>
                  <a:txBody>
                    <a:bodyPr/>
                    <a:lstStyle/>
                    <a:p>
                      <a:pPr algn="ctr" fontAlgn="ctr"/>
                      <a:r>
                        <a:rPr lang="cs-CZ" sz="800" b="0" i="0" u="none" strike="noStrike">
                          <a:solidFill>
                            <a:srgbClr val="CC0066"/>
                          </a:solidFill>
                          <a:latin typeface="Arial Black"/>
                        </a:rPr>
                        <a:t>7.</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CC0066"/>
                          </a:solidFill>
                          <a:latin typeface="Arial Black"/>
                        </a:rPr>
                        <a:t>SK Štětí B</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CC0066"/>
                          </a:solidFill>
                          <a:latin typeface="Arial Black"/>
                        </a:rPr>
                        <a:t>10</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CC0066"/>
                          </a:solidFill>
                          <a:latin typeface="Arial Black"/>
                        </a:rPr>
                        <a:t>3</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CC0066"/>
                          </a:solidFill>
                          <a:latin typeface="Arial Black"/>
                        </a:rPr>
                        <a:t>0</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CC0066"/>
                          </a:solidFill>
                          <a:latin typeface="Arial Black"/>
                        </a:rPr>
                        <a:t>1</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CC0066"/>
                          </a:solidFill>
                          <a:latin typeface="Arial Black"/>
                        </a:rPr>
                        <a:t>6</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CC0066"/>
                          </a:solidFill>
                          <a:latin typeface="Arial Black"/>
                        </a:rPr>
                        <a:t>33:39</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CC0066"/>
                          </a:solidFill>
                          <a:latin typeface="Arial Black"/>
                        </a:rPr>
                        <a:t>10</a:t>
                      </a:r>
                    </a:p>
                  </a:txBody>
                  <a:tcPr marL="9525" marR="9525" marT="9525" marB="0" anchor="ctr">
                    <a:lnL>
                      <a:noFill/>
                    </a:lnL>
                    <a:lnR>
                      <a:noFill/>
                    </a:lnR>
                    <a:lnT>
                      <a:noFill/>
                    </a:lnT>
                    <a:lnB>
                      <a:noFill/>
                    </a:lnB>
                    <a:solidFill>
                      <a:srgbClr val="00FFFF"/>
                    </a:solidFill>
                  </a:tcPr>
                </a:tc>
                <a:extLst>
                  <a:ext uri="{0D108BD9-81ED-4DB2-BD59-A6C34878D82A}">
                    <a16:rowId xmlns:a16="http://schemas.microsoft.com/office/drawing/2014/main" val="10007"/>
                  </a:ext>
                </a:extLst>
              </a:tr>
              <a:tr h="215438">
                <a:tc>
                  <a:txBody>
                    <a:bodyPr/>
                    <a:lstStyle/>
                    <a:p>
                      <a:pPr algn="ctr" fontAlgn="ctr"/>
                      <a:r>
                        <a:rPr lang="cs-CZ" sz="800" b="0" i="0" u="none" strike="noStrike">
                          <a:solidFill>
                            <a:srgbClr val="000000"/>
                          </a:solidFill>
                          <a:latin typeface="Arial Black"/>
                        </a:rPr>
                        <a:t>8.</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Sokol Zahořany</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10</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2</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0</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0</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8</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20:72</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6</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8"/>
                  </a:ext>
                </a:extLst>
              </a:tr>
              <a:tr h="215438">
                <a:tc>
                  <a:txBody>
                    <a:bodyPr/>
                    <a:lstStyle/>
                    <a:p>
                      <a:pPr algn="ctr" fontAlgn="ctr"/>
                      <a:r>
                        <a:rPr lang="cs-CZ" sz="800" b="0" i="0" u="none" strike="noStrike">
                          <a:solidFill>
                            <a:srgbClr val="000000"/>
                          </a:solidFill>
                          <a:latin typeface="Arial Black"/>
                        </a:rPr>
                        <a:t>9.</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000000"/>
                          </a:solidFill>
                          <a:latin typeface="Arial Black"/>
                        </a:rPr>
                        <a:t>TJ Viktorie Budyně</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000000"/>
                          </a:solidFill>
                          <a:latin typeface="Arial Black"/>
                        </a:rPr>
                        <a:t>10</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000000"/>
                          </a:solidFill>
                          <a:latin typeface="Arial Black"/>
                        </a:rPr>
                        <a:t>2</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000000"/>
                          </a:solidFill>
                          <a:latin typeface="Arial Black"/>
                        </a:rPr>
                        <a:t>0</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000000"/>
                          </a:solidFill>
                          <a:latin typeface="Arial Black"/>
                        </a:rPr>
                        <a:t>0</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000000"/>
                          </a:solidFill>
                          <a:latin typeface="Arial Black"/>
                        </a:rPr>
                        <a:t>8</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000000"/>
                          </a:solidFill>
                          <a:latin typeface="Arial Black"/>
                        </a:rPr>
                        <a:t>20:78</a:t>
                      </a:r>
                    </a:p>
                  </a:txBody>
                  <a:tcPr marL="9525" marR="9525" marT="9525" marB="0" anchor="ctr">
                    <a:lnL>
                      <a:noFill/>
                    </a:lnL>
                    <a:lnR>
                      <a:noFill/>
                    </a:lnR>
                    <a:lnT>
                      <a:noFill/>
                    </a:lnT>
                    <a:lnB>
                      <a:noFill/>
                    </a:lnB>
                    <a:solidFill>
                      <a:srgbClr val="00FFFF"/>
                    </a:solidFill>
                  </a:tcPr>
                </a:tc>
                <a:tc>
                  <a:txBody>
                    <a:bodyPr/>
                    <a:lstStyle/>
                    <a:p>
                      <a:pPr algn="ctr" fontAlgn="ctr"/>
                      <a:r>
                        <a:rPr lang="cs-CZ" sz="800" b="0" i="0" u="none" strike="noStrike">
                          <a:solidFill>
                            <a:srgbClr val="000000"/>
                          </a:solidFill>
                          <a:latin typeface="Arial Black"/>
                        </a:rPr>
                        <a:t>6</a:t>
                      </a:r>
                    </a:p>
                  </a:txBody>
                  <a:tcPr marL="9525" marR="9525" marT="9525" marB="0" anchor="ctr">
                    <a:lnL>
                      <a:noFill/>
                    </a:lnL>
                    <a:lnR>
                      <a:noFill/>
                    </a:lnR>
                    <a:lnT>
                      <a:noFill/>
                    </a:lnT>
                    <a:lnB>
                      <a:noFill/>
                    </a:lnB>
                    <a:solidFill>
                      <a:srgbClr val="00FFFF"/>
                    </a:solidFill>
                  </a:tcPr>
                </a:tc>
                <a:extLst>
                  <a:ext uri="{0D108BD9-81ED-4DB2-BD59-A6C34878D82A}">
                    <a16:rowId xmlns:a16="http://schemas.microsoft.com/office/drawing/2014/main" val="10009"/>
                  </a:ext>
                </a:extLst>
              </a:tr>
              <a:tr h="215438">
                <a:tc>
                  <a:txBody>
                    <a:bodyPr/>
                    <a:lstStyle/>
                    <a:p>
                      <a:pPr algn="ctr" fontAlgn="ctr"/>
                      <a:r>
                        <a:rPr lang="cs-CZ" sz="800" b="0" i="0" u="none" strike="noStrike">
                          <a:solidFill>
                            <a:srgbClr val="000000"/>
                          </a:solidFill>
                          <a:latin typeface="Arial Black"/>
                        </a:rPr>
                        <a:t>10.</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Fotbalový klub Peruc</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10</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0</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0</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0</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10</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a:solidFill>
                            <a:srgbClr val="000000"/>
                          </a:solidFill>
                          <a:latin typeface="Arial Black"/>
                        </a:rPr>
                        <a:t>1:189</a:t>
                      </a:r>
                    </a:p>
                  </a:txBody>
                  <a:tcPr marL="9525" marR="9525" marT="9525" marB="0" anchor="ctr">
                    <a:lnL>
                      <a:noFill/>
                    </a:lnL>
                    <a:lnR>
                      <a:noFill/>
                    </a:lnR>
                    <a:lnT>
                      <a:noFill/>
                    </a:lnT>
                    <a:lnB>
                      <a:noFill/>
                    </a:lnB>
                    <a:solidFill>
                      <a:srgbClr val="FFCCFF"/>
                    </a:solidFill>
                  </a:tcPr>
                </a:tc>
                <a:tc>
                  <a:txBody>
                    <a:bodyPr/>
                    <a:lstStyle/>
                    <a:p>
                      <a:pPr algn="ctr" fontAlgn="ctr"/>
                      <a:r>
                        <a:rPr lang="cs-CZ" sz="800" b="0" i="0" u="none" strike="noStrike" dirty="0">
                          <a:solidFill>
                            <a:srgbClr val="000000"/>
                          </a:solidFill>
                          <a:latin typeface="Arial Black"/>
                        </a:rPr>
                        <a:t>0</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10"/>
                  </a:ext>
                </a:extLst>
              </a:tr>
            </a:tbl>
          </a:graphicData>
        </a:graphic>
      </p:graphicFrame>
      <p:graphicFrame>
        <p:nvGraphicFramePr>
          <p:cNvPr id="21" name="Tabulka 20"/>
          <p:cNvGraphicFramePr>
            <a:graphicFrameLocks noGrp="1"/>
          </p:cNvGraphicFramePr>
          <p:nvPr/>
        </p:nvGraphicFramePr>
        <p:xfrm>
          <a:off x="5791572" y="3358521"/>
          <a:ext cx="4311104" cy="1227965"/>
        </p:xfrm>
        <a:graphic>
          <a:graphicData uri="http://schemas.openxmlformats.org/drawingml/2006/table">
            <a:tbl>
              <a:tblPr/>
              <a:tblGrid>
                <a:gridCol w="2155552">
                  <a:extLst>
                    <a:ext uri="{9D8B030D-6E8A-4147-A177-3AD203B41FA5}">
                      <a16:colId xmlns:a16="http://schemas.microsoft.com/office/drawing/2014/main" val="20000"/>
                    </a:ext>
                  </a:extLst>
                </a:gridCol>
                <a:gridCol w="2155552">
                  <a:extLst>
                    <a:ext uri="{9D8B030D-6E8A-4147-A177-3AD203B41FA5}">
                      <a16:colId xmlns:a16="http://schemas.microsoft.com/office/drawing/2014/main" val="20001"/>
                    </a:ext>
                  </a:extLst>
                </a:gridCol>
              </a:tblGrid>
              <a:tr h="418340">
                <a:tc gridSpan="2">
                  <a:txBody>
                    <a:bodyPr/>
                    <a:lstStyle/>
                    <a:p>
                      <a:pPr algn="ctr" fontAlgn="ctr"/>
                      <a:r>
                        <a:rPr lang="cs-CZ" sz="1200" b="1" i="0" u="none" strike="noStrike" dirty="0">
                          <a:solidFill>
                            <a:srgbClr val="000000"/>
                          </a:solidFill>
                          <a:latin typeface="Cooper Black"/>
                        </a:rPr>
                        <a:t>První jarní kolo okresního přeboru mladších žáků</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extLst>
                  <a:ext uri="{0D108BD9-81ED-4DB2-BD59-A6C34878D82A}">
                    <a16:rowId xmlns:a16="http://schemas.microsoft.com/office/drawing/2014/main" val="10000"/>
                  </a:ext>
                </a:extLst>
              </a:tr>
              <a:tr h="137161">
                <a:tc>
                  <a:txBody>
                    <a:bodyPr/>
                    <a:lstStyle/>
                    <a:p>
                      <a:pPr algn="ctr" fontAlgn="ctr"/>
                      <a:r>
                        <a:rPr lang="cs-CZ" sz="1000" b="1" i="0" u="none" strike="noStrike">
                          <a:solidFill>
                            <a:srgbClr val="0033CC"/>
                          </a:solidFill>
                          <a:latin typeface="Arial Black"/>
                        </a:rPr>
                        <a:t>Libochovice - Terezín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33CC"/>
                          </a:solidFill>
                          <a:latin typeface="Arial Black"/>
                        </a:rPr>
                        <a:t>5:4 np (4:4)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137161">
                <a:tc>
                  <a:txBody>
                    <a:bodyPr/>
                    <a:lstStyle/>
                    <a:p>
                      <a:pPr algn="ctr" fontAlgn="ctr"/>
                      <a:r>
                        <a:rPr lang="cs-CZ" sz="1000" b="1" i="0" u="none" strike="noStrike">
                          <a:solidFill>
                            <a:srgbClr val="0033CC"/>
                          </a:solidFill>
                          <a:latin typeface="Arial Black"/>
                        </a:rPr>
                        <a:t>Litoměřice B - Štětí 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000" b="1" i="0" u="none" strike="noStrike">
                          <a:solidFill>
                            <a:srgbClr val="0033CC"/>
                          </a:solidFill>
                          <a:latin typeface="Arial Black"/>
                        </a:rPr>
                        <a:t>3:2 np (2:2)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0002"/>
                  </a:ext>
                </a:extLst>
              </a:tr>
              <a:tr h="137161">
                <a:tc>
                  <a:txBody>
                    <a:bodyPr/>
                    <a:lstStyle/>
                    <a:p>
                      <a:pPr algn="ctr" fontAlgn="ctr"/>
                      <a:r>
                        <a:rPr lang="cs-CZ" sz="1000" b="1" i="0" u="none" strike="noStrike">
                          <a:solidFill>
                            <a:srgbClr val="0033CC"/>
                          </a:solidFill>
                          <a:latin typeface="Arial Black"/>
                        </a:rPr>
                        <a:t>Zahořany - Pokratice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33CC"/>
                          </a:solidFill>
                          <a:latin typeface="Arial Black"/>
                        </a:rPr>
                        <a:t>2:4 (0:3)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3"/>
                  </a:ext>
                </a:extLst>
              </a:tr>
              <a:tr h="137161">
                <a:tc>
                  <a:txBody>
                    <a:bodyPr/>
                    <a:lstStyle/>
                    <a:p>
                      <a:pPr algn="ctr" fontAlgn="ctr"/>
                      <a:r>
                        <a:rPr lang="cs-CZ" sz="1000" b="1" i="0" u="none" strike="noStrike">
                          <a:solidFill>
                            <a:srgbClr val="0033CC"/>
                          </a:solidFill>
                          <a:latin typeface="Arial Black"/>
                        </a:rPr>
                        <a:t>Žitenice/Lovosice - Budyně</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000" b="1" i="0" u="none" strike="noStrike">
                          <a:solidFill>
                            <a:srgbClr val="0033CC"/>
                          </a:solidFill>
                          <a:latin typeface="Arial Black"/>
                        </a:rPr>
                        <a:t>6:7 (4:4)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0004"/>
                  </a:ext>
                </a:extLst>
              </a:tr>
              <a:tr h="144019">
                <a:tc>
                  <a:txBody>
                    <a:bodyPr/>
                    <a:lstStyle/>
                    <a:p>
                      <a:pPr algn="ctr" fontAlgn="ctr"/>
                      <a:r>
                        <a:rPr lang="cs-CZ" sz="1000" b="1" i="0" u="none" strike="noStrike" dirty="0" err="1">
                          <a:solidFill>
                            <a:srgbClr val="0033CC"/>
                          </a:solidFill>
                          <a:latin typeface="Arial Black"/>
                        </a:rPr>
                        <a:t>Peruc</a:t>
                      </a:r>
                      <a:r>
                        <a:rPr lang="cs-CZ" sz="1000" b="1" i="0" u="none" strike="noStrike" dirty="0">
                          <a:solidFill>
                            <a:srgbClr val="0033CC"/>
                          </a:solidFill>
                          <a:latin typeface="Arial Black"/>
                        </a:rPr>
                        <a:t> - Malé Žernoseky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33CC"/>
                          </a:solidFill>
                          <a:latin typeface="Arial Black"/>
                        </a:rPr>
                        <a:t>0:23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5"/>
                  </a:ext>
                </a:extLst>
              </a:tr>
            </a:tbl>
          </a:graphicData>
        </a:graphic>
      </p:graphicFrame>
      <p:pic>
        <p:nvPicPr>
          <p:cNvPr id="5122" name="Picture 175"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5123" name="Picture 174"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5124" name="Picture 173"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5125" name="Picture 172"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5126" name="Picture 171"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5127" name="Picture 170"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5128" name="Picture 169"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5129" name="Picture 168"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5130" name="Picture 167"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5131" name="Picture 166"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5132" name="Picture 165"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3" name="Picture 164"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4" name="Picture 163"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5" name="Picture 162"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6" name="Picture 161"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5137" name="Picture 160"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5138" name="Picture 159"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000250"/>
            <a:ext cx="914400" cy="228600"/>
          </a:xfrm>
          <a:prstGeom prst="rect">
            <a:avLst/>
          </a:prstGeom>
          <a:noFill/>
          <a:ln w="9525">
            <a:miter lim="800000"/>
            <a:headEnd/>
            <a:tailEnd/>
          </a:ln>
        </p:spPr>
      </p:pic>
      <p:pic>
        <p:nvPicPr>
          <p:cNvPr id="5139" name="Picture 158"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000250"/>
            <a:ext cx="914400" cy="228600"/>
          </a:xfrm>
          <a:prstGeom prst="rect">
            <a:avLst/>
          </a:prstGeom>
          <a:noFill/>
          <a:ln w="9525">
            <a:miter lim="800000"/>
            <a:headEnd/>
            <a:tailEnd/>
          </a:ln>
        </p:spPr>
      </p:pic>
      <p:pic>
        <p:nvPicPr>
          <p:cNvPr id="5140" name="Picture 157"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190750"/>
            <a:ext cx="914400" cy="228600"/>
          </a:xfrm>
          <a:prstGeom prst="rect">
            <a:avLst/>
          </a:prstGeom>
          <a:noFill/>
          <a:ln w="9525">
            <a:miter lim="800000"/>
            <a:headEnd/>
            <a:tailEnd/>
          </a:ln>
        </p:spPr>
      </p:pic>
      <p:pic>
        <p:nvPicPr>
          <p:cNvPr id="5141" name="Picture 156"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190750"/>
            <a:ext cx="914400" cy="228600"/>
          </a:xfrm>
          <a:prstGeom prst="rect">
            <a:avLst/>
          </a:prstGeom>
          <a:noFill/>
          <a:ln w="9525">
            <a:miter lim="800000"/>
            <a:headEnd/>
            <a:tailEnd/>
          </a:ln>
        </p:spPr>
      </p:pic>
      <p:pic>
        <p:nvPicPr>
          <p:cNvPr id="5142" name="Picture 155"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381250"/>
            <a:ext cx="914400" cy="228600"/>
          </a:xfrm>
          <a:prstGeom prst="rect">
            <a:avLst/>
          </a:prstGeom>
          <a:noFill/>
          <a:ln w="9525">
            <a:miter lim="800000"/>
            <a:headEnd/>
            <a:tailEnd/>
          </a:ln>
        </p:spPr>
      </p:pic>
      <p:pic>
        <p:nvPicPr>
          <p:cNvPr id="5143" name="Picture 154"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381250"/>
            <a:ext cx="914400" cy="228600"/>
          </a:xfrm>
          <a:prstGeom prst="rect">
            <a:avLst/>
          </a:prstGeom>
          <a:noFill/>
          <a:ln w="9525">
            <a:miter lim="800000"/>
            <a:headEnd/>
            <a:tailEnd/>
          </a:ln>
        </p:spPr>
      </p:pic>
      <p:pic>
        <p:nvPicPr>
          <p:cNvPr id="5144" name="Picture 153"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571750"/>
            <a:ext cx="914400" cy="228600"/>
          </a:xfrm>
          <a:prstGeom prst="rect">
            <a:avLst/>
          </a:prstGeom>
          <a:noFill/>
          <a:ln w="9525">
            <a:miter lim="800000"/>
            <a:headEnd/>
            <a:tailEnd/>
          </a:ln>
        </p:spPr>
      </p:pic>
      <p:pic>
        <p:nvPicPr>
          <p:cNvPr id="5145" name="Picture 152"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571750"/>
            <a:ext cx="914400" cy="228600"/>
          </a:xfrm>
          <a:prstGeom prst="rect">
            <a:avLst/>
          </a:prstGeom>
          <a:noFill/>
          <a:ln w="9525">
            <a:miter lim="800000"/>
            <a:headEnd/>
            <a:tailEnd/>
          </a:ln>
        </p:spPr>
      </p:pic>
      <p:pic>
        <p:nvPicPr>
          <p:cNvPr id="5146" name="Picture 151"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762250"/>
            <a:ext cx="914400" cy="228600"/>
          </a:xfrm>
          <a:prstGeom prst="rect">
            <a:avLst/>
          </a:prstGeom>
          <a:noFill/>
          <a:ln w="9525">
            <a:miter lim="800000"/>
            <a:headEnd/>
            <a:tailEnd/>
          </a:ln>
        </p:spPr>
      </p:pic>
      <p:pic>
        <p:nvPicPr>
          <p:cNvPr id="5147" name="Picture 150"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762250"/>
            <a:ext cx="914400" cy="228600"/>
          </a:xfrm>
          <a:prstGeom prst="rect">
            <a:avLst/>
          </a:prstGeom>
          <a:noFill/>
          <a:ln w="9525">
            <a:miter lim="800000"/>
            <a:headEnd/>
            <a:tailEnd/>
          </a:ln>
        </p:spPr>
      </p:pic>
      <p:pic>
        <p:nvPicPr>
          <p:cNvPr id="5148" name="Picture 149"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5149" name="Picture 148"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4500" y="1695450"/>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95350" y="1458913"/>
            <a:ext cx="46038" cy="277812"/>
          </a:xfrm>
          <a:prstGeom prst="rect">
            <a:avLst/>
          </a:prstGeom>
          <a:noFill/>
          <a:ln w="9525">
            <a:noFill/>
            <a:miter lim="800000"/>
            <a:headEnd/>
            <a:tailEnd/>
          </a:ln>
        </p:spPr>
        <p:txBody>
          <a:bodyPr lIns="91425" tIns="45713" rIns="91425" bIns="45713">
            <a:spAutoFit/>
          </a:bodyPr>
          <a:lstStyle/>
          <a:p>
            <a:pPr algn="ctr" eaLnBrk="0" hangingPunct="0"/>
            <a:endParaRPr lang="cs-CZ"/>
          </a:p>
        </p:txBody>
      </p:sp>
      <p:sp>
        <p:nvSpPr>
          <p:cNvPr id="15" name="Vodorovný svitek 14"/>
          <p:cNvSpPr/>
          <p:nvPr/>
        </p:nvSpPr>
        <p:spPr bwMode="auto">
          <a:xfrm>
            <a:off x="-1773238" y="5275263"/>
            <a:ext cx="0" cy="184150"/>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9300" y="2000250"/>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9" name="TextovéPole 8"/>
          <p:cNvSpPr txBox="1"/>
          <p:nvPr/>
        </p:nvSpPr>
        <p:spPr>
          <a:xfrm>
            <a:off x="5503540" y="163116"/>
            <a:ext cx="4608512" cy="523220"/>
          </a:xfrm>
          <a:prstGeom prst="rect">
            <a:avLst/>
          </a:prstGeom>
          <a:blipFill>
            <a:blip r:embed="rId3" cstate="print"/>
            <a:stretch>
              <a:fillRect/>
            </a:stretch>
          </a:blipFill>
        </p:spPr>
        <p:txBody>
          <a:bodyPr wrap="square" rtlCol="0">
            <a:spAutoFit/>
          </a:bodyPr>
          <a:lstStyle/>
          <a:p>
            <a:pPr algn="ctr"/>
            <a:r>
              <a:rPr lang="cs-CZ" sz="2800" dirty="0" smtClean="0">
                <a:blipFill>
                  <a:blip r:embed="rId4"/>
                  <a:tile tx="0" ty="0" sx="100000" sy="100000" flip="none" algn="tl"/>
                </a:blipFill>
                <a:latin typeface="Matura MT Script Capitals" pitchFamily="66" charset="0"/>
              </a:rPr>
              <a:t>Dozvuky zápasu v Děčíně</a:t>
            </a:r>
          </a:p>
        </p:txBody>
      </p:sp>
      <p:graphicFrame>
        <p:nvGraphicFramePr>
          <p:cNvPr id="11" name="Tabulka 10"/>
          <p:cNvGraphicFramePr>
            <a:graphicFrameLocks noGrp="1"/>
          </p:cNvGraphicFramePr>
          <p:nvPr/>
        </p:nvGraphicFramePr>
        <p:xfrm>
          <a:off x="102940" y="2827412"/>
          <a:ext cx="4608511" cy="2558176"/>
        </p:xfrm>
        <a:graphic>
          <a:graphicData uri="http://schemas.openxmlformats.org/drawingml/2006/table">
            <a:tbl>
              <a:tblPr/>
              <a:tblGrid>
                <a:gridCol w="313200">
                  <a:extLst>
                    <a:ext uri="{9D8B030D-6E8A-4147-A177-3AD203B41FA5}">
                      <a16:colId xmlns:a16="http://schemas.microsoft.com/office/drawing/2014/main" val="20000"/>
                    </a:ext>
                  </a:extLst>
                </a:gridCol>
                <a:gridCol w="1873234">
                  <a:extLst>
                    <a:ext uri="{9D8B030D-6E8A-4147-A177-3AD203B41FA5}">
                      <a16:colId xmlns:a16="http://schemas.microsoft.com/office/drawing/2014/main" val="20001"/>
                    </a:ext>
                  </a:extLst>
                </a:gridCol>
                <a:gridCol w="298285">
                  <a:extLst>
                    <a:ext uri="{9D8B030D-6E8A-4147-A177-3AD203B41FA5}">
                      <a16:colId xmlns:a16="http://schemas.microsoft.com/office/drawing/2014/main" val="20002"/>
                    </a:ext>
                  </a:extLst>
                </a:gridCol>
                <a:gridCol w="298285">
                  <a:extLst>
                    <a:ext uri="{9D8B030D-6E8A-4147-A177-3AD203B41FA5}">
                      <a16:colId xmlns:a16="http://schemas.microsoft.com/office/drawing/2014/main" val="20003"/>
                    </a:ext>
                  </a:extLst>
                </a:gridCol>
                <a:gridCol w="298285">
                  <a:extLst>
                    <a:ext uri="{9D8B030D-6E8A-4147-A177-3AD203B41FA5}">
                      <a16:colId xmlns:a16="http://schemas.microsoft.com/office/drawing/2014/main" val="20004"/>
                    </a:ext>
                  </a:extLst>
                </a:gridCol>
                <a:gridCol w="298285">
                  <a:extLst>
                    <a:ext uri="{9D8B030D-6E8A-4147-A177-3AD203B41FA5}">
                      <a16:colId xmlns:a16="http://schemas.microsoft.com/office/drawing/2014/main" val="20005"/>
                    </a:ext>
                  </a:extLst>
                </a:gridCol>
                <a:gridCol w="298285">
                  <a:extLst>
                    <a:ext uri="{9D8B030D-6E8A-4147-A177-3AD203B41FA5}">
                      <a16:colId xmlns:a16="http://schemas.microsoft.com/office/drawing/2014/main" val="20006"/>
                    </a:ext>
                  </a:extLst>
                </a:gridCol>
                <a:gridCol w="536914">
                  <a:extLst>
                    <a:ext uri="{9D8B030D-6E8A-4147-A177-3AD203B41FA5}">
                      <a16:colId xmlns:a16="http://schemas.microsoft.com/office/drawing/2014/main" val="20007"/>
                    </a:ext>
                  </a:extLst>
                </a:gridCol>
                <a:gridCol w="393738">
                  <a:extLst>
                    <a:ext uri="{9D8B030D-6E8A-4147-A177-3AD203B41FA5}">
                      <a16:colId xmlns:a16="http://schemas.microsoft.com/office/drawing/2014/main" val="20008"/>
                    </a:ext>
                  </a:extLst>
                </a:gridCol>
              </a:tblGrid>
              <a:tr h="169086">
                <a:tc gridSpan="9">
                  <a:txBody>
                    <a:bodyPr/>
                    <a:lstStyle/>
                    <a:p>
                      <a:pPr algn="ctr" fontAlgn="ctr"/>
                      <a:r>
                        <a:rPr lang="cs-CZ" sz="1100" b="0" i="0" u="none" strike="noStrike" dirty="0">
                          <a:solidFill>
                            <a:srgbClr val="000000"/>
                          </a:solidFill>
                          <a:latin typeface="Arial Black"/>
                        </a:rPr>
                        <a:t>Ústecký přebor </a:t>
                      </a:r>
                      <a:r>
                        <a:rPr lang="cs-CZ" sz="1100" b="0" i="0" u="none" strike="noStrike" dirty="0" smtClean="0">
                          <a:solidFill>
                            <a:srgbClr val="000000"/>
                          </a:solidFill>
                          <a:latin typeface="Arial Black"/>
                        </a:rPr>
                        <a:t>mladších </a:t>
                      </a:r>
                      <a:r>
                        <a:rPr lang="cs-CZ" sz="1100" b="0" i="0" u="none" strike="noStrike" dirty="0">
                          <a:solidFill>
                            <a:srgbClr val="000000"/>
                          </a:solidFill>
                          <a:latin typeface="Arial Black"/>
                        </a:rPr>
                        <a:t>žáků po </a:t>
                      </a:r>
                      <a:r>
                        <a:rPr lang="cs-CZ" sz="1100" b="0" i="0" u="none" strike="noStrike" dirty="0" smtClean="0">
                          <a:solidFill>
                            <a:srgbClr val="000000"/>
                          </a:solidFill>
                          <a:latin typeface="Arial Black"/>
                        </a:rPr>
                        <a:t>19.kolech </a:t>
                      </a:r>
                      <a:r>
                        <a:rPr lang="cs-CZ" sz="1100" b="0" i="0" u="none" strike="noStrike" dirty="0">
                          <a:solidFill>
                            <a:srgbClr val="000000"/>
                          </a:solidFill>
                          <a:latin typeface="Arial Black"/>
                        </a:rPr>
                        <a:t>jaro 2015</a:t>
                      </a:r>
                    </a:p>
                  </a:txBody>
                  <a:tcPr marL="9525" marR="9525" marT="9525" marB="0" anchor="ctr">
                    <a:lnL>
                      <a:noFill/>
                    </a:lnL>
                    <a:lnR>
                      <a:noFill/>
                    </a:lnR>
                    <a:lnT>
                      <a:noFill/>
                    </a:lnT>
                    <a:lnB>
                      <a:noFill/>
                    </a:lnB>
                    <a:solidFill>
                      <a:srgbClr val="B6DDE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27153">
                <a:tc>
                  <a:txBody>
                    <a:bodyPr/>
                    <a:lstStyle/>
                    <a:p>
                      <a:pPr algn="l" fontAlgn="b"/>
                      <a:r>
                        <a:rPr lang="cs-CZ" sz="900" b="1" i="0" u="none" strike="noStrike">
                          <a:solidFill>
                            <a:srgbClr val="000000"/>
                          </a:solidFill>
                          <a:latin typeface="Arial"/>
                        </a:rPr>
                        <a:t>1.</a:t>
                      </a:r>
                    </a:p>
                  </a:txBody>
                  <a:tcPr marL="85725" marR="9525" marT="9525" marB="0" anchor="b">
                    <a:lnL>
                      <a:noFill/>
                    </a:lnL>
                    <a:lnR>
                      <a:noFill/>
                    </a:lnR>
                    <a:lnT>
                      <a:noFill/>
                    </a:lnT>
                    <a:lnB>
                      <a:noFill/>
                    </a:lnB>
                    <a:solidFill>
                      <a:srgbClr val="66FF66"/>
                    </a:solidFill>
                  </a:tcPr>
                </a:tc>
                <a:tc>
                  <a:txBody>
                    <a:bodyPr/>
                    <a:lstStyle/>
                    <a:p>
                      <a:pPr algn="l" fontAlgn="b"/>
                      <a:r>
                        <a:rPr lang="cs-CZ" sz="900" b="1" i="0" u="none" strike="noStrike">
                          <a:solidFill>
                            <a:srgbClr val="000000"/>
                          </a:solidFill>
                          <a:latin typeface="Arial"/>
                        </a:rPr>
                        <a:t>FK Litvínov</a:t>
                      </a:r>
                    </a:p>
                  </a:txBody>
                  <a:tcPr marL="85725" marR="9525" marT="9525" marB="0" anchor="b">
                    <a:lnL>
                      <a:noFill/>
                    </a:lnL>
                    <a:lnR>
                      <a:noFill/>
                    </a:lnR>
                    <a:lnT>
                      <a:noFill/>
                    </a:lnT>
                    <a:lnB>
                      <a:noFill/>
                    </a:lnB>
                    <a:solidFill>
                      <a:srgbClr val="66FF66"/>
                    </a:solidFill>
                  </a:tcPr>
                </a:tc>
                <a:tc>
                  <a:txBody>
                    <a:bodyPr/>
                    <a:lstStyle/>
                    <a:p>
                      <a:pPr algn="l" fontAlgn="b"/>
                      <a:r>
                        <a:rPr lang="cs-CZ" sz="900" b="1" i="0" u="none" strike="noStrike">
                          <a:solidFill>
                            <a:srgbClr val="000000"/>
                          </a:solidFill>
                          <a:latin typeface="Arial"/>
                        </a:rPr>
                        <a:t>19</a:t>
                      </a:r>
                    </a:p>
                  </a:txBody>
                  <a:tcPr marL="85725" marR="9525" marT="9525" marB="0" anchor="b">
                    <a:lnL>
                      <a:noFill/>
                    </a:lnL>
                    <a:lnR>
                      <a:noFill/>
                    </a:lnR>
                    <a:lnT>
                      <a:noFill/>
                    </a:lnT>
                    <a:lnB>
                      <a:noFill/>
                    </a:lnB>
                    <a:solidFill>
                      <a:srgbClr val="66FF66"/>
                    </a:solidFill>
                  </a:tcPr>
                </a:tc>
                <a:tc>
                  <a:txBody>
                    <a:bodyPr/>
                    <a:lstStyle/>
                    <a:p>
                      <a:pPr algn="l" fontAlgn="b"/>
                      <a:r>
                        <a:rPr lang="cs-CZ" sz="900" b="1" i="0" u="none" strike="noStrike">
                          <a:solidFill>
                            <a:srgbClr val="000000"/>
                          </a:solidFill>
                          <a:latin typeface="Arial"/>
                        </a:rPr>
                        <a:t>17</a:t>
                      </a:r>
                    </a:p>
                  </a:txBody>
                  <a:tcPr marL="85725" marR="9525" marT="9525" marB="0" anchor="b">
                    <a:lnL>
                      <a:noFill/>
                    </a:lnL>
                    <a:lnR>
                      <a:noFill/>
                    </a:lnR>
                    <a:lnT>
                      <a:noFill/>
                    </a:lnT>
                    <a:lnB>
                      <a:noFill/>
                    </a:lnB>
                    <a:solidFill>
                      <a:srgbClr val="66FF66"/>
                    </a:solidFill>
                  </a:tcPr>
                </a:tc>
                <a:tc>
                  <a:txBody>
                    <a:bodyPr/>
                    <a:lstStyle/>
                    <a:p>
                      <a:pPr algn="l" fontAlgn="b"/>
                      <a:r>
                        <a:rPr lang="cs-CZ" sz="900" b="1" i="0" u="none" strike="noStrike">
                          <a:solidFill>
                            <a:srgbClr val="000000"/>
                          </a:solidFill>
                          <a:latin typeface="Arial"/>
                        </a:rPr>
                        <a:t>0</a:t>
                      </a:r>
                    </a:p>
                  </a:txBody>
                  <a:tcPr marL="85725" marR="9525" marT="9525" marB="0" anchor="b">
                    <a:lnL>
                      <a:noFill/>
                    </a:lnL>
                    <a:lnR>
                      <a:noFill/>
                    </a:lnR>
                    <a:lnT>
                      <a:noFill/>
                    </a:lnT>
                    <a:lnB>
                      <a:noFill/>
                    </a:lnB>
                    <a:solidFill>
                      <a:srgbClr val="66FF66"/>
                    </a:solidFill>
                  </a:tcPr>
                </a:tc>
                <a:tc>
                  <a:txBody>
                    <a:bodyPr/>
                    <a:lstStyle/>
                    <a:p>
                      <a:pPr algn="l" fontAlgn="b"/>
                      <a:r>
                        <a:rPr lang="cs-CZ" sz="900" b="1" i="0" u="none" strike="noStrike">
                          <a:solidFill>
                            <a:srgbClr val="000000"/>
                          </a:solidFill>
                          <a:latin typeface="Arial"/>
                        </a:rPr>
                        <a:t>0</a:t>
                      </a:r>
                    </a:p>
                  </a:txBody>
                  <a:tcPr marL="85725" marR="9525" marT="9525" marB="0" anchor="b">
                    <a:lnL>
                      <a:noFill/>
                    </a:lnL>
                    <a:lnR>
                      <a:noFill/>
                    </a:lnR>
                    <a:lnT>
                      <a:noFill/>
                    </a:lnT>
                    <a:lnB>
                      <a:noFill/>
                    </a:lnB>
                    <a:solidFill>
                      <a:srgbClr val="66FF66"/>
                    </a:solidFill>
                  </a:tcPr>
                </a:tc>
                <a:tc>
                  <a:txBody>
                    <a:bodyPr/>
                    <a:lstStyle/>
                    <a:p>
                      <a:pPr algn="l" fontAlgn="b"/>
                      <a:r>
                        <a:rPr lang="cs-CZ" sz="900" b="1" i="0" u="none" strike="noStrike">
                          <a:solidFill>
                            <a:srgbClr val="000000"/>
                          </a:solidFill>
                          <a:latin typeface="Arial"/>
                        </a:rPr>
                        <a:t>2</a:t>
                      </a:r>
                    </a:p>
                  </a:txBody>
                  <a:tcPr marL="85725" marR="9525" marT="9525" marB="0" anchor="b">
                    <a:lnL>
                      <a:noFill/>
                    </a:lnL>
                    <a:lnR>
                      <a:noFill/>
                    </a:lnR>
                    <a:lnT>
                      <a:noFill/>
                    </a:lnT>
                    <a:lnB>
                      <a:noFill/>
                    </a:lnB>
                    <a:solidFill>
                      <a:srgbClr val="66FF66"/>
                    </a:solidFill>
                  </a:tcPr>
                </a:tc>
                <a:tc>
                  <a:txBody>
                    <a:bodyPr/>
                    <a:lstStyle/>
                    <a:p>
                      <a:pPr algn="l" fontAlgn="b"/>
                      <a:r>
                        <a:rPr lang="cs-CZ" sz="900" b="1" i="0" u="none" strike="noStrike">
                          <a:solidFill>
                            <a:srgbClr val="000000"/>
                          </a:solidFill>
                          <a:latin typeface="Arial"/>
                        </a:rPr>
                        <a:t>112:35</a:t>
                      </a:r>
                    </a:p>
                  </a:txBody>
                  <a:tcPr marL="85725" marR="9525" marT="9525" marB="0" anchor="b">
                    <a:lnL>
                      <a:noFill/>
                    </a:lnL>
                    <a:lnR>
                      <a:noFill/>
                    </a:lnR>
                    <a:lnT>
                      <a:noFill/>
                    </a:lnT>
                    <a:lnB>
                      <a:noFill/>
                    </a:lnB>
                    <a:solidFill>
                      <a:srgbClr val="66FF66"/>
                    </a:solidFill>
                  </a:tcPr>
                </a:tc>
                <a:tc>
                  <a:txBody>
                    <a:bodyPr/>
                    <a:lstStyle/>
                    <a:p>
                      <a:pPr algn="l" fontAlgn="b"/>
                      <a:r>
                        <a:rPr lang="cs-CZ" sz="900" b="1" i="0" u="none" strike="noStrike">
                          <a:solidFill>
                            <a:srgbClr val="000000"/>
                          </a:solidFill>
                          <a:latin typeface="Arial"/>
                        </a:rPr>
                        <a:t>51</a:t>
                      </a:r>
                    </a:p>
                  </a:txBody>
                  <a:tcPr marL="85725" marR="9525" marT="9525" marB="0" anchor="b">
                    <a:lnL>
                      <a:noFill/>
                    </a:lnL>
                    <a:lnR>
                      <a:noFill/>
                    </a:lnR>
                    <a:lnT>
                      <a:noFill/>
                    </a:lnT>
                    <a:lnB>
                      <a:noFill/>
                    </a:lnB>
                    <a:solidFill>
                      <a:srgbClr val="66FF66"/>
                    </a:solidFill>
                  </a:tcPr>
                </a:tc>
                <a:extLst>
                  <a:ext uri="{0D108BD9-81ED-4DB2-BD59-A6C34878D82A}">
                    <a16:rowId xmlns:a16="http://schemas.microsoft.com/office/drawing/2014/main" val="10001"/>
                  </a:ext>
                </a:extLst>
              </a:tr>
              <a:tr h="165496">
                <a:tc>
                  <a:txBody>
                    <a:bodyPr/>
                    <a:lstStyle/>
                    <a:p>
                      <a:pPr algn="l" fontAlgn="b"/>
                      <a:r>
                        <a:rPr lang="cs-CZ" sz="900" b="0" i="0" u="none" strike="noStrike">
                          <a:solidFill>
                            <a:srgbClr val="000000"/>
                          </a:solidFill>
                          <a:latin typeface="Arial"/>
                        </a:rPr>
                        <a:t>2.</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latin typeface="Arial"/>
                        </a:rPr>
                        <a:t>SK Roudnice nad Labem</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19</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15</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0</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0</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4</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89:38</a:t>
                      </a:r>
                    </a:p>
                  </a:txBody>
                  <a:tcPr marL="85725" marR="9525" marT="9525" marB="0" anchor="b">
                    <a:lnL>
                      <a:noFill/>
                    </a:lnL>
                    <a:lnR>
                      <a:noFill/>
                    </a:lnR>
                    <a:lnT>
                      <a:noFill/>
                    </a:lnT>
                    <a:lnB>
                      <a:noFill/>
                    </a:lnB>
                    <a:solidFill>
                      <a:srgbClr val="FFFF00"/>
                    </a:solidFill>
                  </a:tcPr>
                </a:tc>
                <a:tc>
                  <a:txBody>
                    <a:bodyPr/>
                    <a:lstStyle/>
                    <a:p>
                      <a:pPr algn="l" fontAlgn="b"/>
                      <a:r>
                        <a:rPr lang="cs-CZ" sz="900" b="1" i="0" u="none" strike="noStrike">
                          <a:solidFill>
                            <a:srgbClr val="000000"/>
                          </a:solidFill>
                          <a:latin typeface="Arial"/>
                        </a:rPr>
                        <a:t>45</a:t>
                      </a:r>
                    </a:p>
                  </a:txBody>
                  <a:tcPr marL="85725" marR="9525" marT="9525" marB="0" anchor="b">
                    <a:lnL>
                      <a:noFill/>
                    </a:lnL>
                    <a:lnR>
                      <a:noFill/>
                    </a:lnR>
                    <a:lnT>
                      <a:noFill/>
                    </a:lnT>
                    <a:lnB>
                      <a:noFill/>
                    </a:lnB>
                    <a:solidFill>
                      <a:srgbClr val="FFFF00"/>
                    </a:solidFill>
                  </a:tcPr>
                </a:tc>
                <a:extLst>
                  <a:ext uri="{0D108BD9-81ED-4DB2-BD59-A6C34878D82A}">
                    <a16:rowId xmlns:a16="http://schemas.microsoft.com/office/drawing/2014/main" val="10002"/>
                  </a:ext>
                </a:extLst>
              </a:tr>
              <a:tr h="117525">
                <a:tc>
                  <a:txBody>
                    <a:bodyPr/>
                    <a:lstStyle/>
                    <a:p>
                      <a:pPr algn="l" fontAlgn="b"/>
                      <a:r>
                        <a:rPr lang="cs-CZ" sz="900" b="0" i="0" u="none" strike="noStrike">
                          <a:solidFill>
                            <a:srgbClr val="000000"/>
                          </a:solidFill>
                          <a:latin typeface="Arial"/>
                        </a:rPr>
                        <a:t>3.</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dirty="0">
                          <a:solidFill>
                            <a:srgbClr val="000000"/>
                          </a:solidFill>
                          <a:latin typeface="Arial"/>
                        </a:rPr>
                        <a:t>FK Louny</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19</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13</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2</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1</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3</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101:31</a:t>
                      </a:r>
                    </a:p>
                  </a:txBody>
                  <a:tcPr marL="85725" marR="9525" marT="9525" marB="0" anchor="b">
                    <a:lnL>
                      <a:noFill/>
                    </a:lnL>
                    <a:lnR>
                      <a:noFill/>
                    </a:lnR>
                    <a:lnT>
                      <a:noFill/>
                    </a:lnT>
                    <a:lnB>
                      <a:noFill/>
                    </a:lnB>
                    <a:solidFill>
                      <a:srgbClr val="66FF66"/>
                    </a:solidFill>
                  </a:tcPr>
                </a:tc>
                <a:tc>
                  <a:txBody>
                    <a:bodyPr/>
                    <a:lstStyle/>
                    <a:p>
                      <a:pPr algn="l" fontAlgn="b"/>
                      <a:r>
                        <a:rPr lang="cs-CZ" sz="900" b="1" i="0" u="none" strike="noStrike" dirty="0">
                          <a:solidFill>
                            <a:srgbClr val="000000"/>
                          </a:solidFill>
                          <a:latin typeface="Arial"/>
                        </a:rPr>
                        <a:t>44</a:t>
                      </a:r>
                    </a:p>
                  </a:txBody>
                  <a:tcPr marL="85725" marR="9525" marT="9525" marB="0" anchor="b">
                    <a:lnL>
                      <a:noFill/>
                    </a:lnL>
                    <a:lnR>
                      <a:noFill/>
                    </a:lnR>
                    <a:lnT>
                      <a:noFill/>
                    </a:lnT>
                    <a:lnB>
                      <a:noFill/>
                    </a:lnB>
                    <a:solidFill>
                      <a:srgbClr val="66FF66"/>
                    </a:solidFill>
                  </a:tcPr>
                </a:tc>
                <a:extLst>
                  <a:ext uri="{0D108BD9-81ED-4DB2-BD59-A6C34878D82A}">
                    <a16:rowId xmlns:a16="http://schemas.microsoft.com/office/drawing/2014/main" val="10003"/>
                  </a:ext>
                </a:extLst>
              </a:tr>
              <a:tr h="127153">
                <a:tc>
                  <a:txBody>
                    <a:bodyPr/>
                    <a:lstStyle/>
                    <a:p>
                      <a:pPr algn="l" fontAlgn="b"/>
                      <a:r>
                        <a:rPr lang="cs-CZ" sz="900" b="0" i="0" u="none" strike="noStrike">
                          <a:solidFill>
                            <a:srgbClr val="000000"/>
                          </a:solidFill>
                          <a:latin typeface="Arial"/>
                        </a:rPr>
                        <a:t>4.</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FK Český Lev Neštěmice</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19</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13</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1</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2</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3</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89:45</a:t>
                      </a:r>
                    </a:p>
                  </a:txBody>
                  <a:tcPr marL="85725" marR="9525" marT="9525" marB="0" anchor="b">
                    <a:lnL>
                      <a:noFill/>
                    </a:lnL>
                    <a:lnR>
                      <a:noFill/>
                    </a:lnR>
                    <a:lnT>
                      <a:noFill/>
                    </a:lnT>
                    <a:lnB>
                      <a:noFill/>
                    </a:lnB>
                    <a:solidFill>
                      <a:srgbClr val="FFFF00"/>
                    </a:solidFill>
                  </a:tcPr>
                </a:tc>
                <a:tc>
                  <a:txBody>
                    <a:bodyPr/>
                    <a:lstStyle/>
                    <a:p>
                      <a:pPr algn="l" fontAlgn="b"/>
                      <a:r>
                        <a:rPr lang="cs-CZ" sz="900" b="1" i="0" u="none" strike="noStrike">
                          <a:solidFill>
                            <a:srgbClr val="000000"/>
                          </a:solidFill>
                          <a:latin typeface="Arial"/>
                        </a:rPr>
                        <a:t>43</a:t>
                      </a:r>
                    </a:p>
                  </a:txBody>
                  <a:tcPr marL="85725" marR="9525" marT="9525" marB="0" anchor="b">
                    <a:lnL>
                      <a:noFill/>
                    </a:lnL>
                    <a:lnR>
                      <a:noFill/>
                    </a:lnR>
                    <a:lnT>
                      <a:noFill/>
                    </a:lnT>
                    <a:lnB>
                      <a:noFill/>
                    </a:lnB>
                    <a:solidFill>
                      <a:srgbClr val="FFFF00"/>
                    </a:solidFill>
                  </a:tcPr>
                </a:tc>
                <a:extLst>
                  <a:ext uri="{0D108BD9-81ED-4DB2-BD59-A6C34878D82A}">
                    <a16:rowId xmlns:a16="http://schemas.microsoft.com/office/drawing/2014/main" val="10004"/>
                  </a:ext>
                </a:extLst>
              </a:tr>
              <a:tr h="127153">
                <a:tc>
                  <a:txBody>
                    <a:bodyPr/>
                    <a:lstStyle/>
                    <a:p>
                      <a:pPr algn="l" fontAlgn="b"/>
                      <a:r>
                        <a:rPr lang="cs-CZ" sz="900" b="0" i="0" u="none" strike="noStrike">
                          <a:solidFill>
                            <a:srgbClr val="000000"/>
                          </a:solidFill>
                          <a:latin typeface="Arial"/>
                        </a:rPr>
                        <a:t>5.</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SK Sokol Brozany</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19</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12</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1</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0</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6</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71:40</a:t>
                      </a:r>
                    </a:p>
                  </a:txBody>
                  <a:tcPr marL="85725" marR="9525" marT="9525" marB="0" anchor="b">
                    <a:lnL>
                      <a:noFill/>
                    </a:lnL>
                    <a:lnR>
                      <a:noFill/>
                    </a:lnR>
                    <a:lnT>
                      <a:noFill/>
                    </a:lnT>
                    <a:lnB>
                      <a:noFill/>
                    </a:lnB>
                    <a:solidFill>
                      <a:srgbClr val="66FF66"/>
                    </a:solidFill>
                  </a:tcPr>
                </a:tc>
                <a:tc>
                  <a:txBody>
                    <a:bodyPr/>
                    <a:lstStyle/>
                    <a:p>
                      <a:pPr algn="l" fontAlgn="b"/>
                      <a:r>
                        <a:rPr lang="cs-CZ" sz="900" b="1" i="0" u="none" strike="noStrike">
                          <a:solidFill>
                            <a:srgbClr val="000000"/>
                          </a:solidFill>
                          <a:latin typeface="Arial"/>
                        </a:rPr>
                        <a:t>38</a:t>
                      </a:r>
                    </a:p>
                  </a:txBody>
                  <a:tcPr marL="85725" marR="9525" marT="9525" marB="0" anchor="b">
                    <a:lnL>
                      <a:noFill/>
                    </a:lnL>
                    <a:lnR>
                      <a:noFill/>
                    </a:lnR>
                    <a:lnT>
                      <a:noFill/>
                    </a:lnT>
                    <a:lnB>
                      <a:noFill/>
                    </a:lnB>
                    <a:solidFill>
                      <a:srgbClr val="66FF66"/>
                    </a:solidFill>
                  </a:tcPr>
                </a:tc>
                <a:extLst>
                  <a:ext uri="{0D108BD9-81ED-4DB2-BD59-A6C34878D82A}">
                    <a16:rowId xmlns:a16="http://schemas.microsoft.com/office/drawing/2014/main" val="10005"/>
                  </a:ext>
                </a:extLst>
              </a:tr>
              <a:tr h="127153">
                <a:tc>
                  <a:txBody>
                    <a:bodyPr/>
                    <a:lstStyle/>
                    <a:p>
                      <a:pPr algn="l" fontAlgn="b"/>
                      <a:r>
                        <a:rPr lang="cs-CZ" sz="900" b="0" i="0" u="none" strike="noStrike">
                          <a:solidFill>
                            <a:srgbClr val="000000"/>
                          </a:solidFill>
                          <a:latin typeface="Arial"/>
                        </a:rPr>
                        <a:t>6.</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FK Litoměřice</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18</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11</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2</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1</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4</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71:43</a:t>
                      </a:r>
                    </a:p>
                  </a:txBody>
                  <a:tcPr marL="85725" marR="9525" marT="9525" marB="0" anchor="b">
                    <a:lnL>
                      <a:noFill/>
                    </a:lnL>
                    <a:lnR>
                      <a:noFill/>
                    </a:lnR>
                    <a:lnT>
                      <a:noFill/>
                    </a:lnT>
                    <a:lnB>
                      <a:noFill/>
                    </a:lnB>
                    <a:solidFill>
                      <a:srgbClr val="FFFF00"/>
                    </a:solidFill>
                  </a:tcPr>
                </a:tc>
                <a:tc>
                  <a:txBody>
                    <a:bodyPr/>
                    <a:lstStyle/>
                    <a:p>
                      <a:pPr algn="l" fontAlgn="b"/>
                      <a:r>
                        <a:rPr lang="cs-CZ" sz="900" b="1" i="0" u="none" strike="noStrike">
                          <a:solidFill>
                            <a:srgbClr val="000000"/>
                          </a:solidFill>
                          <a:latin typeface="Arial"/>
                        </a:rPr>
                        <a:t>38</a:t>
                      </a:r>
                    </a:p>
                  </a:txBody>
                  <a:tcPr marL="85725" marR="9525" marT="9525" marB="0" anchor="b">
                    <a:lnL>
                      <a:noFill/>
                    </a:lnL>
                    <a:lnR>
                      <a:noFill/>
                    </a:lnR>
                    <a:lnT>
                      <a:noFill/>
                    </a:lnT>
                    <a:lnB>
                      <a:noFill/>
                    </a:lnB>
                    <a:solidFill>
                      <a:srgbClr val="FFFF00"/>
                    </a:solidFill>
                  </a:tcPr>
                </a:tc>
                <a:extLst>
                  <a:ext uri="{0D108BD9-81ED-4DB2-BD59-A6C34878D82A}">
                    <a16:rowId xmlns:a16="http://schemas.microsoft.com/office/drawing/2014/main" val="10006"/>
                  </a:ext>
                </a:extLst>
              </a:tr>
              <a:tr h="127153">
                <a:tc>
                  <a:txBody>
                    <a:bodyPr/>
                    <a:lstStyle/>
                    <a:p>
                      <a:pPr algn="l" fontAlgn="b"/>
                      <a:r>
                        <a:rPr lang="cs-CZ" sz="900" b="0" i="0" u="none" strike="noStrike">
                          <a:solidFill>
                            <a:srgbClr val="000000"/>
                          </a:solidFill>
                          <a:latin typeface="Arial"/>
                        </a:rPr>
                        <a:t>7.</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Mostecký fotbalový klub o.p.s.</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19</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10</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2</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0</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7</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75:38</a:t>
                      </a:r>
                    </a:p>
                  </a:txBody>
                  <a:tcPr marL="85725" marR="9525" marT="9525" marB="0" anchor="b">
                    <a:lnL>
                      <a:noFill/>
                    </a:lnL>
                    <a:lnR>
                      <a:noFill/>
                    </a:lnR>
                    <a:lnT>
                      <a:noFill/>
                    </a:lnT>
                    <a:lnB>
                      <a:noFill/>
                    </a:lnB>
                    <a:solidFill>
                      <a:srgbClr val="66FF66"/>
                    </a:solidFill>
                  </a:tcPr>
                </a:tc>
                <a:tc>
                  <a:txBody>
                    <a:bodyPr/>
                    <a:lstStyle/>
                    <a:p>
                      <a:pPr algn="l" fontAlgn="b"/>
                      <a:r>
                        <a:rPr lang="cs-CZ" sz="900" b="1" i="0" u="none" strike="noStrike">
                          <a:solidFill>
                            <a:srgbClr val="000000"/>
                          </a:solidFill>
                          <a:latin typeface="Arial"/>
                        </a:rPr>
                        <a:t>34</a:t>
                      </a:r>
                    </a:p>
                  </a:txBody>
                  <a:tcPr marL="85725" marR="9525" marT="9525" marB="0" anchor="b">
                    <a:lnL>
                      <a:noFill/>
                    </a:lnL>
                    <a:lnR>
                      <a:noFill/>
                    </a:lnR>
                    <a:lnT>
                      <a:noFill/>
                    </a:lnT>
                    <a:lnB>
                      <a:noFill/>
                    </a:lnB>
                    <a:solidFill>
                      <a:srgbClr val="66FF66"/>
                    </a:solidFill>
                  </a:tcPr>
                </a:tc>
                <a:extLst>
                  <a:ext uri="{0D108BD9-81ED-4DB2-BD59-A6C34878D82A}">
                    <a16:rowId xmlns:a16="http://schemas.microsoft.com/office/drawing/2014/main" val="10007"/>
                  </a:ext>
                </a:extLst>
              </a:tr>
              <a:tr h="127153">
                <a:tc>
                  <a:txBody>
                    <a:bodyPr/>
                    <a:lstStyle/>
                    <a:p>
                      <a:pPr algn="l" fontAlgn="b"/>
                      <a:r>
                        <a:rPr lang="cs-CZ" sz="900" b="0" i="0" u="none" strike="noStrike">
                          <a:solidFill>
                            <a:srgbClr val="000000"/>
                          </a:solidFill>
                          <a:latin typeface="Arial"/>
                        </a:rPr>
                        <a:t>8.</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FK Bílina</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19</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10</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1</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2</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6</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55:32</a:t>
                      </a:r>
                    </a:p>
                  </a:txBody>
                  <a:tcPr marL="85725" marR="9525" marT="9525" marB="0" anchor="b">
                    <a:lnL>
                      <a:noFill/>
                    </a:lnL>
                    <a:lnR>
                      <a:noFill/>
                    </a:lnR>
                    <a:lnT>
                      <a:noFill/>
                    </a:lnT>
                    <a:lnB>
                      <a:noFill/>
                    </a:lnB>
                    <a:solidFill>
                      <a:srgbClr val="FFFF00"/>
                    </a:solidFill>
                  </a:tcPr>
                </a:tc>
                <a:tc>
                  <a:txBody>
                    <a:bodyPr/>
                    <a:lstStyle/>
                    <a:p>
                      <a:pPr algn="l" fontAlgn="b"/>
                      <a:r>
                        <a:rPr lang="cs-CZ" sz="900" b="1" i="0" u="none" strike="noStrike">
                          <a:solidFill>
                            <a:srgbClr val="000000"/>
                          </a:solidFill>
                          <a:latin typeface="Arial"/>
                        </a:rPr>
                        <a:t>34</a:t>
                      </a:r>
                    </a:p>
                  </a:txBody>
                  <a:tcPr marL="85725" marR="9525" marT="9525" marB="0" anchor="b">
                    <a:lnL>
                      <a:noFill/>
                    </a:lnL>
                    <a:lnR>
                      <a:noFill/>
                    </a:lnR>
                    <a:lnT>
                      <a:noFill/>
                    </a:lnT>
                    <a:lnB>
                      <a:noFill/>
                    </a:lnB>
                    <a:solidFill>
                      <a:srgbClr val="FFFF00"/>
                    </a:solidFill>
                  </a:tcPr>
                </a:tc>
                <a:extLst>
                  <a:ext uri="{0D108BD9-81ED-4DB2-BD59-A6C34878D82A}">
                    <a16:rowId xmlns:a16="http://schemas.microsoft.com/office/drawing/2014/main" val="10008"/>
                  </a:ext>
                </a:extLst>
              </a:tr>
              <a:tr h="127153">
                <a:tc>
                  <a:txBody>
                    <a:bodyPr/>
                    <a:lstStyle/>
                    <a:p>
                      <a:pPr algn="l" fontAlgn="b"/>
                      <a:r>
                        <a:rPr lang="cs-CZ" sz="900" b="0" i="0" u="none" strike="noStrike">
                          <a:solidFill>
                            <a:srgbClr val="000000"/>
                          </a:solidFill>
                          <a:latin typeface="Arial"/>
                        </a:rPr>
                        <a:t>9.</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FK Slavoj Žatec</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18</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10</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0</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2</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6</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57:45</a:t>
                      </a:r>
                    </a:p>
                  </a:txBody>
                  <a:tcPr marL="85725" marR="9525" marT="9525" marB="0" anchor="b">
                    <a:lnL>
                      <a:noFill/>
                    </a:lnL>
                    <a:lnR>
                      <a:noFill/>
                    </a:lnR>
                    <a:lnT>
                      <a:noFill/>
                    </a:lnT>
                    <a:lnB>
                      <a:noFill/>
                    </a:lnB>
                    <a:solidFill>
                      <a:srgbClr val="66FF66"/>
                    </a:solidFill>
                  </a:tcPr>
                </a:tc>
                <a:tc>
                  <a:txBody>
                    <a:bodyPr/>
                    <a:lstStyle/>
                    <a:p>
                      <a:pPr algn="l" fontAlgn="b"/>
                      <a:r>
                        <a:rPr lang="cs-CZ" sz="900" b="1" i="0" u="none" strike="noStrike">
                          <a:solidFill>
                            <a:srgbClr val="000000"/>
                          </a:solidFill>
                          <a:latin typeface="Arial"/>
                        </a:rPr>
                        <a:t>32</a:t>
                      </a:r>
                    </a:p>
                  </a:txBody>
                  <a:tcPr marL="85725" marR="9525" marT="9525" marB="0" anchor="b">
                    <a:lnL>
                      <a:noFill/>
                    </a:lnL>
                    <a:lnR>
                      <a:noFill/>
                    </a:lnR>
                    <a:lnT>
                      <a:noFill/>
                    </a:lnT>
                    <a:lnB>
                      <a:noFill/>
                    </a:lnB>
                    <a:solidFill>
                      <a:srgbClr val="66FF66"/>
                    </a:solidFill>
                  </a:tcPr>
                </a:tc>
                <a:extLst>
                  <a:ext uri="{0D108BD9-81ED-4DB2-BD59-A6C34878D82A}">
                    <a16:rowId xmlns:a16="http://schemas.microsoft.com/office/drawing/2014/main" val="10009"/>
                  </a:ext>
                </a:extLst>
              </a:tr>
              <a:tr h="127153">
                <a:tc>
                  <a:txBody>
                    <a:bodyPr/>
                    <a:lstStyle/>
                    <a:p>
                      <a:pPr algn="l" fontAlgn="b"/>
                      <a:r>
                        <a:rPr lang="cs-CZ" sz="900" b="0" i="0" u="none" strike="noStrike">
                          <a:solidFill>
                            <a:srgbClr val="000000"/>
                          </a:solidFill>
                          <a:latin typeface="Arial"/>
                        </a:rPr>
                        <a:t>10.</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FK Junior Děčín</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19</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8</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1</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0</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10</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71:101</a:t>
                      </a:r>
                    </a:p>
                  </a:txBody>
                  <a:tcPr marL="85725" marR="9525" marT="9525" marB="0" anchor="b">
                    <a:lnL>
                      <a:noFill/>
                    </a:lnL>
                    <a:lnR>
                      <a:noFill/>
                    </a:lnR>
                    <a:lnT>
                      <a:noFill/>
                    </a:lnT>
                    <a:lnB>
                      <a:noFill/>
                    </a:lnB>
                    <a:solidFill>
                      <a:srgbClr val="FFFF00"/>
                    </a:solidFill>
                  </a:tcPr>
                </a:tc>
                <a:tc>
                  <a:txBody>
                    <a:bodyPr/>
                    <a:lstStyle/>
                    <a:p>
                      <a:pPr algn="l" fontAlgn="b"/>
                      <a:r>
                        <a:rPr lang="cs-CZ" sz="900" b="1" i="0" u="none" strike="noStrike">
                          <a:solidFill>
                            <a:srgbClr val="000000"/>
                          </a:solidFill>
                          <a:latin typeface="Arial"/>
                        </a:rPr>
                        <a:t>26</a:t>
                      </a:r>
                    </a:p>
                  </a:txBody>
                  <a:tcPr marL="85725" marR="9525" marT="9525" marB="0" anchor="b">
                    <a:lnL>
                      <a:noFill/>
                    </a:lnL>
                    <a:lnR>
                      <a:noFill/>
                    </a:lnR>
                    <a:lnT>
                      <a:noFill/>
                    </a:lnT>
                    <a:lnB>
                      <a:noFill/>
                    </a:lnB>
                    <a:solidFill>
                      <a:srgbClr val="FFFF00"/>
                    </a:solidFill>
                  </a:tcPr>
                </a:tc>
                <a:extLst>
                  <a:ext uri="{0D108BD9-81ED-4DB2-BD59-A6C34878D82A}">
                    <a16:rowId xmlns:a16="http://schemas.microsoft.com/office/drawing/2014/main" val="10010"/>
                  </a:ext>
                </a:extLst>
              </a:tr>
              <a:tr h="127153">
                <a:tc>
                  <a:txBody>
                    <a:bodyPr/>
                    <a:lstStyle/>
                    <a:p>
                      <a:pPr algn="l" fontAlgn="b"/>
                      <a:r>
                        <a:rPr lang="cs-CZ" sz="900" b="0" i="0" u="none" strike="noStrike">
                          <a:solidFill>
                            <a:srgbClr val="000000"/>
                          </a:solidFill>
                          <a:latin typeface="Arial"/>
                        </a:rPr>
                        <a:t>11.</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FK Litvínov B</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19</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5</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0</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1</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13</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47:75</a:t>
                      </a:r>
                    </a:p>
                  </a:txBody>
                  <a:tcPr marL="85725" marR="9525" marT="9525" marB="0" anchor="b">
                    <a:lnL>
                      <a:noFill/>
                    </a:lnL>
                    <a:lnR>
                      <a:noFill/>
                    </a:lnR>
                    <a:lnT>
                      <a:noFill/>
                    </a:lnT>
                    <a:lnB>
                      <a:noFill/>
                    </a:lnB>
                    <a:solidFill>
                      <a:srgbClr val="66FF66"/>
                    </a:solidFill>
                  </a:tcPr>
                </a:tc>
                <a:tc>
                  <a:txBody>
                    <a:bodyPr/>
                    <a:lstStyle/>
                    <a:p>
                      <a:pPr algn="l" fontAlgn="b"/>
                      <a:r>
                        <a:rPr lang="cs-CZ" sz="900" b="1" i="0" u="none" strike="noStrike">
                          <a:solidFill>
                            <a:srgbClr val="000000"/>
                          </a:solidFill>
                          <a:latin typeface="Arial"/>
                        </a:rPr>
                        <a:t>16</a:t>
                      </a:r>
                    </a:p>
                  </a:txBody>
                  <a:tcPr marL="85725" marR="9525" marT="9525" marB="0" anchor="b">
                    <a:lnL>
                      <a:noFill/>
                    </a:lnL>
                    <a:lnR>
                      <a:noFill/>
                    </a:lnR>
                    <a:lnT>
                      <a:noFill/>
                    </a:lnT>
                    <a:lnB>
                      <a:noFill/>
                    </a:lnB>
                    <a:solidFill>
                      <a:srgbClr val="66FF66"/>
                    </a:solidFill>
                  </a:tcPr>
                </a:tc>
                <a:extLst>
                  <a:ext uri="{0D108BD9-81ED-4DB2-BD59-A6C34878D82A}">
                    <a16:rowId xmlns:a16="http://schemas.microsoft.com/office/drawing/2014/main" val="10011"/>
                  </a:ext>
                </a:extLst>
              </a:tr>
              <a:tr h="127153">
                <a:tc>
                  <a:txBody>
                    <a:bodyPr/>
                    <a:lstStyle/>
                    <a:p>
                      <a:pPr algn="l" fontAlgn="b"/>
                      <a:r>
                        <a:rPr lang="cs-CZ" sz="900" b="0" i="0" u="none" strike="noStrike">
                          <a:solidFill>
                            <a:srgbClr val="000000"/>
                          </a:solidFill>
                          <a:latin typeface="Arial"/>
                        </a:rPr>
                        <a:t>12.</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FC Chomutov s.r.o.</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19</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4</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0</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2</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13</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42:100</a:t>
                      </a:r>
                    </a:p>
                  </a:txBody>
                  <a:tcPr marL="85725" marR="9525" marT="9525" marB="0" anchor="b">
                    <a:lnL>
                      <a:noFill/>
                    </a:lnL>
                    <a:lnR>
                      <a:noFill/>
                    </a:lnR>
                    <a:lnT>
                      <a:noFill/>
                    </a:lnT>
                    <a:lnB>
                      <a:noFill/>
                    </a:lnB>
                    <a:solidFill>
                      <a:srgbClr val="FFFF00"/>
                    </a:solidFill>
                  </a:tcPr>
                </a:tc>
                <a:tc>
                  <a:txBody>
                    <a:bodyPr/>
                    <a:lstStyle/>
                    <a:p>
                      <a:pPr algn="l" fontAlgn="b"/>
                      <a:r>
                        <a:rPr lang="cs-CZ" sz="900" b="1" i="0" u="none" strike="noStrike">
                          <a:solidFill>
                            <a:srgbClr val="000000"/>
                          </a:solidFill>
                          <a:latin typeface="Arial"/>
                        </a:rPr>
                        <a:t>14</a:t>
                      </a:r>
                    </a:p>
                  </a:txBody>
                  <a:tcPr marL="85725" marR="9525" marT="9525" marB="0" anchor="b">
                    <a:lnL>
                      <a:noFill/>
                    </a:lnL>
                    <a:lnR>
                      <a:noFill/>
                    </a:lnR>
                    <a:lnT>
                      <a:noFill/>
                    </a:lnT>
                    <a:lnB>
                      <a:noFill/>
                    </a:lnB>
                    <a:solidFill>
                      <a:srgbClr val="FFFF00"/>
                    </a:solidFill>
                  </a:tcPr>
                </a:tc>
                <a:extLst>
                  <a:ext uri="{0D108BD9-81ED-4DB2-BD59-A6C34878D82A}">
                    <a16:rowId xmlns:a16="http://schemas.microsoft.com/office/drawing/2014/main" val="10012"/>
                  </a:ext>
                </a:extLst>
              </a:tr>
              <a:tr h="127153">
                <a:tc>
                  <a:txBody>
                    <a:bodyPr/>
                    <a:lstStyle/>
                    <a:p>
                      <a:pPr algn="l" fontAlgn="b"/>
                      <a:r>
                        <a:rPr lang="cs-CZ" sz="900" b="0" i="0" u="none" strike="noStrike">
                          <a:solidFill>
                            <a:srgbClr val="000000"/>
                          </a:solidFill>
                          <a:latin typeface="Arial"/>
                        </a:rPr>
                        <a:t>13.</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VČSA Ervěnice</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19</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3</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1</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2</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13</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40:87</a:t>
                      </a:r>
                    </a:p>
                  </a:txBody>
                  <a:tcPr marL="85725" marR="9525" marT="9525" marB="0" anchor="b">
                    <a:lnL>
                      <a:noFill/>
                    </a:lnL>
                    <a:lnR>
                      <a:noFill/>
                    </a:lnR>
                    <a:lnT>
                      <a:noFill/>
                    </a:lnT>
                    <a:lnB>
                      <a:noFill/>
                    </a:lnB>
                    <a:solidFill>
                      <a:srgbClr val="66FF66"/>
                    </a:solidFill>
                  </a:tcPr>
                </a:tc>
                <a:tc>
                  <a:txBody>
                    <a:bodyPr/>
                    <a:lstStyle/>
                    <a:p>
                      <a:pPr algn="l" fontAlgn="b"/>
                      <a:r>
                        <a:rPr lang="cs-CZ" sz="900" b="1" i="0" u="none" strike="noStrike">
                          <a:solidFill>
                            <a:srgbClr val="000000"/>
                          </a:solidFill>
                          <a:latin typeface="Arial"/>
                        </a:rPr>
                        <a:t>13</a:t>
                      </a:r>
                    </a:p>
                  </a:txBody>
                  <a:tcPr marL="85725" marR="9525" marT="9525" marB="0" anchor="b">
                    <a:lnL>
                      <a:noFill/>
                    </a:lnL>
                    <a:lnR>
                      <a:noFill/>
                    </a:lnR>
                    <a:lnT>
                      <a:noFill/>
                    </a:lnT>
                    <a:lnB>
                      <a:noFill/>
                    </a:lnB>
                    <a:solidFill>
                      <a:srgbClr val="66FF66"/>
                    </a:solidFill>
                  </a:tcPr>
                </a:tc>
                <a:extLst>
                  <a:ext uri="{0D108BD9-81ED-4DB2-BD59-A6C34878D82A}">
                    <a16:rowId xmlns:a16="http://schemas.microsoft.com/office/drawing/2014/main" val="10013"/>
                  </a:ext>
                </a:extLst>
              </a:tr>
              <a:tr h="127153">
                <a:tc>
                  <a:txBody>
                    <a:bodyPr/>
                    <a:lstStyle/>
                    <a:p>
                      <a:pPr algn="l" fontAlgn="b"/>
                      <a:r>
                        <a:rPr lang="cs-CZ" sz="1000" b="1" i="0" u="none" strike="noStrike" dirty="0">
                          <a:solidFill>
                            <a:srgbClr val="000000"/>
                          </a:solidFill>
                          <a:latin typeface="Arial"/>
                        </a:rPr>
                        <a:t>14.</a:t>
                      </a:r>
                    </a:p>
                  </a:txBody>
                  <a:tcPr marL="85725" marR="9525" marT="9525" marB="0" anchor="b">
                    <a:lnL>
                      <a:noFill/>
                    </a:lnL>
                    <a:lnR>
                      <a:noFill/>
                    </a:lnR>
                    <a:lnT>
                      <a:noFill/>
                    </a:lnT>
                    <a:lnB>
                      <a:noFill/>
                    </a:lnB>
                    <a:solidFill>
                      <a:srgbClr val="FFFF00"/>
                    </a:solidFill>
                  </a:tcPr>
                </a:tc>
                <a:tc>
                  <a:txBody>
                    <a:bodyPr/>
                    <a:lstStyle/>
                    <a:p>
                      <a:pPr algn="l" fontAlgn="b"/>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endParaRPr lang="cs-CZ" sz="1000" b="1" i="0" u="none" strike="noStrike" dirty="0">
                        <a:solidFill>
                          <a:srgbClr val="000000"/>
                        </a:solidFill>
                        <a:latin typeface="Arial"/>
                      </a:endParaRPr>
                    </a:p>
                  </a:txBody>
                  <a:tcPr marL="85725" marR="9525" marT="9525" marB="0" anchor="b">
                    <a:lnL>
                      <a:noFill/>
                    </a:lnL>
                    <a:lnR>
                      <a:noFill/>
                    </a:lnR>
                    <a:lnT>
                      <a:noFill/>
                    </a:lnT>
                    <a:lnB>
                      <a:noFill/>
                    </a:lnB>
                    <a:solidFill>
                      <a:srgbClr val="FFFF00"/>
                    </a:solidFill>
                  </a:tcPr>
                </a:tc>
                <a:tc>
                  <a:txBody>
                    <a:bodyPr/>
                    <a:lstStyle/>
                    <a:p>
                      <a:pPr algn="l" fontAlgn="b"/>
                      <a:r>
                        <a:rPr lang="cs-CZ" sz="1000" b="1" i="0" u="none" strike="noStrike" dirty="0">
                          <a:solidFill>
                            <a:srgbClr val="000000"/>
                          </a:solidFill>
                          <a:latin typeface="Arial"/>
                        </a:rPr>
                        <a:t>19</a:t>
                      </a:r>
                    </a:p>
                  </a:txBody>
                  <a:tcPr marL="85725" marR="9525" marT="9525" marB="0" anchor="b">
                    <a:lnL>
                      <a:noFill/>
                    </a:lnL>
                    <a:lnR>
                      <a:noFill/>
                    </a:lnR>
                    <a:lnT>
                      <a:noFill/>
                    </a:lnT>
                    <a:lnB>
                      <a:noFill/>
                    </a:lnB>
                    <a:solidFill>
                      <a:srgbClr val="FFFF00"/>
                    </a:solidFill>
                  </a:tcPr>
                </a:tc>
                <a:tc>
                  <a:txBody>
                    <a:bodyPr/>
                    <a:lstStyle/>
                    <a:p>
                      <a:pPr algn="l" fontAlgn="b"/>
                      <a:r>
                        <a:rPr lang="cs-CZ" sz="1000" b="1" i="0" u="none" strike="noStrike" dirty="0">
                          <a:solidFill>
                            <a:srgbClr val="000000"/>
                          </a:solidFill>
                          <a:latin typeface="Arial"/>
                        </a:rPr>
                        <a:t>3</a:t>
                      </a:r>
                    </a:p>
                  </a:txBody>
                  <a:tcPr marL="85725" marR="9525" marT="9525" marB="0" anchor="b">
                    <a:lnL>
                      <a:noFill/>
                    </a:lnL>
                    <a:lnR>
                      <a:noFill/>
                    </a:lnR>
                    <a:lnT>
                      <a:noFill/>
                    </a:lnT>
                    <a:lnB>
                      <a:noFill/>
                    </a:lnB>
                    <a:solidFill>
                      <a:srgbClr val="FFFF00"/>
                    </a:solidFill>
                  </a:tcPr>
                </a:tc>
                <a:tc>
                  <a:txBody>
                    <a:bodyPr/>
                    <a:lstStyle/>
                    <a:p>
                      <a:pPr algn="l" fontAlgn="b"/>
                      <a:r>
                        <a:rPr lang="cs-CZ" sz="1000" b="1" i="0" u="none" strike="noStrike" dirty="0">
                          <a:solidFill>
                            <a:srgbClr val="000000"/>
                          </a:solidFill>
                          <a:latin typeface="Arial"/>
                        </a:rPr>
                        <a:t>1</a:t>
                      </a:r>
                    </a:p>
                  </a:txBody>
                  <a:tcPr marL="85725" marR="9525" marT="9525" marB="0" anchor="b">
                    <a:lnL>
                      <a:noFill/>
                    </a:lnL>
                    <a:lnR>
                      <a:noFill/>
                    </a:lnR>
                    <a:lnT>
                      <a:noFill/>
                    </a:lnT>
                    <a:lnB>
                      <a:noFill/>
                    </a:lnB>
                    <a:solidFill>
                      <a:srgbClr val="FFFF00"/>
                    </a:solidFill>
                  </a:tcPr>
                </a:tc>
                <a:tc>
                  <a:txBody>
                    <a:bodyPr/>
                    <a:lstStyle/>
                    <a:p>
                      <a:pPr algn="l" fontAlgn="b"/>
                      <a:r>
                        <a:rPr lang="cs-CZ" sz="1000" b="1" i="0" u="none" strike="noStrike" dirty="0">
                          <a:solidFill>
                            <a:srgbClr val="000000"/>
                          </a:solidFill>
                          <a:latin typeface="Arial"/>
                        </a:rPr>
                        <a:t>1</a:t>
                      </a:r>
                    </a:p>
                  </a:txBody>
                  <a:tcPr marL="85725" marR="9525" marT="9525" marB="0" anchor="b">
                    <a:lnL>
                      <a:noFill/>
                    </a:lnL>
                    <a:lnR>
                      <a:noFill/>
                    </a:lnR>
                    <a:lnT>
                      <a:noFill/>
                    </a:lnT>
                    <a:lnB>
                      <a:noFill/>
                    </a:lnB>
                    <a:solidFill>
                      <a:srgbClr val="FFFF00"/>
                    </a:solidFill>
                  </a:tcPr>
                </a:tc>
                <a:tc>
                  <a:txBody>
                    <a:bodyPr/>
                    <a:lstStyle/>
                    <a:p>
                      <a:pPr algn="l" fontAlgn="b"/>
                      <a:r>
                        <a:rPr lang="cs-CZ" sz="1000" b="1" i="0" u="none" strike="noStrike" dirty="0">
                          <a:solidFill>
                            <a:srgbClr val="000000"/>
                          </a:solidFill>
                          <a:latin typeface="Arial"/>
                        </a:rPr>
                        <a:t>14</a:t>
                      </a:r>
                    </a:p>
                  </a:txBody>
                  <a:tcPr marL="85725" marR="9525" marT="9525" marB="0" anchor="b">
                    <a:lnL>
                      <a:noFill/>
                    </a:lnL>
                    <a:lnR>
                      <a:noFill/>
                    </a:lnR>
                    <a:lnT>
                      <a:noFill/>
                    </a:lnT>
                    <a:lnB>
                      <a:noFill/>
                    </a:lnB>
                    <a:solidFill>
                      <a:srgbClr val="FFFF00"/>
                    </a:solidFill>
                  </a:tcPr>
                </a:tc>
                <a:tc>
                  <a:txBody>
                    <a:bodyPr/>
                    <a:lstStyle/>
                    <a:p>
                      <a:pPr algn="l" fontAlgn="b"/>
                      <a:r>
                        <a:rPr lang="cs-CZ" sz="1000" b="1" i="0" u="none" strike="noStrike" dirty="0">
                          <a:solidFill>
                            <a:srgbClr val="000000"/>
                          </a:solidFill>
                          <a:latin typeface="Arial"/>
                        </a:rPr>
                        <a:t>28:115</a:t>
                      </a:r>
                    </a:p>
                  </a:txBody>
                  <a:tcPr marL="85725" marR="9525" marT="9525" marB="0" anchor="b">
                    <a:lnL>
                      <a:noFill/>
                    </a:lnL>
                    <a:lnR>
                      <a:noFill/>
                    </a:lnR>
                    <a:lnT>
                      <a:noFill/>
                    </a:lnT>
                    <a:lnB>
                      <a:noFill/>
                    </a:lnB>
                    <a:solidFill>
                      <a:srgbClr val="FFFF00"/>
                    </a:solidFill>
                  </a:tcPr>
                </a:tc>
                <a:tc>
                  <a:txBody>
                    <a:bodyPr/>
                    <a:lstStyle/>
                    <a:p>
                      <a:pPr algn="l" fontAlgn="b"/>
                      <a:r>
                        <a:rPr lang="cs-CZ" sz="1000" b="1" i="0" u="none" strike="noStrike" dirty="0">
                          <a:solidFill>
                            <a:srgbClr val="000000"/>
                          </a:solidFill>
                          <a:latin typeface="Arial"/>
                        </a:rPr>
                        <a:t>12</a:t>
                      </a:r>
                    </a:p>
                  </a:txBody>
                  <a:tcPr marL="85725" marR="9525" marT="9525" marB="0" anchor="b">
                    <a:lnL>
                      <a:noFill/>
                    </a:lnL>
                    <a:lnR>
                      <a:noFill/>
                    </a:lnR>
                    <a:lnT>
                      <a:noFill/>
                    </a:lnT>
                    <a:lnB>
                      <a:noFill/>
                    </a:lnB>
                    <a:solidFill>
                      <a:srgbClr val="FFFF00"/>
                    </a:solidFill>
                  </a:tcPr>
                </a:tc>
                <a:extLst>
                  <a:ext uri="{0D108BD9-81ED-4DB2-BD59-A6C34878D82A}">
                    <a16:rowId xmlns:a16="http://schemas.microsoft.com/office/drawing/2014/main" val="10014"/>
                  </a:ext>
                </a:extLst>
              </a:tr>
              <a:tr h="127153">
                <a:tc>
                  <a:txBody>
                    <a:bodyPr/>
                    <a:lstStyle/>
                    <a:p>
                      <a:pPr algn="l" fontAlgn="b"/>
                      <a:r>
                        <a:rPr lang="cs-CZ" sz="900" b="0" i="0" u="none" strike="noStrike">
                          <a:solidFill>
                            <a:srgbClr val="000000"/>
                          </a:solidFill>
                          <a:latin typeface="Arial"/>
                        </a:rPr>
                        <a:t>15.</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FK Tatran Kadaň </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19</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3</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0</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0</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16</a:t>
                      </a:r>
                    </a:p>
                  </a:txBody>
                  <a:tcPr marL="85725" marR="9525" marT="9525" marB="0" anchor="b">
                    <a:lnL>
                      <a:noFill/>
                    </a:lnL>
                    <a:lnR>
                      <a:noFill/>
                    </a:lnR>
                    <a:lnT>
                      <a:noFill/>
                    </a:lnT>
                    <a:lnB>
                      <a:noFill/>
                    </a:lnB>
                    <a:solidFill>
                      <a:srgbClr val="66FF66"/>
                    </a:solidFill>
                  </a:tcPr>
                </a:tc>
                <a:tc>
                  <a:txBody>
                    <a:bodyPr/>
                    <a:lstStyle/>
                    <a:p>
                      <a:pPr algn="l" fontAlgn="b"/>
                      <a:r>
                        <a:rPr lang="cs-CZ" sz="900" b="0" i="0" u="none" strike="noStrike">
                          <a:solidFill>
                            <a:srgbClr val="000000"/>
                          </a:solidFill>
                          <a:latin typeface="Arial"/>
                        </a:rPr>
                        <a:t>37:111 </a:t>
                      </a:r>
                    </a:p>
                  </a:txBody>
                  <a:tcPr marL="85725" marR="9525" marT="9525" marB="0" anchor="b">
                    <a:lnL>
                      <a:noFill/>
                    </a:lnL>
                    <a:lnR>
                      <a:noFill/>
                    </a:lnR>
                    <a:lnT>
                      <a:noFill/>
                    </a:lnT>
                    <a:lnB>
                      <a:noFill/>
                    </a:lnB>
                    <a:solidFill>
                      <a:srgbClr val="66FF66"/>
                    </a:solidFill>
                  </a:tcPr>
                </a:tc>
                <a:tc>
                  <a:txBody>
                    <a:bodyPr/>
                    <a:lstStyle/>
                    <a:p>
                      <a:pPr algn="l" fontAlgn="b"/>
                      <a:r>
                        <a:rPr lang="cs-CZ" sz="900" b="1" i="0" u="none" strike="noStrike">
                          <a:solidFill>
                            <a:srgbClr val="000000"/>
                          </a:solidFill>
                          <a:latin typeface="Arial"/>
                        </a:rPr>
                        <a:t>9</a:t>
                      </a:r>
                    </a:p>
                  </a:txBody>
                  <a:tcPr marL="85725" marR="9525" marT="9525" marB="0" anchor="b">
                    <a:lnL>
                      <a:noFill/>
                    </a:lnL>
                    <a:lnR>
                      <a:noFill/>
                    </a:lnR>
                    <a:lnT>
                      <a:noFill/>
                    </a:lnT>
                    <a:lnB>
                      <a:noFill/>
                    </a:lnB>
                    <a:solidFill>
                      <a:srgbClr val="66FF66"/>
                    </a:solidFill>
                  </a:tcPr>
                </a:tc>
                <a:extLst>
                  <a:ext uri="{0D108BD9-81ED-4DB2-BD59-A6C34878D82A}">
                    <a16:rowId xmlns:a16="http://schemas.microsoft.com/office/drawing/2014/main" val="10015"/>
                  </a:ext>
                </a:extLst>
              </a:tr>
              <a:tr h="127153">
                <a:tc>
                  <a:txBody>
                    <a:bodyPr/>
                    <a:lstStyle/>
                    <a:p>
                      <a:pPr algn="l" fontAlgn="b"/>
                      <a:r>
                        <a:rPr lang="cs-CZ" sz="900" b="0" i="0" u="none" strike="noStrike">
                          <a:solidFill>
                            <a:srgbClr val="000000"/>
                          </a:solidFill>
                          <a:latin typeface="Arial"/>
                        </a:rPr>
                        <a:t>16.</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TJ Krupka</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19</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0</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2</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0</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17</a:t>
                      </a:r>
                    </a:p>
                  </a:txBody>
                  <a:tcPr marL="857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Arial"/>
                        </a:rPr>
                        <a:t>19:78</a:t>
                      </a:r>
                    </a:p>
                  </a:txBody>
                  <a:tcPr marL="85725" marR="9525" marT="9525" marB="0" anchor="b">
                    <a:lnL>
                      <a:noFill/>
                    </a:lnL>
                    <a:lnR>
                      <a:noFill/>
                    </a:lnR>
                    <a:lnT>
                      <a:noFill/>
                    </a:lnT>
                    <a:lnB>
                      <a:noFill/>
                    </a:lnB>
                    <a:solidFill>
                      <a:srgbClr val="FFFF00"/>
                    </a:solidFill>
                  </a:tcPr>
                </a:tc>
                <a:tc>
                  <a:txBody>
                    <a:bodyPr/>
                    <a:lstStyle/>
                    <a:p>
                      <a:pPr algn="l" fontAlgn="b"/>
                      <a:r>
                        <a:rPr lang="cs-CZ" sz="900" b="1" i="0" u="none" strike="noStrike" dirty="0">
                          <a:solidFill>
                            <a:srgbClr val="000000"/>
                          </a:solidFill>
                          <a:latin typeface="Arial"/>
                        </a:rPr>
                        <a:t>4</a:t>
                      </a:r>
                    </a:p>
                  </a:txBody>
                  <a:tcPr marL="85725" marR="9525" marT="9525" marB="0" anchor="b">
                    <a:lnL>
                      <a:noFill/>
                    </a:lnL>
                    <a:lnR>
                      <a:noFill/>
                    </a:lnR>
                    <a:lnT>
                      <a:noFill/>
                    </a:lnT>
                    <a:lnB>
                      <a:noFill/>
                    </a:lnB>
                    <a:solidFill>
                      <a:srgbClr val="FFFF00"/>
                    </a:solidFill>
                  </a:tcPr>
                </a:tc>
                <a:extLst>
                  <a:ext uri="{0D108BD9-81ED-4DB2-BD59-A6C34878D82A}">
                    <a16:rowId xmlns:a16="http://schemas.microsoft.com/office/drawing/2014/main" val="10016"/>
                  </a:ext>
                </a:extLst>
              </a:tr>
            </a:tbl>
          </a:graphicData>
        </a:graphic>
      </p:graphicFrame>
      <p:graphicFrame>
        <p:nvGraphicFramePr>
          <p:cNvPr id="13" name="Tabulka 12"/>
          <p:cNvGraphicFramePr>
            <a:graphicFrameLocks noGrp="1"/>
          </p:cNvGraphicFramePr>
          <p:nvPr/>
        </p:nvGraphicFramePr>
        <p:xfrm>
          <a:off x="160543" y="98334"/>
          <a:ext cx="4550911" cy="2625097"/>
        </p:xfrm>
        <a:graphic>
          <a:graphicData uri="http://schemas.openxmlformats.org/drawingml/2006/table">
            <a:tbl>
              <a:tblPr/>
              <a:tblGrid>
                <a:gridCol w="302437">
                  <a:extLst>
                    <a:ext uri="{9D8B030D-6E8A-4147-A177-3AD203B41FA5}">
                      <a16:colId xmlns:a16="http://schemas.microsoft.com/office/drawing/2014/main" val="20000"/>
                    </a:ext>
                  </a:extLst>
                </a:gridCol>
                <a:gridCol w="1456988">
                  <a:extLst>
                    <a:ext uri="{9D8B030D-6E8A-4147-A177-3AD203B41FA5}">
                      <a16:colId xmlns:a16="http://schemas.microsoft.com/office/drawing/2014/main" val="20001"/>
                    </a:ext>
                  </a:extLst>
                </a:gridCol>
                <a:gridCol w="327639">
                  <a:extLst>
                    <a:ext uri="{9D8B030D-6E8A-4147-A177-3AD203B41FA5}">
                      <a16:colId xmlns:a16="http://schemas.microsoft.com/office/drawing/2014/main" val="20002"/>
                    </a:ext>
                  </a:extLst>
                </a:gridCol>
                <a:gridCol w="327639">
                  <a:extLst>
                    <a:ext uri="{9D8B030D-6E8A-4147-A177-3AD203B41FA5}">
                      <a16:colId xmlns:a16="http://schemas.microsoft.com/office/drawing/2014/main" val="20003"/>
                    </a:ext>
                  </a:extLst>
                </a:gridCol>
                <a:gridCol w="327639">
                  <a:extLst>
                    <a:ext uri="{9D8B030D-6E8A-4147-A177-3AD203B41FA5}">
                      <a16:colId xmlns:a16="http://schemas.microsoft.com/office/drawing/2014/main" val="20004"/>
                    </a:ext>
                  </a:extLst>
                </a:gridCol>
                <a:gridCol w="327639">
                  <a:extLst>
                    <a:ext uri="{9D8B030D-6E8A-4147-A177-3AD203B41FA5}">
                      <a16:colId xmlns:a16="http://schemas.microsoft.com/office/drawing/2014/main" val="20005"/>
                    </a:ext>
                  </a:extLst>
                </a:gridCol>
                <a:gridCol w="327639">
                  <a:extLst>
                    <a:ext uri="{9D8B030D-6E8A-4147-A177-3AD203B41FA5}">
                      <a16:colId xmlns:a16="http://schemas.microsoft.com/office/drawing/2014/main" val="20006"/>
                    </a:ext>
                  </a:extLst>
                </a:gridCol>
                <a:gridCol w="629068">
                  <a:extLst>
                    <a:ext uri="{9D8B030D-6E8A-4147-A177-3AD203B41FA5}">
                      <a16:colId xmlns:a16="http://schemas.microsoft.com/office/drawing/2014/main" val="20007"/>
                    </a:ext>
                  </a:extLst>
                </a:gridCol>
                <a:gridCol w="524223">
                  <a:extLst>
                    <a:ext uri="{9D8B030D-6E8A-4147-A177-3AD203B41FA5}">
                      <a16:colId xmlns:a16="http://schemas.microsoft.com/office/drawing/2014/main" val="20008"/>
                    </a:ext>
                  </a:extLst>
                </a:gridCol>
              </a:tblGrid>
              <a:tr h="269860">
                <a:tc gridSpan="9">
                  <a:txBody>
                    <a:bodyPr/>
                    <a:lstStyle/>
                    <a:p>
                      <a:pPr algn="ctr" fontAlgn="ctr"/>
                      <a:r>
                        <a:rPr lang="cs-CZ" sz="900" b="0" i="0" u="none" strike="noStrike" dirty="0">
                          <a:solidFill>
                            <a:srgbClr val="000000"/>
                          </a:solidFill>
                          <a:latin typeface="Arial Black"/>
                        </a:rPr>
                        <a:t>Ústecký přebor </a:t>
                      </a:r>
                      <a:r>
                        <a:rPr lang="cs-CZ" sz="900" b="0" i="0" u="none" strike="noStrike" dirty="0" smtClean="0">
                          <a:solidFill>
                            <a:srgbClr val="000000"/>
                          </a:solidFill>
                          <a:latin typeface="Arial Black"/>
                        </a:rPr>
                        <a:t>starších </a:t>
                      </a:r>
                      <a:r>
                        <a:rPr lang="cs-CZ" sz="900" b="0" i="0" u="none" strike="noStrike" dirty="0">
                          <a:solidFill>
                            <a:srgbClr val="000000"/>
                          </a:solidFill>
                          <a:latin typeface="Arial Black"/>
                        </a:rPr>
                        <a:t>žáků po </a:t>
                      </a:r>
                      <a:r>
                        <a:rPr lang="cs-CZ" sz="900" b="0" i="0" u="none" strike="noStrike" dirty="0" smtClean="0">
                          <a:solidFill>
                            <a:srgbClr val="000000"/>
                          </a:solidFill>
                          <a:latin typeface="Arial Black"/>
                        </a:rPr>
                        <a:t>19.kolech </a:t>
                      </a:r>
                      <a:r>
                        <a:rPr lang="cs-CZ" sz="900" b="0" i="0" u="none" strike="noStrike" dirty="0">
                          <a:solidFill>
                            <a:srgbClr val="000000"/>
                          </a:solidFill>
                          <a:latin typeface="Arial Black"/>
                        </a:rPr>
                        <a:t>jaro 2015</a:t>
                      </a:r>
                    </a:p>
                  </a:txBody>
                  <a:tcPr marL="9525" marR="9525" marT="9525" marB="0" anchor="ctr">
                    <a:lnL>
                      <a:noFill/>
                    </a:lnL>
                    <a:lnR>
                      <a:noFill/>
                    </a:lnR>
                    <a:lnT>
                      <a:noFill/>
                    </a:lnT>
                    <a:lnB>
                      <a:noFill/>
                    </a:lnB>
                    <a:solidFill>
                      <a:srgbClr val="B6DDE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54962">
                <a:tc>
                  <a:txBody>
                    <a:bodyPr/>
                    <a:lstStyle/>
                    <a:p>
                      <a:pPr algn="ctr" fontAlgn="ctr"/>
                      <a:r>
                        <a:rPr lang="cs-CZ" sz="900" b="0" i="0" u="none" strike="noStrike" dirty="0">
                          <a:solidFill>
                            <a:srgbClr val="000000"/>
                          </a:solidFill>
                          <a:latin typeface="Arial" pitchFamily="34" charset="0"/>
                          <a:cs typeface="Arial" pitchFamily="34" charset="0"/>
                        </a:rPr>
                        <a:t>1.</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dirty="0">
                          <a:solidFill>
                            <a:srgbClr val="000000"/>
                          </a:solidFill>
                          <a:latin typeface="Arial" pitchFamily="34" charset="0"/>
                          <a:cs typeface="Arial" pitchFamily="34" charset="0"/>
                        </a:rPr>
                        <a:t>Mostecký fotbalový </a:t>
                      </a:r>
                      <a:r>
                        <a:rPr lang="cs-CZ" sz="900" b="0" i="0" u="none" strike="noStrike" dirty="0" smtClean="0">
                          <a:solidFill>
                            <a:srgbClr val="000000"/>
                          </a:solidFill>
                          <a:latin typeface="Arial" pitchFamily="34" charset="0"/>
                          <a:cs typeface="Arial" pitchFamily="34" charset="0"/>
                        </a:rPr>
                        <a:t>klub</a:t>
                      </a:r>
                      <a:endParaRPr lang="cs-CZ" sz="900" b="0"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19</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19</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124:12</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57</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01"/>
                  </a:ext>
                </a:extLst>
              </a:tr>
              <a:tr h="142860">
                <a:tc>
                  <a:txBody>
                    <a:bodyPr/>
                    <a:lstStyle/>
                    <a:p>
                      <a:pPr algn="ctr" fontAlgn="ctr"/>
                      <a:r>
                        <a:rPr lang="cs-CZ" sz="900" b="0" i="0" u="none" strike="noStrike">
                          <a:solidFill>
                            <a:srgbClr val="000000"/>
                          </a:solidFill>
                          <a:latin typeface="Arial" pitchFamily="34" charset="0"/>
                          <a:cs typeface="Arial" pitchFamily="34" charset="0"/>
                        </a:rPr>
                        <a:t>2.</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dirty="0">
                          <a:solidFill>
                            <a:srgbClr val="000000"/>
                          </a:solidFill>
                          <a:latin typeface="Arial" pitchFamily="34" charset="0"/>
                          <a:cs typeface="Arial" pitchFamily="34" charset="0"/>
                        </a:rPr>
                        <a:t>FK Litvínov</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19</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18</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1</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154:11</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54</a:t>
                      </a:r>
                    </a:p>
                  </a:txBody>
                  <a:tcPr marL="9525" marR="9525" marT="9525" marB="0" anchor="ctr">
                    <a:lnL>
                      <a:noFill/>
                    </a:lnL>
                    <a:lnR>
                      <a:noFill/>
                    </a:lnR>
                    <a:lnT>
                      <a:noFill/>
                    </a:lnT>
                    <a:lnB>
                      <a:noFill/>
                    </a:lnB>
                    <a:solidFill>
                      <a:srgbClr val="FFCC00"/>
                    </a:solidFill>
                  </a:tcPr>
                </a:tc>
                <a:extLst>
                  <a:ext uri="{0D108BD9-81ED-4DB2-BD59-A6C34878D82A}">
                    <a16:rowId xmlns:a16="http://schemas.microsoft.com/office/drawing/2014/main" val="10002"/>
                  </a:ext>
                </a:extLst>
              </a:tr>
              <a:tr h="142860">
                <a:tc>
                  <a:txBody>
                    <a:bodyPr/>
                    <a:lstStyle/>
                    <a:p>
                      <a:pPr algn="ctr" fontAlgn="ctr"/>
                      <a:r>
                        <a:rPr lang="cs-CZ" sz="900" b="0" i="0" u="none" strike="noStrike">
                          <a:solidFill>
                            <a:srgbClr val="000000"/>
                          </a:solidFill>
                          <a:latin typeface="Arial" pitchFamily="34" charset="0"/>
                          <a:cs typeface="Arial" pitchFamily="34" charset="0"/>
                        </a:rPr>
                        <a:t>3.</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FK Louny</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dirty="0">
                          <a:solidFill>
                            <a:srgbClr val="000000"/>
                          </a:solidFill>
                          <a:latin typeface="Arial" pitchFamily="34" charset="0"/>
                          <a:cs typeface="Arial" pitchFamily="34" charset="0"/>
                        </a:rPr>
                        <a:t>19</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14</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1</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4</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78:16</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44</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03"/>
                  </a:ext>
                </a:extLst>
              </a:tr>
              <a:tr h="142860">
                <a:tc>
                  <a:txBody>
                    <a:bodyPr/>
                    <a:lstStyle/>
                    <a:p>
                      <a:pPr algn="ctr" fontAlgn="ctr"/>
                      <a:r>
                        <a:rPr lang="cs-CZ" sz="900" b="0" i="0" u="none" strike="noStrike">
                          <a:solidFill>
                            <a:srgbClr val="000000"/>
                          </a:solidFill>
                          <a:latin typeface="Arial" pitchFamily="34" charset="0"/>
                          <a:cs typeface="Arial" pitchFamily="34" charset="0"/>
                        </a:rPr>
                        <a:t>4.</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FK Český Lev Neštěmice</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19</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dirty="0">
                          <a:solidFill>
                            <a:srgbClr val="000000"/>
                          </a:solidFill>
                          <a:latin typeface="Arial" pitchFamily="34" charset="0"/>
                          <a:cs typeface="Arial" pitchFamily="34" charset="0"/>
                        </a:rPr>
                        <a:t>12</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1</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1</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5</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63:30</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39</a:t>
                      </a:r>
                    </a:p>
                  </a:txBody>
                  <a:tcPr marL="9525" marR="9525" marT="9525" marB="0" anchor="ctr">
                    <a:lnL>
                      <a:noFill/>
                    </a:lnL>
                    <a:lnR>
                      <a:noFill/>
                    </a:lnR>
                    <a:lnT>
                      <a:noFill/>
                    </a:lnT>
                    <a:lnB>
                      <a:noFill/>
                    </a:lnB>
                    <a:solidFill>
                      <a:srgbClr val="FFCC00"/>
                    </a:solidFill>
                  </a:tcPr>
                </a:tc>
                <a:extLst>
                  <a:ext uri="{0D108BD9-81ED-4DB2-BD59-A6C34878D82A}">
                    <a16:rowId xmlns:a16="http://schemas.microsoft.com/office/drawing/2014/main" val="10004"/>
                  </a:ext>
                </a:extLst>
              </a:tr>
              <a:tr h="142860">
                <a:tc>
                  <a:txBody>
                    <a:bodyPr/>
                    <a:lstStyle/>
                    <a:p>
                      <a:pPr algn="ctr" fontAlgn="ctr"/>
                      <a:r>
                        <a:rPr lang="cs-CZ" sz="900" b="0" i="0" u="none" strike="noStrike">
                          <a:solidFill>
                            <a:srgbClr val="000000"/>
                          </a:solidFill>
                          <a:latin typeface="Arial" pitchFamily="34" charset="0"/>
                          <a:cs typeface="Arial" pitchFamily="34" charset="0"/>
                        </a:rPr>
                        <a:t>5.</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FK Litoměřice</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18</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11</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2</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dirty="0">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5</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71:30</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37</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05"/>
                  </a:ext>
                </a:extLst>
              </a:tr>
              <a:tr h="142860">
                <a:tc>
                  <a:txBody>
                    <a:bodyPr/>
                    <a:lstStyle/>
                    <a:p>
                      <a:pPr algn="ctr" fontAlgn="ctr"/>
                      <a:r>
                        <a:rPr lang="cs-CZ" sz="900" b="0" i="0" u="none" strike="noStrike">
                          <a:solidFill>
                            <a:srgbClr val="000000"/>
                          </a:solidFill>
                          <a:latin typeface="Arial" pitchFamily="34" charset="0"/>
                          <a:cs typeface="Arial" pitchFamily="34" charset="0"/>
                        </a:rPr>
                        <a:t>6.</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FK Litvínov B</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19</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11</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2</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dirty="0">
                          <a:solidFill>
                            <a:srgbClr val="000000"/>
                          </a:solidFill>
                          <a:latin typeface="Arial" pitchFamily="34" charset="0"/>
                          <a:cs typeface="Arial" pitchFamily="34" charset="0"/>
                        </a:rPr>
                        <a:t>6</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61:42</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35</a:t>
                      </a:r>
                    </a:p>
                  </a:txBody>
                  <a:tcPr marL="9525" marR="9525" marT="9525" marB="0" anchor="ctr">
                    <a:lnL>
                      <a:noFill/>
                    </a:lnL>
                    <a:lnR>
                      <a:noFill/>
                    </a:lnR>
                    <a:lnT>
                      <a:noFill/>
                    </a:lnT>
                    <a:lnB>
                      <a:noFill/>
                    </a:lnB>
                    <a:solidFill>
                      <a:srgbClr val="FFCC00"/>
                    </a:solidFill>
                  </a:tcPr>
                </a:tc>
                <a:extLst>
                  <a:ext uri="{0D108BD9-81ED-4DB2-BD59-A6C34878D82A}">
                    <a16:rowId xmlns:a16="http://schemas.microsoft.com/office/drawing/2014/main" val="10006"/>
                  </a:ext>
                </a:extLst>
              </a:tr>
              <a:tr h="142860">
                <a:tc>
                  <a:txBody>
                    <a:bodyPr/>
                    <a:lstStyle/>
                    <a:p>
                      <a:pPr algn="ctr" fontAlgn="ctr"/>
                      <a:r>
                        <a:rPr lang="cs-CZ" sz="900" b="0" i="0" u="none" strike="noStrike">
                          <a:solidFill>
                            <a:srgbClr val="000000"/>
                          </a:solidFill>
                          <a:latin typeface="Arial" pitchFamily="34" charset="0"/>
                          <a:cs typeface="Arial" pitchFamily="34" charset="0"/>
                        </a:rPr>
                        <a:t>7.</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FK Junior Děčín</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19</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10</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1</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8</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dirty="0">
                          <a:solidFill>
                            <a:srgbClr val="000000"/>
                          </a:solidFill>
                          <a:latin typeface="Arial" pitchFamily="34" charset="0"/>
                          <a:cs typeface="Arial" pitchFamily="34" charset="0"/>
                        </a:rPr>
                        <a:t>60:38</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32</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07"/>
                  </a:ext>
                </a:extLst>
              </a:tr>
              <a:tr h="142860">
                <a:tc>
                  <a:txBody>
                    <a:bodyPr/>
                    <a:lstStyle/>
                    <a:p>
                      <a:pPr algn="ctr" fontAlgn="ctr"/>
                      <a:r>
                        <a:rPr lang="cs-CZ" sz="900" b="0" i="0" u="none" strike="noStrike">
                          <a:solidFill>
                            <a:srgbClr val="000000"/>
                          </a:solidFill>
                          <a:latin typeface="Arial" pitchFamily="34" charset="0"/>
                          <a:cs typeface="Arial" pitchFamily="34" charset="0"/>
                        </a:rPr>
                        <a:t>8.</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FK Bílina</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19</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9</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2</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8</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dirty="0">
                          <a:solidFill>
                            <a:srgbClr val="000000"/>
                          </a:solidFill>
                          <a:latin typeface="Arial" pitchFamily="34" charset="0"/>
                          <a:cs typeface="Arial" pitchFamily="34" charset="0"/>
                        </a:rPr>
                        <a:t>59:62</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29</a:t>
                      </a:r>
                    </a:p>
                  </a:txBody>
                  <a:tcPr marL="9525" marR="9525" marT="9525" marB="0" anchor="ctr">
                    <a:lnL>
                      <a:noFill/>
                    </a:lnL>
                    <a:lnR>
                      <a:noFill/>
                    </a:lnR>
                    <a:lnT>
                      <a:noFill/>
                    </a:lnT>
                    <a:lnB>
                      <a:noFill/>
                    </a:lnB>
                    <a:solidFill>
                      <a:srgbClr val="FFCC00"/>
                    </a:solidFill>
                  </a:tcPr>
                </a:tc>
                <a:extLst>
                  <a:ext uri="{0D108BD9-81ED-4DB2-BD59-A6C34878D82A}">
                    <a16:rowId xmlns:a16="http://schemas.microsoft.com/office/drawing/2014/main" val="10008"/>
                  </a:ext>
                </a:extLst>
              </a:tr>
              <a:tr h="142860">
                <a:tc>
                  <a:txBody>
                    <a:bodyPr/>
                    <a:lstStyle/>
                    <a:p>
                      <a:pPr algn="ctr" fontAlgn="ctr"/>
                      <a:r>
                        <a:rPr lang="cs-CZ" sz="900" b="0" i="0" u="none" strike="noStrike">
                          <a:solidFill>
                            <a:srgbClr val="000000"/>
                          </a:solidFill>
                          <a:latin typeface="Arial" pitchFamily="34" charset="0"/>
                          <a:cs typeface="Arial" pitchFamily="34" charset="0"/>
                        </a:rPr>
                        <a:t>9.</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FC Chomutov s.r.o.</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19</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8</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1</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10</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dirty="0">
                          <a:solidFill>
                            <a:srgbClr val="000000"/>
                          </a:solidFill>
                          <a:latin typeface="Arial" pitchFamily="34" charset="0"/>
                          <a:cs typeface="Arial" pitchFamily="34" charset="0"/>
                        </a:rPr>
                        <a:t>43:54</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25</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09"/>
                  </a:ext>
                </a:extLst>
              </a:tr>
              <a:tr h="142860">
                <a:tc>
                  <a:txBody>
                    <a:bodyPr/>
                    <a:lstStyle/>
                    <a:p>
                      <a:pPr algn="ctr" fontAlgn="ctr"/>
                      <a:r>
                        <a:rPr lang="cs-CZ" sz="900" b="0" i="0" u="none" strike="noStrike">
                          <a:solidFill>
                            <a:srgbClr val="000000"/>
                          </a:solidFill>
                          <a:latin typeface="Arial" pitchFamily="34" charset="0"/>
                          <a:cs typeface="Arial" pitchFamily="34" charset="0"/>
                        </a:rPr>
                        <a:t>10.</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SK Roudnice nad Labem</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19</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7</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1</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11</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dirty="0">
                          <a:solidFill>
                            <a:srgbClr val="000000"/>
                          </a:solidFill>
                          <a:latin typeface="Arial" pitchFamily="34" charset="0"/>
                          <a:cs typeface="Arial" pitchFamily="34" charset="0"/>
                        </a:rPr>
                        <a:t>59:40</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dirty="0">
                          <a:solidFill>
                            <a:srgbClr val="000000"/>
                          </a:solidFill>
                          <a:latin typeface="Arial" pitchFamily="34" charset="0"/>
                          <a:cs typeface="Arial" pitchFamily="34" charset="0"/>
                        </a:rPr>
                        <a:t>23</a:t>
                      </a:r>
                    </a:p>
                  </a:txBody>
                  <a:tcPr marL="9525" marR="9525" marT="9525" marB="0" anchor="ctr">
                    <a:lnL>
                      <a:noFill/>
                    </a:lnL>
                    <a:lnR>
                      <a:noFill/>
                    </a:lnR>
                    <a:lnT>
                      <a:noFill/>
                    </a:lnT>
                    <a:lnB>
                      <a:noFill/>
                    </a:lnB>
                    <a:solidFill>
                      <a:srgbClr val="FFCC00"/>
                    </a:solidFill>
                  </a:tcPr>
                </a:tc>
                <a:extLst>
                  <a:ext uri="{0D108BD9-81ED-4DB2-BD59-A6C34878D82A}">
                    <a16:rowId xmlns:a16="http://schemas.microsoft.com/office/drawing/2014/main" val="10010"/>
                  </a:ext>
                </a:extLst>
              </a:tr>
              <a:tr h="142860">
                <a:tc>
                  <a:txBody>
                    <a:bodyPr/>
                    <a:lstStyle/>
                    <a:p>
                      <a:pPr algn="ctr" fontAlgn="ctr"/>
                      <a:r>
                        <a:rPr lang="cs-CZ" sz="900" b="0" i="0" u="none" strike="noStrike">
                          <a:solidFill>
                            <a:srgbClr val="000000"/>
                          </a:solidFill>
                          <a:latin typeface="Arial" pitchFamily="34" charset="0"/>
                          <a:cs typeface="Arial" pitchFamily="34" charset="0"/>
                        </a:rPr>
                        <a:t>11.</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FK Slavoj Žatec</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18</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7</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1</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10</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53:88</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dirty="0">
                          <a:solidFill>
                            <a:srgbClr val="000000"/>
                          </a:solidFill>
                          <a:latin typeface="Arial" pitchFamily="34" charset="0"/>
                          <a:cs typeface="Arial" pitchFamily="34" charset="0"/>
                        </a:rPr>
                        <a:t>23</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11"/>
                  </a:ext>
                </a:extLst>
              </a:tr>
              <a:tr h="142860">
                <a:tc>
                  <a:txBody>
                    <a:bodyPr/>
                    <a:lstStyle/>
                    <a:p>
                      <a:pPr algn="ctr" fontAlgn="ctr"/>
                      <a:r>
                        <a:rPr lang="cs-CZ" sz="900" b="0" i="0" u="none" strike="noStrike">
                          <a:solidFill>
                            <a:srgbClr val="000000"/>
                          </a:solidFill>
                          <a:latin typeface="Arial" pitchFamily="34" charset="0"/>
                          <a:cs typeface="Arial" pitchFamily="34" charset="0"/>
                        </a:rPr>
                        <a:t>12.</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dirty="0">
                          <a:solidFill>
                            <a:srgbClr val="000000"/>
                          </a:solidFill>
                          <a:latin typeface="Arial" pitchFamily="34" charset="0"/>
                          <a:cs typeface="Arial" pitchFamily="34" charset="0"/>
                        </a:rPr>
                        <a:t>SK Sokol </a:t>
                      </a:r>
                      <a:r>
                        <a:rPr lang="cs-CZ" sz="900" b="0" i="0" u="none" strike="noStrike" dirty="0" err="1">
                          <a:solidFill>
                            <a:srgbClr val="000000"/>
                          </a:solidFill>
                          <a:latin typeface="Arial" pitchFamily="34" charset="0"/>
                          <a:cs typeface="Arial" pitchFamily="34" charset="0"/>
                        </a:rPr>
                        <a:t>Brozany</a:t>
                      </a:r>
                      <a:endParaRPr lang="cs-CZ" sz="900" b="0"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19</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6</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1</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1</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11</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28:58</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dirty="0">
                          <a:solidFill>
                            <a:srgbClr val="000000"/>
                          </a:solidFill>
                          <a:latin typeface="Arial" pitchFamily="34" charset="0"/>
                          <a:cs typeface="Arial" pitchFamily="34" charset="0"/>
                        </a:rPr>
                        <a:t>21</a:t>
                      </a:r>
                    </a:p>
                  </a:txBody>
                  <a:tcPr marL="9525" marR="9525" marT="9525" marB="0" anchor="ctr">
                    <a:lnL>
                      <a:noFill/>
                    </a:lnL>
                    <a:lnR>
                      <a:noFill/>
                    </a:lnR>
                    <a:lnT>
                      <a:noFill/>
                    </a:lnT>
                    <a:lnB>
                      <a:noFill/>
                    </a:lnB>
                    <a:solidFill>
                      <a:srgbClr val="FFCC00"/>
                    </a:solidFill>
                  </a:tcPr>
                </a:tc>
                <a:extLst>
                  <a:ext uri="{0D108BD9-81ED-4DB2-BD59-A6C34878D82A}">
                    <a16:rowId xmlns:a16="http://schemas.microsoft.com/office/drawing/2014/main" val="10012"/>
                  </a:ext>
                </a:extLst>
              </a:tr>
              <a:tr h="142860">
                <a:tc>
                  <a:txBody>
                    <a:bodyPr/>
                    <a:lstStyle/>
                    <a:p>
                      <a:pPr algn="ctr" fontAlgn="ctr"/>
                      <a:r>
                        <a:rPr lang="cs-CZ" sz="900" b="0" i="0" u="none" strike="noStrike">
                          <a:solidFill>
                            <a:srgbClr val="000000"/>
                          </a:solidFill>
                          <a:latin typeface="Arial" pitchFamily="34" charset="0"/>
                          <a:cs typeface="Arial" pitchFamily="34" charset="0"/>
                        </a:rPr>
                        <a:t>13.</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TJ Krupka</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19</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5</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1</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13</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49:72</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dirty="0">
                          <a:solidFill>
                            <a:srgbClr val="000000"/>
                          </a:solidFill>
                          <a:latin typeface="Arial" pitchFamily="34" charset="0"/>
                          <a:cs typeface="Arial" pitchFamily="34" charset="0"/>
                        </a:rPr>
                        <a:t>16</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13"/>
                  </a:ext>
                </a:extLst>
              </a:tr>
              <a:tr h="142860">
                <a:tc>
                  <a:txBody>
                    <a:bodyPr/>
                    <a:lstStyle/>
                    <a:p>
                      <a:pPr algn="ctr" fontAlgn="ctr"/>
                      <a:r>
                        <a:rPr lang="cs-CZ" sz="900" b="0" i="0" u="none" strike="noStrike">
                          <a:solidFill>
                            <a:srgbClr val="000000"/>
                          </a:solidFill>
                          <a:latin typeface="Arial" pitchFamily="34" charset="0"/>
                          <a:cs typeface="Arial" pitchFamily="34" charset="0"/>
                        </a:rPr>
                        <a:t>14.</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FK Tatran Kadaň o.s.</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19</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3</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16</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a:solidFill>
                            <a:srgbClr val="000000"/>
                          </a:solidFill>
                          <a:latin typeface="Arial" pitchFamily="34" charset="0"/>
                          <a:cs typeface="Arial" pitchFamily="34" charset="0"/>
                        </a:rPr>
                        <a:t>20:96</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dirty="0">
                          <a:solidFill>
                            <a:srgbClr val="000000"/>
                          </a:solidFill>
                          <a:latin typeface="Arial" pitchFamily="34" charset="0"/>
                          <a:cs typeface="Arial" pitchFamily="34" charset="0"/>
                        </a:rPr>
                        <a:t>9</a:t>
                      </a:r>
                    </a:p>
                  </a:txBody>
                  <a:tcPr marL="9525" marR="9525" marT="9525" marB="0" anchor="ctr">
                    <a:lnL>
                      <a:noFill/>
                    </a:lnL>
                    <a:lnR>
                      <a:noFill/>
                    </a:lnR>
                    <a:lnT>
                      <a:noFill/>
                    </a:lnT>
                    <a:lnB>
                      <a:noFill/>
                    </a:lnB>
                    <a:solidFill>
                      <a:srgbClr val="FFCC00"/>
                    </a:solidFill>
                  </a:tcPr>
                </a:tc>
                <a:extLst>
                  <a:ext uri="{0D108BD9-81ED-4DB2-BD59-A6C34878D82A}">
                    <a16:rowId xmlns:a16="http://schemas.microsoft.com/office/drawing/2014/main" val="10014"/>
                  </a:ext>
                </a:extLst>
              </a:tr>
              <a:tr h="142860">
                <a:tc>
                  <a:txBody>
                    <a:bodyPr/>
                    <a:lstStyle/>
                    <a:p>
                      <a:pPr algn="ctr" fontAlgn="ctr"/>
                      <a:r>
                        <a:rPr lang="cs-CZ" sz="900" b="0" i="0" u="none" strike="noStrike">
                          <a:solidFill>
                            <a:srgbClr val="000000"/>
                          </a:solidFill>
                          <a:latin typeface="Arial" pitchFamily="34" charset="0"/>
                          <a:cs typeface="Arial" pitchFamily="34" charset="0"/>
                        </a:rPr>
                        <a:t>15.</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VČSA Ervěnice</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19</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2</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1</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1</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15</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a:solidFill>
                            <a:srgbClr val="000000"/>
                          </a:solidFill>
                          <a:latin typeface="Arial" pitchFamily="34" charset="0"/>
                          <a:cs typeface="Arial" pitchFamily="34" charset="0"/>
                        </a:rPr>
                        <a:t>32:112</a:t>
                      </a:r>
                    </a:p>
                  </a:txBody>
                  <a:tcPr marL="9525" marR="9525" marT="9525" marB="0" anchor="ctr">
                    <a:lnL>
                      <a:noFill/>
                    </a:lnL>
                    <a:lnR>
                      <a:noFill/>
                    </a:lnR>
                    <a:lnT>
                      <a:noFill/>
                    </a:lnT>
                    <a:lnB>
                      <a:noFill/>
                    </a:lnB>
                    <a:solidFill>
                      <a:srgbClr val="99FF66"/>
                    </a:solidFill>
                  </a:tcPr>
                </a:tc>
                <a:tc>
                  <a:txBody>
                    <a:bodyPr/>
                    <a:lstStyle/>
                    <a:p>
                      <a:pPr algn="ctr" fontAlgn="ctr"/>
                      <a:r>
                        <a:rPr lang="cs-CZ" sz="900" b="0" i="0" u="none" strike="noStrike" dirty="0">
                          <a:solidFill>
                            <a:srgbClr val="000000"/>
                          </a:solidFill>
                          <a:latin typeface="Arial" pitchFamily="34" charset="0"/>
                          <a:cs typeface="Arial" pitchFamily="34" charset="0"/>
                        </a:rPr>
                        <a:t>9</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15"/>
                  </a:ext>
                </a:extLst>
              </a:tr>
              <a:tr h="142860">
                <a:tc>
                  <a:txBody>
                    <a:bodyPr/>
                    <a:lstStyle/>
                    <a:p>
                      <a:pPr algn="ctr" fontAlgn="ctr"/>
                      <a:r>
                        <a:rPr lang="cs-CZ" sz="900" b="0" i="0" u="none" strike="noStrike" dirty="0">
                          <a:solidFill>
                            <a:srgbClr val="C00000"/>
                          </a:solidFill>
                          <a:latin typeface="Arial" pitchFamily="34" charset="0"/>
                          <a:cs typeface="Arial" pitchFamily="34" charset="0"/>
                        </a:rPr>
                        <a:t>16.</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dirty="0">
                          <a:solidFill>
                            <a:srgbClr val="C00000"/>
                          </a:solidFill>
                          <a:latin typeface="Arial" pitchFamily="34" charset="0"/>
                          <a:cs typeface="Arial" pitchFamily="34" charset="0"/>
                        </a:rPr>
                        <a:t>SK </a:t>
                      </a:r>
                      <a:r>
                        <a:rPr lang="cs-CZ" sz="900" b="0" i="0" u="none" strike="noStrike" dirty="0" err="1">
                          <a:solidFill>
                            <a:srgbClr val="C00000"/>
                          </a:solidFill>
                          <a:latin typeface="Arial" pitchFamily="34" charset="0"/>
                          <a:cs typeface="Arial" pitchFamily="34" charset="0"/>
                        </a:rPr>
                        <a:t>Štětí</a:t>
                      </a:r>
                      <a:endParaRPr lang="cs-CZ" sz="900" b="0" i="0" u="none" strike="noStrike" dirty="0">
                        <a:solidFill>
                          <a:srgbClr val="C00000"/>
                        </a:solidFill>
                        <a:latin typeface="Arial" pitchFamily="34" charset="0"/>
                        <a:cs typeface="Arial" pitchFamily="34" charset="0"/>
                      </a:endParaRP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dirty="0">
                          <a:solidFill>
                            <a:srgbClr val="C00000"/>
                          </a:solidFill>
                          <a:latin typeface="Arial" pitchFamily="34" charset="0"/>
                          <a:cs typeface="Arial" pitchFamily="34" charset="0"/>
                        </a:rPr>
                        <a:t>19</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dirty="0">
                          <a:solidFill>
                            <a:srgbClr val="C00000"/>
                          </a:solidFill>
                          <a:latin typeface="Arial" pitchFamily="34" charset="0"/>
                          <a:cs typeface="Arial" pitchFamily="34" charset="0"/>
                        </a:rPr>
                        <a:t>0</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dirty="0">
                          <a:solidFill>
                            <a:srgbClr val="C00000"/>
                          </a:solidFill>
                          <a:latin typeface="Arial" pitchFamily="34" charset="0"/>
                          <a:cs typeface="Arial" pitchFamily="34" charset="0"/>
                        </a:rPr>
                        <a:t>0</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dirty="0">
                          <a:solidFill>
                            <a:srgbClr val="C00000"/>
                          </a:solidFill>
                          <a:latin typeface="Arial" pitchFamily="34" charset="0"/>
                          <a:cs typeface="Arial" pitchFamily="34" charset="0"/>
                        </a:rPr>
                        <a:t>0</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dirty="0">
                          <a:solidFill>
                            <a:srgbClr val="C00000"/>
                          </a:solidFill>
                          <a:latin typeface="Arial" pitchFamily="34" charset="0"/>
                          <a:cs typeface="Arial" pitchFamily="34" charset="0"/>
                        </a:rPr>
                        <a:t>19</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dirty="0">
                          <a:solidFill>
                            <a:srgbClr val="C00000"/>
                          </a:solidFill>
                          <a:latin typeface="Arial" pitchFamily="34" charset="0"/>
                          <a:cs typeface="Arial" pitchFamily="34" charset="0"/>
                        </a:rPr>
                        <a:t>4:197</a:t>
                      </a:r>
                    </a:p>
                  </a:txBody>
                  <a:tcPr marL="9525" marR="9525" marT="9525" marB="0" anchor="ctr">
                    <a:lnL>
                      <a:noFill/>
                    </a:lnL>
                    <a:lnR>
                      <a:noFill/>
                    </a:lnR>
                    <a:lnT>
                      <a:noFill/>
                    </a:lnT>
                    <a:lnB>
                      <a:noFill/>
                    </a:lnB>
                    <a:solidFill>
                      <a:srgbClr val="FFCC00"/>
                    </a:solidFill>
                  </a:tcPr>
                </a:tc>
                <a:tc>
                  <a:txBody>
                    <a:bodyPr/>
                    <a:lstStyle/>
                    <a:p>
                      <a:pPr algn="ctr" fontAlgn="ctr"/>
                      <a:r>
                        <a:rPr lang="cs-CZ" sz="900" b="0" i="0" u="none" strike="noStrike" dirty="0">
                          <a:solidFill>
                            <a:srgbClr val="C00000"/>
                          </a:solidFill>
                          <a:latin typeface="Arial" pitchFamily="34" charset="0"/>
                          <a:cs typeface="Arial" pitchFamily="34" charset="0"/>
                        </a:rPr>
                        <a:t>0</a:t>
                      </a:r>
                    </a:p>
                  </a:txBody>
                  <a:tcPr marL="9525" marR="9525" marT="9525" marB="0" anchor="ctr">
                    <a:lnL>
                      <a:noFill/>
                    </a:lnL>
                    <a:lnR>
                      <a:noFill/>
                    </a:lnR>
                    <a:lnT>
                      <a:noFill/>
                    </a:lnT>
                    <a:lnB>
                      <a:noFill/>
                    </a:lnB>
                    <a:solidFill>
                      <a:srgbClr val="FFCC00"/>
                    </a:solidFill>
                  </a:tcPr>
                </a:tc>
                <a:extLst>
                  <a:ext uri="{0D108BD9-81ED-4DB2-BD59-A6C34878D82A}">
                    <a16:rowId xmlns:a16="http://schemas.microsoft.com/office/drawing/2014/main" val="10016"/>
                  </a:ext>
                </a:extLst>
              </a:tr>
            </a:tbl>
          </a:graphicData>
        </a:graphic>
      </p:graphicFrame>
      <p:graphicFrame>
        <p:nvGraphicFramePr>
          <p:cNvPr id="14" name="Tabulka 13"/>
          <p:cNvGraphicFramePr>
            <a:graphicFrameLocks noGrp="1"/>
          </p:cNvGraphicFramePr>
          <p:nvPr/>
        </p:nvGraphicFramePr>
        <p:xfrm>
          <a:off x="174948" y="5419700"/>
          <a:ext cx="4483350" cy="1692771"/>
        </p:xfrm>
        <a:graphic>
          <a:graphicData uri="http://schemas.openxmlformats.org/drawingml/2006/table">
            <a:tbl>
              <a:tblPr/>
              <a:tblGrid>
                <a:gridCol w="1207731">
                  <a:extLst>
                    <a:ext uri="{9D8B030D-6E8A-4147-A177-3AD203B41FA5}">
                      <a16:colId xmlns:a16="http://schemas.microsoft.com/office/drawing/2014/main" val="20000"/>
                    </a:ext>
                  </a:extLst>
                </a:gridCol>
                <a:gridCol w="1548283">
                  <a:extLst>
                    <a:ext uri="{9D8B030D-6E8A-4147-A177-3AD203B41FA5}">
                      <a16:colId xmlns:a16="http://schemas.microsoft.com/office/drawing/2014/main" val="20001"/>
                    </a:ext>
                  </a:extLst>
                </a:gridCol>
                <a:gridCol w="1306034">
                  <a:extLst>
                    <a:ext uri="{9D8B030D-6E8A-4147-A177-3AD203B41FA5}">
                      <a16:colId xmlns:a16="http://schemas.microsoft.com/office/drawing/2014/main" val="20002"/>
                    </a:ext>
                  </a:extLst>
                </a:gridCol>
                <a:gridCol w="421302">
                  <a:extLst>
                    <a:ext uri="{9D8B030D-6E8A-4147-A177-3AD203B41FA5}">
                      <a16:colId xmlns:a16="http://schemas.microsoft.com/office/drawing/2014/main" val="20003"/>
                    </a:ext>
                  </a:extLst>
                </a:gridCol>
              </a:tblGrid>
              <a:tr h="323850">
                <a:tc gridSpan="4">
                  <a:txBody>
                    <a:bodyPr/>
                    <a:lstStyle/>
                    <a:p>
                      <a:pPr algn="ctr" rtl="0" fontAlgn="ctr"/>
                      <a:r>
                        <a:rPr lang="cs-CZ" sz="1100" b="1" i="0" u="none" strike="noStrike" dirty="0">
                          <a:solidFill>
                            <a:srgbClr val="153E96"/>
                          </a:solidFill>
                          <a:latin typeface="MS Sans Serif"/>
                        </a:rPr>
                        <a:t>O tomto víkendu se hraje </a:t>
                      </a:r>
                      <a:r>
                        <a:rPr lang="cs-CZ" sz="1100" b="1" i="0" u="none" strike="noStrike" dirty="0" smtClean="0">
                          <a:solidFill>
                            <a:srgbClr val="153E96"/>
                          </a:solidFill>
                          <a:latin typeface="MS Sans Serif"/>
                        </a:rPr>
                        <a:t>20.kolo </a:t>
                      </a:r>
                      <a:r>
                        <a:rPr lang="cs-CZ" sz="1100" b="1" i="0" u="none" strike="noStrike" dirty="0">
                          <a:solidFill>
                            <a:srgbClr val="153E96"/>
                          </a:solidFill>
                          <a:latin typeface="MS Sans Serif"/>
                        </a:rPr>
                        <a:t>Krajského přeboru starších a mladších žáků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52400">
                <a:tc>
                  <a:txBody>
                    <a:bodyPr/>
                    <a:lstStyle/>
                    <a:p>
                      <a:pPr algn="ctr" rtl="0" fontAlgn="ctr"/>
                      <a:r>
                        <a:rPr lang="cs-CZ" sz="1000" kern="1200" dirty="0" err="1" smtClean="0">
                          <a:solidFill>
                            <a:schemeClr val="tx1"/>
                          </a:solidFill>
                          <a:latin typeface="+mn-lt"/>
                          <a:ea typeface="+mn-ea"/>
                          <a:cs typeface="+mn-cs"/>
                        </a:rPr>
                        <a:t>Brozany</a:t>
                      </a:r>
                      <a:endParaRPr lang="cs-CZ" sz="300" b="1" i="0" u="none" strike="noStrike" dirty="0">
                        <a:solidFill>
                          <a:srgbClr val="000000"/>
                        </a:solidFill>
                        <a:latin typeface="Arial Black"/>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00" kern="1200" dirty="0" err="1" smtClean="0">
                          <a:solidFill>
                            <a:schemeClr val="tx1"/>
                          </a:solidFill>
                          <a:latin typeface="+mn-lt"/>
                          <a:ea typeface="+mn-ea"/>
                          <a:cs typeface="+mn-cs"/>
                        </a:rPr>
                        <a:t>Štětí</a:t>
                      </a:r>
                      <a:endParaRPr lang="cs-CZ" sz="3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00" kern="1200" dirty="0" smtClean="0">
                          <a:solidFill>
                            <a:schemeClr val="tx1"/>
                          </a:solidFill>
                          <a:latin typeface="+mn-lt"/>
                          <a:ea typeface="+mn-ea"/>
                          <a:cs typeface="+mn-cs"/>
                        </a:rPr>
                        <a:t>19.04. 10:00</a:t>
                      </a:r>
                      <a:endParaRPr lang="cs-CZ" sz="3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00" kern="1200" dirty="0" smtClean="0">
                          <a:solidFill>
                            <a:schemeClr val="tx1"/>
                          </a:solidFill>
                          <a:latin typeface="+mn-lt"/>
                          <a:ea typeface="+mn-ea"/>
                          <a:cs typeface="+mn-cs"/>
                        </a:rPr>
                        <a:t>NE</a:t>
                      </a:r>
                      <a:endParaRPr lang="cs-CZ" sz="3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1"/>
                  </a:ext>
                </a:extLst>
              </a:tr>
              <a:tr h="152400">
                <a:tc>
                  <a:txBody>
                    <a:bodyPr/>
                    <a:lstStyle/>
                    <a:p>
                      <a:pPr algn="ctr" rtl="0" fontAlgn="ctr"/>
                      <a:r>
                        <a:rPr lang="cs-CZ" sz="1000" kern="1200" dirty="0" err="1" smtClean="0">
                          <a:solidFill>
                            <a:schemeClr val="tx1"/>
                          </a:solidFill>
                          <a:latin typeface="+mn-lt"/>
                          <a:ea typeface="+mn-ea"/>
                          <a:cs typeface="+mn-cs"/>
                        </a:rPr>
                        <a:t>T.Kadaň</a:t>
                      </a:r>
                      <a:endParaRPr lang="cs-CZ" sz="300" b="1" i="0" u="none" strike="noStrike" dirty="0">
                        <a:solidFill>
                          <a:srgbClr val="000000"/>
                        </a:solidFill>
                        <a:latin typeface="Arial Black"/>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kern="1200" dirty="0" smtClean="0">
                          <a:solidFill>
                            <a:schemeClr val="tx1"/>
                          </a:solidFill>
                          <a:latin typeface="+mn-lt"/>
                          <a:ea typeface="+mn-ea"/>
                          <a:cs typeface="+mn-cs"/>
                        </a:rPr>
                        <a:t>Žatec</a:t>
                      </a:r>
                      <a:endParaRPr lang="cs-CZ" sz="3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kern="1200" dirty="0" smtClean="0">
                          <a:solidFill>
                            <a:schemeClr val="tx1"/>
                          </a:solidFill>
                          <a:latin typeface="+mn-lt"/>
                          <a:ea typeface="+mn-ea"/>
                          <a:cs typeface="+mn-cs"/>
                        </a:rPr>
                        <a:t>18.04. 13:00</a:t>
                      </a:r>
                      <a:endParaRPr lang="cs-CZ" sz="3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kern="1200" dirty="0" smtClean="0">
                          <a:solidFill>
                            <a:schemeClr val="tx1"/>
                          </a:solidFill>
                          <a:latin typeface="+mn-lt"/>
                          <a:ea typeface="+mn-ea"/>
                          <a:cs typeface="+mn-cs"/>
                        </a:rPr>
                        <a:t>SO</a:t>
                      </a:r>
                      <a:endParaRPr lang="cs-CZ" sz="3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2"/>
                  </a:ext>
                </a:extLst>
              </a:tr>
              <a:tr h="214491">
                <a:tc>
                  <a:txBody>
                    <a:bodyPr/>
                    <a:lstStyle/>
                    <a:p>
                      <a:pPr algn="ctr" rtl="0" fontAlgn="ctr"/>
                      <a:r>
                        <a:rPr lang="cs-CZ" sz="1000" kern="1200" dirty="0" smtClean="0">
                          <a:solidFill>
                            <a:schemeClr val="tx1"/>
                          </a:solidFill>
                          <a:latin typeface="+mn-lt"/>
                          <a:ea typeface="+mn-ea"/>
                          <a:cs typeface="+mn-cs"/>
                        </a:rPr>
                        <a:t>Litvínov</a:t>
                      </a:r>
                      <a:endParaRPr lang="cs-CZ" sz="300" b="1" i="0" u="none" strike="noStrike" dirty="0">
                        <a:solidFill>
                          <a:srgbClr val="000000"/>
                        </a:solidFill>
                        <a:latin typeface="Arial Black"/>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00" kern="1200" dirty="0" err="1" smtClean="0">
                          <a:solidFill>
                            <a:schemeClr val="tx1"/>
                          </a:solidFill>
                          <a:latin typeface="+mn-lt"/>
                          <a:ea typeface="+mn-ea"/>
                          <a:cs typeface="+mn-cs"/>
                        </a:rPr>
                        <a:t>Ervěnice</a:t>
                      </a:r>
                      <a:endParaRPr lang="cs-CZ" sz="3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00" kern="1200" dirty="0" smtClean="0">
                          <a:solidFill>
                            <a:schemeClr val="tx1"/>
                          </a:solidFill>
                          <a:latin typeface="+mn-lt"/>
                          <a:ea typeface="+mn-ea"/>
                          <a:cs typeface="+mn-cs"/>
                        </a:rPr>
                        <a:t>18.04. 10:00</a:t>
                      </a:r>
                      <a:endParaRPr lang="cs-CZ" sz="3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00" kern="1200" dirty="0" smtClean="0">
                          <a:solidFill>
                            <a:schemeClr val="tx1"/>
                          </a:solidFill>
                          <a:latin typeface="+mn-lt"/>
                          <a:ea typeface="+mn-ea"/>
                          <a:cs typeface="+mn-cs"/>
                        </a:rPr>
                        <a:t>SO</a:t>
                      </a:r>
                      <a:endParaRPr lang="cs-CZ" sz="3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3"/>
                  </a:ext>
                </a:extLst>
              </a:tr>
              <a:tr h="152400">
                <a:tc>
                  <a:txBody>
                    <a:bodyPr/>
                    <a:lstStyle/>
                    <a:p>
                      <a:pPr algn="ctr" rtl="0" fontAlgn="ctr"/>
                      <a:r>
                        <a:rPr lang="cs-CZ" sz="1000" kern="1200" dirty="0" smtClean="0">
                          <a:solidFill>
                            <a:schemeClr val="tx1"/>
                          </a:solidFill>
                          <a:latin typeface="+mn-lt"/>
                          <a:ea typeface="+mn-ea"/>
                          <a:cs typeface="+mn-cs"/>
                        </a:rPr>
                        <a:t>Litoměřice</a:t>
                      </a:r>
                      <a:endParaRPr lang="cs-CZ" sz="300" b="1" i="0" u="none" strike="noStrike" dirty="0">
                        <a:solidFill>
                          <a:srgbClr val="000000"/>
                        </a:solidFill>
                        <a:latin typeface="Arial Black"/>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kern="1200" dirty="0" smtClean="0">
                          <a:solidFill>
                            <a:schemeClr val="tx1"/>
                          </a:solidFill>
                          <a:latin typeface="+mn-lt"/>
                          <a:ea typeface="+mn-ea"/>
                          <a:cs typeface="+mn-cs"/>
                        </a:rPr>
                        <a:t>FC Chomutov</a:t>
                      </a:r>
                      <a:endParaRPr lang="cs-CZ" sz="3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kern="1200" dirty="0" smtClean="0">
                          <a:solidFill>
                            <a:schemeClr val="tx1"/>
                          </a:solidFill>
                          <a:latin typeface="+mn-lt"/>
                          <a:ea typeface="+mn-ea"/>
                          <a:cs typeface="+mn-cs"/>
                        </a:rPr>
                        <a:t>18.04. 10:00</a:t>
                      </a:r>
                      <a:endParaRPr lang="cs-CZ" sz="3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kern="1200" dirty="0" smtClean="0">
                          <a:solidFill>
                            <a:schemeClr val="tx1"/>
                          </a:solidFill>
                          <a:latin typeface="+mn-lt"/>
                          <a:ea typeface="+mn-ea"/>
                          <a:cs typeface="+mn-cs"/>
                        </a:rPr>
                        <a:t>SO</a:t>
                      </a:r>
                      <a:endParaRPr lang="cs-CZ" sz="3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4"/>
                  </a:ext>
                </a:extLst>
              </a:tr>
              <a:tr h="152400">
                <a:tc>
                  <a:txBody>
                    <a:bodyPr/>
                    <a:lstStyle/>
                    <a:p>
                      <a:pPr algn="ctr" rtl="0" fontAlgn="ctr"/>
                      <a:r>
                        <a:rPr lang="cs-CZ" sz="1000" kern="1200" dirty="0" smtClean="0">
                          <a:solidFill>
                            <a:schemeClr val="tx1"/>
                          </a:solidFill>
                          <a:latin typeface="+mn-lt"/>
                          <a:ea typeface="+mn-ea"/>
                          <a:cs typeface="+mn-cs"/>
                        </a:rPr>
                        <a:t>Bílina</a:t>
                      </a:r>
                      <a:endParaRPr lang="cs-CZ" sz="300" b="1" i="0" u="none" strike="noStrike" dirty="0">
                        <a:solidFill>
                          <a:srgbClr val="000000"/>
                        </a:solidFill>
                        <a:latin typeface="Arial Black"/>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00" kern="1200" dirty="0" err="1" smtClean="0">
                          <a:solidFill>
                            <a:schemeClr val="tx1"/>
                          </a:solidFill>
                          <a:latin typeface="+mn-lt"/>
                          <a:ea typeface="+mn-ea"/>
                          <a:cs typeface="+mn-cs"/>
                        </a:rPr>
                        <a:t>Jun</a:t>
                      </a:r>
                      <a:r>
                        <a:rPr lang="cs-CZ" sz="1000" kern="1200" dirty="0" smtClean="0">
                          <a:solidFill>
                            <a:schemeClr val="tx1"/>
                          </a:solidFill>
                          <a:latin typeface="+mn-lt"/>
                          <a:ea typeface="+mn-ea"/>
                          <a:cs typeface="+mn-cs"/>
                        </a:rPr>
                        <a:t>.Děčín</a:t>
                      </a:r>
                      <a:endParaRPr lang="cs-CZ" sz="3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00" kern="1200" dirty="0" smtClean="0">
                          <a:solidFill>
                            <a:schemeClr val="tx1"/>
                          </a:solidFill>
                          <a:latin typeface="+mn-lt"/>
                          <a:ea typeface="+mn-ea"/>
                          <a:cs typeface="+mn-cs"/>
                        </a:rPr>
                        <a:t>18.04. 10:00</a:t>
                      </a:r>
                      <a:endParaRPr lang="cs-CZ" sz="3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00" kern="1200" dirty="0" smtClean="0">
                          <a:solidFill>
                            <a:schemeClr val="tx1"/>
                          </a:solidFill>
                          <a:latin typeface="+mn-lt"/>
                          <a:ea typeface="+mn-ea"/>
                          <a:cs typeface="+mn-cs"/>
                        </a:rPr>
                        <a:t>SO</a:t>
                      </a:r>
                      <a:endParaRPr lang="cs-CZ" sz="3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5"/>
                  </a:ext>
                </a:extLst>
              </a:tr>
              <a:tr h="152400">
                <a:tc>
                  <a:txBody>
                    <a:bodyPr/>
                    <a:lstStyle/>
                    <a:p>
                      <a:pPr algn="ctr" rtl="0" fontAlgn="ctr"/>
                      <a:r>
                        <a:rPr lang="cs-CZ" sz="1000" kern="1200" dirty="0" smtClean="0">
                          <a:solidFill>
                            <a:schemeClr val="tx1"/>
                          </a:solidFill>
                          <a:latin typeface="+mn-lt"/>
                          <a:ea typeface="+mn-ea"/>
                          <a:cs typeface="+mn-cs"/>
                        </a:rPr>
                        <a:t>Louny</a:t>
                      </a:r>
                      <a:endParaRPr lang="cs-CZ" sz="300" b="1" i="0" u="none" strike="noStrike" dirty="0">
                        <a:solidFill>
                          <a:srgbClr val="000000"/>
                        </a:solidFill>
                        <a:latin typeface="Arial Black"/>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kern="1200" dirty="0" smtClean="0">
                          <a:solidFill>
                            <a:schemeClr val="tx1"/>
                          </a:solidFill>
                          <a:latin typeface="+mn-lt"/>
                          <a:ea typeface="+mn-ea"/>
                          <a:cs typeface="+mn-cs"/>
                        </a:rPr>
                        <a:t>Krupka</a:t>
                      </a:r>
                      <a:endParaRPr lang="cs-CZ" sz="3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kern="1200" dirty="0" smtClean="0">
                          <a:solidFill>
                            <a:schemeClr val="tx1"/>
                          </a:solidFill>
                          <a:latin typeface="+mn-lt"/>
                          <a:ea typeface="+mn-ea"/>
                          <a:cs typeface="+mn-cs"/>
                        </a:rPr>
                        <a:t>19.04. 10:00</a:t>
                      </a:r>
                      <a:endParaRPr lang="cs-CZ" sz="3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kern="1200" dirty="0" smtClean="0">
                          <a:solidFill>
                            <a:schemeClr val="tx1"/>
                          </a:solidFill>
                          <a:latin typeface="+mn-lt"/>
                          <a:ea typeface="+mn-ea"/>
                          <a:cs typeface="+mn-cs"/>
                        </a:rPr>
                        <a:t>NE</a:t>
                      </a:r>
                      <a:endParaRPr lang="cs-CZ" sz="3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6"/>
                  </a:ext>
                </a:extLst>
              </a:tr>
              <a:tr h="152400">
                <a:tc>
                  <a:txBody>
                    <a:bodyPr/>
                    <a:lstStyle/>
                    <a:p>
                      <a:pPr algn="ctr" rtl="0" fontAlgn="ctr"/>
                      <a:r>
                        <a:rPr lang="cs-CZ" sz="1000" kern="1200" dirty="0" err="1" smtClean="0">
                          <a:solidFill>
                            <a:schemeClr val="tx1"/>
                          </a:solidFill>
                          <a:latin typeface="+mn-lt"/>
                          <a:ea typeface="+mn-ea"/>
                          <a:cs typeface="+mn-cs"/>
                        </a:rPr>
                        <a:t>Neštěmice</a:t>
                      </a:r>
                      <a:endParaRPr lang="cs-CZ" sz="300" b="1" i="0" u="none" strike="noStrike" dirty="0">
                        <a:solidFill>
                          <a:srgbClr val="000000"/>
                        </a:solidFill>
                        <a:latin typeface="Arial Black"/>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00" kern="1200" dirty="0" smtClean="0">
                          <a:solidFill>
                            <a:schemeClr val="tx1"/>
                          </a:solidFill>
                          <a:latin typeface="+mn-lt"/>
                          <a:ea typeface="+mn-ea"/>
                          <a:cs typeface="+mn-cs"/>
                        </a:rPr>
                        <a:t>Litvínov B</a:t>
                      </a:r>
                      <a:endParaRPr lang="cs-CZ" sz="3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00" kern="1200" dirty="0" smtClean="0">
                          <a:solidFill>
                            <a:schemeClr val="tx1"/>
                          </a:solidFill>
                          <a:latin typeface="+mn-lt"/>
                          <a:ea typeface="+mn-ea"/>
                          <a:cs typeface="+mn-cs"/>
                        </a:rPr>
                        <a:t>18.04. 11:00</a:t>
                      </a:r>
                      <a:endParaRPr lang="cs-CZ" sz="3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00" kern="1200" dirty="0" smtClean="0">
                          <a:solidFill>
                            <a:schemeClr val="tx1"/>
                          </a:solidFill>
                          <a:latin typeface="+mn-lt"/>
                          <a:ea typeface="+mn-ea"/>
                          <a:cs typeface="+mn-cs"/>
                        </a:rPr>
                        <a:t>SO</a:t>
                      </a:r>
                      <a:endParaRPr lang="cs-CZ" sz="3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7"/>
                  </a:ext>
                </a:extLst>
              </a:tr>
              <a:tr h="152400">
                <a:tc>
                  <a:txBody>
                    <a:bodyPr/>
                    <a:lstStyle/>
                    <a:p>
                      <a:pPr algn="ctr" rtl="0" fontAlgn="ctr"/>
                      <a:r>
                        <a:rPr lang="cs-CZ" sz="1000" kern="1200" dirty="0" smtClean="0">
                          <a:solidFill>
                            <a:schemeClr val="tx1"/>
                          </a:solidFill>
                          <a:latin typeface="+mn-lt"/>
                          <a:ea typeface="+mn-ea"/>
                          <a:cs typeface="+mn-cs"/>
                        </a:rPr>
                        <a:t>Mostecký FK</a:t>
                      </a:r>
                      <a:endParaRPr lang="cs-CZ" sz="300" b="1" i="0" u="none" strike="noStrike" dirty="0">
                        <a:solidFill>
                          <a:srgbClr val="000000"/>
                        </a:solidFill>
                        <a:latin typeface="Arial Black"/>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kern="1200" dirty="0" smtClean="0">
                          <a:solidFill>
                            <a:schemeClr val="tx1"/>
                          </a:solidFill>
                          <a:latin typeface="+mn-lt"/>
                          <a:ea typeface="+mn-ea"/>
                          <a:cs typeface="+mn-cs"/>
                        </a:rPr>
                        <a:t>SK Roudnice</a:t>
                      </a:r>
                      <a:endParaRPr lang="cs-CZ" sz="3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kern="1200" dirty="0" smtClean="0">
                          <a:solidFill>
                            <a:schemeClr val="tx1"/>
                          </a:solidFill>
                          <a:latin typeface="+mn-lt"/>
                          <a:ea typeface="+mn-ea"/>
                          <a:cs typeface="+mn-cs"/>
                        </a:rPr>
                        <a:t>18.04. 10:00</a:t>
                      </a:r>
                      <a:endParaRPr lang="cs-CZ" sz="3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kern="1200" dirty="0" smtClean="0">
                          <a:solidFill>
                            <a:schemeClr val="tx1"/>
                          </a:solidFill>
                          <a:latin typeface="+mn-lt"/>
                          <a:ea typeface="+mn-ea"/>
                          <a:cs typeface="+mn-cs"/>
                        </a:rPr>
                        <a:t>SO</a:t>
                      </a:r>
                      <a:endParaRPr lang="cs-CZ" sz="3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8"/>
                  </a:ext>
                </a:extLst>
              </a:tr>
            </a:tbl>
          </a:graphicData>
        </a:graphic>
      </p:graphicFrame>
      <p:sp>
        <p:nvSpPr>
          <p:cNvPr id="16" name="Obdélník 15"/>
          <p:cNvSpPr/>
          <p:nvPr/>
        </p:nvSpPr>
        <p:spPr>
          <a:xfrm>
            <a:off x="5575548" y="811188"/>
            <a:ext cx="4536504" cy="3600986"/>
          </a:xfrm>
          <a:prstGeom prst="rect">
            <a:avLst/>
          </a:prstGeom>
          <a:blipFill>
            <a:blip r:embed="rId5" cstate="print"/>
            <a:stretch>
              <a:fillRect/>
            </a:stretch>
          </a:blipFill>
        </p:spPr>
        <p:txBody>
          <a:bodyPr wrap="square">
            <a:spAutoFit/>
          </a:bodyPr>
          <a:lstStyle/>
          <a:p>
            <a:r>
              <a:rPr lang="cs-CZ" sz="1800" u="sng" dirty="0" smtClean="0">
                <a:ln>
                  <a:solidFill>
                    <a:srgbClr val="009900"/>
                  </a:solidFill>
                </a:ln>
                <a:effectLst>
                  <a:outerShdw blurRad="38100" dist="38100" dir="2700000" algn="tl">
                    <a:srgbClr val="000000">
                      <a:alpha val="43137"/>
                    </a:srgbClr>
                  </a:outerShdw>
                </a:effectLst>
                <a:latin typeface="Segoe UI Semibold" pitchFamily="34" charset="0"/>
                <a:cs typeface="Arial" pitchFamily="34" charset="0"/>
              </a:rPr>
              <a:t>Pavel Horáček – trenér Junioru Děčín</a:t>
            </a:r>
          </a:p>
          <a:p>
            <a:r>
              <a:rPr lang="cs-CZ" sz="1400" dirty="0" smtClean="0">
                <a:latin typeface="Arial" pitchFamily="34" charset="0"/>
                <a:cs typeface="Arial" pitchFamily="34" charset="0"/>
              </a:rPr>
              <a:t>Začátek byl hrozný. Katastrofálně jsme bránili standardní situace a soupeř rychle odskočil na dvě branky. Když jsme se herně zvedali, tak se nechal po druhé žluté hloupě vyloučit </a:t>
            </a:r>
            <a:r>
              <a:rPr lang="cs-CZ" sz="1400" dirty="0" err="1" smtClean="0">
                <a:latin typeface="Arial" pitchFamily="34" charset="0"/>
                <a:cs typeface="Arial" pitchFamily="34" charset="0"/>
              </a:rPr>
              <a:t>Šmalcl</a:t>
            </a:r>
            <a:r>
              <a:rPr lang="cs-CZ" sz="1400" dirty="0" smtClean="0">
                <a:latin typeface="Arial" pitchFamily="34" charset="0"/>
                <a:cs typeface="Arial" pitchFamily="34" charset="0"/>
              </a:rPr>
              <a:t>. Klukům nelze vytknout snaha, ale na kvalitního soupeře to nemohlo stačit. V obraně nám hrají záložníci, to je pak hodně znát.</a:t>
            </a:r>
          </a:p>
          <a:p>
            <a:endParaRPr lang="cs-CZ" sz="1400" dirty="0" smtClean="0">
              <a:latin typeface="Arial" pitchFamily="34" charset="0"/>
              <a:cs typeface="Arial" pitchFamily="34" charset="0"/>
            </a:endParaRPr>
          </a:p>
          <a:p>
            <a:endParaRPr lang="cs-CZ" sz="1400" dirty="0" smtClean="0">
              <a:latin typeface="Arial" pitchFamily="34" charset="0"/>
              <a:cs typeface="Arial" pitchFamily="34" charset="0"/>
            </a:endParaRPr>
          </a:p>
          <a:p>
            <a:endParaRPr lang="cs-CZ" sz="1400" dirty="0" smtClean="0">
              <a:latin typeface="Arial" pitchFamily="34" charset="0"/>
              <a:cs typeface="Arial" pitchFamily="34" charset="0"/>
            </a:endParaRPr>
          </a:p>
          <a:p>
            <a:endParaRPr lang="cs-CZ" sz="1400" dirty="0" smtClean="0">
              <a:latin typeface="Arial" pitchFamily="34" charset="0"/>
              <a:cs typeface="Arial" pitchFamily="34" charset="0"/>
            </a:endParaRPr>
          </a:p>
          <a:p>
            <a:endParaRPr lang="cs-CZ" sz="1400" dirty="0" smtClean="0">
              <a:latin typeface="Arial" pitchFamily="34" charset="0"/>
              <a:cs typeface="Arial" pitchFamily="34" charset="0"/>
            </a:endParaRPr>
          </a:p>
          <a:p>
            <a:r>
              <a:rPr lang="cs-CZ" dirty="0" smtClean="0"/>
              <a:t/>
            </a:r>
            <a:br>
              <a:rPr lang="cs-CZ" dirty="0" smtClean="0"/>
            </a:br>
            <a:r>
              <a:rPr lang="cs-CZ" dirty="0" smtClean="0">
                <a:latin typeface="Arial" pitchFamily="34" charset="0"/>
                <a:cs typeface="Arial" pitchFamily="34" charset="0"/>
              </a:rPr>
              <a:t/>
            </a:r>
            <a:br>
              <a:rPr lang="cs-CZ" dirty="0" smtClean="0">
                <a:latin typeface="Arial" pitchFamily="34" charset="0"/>
                <a:cs typeface="Arial" pitchFamily="34" charset="0"/>
              </a:rPr>
            </a:br>
            <a:endParaRPr lang="cs-CZ" sz="1800" u="sng" dirty="0">
              <a:latin typeface="Arial" pitchFamily="34" charset="0"/>
              <a:cs typeface="Arial" pitchFamily="34" charset="0"/>
            </a:endParaRPr>
          </a:p>
        </p:txBody>
      </p:sp>
      <p:sp>
        <p:nvSpPr>
          <p:cNvPr id="17" name="Obdélník 16"/>
          <p:cNvSpPr/>
          <p:nvPr/>
        </p:nvSpPr>
        <p:spPr>
          <a:xfrm>
            <a:off x="5575548" y="4555604"/>
            <a:ext cx="4536504" cy="2092881"/>
          </a:xfrm>
          <a:prstGeom prst="rect">
            <a:avLst/>
          </a:prstGeom>
        </p:spPr>
        <p:txBody>
          <a:bodyPr wrap="square">
            <a:spAutoFit/>
          </a:bodyPr>
          <a:lstStyle/>
          <a:p>
            <a:pPr algn="just"/>
            <a:r>
              <a:rPr lang="cs-CZ" sz="1800" u="sng" dirty="0" smtClean="0">
                <a:ln>
                  <a:solidFill>
                    <a:srgbClr val="FF00FF"/>
                  </a:solidFill>
                </a:ln>
                <a:effectLst>
                  <a:outerShdw blurRad="38100" dist="38100" dir="2700000" algn="tl">
                    <a:srgbClr val="000000">
                      <a:alpha val="43137"/>
                    </a:srgbClr>
                  </a:outerShdw>
                </a:effectLst>
                <a:latin typeface="Segoe UI Semibold" pitchFamily="34" charset="0"/>
              </a:rPr>
              <a:t>Milan Plíšek –sekretář SK </a:t>
            </a:r>
            <a:r>
              <a:rPr lang="cs-CZ" sz="1800" u="sng" dirty="0" err="1" smtClean="0">
                <a:ln>
                  <a:solidFill>
                    <a:srgbClr val="FF00FF"/>
                  </a:solidFill>
                </a:ln>
                <a:effectLst>
                  <a:outerShdw blurRad="38100" dist="38100" dir="2700000" algn="tl">
                    <a:srgbClr val="000000">
                      <a:alpha val="43137"/>
                    </a:srgbClr>
                  </a:outerShdw>
                </a:effectLst>
                <a:latin typeface="Segoe UI Semibold" pitchFamily="34" charset="0"/>
              </a:rPr>
              <a:t>Štětí</a:t>
            </a:r>
            <a:r>
              <a:rPr lang="cs-CZ" sz="1800" u="sng" dirty="0" smtClean="0">
                <a:ln>
                  <a:solidFill>
                    <a:srgbClr val="FF00FF"/>
                  </a:solidFill>
                </a:ln>
                <a:effectLst>
                  <a:outerShdw blurRad="38100" dist="38100" dir="2700000" algn="tl">
                    <a:srgbClr val="000000">
                      <a:alpha val="43137"/>
                    </a:srgbClr>
                  </a:outerShdw>
                </a:effectLst>
                <a:latin typeface="Segoe UI Semibold" pitchFamily="34" charset="0"/>
              </a:rPr>
              <a:t> </a:t>
            </a:r>
            <a:r>
              <a:rPr lang="cs-CZ" dirty="0" smtClean="0">
                <a:ln>
                  <a:solidFill>
                    <a:srgbClr val="FF00FF"/>
                  </a:solidFill>
                </a:ln>
                <a:effectLst>
                  <a:outerShdw blurRad="38100" dist="38100" dir="2700000" algn="tl">
                    <a:srgbClr val="000000">
                      <a:alpha val="43137"/>
                    </a:srgbClr>
                  </a:outerShdw>
                </a:effectLst>
                <a:latin typeface="Segoe UI Semibold" pitchFamily="34" charset="0"/>
              </a:rPr>
              <a:t>   </a:t>
            </a:r>
          </a:p>
          <a:p>
            <a:pPr algn="just"/>
            <a:r>
              <a:rPr lang="cs-CZ" sz="1400" dirty="0" smtClean="0">
                <a:latin typeface="Arial" pitchFamily="34" charset="0"/>
                <a:cs typeface="Arial" pitchFamily="34" charset="0"/>
              </a:rPr>
              <a:t>Naše vítězství hostů odpovídá dění na hřišti. Zápas určily 2 rychlé branky našeho mužstva v úvodu a vyloučení hráče domácích ve 29. minutě. Naše mužstvo, bylo po celých 90 minut vždy o krok napřed, a i když tam byly chvíle, kdy jsme herní aktivitu přenechali soupeři, tak jsme si pro důležité 3 body došli. Posunuli jsme se také po porážce </a:t>
            </a:r>
            <a:r>
              <a:rPr lang="cs-CZ" sz="1400" dirty="0" err="1" smtClean="0">
                <a:latin typeface="Arial" pitchFamily="34" charset="0"/>
                <a:cs typeface="Arial" pitchFamily="34" charset="0"/>
              </a:rPr>
              <a:t>Modlan</a:t>
            </a:r>
            <a:r>
              <a:rPr lang="cs-CZ" sz="1400" dirty="0" smtClean="0">
                <a:latin typeface="Arial" pitchFamily="34" charset="0"/>
                <a:cs typeface="Arial" pitchFamily="34" charset="0"/>
              </a:rPr>
              <a:t> a ztrátě Loun na 2. místo tabulky. </a:t>
            </a:r>
            <a:endParaRPr lang="cs-CZ" dirty="0">
              <a:latin typeface="Arial" pitchFamily="34" charset="0"/>
              <a:cs typeface="Arial" pitchFamily="34" charset="0"/>
            </a:endParaRPr>
          </a:p>
        </p:txBody>
      </p:sp>
      <p:pic>
        <p:nvPicPr>
          <p:cNvPr id="2" name="Picture 78"/>
          <p:cNvPicPr>
            <a:picLocks noChangeAspect="1" noChangeArrowheads="1"/>
          </p:cNvPicPr>
          <p:nvPr/>
        </p:nvPicPr>
        <p:blipFill>
          <a:blip r:embed="rId6" cstate="print"/>
          <a:srcRect/>
          <a:stretch>
            <a:fillRect/>
          </a:stretch>
        </p:blipFill>
        <p:spPr bwMode="auto">
          <a:xfrm>
            <a:off x="7879804" y="2683396"/>
            <a:ext cx="1832049" cy="1584176"/>
          </a:xfrm>
          <a:prstGeom prst="rect">
            <a:avLst/>
          </a:prstGeom>
          <a:noFill/>
          <a:ln w="9525">
            <a:noFill/>
            <a:miter lim="800000"/>
            <a:headEnd/>
            <a:tailEnd/>
          </a:ln>
        </p:spPr>
      </p:pic>
      <p:pic>
        <p:nvPicPr>
          <p:cNvPr id="6223" name="Picture 79"/>
          <p:cNvPicPr>
            <a:picLocks noChangeAspect="1" noChangeArrowheads="1"/>
          </p:cNvPicPr>
          <p:nvPr/>
        </p:nvPicPr>
        <p:blipFill>
          <a:blip r:embed="rId7" cstate="print"/>
          <a:srcRect/>
          <a:stretch>
            <a:fillRect/>
          </a:stretch>
        </p:blipFill>
        <p:spPr bwMode="auto">
          <a:xfrm>
            <a:off x="6223620" y="2899420"/>
            <a:ext cx="1088901" cy="1265684"/>
          </a:xfrm>
          <a:prstGeom prst="rect">
            <a:avLst/>
          </a:prstGeom>
          <a:noFill/>
          <a:ln w="9525">
            <a:noFill/>
            <a:miter lim="800000"/>
            <a:headEnd/>
            <a:tailEnd/>
          </a:ln>
        </p:spPr>
      </p:pic>
      <p:pic>
        <p:nvPicPr>
          <p:cNvPr id="6224" name="Picture 80"/>
          <p:cNvPicPr>
            <a:picLocks noChangeAspect="1" noChangeArrowheads="1"/>
          </p:cNvPicPr>
          <p:nvPr/>
        </p:nvPicPr>
        <p:blipFill>
          <a:blip r:embed="rId8" cstate="print"/>
          <a:srcRect/>
          <a:stretch>
            <a:fillRect/>
          </a:stretch>
        </p:blipFill>
        <p:spPr bwMode="auto">
          <a:xfrm>
            <a:off x="8527876" y="6643836"/>
            <a:ext cx="1514872" cy="523156"/>
          </a:xfrm>
          <a:prstGeom prst="rect">
            <a:avLst/>
          </a:prstGeom>
          <a:noFill/>
          <a:ln w="9525">
            <a:noFill/>
            <a:miter lim="800000"/>
            <a:headEnd/>
            <a:tailEnd/>
          </a:ln>
        </p:spPr>
      </p:pic>
      <p:pic>
        <p:nvPicPr>
          <p:cNvPr id="6146" name="Picture 171"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7" name="Picture 170"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8" name="Picture 169"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9" name="Picture 168"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0" name="Picture 167"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1" name="Picture 166"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2" name="Picture 165"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3" name="Picture 164"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4" name="Picture 163"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5" name="Picture 162"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6" name="Picture 161"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7" name="Picture 160"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8" name="Picture 159"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9" name="Picture 158"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0" name="Picture 157"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1" name="Picture 156"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2" name="Picture 155"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3" name="Picture 154"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4" name="Picture 153"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5" name="Picture 152"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6" name="Picture 151"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7" name="Picture 150"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8" name="Picture 149"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9" name="Picture 148"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0" name="Picture 147"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1" name="Picture 146"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2" name="Picture 145"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3" name="Picture 144"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4" name="Picture 143"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5" name="Picture 142"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6" name="Picture 141"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7" name="Picture 140"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8" name="Picture 139"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9" name="Picture 138"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0" name="Picture 137"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1" name="Picture 136"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2" name="Picture 135"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3" name="Picture 134"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4" name="Picture 133"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5" name="Picture 132"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6" name="Picture 131"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7" name="Picture 130"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8" name="Picture 129"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14400" cy="914400"/>
          </a:xfrm>
          <a:prstGeom prst="rect">
            <a:avLst/>
          </a:prstGeom>
          <a:noFill/>
          <a:ln w="9525">
            <a:miter lim="800000"/>
            <a:headEnd/>
            <a:tailEnd/>
          </a:ln>
        </p:spPr>
      </p:pic>
      <p:pic>
        <p:nvPicPr>
          <p:cNvPr id="6189" name="Picture 128"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14400" cy="914400"/>
          </a:xfrm>
          <a:prstGeom prst="rect">
            <a:avLst/>
          </a:prstGeom>
          <a:noFill/>
          <a:ln w="9525">
            <a:miter lim="800000"/>
            <a:headEnd/>
            <a:tailEnd/>
          </a:ln>
        </p:spPr>
      </p:pic>
      <p:pic>
        <p:nvPicPr>
          <p:cNvPr id="6190" name="Picture 127"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14400" cy="933450"/>
          </a:xfrm>
          <a:prstGeom prst="rect">
            <a:avLst/>
          </a:prstGeom>
          <a:noFill/>
          <a:ln w="9525">
            <a:miter lim="800000"/>
            <a:headEnd/>
            <a:tailEnd/>
          </a:ln>
        </p:spPr>
      </p:pic>
      <p:pic>
        <p:nvPicPr>
          <p:cNvPr id="6191" name="Picture 126"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933450"/>
          </a:xfrm>
          <a:prstGeom prst="rect">
            <a:avLst/>
          </a:prstGeom>
          <a:noFill/>
          <a:ln w="9525">
            <a:miter lim="800000"/>
            <a:headEnd/>
            <a:tailEnd/>
          </a:ln>
        </p:spPr>
      </p:pic>
      <p:pic>
        <p:nvPicPr>
          <p:cNvPr id="6192" name="Picture 125"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895350"/>
            <a:ext cx="914400" cy="742950"/>
          </a:xfrm>
          <a:prstGeom prst="rect">
            <a:avLst/>
          </a:prstGeom>
          <a:noFill/>
          <a:ln w="9525">
            <a:miter lim="800000"/>
            <a:headEnd/>
            <a:tailEnd/>
          </a:ln>
        </p:spPr>
      </p:pic>
      <p:pic>
        <p:nvPicPr>
          <p:cNvPr id="6193" name="Picture 124"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895350"/>
            <a:ext cx="914400" cy="742950"/>
          </a:xfrm>
          <a:prstGeom prst="rect">
            <a:avLst/>
          </a:prstGeom>
          <a:noFill/>
          <a:ln w="9525">
            <a:miter lim="800000"/>
            <a:headEnd/>
            <a:tailEnd/>
          </a:ln>
        </p:spPr>
      </p:pic>
      <p:pic>
        <p:nvPicPr>
          <p:cNvPr id="6194" name="Picture 123"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1123950"/>
            <a:ext cx="914400" cy="933450"/>
          </a:xfrm>
          <a:prstGeom prst="rect">
            <a:avLst/>
          </a:prstGeom>
          <a:noFill/>
          <a:ln w="9525">
            <a:miter lim="800000"/>
            <a:headEnd/>
            <a:tailEnd/>
          </a:ln>
        </p:spPr>
      </p:pic>
      <p:pic>
        <p:nvPicPr>
          <p:cNvPr id="6195" name="Picture 122"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1123950"/>
            <a:ext cx="914400" cy="933450"/>
          </a:xfrm>
          <a:prstGeom prst="rect">
            <a:avLst/>
          </a:prstGeom>
          <a:noFill/>
          <a:ln w="9525">
            <a:miter lim="800000"/>
            <a:headEnd/>
            <a:tailEnd/>
          </a:ln>
        </p:spPr>
      </p:pic>
      <p:pic>
        <p:nvPicPr>
          <p:cNvPr id="6196" name="Picture 121"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1352550"/>
            <a:ext cx="914400" cy="925513"/>
          </a:xfrm>
          <a:prstGeom prst="rect">
            <a:avLst/>
          </a:prstGeom>
          <a:noFill/>
          <a:ln w="9525">
            <a:miter lim="800000"/>
            <a:headEnd/>
            <a:tailEnd/>
          </a:ln>
        </p:spPr>
      </p:pic>
      <p:pic>
        <p:nvPicPr>
          <p:cNvPr id="6197" name="Picture 120"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1352550"/>
            <a:ext cx="914400" cy="925513"/>
          </a:xfrm>
          <a:prstGeom prst="rect">
            <a:avLst/>
          </a:prstGeom>
          <a:noFill/>
          <a:ln w="9525">
            <a:miter lim="800000"/>
            <a:headEnd/>
            <a:tailEnd/>
          </a:ln>
        </p:spPr>
      </p:pic>
      <p:pic>
        <p:nvPicPr>
          <p:cNvPr id="6198" name="Picture 119"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1581150"/>
            <a:ext cx="914400" cy="742950"/>
          </a:xfrm>
          <a:prstGeom prst="rect">
            <a:avLst/>
          </a:prstGeom>
          <a:noFill/>
          <a:ln w="9525">
            <a:miter lim="800000"/>
            <a:headEnd/>
            <a:tailEnd/>
          </a:ln>
        </p:spPr>
      </p:pic>
      <p:pic>
        <p:nvPicPr>
          <p:cNvPr id="6199" name="Picture 118"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1581150"/>
            <a:ext cx="914400" cy="742950"/>
          </a:xfrm>
          <a:prstGeom prst="rect">
            <a:avLst/>
          </a:prstGeom>
          <a:noFill/>
          <a:ln w="9525">
            <a:miter lim="800000"/>
            <a:headEnd/>
            <a:tailEnd/>
          </a:ln>
        </p:spPr>
      </p:pic>
      <p:pic>
        <p:nvPicPr>
          <p:cNvPr id="6200" name="Picture 117"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809750"/>
            <a:ext cx="914400" cy="914400"/>
          </a:xfrm>
          <a:prstGeom prst="rect">
            <a:avLst/>
          </a:prstGeom>
          <a:noFill/>
          <a:ln w="9525">
            <a:miter lim="800000"/>
            <a:headEnd/>
            <a:tailEnd/>
          </a:ln>
        </p:spPr>
      </p:pic>
      <p:pic>
        <p:nvPicPr>
          <p:cNvPr id="6201" name="Picture 116"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809750"/>
            <a:ext cx="914400" cy="914400"/>
          </a:xfrm>
          <a:prstGeom prst="rect">
            <a:avLst/>
          </a:prstGeom>
          <a:noFill/>
          <a:ln w="9525">
            <a:miter lim="800000"/>
            <a:headEnd/>
            <a:tailEnd/>
          </a:ln>
        </p:spPr>
      </p:pic>
      <p:pic>
        <p:nvPicPr>
          <p:cNvPr id="6202" name="Picture 115"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3" name="Picture 114"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4" name="Picture 113"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5" name="Picture 112"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6" name="Picture 111"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2266950"/>
            <a:ext cx="914400" cy="742950"/>
          </a:xfrm>
          <a:prstGeom prst="rect">
            <a:avLst/>
          </a:prstGeom>
          <a:noFill/>
          <a:ln w="9525">
            <a:miter lim="800000"/>
            <a:headEnd/>
            <a:tailEnd/>
          </a:ln>
        </p:spPr>
      </p:pic>
      <p:pic>
        <p:nvPicPr>
          <p:cNvPr id="6207" name="Picture 110"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2266950"/>
            <a:ext cx="914400" cy="742950"/>
          </a:xfrm>
          <a:prstGeom prst="rect">
            <a:avLst/>
          </a:prstGeom>
          <a:noFill/>
          <a:ln w="9525">
            <a:miter lim="800000"/>
            <a:headEnd/>
            <a:tailEnd/>
          </a:ln>
        </p:spPr>
      </p:pic>
      <p:pic>
        <p:nvPicPr>
          <p:cNvPr id="6208" name="Picture 109"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2495550"/>
            <a:ext cx="914400" cy="914400"/>
          </a:xfrm>
          <a:prstGeom prst="rect">
            <a:avLst/>
          </a:prstGeom>
          <a:noFill/>
          <a:ln w="9525">
            <a:miter lim="800000"/>
            <a:headEnd/>
            <a:tailEnd/>
          </a:ln>
        </p:spPr>
      </p:pic>
      <p:pic>
        <p:nvPicPr>
          <p:cNvPr id="6209" name="Picture 108"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2495550"/>
            <a:ext cx="914400" cy="914400"/>
          </a:xfrm>
          <a:prstGeom prst="rect">
            <a:avLst/>
          </a:prstGeom>
          <a:noFill/>
          <a:ln w="9525">
            <a:miter lim="800000"/>
            <a:headEnd/>
            <a:tailEnd/>
          </a:ln>
        </p:spPr>
      </p:pic>
      <p:pic>
        <p:nvPicPr>
          <p:cNvPr id="6210" name="Picture 107"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2724150"/>
            <a:ext cx="914400" cy="733425"/>
          </a:xfrm>
          <a:prstGeom prst="rect">
            <a:avLst/>
          </a:prstGeom>
          <a:noFill/>
          <a:ln w="9525">
            <a:miter lim="800000"/>
            <a:headEnd/>
            <a:tailEnd/>
          </a:ln>
        </p:spPr>
      </p:pic>
      <p:pic>
        <p:nvPicPr>
          <p:cNvPr id="6211" name="Picture 106"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2724150"/>
            <a:ext cx="914400" cy="733425"/>
          </a:xfrm>
          <a:prstGeom prst="rect">
            <a:avLst/>
          </a:prstGeom>
          <a:noFill/>
          <a:ln w="9525">
            <a:miter lim="800000"/>
            <a:headEnd/>
            <a:tailEnd/>
          </a:ln>
        </p:spPr>
      </p:pic>
      <p:pic>
        <p:nvPicPr>
          <p:cNvPr id="6212" name="Picture 105"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2724150"/>
            <a:ext cx="914400" cy="752475"/>
          </a:xfrm>
          <a:prstGeom prst="rect">
            <a:avLst/>
          </a:prstGeom>
          <a:noFill/>
          <a:ln w="9525">
            <a:miter lim="800000"/>
            <a:headEnd/>
            <a:tailEnd/>
          </a:ln>
        </p:spPr>
      </p:pic>
      <p:pic>
        <p:nvPicPr>
          <p:cNvPr id="6213" name="Picture 104"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2724150"/>
            <a:ext cx="914400" cy="752475"/>
          </a:xfrm>
          <a:prstGeom prst="rect">
            <a:avLst/>
          </a:prstGeom>
          <a:noFill/>
          <a:ln w="9525">
            <a:miter lim="800000"/>
            <a:headEnd/>
            <a:tailEnd/>
          </a:ln>
        </p:spPr>
      </p:pic>
      <p:pic>
        <p:nvPicPr>
          <p:cNvPr id="6214" name="Picture 103"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2952750"/>
            <a:ext cx="914400" cy="942975"/>
          </a:xfrm>
          <a:prstGeom prst="rect">
            <a:avLst/>
          </a:prstGeom>
          <a:noFill/>
          <a:ln w="9525">
            <a:miter lim="800000"/>
            <a:headEnd/>
            <a:tailEnd/>
          </a:ln>
        </p:spPr>
      </p:pic>
      <p:pic>
        <p:nvPicPr>
          <p:cNvPr id="6215" name="Picture 102"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2952750"/>
            <a:ext cx="914400" cy="942975"/>
          </a:xfrm>
          <a:prstGeom prst="rect">
            <a:avLst/>
          </a:prstGeom>
          <a:noFill/>
          <a:ln w="9525">
            <a:miter lim="800000"/>
            <a:headEnd/>
            <a:tailEnd/>
          </a:ln>
        </p:spPr>
      </p:pic>
      <p:pic>
        <p:nvPicPr>
          <p:cNvPr id="6216" name="Picture 101"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3182938"/>
            <a:ext cx="914400" cy="931862"/>
          </a:xfrm>
          <a:prstGeom prst="rect">
            <a:avLst/>
          </a:prstGeom>
          <a:noFill/>
          <a:ln w="9525">
            <a:miter lim="800000"/>
            <a:headEnd/>
            <a:tailEnd/>
          </a:ln>
        </p:spPr>
      </p:pic>
      <p:pic>
        <p:nvPicPr>
          <p:cNvPr id="6217" name="Picture 100"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3182938"/>
            <a:ext cx="914400" cy="931862"/>
          </a:xfrm>
          <a:prstGeom prst="rect">
            <a:avLst/>
          </a:prstGeom>
          <a:noFill/>
          <a:ln w="9525">
            <a:miter lim="800000"/>
            <a:headEnd/>
            <a:tailEnd/>
          </a:ln>
        </p:spPr>
      </p:pic>
      <p:pic>
        <p:nvPicPr>
          <p:cNvPr id="6218" name="Picture 99"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3409950"/>
            <a:ext cx="914400" cy="914400"/>
          </a:xfrm>
          <a:prstGeom prst="rect">
            <a:avLst/>
          </a:prstGeom>
          <a:noFill/>
          <a:ln w="9525">
            <a:miter lim="800000"/>
            <a:headEnd/>
            <a:tailEnd/>
          </a:ln>
        </p:spPr>
      </p:pic>
      <p:pic>
        <p:nvPicPr>
          <p:cNvPr id="6219" name="Picture 98"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3409950"/>
            <a:ext cx="914400" cy="9144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66"/>
        </a:solidFill>
      </a:spPr>
      <a:bodyPr wrap="square" rtlCol="0">
        <a:spAutoFit/>
      </a:bodyPr>
      <a:lstStyle>
        <a:defPPr algn="just">
          <a:defRPr sz="1400" u="sng" dirty="0" smtClean="0">
            <a:latin typeface="Bookman Old Style" pitchFamily="18"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229673</TotalTime>
  <Words>3872</Words>
  <Application>Microsoft Office PowerPoint</Application>
  <PresentationFormat>Vlastní</PresentationFormat>
  <Paragraphs>1353</Paragraphs>
  <Slides>18</Slides>
  <Notes>15</Notes>
  <HiddenSlides>0</HiddenSlides>
  <MMClips>0</MMClips>
  <ScaleCrop>false</ScaleCrop>
  <HeadingPairs>
    <vt:vector size="6" baseType="variant">
      <vt:variant>
        <vt:lpstr>Použitá písma</vt:lpstr>
      </vt:variant>
      <vt:variant>
        <vt:i4>52</vt:i4>
      </vt:variant>
      <vt:variant>
        <vt:lpstr>Motiv</vt:lpstr>
      </vt:variant>
      <vt:variant>
        <vt:i4>1</vt:i4>
      </vt:variant>
      <vt:variant>
        <vt:lpstr>Nadpisy snímků</vt:lpstr>
      </vt:variant>
      <vt:variant>
        <vt:i4>18</vt:i4>
      </vt:variant>
    </vt:vector>
  </HeadingPairs>
  <TitlesOfParts>
    <vt:vector size="71" baseType="lpstr">
      <vt:lpstr>Arial Unicode MS</vt:lpstr>
      <vt:lpstr>Gungsuh</vt:lpstr>
      <vt:lpstr>GungsuhChe</vt:lpstr>
      <vt:lpstr>KaiTi</vt:lpstr>
      <vt:lpstr>Microsoft JhengHei</vt:lpstr>
      <vt:lpstr>MS Mincho</vt:lpstr>
      <vt:lpstr>SimHei</vt:lpstr>
      <vt:lpstr>Albertus MT</vt:lpstr>
      <vt:lpstr>Aparajita</vt:lpstr>
      <vt:lpstr>Arial</vt:lpstr>
      <vt:lpstr>Arial Black</vt:lpstr>
      <vt:lpstr>Arial monospaced for SAP</vt:lpstr>
      <vt:lpstr>Arial Rounded MT Bold</vt:lpstr>
      <vt:lpstr>Baskerville Old Face</vt:lpstr>
      <vt:lpstr>Berlin Sans FB Demi</vt:lpstr>
      <vt:lpstr>Bookman Old Style</vt:lpstr>
      <vt:lpstr>Calibri</vt:lpstr>
      <vt:lpstr>Centaur</vt:lpstr>
      <vt:lpstr>Century Gothic</vt:lpstr>
      <vt:lpstr>Colonna MT</vt:lpstr>
      <vt:lpstr>Comic Sans MS</vt:lpstr>
      <vt:lpstr>Cooper Black</vt:lpstr>
      <vt:lpstr>Dutch801 Rm BT</vt:lpstr>
      <vt:lpstr>Eras Bold ITC</vt:lpstr>
      <vt:lpstr>Estrangelo Edessa</vt:lpstr>
      <vt:lpstr>FrankRuehl</vt:lpstr>
      <vt:lpstr>Georgia</vt:lpstr>
      <vt:lpstr>Gill Sans MT</vt:lpstr>
      <vt:lpstr>Gill Sans Ultra Bold</vt:lpstr>
      <vt:lpstr>Gloucester MT Extra Condensed</vt:lpstr>
      <vt:lpstr>Imprint MT Shadow</vt:lpstr>
      <vt:lpstr>Iskoola Pota</vt:lpstr>
      <vt:lpstr>Jokerman</vt:lpstr>
      <vt:lpstr>Khmer UI</vt:lpstr>
      <vt:lpstr>KodchiangUPC</vt:lpstr>
      <vt:lpstr>LilyUPC</vt:lpstr>
      <vt:lpstr>Magneto</vt:lpstr>
      <vt:lpstr>Matura MT Script Capitals</vt:lpstr>
      <vt:lpstr>Modern No. 20</vt:lpstr>
      <vt:lpstr>Mongolian Baiti</vt:lpstr>
      <vt:lpstr>MS Sans Serif</vt:lpstr>
      <vt:lpstr>Playbill</vt:lpstr>
      <vt:lpstr>Rockwell</vt:lpstr>
      <vt:lpstr>Segoe UI Semibold</vt:lpstr>
      <vt:lpstr>Swis721 Ex BT</vt:lpstr>
      <vt:lpstr>Tahoma</vt:lpstr>
      <vt:lpstr>Tempus Sans ITC</vt:lpstr>
      <vt:lpstr>Times New Roman</vt:lpstr>
      <vt:lpstr>Tw Cen MT</vt:lpstr>
      <vt:lpstr>Tw Cen MT Condensed Extra Bold</vt:lpstr>
      <vt:lpstr>Utsaah</vt:lpstr>
      <vt:lpstr>Verdana</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Plíšek Milan Ing.</cp:lastModifiedBy>
  <cp:revision>12910</cp:revision>
  <cp:lastPrinted>2003-08-14T09:54:30Z</cp:lastPrinted>
  <dcterms:created xsi:type="dcterms:W3CDTF">2001-03-12T13:44:53Z</dcterms:created>
  <dcterms:modified xsi:type="dcterms:W3CDTF">2017-09-08T11:27:58Z</dcterms:modified>
</cp:coreProperties>
</file>