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312" r:id="rId2"/>
    <p:sldId id="258" r:id="rId3"/>
    <p:sldId id="295" r:id="rId4"/>
    <p:sldId id="272" r:id="rId5"/>
    <p:sldId id="289" r:id="rId6"/>
    <p:sldId id="304" r:id="rId7"/>
    <p:sldId id="303" r:id="rId8"/>
    <p:sldId id="290" r:id="rId9"/>
    <p:sldId id="273" r:id="rId10"/>
    <p:sldId id="260" r:id="rId11"/>
    <p:sldId id="259" r:id="rId12"/>
    <p:sldId id="309" r:id="rId13"/>
    <p:sldId id="317" r:id="rId14"/>
    <p:sldId id="275" r:id="rId15"/>
    <p:sldId id="262" r:id="rId16"/>
    <p:sldId id="276" r:id="rId17"/>
    <p:sldId id="305" r:id="rId18"/>
    <p:sldId id="313" r:id="rId19"/>
    <p:sldId id="314" r:id="rId20"/>
    <p:sldId id="315" r:id="rId21"/>
    <p:sldId id="318" r:id="rId22"/>
    <p:sldId id="319" r:id="rId23"/>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33CC"/>
    <a:srgbClr val="FF0066"/>
    <a:srgbClr val="FF6699"/>
    <a:srgbClr val="FFFF99"/>
    <a:srgbClr val="6600CC"/>
    <a:srgbClr val="0000FF"/>
    <a:srgbClr val="FF66FF"/>
    <a:srgbClr val="0066FF"/>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97246" autoAdjust="0"/>
  </p:normalViewPr>
  <p:slideViewPr>
    <p:cSldViewPr>
      <p:cViewPr varScale="1">
        <p:scale>
          <a:sx n="79" d="100"/>
          <a:sy n="79" d="100"/>
        </p:scale>
        <p:origin x="1164" y="72"/>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dirty="0"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14</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15</a:t>
            </a:fld>
            <a:endParaRPr lang="cs-CZ"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16</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17</a:t>
            </a:fld>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20</a:t>
            </a:fld>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3" Type="http://schemas.openxmlformats.org/officeDocument/2006/relationships/image" Target="../media/image568.emf"/><Relationship Id="rId18" Type="http://schemas.openxmlformats.org/officeDocument/2006/relationships/image" Target="../media/image573.emf"/><Relationship Id="rId26" Type="http://schemas.openxmlformats.org/officeDocument/2006/relationships/image" Target="../media/image581.emf"/><Relationship Id="rId39" Type="http://schemas.openxmlformats.org/officeDocument/2006/relationships/image" Target="../media/image594.emf"/><Relationship Id="rId21" Type="http://schemas.openxmlformats.org/officeDocument/2006/relationships/image" Target="../media/image576.emf"/><Relationship Id="rId34" Type="http://schemas.openxmlformats.org/officeDocument/2006/relationships/image" Target="../media/image589.emf"/><Relationship Id="rId42" Type="http://schemas.openxmlformats.org/officeDocument/2006/relationships/image" Target="../media/image597.emf"/><Relationship Id="rId47" Type="http://schemas.openxmlformats.org/officeDocument/2006/relationships/image" Target="../media/image602.emf"/><Relationship Id="rId50" Type="http://schemas.openxmlformats.org/officeDocument/2006/relationships/image" Target="../media/image605.emf"/><Relationship Id="rId55" Type="http://schemas.openxmlformats.org/officeDocument/2006/relationships/image" Target="../media/image610.emf"/><Relationship Id="rId63" Type="http://schemas.openxmlformats.org/officeDocument/2006/relationships/image" Target="../media/image618.emf"/><Relationship Id="rId7" Type="http://schemas.openxmlformats.org/officeDocument/2006/relationships/image" Target="../media/image562.emf"/><Relationship Id="rId2" Type="http://schemas.openxmlformats.org/officeDocument/2006/relationships/notesSlide" Target="../notesSlides/notesSlide9.xml"/><Relationship Id="rId16" Type="http://schemas.openxmlformats.org/officeDocument/2006/relationships/image" Target="../media/image571.emf"/><Relationship Id="rId20" Type="http://schemas.openxmlformats.org/officeDocument/2006/relationships/image" Target="../media/image575.emf"/><Relationship Id="rId29" Type="http://schemas.openxmlformats.org/officeDocument/2006/relationships/image" Target="../media/image584.emf"/><Relationship Id="rId41" Type="http://schemas.openxmlformats.org/officeDocument/2006/relationships/image" Target="../media/image596.emf"/><Relationship Id="rId54" Type="http://schemas.openxmlformats.org/officeDocument/2006/relationships/image" Target="../media/image609.emf"/><Relationship Id="rId62" Type="http://schemas.openxmlformats.org/officeDocument/2006/relationships/image" Target="../media/image617.emf"/><Relationship Id="rId1" Type="http://schemas.openxmlformats.org/officeDocument/2006/relationships/slideLayout" Target="../slideLayouts/slideLayout7.xml"/><Relationship Id="rId6" Type="http://schemas.openxmlformats.org/officeDocument/2006/relationships/image" Target="../media/image561.emf"/><Relationship Id="rId11" Type="http://schemas.openxmlformats.org/officeDocument/2006/relationships/image" Target="../media/image566.emf"/><Relationship Id="rId24" Type="http://schemas.openxmlformats.org/officeDocument/2006/relationships/image" Target="../media/image579.emf"/><Relationship Id="rId32" Type="http://schemas.openxmlformats.org/officeDocument/2006/relationships/image" Target="../media/image587.emf"/><Relationship Id="rId37" Type="http://schemas.openxmlformats.org/officeDocument/2006/relationships/image" Target="../media/image592.emf"/><Relationship Id="rId40" Type="http://schemas.openxmlformats.org/officeDocument/2006/relationships/image" Target="../media/image595.emf"/><Relationship Id="rId45" Type="http://schemas.openxmlformats.org/officeDocument/2006/relationships/image" Target="../media/image600.emf"/><Relationship Id="rId53" Type="http://schemas.openxmlformats.org/officeDocument/2006/relationships/image" Target="../media/image608.emf"/><Relationship Id="rId58" Type="http://schemas.openxmlformats.org/officeDocument/2006/relationships/image" Target="../media/image613.emf"/><Relationship Id="rId5" Type="http://schemas.openxmlformats.org/officeDocument/2006/relationships/image" Target="../media/image560.png"/><Relationship Id="rId15" Type="http://schemas.openxmlformats.org/officeDocument/2006/relationships/image" Target="../media/image570.emf"/><Relationship Id="rId23" Type="http://schemas.openxmlformats.org/officeDocument/2006/relationships/image" Target="../media/image578.emf"/><Relationship Id="rId28" Type="http://schemas.openxmlformats.org/officeDocument/2006/relationships/image" Target="../media/image583.emf"/><Relationship Id="rId36" Type="http://schemas.openxmlformats.org/officeDocument/2006/relationships/image" Target="../media/image591.emf"/><Relationship Id="rId49" Type="http://schemas.openxmlformats.org/officeDocument/2006/relationships/image" Target="../media/image604.emf"/><Relationship Id="rId57" Type="http://schemas.openxmlformats.org/officeDocument/2006/relationships/image" Target="../media/image612.emf"/><Relationship Id="rId61" Type="http://schemas.openxmlformats.org/officeDocument/2006/relationships/image" Target="../media/image616.emf"/><Relationship Id="rId10" Type="http://schemas.openxmlformats.org/officeDocument/2006/relationships/image" Target="../media/image565.emf"/><Relationship Id="rId19" Type="http://schemas.openxmlformats.org/officeDocument/2006/relationships/image" Target="../media/image574.emf"/><Relationship Id="rId31" Type="http://schemas.openxmlformats.org/officeDocument/2006/relationships/image" Target="../media/image586.emf"/><Relationship Id="rId44" Type="http://schemas.openxmlformats.org/officeDocument/2006/relationships/image" Target="../media/image599.emf"/><Relationship Id="rId52" Type="http://schemas.openxmlformats.org/officeDocument/2006/relationships/image" Target="../media/image607.emf"/><Relationship Id="rId60" Type="http://schemas.openxmlformats.org/officeDocument/2006/relationships/image" Target="../media/image615.emf"/><Relationship Id="rId65" Type="http://schemas.openxmlformats.org/officeDocument/2006/relationships/image" Target="../media/image620.emf"/><Relationship Id="rId4" Type="http://schemas.openxmlformats.org/officeDocument/2006/relationships/image" Target="../media/image559.jpeg"/><Relationship Id="rId9" Type="http://schemas.openxmlformats.org/officeDocument/2006/relationships/image" Target="../media/image564.emf"/><Relationship Id="rId14" Type="http://schemas.openxmlformats.org/officeDocument/2006/relationships/image" Target="../media/image569.emf"/><Relationship Id="rId22" Type="http://schemas.openxmlformats.org/officeDocument/2006/relationships/image" Target="../media/image577.emf"/><Relationship Id="rId27" Type="http://schemas.openxmlformats.org/officeDocument/2006/relationships/image" Target="../media/image582.emf"/><Relationship Id="rId30" Type="http://schemas.openxmlformats.org/officeDocument/2006/relationships/image" Target="../media/image585.emf"/><Relationship Id="rId35" Type="http://schemas.openxmlformats.org/officeDocument/2006/relationships/image" Target="../media/image590.emf"/><Relationship Id="rId43" Type="http://schemas.openxmlformats.org/officeDocument/2006/relationships/image" Target="../media/image598.emf"/><Relationship Id="rId48" Type="http://schemas.openxmlformats.org/officeDocument/2006/relationships/image" Target="../media/image603.emf"/><Relationship Id="rId56" Type="http://schemas.openxmlformats.org/officeDocument/2006/relationships/image" Target="../media/image611.emf"/><Relationship Id="rId64" Type="http://schemas.openxmlformats.org/officeDocument/2006/relationships/image" Target="../media/image619.emf"/><Relationship Id="rId8" Type="http://schemas.openxmlformats.org/officeDocument/2006/relationships/image" Target="../media/image563.emf"/><Relationship Id="rId51" Type="http://schemas.openxmlformats.org/officeDocument/2006/relationships/image" Target="../media/image606.emf"/><Relationship Id="rId3" Type="http://schemas.openxmlformats.org/officeDocument/2006/relationships/image" Target="../media/image558.png"/><Relationship Id="rId12" Type="http://schemas.openxmlformats.org/officeDocument/2006/relationships/image" Target="../media/image567.emf"/><Relationship Id="rId17" Type="http://schemas.openxmlformats.org/officeDocument/2006/relationships/image" Target="../media/image572.emf"/><Relationship Id="rId25" Type="http://schemas.openxmlformats.org/officeDocument/2006/relationships/image" Target="../media/image580.emf"/><Relationship Id="rId33" Type="http://schemas.openxmlformats.org/officeDocument/2006/relationships/image" Target="../media/image588.emf"/><Relationship Id="rId38" Type="http://schemas.openxmlformats.org/officeDocument/2006/relationships/image" Target="../media/image593.emf"/><Relationship Id="rId46" Type="http://schemas.openxmlformats.org/officeDocument/2006/relationships/image" Target="../media/image601.emf"/><Relationship Id="rId59" Type="http://schemas.openxmlformats.org/officeDocument/2006/relationships/image" Target="../media/image614.emf"/></Relationships>
</file>

<file path=ppt/slides/_rels/slide11.xml.rels><?xml version="1.0" encoding="UTF-8" standalone="yes"?>
<Relationships xmlns="http://schemas.openxmlformats.org/package/2006/relationships"><Relationship Id="rId3" Type="http://schemas.openxmlformats.org/officeDocument/2006/relationships/image" Target="../media/image62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23.png"/><Relationship Id="rId4" Type="http://schemas.openxmlformats.org/officeDocument/2006/relationships/image" Target="../media/image622.png"/></Relationships>
</file>

<file path=ppt/slides/_rels/slide12.xml.rels><?xml version="1.0" encoding="UTF-8" standalone="yes"?>
<Relationships xmlns="http://schemas.openxmlformats.org/package/2006/relationships"><Relationship Id="rId3" Type="http://schemas.openxmlformats.org/officeDocument/2006/relationships/image" Target="../media/image6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26.jpeg"/><Relationship Id="rId4" Type="http://schemas.openxmlformats.org/officeDocument/2006/relationships/image" Target="../media/image625.png"/></Relationships>
</file>

<file path=ppt/slides/_rels/slide13.xml.rels><?xml version="1.0" encoding="UTF-8" standalone="yes"?>
<Relationships xmlns="http://schemas.openxmlformats.org/package/2006/relationships"><Relationship Id="rId2" Type="http://schemas.openxmlformats.org/officeDocument/2006/relationships/image" Target="../media/image6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2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29.jpeg"/></Relationships>
</file>

<file path=ppt/slides/_rels/slide15.xml.rels><?xml version="1.0" encoding="UTF-8" standalone="yes"?>
<Relationships xmlns="http://schemas.openxmlformats.org/package/2006/relationships"><Relationship Id="rId8" Type="http://schemas.openxmlformats.org/officeDocument/2006/relationships/image" Target="../media/image635.emf"/><Relationship Id="rId13" Type="http://schemas.openxmlformats.org/officeDocument/2006/relationships/image" Target="../media/image640.emf"/><Relationship Id="rId18" Type="http://schemas.openxmlformats.org/officeDocument/2006/relationships/image" Target="../media/image645.emf"/><Relationship Id="rId26" Type="http://schemas.openxmlformats.org/officeDocument/2006/relationships/image" Target="../media/image653.emf"/><Relationship Id="rId39" Type="http://schemas.openxmlformats.org/officeDocument/2006/relationships/image" Target="../media/image666.emf"/><Relationship Id="rId3" Type="http://schemas.openxmlformats.org/officeDocument/2006/relationships/image" Target="../media/image630.jpeg"/><Relationship Id="rId21" Type="http://schemas.openxmlformats.org/officeDocument/2006/relationships/image" Target="../media/image648.emf"/><Relationship Id="rId34" Type="http://schemas.openxmlformats.org/officeDocument/2006/relationships/image" Target="../media/image661.emf"/><Relationship Id="rId7" Type="http://schemas.openxmlformats.org/officeDocument/2006/relationships/image" Target="../media/image634.emf"/><Relationship Id="rId12" Type="http://schemas.openxmlformats.org/officeDocument/2006/relationships/image" Target="../media/image639.emf"/><Relationship Id="rId17" Type="http://schemas.openxmlformats.org/officeDocument/2006/relationships/image" Target="../media/image644.emf"/><Relationship Id="rId25" Type="http://schemas.openxmlformats.org/officeDocument/2006/relationships/image" Target="../media/image652.emf"/><Relationship Id="rId33" Type="http://schemas.openxmlformats.org/officeDocument/2006/relationships/image" Target="../media/image660.emf"/><Relationship Id="rId38" Type="http://schemas.openxmlformats.org/officeDocument/2006/relationships/image" Target="../media/image665.emf"/><Relationship Id="rId2" Type="http://schemas.openxmlformats.org/officeDocument/2006/relationships/notesSlide" Target="../notesSlides/notesSlide13.xml"/><Relationship Id="rId16" Type="http://schemas.openxmlformats.org/officeDocument/2006/relationships/image" Target="../media/image643.emf"/><Relationship Id="rId20" Type="http://schemas.openxmlformats.org/officeDocument/2006/relationships/image" Target="../media/image647.emf"/><Relationship Id="rId29" Type="http://schemas.openxmlformats.org/officeDocument/2006/relationships/image" Target="../media/image656.emf"/><Relationship Id="rId41" Type="http://schemas.openxmlformats.org/officeDocument/2006/relationships/image" Target="../media/image668.emf"/><Relationship Id="rId1" Type="http://schemas.openxmlformats.org/officeDocument/2006/relationships/slideLayout" Target="../slideLayouts/slideLayout7.xml"/><Relationship Id="rId6" Type="http://schemas.openxmlformats.org/officeDocument/2006/relationships/image" Target="../media/image633.emf"/><Relationship Id="rId11" Type="http://schemas.openxmlformats.org/officeDocument/2006/relationships/image" Target="../media/image638.emf"/><Relationship Id="rId24" Type="http://schemas.openxmlformats.org/officeDocument/2006/relationships/image" Target="../media/image651.emf"/><Relationship Id="rId32" Type="http://schemas.openxmlformats.org/officeDocument/2006/relationships/image" Target="../media/image659.emf"/><Relationship Id="rId37" Type="http://schemas.openxmlformats.org/officeDocument/2006/relationships/image" Target="../media/image664.emf"/><Relationship Id="rId40" Type="http://schemas.openxmlformats.org/officeDocument/2006/relationships/image" Target="../media/image667.emf"/><Relationship Id="rId5" Type="http://schemas.openxmlformats.org/officeDocument/2006/relationships/image" Target="../media/image632.emf"/><Relationship Id="rId15" Type="http://schemas.openxmlformats.org/officeDocument/2006/relationships/image" Target="../media/image642.emf"/><Relationship Id="rId23" Type="http://schemas.openxmlformats.org/officeDocument/2006/relationships/image" Target="../media/image650.emf"/><Relationship Id="rId28" Type="http://schemas.openxmlformats.org/officeDocument/2006/relationships/image" Target="../media/image655.emf"/><Relationship Id="rId36" Type="http://schemas.openxmlformats.org/officeDocument/2006/relationships/image" Target="../media/image663.emf"/><Relationship Id="rId10" Type="http://schemas.openxmlformats.org/officeDocument/2006/relationships/image" Target="../media/image637.emf"/><Relationship Id="rId19" Type="http://schemas.openxmlformats.org/officeDocument/2006/relationships/image" Target="../media/image646.emf"/><Relationship Id="rId31" Type="http://schemas.openxmlformats.org/officeDocument/2006/relationships/image" Target="../media/image658.emf"/><Relationship Id="rId4" Type="http://schemas.openxmlformats.org/officeDocument/2006/relationships/image" Target="../media/image631.emf"/><Relationship Id="rId9" Type="http://schemas.openxmlformats.org/officeDocument/2006/relationships/image" Target="../media/image636.emf"/><Relationship Id="rId14" Type="http://schemas.openxmlformats.org/officeDocument/2006/relationships/image" Target="../media/image641.emf"/><Relationship Id="rId22" Type="http://schemas.openxmlformats.org/officeDocument/2006/relationships/image" Target="../media/image649.emf"/><Relationship Id="rId27" Type="http://schemas.openxmlformats.org/officeDocument/2006/relationships/image" Target="../media/image654.emf"/><Relationship Id="rId30" Type="http://schemas.openxmlformats.org/officeDocument/2006/relationships/image" Target="../media/image657.emf"/><Relationship Id="rId35" Type="http://schemas.openxmlformats.org/officeDocument/2006/relationships/image" Target="../media/image662.emf"/></Relationships>
</file>

<file path=ppt/slides/_rels/slide16.xml.rels><?xml version="1.0" encoding="UTF-8" standalone="yes"?>
<Relationships xmlns="http://schemas.openxmlformats.org/package/2006/relationships"><Relationship Id="rId3" Type="http://schemas.openxmlformats.org/officeDocument/2006/relationships/image" Target="../media/image669.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70.jpeg"/></Relationships>
</file>

<file path=ppt/slides/_rels/slide17.xml.rels><?xml version="1.0" encoding="UTF-8" standalone="yes"?>
<Relationships xmlns="http://schemas.openxmlformats.org/package/2006/relationships"><Relationship Id="rId8" Type="http://schemas.openxmlformats.org/officeDocument/2006/relationships/image" Target="../media/image676.emf"/><Relationship Id="rId13" Type="http://schemas.openxmlformats.org/officeDocument/2006/relationships/image" Target="../media/image681.emf"/><Relationship Id="rId3" Type="http://schemas.openxmlformats.org/officeDocument/2006/relationships/image" Target="../media/image671.png"/><Relationship Id="rId7" Type="http://schemas.openxmlformats.org/officeDocument/2006/relationships/image" Target="../media/image675.emf"/><Relationship Id="rId12" Type="http://schemas.openxmlformats.org/officeDocument/2006/relationships/image" Target="../media/image680.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74.emf"/><Relationship Id="rId11" Type="http://schemas.openxmlformats.org/officeDocument/2006/relationships/image" Target="../media/image679.emf"/><Relationship Id="rId5" Type="http://schemas.openxmlformats.org/officeDocument/2006/relationships/image" Target="../media/image673.png"/><Relationship Id="rId15" Type="http://schemas.openxmlformats.org/officeDocument/2006/relationships/image" Target="../media/image683.emf"/><Relationship Id="rId10" Type="http://schemas.openxmlformats.org/officeDocument/2006/relationships/image" Target="../media/image678.emf"/><Relationship Id="rId4" Type="http://schemas.openxmlformats.org/officeDocument/2006/relationships/image" Target="../media/image672.png"/><Relationship Id="rId9" Type="http://schemas.openxmlformats.org/officeDocument/2006/relationships/image" Target="../media/image677.emf"/><Relationship Id="rId14" Type="http://schemas.openxmlformats.org/officeDocument/2006/relationships/image" Target="../media/image682.emf"/></Relationships>
</file>

<file path=ppt/slides/_rels/slide18.xml.rels><?xml version="1.0" encoding="UTF-8" standalone="yes"?>
<Relationships xmlns="http://schemas.openxmlformats.org/package/2006/relationships"><Relationship Id="rId3" Type="http://schemas.openxmlformats.org/officeDocument/2006/relationships/image" Target="../media/image685.jpeg"/><Relationship Id="rId7" Type="http://schemas.openxmlformats.org/officeDocument/2006/relationships/image" Target="../media/image689.png"/><Relationship Id="rId2" Type="http://schemas.openxmlformats.org/officeDocument/2006/relationships/image" Target="../media/image684.jpeg"/><Relationship Id="rId1" Type="http://schemas.openxmlformats.org/officeDocument/2006/relationships/slideLayout" Target="../slideLayouts/slideLayout12.xml"/><Relationship Id="rId6" Type="http://schemas.openxmlformats.org/officeDocument/2006/relationships/image" Target="../media/image688.jpeg"/><Relationship Id="rId5" Type="http://schemas.openxmlformats.org/officeDocument/2006/relationships/image" Target="../media/image687.png"/><Relationship Id="rId4" Type="http://schemas.openxmlformats.org/officeDocument/2006/relationships/image" Target="../media/image686.jpeg"/></Relationships>
</file>

<file path=ppt/slides/_rels/slide19.xml.rels><?xml version="1.0" encoding="UTF-8" standalone="yes"?>
<Relationships xmlns="http://schemas.openxmlformats.org/package/2006/relationships"><Relationship Id="rId3" Type="http://schemas.openxmlformats.org/officeDocument/2006/relationships/image" Target="../media/image691.png"/><Relationship Id="rId2" Type="http://schemas.openxmlformats.org/officeDocument/2006/relationships/image" Target="../media/image69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hyperlink" Target="http://www.izolace-beran.cz/index.php?lg=cz" TargetMode="External"/><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92.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94.png"/><Relationship Id="rId2" Type="http://schemas.openxmlformats.org/officeDocument/2006/relationships/image" Target="../media/image69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96.jpeg"/><Relationship Id="rId2" Type="http://schemas.openxmlformats.org/officeDocument/2006/relationships/image" Target="../media/image695.jpeg"/><Relationship Id="rId1" Type="http://schemas.openxmlformats.org/officeDocument/2006/relationships/slideLayout" Target="../slideLayouts/slideLayout12.xml"/><Relationship Id="rId6" Type="http://schemas.openxmlformats.org/officeDocument/2006/relationships/image" Target="../media/image699.png"/><Relationship Id="rId5" Type="http://schemas.openxmlformats.org/officeDocument/2006/relationships/image" Target="../media/image698.png"/><Relationship Id="rId4" Type="http://schemas.openxmlformats.org/officeDocument/2006/relationships/image" Target="../media/image697.jpe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31.emf"/><Relationship Id="rId18" Type="http://schemas.openxmlformats.org/officeDocument/2006/relationships/image" Target="../media/image36.emf"/><Relationship Id="rId26" Type="http://schemas.openxmlformats.org/officeDocument/2006/relationships/image" Target="../media/image44.emf"/><Relationship Id="rId39" Type="http://schemas.openxmlformats.org/officeDocument/2006/relationships/image" Target="../media/image57.emf"/><Relationship Id="rId21" Type="http://schemas.openxmlformats.org/officeDocument/2006/relationships/image" Target="../media/image39.emf"/><Relationship Id="rId34" Type="http://schemas.openxmlformats.org/officeDocument/2006/relationships/image" Target="../media/image52.emf"/><Relationship Id="rId42" Type="http://schemas.openxmlformats.org/officeDocument/2006/relationships/image" Target="../media/image60.emf"/><Relationship Id="rId47" Type="http://schemas.openxmlformats.org/officeDocument/2006/relationships/image" Target="../media/image65.emf"/><Relationship Id="rId50" Type="http://schemas.openxmlformats.org/officeDocument/2006/relationships/image" Target="../media/image68.emf"/><Relationship Id="rId55" Type="http://schemas.openxmlformats.org/officeDocument/2006/relationships/image" Target="../media/image73.emf"/><Relationship Id="rId63" Type="http://schemas.openxmlformats.org/officeDocument/2006/relationships/image" Target="../media/image81.emf"/><Relationship Id="rId68" Type="http://schemas.openxmlformats.org/officeDocument/2006/relationships/image" Target="../media/image86.emf"/><Relationship Id="rId76" Type="http://schemas.openxmlformats.org/officeDocument/2006/relationships/image" Target="../media/image94.emf"/><Relationship Id="rId7" Type="http://schemas.openxmlformats.org/officeDocument/2006/relationships/image" Target="../media/image25.emf"/><Relationship Id="rId71" Type="http://schemas.openxmlformats.org/officeDocument/2006/relationships/image" Target="../media/image89.emf"/><Relationship Id="rId2" Type="http://schemas.openxmlformats.org/officeDocument/2006/relationships/notesSlide" Target="../notesSlides/notesSlide3.xml"/><Relationship Id="rId16" Type="http://schemas.openxmlformats.org/officeDocument/2006/relationships/image" Target="../media/image34.emf"/><Relationship Id="rId29" Type="http://schemas.openxmlformats.org/officeDocument/2006/relationships/image" Target="../media/image47.emf"/><Relationship Id="rId11" Type="http://schemas.openxmlformats.org/officeDocument/2006/relationships/image" Target="../media/image29.emf"/><Relationship Id="rId24" Type="http://schemas.openxmlformats.org/officeDocument/2006/relationships/image" Target="../media/image42.emf"/><Relationship Id="rId32" Type="http://schemas.openxmlformats.org/officeDocument/2006/relationships/image" Target="../media/image50.emf"/><Relationship Id="rId37" Type="http://schemas.openxmlformats.org/officeDocument/2006/relationships/image" Target="../media/image55.emf"/><Relationship Id="rId40" Type="http://schemas.openxmlformats.org/officeDocument/2006/relationships/image" Target="../media/image58.emf"/><Relationship Id="rId45" Type="http://schemas.openxmlformats.org/officeDocument/2006/relationships/image" Target="../media/image63.emf"/><Relationship Id="rId53" Type="http://schemas.openxmlformats.org/officeDocument/2006/relationships/image" Target="../media/image71.emf"/><Relationship Id="rId58" Type="http://schemas.openxmlformats.org/officeDocument/2006/relationships/image" Target="../media/image76.emf"/><Relationship Id="rId66" Type="http://schemas.openxmlformats.org/officeDocument/2006/relationships/image" Target="../media/image84.emf"/><Relationship Id="rId74" Type="http://schemas.openxmlformats.org/officeDocument/2006/relationships/image" Target="../media/image92.emf"/><Relationship Id="rId79" Type="http://schemas.openxmlformats.org/officeDocument/2006/relationships/image" Target="../media/image97.emf"/><Relationship Id="rId5" Type="http://schemas.openxmlformats.org/officeDocument/2006/relationships/image" Target="../media/image23.emf"/><Relationship Id="rId61" Type="http://schemas.openxmlformats.org/officeDocument/2006/relationships/image" Target="../media/image79.emf"/><Relationship Id="rId82" Type="http://schemas.openxmlformats.org/officeDocument/2006/relationships/image" Target="../media/image100.emf"/><Relationship Id="rId10" Type="http://schemas.openxmlformats.org/officeDocument/2006/relationships/image" Target="../media/image28.emf"/><Relationship Id="rId19" Type="http://schemas.openxmlformats.org/officeDocument/2006/relationships/image" Target="../media/image37.emf"/><Relationship Id="rId31" Type="http://schemas.openxmlformats.org/officeDocument/2006/relationships/image" Target="../media/image49.emf"/><Relationship Id="rId44" Type="http://schemas.openxmlformats.org/officeDocument/2006/relationships/image" Target="../media/image62.emf"/><Relationship Id="rId52" Type="http://schemas.openxmlformats.org/officeDocument/2006/relationships/image" Target="../media/image70.emf"/><Relationship Id="rId60" Type="http://schemas.openxmlformats.org/officeDocument/2006/relationships/image" Target="../media/image78.emf"/><Relationship Id="rId65" Type="http://schemas.openxmlformats.org/officeDocument/2006/relationships/image" Target="../media/image83.emf"/><Relationship Id="rId73" Type="http://schemas.openxmlformats.org/officeDocument/2006/relationships/image" Target="../media/image91.emf"/><Relationship Id="rId78" Type="http://schemas.openxmlformats.org/officeDocument/2006/relationships/image" Target="../media/image96.emf"/><Relationship Id="rId81" Type="http://schemas.openxmlformats.org/officeDocument/2006/relationships/image" Target="../media/image99.emf"/><Relationship Id="rId4" Type="http://schemas.openxmlformats.org/officeDocument/2006/relationships/image" Target="../media/image22.png"/><Relationship Id="rId9" Type="http://schemas.openxmlformats.org/officeDocument/2006/relationships/image" Target="../media/image27.emf"/><Relationship Id="rId14" Type="http://schemas.openxmlformats.org/officeDocument/2006/relationships/image" Target="../media/image32.emf"/><Relationship Id="rId22" Type="http://schemas.openxmlformats.org/officeDocument/2006/relationships/image" Target="../media/image40.emf"/><Relationship Id="rId27" Type="http://schemas.openxmlformats.org/officeDocument/2006/relationships/image" Target="../media/image45.emf"/><Relationship Id="rId30" Type="http://schemas.openxmlformats.org/officeDocument/2006/relationships/image" Target="../media/image48.emf"/><Relationship Id="rId35" Type="http://schemas.openxmlformats.org/officeDocument/2006/relationships/image" Target="../media/image53.emf"/><Relationship Id="rId43" Type="http://schemas.openxmlformats.org/officeDocument/2006/relationships/image" Target="../media/image61.emf"/><Relationship Id="rId48" Type="http://schemas.openxmlformats.org/officeDocument/2006/relationships/image" Target="../media/image66.emf"/><Relationship Id="rId56" Type="http://schemas.openxmlformats.org/officeDocument/2006/relationships/image" Target="../media/image74.emf"/><Relationship Id="rId64" Type="http://schemas.openxmlformats.org/officeDocument/2006/relationships/image" Target="../media/image82.emf"/><Relationship Id="rId69" Type="http://schemas.openxmlformats.org/officeDocument/2006/relationships/image" Target="../media/image87.emf"/><Relationship Id="rId77" Type="http://schemas.openxmlformats.org/officeDocument/2006/relationships/image" Target="../media/image95.emf"/><Relationship Id="rId8" Type="http://schemas.openxmlformats.org/officeDocument/2006/relationships/image" Target="../media/image26.emf"/><Relationship Id="rId51" Type="http://schemas.openxmlformats.org/officeDocument/2006/relationships/image" Target="../media/image69.emf"/><Relationship Id="rId72" Type="http://schemas.openxmlformats.org/officeDocument/2006/relationships/image" Target="../media/image90.emf"/><Relationship Id="rId80" Type="http://schemas.openxmlformats.org/officeDocument/2006/relationships/image" Target="../media/image98.emf"/><Relationship Id="rId3" Type="http://schemas.openxmlformats.org/officeDocument/2006/relationships/image" Target="../media/image21.png"/><Relationship Id="rId12" Type="http://schemas.openxmlformats.org/officeDocument/2006/relationships/image" Target="../media/image30.emf"/><Relationship Id="rId17" Type="http://schemas.openxmlformats.org/officeDocument/2006/relationships/image" Target="../media/image35.emf"/><Relationship Id="rId25" Type="http://schemas.openxmlformats.org/officeDocument/2006/relationships/image" Target="../media/image43.emf"/><Relationship Id="rId33" Type="http://schemas.openxmlformats.org/officeDocument/2006/relationships/image" Target="../media/image51.emf"/><Relationship Id="rId38" Type="http://schemas.openxmlformats.org/officeDocument/2006/relationships/image" Target="../media/image56.emf"/><Relationship Id="rId46" Type="http://schemas.openxmlformats.org/officeDocument/2006/relationships/image" Target="../media/image64.emf"/><Relationship Id="rId59" Type="http://schemas.openxmlformats.org/officeDocument/2006/relationships/image" Target="../media/image77.emf"/><Relationship Id="rId67" Type="http://schemas.openxmlformats.org/officeDocument/2006/relationships/image" Target="../media/image85.emf"/><Relationship Id="rId20" Type="http://schemas.openxmlformats.org/officeDocument/2006/relationships/image" Target="../media/image38.emf"/><Relationship Id="rId41" Type="http://schemas.openxmlformats.org/officeDocument/2006/relationships/image" Target="../media/image59.emf"/><Relationship Id="rId54" Type="http://schemas.openxmlformats.org/officeDocument/2006/relationships/image" Target="../media/image72.emf"/><Relationship Id="rId62" Type="http://schemas.openxmlformats.org/officeDocument/2006/relationships/image" Target="../media/image80.emf"/><Relationship Id="rId70" Type="http://schemas.openxmlformats.org/officeDocument/2006/relationships/image" Target="../media/image88.emf"/><Relationship Id="rId75" Type="http://schemas.openxmlformats.org/officeDocument/2006/relationships/image" Target="../media/image93.emf"/><Relationship Id="rId1" Type="http://schemas.openxmlformats.org/officeDocument/2006/relationships/slideLayout" Target="../slideLayouts/slideLayout4.xml"/><Relationship Id="rId6" Type="http://schemas.openxmlformats.org/officeDocument/2006/relationships/image" Target="../media/image24.emf"/><Relationship Id="rId15" Type="http://schemas.openxmlformats.org/officeDocument/2006/relationships/image" Target="../media/image33.emf"/><Relationship Id="rId23" Type="http://schemas.openxmlformats.org/officeDocument/2006/relationships/image" Target="../media/image41.emf"/><Relationship Id="rId28" Type="http://schemas.openxmlformats.org/officeDocument/2006/relationships/image" Target="../media/image46.emf"/><Relationship Id="rId36" Type="http://schemas.openxmlformats.org/officeDocument/2006/relationships/image" Target="../media/image54.emf"/><Relationship Id="rId49" Type="http://schemas.openxmlformats.org/officeDocument/2006/relationships/image" Target="../media/image67.emf"/><Relationship Id="rId57" Type="http://schemas.openxmlformats.org/officeDocument/2006/relationships/image" Target="../media/image75.emf"/></Relationships>
</file>

<file path=ppt/slides/_rels/slide5.xml.rels><?xml version="1.0" encoding="UTF-8" standalone="yes"?>
<Relationships xmlns="http://schemas.openxmlformats.org/package/2006/relationships"><Relationship Id="rId26" Type="http://schemas.openxmlformats.org/officeDocument/2006/relationships/image" Target="../media/image124.emf"/><Relationship Id="rId117" Type="http://schemas.openxmlformats.org/officeDocument/2006/relationships/image" Target="../media/image215.emf"/><Relationship Id="rId21" Type="http://schemas.openxmlformats.org/officeDocument/2006/relationships/image" Target="../media/image119.emf"/><Relationship Id="rId42" Type="http://schemas.openxmlformats.org/officeDocument/2006/relationships/image" Target="../media/image140.emf"/><Relationship Id="rId47" Type="http://schemas.openxmlformats.org/officeDocument/2006/relationships/image" Target="../media/image145.emf"/><Relationship Id="rId63" Type="http://schemas.openxmlformats.org/officeDocument/2006/relationships/image" Target="../media/image161.emf"/><Relationship Id="rId68" Type="http://schemas.openxmlformats.org/officeDocument/2006/relationships/image" Target="../media/image166.emf"/><Relationship Id="rId84" Type="http://schemas.openxmlformats.org/officeDocument/2006/relationships/image" Target="../media/image182.emf"/><Relationship Id="rId89" Type="http://schemas.openxmlformats.org/officeDocument/2006/relationships/image" Target="../media/image187.emf"/><Relationship Id="rId112" Type="http://schemas.openxmlformats.org/officeDocument/2006/relationships/image" Target="../media/image210.emf"/><Relationship Id="rId133" Type="http://schemas.openxmlformats.org/officeDocument/2006/relationships/image" Target="../media/image231.emf"/><Relationship Id="rId138" Type="http://schemas.openxmlformats.org/officeDocument/2006/relationships/image" Target="../media/image236.emf"/><Relationship Id="rId154" Type="http://schemas.openxmlformats.org/officeDocument/2006/relationships/image" Target="../media/image252.emf"/><Relationship Id="rId159" Type="http://schemas.openxmlformats.org/officeDocument/2006/relationships/image" Target="../media/image257.emf"/><Relationship Id="rId16" Type="http://schemas.openxmlformats.org/officeDocument/2006/relationships/image" Target="../media/image114.emf"/><Relationship Id="rId107" Type="http://schemas.openxmlformats.org/officeDocument/2006/relationships/image" Target="../media/image205.emf"/><Relationship Id="rId11" Type="http://schemas.openxmlformats.org/officeDocument/2006/relationships/image" Target="../media/image109.emf"/><Relationship Id="rId32" Type="http://schemas.openxmlformats.org/officeDocument/2006/relationships/image" Target="../media/image130.emf"/><Relationship Id="rId37" Type="http://schemas.openxmlformats.org/officeDocument/2006/relationships/image" Target="../media/image135.emf"/><Relationship Id="rId53" Type="http://schemas.openxmlformats.org/officeDocument/2006/relationships/image" Target="../media/image151.emf"/><Relationship Id="rId58" Type="http://schemas.openxmlformats.org/officeDocument/2006/relationships/image" Target="../media/image156.emf"/><Relationship Id="rId74" Type="http://schemas.openxmlformats.org/officeDocument/2006/relationships/image" Target="../media/image172.emf"/><Relationship Id="rId79" Type="http://schemas.openxmlformats.org/officeDocument/2006/relationships/image" Target="../media/image177.emf"/><Relationship Id="rId102" Type="http://schemas.openxmlformats.org/officeDocument/2006/relationships/image" Target="../media/image200.emf"/><Relationship Id="rId123" Type="http://schemas.openxmlformats.org/officeDocument/2006/relationships/image" Target="../media/image221.emf"/><Relationship Id="rId128" Type="http://schemas.openxmlformats.org/officeDocument/2006/relationships/image" Target="../media/image226.emf"/><Relationship Id="rId144" Type="http://schemas.openxmlformats.org/officeDocument/2006/relationships/image" Target="../media/image242.emf"/><Relationship Id="rId149" Type="http://schemas.openxmlformats.org/officeDocument/2006/relationships/image" Target="../media/image247.emf"/><Relationship Id="rId5" Type="http://schemas.openxmlformats.org/officeDocument/2006/relationships/image" Target="../media/image103.png"/><Relationship Id="rId90" Type="http://schemas.openxmlformats.org/officeDocument/2006/relationships/image" Target="../media/image188.emf"/><Relationship Id="rId95" Type="http://schemas.openxmlformats.org/officeDocument/2006/relationships/image" Target="../media/image193.emf"/><Relationship Id="rId160" Type="http://schemas.openxmlformats.org/officeDocument/2006/relationships/image" Target="../media/image258.emf"/><Relationship Id="rId165" Type="http://schemas.openxmlformats.org/officeDocument/2006/relationships/image" Target="../media/image263.emf"/><Relationship Id="rId22" Type="http://schemas.openxmlformats.org/officeDocument/2006/relationships/image" Target="../media/image120.emf"/><Relationship Id="rId27" Type="http://schemas.openxmlformats.org/officeDocument/2006/relationships/image" Target="../media/image125.emf"/><Relationship Id="rId43" Type="http://schemas.openxmlformats.org/officeDocument/2006/relationships/image" Target="../media/image141.emf"/><Relationship Id="rId48" Type="http://schemas.openxmlformats.org/officeDocument/2006/relationships/image" Target="../media/image146.emf"/><Relationship Id="rId64" Type="http://schemas.openxmlformats.org/officeDocument/2006/relationships/image" Target="../media/image162.emf"/><Relationship Id="rId69" Type="http://schemas.openxmlformats.org/officeDocument/2006/relationships/image" Target="../media/image167.emf"/><Relationship Id="rId113" Type="http://schemas.openxmlformats.org/officeDocument/2006/relationships/image" Target="../media/image211.emf"/><Relationship Id="rId118" Type="http://schemas.openxmlformats.org/officeDocument/2006/relationships/image" Target="../media/image216.emf"/><Relationship Id="rId134" Type="http://schemas.openxmlformats.org/officeDocument/2006/relationships/image" Target="../media/image232.emf"/><Relationship Id="rId139" Type="http://schemas.openxmlformats.org/officeDocument/2006/relationships/image" Target="../media/image237.emf"/><Relationship Id="rId80" Type="http://schemas.openxmlformats.org/officeDocument/2006/relationships/image" Target="../media/image178.emf"/><Relationship Id="rId85" Type="http://schemas.openxmlformats.org/officeDocument/2006/relationships/image" Target="../media/image183.emf"/><Relationship Id="rId150" Type="http://schemas.openxmlformats.org/officeDocument/2006/relationships/image" Target="../media/image248.emf"/><Relationship Id="rId155" Type="http://schemas.openxmlformats.org/officeDocument/2006/relationships/image" Target="../media/image253.emf"/><Relationship Id="rId12" Type="http://schemas.openxmlformats.org/officeDocument/2006/relationships/image" Target="../media/image110.emf"/><Relationship Id="rId17" Type="http://schemas.openxmlformats.org/officeDocument/2006/relationships/image" Target="../media/image115.emf"/><Relationship Id="rId33" Type="http://schemas.openxmlformats.org/officeDocument/2006/relationships/image" Target="../media/image131.emf"/><Relationship Id="rId38" Type="http://schemas.openxmlformats.org/officeDocument/2006/relationships/image" Target="../media/image136.emf"/><Relationship Id="rId59" Type="http://schemas.openxmlformats.org/officeDocument/2006/relationships/image" Target="../media/image157.emf"/><Relationship Id="rId103" Type="http://schemas.openxmlformats.org/officeDocument/2006/relationships/image" Target="../media/image201.emf"/><Relationship Id="rId108" Type="http://schemas.openxmlformats.org/officeDocument/2006/relationships/image" Target="../media/image206.emf"/><Relationship Id="rId124" Type="http://schemas.openxmlformats.org/officeDocument/2006/relationships/image" Target="../media/image222.emf"/><Relationship Id="rId129" Type="http://schemas.openxmlformats.org/officeDocument/2006/relationships/image" Target="../media/image227.emf"/><Relationship Id="rId54" Type="http://schemas.openxmlformats.org/officeDocument/2006/relationships/image" Target="../media/image152.emf"/><Relationship Id="rId70" Type="http://schemas.openxmlformats.org/officeDocument/2006/relationships/image" Target="../media/image168.emf"/><Relationship Id="rId75" Type="http://schemas.openxmlformats.org/officeDocument/2006/relationships/image" Target="../media/image173.emf"/><Relationship Id="rId91" Type="http://schemas.openxmlformats.org/officeDocument/2006/relationships/image" Target="../media/image189.emf"/><Relationship Id="rId96" Type="http://schemas.openxmlformats.org/officeDocument/2006/relationships/image" Target="../media/image194.emf"/><Relationship Id="rId140" Type="http://schemas.openxmlformats.org/officeDocument/2006/relationships/image" Target="../media/image238.emf"/><Relationship Id="rId145" Type="http://schemas.openxmlformats.org/officeDocument/2006/relationships/image" Target="../media/image243.emf"/><Relationship Id="rId161" Type="http://schemas.openxmlformats.org/officeDocument/2006/relationships/image" Target="../media/image259.emf"/><Relationship Id="rId166" Type="http://schemas.openxmlformats.org/officeDocument/2006/relationships/image" Target="../media/image264.emf"/><Relationship Id="rId1" Type="http://schemas.openxmlformats.org/officeDocument/2006/relationships/slideLayout" Target="../slideLayouts/slideLayout4.xml"/><Relationship Id="rId6" Type="http://schemas.openxmlformats.org/officeDocument/2006/relationships/image" Target="../media/image104.emf"/><Relationship Id="rId15" Type="http://schemas.openxmlformats.org/officeDocument/2006/relationships/image" Target="../media/image113.emf"/><Relationship Id="rId23" Type="http://schemas.openxmlformats.org/officeDocument/2006/relationships/image" Target="../media/image121.emf"/><Relationship Id="rId28" Type="http://schemas.openxmlformats.org/officeDocument/2006/relationships/image" Target="../media/image126.emf"/><Relationship Id="rId36" Type="http://schemas.openxmlformats.org/officeDocument/2006/relationships/image" Target="../media/image134.emf"/><Relationship Id="rId49" Type="http://schemas.openxmlformats.org/officeDocument/2006/relationships/image" Target="../media/image147.emf"/><Relationship Id="rId57" Type="http://schemas.openxmlformats.org/officeDocument/2006/relationships/image" Target="../media/image155.emf"/><Relationship Id="rId106" Type="http://schemas.openxmlformats.org/officeDocument/2006/relationships/image" Target="../media/image204.emf"/><Relationship Id="rId114" Type="http://schemas.openxmlformats.org/officeDocument/2006/relationships/image" Target="../media/image212.emf"/><Relationship Id="rId119" Type="http://schemas.openxmlformats.org/officeDocument/2006/relationships/image" Target="../media/image217.emf"/><Relationship Id="rId127" Type="http://schemas.openxmlformats.org/officeDocument/2006/relationships/image" Target="../media/image225.emf"/><Relationship Id="rId10" Type="http://schemas.openxmlformats.org/officeDocument/2006/relationships/image" Target="../media/image108.emf"/><Relationship Id="rId31" Type="http://schemas.openxmlformats.org/officeDocument/2006/relationships/image" Target="../media/image129.emf"/><Relationship Id="rId44" Type="http://schemas.openxmlformats.org/officeDocument/2006/relationships/image" Target="../media/image142.emf"/><Relationship Id="rId52" Type="http://schemas.openxmlformats.org/officeDocument/2006/relationships/image" Target="../media/image150.emf"/><Relationship Id="rId60" Type="http://schemas.openxmlformats.org/officeDocument/2006/relationships/image" Target="../media/image158.emf"/><Relationship Id="rId65" Type="http://schemas.openxmlformats.org/officeDocument/2006/relationships/image" Target="../media/image163.emf"/><Relationship Id="rId73" Type="http://schemas.openxmlformats.org/officeDocument/2006/relationships/image" Target="../media/image171.emf"/><Relationship Id="rId78" Type="http://schemas.openxmlformats.org/officeDocument/2006/relationships/image" Target="../media/image176.emf"/><Relationship Id="rId81" Type="http://schemas.openxmlformats.org/officeDocument/2006/relationships/image" Target="../media/image179.emf"/><Relationship Id="rId86" Type="http://schemas.openxmlformats.org/officeDocument/2006/relationships/image" Target="../media/image184.emf"/><Relationship Id="rId94" Type="http://schemas.openxmlformats.org/officeDocument/2006/relationships/image" Target="../media/image192.emf"/><Relationship Id="rId99" Type="http://schemas.openxmlformats.org/officeDocument/2006/relationships/image" Target="../media/image197.emf"/><Relationship Id="rId101" Type="http://schemas.openxmlformats.org/officeDocument/2006/relationships/image" Target="../media/image199.emf"/><Relationship Id="rId122" Type="http://schemas.openxmlformats.org/officeDocument/2006/relationships/image" Target="../media/image220.emf"/><Relationship Id="rId130" Type="http://schemas.openxmlformats.org/officeDocument/2006/relationships/image" Target="../media/image228.emf"/><Relationship Id="rId135" Type="http://schemas.openxmlformats.org/officeDocument/2006/relationships/image" Target="../media/image233.emf"/><Relationship Id="rId143" Type="http://schemas.openxmlformats.org/officeDocument/2006/relationships/image" Target="../media/image241.emf"/><Relationship Id="rId148" Type="http://schemas.openxmlformats.org/officeDocument/2006/relationships/image" Target="../media/image246.emf"/><Relationship Id="rId151" Type="http://schemas.openxmlformats.org/officeDocument/2006/relationships/image" Target="../media/image249.emf"/><Relationship Id="rId156" Type="http://schemas.openxmlformats.org/officeDocument/2006/relationships/image" Target="../media/image254.emf"/><Relationship Id="rId164" Type="http://schemas.openxmlformats.org/officeDocument/2006/relationships/image" Target="../media/image262.emf"/><Relationship Id="rId4" Type="http://schemas.openxmlformats.org/officeDocument/2006/relationships/image" Target="../media/image102.png"/><Relationship Id="rId9" Type="http://schemas.openxmlformats.org/officeDocument/2006/relationships/image" Target="../media/image107.emf"/><Relationship Id="rId13" Type="http://schemas.openxmlformats.org/officeDocument/2006/relationships/image" Target="../media/image111.emf"/><Relationship Id="rId18" Type="http://schemas.openxmlformats.org/officeDocument/2006/relationships/image" Target="../media/image116.emf"/><Relationship Id="rId39" Type="http://schemas.openxmlformats.org/officeDocument/2006/relationships/image" Target="../media/image137.emf"/><Relationship Id="rId109" Type="http://schemas.openxmlformats.org/officeDocument/2006/relationships/image" Target="../media/image207.emf"/><Relationship Id="rId34" Type="http://schemas.openxmlformats.org/officeDocument/2006/relationships/image" Target="../media/image132.emf"/><Relationship Id="rId50" Type="http://schemas.openxmlformats.org/officeDocument/2006/relationships/image" Target="../media/image148.emf"/><Relationship Id="rId55" Type="http://schemas.openxmlformats.org/officeDocument/2006/relationships/image" Target="../media/image153.emf"/><Relationship Id="rId76" Type="http://schemas.openxmlformats.org/officeDocument/2006/relationships/image" Target="../media/image174.emf"/><Relationship Id="rId97" Type="http://schemas.openxmlformats.org/officeDocument/2006/relationships/image" Target="../media/image195.emf"/><Relationship Id="rId104" Type="http://schemas.openxmlformats.org/officeDocument/2006/relationships/image" Target="../media/image202.emf"/><Relationship Id="rId120" Type="http://schemas.openxmlformats.org/officeDocument/2006/relationships/image" Target="../media/image218.emf"/><Relationship Id="rId125" Type="http://schemas.openxmlformats.org/officeDocument/2006/relationships/image" Target="../media/image223.emf"/><Relationship Id="rId141" Type="http://schemas.openxmlformats.org/officeDocument/2006/relationships/image" Target="../media/image239.emf"/><Relationship Id="rId146" Type="http://schemas.openxmlformats.org/officeDocument/2006/relationships/image" Target="../media/image244.emf"/><Relationship Id="rId167" Type="http://schemas.openxmlformats.org/officeDocument/2006/relationships/image" Target="../media/image265.emf"/><Relationship Id="rId7" Type="http://schemas.openxmlformats.org/officeDocument/2006/relationships/image" Target="../media/image105.emf"/><Relationship Id="rId71" Type="http://schemas.openxmlformats.org/officeDocument/2006/relationships/image" Target="../media/image169.emf"/><Relationship Id="rId92" Type="http://schemas.openxmlformats.org/officeDocument/2006/relationships/image" Target="../media/image190.emf"/><Relationship Id="rId162" Type="http://schemas.openxmlformats.org/officeDocument/2006/relationships/image" Target="../media/image260.emf"/><Relationship Id="rId2" Type="http://schemas.openxmlformats.org/officeDocument/2006/relationships/notesSlide" Target="../notesSlides/notesSlide4.xml"/><Relationship Id="rId29" Type="http://schemas.openxmlformats.org/officeDocument/2006/relationships/image" Target="../media/image127.emf"/><Relationship Id="rId24" Type="http://schemas.openxmlformats.org/officeDocument/2006/relationships/image" Target="../media/image122.emf"/><Relationship Id="rId40" Type="http://schemas.openxmlformats.org/officeDocument/2006/relationships/image" Target="../media/image138.emf"/><Relationship Id="rId45" Type="http://schemas.openxmlformats.org/officeDocument/2006/relationships/image" Target="../media/image143.emf"/><Relationship Id="rId66" Type="http://schemas.openxmlformats.org/officeDocument/2006/relationships/image" Target="../media/image164.emf"/><Relationship Id="rId87" Type="http://schemas.openxmlformats.org/officeDocument/2006/relationships/image" Target="../media/image185.emf"/><Relationship Id="rId110" Type="http://schemas.openxmlformats.org/officeDocument/2006/relationships/image" Target="../media/image208.emf"/><Relationship Id="rId115" Type="http://schemas.openxmlformats.org/officeDocument/2006/relationships/image" Target="../media/image213.emf"/><Relationship Id="rId131" Type="http://schemas.openxmlformats.org/officeDocument/2006/relationships/image" Target="../media/image229.emf"/><Relationship Id="rId136" Type="http://schemas.openxmlformats.org/officeDocument/2006/relationships/image" Target="../media/image234.emf"/><Relationship Id="rId157" Type="http://schemas.openxmlformats.org/officeDocument/2006/relationships/image" Target="../media/image255.emf"/><Relationship Id="rId61" Type="http://schemas.openxmlformats.org/officeDocument/2006/relationships/image" Target="../media/image159.emf"/><Relationship Id="rId82" Type="http://schemas.openxmlformats.org/officeDocument/2006/relationships/image" Target="../media/image180.emf"/><Relationship Id="rId152" Type="http://schemas.openxmlformats.org/officeDocument/2006/relationships/image" Target="../media/image250.emf"/><Relationship Id="rId19" Type="http://schemas.openxmlformats.org/officeDocument/2006/relationships/image" Target="../media/image117.emf"/><Relationship Id="rId14" Type="http://schemas.openxmlformats.org/officeDocument/2006/relationships/image" Target="../media/image112.emf"/><Relationship Id="rId30" Type="http://schemas.openxmlformats.org/officeDocument/2006/relationships/image" Target="../media/image128.emf"/><Relationship Id="rId35" Type="http://schemas.openxmlformats.org/officeDocument/2006/relationships/image" Target="../media/image133.emf"/><Relationship Id="rId56" Type="http://schemas.openxmlformats.org/officeDocument/2006/relationships/image" Target="../media/image154.emf"/><Relationship Id="rId77" Type="http://schemas.openxmlformats.org/officeDocument/2006/relationships/image" Target="../media/image175.emf"/><Relationship Id="rId100" Type="http://schemas.openxmlformats.org/officeDocument/2006/relationships/image" Target="../media/image198.emf"/><Relationship Id="rId105" Type="http://schemas.openxmlformats.org/officeDocument/2006/relationships/image" Target="../media/image203.emf"/><Relationship Id="rId126" Type="http://schemas.openxmlformats.org/officeDocument/2006/relationships/image" Target="../media/image224.emf"/><Relationship Id="rId147" Type="http://schemas.openxmlformats.org/officeDocument/2006/relationships/image" Target="../media/image245.emf"/><Relationship Id="rId8" Type="http://schemas.openxmlformats.org/officeDocument/2006/relationships/image" Target="../media/image106.emf"/><Relationship Id="rId51" Type="http://schemas.openxmlformats.org/officeDocument/2006/relationships/image" Target="../media/image149.emf"/><Relationship Id="rId72" Type="http://schemas.openxmlformats.org/officeDocument/2006/relationships/image" Target="../media/image170.emf"/><Relationship Id="rId93" Type="http://schemas.openxmlformats.org/officeDocument/2006/relationships/image" Target="../media/image191.emf"/><Relationship Id="rId98" Type="http://schemas.openxmlformats.org/officeDocument/2006/relationships/image" Target="../media/image196.emf"/><Relationship Id="rId121" Type="http://schemas.openxmlformats.org/officeDocument/2006/relationships/image" Target="../media/image219.emf"/><Relationship Id="rId142" Type="http://schemas.openxmlformats.org/officeDocument/2006/relationships/image" Target="../media/image240.emf"/><Relationship Id="rId163" Type="http://schemas.openxmlformats.org/officeDocument/2006/relationships/image" Target="../media/image261.emf"/><Relationship Id="rId3" Type="http://schemas.openxmlformats.org/officeDocument/2006/relationships/image" Target="../media/image101.jpeg"/><Relationship Id="rId25" Type="http://schemas.openxmlformats.org/officeDocument/2006/relationships/image" Target="../media/image123.emf"/><Relationship Id="rId46" Type="http://schemas.openxmlformats.org/officeDocument/2006/relationships/image" Target="../media/image144.emf"/><Relationship Id="rId67" Type="http://schemas.openxmlformats.org/officeDocument/2006/relationships/image" Target="../media/image165.emf"/><Relationship Id="rId116" Type="http://schemas.openxmlformats.org/officeDocument/2006/relationships/image" Target="../media/image214.emf"/><Relationship Id="rId137" Type="http://schemas.openxmlformats.org/officeDocument/2006/relationships/image" Target="../media/image235.emf"/><Relationship Id="rId158" Type="http://schemas.openxmlformats.org/officeDocument/2006/relationships/image" Target="../media/image256.emf"/><Relationship Id="rId20" Type="http://schemas.openxmlformats.org/officeDocument/2006/relationships/image" Target="../media/image118.emf"/><Relationship Id="rId41" Type="http://schemas.openxmlformats.org/officeDocument/2006/relationships/image" Target="../media/image139.emf"/><Relationship Id="rId62" Type="http://schemas.openxmlformats.org/officeDocument/2006/relationships/image" Target="../media/image160.emf"/><Relationship Id="rId83" Type="http://schemas.openxmlformats.org/officeDocument/2006/relationships/image" Target="../media/image181.emf"/><Relationship Id="rId88" Type="http://schemas.openxmlformats.org/officeDocument/2006/relationships/image" Target="../media/image186.emf"/><Relationship Id="rId111" Type="http://schemas.openxmlformats.org/officeDocument/2006/relationships/image" Target="../media/image209.emf"/><Relationship Id="rId132" Type="http://schemas.openxmlformats.org/officeDocument/2006/relationships/image" Target="../media/image230.emf"/><Relationship Id="rId153" Type="http://schemas.openxmlformats.org/officeDocument/2006/relationships/image" Target="../media/image251.emf"/></Relationships>
</file>

<file path=ppt/slides/_rels/slide6.xml.rels><?xml version="1.0" encoding="UTF-8" standalone="yes"?>
<Relationships xmlns="http://schemas.openxmlformats.org/package/2006/relationships"><Relationship Id="rId13" Type="http://schemas.openxmlformats.org/officeDocument/2006/relationships/image" Target="../media/image276.emf"/><Relationship Id="rId18" Type="http://schemas.openxmlformats.org/officeDocument/2006/relationships/image" Target="../media/image281.emf"/><Relationship Id="rId26" Type="http://schemas.openxmlformats.org/officeDocument/2006/relationships/image" Target="../media/image289.emf"/><Relationship Id="rId39" Type="http://schemas.openxmlformats.org/officeDocument/2006/relationships/image" Target="../media/image302.emf"/><Relationship Id="rId21" Type="http://schemas.openxmlformats.org/officeDocument/2006/relationships/image" Target="../media/image284.emf"/><Relationship Id="rId34" Type="http://schemas.openxmlformats.org/officeDocument/2006/relationships/image" Target="../media/image297.emf"/><Relationship Id="rId42" Type="http://schemas.openxmlformats.org/officeDocument/2006/relationships/image" Target="../media/image305.emf"/><Relationship Id="rId47" Type="http://schemas.openxmlformats.org/officeDocument/2006/relationships/image" Target="../media/image310.emf"/><Relationship Id="rId50" Type="http://schemas.openxmlformats.org/officeDocument/2006/relationships/image" Target="../media/image313.emf"/><Relationship Id="rId55" Type="http://schemas.openxmlformats.org/officeDocument/2006/relationships/image" Target="../media/image318.emf"/><Relationship Id="rId63" Type="http://schemas.openxmlformats.org/officeDocument/2006/relationships/image" Target="../media/image326.emf"/><Relationship Id="rId68" Type="http://schemas.openxmlformats.org/officeDocument/2006/relationships/image" Target="../media/image331.emf"/><Relationship Id="rId7" Type="http://schemas.openxmlformats.org/officeDocument/2006/relationships/image" Target="../media/image270.emf"/><Relationship Id="rId71" Type="http://schemas.openxmlformats.org/officeDocument/2006/relationships/image" Target="../media/image334.emf"/><Relationship Id="rId2" Type="http://schemas.openxmlformats.org/officeDocument/2006/relationships/notesSlide" Target="../notesSlides/notesSlide5.xml"/><Relationship Id="rId16" Type="http://schemas.openxmlformats.org/officeDocument/2006/relationships/image" Target="../media/image279.emf"/><Relationship Id="rId29" Type="http://schemas.openxmlformats.org/officeDocument/2006/relationships/image" Target="../media/image292.emf"/><Relationship Id="rId11" Type="http://schemas.openxmlformats.org/officeDocument/2006/relationships/image" Target="../media/image274.emf"/><Relationship Id="rId24" Type="http://schemas.openxmlformats.org/officeDocument/2006/relationships/image" Target="../media/image287.emf"/><Relationship Id="rId32" Type="http://schemas.openxmlformats.org/officeDocument/2006/relationships/image" Target="../media/image295.emf"/><Relationship Id="rId37" Type="http://schemas.openxmlformats.org/officeDocument/2006/relationships/image" Target="../media/image300.emf"/><Relationship Id="rId40" Type="http://schemas.openxmlformats.org/officeDocument/2006/relationships/image" Target="../media/image303.emf"/><Relationship Id="rId45" Type="http://schemas.openxmlformats.org/officeDocument/2006/relationships/image" Target="../media/image308.emf"/><Relationship Id="rId53" Type="http://schemas.openxmlformats.org/officeDocument/2006/relationships/image" Target="../media/image316.emf"/><Relationship Id="rId58" Type="http://schemas.openxmlformats.org/officeDocument/2006/relationships/image" Target="../media/image321.emf"/><Relationship Id="rId66" Type="http://schemas.openxmlformats.org/officeDocument/2006/relationships/image" Target="../media/image329.emf"/><Relationship Id="rId74" Type="http://schemas.openxmlformats.org/officeDocument/2006/relationships/image" Target="../media/image337.emf"/><Relationship Id="rId5" Type="http://schemas.openxmlformats.org/officeDocument/2006/relationships/image" Target="../media/image268.emf"/><Relationship Id="rId15" Type="http://schemas.openxmlformats.org/officeDocument/2006/relationships/image" Target="../media/image278.emf"/><Relationship Id="rId23" Type="http://schemas.openxmlformats.org/officeDocument/2006/relationships/image" Target="../media/image286.emf"/><Relationship Id="rId28" Type="http://schemas.openxmlformats.org/officeDocument/2006/relationships/image" Target="../media/image291.emf"/><Relationship Id="rId36" Type="http://schemas.openxmlformats.org/officeDocument/2006/relationships/image" Target="../media/image299.emf"/><Relationship Id="rId49" Type="http://schemas.openxmlformats.org/officeDocument/2006/relationships/image" Target="../media/image312.emf"/><Relationship Id="rId57" Type="http://schemas.openxmlformats.org/officeDocument/2006/relationships/image" Target="../media/image320.emf"/><Relationship Id="rId61" Type="http://schemas.openxmlformats.org/officeDocument/2006/relationships/image" Target="../media/image324.emf"/><Relationship Id="rId10" Type="http://schemas.openxmlformats.org/officeDocument/2006/relationships/image" Target="../media/image273.emf"/><Relationship Id="rId19" Type="http://schemas.openxmlformats.org/officeDocument/2006/relationships/image" Target="../media/image282.emf"/><Relationship Id="rId31" Type="http://schemas.openxmlformats.org/officeDocument/2006/relationships/image" Target="../media/image294.emf"/><Relationship Id="rId44" Type="http://schemas.openxmlformats.org/officeDocument/2006/relationships/image" Target="../media/image307.emf"/><Relationship Id="rId52" Type="http://schemas.openxmlformats.org/officeDocument/2006/relationships/image" Target="../media/image315.emf"/><Relationship Id="rId60" Type="http://schemas.openxmlformats.org/officeDocument/2006/relationships/image" Target="../media/image323.emf"/><Relationship Id="rId65" Type="http://schemas.openxmlformats.org/officeDocument/2006/relationships/image" Target="../media/image328.emf"/><Relationship Id="rId73" Type="http://schemas.openxmlformats.org/officeDocument/2006/relationships/image" Target="../media/image336.emf"/><Relationship Id="rId4" Type="http://schemas.openxmlformats.org/officeDocument/2006/relationships/image" Target="../media/image267.emf"/><Relationship Id="rId9" Type="http://schemas.openxmlformats.org/officeDocument/2006/relationships/image" Target="../media/image272.emf"/><Relationship Id="rId14" Type="http://schemas.openxmlformats.org/officeDocument/2006/relationships/image" Target="../media/image277.emf"/><Relationship Id="rId22" Type="http://schemas.openxmlformats.org/officeDocument/2006/relationships/image" Target="../media/image285.emf"/><Relationship Id="rId27" Type="http://schemas.openxmlformats.org/officeDocument/2006/relationships/image" Target="../media/image290.emf"/><Relationship Id="rId30" Type="http://schemas.openxmlformats.org/officeDocument/2006/relationships/image" Target="../media/image293.emf"/><Relationship Id="rId35" Type="http://schemas.openxmlformats.org/officeDocument/2006/relationships/image" Target="../media/image298.emf"/><Relationship Id="rId43" Type="http://schemas.openxmlformats.org/officeDocument/2006/relationships/image" Target="../media/image306.emf"/><Relationship Id="rId48" Type="http://schemas.openxmlformats.org/officeDocument/2006/relationships/image" Target="../media/image311.emf"/><Relationship Id="rId56" Type="http://schemas.openxmlformats.org/officeDocument/2006/relationships/image" Target="../media/image319.emf"/><Relationship Id="rId64" Type="http://schemas.openxmlformats.org/officeDocument/2006/relationships/image" Target="../media/image327.emf"/><Relationship Id="rId69" Type="http://schemas.openxmlformats.org/officeDocument/2006/relationships/image" Target="../media/image332.emf"/><Relationship Id="rId8" Type="http://schemas.openxmlformats.org/officeDocument/2006/relationships/image" Target="../media/image271.emf"/><Relationship Id="rId51" Type="http://schemas.openxmlformats.org/officeDocument/2006/relationships/image" Target="../media/image314.emf"/><Relationship Id="rId72" Type="http://schemas.openxmlformats.org/officeDocument/2006/relationships/image" Target="../media/image335.emf"/><Relationship Id="rId3" Type="http://schemas.openxmlformats.org/officeDocument/2006/relationships/image" Target="../media/image266.jpeg"/><Relationship Id="rId12" Type="http://schemas.openxmlformats.org/officeDocument/2006/relationships/image" Target="../media/image275.emf"/><Relationship Id="rId17" Type="http://schemas.openxmlformats.org/officeDocument/2006/relationships/image" Target="../media/image280.emf"/><Relationship Id="rId25" Type="http://schemas.openxmlformats.org/officeDocument/2006/relationships/image" Target="../media/image288.emf"/><Relationship Id="rId33" Type="http://schemas.openxmlformats.org/officeDocument/2006/relationships/image" Target="../media/image296.emf"/><Relationship Id="rId38" Type="http://schemas.openxmlformats.org/officeDocument/2006/relationships/image" Target="../media/image301.emf"/><Relationship Id="rId46" Type="http://schemas.openxmlformats.org/officeDocument/2006/relationships/image" Target="../media/image309.emf"/><Relationship Id="rId59" Type="http://schemas.openxmlformats.org/officeDocument/2006/relationships/image" Target="../media/image322.emf"/><Relationship Id="rId67" Type="http://schemas.openxmlformats.org/officeDocument/2006/relationships/image" Target="../media/image330.emf"/><Relationship Id="rId20" Type="http://schemas.openxmlformats.org/officeDocument/2006/relationships/image" Target="../media/image283.emf"/><Relationship Id="rId41" Type="http://schemas.openxmlformats.org/officeDocument/2006/relationships/image" Target="../media/image304.emf"/><Relationship Id="rId54" Type="http://schemas.openxmlformats.org/officeDocument/2006/relationships/image" Target="../media/image317.emf"/><Relationship Id="rId62" Type="http://schemas.openxmlformats.org/officeDocument/2006/relationships/image" Target="../media/image325.emf"/><Relationship Id="rId70" Type="http://schemas.openxmlformats.org/officeDocument/2006/relationships/image" Target="../media/image333.emf"/><Relationship Id="rId75" Type="http://schemas.openxmlformats.org/officeDocument/2006/relationships/image" Target="../media/image338.emf"/><Relationship Id="rId1" Type="http://schemas.openxmlformats.org/officeDocument/2006/relationships/slideLayout" Target="../slideLayouts/slideLayout4.xml"/><Relationship Id="rId6" Type="http://schemas.openxmlformats.org/officeDocument/2006/relationships/image" Target="../media/image269.emf"/></Relationships>
</file>

<file path=ppt/slides/_rels/slide7.xml.rels><?xml version="1.0" encoding="UTF-8" standalone="yes"?>
<Relationships xmlns="http://schemas.openxmlformats.org/package/2006/relationships"><Relationship Id="rId26" Type="http://schemas.openxmlformats.org/officeDocument/2006/relationships/image" Target="../media/image361.emf"/><Relationship Id="rId21" Type="http://schemas.openxmlformats.org/officeDocument/2006/relationships/image" Target="../media/image356.emf"/><Relationship Id="rId42" Type="http://schemas.openxmlformats.org/officeDocument/2006/relationships/image" Target="../media/image377.emf"/><Relationship Id="rId47" Type="http://schemas.openxmlformats.org/officeDocument/2006/relationships/image" Target="../media/image382.emf"/><Relationship Id="rId63" Type="http://schemas.openxmlformats.org/officeDocument/2006/relationships/image" Target="../media/image398.emf"/><Relationship Id="rId68" Type="http://schemas.openxmlformats.org/officeDocument/2006/relationships/image" Target="../media/image403.emf"/><Relationship Id="rId84" Type="http://schemas.openxmlformats.org/officeDocument/2006/relationships/image" Target="../media/image419.emf"/><Relationship Id="rId89" Type="http://schemas.openxmlformats.org/officeDocument/2006/relationships/image" Target="../media/image424.emf"/><Relationship Id="rId112" Type="http://schemas.openxmlformats.org/officeDocument/2006/relationships/image" Target="../media/image447.emf"/><Relationship Id="rId16" Type="http://schemas.openxmlformats.org/officeDocument/2006/relationships/image" Target="../media/image351.emf"/><Relationship Id="rId107" Type="http://schemas.openxmlformats.org/officeDocument/2006/relationships/image" Target="../media/image442.emf"/><Relationship Id="rId11" Type="http://schemas.openxmlformats.org/officeDocument/2006/relationships/image" Target="../media/image346.emf"/><Relationship Id="rId24" Type="http://schemas.openxmlformats.org/officeDocument/2006/relationships/image" Target="../media/image359.emf"/><Relationship Id="rId32" Type="http://schemas.openxmlformats.org/officeDocument/2006/relationships/image" Target="../media/image367.emf"/><Relationship Id="rId37" Type="http://schemas.openxmlformats.org/officeDocument/2006/relationships/image" Target="../media/image372.emf"/><Relationship Id="rId40" Type="http://schemas.openxmlformats.org/officeDocument/2006/relationships/image" Target="../media/image375.emf"/><Relationship Id="rId45" Type="http://schemas.openxmlformats.org/officeDocument/2006/relationships/image" Target="../media/image380.emf"/><Relationship Id="rId53" Type="http://schemas.openxmlformats.org/officeDocument/2006/relationships/image" Target="../media/image388.emf"/><Relationship Id="rId58" Type="http://schemas.openxmlformats.org/officeDocument/2006/relationships/image" Target="../media/image393.emf"/><Relationship Id="rId66" Type="http://schemas.openxmlformats.org/officeDocument/2006/relationships/image" Target="../media/image401.emf"/><Relationship Id="rId74" Type="http://schemas.openxmlformats.org/officeDocument/2006/relationships/image" Target="../media/image409.emf"/><Relationship Id="rId79" Type="http://schemas.openxmlformats.org/officeDocument/2006/relationships/image" Target="../media/image414.emf"/><Relationship Id="rId87" Type="http://schemas.openxmlformats.org/officeDocument/2006/relationships/image" Target="../media/image422.emf"/><Relationship Id="rId102" Type="http://schemas.openxmlformats.org/officeDocument/2006/relationships/image" Target="../media/image437.emf"/><Relationship Id="rId110" Type="http://schemas.openxmlformats.org/officeDocument/2006/relationships/image" Target="../media/image445.emf"/><Relationship Id="rId115" Type="http://schemas.openxmlformats.org/officeDocument/2006/relationships/image" Target="../media/image450.emf"/><Relationship Id="rId5" Type="http://schemas.openxmlformats.org/officeDocument/2006/relationships/image" Target="../media/image8.png"/><Relationship Id="rId61" Type="http://schemas.openxmlformats.org/officeDocument/2006/relationships/image" Target="../media/image396.emf"/><Relationship Id="rId82" Type="http://schemas.openxmlformats.org/officeDocument/2006/relationships/image" Target="../media/image417.emf"/><Relationship Id="rId90" Type="http://schemas.openxmlformats.org/officeDocument/2006/relationships/image" Target="../media/image425.emf"/><Relationship Id="rId95" Type="http://schemas.openxmlformats.org/officeDocument/2006/relationships/image" Target="../media/image430.emf"/><Relationship Id="rId19" Type="http://schemas.openxmlformats.org/officeDocument/2006/relationships/image" Target="../media/image354.emf"/><Relationship Id="rId14" Type="http://schemas.openxmlformats.org/officeDocument/2006/relationships/image" Target="../media/image349.emf"/><Relationship Id="rId22" Type="http://schemas.openxmlformats.org/officeDocument/2006/relationships/image" Target="../media/image357.emf"/><Relationship Id="rId27" Type="http://schemas.openxmlformats.org/officeDocument/2006/relationships/image" Target="../media/image362.emf"/><Relationship Id="rId30" Type="http://schemas.openxmlformats.org/officeDocument/2006/relationships/image" Target="../media/image365.emf"/><Relationship Id="rId35" Type="http://schemas.openxmlformats.org/officeDocument/2006/relationships/image" Target="../media/image370.emf"/><Relationship Id="rId43" Type="http://schemas.openxmlformats.org/officeDocument/2006/relationships/image" Target="../media/image378.emf"/><Relationship Id="rId48" Type="http://schemas.openxmlformats.org/officeDocument/2006/relationships/image" Target="../media/image383.emf"/><Relationship Id="rId56" Type="http://schemas.openxmlformats.org/officeDocument/2006/relationships/image" Target="../media/image391.emf"/><Relationship Id="rId64" Type="http://schemas.openxmlformats.org/officeDocument/2006/relationships/image" Target="../media/image399.emf"/><Relationship Id="rId69" Type="http://schemas.openxmlformats.org/officeDocument/2006/relationships/image" Target="../media/image404.emf"/><Relationship Id="rId77" Type="http://schemas.openxmlformats.org/officeDocument/2006/relationships/image" Target="../media/image412.emf"/><Relationship Id="rId100" Type="http://schemas.openxmlformats.org/officeDocument/2006/relationships/image" Target="../media/image435.emf"/><Relationship Id="rId105" Type="http://schemas.openxmlformats.org/officeDocument/2006/relationships/image" Target="../media/image440.emf"/><Relationship Id="rId113" Type="http://schemas.openxmlformats.org/officeDocument/2006/relationships/image" Target="../media/image448.emf"/><Relationship Id="rId8" Type="http://schemas.openxmlformats.org/officeDocument/2006/relationships/image" Target="../media/image343.emf"/><Relationship Id="rId51" Type="http://schemas.openxmlformats.org/officeDocument/2006/relationships/image" Target="../media/image386.emf"/><Relationship Id="rId72" Type="http://schemas.openxmlformats.org/officeDocument/2006/relationships/image" Target="../media/image407.emf"/><Relationship Id="rId80" Type="http://schemas.openxmlformats.org/officeDocument/2006/relationships/image" Target="../media/image415.emf"/><Relationship Id="rId85" Type="http://schemas.openxmlformats.org/officeDocument/2006/relationships/image" Target="../media/image420.emf"/><Relationship Id="rId93" Type="http://schemas.openxmlformats.org/officeDocument/2006/relationships/image" Target="../media/image428.emf"/><Relationship Id="rId98" Type="http://schemas.openxmlformats.org/officeDocument/2006/relationships/image" Target="../media/image433.emf"/><Relationship Id="rId3" Type="http://schemas.openxmlformats.org/officeDocument/2006/relationships/image" Target="../media/image339.jpeg"/><Relationship Id="rId12" Type="http://schemas.openxmlformats.org/officeDocument/2006/relationships/image" Target="../media/image347.emf"/><Relationship Id="rId17" Type="http://schemas.openxmlformats.org/officeDocument/2006/relationships/image" Target="../media/image352.emf"/><Relationship Id="rId25" Type="http://schemas.openxmlformats.org/officeDocument/2006/relationships/image" Target="../media/image360.emf"/><Relationship Id="rId33" Type="http://schemas.openxmlformats.org/officeDocument/2006/relationships/image" Target="../media/image368.emf"/><Relationship Id="rId38" Type="http://schemas.openxmlformats.org/officeDocument/2006/relationships/image" Target="../media/image373.emf"/><Relationship Id="rId46" Type="http://schemas.openxmlformats.org/officeDocument/2006/relationships/image" Target="../media/image381.emf"/><Relationship Id="rId59" Type="http://schemas.openxmlformats.org/officeDocument/2006/relationships/image" Target="../media/image394.emf"/><Relationship Id="rId67" Type="http://schemas.openxmlformats.org/officeDocument/2006/relationships/image" Target="../media/image402.emf"/><Relationship Id="rId103" Type="http://schemas.openxmlformats.org/officeDocument/2006/relationships/image" Target="../media/image438.emf"/><Relationship Id="rId108" Type="http://schemas.openxmlformats.org/officeDocument/2006/relationships/image" Target="../media/image443.emf"/><Relationship Id="rId20" Type="http://schemas.openxmlformats.org/officeDocument/2006/relationships/image" Target="../media/image355.emf"/><Relationship Id="rId41" Type="http://schemas.openxmlformats.org/officeDocument/2006/relationships/image" Target="../media/image376.emf"/><Relationship Id="rId54" Type="http://schemas.openxmlformats.org/officeDocument/2006/relationships/image" Target="../media/image389.emf"/><Relationship Id="rId62" Type="http://schemas.openxmlformats.org/officeDocument/2006/relationships/image" Target="../media/image397.emf"/><Relationship Id="rId70" Type="http://schemas.openxmlformats.org/officeDocument/2006/relationships/image" Target="../media/image405.emf"/><Relationship Id="rId75" Type="http://schemas.openxmlformats.org/officeDocument/2006/relationships/image" Target="../media/image410.emf"/><Relationship Id="rId83" Type="http://schemas.openxmlformats.org/officeDocument/2006/relationships/image" Target="../media/image418.emf"/><Relationship Id="rId88" Type="http://schemas.openxmlformats.org/officeDocument/2006/relationships/image" Target="../media/image423.emf"/><Relationship Id="rId91" Type="http://schemas.openxmlformats.org/officeDocument/2006/relationships/image" Target="../media/image426.emf"/><Relationship Id="rId96" Type="http://schemas.openxmlformats.org/officeDocument/2006/relationships/image" Target="../media/image431.emf"/><Relationship Id="rId111" Type="http://schemas.openxmlformats.org/officeDocument/2006/relationships/image" Target="../media/image446.emf"/><Relationship Id="rId1" Type="http://schemas.openxmlformats.org/officeDocument/2006/relationships/slideLayout" Target="../slideLayouts/slideLayout4.xml"/><Relationship Id="rId6" Type="http://schemas.openxmlformats.org/officeDocument/2006/relationships/image" Target="../media/image341.png"/><Relationship Id="rId15" Type="http://schemas.openxmlformats.org/officeDocument/2006/relationships/image" Target="../media/image350.emf"/><Relationship Id="rId23" Type="http://schemas.openxmlformats.org/officeDocument/2006/relationships/image" Target="../media/image358.emf"/><Relationship Id="rId28" Type="http://schemas.openxmlformats.org/officeDocument/2006/relationships/image" Target="../media/image363.emf"/><Relationship Id="rId36" Type="http://schemas.openxmlformats.org/officeDocument/2006/relationships/image" Target="../media/image371.emf"/><Relationship Id="rId49" Type="http://schemas.openxmlformats.org/officeDocument/2006/relationships/image" Target="../media/image384.emf"/><Relationship Id="rId57" Type="http://schemas.openxmlformats.org/officeDocument/2006/relationships/image" Target="../media/image392.emf"/><Relationship Id="rId106" Type="http://schemas.openxmlformats.org/officeDocument/2006/relationships/image" Target="../media/image441.emf"/><Relationship Id="rId114" Type="http://schemas.openxmlformats.org/officeDocument/2006/relationships/image" Target="../media/image449.emf"/><Relationship Id="rId10" Type="http://schemas.openxmlformats.org/officeDocument/2006/relationships/image" Target="../media/image345.emf"/><Relationship Id="rId31" Type="http://schemas.openxmlformats.org/officeDocument/2006/relationships/image" Target="../media/image366.emf"/><Relationship Id="rId44" Type="http://schemas.openxmlformats.org/officeDocument/2006/relationships/image" Target="../media/image379.emf"/><Relationship Id="rId52" Type="http://schemas.openxmlformats.org/officeDocument/2006/relationships/image" Target="../media/image387.emf"/><Relationship Id="rId60" Type="http://schemas.openxmlformats.org/officeDocument/2006/relationships/image" Target="../media/image395.emf"/><Relationship Id="rId65" Type="http://schemas.openxmlformats.org/officeDocument/2006/relationships/image" Target="../media/image400.emf"/><Relationship Id="rId73" Type="http://schemas.openxmlformats.org/officeDocument/2006/relationships/image" Target="../media/image408.emf"/><Relationship Id="rId78" Type="http://schemas.openxmlformats.org/officeDocument/2006/relationships/image" Target="../media/image413.emf"/><Relationship Id="rId81" Type="http://schemas.openxmlformats.org/officeDocument/2006/relationships/image" Target="../media/image416.emf"/><Relationship Id="rId86" Type="http://schemas.openxmlformats.org/officeDocument/2006/relationships/image" Target="../media/image421.emf"/><Relationship Id="rId94" Type="http://schemas.openxmlformats.org/officeDocument/2006/relationships/image" Target="../media/image429.emf"/><Relationship Id="rId99" Type="http://schemas.openxmlformats.org/officeDocument/2006/relationships/image" Target="../media/image434.emf"/><Relationship Id="rId101" Type="http://schemas.openxmlformats.org/officeDocument/2006/relationships/image" Target="../media/image436.emf"/><Relationship Id="rId4" Type="http://schemas.openxmlformats.org/officeDocument/2006/relationships/image" Target="../media/image340.jpeg"/><Relationship Id="rId9" Type="http://schemas.openxmlformats.org/officeDocument/2006/relationships/image" Target="../media/image344.emf"/><Relationship Id="rId13" Type="http://schemas.openxmlformats.org/officeDocument/2006/relationships/image" Target="../media/image348.emf"/><Relationship Id="rId18" Type="http://schemas.openxmlformats.org/officeDocument/2006/relationships/image" Target="../media/image353.emf"/><Relationship Id="rId39" Type="http://schemas.openxmlformats.org/officeDocument/2006/relationships/image" Target="../media/image374.emf"/><Relationship Id="rId109" Type="http://schemas.openxmlformats.org/officeDocument/2006/relationships/image" Target="../media/image444.emf"/><Relationship Id="rId34" Type="http://schemas.openxmlformats.org/officeDocument/2006/relationships/image" Target="../media/image369.emf"/><Relationship Id="rId50" Type="http://schemas.openxmlformats.org/officeDocument/2006/relationships/image" Target="../media/image385.emf"/><Relationship Id="rId55" Type="http://schemas.openxmlformats.org/officeDocument/2006/relationships/image" Target="../media/image390.emf"/><Relationship Id="rId76" Type="http://schemas.openxmlformats.org/officeDocument/2006/relationships/image" Target="../media/image411.emf"/><Relationship Id="rId97" Type="http://schemas.openxmlformats.org/officeDocument/2006/relationships/image" Target="../media/image432.emf"/><Relationship Id="rId104" Type="http://schemas.openxmlformats.org/officeDocument/2006/relationships/image" Target="../media/image439.emf"/><Relationship Id="rId7" Type="http://schemas.openxmlformats.org/officeDocument/2006/relationships/image" Target="../media/image342.png"/><Relationship Id="rId71" Type="http://schemas.openxmlformats.org/officeDocument/2006/relationships/image" Target="../media/image406.emf"/><Relationship Id="rId92" Type="http://schemas.openxmlformats.org/officeDocument/2006/relationships/image" Target="../media/image427.emf"/><Relationship Id="rId2" Type="http://schemas.openxmlformats.org/officeDocument/2006/relationships/notesSlide" Target="../notesSlides/notesSlide6.xml"/><Relationship Id="rId29" Type="http://schemas.openxmlformats.org/officeDocument/2006/relationships/image" Target="../media/image364.emf"/></Relationships>
</file>

<file path=ppt/slides/_rels/slide8.xml.rels><?xml version="1.0" encoding="UTF-8" standalone="yes"?>
<Relationships xmlns="http://schemas.openxmlformats.org/package/2006/relationships"><Relationship Id="rId8" Type="http://schemas.openxmlformats.org/officeDocument/2006/relationships/image" Target="../media/image456.emf"/><Relationship Id="rId13" Type="http://schemas.openxmlformats.org/officeDocument/2006/relationships/image" Target="../media/image461.emf"/><Relationship Id="rId18" Type="http://schemas.openxmlformats.org/officeDocument/2006/relationships/image" Target="../media/image466.emf"/><Relationship Id="rId26" Type="http://schemas.openxmlformats.org/officeDocument/2006/relationships/image" Target="../media/image474.emf"/><Relationship Id="rId3" Type="http://schemas.openxmlformats.org/officeDocument/2006/relationships/image" Target="../media/image451.png"/><Relationship Id="rId21" Type="http://schemas.openxmlformats.org/officeDocument/2006/relationships/image" Target="../media/image469.emf"/><Relationship Id="rId7" Type="http://schemas.openxmlformats.org/officeDocument/2006/relationships/image" Target="../media/image455.emf"/><Relationship Id="rId12" Type="http://schemas.openxmlformats.org/officeDocument/2006/relationships/image" Target="../media/image460.emf"/><Relationship Id="rId17" Type="http://schemas.openxmlformats.org/officeDocument/2006/relationships/image" Target="../media/image465.emf"/><Relationship Id="rId25" Type="http://schemas.openxmlformats.org/officeDocument/2006/relationships/image" Target="../media/image473.emf"/><Relationship Id="rId2" Type="http://schemas.openxmlformats.org/officeDocument/2006/relationships/notesSlide" Target="../notesSlides/notesSlide7.xml"/><Relationship Id="rId16" Type="http://schemas.openxmlformats.org/officeDocument/2006/relationships/image" Target="../media/image464.emf"/><Relationship Id="rId20" Type="http://schemas.openxmlformats.org/officeDocument/2006/relationships/image" Target="../media/image468.emf"/><Relationship Id="rId29" Type="http://schemas.openxmlformats.org/officeDocument/2006/relationships/image" Target="../media/image477.emf"/><Relationship Id="rId1" Type="http://schemas.openxmlformats.org/officeDocument/2006/relationships/slideLayout" Target="../slideLayouts/slideLayout4.xml"/><Relationship Id="rId6" Type="http://schemas.openxmlformats.org/officeDocument/2006/relationships/image" Target="../media/image454.emf"/><Relationship Id="rId11" Type="http://schemas.openxmlformats.org/officeDocument/2006/relationships/image" Target="../media/image459.emf"/><Relationship Id="rId24" Type="http://schemas.openxmlformats.org/officeDocument/2006/relationships/image" Target="../media/image472.emf"/><Relationship Id="rId32" Type="http://schemas.openxmlformats.org/officeDocument/2006/relationships/image" Target="../media/image480.emf"/><Relationship Id="rId5" Type="http://schemas.openxmlformats.org/officeDocument/2006/relationships/image" Target="../media/image453.emf"/><Relationship Id="rId15" Type="http://schemas.openxmlformats.org/officeDocument/2006/relationships/image" Target="../media/image463.emf"/><Relationship Id="rId23" Type="http://schemas.openxmlformats.org/officeDocument/2006/relationships/image" Target="../media/image471.emf"/><Relationship Id="rId28" Type="http://schemas.openxmlformats.org/officeDocument/2006/relationships/image" Target="../media/image476.emf"/><Relationship Id="rId10" Type="http://schemas.openxmlformats.org/officeDocument/2006/relationships/image" Target="../media/image458.emf"/><Relationship Id="rId19" Type="http://schemas.openxmlformats.org/officeDocument/2006/relationships/image" Target="../media/image467.emf"/><Relationship Id="rId31" Type="http://schemas.openxmlformats.org/officeDocument/2006/relationships/image" Target="../media/image479.emf"/><Relationship Id="rId4" Type="http://schemas.openxmlformats.org/officeDocument/2006/relationships/image" Target="../media/image452.png"/><Relationship Id="rId9" Type="http://schemas.openxmlformats.org/officeDocument/2006/relationships/image" Target="../media/image457.emf"/><Relationship Id="rId14" Type="http://schemas.openxmlformats.org/officeDocument/2006/relationships/image" Target="../media/image462.emf"/><Relationship Id="rId22" Type="http://schemas.openxmlformats.org/officeDocument/2006/relationships/image" Target="../media/image470.emf"/><Relationship Id="rId27" Type="http://schemas.openxmlformats.org/officeDocument/2006/relationships/image" Target="../media/image475.emf"/><Relationship Id="rId30" Type="http://schemas.openxmlformats.org/officeDocument/2006/relationships/image" Target="../media/image478.emf"/></Relationships>
</file>

<file path=ppt/slides/_rels/slide9.xml.rels><?xml version="1.0" encoding="UTF-8" standalone="yes"?>
<Relationships xmlns="http://schemas.openxmlformats.org/package/2006/relationships"><Relationship Id="rId13" Type="http://schemas.openxmlformats.org/officeDocument/2006/relationships/image" Target="../media/image491.emf"/><Relationship Id="rId18" Type="http://schemas.openxmlformats.org/officeDocument/2006/relationships/image" Target="../media/image496.emf"/><Relationship Id="rId26" Type="http://schemas.openxmlformats.org/officeDocument/2006/relationships/image" Target="../media/image504.emf"/><Relationship Id="rId39" Type="http://schemas.openxmlformats.org/officeDocument/2006/relationships/image" Target="../media/image517.emf"/><Relationship Id="rId21" Type="http://schemas.openxmlformats.org/officeDocument/2006/relationships/image" Target="../media/image499.emf"/><Relationship Id="rId34" Type="http://schemas.openxmlformats.org/officeDocument/2006/relationships/image" Target="../media/image512.emf"/><Relationship Id="rId42" Type="http://schemas.openxmlformats.org/officeDocument/2006/relationships/image" Target="../media/image520.emf"/><Relationship Id="rId47" Type="http://schemas.openxmlformats.org/officeDocument/2006/relationships/image" Target="../media/image525.emf"/><Relationship Id="rId50" Type="http://schemas.openxmlformats.org/officeDocument/2006/relationships/image" Target="../media/image528.emf"/><Relationship Id="rId55" Type="http://schemas.openxmlformats.org/officeDocument/2006/relationships/image" Target="../media/image533.emf"/><Relationship Id="rId63" Type="http://schemas.openxmlformats.org/officeDocument/2006/relationships/image" Target="../media/image541.emf"/><Relationship Id="rId68" Type="http://schemas.openxmlformats.org/officeDocument/2006/relationships/image" Target="../media/image546.emf"/><Relationship Id="rId76" Type="http://schemas.openxmlformats.org/officeDocument/2006/relationships/image" Target="../media/image554.emf"/><Relationship Id="rId7" Type="http://schemas.openxmlformats.org/officeDocument/2006/relationships/image" Target="../media/image485.emf"/><Relationship Id="rId71" Type="http://schemas.openxmlformats.org/officeDocument/2006/relationships/image" Target="../media/image549.emf"/><Relationship Id="rId2" Type="http://schemas.openxmlformats.org/officeDocument/2006/relationships/notesSlide" Target="../notesSlides/notesSlide8.xml"/><Relationship Id="rId16" Type="http://schemas.openxmlformats.org/officeDocument/2006/relationships/image" Target="../media/image494.emf"/><Relationship Id="rId29" Type="http://schemas.openxmlformats.org/officeDocument/2006/relationships/image" Target="../media/image507.emf"/><Relationship Id="rId11" Type="http://schemas.openxmlformats.org/officeDocument/2006/relationships/image" Target="../media/image489.emf"/><Relationship Id="rId24" Type="http://schemas.openxmlformats.org/officeDocument/2006/relationships/image" Target="../media/image502.emf"/><Relationship Id="rId32" Type="http://schemas.openxmlformats.org/officeDocument/2006/relationships/image" Target="../media/image510.emf"/><Relationship Id="rId37" Type="http://schemas.openxmlformats.org/officeDocument/2006/relationships/image" Target="../media/image515.emf"/><Relationship Id="rId40" Type="http://schemas.openxmlformats.org/officeDocument/2006/relationships/image" Target="../media/image518.emf"/><Relationship Id="rId45" Type="http://schemas.openxmlformats.org/officeDocument/2006/relationships/image" Target="../media/image523.emf"/><Relationship Id="rId53" Type="http://schemas.openxmlformats.org/officeDocument/2006/relationships/image" Target="../media/image531.emf"/><Relationship Id="rId58" Type="http://schemas.openxmlformats.org/officeDocument/2006/relationships/image" Target="../media/image536.emf"/><Relationship Id="rId66" Type="http://schemas.openxmlformats.org/officeDocument/2006/relationships/image" Target="../media/image544.emf"/><Relationship Id="rId74" Type="http://schemas.openxmlformats.org/officeDocument/2006/relationships/image" Target="../media/image552.emf"/><Relationship Id="rId79" Type="http://schemas.openxmlformats.org/officeDocument/2006/relationships/image" Target="../media/image557.emf"/><Relationship Id="rId5" Type="http://schemas.openxmlformats.org/officeDocument/2006/relationships/image" Target="../media/image483.png"/><Relationship Id="rId61" Type="http://schemas.openxmlformats.org/officeDocument/2006/relationships/image" Target="../media/image539.emf"/><Relationship Id="rId10" Type="http://schemas.openxmlformats.org/officeDocument/2006/relationships/image" Target="../media/image488.emf"/><Relationship Id="rId19" Type="http://schemas.openxmlformats.org/officeDocument/2006/relationships/image" Target="../media/image497.emf"/><Relationship Id="rId31" Type="http://schemas.openxmlformats.org/officeDocument/2006/relationships/image" Target="../media/image509.emf"/><Relationship Id="rId44" Type="http://schemas.openxmlformats.org/officeDocument/2006/relationships/image" Target="../media/image522.emf"/><Relationship Id="rId52" Type="http://schemas.openxmlformats.org/officeDocument/2006/relationships/image" Target="../media/image530.emf"/><Relationship Id="rId60" Type="http://schemas.openxmlformats.org/officeDocument/2006/relationships/image" Target="../media/image538.emf"/><Relationship Id="rId65" Type="http://schemas.openxmlformats.org/officeDocument/2006/relationships/image" Target="../media/image543.emf"/><Relationship Id="rId73" Type="http://schemas.openxmlformats.org/officeDocument/2006/relationships/image" Target="../media/image551.emf"/><Relationship Id="rId78" Type="http://schemas.openxmlformats.org/officeDocument/2006/relationships/image" Target="../media/image556.emf"/><Relationship Id="rId4" Type="http://schemas.openxmlformats.org/officeDocument/2006/relationships/image" Target="../media/image482.png"/><Relationship Id="rId9" Type="http://schemas.openxmlformats.org/officeDocument/2006/relationships/image" Target="../media/image487.emf"/><Relationship Id="rId14" Type="http://schemas.openxmlformats.org/officeDocument/2006/relationships/image" Target="../media/image492.emf"/><Relationship Id="rId22" Type="http://schemas.openxmlformats.org/officeDocument/2006/relationships/image" Target="../media/image500.emf"/><Relationship Id="rId27" Type="http://schemas.openxmlformats.org/officeDocument/2006/relationships/image" Target="../media/image505.emf"/><Relationship Id="rId30" Type="http://schemas.openxmlformats.org/officeDocument/2006/relationships/image" Target="../media/image508.emf"/><Relationship Id="rId35" Type="http://schemas.openxmlformats.org/officeDocument/2006/relationships/image" Target="../media/image513.emf"/><Relationship Id="rId43" Type="http://schemas.openxmlformats.org/officeDocument/2006/relationships/image" Target="../media/image521.emf"/><Relationship Id="rId48" Type="http://schemas.openxmlformats.org/officeDocument/2006/relationships/image" Target="../media/image526.emf"/><Relationship Id="rId56" Type="http://schemas.openxmlformats.org/officeDocument/2006/relationships/image" Target="../media/image534.emf"/><Relationship Id="rId64" Type="http://schemas.openxmlformats.org/officeDocument/2006/relationships/image" Target="../media/image542.emf"/><Relationship Id="rId69" Type="http://schemas.openxmlformats.org/officeDocument/2006/relationships/image" Target="../media/image547.emf"/><Relationship Id="rId77" Type="http://schemas.openxmlformats.org/officeDocument/2006/relationships/image" Target="../media/image555.emf"/><Relationship Id="rId8" Type="http://schemas.openxmlformats.org/officeDocument/2006/relationships/image" Target="../media/image486.emf"/><Relationship Id="rId51" Type="http://schemas.openxmlformats.org/officeDocument/2006/relationships/image" Target="../media/image529.emf"/><Relationship Id="rId72" Type="http://schemas.openxmlformats.org/officeDocument/2006/relationships/image" Target="../media/image550.emf"/><Relationship Id="rId3" Type="http://schemas.openxmlformats.org/officeDocument/2006/relationships/image" Target="../media/image481.jpeg"/><Relationship Id="rId12" Type="http://schemas.openxmlformats.org/officeDocument/2006/relationships/image" Target="../media/image490.emf"/><Relationship Id="rId17" Type="http://schemas.openxmlformats.org/officeDocument/2006/relationships/image" Target="../media/image495.emf"/><Relationship Id="rId25" Type="http://schemas.openxmlformats.org/officeDocument/2006/relationships/image" Target="../media/image503.emf"/><Relationship Id="rId33" Type="http://schemas.openxmlformats.org/officeDocument/2006/relationships/image" Target="../media/image511.emf"/><Relationship Id="rId38" Type="http://schemas.openxmlformats.org/officeDocument/2006/relationships/image" Target="../media/image516.emf"/><Relationship Id="rId46" Type="http://schemas.openxmlformats.org/officeDocument/2006/relationships/image" Target="../media/image524.emf"/><Relationship Id="rId59" Type="http://schemas.openxmlformats.org/officeDocument/2006/relationships/image" Target="../media/image537.emf"/><Relationship Id="rId67" Type="http://schemas.openxmlformats.org/officeDocument/2006/relationships/image" Target="../media/image545.emf"/><Relationship Id="rId20" Type="http://schemas.openxmlformats.org/officeDocument/2006/relationships/image" Target="../media/image498.emf"/><Relationship Id="rId41" Type="http://schemas.openxmlformats.org/officeDocument/2006/relationships/image" Target="../media/image519.emf"/><Relationship Id="rId54" Type="http://schemas.openxmlformats.org/officeDocument/2006/relationships/image" Target="../media/image532.emf"/><Relationship Id="rId62" Type="http://schemas.openxmlformats.org/officeDocument/2006/relationships/image" Target="../media/image540.emf"/><Relationship Id="rId70" Type="http://schemas.openxmlformats.org/officeDocument/2006/relationships/image" Target="../media/image548.emf"/><Relationship Id="rId75" Type="http://schemas.openxmlformats.org/officeDocument/2006/relationships/image" Target="../media/image553.emf"/><Relationship Id="rId1" Type="http://schemas.openxmlformats.org/officeDocument/2006/relationships/slideLayout" Target="../slideLayouts/slideLayout12.xml"/><Relationship Id="rId6" Type="http://schemas.openxmlformats.org/officeDocument/2006/relationships/image" Target="../media/image484.emf"/><Relationship Id="rId15" Type="http://schemas.openxmlformats.org/officeDocument/2006/relationships/image" Target="../media/image493.emf"/><Relationship Id="rId23" Type="http://schemas.openxmlformats.org/officeDocument/2006/relationships/image" Target="../media/image501.emf"/><Relationship Id="rId28" Type="http://schemas.openxmlformats.org/officeDocument/2006/relationships/image" Target="../media/image506.emf"/><Relationship Id="rId36" Type="http://schemas.openxmlformats.org/officeDocument/2006/relationships/image" Target="../media/image514.emf"/><Relationship Id="rId49" Type="http://schemas.openxmlformats.org/officeDocument/2006/relationships/image" Target="../media/image527.emf"/><Relationship Id="rId57" Type="http://schemas.openxmlformats.org/officeDocument/2006/relationships/image" Target="../media/image53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78"/>
          <p:cNvSpPr>
            <a:spLocks noChangeArrowheads="1"/>
          </p:cNvSpPr>
          <p:nvPr/>
        </p:nvSpPr>
        <p:spPr bwMode="auto">
          <a:xfrm>
            <a:off x="174948" y="2503892"/>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Restaurace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Klub  ve Štětí</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FORNAXA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–TĚSNĚNÍ,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rPr>
              <a:t>D</a:t>
            </a:r>
            <a:r>
              <a:rPr lang="en-GB" dirty="0">
                <a:solidFill>
                  <a:srgbClr val="0066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66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AXIS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a.s.</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Tyma </a:t>
            </a: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CZ, s.r.o.</a:t>
            </a:r>
          </a:p>
          <a:p>
            <a:pPr algn="ctr" eaLnBrk="0" hangingPunct="0">
              <a:defRPr/>
            </a:pPr>
            <a:r>
              <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Ruml s.r.o.</a:t>
            </a:r>
          </a:p>
          <a:p>
            <a:pPr algn="ctr" eaLnBrk="0" hangingPunct="0">
              <a:defRPr/>
            </a:pPr>
            <a:r>
              <a:rPr lang="cs-CZ"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GEAR SERVICE s.r.o.</a:t>
            </a:r>
            <a:endParaRPr lang="cs-CZ"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2016</a:t>
            </a:r>
            <a:endParaRPr lang="cs-CZ" sz="2400" dirty="0">
              <a:latin typeface="Albertus MT" pitchFamily="18" charset="0"/>
            </a:endParaRPr>
          </a:p>
        </p:txBody>
      </p:sp>
      <p:sp>
        <p:nvSpPr>
          <p:cNvPr id="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2016</a:t>
            </a:r>
            <a:endParaRPr lang="cs-CZ" sz="2400" b="0" dirty="0">
              <a:latin typeface="Times New Roman" pitchFamily="18" charset="0"/>
            </a:endParaRPr>
          </a:p>
        </p:txBody>
      </p:sp>
      <p:sp>
        <p:nvSpPr>
          <p:cNvPr id="8"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9" name="Picture 1341"/>
          <p:cNvPicPr>
            <a:picLocks noChangeAspect="1" noChangeArrowheads="1"/>
          </p:cNvPicPr>
          <p:nvPr/>
        </p:nvPicPr>
        <p:blipFill>
          <a:blip r:embed="rId2" cstate="print"/>
          <a:srcRect/>
          <a:stretch>
            <a:fillRect/>
          </a:stretch>
        </p:blipFill>
        <p:spPr bwMode="auto">
          <a:xfrm>
            <a:off x="1758950" y="811213"/>
            <a:ext cx="1030288" cy="936625"/>
          </a:xfrm>
          <a:prstGeom prst="rect">
            <a:avLst/>
          </a:prstGeom>
          <a:noFill/>
          <a:ln w="9525">
            <a:noFill/>
            <a:miter lim="800000"/>
            <a:headEnd/>
            <a:tailEnd/>
          </a:ln>
        </p:spPr>
      </p:pic>
      <p:sp>
        <p:nvSpPr>
          <p:cNvPr id="10" name="Text Box 6"/>
          <p:cNvSpPr txBox="1">
            <a:spLocks noChangeArrowheads="1"/>
          </p:cNvSpPr>
          <p:nvPr/>
        </p:nvSpPr>
        <p:spPr bwMode="auto">
          <a:xfrm>
            <a:off x="5360076" y="4673321"/>
            <a:ext cx="4895992" cy="2186539"/>
          </a:xfrm>
          <a:prstGeom prst="rect">
            <a:avLst/>
          </a:prstGeom>
          <a:blipFill dpi="0" rotWithShape="1">
            <a:blip r:embed="rId3" cstate="print"/>
            <a:srcRect/>
            <a:stretch>
              <a:fillRect/>
            </a:stretch>
          </a:blipFill>
          <a:ln w="82550" cap="rnd" cmpd="sng">
            <a:gradFill>
              <a:gsLst>
                <a:gs pos="0">
                  <a:srgbClr val="FFEFD1"/>
                </a:gs>
                <a:gs pos="64999">
                  <a:srgbClr val="F0EBD5"/>
                </a:gs>
                <a:gs pos="100000">
                  <a:srgbClr val="D1C39F"/>
                </a:gs>
              </a:gsLst>
              <a:lin ang="5400000" scaled="0"/>
            </a:gradFill>
            <a:prstDash val="solid"/>
            <a:miter lim="800000"/>
            <a:headEnd/>
            <a:tailEnd/>
          </a:ln>
          <a:effectLst/>
        </p:spPr>
        <p:txBody>
          <a:bodyPr wrap="square" lIns="0" tIns="108000" rIns="91425" bIns="45713"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6600" dirty="0" smtClean="0">
                <a:ln w="79375" cap="rnd" cmpd="dbl">
                  <a:solidFill>
                    <a:schemeClr val="bg1"/>
                  </a:solidFill>
                  <a:bevel/>
                </a:ln>
                <a:solidFill>
                  <a:srgbClr val="99FFCC"/>
                </a:solidFill>
                <a:effectLst>
                  <a:outerShdw blurRad="38100" dist="38100" dir="2700000" algn="tl">
                    <a:srgbClr val="000000">
                      <a:alpha val="43137"/>
                    </a:srgbClr>
                  </a:outerShdw>
                </a:effectLst>
                <a:latin typeface="Modern No. 20" pitchFamily="18" charset="0"/>
                <a:ea typeface="Gungsuh" pitchFamily="18" charset="-127"/>
                <a:cs typeface="Arial" pitchFamily="34" charset="0"/>
              </a:rPr>
              <a:t>11.</a:t>
            </a:r>
          </a:p>
          <a:p>
            <a:pPr algn="ctr" eaLnBrk="0" hangingPunct="0">
              <a:defRPr/>
            </a:pPr>
            <a:r>
              <a:rPr lang="cs-CZ" sz="6600" dirty="0" smtClean="0">
                <a:ln w="79375" cap="rnd" cmpd="dbl">
                  <a:solidFill>
                    <a:schemeClr val="bg1"/>
                  </a:solidFill>
                  <a:bevel/>
                </a:ln>
                <a:solidFill>
                  <a:srgbClr val="99FFCC"/>
                </a:solidFill>
                <a:effectLst>
                  <a:outerShdw blurRad="38100" dist="38100" dir="2700000" algn="tl">
                    <a:srgbClr val="000000">
                      <a:alpha val="43137"/>
                    </a:srgbClr>
                  </a:outerShdw>
                </a:effectLst>
                <a:latin typeface="Modern No. 20" pitchFamily="18" charset="0"/>
                <a:ea typeface="Gungsuh" pitchFamily="18" charset="-127"/>
                <a:cs typeface="Arial" pitchFamily="34" charset="0"/>
              </a:rPr>
              <a:t>TJ </a:t>
            </a:r>
            <a:r>
              <a:rPr lang="cs-CZ" sz="6600" dirty="0" err="1" smtClean="0">
                <a:ln w="79375" cap="rnd" cmpd="dbl">
                  <a:solidFill>
                    <a:schemeClr val="bg1"/>
                  </a:solidFill>
                  <a:bevel/>
                </a:ln>
                <a:solidFill>
                  <a:srgbClr val="99FFCC"/>
                </a:solidFill>
                <a:effectLst>
                  <a:outerShdw blurRad="38100" dist="38100" dir="2700000" algn="tl">
                    <a:srgbClr val="000000">
                      <a:alpha val="43137"/>
                    </a:srgbClr>
                  </a:outerShdw>
                </a:effectLst>
                <a:latin typeface="Modern No. 20" pitchFamily="18" charset="0"/>
                <a:ea typeface="Gungsuh" pitchFamily="18" charset="-127"/>
                <a:cs typeface="Arial" pitchFamily="34" charset="0"/>
              </a:rPr>
              <a:t>Proboštov</a:t>
            </a:r>
            <a:endParaRPr lang="cs-CZ" sz="6600" dirty="0" smtClean="0">
              <a:ln w="79375" cap="rnd" cmpd="dbl">
                <a:solidFill>
                  <a:schemeClr val="bg1"/>
                </a:solidFill>
                <a:bevel/>
              </a:ln>
              <a:solidFill>
                <a:srgbClr val="99FFCC"/>
              </a:solidFill>
              <a:effectLst>
                <a:outerShdw blurRad="38100" dist="38100" dir="2700000" algn="tl">
                  <a:srgbClr val="000000">
                    <a:alpha val="43137"/>
                  </a:srgbClr>
                </a:outerShdw>
              </a:effectLst>
              <a:latin typeface="Modern No. 20" pitchFamily="18" charset="0"/>
              <a:ea typeface="Gungsuh" pitchFamily="18" charset="-127"/>
              <a:cs typeface="Arial" pitchFamily="34" charset="0"/>
            </a:endParaRPr>
          </a:p>
        </p:txBody>
      </p:sp>
      <p:sp>
        <p:nvSpPr>
          <p:cNvPr id="13" name="TextovéPole 13"/>
          <p:cNvSpPr txBox="1">
            <a:spLocks noChangeArrowheads="1"/>
          </p:cNvSpPr>
          <p:nvPr/>
        </p:nvSpPr>
        <p:spPr bwMode="auto">
          <a:xfrm>
            <a:off x="5359524" y="6869668"/>
            <a:ext cx="4606925" cy="369332"/>
          </a:xfrm>
          <a:prstGeom prst="rect">
            <a:avLst/>
          </a:prstGeom>
          <a:noFill/>
          <a:ln w="9525">
            <a:noFill/>
            <a:miter lim="800000"/>
            <a:headEnd/>
            <a:tailEnd/>
          </a:ln>
        </p:spPr>
        <p:txBody>
          <a:bodyPr wrap="square">
            <a:spAutoFit/>
          </a:bodyPr>
          <a:lstStyle/>
          <a:p>
            <a:pPr algn="ctr"/>
            <a:r>
              <a:rPr lang="cs-CZ" sz="1800" dirty="0"/>
              <a:t>www.stetimondifotbal.cz</a:t>
            </a:r>
          </a:p>
        </p:txBody>
      </p:sp>
      <p:sp>
        <p:nvSpPr>
          <p:cNvPr id="16" name="TextovéPole 15"/>
          <p:cNvSpPr txBox="1"/>
          <p:nvPr/>
        </p:nvSpPr>
        <p:spPr>
          <a:xfrm>
            <a:off x="5359524" y="2769920"/>
            <a:ext cx="4896544" cy="1569660"/>
          </a:xfrm>
          <a:prstGeom prst="rect">
            <a:avLst/>
          </a:prstGeom>
          <a:blipFill>
            <a:blip r:embed="rId4" cstate="print"/>
            <a:stretch>
              <a:fillRect/>
            </a:stretch>
          </a:blipFill>
          <a:ln w="34925" cap="rnd" cmpd="sng">
            <a:solidFill>
              <a:schemeClr val="tx1"/>
            </a:solidFill>
            <a:prstDash val="lgDashDot"/>
            <a:miter lim="800000"/>
          </a:ln>
          <a:effectLst/>
          <a:scene3d>
            <a:camera prst="orthographicFront"/>
            <a:lightRig rig="threePt" dir="t"/>
          </a:scene3d>
          <a:sp3d extrusionH="25400" contourW="19050">
            <a:bevelT w="12700" h="82550"/>
          </a:sp3d>
        </p:spPr>
        <p:txBody>
          <a:bodyPr wrap="square" rtlCol="0">
            <a:spAutoFit/>
          </a:bodyPr>
          <a:lstStyle/>
          <a:p>
            <a:pPr algn="ctr"/>
            <a:r>
              <a:rPr lang="cs-CZ" sz="3200" dirty="0" smtClean="0">
                <a:ln w="3175">
                  <a:solidFill>
                    <a:srgbClr val="FFCC66"/>
                  </a:solidFill>
                </a:ln>
                <a:solidFill>
                  <a:srgbClr val="FF0066"/>
                </a:solidFill>
                <a:effectLst>
                  <a:outerShdw blurRad="38100" dist="38100" dir="2700000" algn="tl">
                    <a:srgbClr val="000000">
                      <a:alpha val="43137"/>
                    </a:srgbClr>
                  </a:outerShdw>
                </a:effectLst>
                <a:latin typeface="Engravers MT" pitchFamily="18" charset="0"/>
                <a:ea typeface="FangSong" pitchFamily="49" charset="-122"/>
                <a:cs typeface="David" pitchFamily="34" charset="-79"/>
              </a:rPr>
              <a:t>16.4.2016  </a:t>
            </a:r>
          </a:p>
          <a:p>
            <a:pPr algn="ctr"/>
            <a:r>
              <a:rPr lang="cs-CZ" sz="3200" dirty="0" smtClean="0">
                <a:ln w="3175">
                  <a:solidFill>
                    <a:srgbClr val="FFCC66"/>
                  </a:solidFill>
                </a:ln>
                <a:solidFill>
                  <a:srgbClr val="FF0066"/>
                </a:solidFill>
                <a:effectLst>
                  <a:outerShdw blurRad="38100" dist="38100" dir="2700000" algn="tl">
                    <a:srgbClr val="000000">
                      <a:alpha val="43137"/>
                    </a:srgbClr>
                  </a:outerShdw>
                </a:effectLst>
                <a:latin typeface="Engravers MT" pitchFamily="18" charset="0"/>
                <a:ea typeface="FangSong" pitchFamily="49" charset="-122"/>
                <a:cs typeface="David" pitchFamily="34" charset="-79"/>
              </a:rPr>
              <a:t>sobota  21.kolo   </a:t>
            </a:r>
          </a:p>
          <a:p>
            <a:pPr algn="ctr"/>
            <a:r>
              <a:rPr lang="cs-CZ" sz="3200" dirty="0" smtClean="0">
                <a:ln w="3175">
                  <a:solidFill>
                    <a:srgbClr val="FFCC66"/>
                  </a:solidFill>
                </a:ln>
                <a:solidFill>
                  <a:srgbClr val="FF0066"/>
                </a:solidFill>
                <a:effectLst>
                  <a:outerShdw blurRad="38100" dist="38100" dir="2700000" algn="tl">
                    <a:srgbClr val="000000">
                      <a:alpha val="43137"/>
                    </a:srgbClr>
                  </a:outerShdw>
                </a:effectLst>
                <a:latin typeface="Engravers MT" pitchFamily="18" charset="0"/>
                <a:ea typeface="FangSong" pitchFamily="49" charset="-122"/>
                <a:cs typeface="David" pitchFamily="34" charset="-79"/>
              </a:rPr>
              <a:t>10:15 hod</a:t>
            </a:r>
            <a:endParaRPr lang="cs-CZ" sz="3600" dirty="0" smtClean="0">
              <a:ln w="3175">
                <a:solidFill>
                  <a:srgbClr val="FFCC66"/>
                </a:solidFill>
              </a:ln>
              <a:solidFill>
                <a:srgbClr val="FF0066"/>
              </a:solidFill>
              <a:effectLst>
                <a:outerShdw blurRad="38100" dist="38100" dir="2700000" algn="tl">
                  <a:srgbClr val="000000">
                    <a:alpha val="43137"/>
                  </a:srgbClr>
                </a:outerShdw>
              </a:effectLst>
              <a:latin typeface="Engravers MT" pitchFamily="18" charset="0"/>
              <a:ea typeface="FangSong" pitchFamily="49" charset="-122"/>
              <a:cs typeface="David" pitchFamily="34" charset="-79"/>
            </a:endParaRPr>
          </a:p>
        </p:txBody>
      </p:sp>
      <p:sp>
        <p:nvSpPr>
          <p:cNvPr id="14" name="AutoShape 3"/>
          <p:cNvSpPr>
            <a:spLocks noChangeArrowheads="1"/>
          </p:cNvSpPr>
          <p:nvPr/>
        </p:nvSpPr>
        <p:spPr bwMode="auto">
          <a:xfrm>
            <a:off x="5359524" y="74422"/>
            <a:ext cx="4896544" cy="1191800"/>
          </a:xfrm>
          <a:prstGeom prst="flowChartAlternateProcess">
            <a:avLst/>
          </a:prstGeom>
          <a:blipFill>
            <a:blip r:embed="rId5" cstate="print"/>
            <a:stretch>
              <a:fillRect/>
            </a:stretch>
          </a:blipFill>
          <a:ln w="63500" cap="rnd" cmpd="sng">
            <a:solidFill>
              <a:schemeClr val="tx1"/>
            </a:solidFill>
            <a:prstDash val="lgDashDotDot"/>
            <a:bevel/>
            <a:headEnd/>
            <a:tailEnd/>
          </a:ln>
          <a:effectLst>
            <a:outerShdw blurRad="50800" dist="50800" dir="5400000" algn="ctr" rotWithShape="0">
              <a:srgbClr val="000099"/>
            </a:outerShdw>
          </a:effectLst>
        </p:spPr>
        <p:txBody>
          <a:bodyPr wrap="none" lIns="144000" tIns="45713" rIns="91425" bIns="45713" anchor="ctr">
            <a:scene3d>
              <a:camera prst="orthographicFront"/>
              <a:lightRig rig="threePt" dir="t"/>
            </a:scene3d>
            <a:sp3d contourW="12700">
              <a:extrusionClr>
                <a:schemeClr val="bg1"/>
              </a:extrusionClr>
              <a:contourClr>
                <a:schemeClr val="bg1"/>
              </a:contourClr>
            </a:sp3d>
          </a:bodyPr>
          <a:lstStyle/>
          <a:p>
            <a:pPr algn="ctr" eaLnBrk="0" hangingPunct="0">
              <a:defRPr/>
            </a:pPr>
            <a:r>
              <a:rPr lang="cs-CZ" sz="3200" dirty="0">
                <a:ln w="25400" cap="rnd">
                  <a:solidFill>
                    <a:srgbClr val="9966FF"/>
                  </a:solidFill>
                  <a:miter lim="800000"/>
                </a:ln>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outerShdw blurRad="38100" dist="38100" dir="2700000" algn="tl">
                    <a:srgbClr val="000000">
                      <a:alpha val="43137"/>
                    </a:srgbClr>
                  </a:outerShdw>
                </a:effectLst>
                <a:latin typeface="Swis721 Ex BT" pitchFamily="34" charset="0"/>
              </a:rPr>
              <a:t> </a:t>
            </a:r>
            <a:r>
              <a:rPr lang="cs-CZ" sz="3600" dirty="0">
                <a:ln w="3175" cap="rnd">
                  <a:solidFill>
                    <a:schemeClr val="tx1"/>
                  </a:solidFill>
                  <a:miter lim="800000"/>
                </a:ln>
                <a:effectLst>
                  <a:outerShdw blurRad="38100" dist="38100" dir="2700000" algn="tl">
                    <a:srgbClr val="FF0000">
                      <a:alpha val="42353"/>
                    </a:srgbClr>
                  </a:outerShdw>
                </a:effectLst>
                <a:latin typeface="Goudy Old Style" pitchFamily="18" charset="0"/>
                <a:ea typeface="SimHei" pitchFamily="49" charset="-122"/>
                <a:cs typeface="LilyUPC" pitchFamily="34" charset="-34"/>
              </a:rPr>
              <a:t>Fotbalový zpravodaj</a:t>
            </a:r>
          </a:p>
          <a:p>
            <a:pPr algn="ctr" eaLnBrk="0" hangingPunct="0">
              <a:defRPr/>
            </a:pPr>
            <a:r>
              <a:rPr lang="cs-CZ" sz="3600" dirty="0">
                <a:ln w="3175" cap="rnd">
                  <a:solidFill>
                    <a:schemeClr val="tx1"/>
                  </a:solidFill>
                  <a:miter lim="800000"/>
                </a:ln>
                <a:effectLst>
                  <a:outerShdw blurRad="38100" dist="38100" dir="2700000" algn="tl">
                    <a:srgbClr val="FF0000">
                      <a:alpha val="42353"/>
                    </a:srgbClr>
                  </a:outerShdw>
                </a:effectLst>
                <a:latin typeface="Goudy Old Style" pitchFamily="18" charset="0"/>
                <a:ea typeface="SimHei" pitchFamily="49" charset="-122"/>
                <a:cs typeface="LilyUPC" pitchFamily="34" charset="-34"/>
              </a:rPr>
              <a:t>SK </a:t>
            </a:r>
            <a:r>
              <a:rPr lang="cs-CZ" sz="3600" dirty="0" err="1" smtClean="0">
                <a:ln w="3175" cap="rnd">
                  <a:solidFill>
                    <a:schemeClr val="tx1"/>
                  </a:solidFill>
                  <a:miter lim="800000"/>
                </a:ln>
                <a:effectLst>
                  <a:outerShdw blurRad="38100" dist="38100" dir="2700000" algn="tl">
                    <a:srgbClr val="FF0000">
                      <a:alpha val="42353"/>
                    </a:srgbClr>
                  </a:outerShdw>
                </a:effectLst>
                <a:latin typeface="Goudy Old Style" pitchFamily="18" charset="0"/>
                <a:ea typeface="SimHei" pitchFamily="49" charset="-122"/>
                <a:cs typeface="LilyUPC" pitchFamily="34" charset="-34"/>
              </a:rPr>
              <a:t>Štětí</a:t>
            </a:r>
            <a:r>
              <a:rPr lang="cs-CZ" sz="3600" dirty="0" smtClean="0">
                <a:ln w="3175" cap="rnd">
                  <a:solidFill>
                    <a:schemeClr val="tx1"/>
                  </a:solidFill>
                  <a:miter lim="800000"/>
                </a:ln>
                <a:effectLst>
                  <a:outerShdw blurRad="38100" dist="38100" dir="2700000" algn="tl">
                    <a:srgbClr val="FF0000">
                      <a:alpha val="42353"/>
                    </a:srgbClr>
                  </a:outerShdw>
                </a:effectLst>
                <a:latin typeface="Goudy Old Style" pitchFamily="18" charset="0"/>
                <a:ea typeface="SimHei" pitchFamily="49" charset="-122"/>
                <a:cs typeface="LilyUPC" pitchFamily="34" charset="-34"/>
              </a:rPr>
              <a:t>, z.s.</a:t>
            </a:r>
            <a:endParaRPr lang="cs-CZ" sz="3600" dirty="0">
              <a:ln w="3175" cap="rnd">
                <a:solidFill>
                  <a:schemeClr val="tx1"/>
                </a:solidFill>
                <a:miter lim="800000"/>
              </a:ln>
              <a:effectLst>
                <a:outerShdw blurRad="38100" dist="38100" dir="2700000" algn="tl">
                  <a:srgbClr val="FF0000">
                    <a:alpha val="42353"/>
                  </a:srgbClr>
                </a:outerShdw>
              </a:effectLst>
              <a:latin typeface="Goudy Old Style" pitchFamily="18" charset="0"/>
              <a:ea typeface="SimHei" pitchFamily="49" charset="-122"/>
              <a:cs typeface="LilyUPC" pitchFamily="34" charset="-34"/>
            </a:endParaRPr>
          </a:p>
        </p:txBody>
      </p:sp>
      <p:sp>
        <p:nvSpPr>
          <p:cNvPr id="17" name="TextovéPole 16"/>
          <p:cNvSpPr txBox="1"/>
          <p:nvPr/>
        </p:nvSpPr>
        <p:spPr>
          <a:xfrm>
            <a:off x="5359524" y="1459260"/>
            <a:ext cx="4896000" cy="954107"/>
          </a:xfrm>
          <a:prstGeom prst="rect">
            <a:avLst/>
          </a:prstGeom>
          <a:blipFill>
            <a:blip r:embed="rId6" cstate="print"/>
            <a:stretch>
              <a:fillRect/>
            </a:stretch>
          </a:blipFill>
          <a:ln w="50800" cmpd="sng">
            <a:solidFill>
              <a:srgbClr val="3366FF"/>
            </a:solidFill>
            <a:prstDash val="solid"/>
          </a:ln>
          <a:effectLst>
            <a:innerShdw blurRad="63500" dist="50800" dir="10800000">
              <a:srgbClr val="66FF66">
                <a:alpha val="49804"/>
              </a:srgbClr>
            </a:innerShdw>
          </a:effectLst>
          <a:scene3d>
            <a:camera prst="orthographicFront"/>
            <a:lightRig rig="threePt" dir="t"/>
          </a:scene3d>
          <a:sp3d>
            <a:bevelT prst="relaxedInset"/>
          </a:sp3d>
        </p:spPr>
        <p:txBody>
          <a:bodyPr wrap="square" rtlCol="0">
            <a:spAutoFit/>
          </a:bodyPr>
          <a:lstStyle/>
          <a:p>
            <a:pPr algn="ctr"/>
            <a:r>
              <a:rPr lang="cs-CZ" sz="2800" dirty="0" smtClean="0">
                <a:ln w="31750">
                  <a:noFill/>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circle">
                    <a:fillToRect l="50000" t="50000" r="50000" b="50000"/>
                  </a:path>
                  <a:tileRect/>
                </a:gradFill>
                <a:effectLst>
                  <a:outerShdw blurRad="38100" dist="38100" dir="2700000" algn="tl">
                    <a:srgbClr val="000000">
                      <a:alpha val="43137"/>
                    </a:srgbClr>
                  </a:outerShdw>
                </a:effectLst>
                <a:latin typeface="Forte" pitchFamily="66" charset="0"/>
                <a:ea typeface="Cambria Math" pitchFamily="18" charset="0"/>
                <a:cs typeface="David" pitchFamily="34" charset="-79"/>
              </a:rPr>
              <a:t>Sezóna 2015/2016</a:t>
            </a:r>
          </a:p>
          <a:p>
            <a:pPr algn="ctr"/>
            <a:r>
              <a:rPr lang="cs-CZ" sz="2800" dirty="0" smtClean="0">
                <a:ln w="31750">
                  <a:noFill/>
                </a:ln>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circle">
                    <a:fillToRect l="50000" t="50000" r="50000" b="50000"/>
                  </a:path>
                  <a:tileRect/>
                </a:gradFill>
                <a:effectLst>
                  <a:outerShdw blurRad="38100" dist="38100" dir="2700000" algn="tl">
                    <a:srgbClr val="000000">
                      <a:alpha val="43137"/>
                    </a:srgbClr>
                  </a:outerShdw>
                </a:effectLst>
                <a:latin typeface="Forte" pitchFamily="66" charset="0"/>
                <a:ea typeface="Cambria Math" pitchFamily="18" charset="0"/>
                <a:cs typeface="David" pitchFamily="34" charset="-79"/>
              </a:rPr>
              <a:t>Ústecký přebor Jaro 2016</a:t>
            </a:r>
          </a:p>
        </p:txBody>
      </p:sp>
      <p:pic>
        <p:nvPicPr>
          <p:cNvPr id="31746" name="Picture 2"/>
          <p:cNvPicPr>
            <a:picLocks noChangeAspect="1" noChangeArrowheads="1"/>
          </p:cNvPicPr>
          <p:nvPr/>
        </p:nvPicPr>
        <p:blipFill>
          <a:blip r:embed="rId7" cstate="print"/>
          <a:srcRect/>
          <a:stretch>
            <a:fillRect/>
          </a:stretch>
        </p:blipFill>
        <p:spPr bwMode="auto">
          <a:xfrm>
            <a:off x="5791572" y="4987652"/>
            <a:ext cx="936104" cy="864096"/>
          </a:xfrm>
          <a:prstGeom prst="rect">
            <a:avLst/>
          </a:prstGeom>
          <a:noFill/>
          <a:ln w="9525">
            <a:noFill/>
            <a:miter lim="800000"/>
            <a:headEnd/>
            <a:tailEnd/>
          </a:ln>
        </p:spPr>
      </p:pic>
      <p:pic>
        <p:nvPicPr>
          <p:cNvPr id="31745" name="Picture 1"/>
          <p:cNvPicPr>
            <a:picLocks noChangeAspect="1" noChangeArrowheads="1"/>
          </p:cNvPicPr>
          <p:nvPr/>
        </p:nvPicPr>
        <p:blipFill>
          <a:blip r:embed="rId8" cstate="print"/>
          <a:srcRect/>
          <a:stretch>
            <a:fillRect/>
          </a:stretch>
        </p:blipFill>
        <p:spPr bwMode="auto">
          <a:xfrm>
            <a:off x="8887916" y="5080595"/>
            <a:ext cx="864096" cy="843161"/>
          </a:xfrm>
          <a:prstGeom prst="rect">
            <a:avLst/>
          </a:prstGeom>
          <a:noFill/>
          <a:ln w="9525">
            <a:noFill/>
            <a:miter lim="800000"/>
            <a:headEnd/>
            <a:tailEnd/>
          </a:ln>
        </p:spPr>
      </p:pic>
      <p:sp>
        <p:nvSpPr>
          <p:cNvPr id="15" name="TextovéPole 12"/>
          <p:cNvSpPr txBox="1">
            <a:spLocks noChangeArrowheads="1"/>
          </p:cNvSpPr>
          <p:nvPr/>
        </p:nvSpPr>
        <p:spPr bwMode="auto">
          <a:xfrm>
            <a:off x="7591697" y="4496370"/>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dirty="0">
                <a:latin typeface="Arial Black" panose="020B0A04020102020204" pitchFamily="34" charset="0"/>
              </a:rPr>
              <a:t> </a:t>
            </a:r>
            <a:r>
              <a:rPr lang="cs-CZ" altLang="cs-CZ" sz="5400" u="none" dirty="0" smtClean="0">
                <a:latin typeface="Arial Black" panose="020B0A04020102020204" pitchFamily="34" charset="0"/>
              </a:rPr>
              <a:t>0:1</a:t>
            </a:r>
            <a:endParaRPr lang="cs-CZ" altLang="cs-CZ" sz="5400" u="none"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8" name="TextovéPole 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sp>
        <p:nvSpPr>
          <p:cNvPr id="10" name="TextovéPole 9"/>
          <p:cNvSpPr txBox="1"/>
          <p:nvPr/>
        </p:nvSpPr>
        <p:spPr>
          <a:xfrm>
            <a:off x="390972" y="91108"/>
            <a:ext cx="3960440" cy="276999"/>
          </a:xfrm>
          <a:prstGeom prst="rect">
            <a:avLst/>
          </a:prstGeom>
          <a:solidFill>
            <a:schemeClr val="bg1">
              <a:lumMod val="85000"/>
            </a:schemeClr>
          </a:solidFill>
        </p:spPr>
        <p:txBody>
          <a:bodyPr wrap="square" rtlCol="0">
            <a:spAutoFit/>
          </a:bodyPr>
          <a:lstStyle/>
          <a:p>
            <a:pPr algn="ctr"/>
            <a:r>
              <a:rPr lang="cs-CZ" u="sng" dirty="0" smtClean="0">
                <a:latin typeface="Arial" pitchFamily="34" charset="0"/>
                <a:cs typeface="Arial" pitchFamily="34" charset="0"/>
              </a:rPr>
              <a:t>Pokračování Horní </a:t>
            </a:r>
            <a:r>
              <a:rPr lang="cs-CZ" u="sng" dirty="0" err="1" smtClean="0">
                <a:latin typeface="Arial" pitchFamily="34" charset="0"/>
                <a:cs typeface="Arial" pitchFamily="34" charset="0"/>
              </a:rPr>
              <a:t>Jiřetín</a:t>
            </a:r>
            <a:r>
              <a:rPr lang="cs-CZ" u="sng" dirty="0" smtClean="0">
                <a:latin typeface="Arial" pitchFamily="34" charset="0"/>
                <a:cs typeface="Arial" pitchFamily="34" charset="0"/>
              </a:rPr>
              <a:t>-</a:t>
            </a:r>
            <a:r>
              <a:rPr lang="cs-CZ" u="sng" dirty="0" err="1" smtClean="0">
                <a:latin typeface="Arial" pitchFamily="34" charset="0"/>
                <a:cs typeface="Arial" pitchFamily="34" charset="0"/>
              </a:rPr>
              <a:t>Štětí</a:t>
            </a:r>
            <a:r>
              <a:rPr lang="cs-CZ" u="sng" dirty="0" smtClean="0">
                <a:latin typeface="Arial" pitchFamily="34" charset="0"/>
                <a:cs typeface="Arial" pitchFamily="34" charset="0"/>
              </a:rPr>
              <a:t> 9.4.2016</a:t>
            </a:r>
          </a:p>
        </p:txBody>
      </p:sp>
      <p:sp>
        <p:nvSpPr>
          <p:cNvPr id="6" name="Obdélník 5"/>
          <p:cNvSpPr/>
          <p:nvPr/>
        </p:nvSpPr>
        <p:spPr>
          <a:xfrm>
            <a:off x="30932" y="451148"/>
            <a:ext cx="4896544" cy="5796000"/>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před tím těsně minul 3 tyče. To nebylo všechno, protože ve 30. minutě po ostrém centru zamířil hlavou mimo branku Hlaváček. Také se ve 34. minutě z 18 metrů kopal nebezpečný volný přímý kop proti </a:t>
            </a:r>
            <a:r>
              <a:rPr lang="cs-CZ" sz="1100" b="0" dirty="0" err="1" smtClean="0">
                <a:latin typeface="Arial" pitchFamily="34" charset="0"/>
                <a:ea typeface="Times New Roman" pitchFamily="18" charset="0"/>
                <a:cs typeface="Arial" pitchFamily="34" charset="0"/>
              </a:rPr>
              <a:t>Štětí</a:t>
            </a:r>
            <a:r>
              <a:rPr lang="cs-CZ" sz="1100" b="0" dirty="0" smtClean="0">
                <a:latin typeface="Arial" pitchFamily="34" charset="0"/>
                <a:ea typeface="Times New Roman" pitchFamily="18" charset="0"/>
                <a:cs typeface="Arial" pitchFamily="34" charset="0"/>
              </a:rPr>
              <a:t>. Když balón skončil 20 centimetrů vedle levé tyče, tak jsme si hodně oddechli. Ve 39. minutě se nerozpakoval opřít do míče levou nohou Lelek, ale škoda že mu to nesedlo lépe. Balón proletěl hodně vysoko nad. Za další minutu se do pokutového území soupeře vypravil Tichý a z dobré pozice trefil jen hradbu těl před brankovou čárou.  Do poločasu si domácí vypracovali ještě jednou hodně velkou příležitost, ale mužstvo pohotovým zákrokem zachránil Kloub v brance. První větší vzruch ve 2. poločase přinesla 53. minuta, když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zkusil utéct domácí obraně. Skončilo to střelou nad. Štěstí při nás stálo v 55. minutě.  To střelu domácích srazil Lelek jen těsně vedle tyče. V 57. minutě si mohl připsat branku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ale z bezprostřední blízkosti trefil hlavou jen náruč domácího brankáře. Hrálo se hodně tvrdě, rozhodčí hru moc nepřerušoval a některé zákroky hodně bolely. Ve hře jsme se v těchto momentech trápili. Domácích bylo plné hřiště a stálo nás hodně sil ho dopracovat se k nějaké kombinaci. Vysvobozením mohla být 66. minuta, když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našel před brankou </a:t>
            </a:r>
            <a:r>
              <a:rPr lang="cs-CZ" sz="1100" b="0" dirty="0" err="1" smtClean="0">
                <a:latin typeface="Arial" pitchFamily="34" charset="0"/>
                <a:ea typeface="Times New Roman" pitchFamily="18" charset="0"/>
                <a:cs typeface="Arial" pitchFamily="34" charset="0"/>
              </a:rPr>
              <a:t>Beláka</a:t>
            </a:r>
            <a:r>
              <a:rPr lang="cs-CZ" sz="1100" b="0" dirty="0" smtClean="0">
                <a:latin typeface="Arial" pitchFamily="34" charset="0"/>
                <a:ea typeface="Times New Roman" pitchFamily="18" charset="0"/>
                <a:cs typeface="Arial" pitchFamily="34" charset="0"/>
              </a:rPr>
              <a:t>, ale ze 2 metrů brankáře neprostřelil. V 71. minutě se s trávníkem po 2 žluté kartě rozloučil hráč domácích Hošek.  Rozhodnuto o našem vítězství, ale zdaleka ještě nebylo. V 76. a 77. minutě zahrával Horní </a:t>
            </a:r>
            <a:r>
              <a:rPr lang="cs-CZ" sz="1100" b="0" dirty="0" err="1" smtClean="0">
                <a:latin typeface="Arial" pitchFamily="34" charset="0"/>
                <a:ea typeface="Times New Roman" pitchFamily="18" charset="0"/>
                <a:cs typeface="Arial" pitchFamily="34" charset="0"/>
              </a:rPr>
              <a:t>Jiřetín</a:t>
            </a:r>
            <a:r>
              <a:rPr lang="cs-CZ" sz="1100" b="0" dirty="0" smtClean="0">
                <a:latin typeface="Arial" pitchFamily="34" charset="0"/>
                <a:ea typeface="Times New Roman" pitchFamily="18" charset="0"/>
                <a:cs typeface="Arial" pitchFamily="34" charset="0"/>
              </a:rPr>
              <a:t> volné přímé kopy a museli jsme být hodně pozorní. Uklidněním do našich řad byla branka na 2:0 v 79. minutě. Střídající </a:t>
            </a:r>
            <a:r>
              <a:rPr lang="cs-CZ" sz="1100" b="0" dirty="0" err="1" smtClean="0">
                <a:latin typeface="Arial" pitchFamily="34" charset="0"/>
                <a:ea typeface="Times New Roman" pitchFamily="18" charset="0"/>
                <a:cs typeface="Arial" pitchFamily="34" charset="0"/>
              </a:rPr>
              <a:t>Poráč</a:t>
            </a:r>
            <a:r>
              <a:rPr lang="cs-CZ" sz="1100" b="0" dirty="0" smtClean="0">
                <a:latin typeface="Arial" pitchFamily="34" charset="0"/>
                <a:ea typeface="Times New Roman" pitchFamily="18" charset="0"/>
                <a:cs typeface="Arial" pitchFamily="34" charset="0"/>
              </a:rPr>
              <a:t> potáhl balón po pravé straně, poslal ho na </a:t>
            </a:r>
            <a:r>
              <a:rPr lang="cs-CZ" sz="1100" b="0" dirty="0" err="1" smtClean="0">
                <a:latin typeface="Arial" pitchFamily="34" charset="0"/>
                <a:ea typeface="Times New Roman" pitchFamily="18" charset="0"/>
                <a:cs typeface="Arial" pitchFamily="34" charset="0"/>
              </a:rPr>
              <a:t>Beláka</a:t>
            </a:r>
            <a:r>
              <a:rPr lang="cs-CZ" sz="1100" b="0" dirty="0" smtClean="0">
                <a:latin typeface="Arial" pitchFamily="34" charset="0"/>
                <a:ea typeface="Times New Roman" pitchFamily="18" charset="0"/>
                <a:cs typeface="Arial" pitchFamily="34" charset="0"/>
              </a:rPr>
              <a:t>, který si povodil, jak obránce, tak i brankáře a nezadržitelně zatřásl se sítí domácí branky.  V 87. minutě mohl snížit na 1:2 hráč domácích, který se dostal k míči způsobem, který hraničil s faulem a vysoko přestřelil. V 90. minutě se ještě po střele </a:t>
            </a:r>
            <a:r>
              <a:rPr lang="cs-CZ" sz="1100" b="0" dirty="0" err="1" smtClean="0">
                <a:latin typeface="Arial" pitchFamily="34" charset="0"/>
                <a:ea typeface="Times New Roman" pitchFamily="18" charset="0"/>
                <a:cs typeface="Arial" pitchFamily="34" charset="0"/>
              </a:rPr>
              <a:t>Maláka</a:t>
            </a:r>
            <a:r>
              <a:rPr lang="cs-CZ" sz="1100" b="0" dirty="0" smtClean="0">
                <a:latin typeface="Arial" pitchFamily="34" charset="0"/>
                <a:ea typeface="Times New Roman" pitchFamily="18" charset="0"/>
                <a:cs typeface="Arial" pitchFamily="34" charset="0"/>
              </a:rPr>
              <a:t> rozezvučela pravá tyč Horno </a:t>
            </a:r>
            <a:r>
              <a:rPr lang="cs-CZ" sz="1100" b="0" dirty="0" err="1" smtClean="0">
                <a:latin typeface="Arial" pitchFamily="34" charset="0"/>
                <a:ea typeface="Times New Roman" pitchFamily="18" charset="0"/>
                <a:cs typeface="Arial" pitchFamily="34" charset="0"/>
              </a:rPr>
              <a:t>Jiřetínské</a:t>
            </a:r>
            <a:r>
              <a:rPr lang="cs-CZ" sz="1100" b="0" dirty="0" smtClean="0">
                <a:latin typeface="Arial" pitchFamily="34" charset="0"/>
                <a:ea typeface="Times New Roman" pitchFamily="18" charset="0"/>
                <a:cs typeface="Arial" pitchFamily="34" charset="0"/>
              </a:rPr>
              <a:t> branky. To bylo ale to poslední, co mohli diváci na hřišti vidět.</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Kucler 1,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1</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Kloub-Tichý, Vacek, Šimral, </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-Kucler, Hrdý, Slanička, </a:t>
            </a:r>
          </a:p>
          <a:p>
            <a:pPr lvl="0" algn="just" eaLnBrk="0" hangingPunct="0"/>
            <a:r>
              <a:rPr lang="cs-CZ" sz="1100" b="0" dirty="0" smtClean="0">
                <a:latin typeface="Arial" pitchFamily="34" charset="0"/>
                <a:ea typeface="Times New Roman" pitchFamily="18" charset="0"/>
                <a:cs typeface="Arial" pitchFamily="34" charset="0"/>
              </a:rPr>
              <a:t>                Lelek(59.Poráč),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Připraveni:</a:t>
            </a:r>
            <a:r>
              <a:rPr lang="cs-CZ" sz="1100" b="0" dirty="0" smtClean="0">
                <a:latin typeface="Arial" pitchFamily="34" charset="0"/>
                <a:ea typeface="Times New Roman" pitchFamily="18" charset="0"/>
                <a:cs typeface="Arial" pitchFamily="34" charset="0"/>
              </a:rPr>
              <a:t> Michovský, Šmidrkal, Stejskal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V</a:t>
            </a:r>
            <a:r>
              <a:rPr lang="cs-CZ" sz="1100" b="0" dirty="0" smtClean="0">
                <a:latin typeface="Arial" pitchFamily="34" charset="0"/>
                <a:ea typeface="Times New Roman" pitchFamily="18" charset="0"/>
                <a:cs typeface="Arial" pitchFamily="34" charset="0"/>
              </a:rPr>
              <a:t>.Vinš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T.Doubek</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Mecl</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P.Kolátor</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Delegát:</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.Žilka  100 diváků</a:t>
            </a:r>
            <a:endParaRPr lang="cs-CZ" sz="1100" b="0" dirty="0" smtClean="0">
              <a:latin typeface="Arial" pitchFamily="34" charset="0"/>
              <a:cs typeface="Arial"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2767236" y="6368405"/>
            <a:ext cx="1008112" cy="779487"/>
          </a:xfrm>
          <a:prstGeom prst="rect">
            <a:avLst/>
          </a:prstGeom>
          <a:noFill/>
          <a:ln w="9525">
            <a:noFill/>
            <a:miter lim="800000"/>
            <a:headEnd/>
            <a:tailEnd/>
          </a:ln>
        </p:spPr>
      </p:pic>
      <p:sp>
        <p:nvSpPr>
          <p:cNvPr id="9" name="TextovéPole 8"/>
          <p:cNvSpPr txBox="1"/>
          <p:nvPr/>
        </p:nvSpPr>
        <p:spPr>
          <a:xfrm>
            <a:off x="5863580" y="144532"/>
            <a:ext cx="4320480" cy="2246769"/>
          </a:xfrm>
          <a:prstGeom prst="rect">
            <a:avLst/>
          </a:prstGeom>
          <a:blipFill>
            <a:blip r:embed="rId4" cstate="print"/>
            <a:stretch>
              <a:fillRect/>
            </a:stretch>
          </a:blipFill>
          <a:ln w="73025">
            <a:solidFill>
              <a:srgbClr val="CC0099"/>
            </a:solidFill>
            <a:prstDash val="sysDash"/>
          </a:ln>
        </p:spPr>
        <p:txBody>
          <a:bodyPr wrap="square" rtlCol="0">
            <a:spAutoFit/>
          </a:bodyPr>
          <a:lstStyle/>
          <a:p>
            <a:pPr algn="ctr"/>
            <a:r>
              <a:rPr lang="cs-CZ" sz="1400" dirty="0" smtClean="0"/>
              <a:t> </a:t>
            </a:r>
            <a:r>
              <a:rPr lang="cs-CZ" sz="2800" dirty="0" smtClean="0">
                <a:effectLst>
                  <a:outerShdw blurRad="38100" dist="38100" dir="2700000" algn="tl">
                    <a:srgbClr val="000000">
                      <a:alpha val="43137"/>
                    </a:srgbClr>
                  </a:outerShdw>
                </a:effectLst>
              </a:rPr>
              <a:t>25. ROČNÍK O POHÁR HEJTMANA ÚSTECKÉHO KRAJE MLADŠÍCH ŽÁKŮ 2016    1. kolo</a:t>
            </a:r>
          </a:p>
        </p:txBody>
      </p:sp>
      <p:sp>
        <p:nvSpPr>
          <p:cNvPr id="11" name="TextovéPole 10"/>
          <p:cNvSpPr txBox="1"/>
          <p:nvPr/>
        </p:nvSpPr>
        <p:spPr>
          <a:xfrm>
            <a:off x="5863580" y="4161879"/>
            <a:ext cx="4320480" cy="2893100"/>
          </a:xfrm>
          <a:prstGeom prst="rect">
            <a:avLst/>
          </a:prstGeom>
          <a:noFill/>
        </p:spPr>
        <p:txBody>
          <a:bodyPr wrap="square" rtlCol="0">
            <a:spAutoFit/>
          </a:bodyPr>
          <a:lstStyle/>
          <a:p>
            <a:pPr algn="ctr"/>
            <a:r>
              <a:rPr lang="cs-CZ" sz="1800" u="sng" dirty="0" smtClean="0">
                <a:ln>
                  <a:gradFill>
                    <a:gsLst>
                      <a:gs pos="0">
                        <a:srgbClr val="FFF200"/>
                      </a:gs>
                      <a:gs pos="45000">
                        <a:srgbClr val="FF7A00"/>
                      </a:gs>
                      <a:gs pos="70000">
                        <a:srgbClr val="FF0300"/>
                      </a:gs>
                      <a:gs pos="100000">
                        <a:srgbClr val="4D0808"/>
                      </a:gs>
                    </a:gsLst>
                    <a:lin ang="5400000" scaled="0"/>
                  </a:gradFill>
                </a:ln>
                <a:latin typeface="Bookman Old Style" pitchFamily="18" charset="0"/>
              </a:rPr>
              <a:t>SK </a:t>
            </a:r>
            <a:r>
              <a:rPr lang="cs-CZ" sz="1800" u="sng" dirty="0" err="1" smtClean="0">
                <a:ln>
                  <a:gradFill>
                    <a:gsLst>
                      <a:gs pos="0">
                        <a:srgbClr val="FFF200"/>
                      </a:gs>
                      <a:gs pos="45000">
                        <a:srgbClr val="FF7A00"/>
                      </a:gs>
                      <a:gs pos="70000">
                        <a:srgbClr val="FF0300"/>
                      </a:gs>
                      <a:gs pos="100000">
                        <a:srgbClr val="4D0808"/>
                      </a:gs>
                    </a:gsLst>
                    <a:lin ang="5400000" scaled="0"/>
                  </a:gradFill>
                </a:ln>
                <a:latin typeface="Bookman Old Style" pitchFamily="18" charset="0"/>
              </a:rPr>
              <a:t>Štětí</a:t>
            </a:r>
            <a:r>
              <a:rPr lang="cs-CZ" sz="1800" u="sng" dirty="0" smtClean="0">
                <a:ln>
                  <a:gradFill>
                    <a:gsLst>
                      <a:gs pos="0">
                        <a:srgbClr val="FFF200"/>
                      </a:gs>
                      <a:gs pos="45000">
                        <a:srgbClr val="FF7A00"/>
                      </a:gs>
                      <a:gs pos="70000">
                        <a:srgbClr val="FF0300"/>
                      </a:gs>
                      <a:gs pos="100000">
                        <a:srgbClr val="4D0808"/>
                      </a:gs>
                    </a:gsLst>
                    <a:lin ang="5400000" scaled="0"/>
                  </a:gradFill>
                </a:ln>
                <a:latin typeface="Bookman Old Style" pitchFamily="18" charset="0"/>
              </a:rPr>
              <a:t> – FK Litoměřice/</a:t>
            </a:r>
            <a:r>
              <a:rPr lang="cs-CZ" sz="1800" u="sng" dirty="0" err="1" smtClean="0">
                <a:ln>
                  <a:gradFill>
                    <a:gsLst>
                      <a:gs pos="0">
                        <a:srgbClr val="FFF200"/>
                      </a:gs>
                      <a:gs pos="45000">
                        <a:srgbClr val="FF7A00"/>
                      </a:gs>
                      <a:gs pos="70000">
                        <a:srgbClr val="FF0300"/>
                      </a:gs>
                      <a:gs pos="100000">
                        <a:srgbClr val="4D0808"/>
                      </a:gs>
                    </a:gsLst>
                    <a:lin ang="5400000" scaled="0"/>
                  </a:gradFill>
                </a:ln>
                <a:latin typeface="Bookman Old Style" pitchFamily="18" charset="0"/>
              </a:rPr>
              <a:t>Žitenice</a:t>
            </a:r>
            <a:endParaRPr lang="cs-CZ" sz="1800" u="sng" dirty="0" smtClean="0">
              <a:ln>
                <a:gradFill>
                  <a:gsLst>
                    <a:gs pos="0">
                      <a:srgbClr val="FFF200"/>
                    </a:gs>
                    <a:gs pos="45000">
                      <a:srgbClr val="FF7A00"/>
                    </a:gs>
                    <a:gs pos="70000">
                      <a:srgbClr val="FF0300"/>
                    </a:gs>
                    <a:gs pos="100000">
                      <a:srgbClr val="4D0808"/>
                    </a:gs>
                  </a:gsLst>
                  <a:lin ang="5400000" scaled="0"/>
                </a:gradFill>
              </a:ln>
              <a:latin typeface="Bookman Old Style" pitchFamily="18" charset="0"/>
            </a:endParaRPr>
          </a:p>
          <a:p>
            <a:pPr algn="ctr"/>
            <a:r>
              <a:rPr lang="cs-CZ" sz="1800" u="sng" dirty="0" smtClean="0">
                <a:ln>
                  <a:gradFill>
                    <a:gsLst>
                      <a:gs pos="0">
                        <a:srgbClr val="FFF200"/>
                      </a:gs>
                      <a:gs pos="45000">
                        <a:srgbClr val="FF7A00"/>
                      </a:gs>
                      <a:gs pos="70000">
                        <a:srgbClr val="FF0300"/>
                      </a:gs>
                      <a:gs pos="100000">
                        <a:srgbClr val="4D0808"/>
                      </a:gs>
                    </a:gsLst>
                    <a:lin ang="5400000" scaled="0"/>
                  </a:gradFill>
                </a:ln>
                <a:latin typeface="Bookman Old Style" pitchFamily="18" charset="0"/>
              </a:rPr>
              <a:t>3:1(1:0)   13.4.2016  </a:t>
            </a:r>
          </a:p>
          <a:p>
            <a:pPr algn="just"/>
            <a:r>
              <a:rPr lang="cs-CZ" dirty="0" smtClean="0">
                <a:latin typeface="Arial" pitchFamily="34" charset="0"/>
                <a:cs typeface="Arial" pitchFamily="34" charset="0"/>
              </a:rPr>
              <a:t>Na první branku se čekalo do 15. minuty, kdy se trefil </a:t>
            </a:r>
            <a:r>
              <a:rPr lang="cs-CZ" dirty="0" err="1" smtClean="0">
                <a:latin typeface="Arial" pitchFamily="34" charset="0"/>
                <a:cs typeface="Arial" pitchFamily="34" charset="0"/>
              </a:rPr>
              <a:t>Malecha</a:t>
            </a:r>
            <a:r>
              <a:rPr lang="cs-CZ" dirty="0" smtClean="0">
                <a:latin typeface="Arial" pitchFamily="34" charset="0"/>
                <a:cs typeface="Arial" pitchFamily="34" charset="0"/>
              </a:rPr>
              <a:t>. Po změně stran hosté po chybě brankáře vyrovnali, ale odpověď našeho týmu byla rychlá a také šťastná, když lehká střela </a:t>
            </a:r>
            <a:r>
              <a:rPr lang="cs-CZ" dirty="0" err="1" smtClean="0">
                <a:latin typeface="Arial" pitchFamily="34" charset="0"/>
                <a:cs typeface="Arial" pitchFamily="34" charset="0"/>
              </a:rPr>
              <a:t>Daniluka</a:t>
            </a:r>
            <a:r>
              <a:rPr lang="cs-CZ" dirty="0" smtClean="0">
                <a:latin typeface="Arial" pitchFamily="34" charset="0"/>
                <a:cs typeface="Arial" pitchFamily="34" charset="0"/>
              </a:rPr>
              <a:t> skončila v síti. Zasloužené vítězství a postup do dalšího kola, kde nás bude čekat SK </a:t>
            </a:r>
            <a:r>
              <a:rPr lang="cs-CZ" dirty="0" err="1" smtClean="0">
                <a:latin typeface="Arial" pitchFamily="34" charset="0"/>
                <a:cs typeface="Arial" pitchFamily="34" charset="0"/>
              </a:rPr>
              <a:t>RoudnIce</a:t>
            </a:r>
            <a:r>
              <a:rPr lang="cs-CZ" dirty="0" smtClean="0">
                <a:latin typeface="Arial" pitchFamily="34" charset="0"/>
                <a:cs typeface="Arial" pitchFamily="34" charset="0"/>
              </a:rPr>
              <a:t> </a:t>
            </a:r>
            <a:r>
              <a:rPr lang="cs-CZ" dirty="0" err="1" smtClean="0">
                <a:latin typeface="Arial" pitchFamily="34" charset="0"/>
                <a:cs typeface="Arial" pitchFamily="34" charset="0"/>
              </a:rPr>
              <a:t>n.L.</a:t>
            </a:r>
            <a:r>
              <a:rPr lang="cs-CZ" dirty="0" smtClean="0">
                <a:latin typeface="Arial" pitchFamily="34" charset="0"/>
                <a:cs typeface="Arial" pitchFamily="34" charset="0"/>
              </a:rPr>
              <a:t> B nebo FK Litoměřice. </a:t>
            </a:r>
          </a:p>
          <a:p>
            <a:pPr algn="just"/>
            <a:r>
              <a:rPr lang="cs-CZ" u="sng" dirty="0" smtClean="0">
                <a:latin typeface="Arial" pitchFamily="34" charset="0"/>
                <a:cs typeface="Arial" pitchFamily="34" charset="0"/>
              </a:rPr>
              <a:t>Branky: </a:t>
            </a:r>
            <a:r>
              <a:rPr lang="cs-CZ" dirty="0" err="1" smtClean="0">
                <a:latin typeface="Arial" pitchFamily="34" charset="0"/>
                <a:cs typeface="Arial" pitchFamily="34" charset="0"/>
              </a:rPr>
              <a:t>Malecha</a:t>
            </a:r>
            <a:r>
              <a:rPr lang="cs-CZ" dirty="0" smtClean="0">
                <a:latin typeface="Arial" pitchFamily="34" charset="0"/>
                <a:cs typeface="Arial" pitchFamily="34" charset="0"/>
              </a:rPr>
              <a:t> 2, Daniluk 1</a:t>
            </a:r>
            <a:r>
              <a:rPr lang="cs-CZ" sz="1400" dirty="0" smtClean="0">
                <a:latin typeface="Bookman Old Style" pitchFamily="18" charset="0"/>
              </a:rPr>
              <a:t> </a:t>
            </a:r>
          </a:p>
          <a:p>
            <a:pPr algn="just"/>
            <a:r>
              <a:rPr lang="cs-CZ" u="sng" dirty="0" smtClean="0">
                <a:latin typeface="Arial" pitchFamily="34" charset="0"/>
                <a:cs typeface="Arial" pitchFamily="34" charset="0"/>
              </a:rPr>
              <a:t>Sestava: </a:t>
            </a:r>
            <a:r>
              <a:rPr lang="cs-CZ" dirty="0" smtClean="0">
                <a:latin typeface="Arial" pitchFamily="34" charset="0"/>
                <a:cs typeface="Arial" pitchFamily="34" charset="0"/>
              </a:rPr>
              <a:t>Černý-Prokopec, Jakub Pilař, Jakub Novák, </a:t>
            </a:r>
          </a:p>
          <a:p>
            <a:pPr algn="just"/>
            <a:r>
              <a:rPr lang="cs-CZ" dirty="0" smtClean="0">
                <a:latin typeface="Arial" pitchFamily="34" charset="0"/>
                <a:cs typeface="Arial" pitchFamily="34" charset="0"/>
              </a:rPr>
              <a:t>                 Daniluk, Hrdlička, </a:t>
            </a:r>
            <a:r>
              <a:rPr lang="cs-CZ" dirty="0" err="1" smtClean="0">
                <a:latin typeface="Arial" pitchFamily="34" charset="0"/>
                <a:cs typeface="Arial" pitchFamily="34" charset="0"/>
              </a:rPr>
              <a:t>Ivanič</a:t>
            </a:r>
            <a:r>
              <a:rPr lang="cs-CZ" dirty="0" smtClean="0">
                <a:latin typeface="Arial" pitchFamily="34" charset="0"/>
                <a:cs typeface="Arial" pitchFamily="34" charset="0"/>
              </a:rPr>
              <a:t>, </a:t>
            </a:r>
            <a:r>
              <a:rPr lang="cs-CZ" dirty="0" err="1" smtClean="0">
                <a:latin typeface="Arial" pitchFamily="34" charset="0"/>
                <a:cs typeface="Arial" pitchFamily="34" charset="0"/>
              </a:rPr>
              <a:t>Malecha</a:t>
            </a:r>
            <a:r>
              <a:rPr lang="cs-CZ" dirty="0" smtClean="0">
                <a:latin typeface="Arial" pitchFamily="34" charset="0"/>
                <a:cs typeface="Arial" pitchFamily="34" charset="0"/>
              </a:rPr>
              <a:t>, </a:t>
            </a:r>
            <a:r>
              <a:rPr lang="cs-CZ" dirty="0" err="1" smtClean="0">
                <a:latin typeface="Arial" pitchFamily="34" charset="0"/>
                <a:cs typeface="Arial" pitchFamily="34" charset="0"/>
              </a:rPr>
              <a:t>Bartko</a:t>
            </a:r>
            <a:r>
              <a:rPr lang="cs-CZ" dirty="0" smtClean="0">
                <a:latin typeface="Arial" pitchFamily="34" charset="0"/>
                <a:cs typeface="Arial" pitchFamily="34" charset="0"/>
              </a:rPr>
              <a:t>, </a:t>
            </a:r>
          </a:p>
          <a:p>
            <a:pPr algn="just"/>
            <a:r>
              <a:rPr lang="cs-CZ" dirty="0" smtClean="0">
                <a:latin typeface="Arial" pitchFamily="34" charset="0"/>
                <a:cs typeface="Arial" pitchFamily="34" charset="0"/>
              </a:rPr>
              <a:t>                 </a:t>
            </a:r>
            <a:r>
              <a:rPr lang="cs-CZ" dirty="0" err="1" smtClean="0">
                <a:latin typeface="Arial" pitchFamily="34" charset="0"/>
                <a:cs typeface="Arial" pitchFamily="34" charset="0"/>
              </a:rPr>
              <a:t>Kuča</a:t>
            </a:r>
            <a:r>
              <a:rPr lang="cs-CZ" dirty="0" smtClean="0">
                <a:latin typeface="Arial" pitchFamily="34" charset="0"/>
                <a:cs typeface="Arial" pitchFamily="34" charset="0"/>
              </a:rPr>
              <a:t>, Franc, </a:t>
            </a:r>
            <a:r>
              <a:rPr lang="cs-CZ" dirty="0" err="1" smtClean="0">
                <a:latin typeface="Arial" pitchFamily="34" charset="0"/>
                <a:cs typeface="Arial" pitchFamily="34" charset="0"/>
              </a:rPr>
              <a:t>Kettner</a:t>
            </a:r>
            <a:r>
              <a:rPr lang="cs-CZ" dirty="0" smtClean="0">
                <a:latin typeface="Arial" pitchFamily="34" charset="0"/>
                <a:cs typeface="Arial" pitchFamily="34" charset="0"/>
              </a:rPr>
              <a:t>, Bohatec</a:t>
            </a:r>
          </a:p>
          <a:p>
            <a:pPr algn="just"/>
            <a:r>
              <a:rPr lang="cs-CZ" u="sng" dirty="0" smtClean="0">
                <a:latin typeface="Arial" pitchFamily="34" charset="0"/>
                <a:cs typeface="Arial" pitchFamily="34" charset="0"/>
              </a:rPr>
              <a:t>Trenér:</a:t>
            </a:r>
            <a:r>
              <a:rPr lang="cs-CZ" dirty="0" smtClean="0">
                <a:latin typeface="Arial" pitchFamily="34" charset="0"/>
                <a:cs typeface="Arial" pitchFamily="34" charset="0"/>
              </a:rPr>
              <a:t> </a:t>
            </a:r>
            <a:r>
              <a:rPr lang="cs-CZ" dirty="0" err="1" smtClean="0">
                <a:latin typeface="Arial" pitchFamily="34" charset="0"/>
                <a:cs typeface="Arial" pitchFamily="34" charset="0"/>
              </a:rPr>
              <a:t>F.Kučera</a:t>
            </a:r>
            <a:r>
              <a:rPr lang="cs-CZ" dirty="0" smtClean="0">
                <a:latin typeface="Arial" pitchFamily="34" charset="0"/>
                <a:cs typeface="Arial" pitchFamily="34" charset="0"/>
              </a:rPr>
              <a:t>, </a:t>
            </a:r>
            <a:r>
              <a:rPr lang="cs-CZ" dirty="0" err="1" smtClean="0">
                <a:latin typeface="Arial" pitchFamily="34" charset="0"/>
                <a:cs typeface="Arial" pitchFamily="34" charset="0"/>
              </a:rPr>
              <a:t>P.Záloha</a:t>
            </a:r>
            <a:r>
              <a:rPr lang="cs-CZ" dirty="0" smtClean="0">
                <a:latin typeface="Arial" pitchFamily="34" charset="0"/>
                <a:cs typeface="Arial" pitchFamily="34" charset="0"/>
              </a:rPr>
              <a:t>  </a:t>
            </a:r>
            <a:r>
              <a:rPr lang="cs-CZ" u="sng" dirty="0" smtClean="0">
                <a:latin typeface="Arial" pitchFamily="34" charset="0"/>
                <a:cs typeface="Arial" pitchFamily="34" charset="0"/>
              </a:rPr>
              <a:t>Vedoucí</a:t>
            </a:r>
            <a:r>
              <a:rPr lang="cs-CZ" dirty="0" smtClean="0">
                <a:latin typeface="Arial" pitchFamily="34" charset="0"/>
                <a:cs typeface="Arial" pitchFamily="34" charset="0"/>
              </a:rPr>
              <a:t>: </a:t>
            </a:r>
            <a:r>
              <a:rPr lang="cs-CZ" dirty="0" err="1" smtClean="0">
                <a:latin typeface="Arial" pitchFamily="34" charset="0"/>
                <a:cs typeface="Arial" pitchFamily="34" charset="0"/>
              </a:rPr>
              <a:t>T.Gernat</a:t>
            </a:r>
            <a:endParaRPr lang="cs-CZ" dirty="0" smtClean="0">
              <a:latin typeface="Arial" pitchFamily="34" charset="0"/>
              <a:cs typeface="Arial" pitchFamily="34" charset="0"/>
            </a:endParaRPr>
          </a:p>
          <a:p>
            <a:pPr algn="just"/>
            <a:r>
              <a:rPr lang="cs-CZ" u="sng" dirty="0" smtClean="0">
                <a:latin typeface="Arial" pitchFamily="34" charset="0"/>
                <a:cs typeface="Arial" pitchFamily="34" charset="0"/>
              </a:rPr>
              <a:t>Rozhodčí: </a:t>
            </a:r>
            <a:r>
              <a:rPr lang="cs-CZ" dirty="0" err="1" smtClean="0">
                <a:latin typeface="Arial" pitchFamily="34" charset="0"/>
                <a:cs typeface="Arial" pitchFamily="34" charset="0"/>
              </a:rPr>
              <a:t>F.Mecera</a:t>
            </a:r>
            <a:endParaRPr lang="cs-CZ" sz="1400" dirty="0" smtClean="0">
              <a:latin typeface="Bookman Old Style" pitchFamily="18" charset="0"/>
            </a:endParaRPr>
          </a:p>
        </p:txBody>
      </p:sp>
      <p:pic>
        <p:nvPicPr>
          <p:cNvPr id="2" name="Picture 62"/>
          <p:cNvPicPr>
            <a:picLocks noChangeAspect="1" noChangeArrowheads="1"/>
          </p:cNvPicPr>
          <p:nvPr/>
        </p:nvPicPr>
        <p:blipFill>
          <a:blip r:embed="rId5" cstate="print"/>
          <a:srcRect/>
          <a:stretch>
            <a:fillRect/>
          </a:stretch>
        </p:blipFill>
        <p:spPr bwMode="auto">
          <a:xfrm>
            <a:off x="7231732" y="2467372"/>
            <a:ext cx="1368152" cy="1656184"/>
          </a:xfrm>
          <a:prstGeom prst="rect">
            <a:avLst/>
          </a:prstGeom>
          <a:noFill/>
          <a:ln w="9525">
            <a:noFill/>
            <a:miter lim="800000"/>
            <a:headEnd/>
            <a:tailEnd/>
          </a:ln>
        </p:spPr>
      </p:pic>
      <p:pic>
        <p:nvPicPr>
          <p:cNvPr id="7170" name="Picture 95"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021" name="Text Box 5669"/>
          <p:cNvSpPr txBox="1">
            <a:spLocks noChangeArrowheads="1"/>
          </p:cNvSpPr>
          <p:nvPr/>
        </p:nvSpPr>
        <p:spPr bwMode="auto">
          <a:xfrm>
            <a:off x="7664450" y="595313"/>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9" name="TextovéPole 8"/>
          <p:cNvSpPr txBox="1"/>
          <p:nvPr/>
        </p:nvSpPr>
        <p:spPr>
          <a:xfrm>
            <a:off x="766378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sp>
        <p:nvSpPr>
          <p:cNvPr id="5" name="Obdélník 4"/>
          <p:cNvSpPr/>
          <p:nvPr/>
        </p:nvSpPr>
        <p:spPr>
          <a:xfrm>
            <a:off x="5863580" y="163116"/>
            <a:ext cx="4227934" cy="2954655"/>
          </a:xfrm>
          <a:prstGeom prst="rect">
            <a:avLst/>
          </a:prstGeom>
          <a:solidFill>
            <a:schemeClr val="accent1">
              <a:lumMod val="20000"/>
              <a:lumOff val="80000"/>
            </a:schemeClr>
          </a:solidFill>
        </p:spPr>
        <p:txBody>
          <a:bodyPr wrap="square">
            <a:spAutoFit/>
          </a:bodyPr>
          <a:lstStyle/>
          <a:p>
            <a:pPr algn="ctr"/>
            <a:r>
              <a:rPr lang="cs-CZ" sz="1800" u="sng" dirty="0" smtClean="0">
                <a:effectLst>
                  <a:outerShdw blurRad="38100" dist="38100" dir="2700000" algn="tl">
                    <a:srgbClr val="000000">
                      <a:alpha val="43137"/>
                    </a:srgbClr>
                  </a:outerShdw>
                </a:effectLst>
                <a:latin typeface="Century Gothic" pitchFamily="34" charset="0"/>
                <a:cs typeface="Arial" pitchFamily="34" charset="0"/>
              </a:rPr>
              <a:t>Zápas v Horním </a:t>
            </a:r>
            <a:r>
              <a:rPr lang="cs-CZ" sz="1800" u="sng" dirty="0" err="1" smtClean="0">
                <a:effectLst>
                  <a:outerShdw blurRad="38100" dist="38100" dir="2700000" algn="tl">
                    <a:srgbClr val="000000">
                      <a:alpha val="43137"/>
                    </a:srgbClr>
                  </a:outerShdw>
                </a:effectLst>
                <a:latin typeface="Century Gothic" pitchFamily="34" charset="0"/>
                <a:cs typeface="Arial" pitchFamily="34" charset="0"/>
              </a:rPr>
              <a:t>jiřetíně</a:t>
            </a:r>
            <a:r>
              <a:rPr lang="cs-CZ" sz="1800" u="sng" dirty="0" smtClean="0">
                <a:effectLst>
                  <a:outerShdw blurRad="38100" dist="38100" dir="2700000" algn="tl">
                    <a:srgbClr val="000000">
                      <a:alpha val="43137"/>
                    </a:srgbClr>
                  </a:outerShdw>
                </a:effectLst>
                <a:latin typeface="Century Gothic" pitchFamily="34" charset="0"/>
                <a:cs typeface="Arial" pitchFamily="34" charset="0"/>
              </a:rPr>
              <a:t> pozorně sledoval Milan Plíšek </a:t>
            </a:r>
          </a:p>
          <a:p>
            <a:pPr algn="ctr"/>
            <a:r>
              <a:rPr lang="cs-CZ" sz="1800" u="sng" dirty="0" smtClean="0">
                <a:effectLst>
                  <a:outerShdw blurRad="38100" dist="38100" dir="2700000" algn="tl">
                    <a:srgbClr val="000000">
                      <a:alpha val="43137"/>
                    </a:srgbClr>
                  </a:outerShdw>
                </a:effectLst>
                <a:latin typeface="Century Gothic" pitchFamily="34" charset="0"/>
                <a:cs typeface="Arial" pitchFamily="34" charset="0"/>
              </a:rPr>
              <a:t> sekretář SK </a:t>
            </a:r>
            <a:r>
              <a:rPr lang="cs-CZ" sz="1800" u="sng" dirty="0" err="1" smtClean="0">
                <a:effectLst>
                  <a:outerShdw blurRad="38100" dist="38100" dir="2700000" algn="tl">
                    <a:srgbClr val="000000">
                      <a:alpha val="43137"/>
                    </a:srgbClr>
                  </a:outerShdw>
                </a:effectLst>
                <a:latin typeface="Century Gothic" pitchFamily="34" charset="0"/>
                <a:cs typeface="Arial" pitchFamily="34" charset="0"/>
              </a:rPr>
              <a:t>Štětí</a:t>
            </a:r>
            <a:endParaRPr lang="cs-CZ" sz="1800" u="sng" dirty="0" smtClean="0">
              <a:effectLst>
                <a:outerShdw blurRad="38100" dist="38100" dir="2700000" algn="tl">
                  <a:srgbClr val="000000">
                    <a:alpha val="43137"/>
                  </a:srgbClr>
                </a:outerShdw>
              </a:effectLst>
              <a:latin typeface="Century Gothic" pitchFamily="34" charset="0"/>
              <a:cs typeface="Arial" pitchFamily="34" charset="0"/>
            </a:endParaRPr>
          </a:p>
          <a:p>
            <a:pPr algn="just"/>
            <a:r>
              <a:rPr lang="cs-CZ" b="0" dirty="0" smtClean="0">
                <a:latin typeface="Arial" pitchFamily="34" charset="0"/>
                <a:cs typeface="Arial" pitchFamily="34" charset="0"/>
              </a:rPr>
              <a:t>Vítězství 2:0 na půdě Horního </a:t>
            </a:r>
            <a:r>
              <a:rPr lang="cs-CZ" b="0" dirty="0" err="1" smtClean="0">
                <a:latin typeface="Arial" pitchFamily="34" charset="0"/>
                <a:cs typeface="Arial" pitchFamily="34" charset="0"/>
              </a:rPr>
              <a:t>Jiřetína</a:t>
            </a:r>
            <a:r>
              <a:rPr lang="cs-CZ" b="0" dirty="0" smtClean="0">
                <a:latin typeface="Arial" pitchFamily="34" charset="0"/>
                <a:cs typeface="Arial" pitchFamily="34" charset="0"/>
              </a:rPr>
              <a:t> má o to větší hodnotu, že to bylo po výkonu, který na jaře nepatřil k nejlepším. Od začátku jsme hráli ustrašeně, zdlouhavě rozehrávali. Málo jsme využívali rychlého přechodu do útoku a přihrávky nevolili v ten správný okamžik. Domácí bojovali, míč často přenášeli do hlouby naší poloviny hřiště dlouhými nákopy a jen díky nepřesné mušce a to hlavně v 1. poločase zůstalo naše konto čisté. I takové zápasy však přichází, a když se v nich vyhraje tak je to o cennější. Poučit se a za týden nás doma čeká veledůležité utkání pro TJ </a:t>
            </a:r>
            <a:r>
              <a:rPr lang="cs-CZ" b="0" dirty="0" err="1" smtClean="0">
                <a:latin typeface="Arial" pitchFamily="34" charset="0"/>
                <a:cs typeface="Arial" pitchFamily="34" charset="0"/>
              </a:rPr>
              <a:t>Proboštov</a:t>
            </a:r>
            <a:r>
              <a:rPr lang="cs-CZ" b="0" dirty="0" smtClean="0">
                <a:latin typeface="Arial" pitchFamily="34" charset="0"/>
                <a:cs typeface="Arial" pitchFamily="34" charset="0"/>
              </a:rPr>
              <a:t>.    </a:t>
            </a:r>
            <a:endParaRPr lang="cs-CZ" b="0" dirty="0">
              <a:latin typeface="Arial" pitchFamily="34" charset="0"/>
              <a:cs typeface="Arial" pitchFamily="34" charset="0"/>
            </a:endParaRPr>
          </a:p>
        </p:txBody>
      </p:sp>
      <p:sp>
        <p:nvSpPr>
          <p:cNvPr id="6" name="TextovéPole 5"/>
          <p:cNvSpPr txBox="1"/>
          <p:nvPr/>
        </p:nvSpPr>
        <p:spPr>
          <a:xfrm>
            <a:off x="102940" y="144532"/>
            <a:ext cx="4392488" cy="2246769"/>
          </a:xfrm>
          <a:prstGeom prst="rect">
            <a:avLst/>
          </a:prstGeom>
          <a:blipFill>
            <a:blip r:embed="rId3" cstate="print"/>
            <a:stretch>
              <a:fillRect/>
            </a:stretch>
          </a:blipFill>
          <a:ln w="73025">
            <a:solidFill>
              <a:schemeClr val="accent1"/>
            </a:solidFill>
            <a:prstDash val="lgDashDotDot"/>
          </a:ln>
        </p:spPr>
        <p:txBody>
          <a:bodyPr wrap="square" rtlCol="0">
            <a:spAutoFit/>
          </a:bodyPr>
          <a:lstStyle/>
          <a:p>
            <a:pPr algn="ctr"/>
            <a:r>
              <a:rPr lang="cs-CZ" sz="1400" dirty="0" smtClean="0"/>
              <a:t> </a:t>
            </a:r>
            <a:r>
              <a:rPr lang="cs-CZ" sz="2800" dirty="0" smtClean="0">
                <a:solidFill>
                  <a:srgbClr val="FF0066"/>
                </a:solidFill>
                <a:effectLst>
                  <a:outerShdw blurRad="38100" dist="38100" dir="2700000" algn="tl">
                    <a:srgbClr val="000000">
                      <a:alpha val="43137"/>
                    </a:srgbClr>
                  </a:outerShdw>
                </a:effectLst>
              </a:rPr>
              <a:t>25. ROČNÍK O POHÁR HEJTMANA ÚSTECKÉHO KRAJE  STARŠÍCH ŽÁKŮ 2016    1. kolo</a:t>
            </a:r>
          </a:p>
        </p:txBody>
      </p:sp>
      <p:sp>
        <p:nvSpPr>
          <p:cNvPr id="7" name="TextovéPole 6"/>
          <p:cNvSpPr txBox="1"/>
          <p:nvPr/>
        </p:nvSpPr>
        <p:spPr>
          <a:xfrm>
            <a:off x="174948" y="3582040"/>
            <a:ext cx="4392488" cy="3277820"/>
          </a:xfrm>
          <a:prstGeom prst="rect">
            <a:avLst/>
          </a:prstGeom>
          <a:noFill/>
        </p:spPr>
        <p:txBody>
          <a:bodyPr wrap="square" rtlCol="0">
            <a:spAutoFit/>
          </a:bodyPr>
          <a:lstStyle/>
          <a:p>
            <a:pPr algn="ctr"/>
            <a:r>
              <a:rPr lang="cs-CZ" sz="3200" u="sng" dirty="0" smtClean="0">
                <a:ln>
                  <a:solidFill>
                    <a:srgbClr val="0033CC"/>
                  </a:solidFill>
                </a:ln>
                <a:latin typeface="Gloucester MT Extra Condensed" pitchFamily="18" charset="0"/>
              </a:rPr>
              <a:t>SK </a:t>
            </a:r>
            <a:r>
              <a:rPr lang="cs-CZ" sz="3200" u="sng" dirty="0" err="1" smtClean="0">
                <a:ln>
                  <a:solidFill>
                    <a:srgbClr val="0033CC"/>
                  </a:solidFill>
                </a:ln>
                <a:latin typeface="Gloucester MT Extra Condensed" pitchFamily="18" charset="0"/>
              </a:rPr>
              <a:t>Štětí</a:t>
            </a:r>
            <a:r>
              <a:rPr lang="cs-CZ" sz="3200" u="sng" dirty="0" smtClean="0">
                <a:ln>
                  <a:solidFill>
                    <a:srgbClr val="0033CC"/>
                  </a:solidFill>
                </a:ln>
                <a:latin typeface="Gloucester MT Extra Condensed" pitchFamily="18" charset="0"/>
              </a:rPr>
              <a:t> – FK ČL </a:t>
            </a:r>
            <a:r>
              <a:rPr lang="cs-CZ" sz="3200" u="sng" dirty="0" err="1" smtClean="0">
                <a:ln>
                  <a:solidFill>
                    <a:srgbClr val="0033CC"/>
                  </a:solidFill>
                </a:ln>
                <a:latin typeface="Gloucester MT Extra Condensed" pitchFamily="18" charset="0"/>
              </a:rPr>
              <a:t>Neštěmice</a:t>
            </a:r>
            <a:endParaRPr lang="cs-CZ" sz="3200" u="sng" dirty="0" smtClean="0">
              <a:ln>
                <a:solidFill>
                  <a:srgbClr val="0033CC"/>
                </a:solidFill>
              </a:ln>
              <a:latin typeface="Gloucester MT Extra Condensed" pitchFamily="18" charset="0"/>
            </a:endParaRPr>
          </a:p>
          <a:p>
            <a:pPr algn="ctr"/>
            <a:r>
              <a:rPr lang="cs-CZ" sz="3200" u="sng" dirty="0" smtClean="0">
                <a:ln>
                  <a:solidFill>
                    <a:srgbClr val="0033CC"/>
                  </a:solidFill>
                </a:ln>
                <a:latin typeface="Gloucester MT Extra Condensed" pitchFamily="18" charset="0"/>
              </a:rPr>
              <a:t>2:1 PK (1:0)  12.4.2016</a:t>
            </a:r>
          </a:p>
          <a:p>
            <a:pPr algn="just"/>
            <a:r>
              <a:rPr lang="cs-CZ" sz="1100" dirty="0" smtClean="0">
                <a:latin typeface="Arial" pitchFamily="34" charset="0"/>
                <a:cs typeface="Arial" pitchFamily="34" charset="0"/>
              </a:rPr>
              <a:t>3 dny po mistrovském zápase se obě mužstva opět utkala, i když tentokrát to bylo v poháru. Do vedení 1:0 jsme šli ve 20. minutě, kdy skóroval Dvořák. Ve 2. části si hosté vytvořili převahu a podařilo se jim také vyrovnat na konečných 1:1.  Na řadu přišly penalty a v nich čaroval </a:t>
            </a:r>
            <a:r>
              <a:rPr lang="cs-CZ" sz="1100" dirty="0" err="1" smtClean="0">
                <a:latin typeface="Arial" pitchFamily="34" charset="0"/>
                <a:cs typeface="Arial" pitchFamily="34" charset="0"/>
              </a:rPr>
              <a:t>Deák</a:t>
            </a:r>
            <a:r>
              <a:rPr lang="cs-CZ" sz="1100" dirty="0" smtClean="0">
                <a:latin typeface="Arial" pitchFamily="34" charset="0"/>
                <a:cs typeface="Arial" pitchFamily="34" charset="0"/>
              </a:rPr>
              <a:t> v brance, který </a:t>
            </a:r>
            <a:r>
              <a:rPr lang="cs-CZ" sz="1100" dirty="0" err="1" smtClean="0">
                <a:latin typeface="Arial" pitchFamily="34" charset="0"/>
                <a:cs typeface="Arial" pitchFamily="34" charset="0"/>
              </a:rPr>
              <a:t>Neštěmice</a:t>
            </a:r>
            <a:r>
              <a:rPr lang="cs-CZ" sz="1100" dirty="0" smtClean="0">
                <a:latin typeface="Arial" pitchFamily="34" charset="0"/>
                <a:cs typeface="Arial" pitchFamily="34" charset="0"/>
              </a:rPr>
              <a:t> vychytal a zasloužil se velkou měrou o postup do 2. kola.</a:t>
            </a:r>
          </a:p>
          <a:p>
            <a:r>
              <a:rPr lang="cs-CZ" sz="1100" u="sng" dirty="0" smtClean="0">
                <a:latin typeface="Arial" pitchFamily="34" charset="0"/>
                <a:cs typeface="Arial" pitchFamily="34" charset="0"/>
              </a:rPr>
              <a:t>Branky:</a:t>
            </a:r>
            <a:r>
              <a:rPr lang="cs-CZ" sz="1100" dirty="0" smtClean="0">
                <a:latin typeface="Arial" pitchFamily="34" charset="0"/>
                <a:cs typeface="Arial" pitchFamily="34" charset="0"/>
              </a:rPr>
              <a:t>  Dvořák 1</a:t>
            </a:r>
            <a:endParaRPr lang="cs-CZ" sz="1100" u="sng" dirty="0" smtClean="0">
              <a:latin typeface="Arial" pitchFamily="34" charset="0"/>
              <a:cs typeface="Arial" pitchFamily="34" charset="0"/>
            </a:endParaRPr>
          </a:p>
          <a:p>
            <a:r>
              <a:rPr lang="cs-CZ" sz="1100" u="sng" dirty="0" smtClean="0">
                <a:latin typeface="Arial" pitchFamily="34" charset="0"/>
                <a:cs typeface="Arial" pitchFamily="34" charset="0"/>
              </a:rPr>
              <a:t>Sestava:</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Deák</a:t>
            </a:r>
            <a:r>
              <a:rPr lang="cs-CZ" sz="1100" dirty="0" smtClean="0">
                <a:latin typeface="Arial" pitchFamily="34" charset="0"/>
                <a:cs typeface="Arial" pitchFamily="34" charset="0"/>
              </a:rPr>
              <a:t>-Špaček, </a:t>
            </a:r>
            <a:r>
              <a:rPr lang="cs-CZ" sz="1100" dirty="0" err="1" smtClean="0">
                <a:latin typeface="Arial" pitchFamily="34" charset="0"/>
                <a:cs typeface="Arial" pitchFamily="34" charset="0"/>
              </a:rPr>
              <a:t>Kuča</a:t>
            </a:r>
            <a:r>
              <a:rPr lang="cs-CZ" sz="1100" dirty="0" smtClean="0">
                <a:latin typeface="Arial" pitchFamily="34" charset="0"/>
                <a:cs typeface="Arial" pitchFamily="34" charset="0"/>
              </a:rPr>
              <a:t>, Dvořák, </a:t>
            </a:r>
            <a:r>
              <a:rPr lang="cs-CZ" sz="1100" dirty="0" err="1" smtClean="0">
                <a:latin typeface="Arial" pitchFamily="34" charset="0"/>
                <a:cs typeface="Arial" pitchFamily="34" charset="0"/>
              </a:rPr>
              <a:t>Kacálek</a:t>
            </a:r>
            <a:r>
              <a:rPr lang="cs-CZ" sz="1100" dirty="0" smtClean="0">
                <a:latin typeface="Arial" pitchFamily="34" charset="0"/>
                <a:cs typeface="Arial" pitchFamily="34" charset="0"/>
              </a:rPr>
              <a:t>, Kadlec, </a:t>
            </a:r>
          </a:p>
          <a:p>
            <a:r>
              <a:rPr lang="cs-CZ" sz="1100" dirty="0" smtClean="0">
                <a:latin typeface="Arial" pitchFamily="34" charset="0"/>
                <a:cs typeface="Arial" pitchFamily="34" charset="0"/>
              </a:rPr>
              <a:t>                   Ulrych, Možný, Vaculík, </a:t>
            </a:r>
            <a:r>
              <a:rPr lang="cs-CZ" sz="1100" dirty="0" err="1" smtClean="0">
                <a:latin typeface="Arial" pitchFamily="34" charset="0"/>
                <a:cs typeface="Arial" pitchFamily="34" charset="0"/>
              </a:rPr>
              <a:t>Dopater</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Cap</a:t>
            </a:r>
            <a:endParaRPr lang="cs-CZ" sz="1100" dirty="0" smtClean="0">
              <a:latin typeface="Arial" pitchFamily="34" charset="0"/>
              <a:cs typeface="Arial" pitchFamily="34" charset="0"/>
            </a:endParaRPr>
          </a:p>
          <a:p>
            <a:r>
              <a:rPr lang="cs-CZ" sz="1100" u="sng" dirty="0" smtClean="0">
                <a:latin typeface="Arial" pitchFamily="34" charset="0"/>
                <a:cs typeface="Arial" pitchFamily="34" charset="0"/>
              </a:rPr>
              <a:t>Střídající:</a:t>
            </a:r>
            <a:r>
              <a:rPr lang="cs-CZ" sz="1100" dirty="0" err="1" smtClean="0">
                <a:latin typeface="Arial" pitchFamily="34" charset="0"/>
                <a:cs typeface="Arial" pitchFamily="34" charset="0"/>
              </a:rPr>
              <a:t>Šrotýř</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L</a:t>
            </a:r>
            <a:r>
              <a:rPr lang="cs-CZ" sz="1100" dirty="0" smtClean="0">
                <a:latin typeface="Arial" pitchFamily="34" charset="0"/>
                <a:cs typeface="Arial" pitchFamily="34" charset="0"/>
              </a:rPr>
              <a:t>.Novák, </a:t>
            </a:r>
            <a:r>
              <a:rPr lang="cs-CZ" sz="1100" dirty="0" err="1" smtClean="0">
                <a:latin typeface="Arial" pitchFamily="34" charset="0"/>
                <a:cs typeface="Arial" pitchFamily="34" charset="0"/>
              </a:rPr>
              <a:t>Ivanič</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Bartko</a:t>
            </a:r>
            <a:endParaRPr lang="cs-CZ" sz="1100" dirty="0" smtClean="0">
              <a:latin typeface="Arial" pitchFamily="34" charset="0"/>
              <a:cs typeface="Arial" pitchFamily="34" charset="0"/>
            </a:endParaRPr>
          </a:p>
          <a:p>
            <a:r>
              <a:rPr lang="cs-CZ" sz="1100" u="sng" dirty="0" smtClean="0">
                <a:latin typeface="Arial" pitchFamily="34" charset="0"/>
                <a:cs typeface="Arial" pitchFamily="34" charset="0"/>
              </a:rPr>
              <a:t>Trenér:</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J.Ransdorf</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Z</a:t>
            </a:r>
            <a:r>
              <a:rPr lang="cs-CZ" sz="1100" dirty="0" smtClean="0">
                <a:latin typeface="Arial" pitchFamily="34" charset="0"/>
                <a:cs typeface="Arial" pitchFamily="34" charset="0"/>
              </a:rPr>
              <a:t>.Németh,  </a:t>
            </a:r>
            <a:r>
              <a:rPr lang="cs-CZ" sz="1100" dirty="0" err="1" smtClean="0">
                <a:latin typeface="Arial" pitchFamily="34" charset="0"/>
                <a:cs typeface="Arial" pitchFamily="34" charset="0"/>
              </a:rPr>
              <a:t>R.Hrdlička</a:t>
            </a:r>
            <a:endParaRPr lang="cs-CZ" sz="1100" dirty="0" smtClean="0">
              <a:latin typeface="Arial" pitchFamily="34" charset="0"/>
              <a:cs typeface="Arial" pitchFamily="34" charset="0"/>
            </a:endParaRPr>
          </a:p>
          <a:p>
            <a:r>
              <a:rPr lang="cs-CZ" sz="1100" u="sng" dirty="0" smtClean="0">
                <a:latin typeface="Arial" pitchFamily="34" charset="0"/>
                <a:cs typeface="Arial" pitchFamily="34" charset="0"/>
              </a:rPr>
              <a:t>Rozhodčí:</a:t>
            </a:r>
            <a:r>
              <a:rPr lang="cs-CZ" sz="1100" dirty="0" smtClean="0">
                <a:latin typeface="Arial" pitchFamily="34" charset="0"/>
                <a:cs typeface="Arial" pitchFamily="34" charset="0"/>
              </a:rPr>
              <a:t>  </a:t>
            </a:r>
            <a:r>
              <a:rPr lang="cs-CZ" sz="1100" dirty="0" err="1" smtClean="0">
                <a:latin typeface="Arial" pitchFamily="34" charset="0"/>
                <a:cs typeface="Arial" pitchFamily="34" charset="0"/>
              </a:rPr>
              <a:t>M</a:t>
            </a:r>
            <a:r>
              <a:rPr lang="cs-CZ" sz="1100" dirty="0" smtClean="0">
                <a:latin typeface="Arial" pitchFamily="34" charset="0"/>
                <a:cs typeface="Arial" pitchFamily="34" charset="0"/>
              </a:rPr>
              <a:t>.</a:t>
            </a:r>
            <a:r>
              <a:rPr lang="cs-CZ" sz="1100" dirty="0" err="1" smtClean="0">
                <a:latin typeface="Arial" pitchFamily="34" charset="0"/>
                <a:cs typeface="Arial" pitchFamily="34" charset="0"/>
              </a:rPr>
              <a:t>Vlašič</a:t>
            </a:r>
            <a:r>
              <a:rPr lang="cs-CZ" sz="1100" dirty="0" smtClean="0">
                <a:latin typeface="Arial" pitchFamily="34" charset="0"/>
                <a:cs typeface="Arial" pitchFamily="34" charset="0"/>
              </a:rPr>
              <a:t> st.</a:t>
            </a:r>
            <a:endParaRPr lang="cs-CZ" sz="1400" u="sng" dirty="0" smtClean="0">
              <a:latin typeface="Bookman Old Style" pitchFamily="18" charset="0"/>
            </a:endParaRPr>
          </a:p>
        </p:txBody>
      </p:sp>
      <p:pic>
        <p:nvPicPr>
          <p:cNvPr id="40961" name="Picture 1"/>
          <p:cNvPicPr>
            <a:picLocks noChangeAspect="1" noChangeArrowheads="1"/>
          </p:cNvPicPr>
          <p:nvPr/>
        </p:nvPicPr>
        <p:blipFill>
          <a:blip r:embed="rId4" cstate="print"/>
          <a:srcRect/>
          <a:stretch>
            <a:fillRect/>
          </a:stretch>
        </p:blipFill>
        <p:spPr bwMode="auto">
          <a:xfrm>
            <a:off x="1759124" y="2611388"/>
            <a:ext cx="864096" cy="792088"/>
          </a:xfrm>
          <a:prstGeom prst="rect">
            <a:avLst/>
          </a:prstGeom>
          <a:noFill/>
          <a:ln w="9525">
            <a:noFill/>
            <a:miter lim="800000"/>
            <a:headEnd/>
            <a:tailEnd/>
          </a:ln>
        </p:spPr>
      </p:pic>
      <p:pic>
        <p:nvPicPr>
          <p:cNvPr id="40962" name="Picture 2"/>
          <p:cNvPicPr>
            <a:picLocks noChangeAspect="1" noChangeArrowheads="1"/>
          </p:cNvPicPr>
          <p:nvPr/>
        </p:nvPicPr>
        <p:blipFill>
          <a:blip r:embed="rId5" cstate="print"/>
          <a:srcRect/>
          <a:stretch>
            <a:fillRect/>
          </a:stretch>
        </p:blipFill>
        <p:spPr bwMode="auto">
          <a:xfrm>
            <a:off x="5935588" y="3403476"/>
            <a:ext cx="4104456" cy="2880320"/>
          </a:xfrm>
          <a:prstGeom prst="rect">
            <a:avLst/>
          </a:prstGeom>
          <a:noFill/>
          <a:ln w="69850">
            <a:solidFill>
              <a:srgbClr val="C00000"/>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31332"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cxnSp>
        <p:nvCxnSpPr>
          <p:cNvPr id="16" name="Přímá spojovací šipka 15"/>
          <p:cNvCxnSpPr/>
          <p:nvPr/>
        </p:nvCxnSpPr>
        <p:spPr bwMode="auto">
          <a:xfrm>
            <a:off x="3415308" y="7075884"/>
            <a:ext cx="136815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91936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12</a:t>
            </a:r>
          </a:p>
        </p:txBody>
      </p:sp>
      <p:pic>
        <p:nvPicPr>
          <p:cNvPr id="38913" name="Picture 1"/>
          <p:cNvPicPr>
            <a:picLocks noChangeAspect="1" noChangeArrowheads="1"/>
          </p:cNvPicPr>
          <p:nvPr/>
        </p:nvPicPr>
        <p:blipFill>
          <a:blip r:embed="rId3" cstate="print"/>
          <a:srcRect/>
          <a:stretch>
            <a:fillRect/>
          </a:stretch>
        </p:blipFill>
        <p:spPr bwMode="auto">
          <a:xfrm>
            <a:off x="174948" y="699517"/>
            <a:ext cx="4608512" cy="3136007"/>
          </a:xfrm>
          <a:prstGeom prst="rect">
            <a:avLst/>
          </a:prstGeom>
          <a:noFill/>
          <a:ln w="73025">
            <a:solidFill>
              <a:srgbClr val="000099"/>
            </a:solidFill>
            <a:miter lim="800000"/>
            <a:headEnd/>
            <a:tailEnd/>
          </a:ln>
        </p:spPr>
      </p:pic>
      <p:sp>
        <p:nvSpPr>
          <p:cNvPr id="12" name="TextovéPole 11"/>
          <p:cNvSpPr txBox="1"/>
          <p:nvPr/>
        </p:nvSpPr>
        <p:spPr>
          <a:xfrm>
            <a:off x="318964" y="163116"/>
            <a:ext cx="4464496" cy="307777"/>
          </a:xfrm>
          <a:prstGeom prst="rect">
            <a:avLst/>
          </a:prstGeom>
          <a:solidFill>
            <a:srgbClr val="99FFCC"/>
          </a:solidFill>
        </p:spPr>
        <p:txBody>
          <a:bodyPr wrap="square" rtlCol="0">
            <a:spAutoFit/>
          </a:bodyPr>
          <a:lstStyle/>
          <a:p>
            <a:pPr algn="ctr"/>
            <a:r>
              <a:rPr lang="cs-CZ" sz="1400" u="sng" dirty="0" smtClean="0">
                <a:latin typeface="Bookman Old Style" pitchFamily="18" charset="0"/>
              </a:rPr>
              <a:t>Sokol Horní </a:t>
            </a:r>
            <a:r>
              <a:rPr lang="cs-CZ" sz="1400" u="sng" dirty="0" err="1" smtClean="0">
                <a:latin typeface="Bookman Old Style" pitchFamily="18" charset="0"/>
              </a:rPr>
              <a:t>Jiřetín</a:t>
            </a:r>
            <a:r>
              <a:rPr lang="cs-CZ" sz="1400" u="sng" dirty="0" smtClean="0">
                <a:latin typeface="Bookman Old Style" pitchFamily="18" charset="0"/>
              </a:rPr>
              <a:t>-SK </a:t>
            </a:r>
            <a:r>
              <a:rPr lang="cs-CZ" sz="1400" u="sng" dirty="0" err="1" smtClean="0">
                <a:latin typeface="Bookman Old Style" pitchFamily="18" charset="0"/>
              </a:rPr>
              <a:t>Štětí</a:t>
            </a:r>
            <a:r>
              <a:rPr lang="cs-CZ" sz="1400" u="sng" dirty="0" smtClean="0">
                <a:latin typeface="Bookman Old Style" pitchFamily="18" charset="0"/>
              </a:rPr>
              <a:t> 9.4.2016</a:t>
            </a:r>
          </a:p>
        </p:txBody>
      </p:sp>
      <p:pic>
        <p:nvPicPr>
          <p:cNvPr id="2" name="Picture 1"/>
          <p:cNvPicPr>
            <a:picLocks noChangeAspect="1" noChangeArrowheads="1"/>
          </p:cNvPicPr>
          <p:nvPr/>
        </p:nvPicPr>
        <p:blipFill>
          <a:blip r:embed="rId4" cstate="print"/>
          <a:srcRect/>
          <a:stretch>
            <a:fillRect/>
          </a:stretch>
        </p:blipFill>
        <p:spPr bwMode="auto">
          <a:xfrm>
            <a:off x="174948" y="4051548"/>
            <a:ext cx="4608512" cy="2758480"/>
          </a:xfrm>
          <a:prstGeom prst="rect">
            <a:avLst/>
          </a:prstGeom>
          <a:noFill/>
          <a:ln w="63500">
            <a:solidFill>
              <a:srgbClr val="000099"/>
            </a:solidFill>
            <a:miter lim="800000"/>
            <a:headEnd/>
            <a:tailEnd/>
          </a:ln>
        </p:spPr>
      </p:pic>
      <p:sp>
        <p:nvSpPr>
          <p:cNvPr id="22" name="TextovéPole 21"/>
          <p:cNvSpPr txBox="1"/>
          <p:nvPr/>
        </p:nvSpPr>
        <p:spPr>
          <a:xfrm>
            <a:off x="5863580" y="91108"/>
            <a:ext cx="4248472" cy="707886"/>
          </a:xfrm>
          <a:prstGeom prst="rect">
            <a:avLst/>
          </a:prstGeom>
          <a:blipFill>
            <a:blip r:embed="rId5" cstate="print"/>
            <a:stretch>
              <a:fillRect/>
            </a:stretch>
          </a:blipFill>
          <a:ln w="47625">
            <a:solidFill>
              <a:srgbClr val="FF66FF"/>
            </a:solidFill>
            <a:prstDash val="sysDash"/>
          </a:ln>
        </p:spPr>
        <p:txBody>
          <a:bodyPr wrap="square" rtlCol="0">
            <a:spAutoFit/>
          </a:bodyPr>
          <a:lstStyle/>
          <a:p>
            <a:pPr algn="ctr"/>
            <a:r>
              <a:rPr lang="cs-CZ" sz="2000" dirty="0" smtClean="0">
                <a:latin typeface="Bookman Old Style" pitchFamily="18" charset="0"/>
              </a:rPr>
              <a:t>Do soutěže vstoupili minulý víkend i mladší žáci B. </a:t>
            </a:r>
          </a:p>
        </p:txBody>
      </p:sp>
      <p:graphicFrame>
        <p:nvGraphicFramePr>
          <p:cNvPr id="23" name="Tabulka 22"/>
          <p:cNvGraphicFramePr>
            <a:graphicFrameLocks noGrp="1"/>
          </p:cNvGraphicFramePr>
          <p:nvPr/>
        </p:nvGraphicFramePr>
        <p:xfrm>
          <a:off x="5791572" y="4063320"/>
          <a:ext cx="4316712" cy="2796540"/>
        </p:xfrm>
        <a:graphic>
          <a:graphicData uri="http://schemas.openxmlformats.org/drawingml/2006/table">
            <a:tbl>
              <a:tblPr/>
              <a:tblGrid>
                <a:gridCol w="171525">
                  <a:extLst>
                    <a:ext uri="{9D8B030D-6E8A-4147-A177-3AD203B41FA5}">
                      <a16:colId xmlns:a16="http://schemas.microsoft.com/office/drawing/2014/main" val="20000"/>
                    </a:ext>
                  </a:extLst>
                </a:gridCol>
                <a:gridCol w="457400">
                  <a:extLst>
                    <a:ext uri="{9D8B030D-6E8A-4147-A177-3AD203B41FA5}">
                      <a16:colId xmlns:a16="http://schemas.microsoft.com/office/drawing/2014/main" val="20001"/>
                    </a:ext>
                  </a:extLst>
                </a:gridCol>
                <a:gridCol w="1362670">
                  <a:extLst>
                    <a:ext uri="{9D8B030D-6E8A-4147-A177-3AD203B41FA5}">
                      <a16:colId xmlns:a16="http://schemas.microsoft.com/office/drawing/2014/main" val="20002"/>
                    </a:ext>
                  </a:extLst>
                </a:gridCol>
                <a:gridCol w="285875">
                  <a:extLst>
                    <a:ext uri="{9D8B030D-6E8A-4147-A177-3AD203B41FA5}">
                      <a16:colId xmlns:a16="http://schemas.microsoft.com/office/drawing/2014/main" val="20003"/>
                    </a:ext>
                  </a:extLst>
                </a:gridCol>
                <a:gridCol w="285875">
                  <a:extLst>
                    <a:ext uri="{9D8B030D-6E8A-4147-A177-3AD203B41FA5}">
                      <a16:colId xmlns:a16="http://schemas.microsoft.com/office/drawing/2014/main" val="20004"/>
                    </a:ext>
                  </a:extLst>
                </a:gridCol>
                <a:gridCol w="285875">
                  <a:extLst>
                    <a:ext uri="{9D8B030D-6E8A-4147-A177-3AD203B41FA5}">
                      <a16:colId xmlns:a16="http://schemas.microsoft.com/office/drawing/2014/main" val="20005"/>
                    </a:ext>
                  </a:extLst>
                </a:gridCol>
                <a:gridCol w="285875">
                  <a:extLst>
                    <a:ext uri="{9D8B030D-6E8A-4147-A177-3AD203B41FA5}">
                      <a16:colId xmlns:a16="http://schemas.microsoft.com/office/drawing/2014/main" val="20006"/>
                    </a:ext>
                  </a:extLst>
                </a:gridCol>
                <a:gridCol w="285875">
                  <a:extLst>
                    <a:ext uri="{9D8B030D-6E8A-4147-A177-3AD203B41FA5}">
                      <a16:colId xmlns:a16="http://schemas.microsoft.com/office/drawing/2014/main" val="20007"/>
                    </a:ext>
                  </a:extLst>
                </a:gridCol>
                <a:gridCol w="457400">
                  <a:extLst>
                    <a:ext uri="{9D8B030D-6E8A-4147-A177-3AD203B41FA5}">
                      <a16:colId xmlns:a16="http://schemas.microsoft.com/office/drawing/2014/main" val="20008"/>
                    </a:ext>
                  </a:extLst>
                </a:gridCol>
                <a:gridCol w="247758">
                  <a:extLst>
                    <a:ext uri="{9D8B030D-6E8A-4147-A177-3AD203B41FA5}">
                      <a16:colId xmlns:a16="http://schemas.microsoft.com/office/drawing/2014/main" val="20009"/>
                    </a:ext>
                  </a:extLst>
                </a:gridCol>
                <a:gridCol w="190584">
                  <a:extLst>
                    <a:ext uri="{9D8B030D-6E8A-4147-A177-3AD203B41FA5}">
                      <a16:colId xmlns:a16="http://schemas.microsoft.com/office/drawing/2014/main" val="20010"/>
                    </a:ext>
                  </a:extLst>
                </a:gridCol>
              </a:tblGrid>
              <a:tr h="160511">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0193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a:solidFill>
                            <a:srgbClr val="0000CC"/>
                          </a:solidFill>
                          <a:latin typeface="Calibri"/>
                        </a:rPr>
                        <a:t>Okresní přebor mladších žáků 2015/2016 po 10.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0193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a:solidFill>
                            <a:srgbClr val="000000"/>
                          </a:solidFill>
                          <a:latin typeface="Arial"/>
                        </a:rPr>
                        <a:t>Straškov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77:3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0193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000000"/>
                          </a:solidFill>
                          <a:latin typeface="Arial"/>
                        </a:rPr>
                        <a:t>Libochovice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45:22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0193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a:solidFill>
                            <a:srgbClr val="000000"/>
                          </a:solidFill>
                          <a:latin typeface="Arial"/>
                        </a:rPr>
                        <a:t>Pokratice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48:29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0193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000000"/>
                          </a:solidFill>
                          <a:latin typeface="Arial"/>
                        </a:rPr>
                        <a:t>Budyně</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46:28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395236">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dirty="0">
                          <a:solidFill>
                            <a:srgbClr val="000000"/>
                          </a:solidFill>
                          <a:latin typeface="Arial"/>
                        </a:rPr>
                        <a:t>SK Roudnice "B"</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48:23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0193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FF0066"/>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FF0066"/>
                          </a:solidFill>
                          <a:latin typeface="Arial"/>
                        </a:rPr>
                        <a:t>Štětí "B"</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Calibri"/>
                        </a:rPr>
                        <a:t>43:36</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66"/>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0193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a:solidFill>
                            <a:srgbClr val="000000"/>
                          </a:solidFill>
                          <a:latin typeface="Arial"/>
                        </a:rPr>
                        <a:t>Polepy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25:70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0193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000000"/>
                          </a:solidFill>
                          <a:latin typeface="Arial"/>
                        </a:rPr>
                        <a:t>Hoštka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15:46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01933">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400" b="1" i="0" u="none" strike="noStrike">
                          <a:solidFill>
                            <a:srgbClr val="000000"/>
                          </a:solidFill>
                          <a:latin typeface="Arial"/>
                        </a:rPr>
                        <a:t>Peruc</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6:96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6051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sp>
        <p:nvSpPr>
          <p:cNvPr id="24" name="TextovéPole 23"/>
          <p:cNvSpPr txBox="1"/>
          <p:nvPr/>
        </p:nvSpPr>
        <p:spPr>
          <a:xfrm>
            <a:off x="5791572" y="955204"/>
            <a:ext cx="4320480" cy="1631216"/>
          </a:xfrm>
          <a:prstGeom prst="rect">
            <a:avLst/>
          </a:prstGeom>
          <a:noFill/>
        </p:spPr>
        <p:txBody>
          <a:bodyPr wrap="square" rtlCol="0">
            <a:spAutoFit/>
          </a:bodyPr>
          <a:lstStyle/>
          <a:p>
            <a:pPr algn="ctr"/>
            <a:r>
              <a:rPr lang="cs-CZ" sz="2000" u="sng" dirty="0" smtClean="0">
                <a:effectLst>
                  <a:outerShdw blurRad="38100" dist="38100" dir="2700000" algn="tl">
                    <a:srgbClr val="000000">
                      <a:alpha val="43137"/>
                    </a:srgbClr>
                  </a:outerShdw>
                </a:effectLst>
                <a:latin typeface="Bookman Old Style" pitchFamily="18" charset="0"/>
              </a:rPr>
              <a:t>FK Polepy – SK </a:t>
            </a:r>
            <a:r>
              <a:rPr lang="cs-CZ" sz="2000" u="sng" dirty="0" err="1" smtClean="0">
                <a:effectLst>
                  <a:outerShdw blurRad="38100" dist="38100" dir="2700000" algn="tl">
                    <a:srgbClr val="000000">
                      <a:alpha val="43137"/>
                    </a:srgbClr>
                  </a:outerShdw>
                </a:effectLst>
                <a:latin typeface="Bookman Old Style" pitchFamily="18" charset="0"/>
              </a:rPr>
              <a:t>Štětí</a:t>
            </a:r>
            <a:r>
              <a:rPr lang="cs-CZ" sz="2000" u="sng" dirty="0" smtClean="0">
                <a:effectLst>
                  <a:outerShdw blurRad="38100" dist="38100" dir="2700000" algn="tl">
                    <a:srgbClr val="000000">
                      <a:alpha val="43137"/>
                    </a:srgbClr>
                  </a:outerShdw>
                </a:effectLst>
                <a:latin typeface="Bookman Old Style" pitchFamily="18" charset="0"/>
              </a:rPr>
              <a:t> B</a:t>
            </a:r>
          </a:p>
          <a:p>
            <a:pPr algn="ctr"/>
            <a:r>
              <a:rPr lang="cs-CZ" sz="2000" u="sng" dirty="0" smtClean="0">
                <a:effectLst>
                  <a:outerShdw blurRad="38100" dist="38100" dir="2700000" algn="tl">
                    <a:srgbClr val="000000">
                      <a:alpha val="43137"/>
                    </a:srgbClr>
                  </a:outerShdw>
                </a:effectLst>
                <a:latin typeface="Bookman Old Style" pitchFamily="18" charset="0"/>
              </a:rPr>
              <a:t>5:1(3:0)      9.4.2016   10.kolo</a:t>
            </a:r>
            <a:endParaRPr lang="cs-CZ" sz="1800" u="sng" dirty="0" smtClean="0">
              <a:effectLst>
                <a:outerShdw blurRad="38100" dist="38100" dir="2700000" algn="tl">
                  <a:srgbClr val="000000">
                    <a:alpha val="43137"/>
                  </a:srgbClr>
                </a:outerShdw>
              </a:effectLst>
              <a:latin typeface="Bookman Old Style" pitchFamily="18" charset="0"/>
            </a:endParaRPr>
          </a:p>
          <a:p>
            <a:r>
              <a:rPr lang="cs-CZ" b="0" u="sng" dirty="0" smtClean="0">
                <a:latin typeface="Arial" pitchFamily="34" charset="0"/>
                <a:cs typeface="Arial" pitchFamily="34" charset="0"/>
              </a:rPr>
              <a:t>Branky:</a:t>
            </a:r>
            <a:r>
              <a:rPr lang="cs-CZ" b="0" dirty="0" smtClean="0">
                <a:latin typeface="Arial" pitchFamily="34" charset="0"/>
                <a:cs typeface="Arial" pitchFamily="34" charset="0"/>
              </a:rPr>
              <a:t> </a:t>
            </a:r>
            <a:r>
              <a:rPr lang="cs-CZ" b="0" dirty="0" err="1" smtClean="0">
                <a:latin typeface="Arial" pitchFamily="34" charset="0"/>
                <a:cs typeface="Arial" pitchFamily="34" charset="0"/>
              </a:rPr>
              <a:t>Cízler</a:t>
            </a:r>
            <a:r>
              <a:rPr lang="cs-CZ" b="0" dirty="0" smtClean="0">
                <a:latin typeface="Arial" pitchFamily="34" charset="0"/>
                <a:cs typeface="Arial" pitchFamily="34" charset="0"/>
              </a:rPr>
              <a:t> </a:t>
            </a:r>
            <a:r>
              <a:rPr lang="cs-CZ" dirty="0" smtClean="0">
                <a:latin typeface="Arial" pitchFamily="34" charset="0"/>
                <a:cs typeface="Arial" pitchFamily="34" charset="0"/>
              </a:rPr>
              <a:t>1</a:t>
            </a:r>
          </a:p>
          <a:p>
            <a:r>
              <a:rPr lang="cs-CZ" b="0" u="sng" dirty="0" smtClean="0">
                <a:latin typeface="Arial" pitchFamily="34" charset="0"/>
                <a:cs typeface="Arial" pitchFamily="34" charset="0"/>
              </a:rPr>
              <a:t>Sestava</a:t>
            </a:r>
            <a:r>
              <a:rPr lang="cs-CZ" b="0" dirty="0" smtClean="0">
                <a:latin typeface="Arial" pitchFamily="34" charset="0"/>
                <a:cs typeface="Arial" pitchFamily="34" charset="0"/>
              </a:rPr>
              <a:t>:  </a:t>
            </a:r>
            <a:r>
              <a:rPr lang="cs-CZ" b="0" dirty="0" err="1" smtClean="0">
                <a:latin typeface="Arial" pitchFamily="34" charset="0"/>
                <a:cs typeface="Arial" pitchFamily="34" charset="0"/>
              </a:rPr>
              <a:t>V</a:t>
            </a:r>
            <a:r>
              <a:rPr lang="cs-CZ" b="0" dirty="0" smtClean="0">
                <a:latin typeface="Arial" pitchFamily="34" charset="0"/>
                <a:cs typeface="Arial" pitchFamily="34" charset="0"/>
              </a:rPr>
              <a:t>.Novotný-Bílý, Nedvěd, Procházka, </a:t>
            </a:r>
            <a:r>
              <a:rPr lang="cs-CZ" b="0" dirty="0" err="1" smtClean="0">
                <a:latin typeface="Arial" pitchFamily="34" charset="0"/>
                <a:cs typeface="Arial" pitchFamily="34" charset="0"/>
              </a:rPr>
              <a:t>Slapnička</a:t>
            </a:r>
            <a:r>
              <a:rPr lang="cs-CZ" b="0" dirty="0" smtClean="0">
                <a:latin typeface="Arial" pitchFamily="34" charset="0"/>
                <a:cs typeface="Arial" pitchFamily="34" charset="0"/>
              </a:rPr>
              <a:t>, </a:t>
            </a:r>
            <a:r>
              <a:rPr lang="cs-CZ" b="0" dirty="0" err="1" smtClean="0">
                <a:latin typeface="Arial" pitchFamily="34" charset="0"/>
                <a:cs typeface="Arial" pitchFamily="34" charset="0"/>
              </a:rPr>
              <a:t>J.Novák</a:t>
            </a:r>
            <a:r>
              <a:rPr lang="cs-CZ" b="0" dirty="0" smtClean="0">
                <a:latin typeface="Arial" pitchFamily="34" charset="0"/>
                <a:cs typeface="Arial" pitchFamily="34" charset="0"/>
              </a:rPr>
              <a:t>, Franc, Musílek, </a:t>
            </a:r>
            <a:r>
              <a:rPr lang="cs-CZ" b="0" dirty="0" err="1" smtClean="0">
                <a:latin typeface="Arial" pitchFamily="34" charset="0"/>
                <a:cs typeface="Arial" pitchFamily="34" charset="0"/>
              </a:rPr>
              <a:t>Schleiss</a:t>
            </a:r>
            <a:r>
              <a:rPr lang="cs-CZ" b="0" dirty="0" smtClean="0">
                <a:latin typeface="Arial" pitchFamily="34" charset="0"/>
                <a:cs typeface="Arial" pitchFamily="34" charset="0"/>
              </a:rPr>
              <a:t>, </a:t>
            </a:r>
            <a:r>
              <a:rPr lang="cs-CZ" b="0" dirty="0" err="1" smtClean="0">
                <a:latin typeface="Arial" pitchFamily="34" charset="0"/>
                <a:cs typeface="Arial" pitchFamily="34" charset="0"/>
              </a:rPr>
              <a:t>Kettner</a:t>
            </a:r>
            <a:r>
              <a:rPr lang="cs-CZ" b="0" dirty="0" smtClean="0">
                <a:latin typeface="Arial" pitchFamily="34" charset="0"/>
                <a:cs typeface="Arial" pitchFamily="34" charset="0"/>
              </a:rPr>
              <a:t>, </a:t>
            </a:r>
            <a:r>
              <a:rPr lang="cs-CZ" b="0" dirty="0" err="1" smtClean="0">
                <a:latin typeface="Arial" pitchFamily="34" charset="0"/>
                <a:cs typeface="Arial" pitchFamily="34" charset="0"/>
              </a:rPr>
              <a:t>Cízler</a:t>
            </a:r>
            <a:endParaRPr lang="cs-CZ" b="0" dirty="0" smtClean="0">
              <a:latin typeface="Arial" pitchFamily="34" charset="0"/>
              <a:cs typeface="Arial" pitchFamily="34" charset="0"/>
            </a:endParaRPr>
          </a:p>
          <a:p>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P.Záloha</a:t>
            </a:r>
            <a:endParaRPr lang="cs-CZ" b="0" dirty="0" smtClean="0">
              <a:latin typeface="Arial" pitchFamily="34" charset="0"/>
              <a:cs typeface="Arial" pitchFamily="34" charset="0"/>
            </a:endParaRPr>
          </a:p>
          <a:p>
            <a:r>
              <a:rPr lang="cs-CZ" b="0" u="sng" dirty="0" smtClean="0">
                <a:latin typeface="Arial" pitchFamily="34" charset="0"/>
                <a:cs typeface="Arial" pitchFamily="34" charset="0"/>
              </a:rPr>
              <a:t>Rozhodčí</a:t>
            </a:r>
            <a:r>
              <a:rPr lang="cs-CZ" b="0" dirty="0" smtClean="0">
                <a:latin typeface="Arial" pitchFamily="34" charset="0"/>
                <a:cs typeface="Arial" pitchFamily="34" charset="0"/>
              </a:rPr>
              <a:t>: František Huml</a:t>
            </a:r>
          </a:p>
        </p:txBody>
      </p:sp>
      <p:graphicFrame>
        <p:nvGraphicFramePr>
          <p:cNvPr id="25" name="Tabulka 24"/>
          <p:cNvGraphicFramePr>
            <a:graphicFrameLocks noGrp="1"/>
          </p:cNvGraphicFramePr>
          <p:nvPr/>
        </p:nvGraphicFramePr>
        <p:xfrm>
          <a:off x="5791571" y="2683396"/>
          <a:ext cx="4248471" cy="1219835"/>
        </p:xfrm>
        <a:graphic>
          <a:graphicData uri="http://schemas.openxmlformats.org/drawingml/2006/table">
            <a:tbl>
              <a:tblPr/>
              <a:tblGrid>
                <a:gridCol w="1416157">
                  <a:extLst>
                    <a:ext uri="{9D8B030D-6E8A-4147-A177-3AD203B41FA5}">
                      <a16:colId xmlns:a16="http://schemas.microsoft.com/office/drawing/2014/main" val="20000"/>
                    </a:ext>
                  </a:extLst>
                </a:gridCol>
                <a:gridCol w="1416157">
                  <a:extLst>
                    <a:ext uri="{9D8B030D-6E8A-4147-A177-3AD203B41FA5}">
                      <a16:colId xmlns:a16="http://schemas.microsoft.com/office/drawing/2014/main" val="20001"/>
                    </a:ext>
                  </a:extLst>
                </a:gridCol>
                <a:gridCol w="1416157">
                  <a:extLst>
                    <a:ext uri="{9D8B030D-6E8A-4147-A177-3AD203B41FA5}">
                      <a16:colId xmlns:a16="http://schemas.microsoft.com/office/drawing/2014/main" val="20002"/>
                    </a:ext>
                  </a:extLst>
                </a:gridCol>
              </a:tblGrid>
              <a:tr h="409575">
                <a:tc gridSpan="3">
                  <a:txBody>
                    <a:bodyPr/>
                    <a:lstStyle/>
                    <a:p>
                      <a:pPr algn="ctr" fontAlgn="ctr"/>
                      <a:r>
                        <a:rPr lang="cs-CZ" sz="1100" b="1" i="0" u="none" strike="noStrike" dirty="0">
                          <a:solidFill>
                            <a:srgbClr val="000000"/>
                          </a:solidFill>
                          <a:latin typeface="Arial Black"/>
                        </a:rPr>
                        <a:t>10. kolo okresního přeboru mladších žáků</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02565">
                <a:tc>
                  <a:txBody>
                    <a:bodyPr/>
                    <a:lstStyle/>
                    <a:p>
                      <a:pPr algn="ctr" fontAlgn="ctr"/>
                      <a:r>
                        <a:rPr lang="cs-CZ" sz="1050" b="1" i="0" u="none" strike="noStrike" dirty="0" err="1">
                          <a:solidFill>
                            <a:srgbClr val="000000"/>
                          </a:solidFill>
                          <a:latin typeface="Arial Black"/>
                        </a:rPr>
                        <a:t>Budyně</a:t>
                      </a:r>
                      <a:endParaRPr lang="cs-CZ" sz="1050" b="1" i="0" u="none" strike="noStrike" dirty="0">
                        <a:solidFill>
                          <a:srgbClr val="000000"/>
                        </a:solidFill>
                        <a:latin typeface="Arial Black"/>
                      </a:endParaRP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dirty="0" err="1">
                          <a:solidFill>
                            <a:srgbClr val="000000"/>
                          </a:solidFill>
                          <a:latin typeface="Arial Black"/>
                        </a:rPr>
                        <a:t>Pokratice</a:t>
                      </a:r>
                      <a:endParaRPr lang="cs-CZ" sz="1050" b="1" i="0" u="none" strike="noStrike" dirty="0">
                        <a:solidFill>
                          <a:srgbClr val="000000"/>
                        </a:solidFill>
                        <a:latin typeface="Arial Black"/>
                      </a:endParaRP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a:solidFill>
                            <a:srgbClr val="000000"/>
                          </a:solidFill>
                          <a:latin typeface="Arial Black"/>
                        </a:rPr>
                        <a:t>7:2</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1"/>
                  </a:ext>
                </a:extLst>
              </a:tr>
              <a:tr h="202565">
                <a:tc>
                  <a:txBody>
                    <a:bodyPr/>
                    <a:lstStyle/>
                    <a:p>
                      <a:pPr algn="ctr" fontAlgn="ctr"/>
                      <a:r>
                        <a:rPr lang="cs-CZ" sz="1050" b="1" i="0" u="none" strike="noStrike" dirty="0" err="1">
                          <a:solidFill>
                            <a:srgbClr val="000000"/>
                          </a:solidFill>
                          <a:latin typeface="Arial Black"/>
                        </a:rPr>
                        <a:t>Hoštka</a:t>
                      </a:r>
                      <a:endParaRPr lang="cs-CZ" sz="1050" b="1" i="0" u="none" strike="noStrike" dirty="0">
                        <a:solidFill>
                          <a:srgbClr val="000000"/>
                        </a:solidFill>
                        <a:latin typeface="Arial Black"/>
                      </a:endParaRPr>
                    </a:p>
                  </a:txBody>
                  <a:tcPr marL="9525" marR="9525" marT="9525" marB="0" anchor="ctr">
                    <a:lnL>
                      <a:noFill/>
                    </a:lnL>
                    <a:lnR>
                      <a:noFill/>
                    </a:lnR>
                    <a:lnT>
                      <a:noFill/>
                    </a:lnT>
                    <a:lnB>
                      <a:noFill/>
                    </a:lnB>
                    <a:solidFill>
                      <a:srgbClr val="FFCCFF"/>
                    </a:solidFill>
                  </a:tcPr>
                </a:tc>
                <a:tc>
                  <a:txBody>
                    <a:bodyPr/>
                    <a:lstStyle/>
                    <a:p>
                      <a:pPr algn="ctr" fontAlgn="ctr"/>
                      <a:r>
                        <a:rPr lang="cs-CZ" sz="1050" b="1" i="0" u="none" strike="noStrike" dirty="0">
                          <a:solidFill>
                            <a:srgbClr val="000000"/>
                          </a:solidFill>
                          <a:latin typeface="Arial Black"/>
                        </a:rPr>
                        <a:t>Libochovice</a:t>
                      </a:r>
                    </a:p>
                  </a:txBody>
                  <a:tcPr marL="9525" marR="9525" marT="9525" marB="0" anchor="ctr">
                    <a:lnL>
                      <a:noFill/>
                    </a:lnL>
                    <a:lnR>
                      <a:noFill/>
                    </a:lnR>
                    <a:lnT>
                      <a:noFill/>
                    </a:lnT>
                    <a:lnB>
                      <a:noFill/>
                    </a:lnB>
                    <a:solidFill>
                      <a:srgbClr val="FFCCFF"/>
                    </a:solidFill>
                  </a:tcPr>
                </a:tc>
                <a:tc>
                  <a:txBody>
                    <a:bodyPr/>
                    <a:lstStyle/>
                    <a:p>
                      <a:pPr algn="ctr" fontAlgn="ctr"/>
                      <a:r>
                        <a:rPr lang="cs-CZ" sz="1050" b="1" i="0" u="none" strike="noStrike" dirty="0">
                          <a:solidFill>
                            <a:srgbClr val="000000"/>
                          </a:solidFill>
                          <a:latin typeface="Arial Black"/>
                        </a:rPr>
                        <a:t>1:5</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2"/>
                  </a:ext>
                </a:extLst>
              </a:tr>
              <a:tr h="202565">
                <a:tc>
                  <a:txBody>
                    <a:bodyPr/>
                    <a:lstStyle/>
                    <a:p>
                      <a:pPr algn="ctr" fontAlgn="ctr"/>
                      <a:r>
                        <a:rPr lang="cs-CZ" sz="1050" b="1" i="0" u="none" strike="noStrike">
                          <a:solidFill>
                            <a:srgbClr val="000000"/>
                          </a:solidFill>
                          <a:latin typeface="Arial Black"/>
                        </a:rPr>
                        <a:t>Polepy</a:t>
                      </a: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a:solidFill>
                            <a:srgbClr val="000000"/>
                          </a:solidFill>
                          <a:latin typeface="Arial Black"/>
                        </a:rPr>
                        <a:t>Štětí "B"</a:t>
                      </a:r>
                    </a:p>
                  </a:txBody>
                  <a:tcPr marL="9525" marR="9525" marT="9525" marB="0" anchor="ctr">
                    <a:lnL>
                      <a:noFill/>
                    </a:lnL>
                    <a:lnR>
                      <a:noFill/>
                    </a:lnR>
                    <a:lnT>
                      <a:noFill/>
                    </a:lnT>
                    <a:lnB>
                      <a:noFill/>
                    </a:lnB>
                    <a:solidFill>
                      <a:srgbClr val="99FF66"/>
                    </a:solidFill>
                  </a:tcPr>
                </a:tc>
                <a:tc>
                  <a:txBody>
                    <a:bodyPr/>
                    <a:lstStyle/>
                    <a:p>
                      <a:pPr algn="ctr" fontAlgn="ctr"/>
                      <a:r>
                        <a:rPr lang="cs-CZ" sz="1050" b="1" i="0" u="none" strike="noStrike" dirty="0">
                          <a:solidFill>
                            <a:srgbClr val="000000"/>
                          </a:solidFill>
                          <a:latin typeface="Arial Black"/>
                        </a:rPr>
                        <a:t>5:1</a:t>
                      </a:r>
                    </a:p>
                  </a:txBody>
                  <a:tcPr marL="9525" marR="9525" marT="9525" marB="0" anchor="ctr">
                    <a:lnL>
                      <a:noFill/>
                    </a:lnL>
                    <a:lnR>
                      <a:noFill/>
                    </a:lnR>
                    <a:lnT>
                      <a:noFill/>
                    </a:lnT>
                    <a:lnB>
                      <a:noFill/>
                    </a:lnB>
                    <a:solidFill>
                      <a:srgbClr val="99FF66"/>
                    </a:solidFill>
                  </a:tcPr>
                </a:tc>
                <a:extLst>
                  <a:ext uri="{0D108BD9-81ED-4DB2-BD59-A6C34878D82A}">
                    <a16:rowId xmlns:a16="http://schemas.microsoft.com/office/drawing/2014/main" val="10003"/>
                  </a:ext>
                </a:extLst>
              </a:tr>
              <a:tr h="202565">
                <a:tc>
                  <a:txBody>
                    <a:bodyPr/>
                    <a:lstStyle/>
                    <a:p>
                      <a:pPr algn="ctr" fontAlgn="ctr"/>
                      <a:r>
                        <a:rPr lang="cs-CZ" sz="1050" b="1" i="0" u="none" strike="noStrike">
                          <a:solidFill>
                            <a:srgbClr val="000000"/>
                          </a:solidFill>
                          <a:latin typeface="Arial Black"/>
                        </a:rPr>
                        <a:t>Straškov</a:t>
                      </a:r>
                    </a:p>
                  </a:txBody>
                  <a:tcPr marL="9525" marR="9525" marT="9525" marB="0" anchor="ctr">
                    <a:lnL>
                      <a:noFill/>
                    </a:lnL>
                    <a:lnR>
                      <a:noFill/>
                    </a:lnR>
                    <a:lnT>
                      <a:noFill/>
                    </a:lnT>
                    <a:lnB>
                      <a:noFill/>
                    </a:lnB>
                    <a:solidFill>
                      <a:srgbClr val="FFCCFF"/>
                    </a:solidFill>
                  </a:tcPr>
                </a:tc>
                <a:tc>
                  <a:txBody>
                    <a:bodyPr/>
                    <a:lstStyle/>
                    <a:p>
                      <a:pPr algn="ctr" fontAlgn="ctr"/>
                      <a:r>
                        <a:rPr lang="cs-CZ" sz="1050" b="1" i="0" u="none" strike="noStrike">
                          <a:solidFill>
                            <a:srgbClr val="000000"/>
                          </a:solidFill>
                          <a:latin typeface="Arial Black"/>
                        </a:rPr>
                        <a:t>Peruc</a:t>
                      </a:r>
                    </a:p>
                  </a:txBody>
                  <a:tcPr marL="9525" marR="9525" marT="9525" marB="0" anchor="ctr">
                    <a:lnL>
                      <a:noFill/>
                    </a:lnL>
                    <a:lnR>
                      <a:noFill/>
                    </a:lnR>
                    <a:lnT>
                      <a:noFill/>
                    </a:lnT>
                    <a:lnB>
                      <a:noFill/>
                    </a:lnB>
                    <a:solidFill>
                      <a:srgbClr val="FFCCFF"/>
                    </a:solidFill>
                  </a:tcPr>
                </a:tc>
                <a:tc>
                  <a:txBody>
                    <a:bodyPr/>
                    <a:lstStyle/>
                    <a:p>
                      <a:pPr algn="ctr" fontAlgn="ctr"/>
                      <a:r>
                        <a:rPr lang="cs-CZ" sz="1050" b="1" i="0" u="none" strike="noStrike" dirty="0">
                          <a:solidFill>
                            <a:srgbClr val="000000"/>
                          </a:solidFill>
                          <a:latin typeface="Arial Black"/>
                        </a:rPr>
                        <a:t>14:0</a:t>
                      </a:r>
                    </a:p>
                  </a:txBody>
                  <a:tcPr marL="9525" marR="9525" marT="9525" marB="0" anchor="ctr">
                    <a:lnL>
                      <a:noFill/>
                    </a:lnL>
                    <a:lnR>
                      <a:noFill/>
                    </a:lnR>
                    <a:lnT>
                      <a:noFill/>
                    </a:lnT>
                    <a:lnB>
                      <a:noFill/>
                    </a:lnB>
                    <a:solidFill>
                      <a:srgbClr val="FFCC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447756"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5" name="TextovéPole 14"/>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graphicFrame>
        <p:nvGraphicFramePr>
          <p:cNvPr id="9" name="Tabulka 8"/>
          <p:cNvGraphicFramePr>
            <a:graphicFrameLocks noGrp="1"/>
          </p:cNvGraphicFramePr>
          <p:nvPr/>
        </p:nvGraphicFramePr>
        <p:xfrm>
          <a:off x="5647554" y="118180"/>
          <a:ext cx="4536506" cy="3933368"/>
        </p:xfrm>
        <a:graphic>
          <a:graphicData uri="http://schemas.openxmlformats.org/drawingml/2006/table">
            <a:tbl>
              <a:tblPr/>
              <a:tblGrid>
                <a:gridCol w="208575">
                  <a:extLst>
                    <a:ext uri="{9D8B030D-6E8A-4147-A177-3AD203B41FA5}">
                      <a16:colId xmlns:a16="http://schemas.microsoft.com/office/drawing/2014/main" val="20000"/>
                    </a:ext>
                  </a:extLst>
                </a:gridCol>
                <a:gridCol w="396292">
                  <a:extLst>
                    <a:ext uri="{9D8B030D-6E8A-4147-A177-3AD203B41FA5}">
                      <a16:colId xmlns:a16="http://schemas.microsoft.com/office/drawing/2014/main" val="20001"/>
                    </a:ext>
                  </a:extLst>
                </a:gridCol>
                <a:gridCol w="1449595">
                  <a:extLst>
                    <a:ext uri="{9D8B030D-6E8A-4147-A177-3AD203B41FA5}">
                      <a16:colId xmlns:a16="http://schemas.microsoft.com/office/drawing/2014/main" val="20002"/>
                    </a:ext>
                  </a:extLst>
                </a:gridCol>
                <a:gridCol w="260719">
                  <a:extLst>
                    <a:ext uri="{9D8B030D-6E8A-4147-A177-3AD203B41FA5}">
                      <a16:colId xmlns:a16="http://schemas.microsoft.com/office/drawing/2014/main" val="20003"/>
                    </a:ext>
                  </a:extLst>
                </a:gridCol>
                <a:gridCol w="260719">
                  <a:extLst>
                    <a:ext uri="{9D8B030D-6E8A-4147-A177-3AD203B41FA5}">
                      <a16:colId xmlns:a16="http://schemas.microsoft.com/office/drawing/2014/main" val="20004"/>
                    </a:ext>
                  </a:extLst>
                </a:gridCol>
                <a:gridCol w="260719">
                  <a:extLst>
                    <a:ext uri="{9D8B030D-6E8A-4147-A177-3AD203B41FA5}">
                      <a16:colId xmlns:a16="http://schemas.microsoft.com/office/drawing/2014/main" val="20005"/>
                    </a:ext>
                  </a:extLst>
                </a:gridCol>
                <a:gridCol w="260719">
                  <a:extLst>
                    <a:ext uri="{9D8B030D-6E8A-4147-A177-3AD203B41FA5}">
                      <a16:colId xmlns:a16="http://schemas.microsoft.com/office/drawing/2014/main" val="20006"/>
                    </a:ext>
                  </a:extLst>
                </a:gridCol>
                <a:gridCol w="260719">
                  <a:extLst>
                    <a:ext uri="{9D8B030D-6E8A-4147-A177-3AD203B41FA5}">
                      <a16:colId xmlns:a16="http://schemas.microsoft.com/office/drawing/2014/main" val="20007"/>
                    </a:ext>
                  </a:extLst>
                </a:gridCol>
                <a:gridCol w="719584">
                  <a:extLst>
                    <a:ext uri="{9D8B030D-6E8A-4147-A177-3AD203B41FA5}">
                      <a16:colId xmlns:a16="http://schemas.microsoft.com/office/drawing/2014/main" val="20008"/>
                    </a:ext>
                  </a:extLst>
                </a:gridCol>
                <a:gridCol w="271147">
                  <a:extLst>
                    <a:ext uri="{9D8B030D-6E8A-4147-A177-3AD203B41FA5}">
                      <a16:colId xmlns:a16="http://schemas.microsoft.com/office/drawing/2014/main" val="20009"/>
                    </a:ext>
                  </a:extLst>
                </a:gridCol>
                <a:gridCol w="187718">
                  <a:extLst>
                    <a:ext uri="{9D8B030D-6E8A-4147-A177-3AD203B41FA5}">
                      <a16:colId xmlns:a16="http://schemas.microsoft.com/office/drawing/2014/main" val="20010"/>
                    </a:ext>
                  </a:extLst>
                </a:gridCol>
              </a:tblGrid>
              <a:tr h="167499">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0"/>
                  </a:ext>
                </a:extLst>
              </a:tr>
              <a:tr h="4700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600" b="1" i="0" u="none" strike="noStrike">
                          <a:solidFill>
                            <a:srgbClr val="0000CC"/>
                          </a:solidFill>
                          <a:latin typeface="Calibri"/>
                        </a:rPr>
                        <a:t>Ústecký přebor dospělých 2015/2016 po 20.kole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1"/>
                  </a:ext>
                </a:extLst>
              </a:tr>
              <a:tr h="2107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400" b="1" i="0" u="none" strike="noStrike">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FF0000"/>
                          </a:solidFill>
                          <a:latin typeface="Arial"/>
                        </a:rPr>
                        <a:t>SK Štětí</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Calibri"/>
                        </a:rPr>
                        <a:t>74:27</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51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2"/>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dirty="0">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Blšany</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Calibri"/>
                        </a:rPr>
                        <a:t>61:35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000000"/>
                          </a:solidFill>
                          <a:latin typeface="Arial"/>
                        </a:rPr>
                        <a:t>40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3"/>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Proboštov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47:31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4"/>
                  </a:ext>
                </a:extLst>
              </a:tr>
              <a:tr h="181908">
                <a:tc>
                  <a:txBody>
                    <a:bodyPr/>
                    <a:lstStyle/>
                    <a:p>
                      <a:pPr algn="l" fontAlgn="b"/>
                      <a:r>
                        <a:rPr lang="cs-CZ" sz="12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55:39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5"/>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Neštěmice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61:46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6"/>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Modlany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61:47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7"/>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Srbice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56:47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8"/>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Žatec</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40:40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9"/>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SK Hrobce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70:59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0"/>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H. Jiřetín</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37:32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1"/>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35:40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2"/>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AFK L. Chomutov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31:52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3"/>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Postoloprty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35:64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4"/>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Modrá</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36:60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5"/>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Střekov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40:65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6"/>
                  </a:ext>
                </a:extLst>
              </a:tr>
              <a:tr h="18190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19:74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7"/>
                  </a:ext>
                </a:extLst>
              </a:tr>
              <a:tr h="1674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8"/>
                  </a:ext>
                </a:extLst>
              </a:tr>
            </a:tbl>
          </a:graphicData>
        </a:graphic>
      </p:graphicFrame>
      <p:sp>
        <p:nvSpPr>
          <p:cNvPr id="10" name="TextovéPole 9"/>
          <p:cNvSpPr txBox="1"/>
          <p:nvPr/>
        </p:nvSpPr>
        <p:spPr>
          <a:xfrm>
            <a:off x="5719564" y="4123556"/>
            <a:ext cx="4392488" cy="2677656"/>
          </a:xfrm>
          <a:prstGeom prst="rect">
            <a:avLst/>
          </a:prstGeom>
          <a:blipFill dpi="0" rotWithShape="1">
            <a:blip r:embed="rId2" cstate="print">
              <a:alphaModFix amt="70000"/>
            </a:blip>
            <a:srcRect/>
            <a:stretch>
              <a:fillRect/>
            </a:stretch>
          </a:blipFill>
          <a:ln w="50800">
            <a:solidFill>
              <a:srgbClr val="FFCC66"/>
            </a:solidFill>
          </a:ln>
        </p:spPr>
        <p:txBody>
          <a:bodyPr wrap="square" rtlCol="0">
            <a:spAutoFit/>
          </a:bodyPr>
          <a:lstStyle/>
          <a:p>
            <a:pPr algn="just"/>
            <a:r>
              <a:rPr lang="cs-CZ" dirty="0" smtClean="0">
                <a:latin typeface="Arial" pitchFamily="34" charset="0"/>
                <a:cs typeface="Arial" pitchFamily="34" charset="0"/>
              </a:rPr>
              <a:t>V posledních 2 kolech navýšilo </a:t>
            </a:r>
            <a:r>
              <a:rPr lang="cs-CZ" dirty="0" err="1" smtClean="0">
                <a:latin typeface="Arial" pitchFamily="34" charset="0"/>
                <a:cs typeface="Arial" pitchFamily="34" charset="0"/>
              </a:rPr>
              <a:t>Štětí</a:t>
            </a:r>
            <a:r>
              <a:rPr lang="cs-CZ" dirty="0" smtClean="0">
                <a:latin typeface="Arial" pitchFamily="34" charset="0"/>
                <a:cs typeface="Arial" pitchFamily="34" charset="0"/>
              </a:rPr>
              <a:t> svůj náskok na čele na luxusních 11 bodů.  </a:t>
            </a:r>
            <a:r>
              <a:rPr lang="cs-CZ" dirty="0" err="1" smtClean="0">
                <a:latin typeface="Arial" pitchFamily="34" charset="0"/>
                <a:cs typeface="Arial" pitchFamily="34" charset="0"/>
              </a:rPr>
              <a:t>Blšany</a:t>
            </a:r>
            <a:r>
              <a:rPr lang="cs-CZ" dirty="0" smtClean="0">
                <a:latin typeface="Arial" pitchFamily="34" charset="0"/>
                <a:cs typeface="Arial" pitchFamily="34" charset="0"/>
              </a:rPr>
              <a:t> 2x prohrály a i ostatní celky z čela tabulky hrály se střídavými úspěchy.  Vypadáte to, že o 2. místo v tabulce bude ještě hezká tlačenice.   Do středu tabulky lze zařadit mužstva </a:t>
            </a:r>
            <a:r>
              <a:rPr lang="cs-CZ" dirty="0" err="1" smtClean="0">
                <a:latin typeface="Arial" pitchFamily="34" charset="0"/>
                <a:cs typeface="Arial" pitchFamily="34" charset="0"/>
              </a:rPr>
              <a:t>Srbice</a:t>
            </a:r>
            <a:r>
              <a:rPr lang="cs-CZ" dirty="0" smtClean="0">
                <a:latin typeface="Arial" pitchFamily="34" charset="0"/>
                <a:cs typeface="Arial" pitchFamily="34" charset="0"/>
              </a:rPr>
              <a:t>, Žatec, Hrobce, Horní </a:t>
            </a:r>
            <a:r>
              <a:rPr lang="cs-CZ" dirty="0" err="1" smtClean="0">
                <a:latin typeface="Arial" pitchFamily="34" charset="0"/>
                <a:cs typeface="Arial" pitchFamily="34" charset="0"/>
              </a:rPr>
              <a:t>Jiřetín</a:t>
            </a:r>
            <a:r>
              <a:rPr lang="cs-CZ" dirty="0" smtClean="0">
                <a:latin typeface="Arial" pitchFamily="34" charset="0"/>
                <a:cs typeface="Arial" pitchFamily="34" charset="0"/>
              </a:rPr>
              <a:t>, ale i Bílinu. Od 12. místa dolů budou mužstva bojovat o záchranu. Chomutov s </a:t>
            </a:r>
            <a:r>
              <a:rPr lang="cs-CZ" dirty="0" err="1" smtClean="0">
                <a:latin typeface="Arial" pitchFamily="34" charset="0"/>
                <a:cs typeface="Arial" pitchFamily="34" charset="0"/>
              </a:rPr>
              <a:t>Postoloprty</a:t>
            </a:r>
            <a:r>
              <a:rPr lang="cs-CZ" dirty="0" smtClean="0">
                <a:latin typeface="Arial" pitchFamily="34" charset="0"/>
                <a:cs typeface="Arial" pitchFamily="34" charset="0"/>
              </a:rPr>
              <a:t> si v posledním kole pomohly  výhrou nad favority a trochu se jim oddechlo. Poslední 3 celky tabulky to v konečném součtu, i když zbývá dokonce ještě 10 kol,  nebudou už mít lehké. Modrá  v boji o záchranu má v posledních letech zkušenosti a určitě ještě zabojuje. </a:t>
            </a:r>
            <a:r>
              <a:rPr lang="cs-CZ" dirty="0" err="1" smtClean="0">
                <a:latin typeface="Arial" pitchFamily="34" charset="0"/>
                <a:cs typeface="Arial" pitchFamily="34" charset="0"/>
              </a:rPr>
              <a:t>Střekovu</a:t>
            </a:r>
            <a:r>
              <a:rPr lang="cs-CZ" dirty="0" smtClean="0">
                <a:latin typeface="Arial" pitchFamily="34" charset="0"/>
                <a:cs typeface="Arial" pitchFamily="34" charset="0"/>
              </a:rPr>
              <a:t> a </a:t>
            </a:r>
            <a:r>
              <a:rPr lang="cs-CZ" dirty="0" err="1" smtClean="0">
                <a:latin typeface="Arial" pitchFamily="34" charset="0"/>
                <a:cs typeface="Arial" pitchFamily="34" charset="0"/>
              </a:rPr>
              <a:t>Duchcovu</a:t>
            </a:r>
            <a:r>
              <a:rPr lang="cs-CZ" dirty="0" smtClean="0">
                <a:latin typeface="Arial" pitchFamily="34" charset="0"/>
                <a:cs typeface="Arial" pitchFamily="34" charset="0"/>
              </a:rPr>
              <a:t> už asi moc fanoušků  naději na záchranu nedává.</a:t>
            </a:r>
          </a:p>
        </p:txBody>
      </p:sp>
      <p:graphicFrame>
        <p:nvGraphicFramePr>
          <p:cNvPr id="14" name="Tabulka 13"/>
          <p:cNvGraphicFramePr>
            <a:graphicFrameLocks noGrp="1"/>
          </p:cNvGraphicFramePr>
          <p:nvPr/>
        </p:nvGraphicFramePr>
        <p:xfrm>
          <a:off x="102940" y="163116"/>
          <a:ext cx="4392490" cy="2974323"/>
        </p:xfrm>
        <a:graphic>
          <a:graphicData uri="http://schemas.openxmlformats.org/drawingml/2006/table">
            <a:tbl>
              <a:tblPr/>
              <a:tblGrid>
                <a:gridCol w="249949">
                  <a:extLst>
                    <a:ext uri="{9D8B030D-6E8A-4147-A177-3AD203B41FA5}">
                      <a16:colId xmlns:a16="http://schemas.microsoft.com/office/drawing/2014/main" val="20000"/>
                    </a:ext>
                  </a:extLst>
                </a:gridCol>
                <a:gridCol w="294057">
                  <a:extLst>
                    <a:ext uri="{9D8B030D-6E8A-4147-A177-3AD203B41FA5}">
                      <a16:colId xmlns:a16="http://schemas.microsoft.com/office/drawing/2014/main" val="20001"/>
                    </a:ext>
                  </a:extLst>
                </a:gridCol>
                <a:gridCol w="1488669">
                  <a:extLst>
                    <a:ext uri="{9D8B030D-6E8A-4147-A177-3AD203B41FA5}">
                      <a16:colId xmlns:a16="http://schemas.microsoft.com/office/drawing/2014/main" val="20002"/>
                    </a:ext>
                  </a:extLst>
                </a:gridCol>
                <a:gridCol w="209516">
                  <a:extLst>
                    <a:ext uri="{9D8B030D-6E8A-4147-A177-3AD203B41FA5}">
                      <a16:colId xmlns:a16="http://schemas.microsoft.com/office/drawing/2014/main" val="20003"/>
                    </a:ext>
                  </a:extLst>
                </a:gridCol>
                <a:gridCol w="209516">
                  <a:extLst>
                    <a:ext uri="{9D8B030D-6E8A-4147-A177-3AD203B41FA5}">
                      <a16:colId xmlns:a16="http://schemas.microsoft.com/office/drawing/2014/main" val="20004"/>
                    </a:ext>
                  </a:extLst>
                </a:gridCol>
                <a:gridCol w="209516">
                  <a:extLst>
                    <a:ext uri="{9D8B030D-6E8A-4147-A177-3AD203B41FA5}">
                      <a16:colId xmlns:a16="http://schemas.microsoft.com/office/drawing/2014/main" val="20005"/>
                    </a:ext>
                  </a:extLst>
                </a:gridCol>
                <a:gridCol w="209516">
                  <a:extLst>
                    <a:ext uri="{9D8B030D-6E8A-4147-A177-3AD203B41FA5}">
                      <a16:colId xmlns:a16="http://schemas.microsoft.com/office/drawing/2014/main" val="20006"/>
                    </a:ext>
                  </a:extLst>
                </a:gridCol>
                <a:gridCol w="209516">
                  <a:extLst>
                    <a:ext uri="{9D8B030D-6E8A-4147-A177-3AD203B41FA5}">
                      <a16:colId xmlns:a16="http://schemas.microsoft.com/office/drawing/2014/main" val="20007"/>
                    </a:ext>
                  </a:extLst>
                </a:gridCol>
                <a:gridCol w="749848">
                  <a:extLst>
                    <a:ext uri="{9D8B030D-6E8A-4147-A177-3AD203B41FA5}">
                      <a16:colId xmlns:a16="http://schemas.microsoft.com/office/drawing/2014/main" val="20008"/>
                    </a:ext>
                  </a:extLst>
                </a:gridCol>
                <a:gridCol w="253626">
                  <a:extLst>
                    <a:ext uri="{9D8B030D-6E8A-4147-A177-3AD203B41FA5}">
                      <a16:colId xmlns:a16="http://schemas.microsoft.com/office/drawing/2014/main" val="20009"/>
                    </a:ext>
                  </a:extLst>
                </a:gridCol>
                <a:gridCol w="308761">
                  <a:extLst>
                    <a:ext uri="{9D8B030D-6E8A-4147-A177-3AD203B41FA5}">
                      <a16:colId xmlns:a16="http://schemas.microsoft.com/office/drawing/2014/main" val="20010"/>
                    </a:ext>
                  </a:extLst>
                </a:gridCol>
              </a:tblGrid>
              <a:tr h="199797">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100" b="1" i="0" u="none" strike="noStrike">
                          <a:solidFill>
                            <a:srgbClr val="0000CC"/>
                          </a:solidFill>
                          <a:latin typeface="Calibri"/>
                        </a:rPr>
                        <a:t>Ústecký přebor starších žáků 2015/2016  po 19 zápasech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152:9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60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Děčín A</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140:29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51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SK Brozany</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107:30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48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Neštěmice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91:61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TJ Košťany/ Oldřichov</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68:59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SK Roudnice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59:52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dirty="0">
                          <a:solidFill>
                            <a:srgbClr val="000000"/>
                          </a:solidFill>
                          <a:latin typeface="Calibri"/>
                        </a:rPr>
                        <a:t>53:58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Děčín B</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45:79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6227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43:99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Litoměřice/Žitenice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40:135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20:124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FF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FF0000"/>
                          </a:solidFill>
                          <a:latin typeface="Arial"/>
                        </a:rPr>
                        <a:t>SK Štětí</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Calibri"/>
                        </a:rPr>
                        <a:t>26:109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9979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graphicFrame>
        <p:nvGraphicFramePr>
          <p:cNvPr id="16" name="Tabulka 15"/>
          <p:cNvGraphicFramePr>
            <a:graphicFrameLocks noGrp="1"/>
          </p:cNvGraphicFramePr>
          <p:nvPr/>
        </p:nvGraphicFramePr>
        <p:xfrm>
          <a:off x="102940" y="3547492"/>
          <a:ext cx="4320480" cy="3284985"/>
        </p:xfrm>
        <a:graphic>
          <a:graphicData uri="http://schemas.openxmlformats.org/drawingml/2006/table">
            <a:tbl>
              <a:tblPr/>
              <a:tblGrid>
                <a:gridCol w="328918">
                  <a:extLst>
                    <a:ext uri="{9D8B030D-6E8A-4147-A177-3AD203B41FA5}">
                      <a16:colId xmlns:a16="http://schemas.microsoft.com/office/drawing/2014/main" val="20000"/>
                    </a:ext>
                  </a:extLst>
                </a:gridCol>
                <a:gridCol w="287804">
                  <a:extLst>
                    <a:ext uri="{9D8B030D-6E8A-4147-A177-3AD203B41FA5}">
                      <a16:colId xmlns:a16="http://schemas.microsoft.com/office/drawing/2014/main" val="20001"/>
                    </a:ext>
                  </a:extLst>
                </a:gridCol>
                <a:gridCol w="1617183">
                  <a:extLst>
                    <a:ext uri="{9D8B030D-6E8A-4147-A177-3AD203B41FA5}">
                      <a16:colId xmlns:a16="http://schemas.microsoft.com/office/drawing/2014/main" val="20002"/>
                    </a:ext>
                  </a:extLst>
                </a:gridCol>
                <a:gridCol w="195295">
                  <a:extLst>
                    <a:ext uri="{9D8B030D-6E8A-4147-A177-3AD203B41FA5}">
                      <a16:colId xmlns:a16="http://schemas.microsoft.com/office/drawing/2014/main" val="20003"/>
                    </a:ext>
                  </a:extLst>
                </a:gridCol>
                <a:gridCol w="195295">
                  <a:extLst>
                    <a:ext uri="{9D8B030D-6E8A-4147-A177-3AD203B41FA5}">
                      <a16:colId xmlns:a16="http://schemas.microsoft.com/office/drawing/2014/main" val="20004"/>
                    </a:ext>
                  </a:extLst>
                </a:gridCol>
                <a:gridCol w="195295">
                  <a:extLst>
                    <a:ext uri="{9D8B030D-6E8A-4147-A177-3AD203B41FA5}">
                      <a16:colId xmlns:a16="http://schemas.microsoft.com/office/drawing/2014/main" val="20005"/>
                    </a:ext>
                  </a:extLst>
                </a:gridCol>
                <a:gridCol w="195295">
                  <a:extLst>
                    <a:ext uri="{9D8B030D-6E8A-4147-A177-3AD203B41FA5}">
                      <a16:colId xmlns:a16="http://schemas.microsoft.com/office/drawing/2014/main" val="20006"/>
                    </a:ext>
                  </a:extLst>
                </a:gridCol>
                <a:gridCol w="195295">
                  <a:extLst>
                    <a:ext uri="{9D8B030D-6E8A-4147-A177-3AD203B41FA5}">
                      <a16:colId xmlns:a16="http://schemas.microsoft.com/office/drawing/2014/main" val="20007"/>
                    </a:ext>
                  </a:extLst>
                </a:gridCol>
                <a:gridCol w="479673">
                  <a:extLst>
                    <a:ext uri="{9D8B030D-6E8A-4147-A177-3AD203B41FA5}">
                      <a16:colId xmlns:a16="http://schemas.microsoft.com/office/drawing/2014/main" val="20008"/>
                    </a:ext>
                  </a:extLst>
                </a:gridCol>
                <a:gridCol w="370033">
                  <a:extLst>
                    <a:ext uri="{9D8B030D-6E8A-4147-A177-3AD203B41FA5}">
                      <a16:colId xmlns:a16="http://schemas.microsoft.com/office/drawing/2014/main" val="20009"/>
                    </a:ext>
                  </a:extLst>
                </a:gridCol>
                <a:gridCol w="260394">
                  <a:extLst>
                    <a:ext uri="{9D8B030D-6E8A-4147-A177-3AD203B41FA5}">
                      <a16:colId xmlns:a16="http://schemas.microsoft.com/office/drawing/2014/main" val="20010"/>
                    </a:ext>
                  </a:extLst>
                </a:gridCol>
              </a:tblGrid>
              <a:tr h="218999">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800" b="1" i="0" u="none" strike="noStrike">
                          <a:solidFill>
                            <a:srgbClr val="0000CC"/>
                          </a:solidFill>
                          <a:latin typeface="Calibri"/>
                        </a:rPr>
                        <a:t>Ústecký přebor mladších žáků 2015/2016  po 19 zápasech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dirty="0">
                          <a:solidFill>
                            <a:srgbClr val="000000"/>
                          </a:solidFill>
                          <a:latin typeface="Arial"/>
                        </a:rPr>
                        <a:t>SK Roudnice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131:21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60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145:22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54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Děčín B</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114:76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Duchcov</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50:58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Litoměřice/Žitenice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47:62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65:78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TJ Košťany/ Oldřichov</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37:65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FF0066"/>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FF0066"/>
                          </a:solidFill>
                          <a:latin typeface="Arial"/>
                        </a:rPr>
                        <a:t>SK Štětí</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66"/>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66"/>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66"/>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66"/>
                          </a:solidFill>
                          <a:latin typeface="Calibri"/>
                        </a:rPr>
                        <a:t>59:72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FF0066"/>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Neštěmice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71:106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Děčín A</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54:98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SK Brozany</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53:107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46:107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21899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31132" y="7039900"/>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sp>
        <p:nvSpPr>
          <p:cNvPr id="14" name="TextovéPole 13"/>
          <p:cNvSpPr txBox="1"/>
          <p:nvPr/>
        </p:nvSpPr>
        <p:spPr>
          <a:xfrm>
            <a:off x="766378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31</a:t>
            </a:r>
          </a:p>
        </p:txBody>
      </p:sp>
      <p:sp>
        <p:nvSpPr>
          <p:cNvPr id="12" name="Obdélník 11"/>
          <p:cNvSpPr/>
          <p:nvPr/>
        </p:nvSpPr>
        <p:spPr>
          <a:xfrm>
            <a:off x="102940" y="1027212"/>
            <a:ext cx="4824536" cy="6124754"/>
          </a:xfrm>
          <a:prstGeom prst="rect">
            <a:avLst/>
          </a:prstGeom>
          <a:solidFill>
            <a:srgbClr val="FFFF99"/>
          </a:solidFill>
          <a:ln w="44450" cmpd="sng">
            <a:solidFill>
              <a:schemeClr val="tx1"/>
            </a:solidFill>
            <a:prstDash val="solid"/>
          </a:ln>
          <a:effectLst/>
        </p:spPr>
        <p:txBody>
          <a:bodyPr wrap="square">
            <a:spAutoFit/>
          </a:bodyPr>
          <a:lstStyle/>
          <a:p>
            <a:r>
              <a:rPr lang="cs-CZ" sz="1600" dirty="0" smtClean="0">
                <a:solidFill>
                  <a:srgbClr val="6600CC"/>
                </a:solidFill>
              </a:rPr>
              <a:t>SK Hrobce - TJ </a:t>
            </a:r>
            <a:r>
              <a:rPr lang="cs-CZ" sz="1600" dirty="0" err="1" smtClean="0">
                <a:solidFill>
                  <a:srgbClr val="6600CC"/>
                </a:solidFill>
              </a:rPr>
              <a:t>Srbice</a:t>
            </a:r>
            <a:r>
              <a:rPr lang="cs-CZ" sz="1600" dirty="0" smtClean="0">
                <a:solidFill>
                  <a:srgbClr val="6600CC"/>
                </a:solidFill>
              </a:rPr>
              <a:t>   3:4(2:1)  PK</a:t>
            </a:r>
          </a:p>
          <a:p>
            <a:pPr algn="just"/>
            <a:r>
              <a:rPr lang="cs-CZ" sz="1100" dirty="0" smtClean="0">
                <a:solidFill>
                  <a:srgbClr val="FF0066"/>
                </a:solidFill>
                <a:latin typeface="Arial" pitchFamily="34" charset="0"/>
                <a:cs typeface="Arial" pitchFamily="34" charset="0"/>
              </a:rPr>
              <a:t>domácí 3x vedli, ale hosté vždy vyrovnali. Na 3:3 v poslední minutě po rohu. Kopali se penalty a v těch byli lepší hosté. </a:t>
            </a:r>
            <a:r>
              <a:rPr lang="cs-CZ" sz="1100" dirty="0" err="1" smtClean="0">
                <a:solidFill>
                  <a:srgbClr val="FF0066"/>
                </a:solidFill>
                <a:latin typeface="Arial" pitchFamily="34" charset="0"/>
                <a:cs typeface="Arial" pitchFamily="34" charset="0"/>
              </a:rPr>
              <a:t>Srbice</a:t>
            </a:r>
            <a:r>
              <a:rPr lang="cs-CZ" sz="1100" dirty="0" smtClean="0">
                <a:solidFill>
                  <a:srgbClr val="FF0066"/>
                </a:solidFill>
                <a:latin typeface="Arial" pitchFamily="34" charset="0"/>
                <a:cs typeface="Arial" pitchFamily="34" charset="0"/>
              </a:rPr>
              <a:t> na jaře popáté vyhrály, i když teď to bylo až na penalty</a:t>
            </a:r>
            <a:r>
              <a:rPr lang="cs-CZ" sz="1100" dirty="0" smtClean="0">
                <a:solidFill>
                  <a:srgbClr val="C00000"/>
                </a:solidFill>
                <a:latin typeface="Arial" pitchFamily="34" charset="0"/>
                <a:cs typeface="Arial" pitchFamily="34" charset="0"/>
              </a:rPr>
              <a:t>.</a:t>
            </a:r>
          </a:p>
          <a:p>
            <a:r>
              <a:rPr lang="cs-CZ" sz="1600" dirty="0" smtClean="0">
                <a:solidFill>
                  <a:srgbClr val="6600CC"/>
                </a:solidFill>
              </a:rPr>
              <a:t>FK Bílina - FK </a:t>
            </a:r>
            <a:r>
              <a:rPr lang="cs-CZ" sz="1600" dirty="0" err="1" smtClean="0">
                <a:solidFill>
                  <a:srgbClr val="6600CC"/>
                </a:solidFill>
              </a:rPr>
              <a:t>Duchcov</a:t>
            </a:r>
            <a:r>
              <a:rPr lang="cs-CZ" sz="1600" dirty="0" smtClean="0">
                <a:solidFill>
                  <a:srgbClr val="6600CC"/>
                </a:solidFill>
              </a:rPr>
              <a:t>   3:0(0:0)</a:t>
            </a:r>
          </a:p>
          <a:p>
            <a:pPr algn="just"/>
            <a:r>
              <a:rPr lang="cs-CZ" sz="1100" dirty="0" smtClean="0">
                <a:solidFill>
                  <a:srgbClr val="FF0066"/>
                </a:solidFill>
                <a:latin typeface="Arial" pitchFamily="34" charset="0"/>
                <a:cs typeface="Arial" pitchFamily="34" charset="0"/>
              </a:rPr>
              <a:t>fotbal plakal. Beznadějně poslední </a:t>
            </a:r>
            <a:r>
              <a:rPr lang="cs-CZ" sz="1100" dirty="0" err="1" smtClean="0">
                <a:solidFill>
                  <a:srgbClr val="FF0066"/>
                </a:solidFill>
                <a:latin typeface="Arial" pitchFamily="34" charset="0"/>
                <a:cs typeface="Arial" pitchFamily="34" charset="0"/>
              </a:rPr>
              <a:t>Duchcov</a:t>
            </a:r>
            <a:r>
              <a:rPr lang="cs-CZ" sz="1100" dirty="0" smtClean="0">
                <a:solidFill>
                  <a:srgbClr val="FF0066"/>
                </a:solidFill>
                <a:latin typeface="Arial" pitchFamily="34" charset="0"/>
                <a:cs typeface="Arial" pitchFamily="34" charset="0"/>
              </a:rPr>
              <a:t> se na nic nezmohl. Za domácí v 1. poločase 2x z volného přímého kopu jako přes kopírák skóroval </a:t>
            </a:r>
            <a:r>
              <a:rPr lang="cs-CZ" sz="1100" dirty="0" err="1" smtClean="0">
                <a:solidFill>
                  <a:srgbClr val="FF0066"/>
                </a:solidFill>
                <a:latin typeface="Arial" pitchFamily="34" charset="0"/>
                <a:cs typeface="Arial" pitchFamily="34" charset="0"/>
              </a:rPr>
              <a:t>Záhradský</a:t>
            </a:r>
            <a:r>
              <a:rPr lang="cs-CZ" sz="1100" dirty="0" smtClean="0">
                <a:solidFill>
                  <a:srgbClr val="FF0066"/>
                </a:solidFill>
                <a:latin typeface="Arial" pitchFamily="34" charset="0"/>
                <a:cs typeface="Arial" pitchFamily="34" charset="0"/>
              </a:rPr>
              <a:t>. V nudném druhém poločase vstřelil gól ještě </a:t>
            </a:r>
            <a:r>
              <a:rPr lang="cs-CZ" sz="1100" dirty="0" err="1" smtClean="0">
                <a:solidFill>
                  <a:srgbClr val="FF0066"/>
                </a:solidFill>
                <a:latin typeface="Arial" pitchFamily="34" charset="0"/>
                <a:cs typeface="Arial" pitchFamily="34" charset="0"/>
              </a:rPr>
              <a:t>Mergl</a:t>
            </a:r>
            <a:r>
              <a:rPr lang="cs-CZ" sz="1100" dirty="0" smtClean="0">
                <a:solidFill>
                  <a:srgbClr val="FF0066"/>
                </a:solidFill>
                <a:latin typeface="Arial" pitchFamily="34" charset="0"/>
                <a:cs typeface="Arial" pitchFamily="34" charset="0"/>
              </a:rPr>
              <a:t>.</a:t>
            </a:r>
          </a:p>
          <a:p>
            <a:r>
              <a:rPr lang="cs-CZ" sz="1600" dirty="0" err="1" smtClean="0">
                <a:solidFill>
                  <a:srgbClr val="6600CC"/>
                </a:solidFill>
              </a:rPr>
              <a:t>Proboštov</a:t>
            </a:r>
            <a:r>
              <a:rPr lang="cs-CZ" sz="1600" dirty="0" smtClean="0">
                <a:solidFill>
                  <a:srgbClr val="6600CC"/>
                </a:solidFill>
              </a:rPr>
              <a:t> - TJ </a:t>
            </a:r>
            <a:r>
              <a:rPr lang="cs-CZ" sz="1600" dirty="0" err="1" smtClean="0">
                <a:solidFill>
                  <a:srgbClr val="6600CC"/>
                </a:solidFill>
              </a:rPr>
              <a:t>Modlany</a:t>
            </a:r>
            <a:r>
              <a:rPr lang="cs-CZ" sz="1600" dirty="0" smtClean="0">
                <a:solidFill>
                  <a:srgbClr val="6600CC"/>
                </a:solidFill>
              </a:rPr>
              <a:t>   1:2(1:1)</a:t>
            </a:r>
          </a:p>
          <a:p>
            <a:pPr algn="just"/>
            <a:r>
              <a:rPr lang="cs-CZ" sz="1100" dirty="0" smtClean="0">
                <a:solidFill>
                  <a:srgbClr val="FF0066"/>
                </a:solidFill>
                <a:latin typeface="Arial" pitchFamily="34" charset="0"/>
                <a:cs typeface="Arial" pitchFamily="34" charset="0"/>
              </a:rPr>
              <a:t>rekordní návštěva 350 diváků sledovala derby, ve které šli domácí po brance </a:t>
            </a:r>
            <a:r>
              <a:rPr lang="cs-CZ" sz="1100" dirty="0" err="1" smtClean="0">
                <a:solidFill>
                  <a:srgbClr val="FF0066"/>
                </a:solidFill>
                <a:latin typeface="Arial" pitchFamily="34" charset="0"/>
                <a:cs typeface="Arial" pitchFamily="34" charset="0"/>
              </a:rPr>
              <a:t>Memetiho</a:t>
            </a:r>
            <a:r>
              <a:rPr lang="cs-CZ" sz="1100" dirty="0" smtClean="0">
                <a:solidFill>
                  <a:srgbClr val="FF0066"/>
                </a:solidFill>
                <a:latin typeface="Arial" pitchFamily="34" charset="0"/>
                <a:cs typeface="Arial" pitchFamily="34" charset="0"/>
              </a:rPr>
              <a:t> sice do vedení, ale hosté ještě do poločasu Doležalem vyrovnali a v 65. minutě rozhodl o vítězství </a:t>
            </a:r>
            <a:r>
              <a:rPr lang="cs-CZ" sz="1100" dirty="0" err="1" smtClean="0">
                <a:solidFill>
                  <a:srgbClr val="FF0066"/>
                </a:solidFill>
                <a:latin typeface="Arial" pitchFamily="34" charset="0"/>
                <a:cs typeface="Arial" pitchFamily="34" charset="0"/>
              </a:rPr>
              <a:t>Modlan</a:t>
            </a:r>
            <a:r>
              <a:rPr lang="cs-CZ" sz="1100" dirty="0" smtClean="0">
                <a:solidFill>
                  <a:srgbClr val="FF0066"/>
                </a:solidFill>
                <a:latin typeface="Arial" pitchFamily="34" charset="0"/>
                <a:cs typeface="Arial" pitchFamily="34" charset="0"/>
              </a:rPr>
              <a:t> </a:t>
            </a:r>
            <a:r>
              <a:rPr lang="cs-CZ" sz="1100" dirty="0" err="1" smtClean="0">
                <a:solidFill>
                  <a:srgbClr val="FF0066"/>
                </a:solidFill>
                <a:latin typeface="Arial" pitchFamily="34" charset="0"/>
                <a:cs typeface="Arial" pitchFamily="34" charset="0"/>
              </a:rPr>
              <a:t>Baftijar</a:t>
            </a:r>
            <a:r>
              <a:rPr lang="cs-CZ" sz="1100" dirty="0" smtClean="0">
                <a:solidFill>
                  <a:srgbClr val="FF0000"/>
                </a:solidFill>
                <a:latin typeface="Arial" pitchFamily="34" charset="0"/>
                <a:cs typeface="Arial" pitchFamily="34" charset="0"/>
              </a:rPr>
              <a:t>.</a:t>
            </a:r>
          </a:p>
          <a:p>
            <a:r>
              <a:rPr lang="cs-CZ" sz="1600" dirty="0" smtClean="0">
                <a:solidFill>
                  <a:srgbClr val="6600CC"/>
                </a:solidFill>
              </a:rPr>
              <a:t>TJ H. </a:t>
            </a:r>
            <a:r>
              <a:rPr lang="cs-CZ" sz="1600" dirty="0" err="1" smtClean="0">
                <a:solidFill>
                  <a:srgbClr val="6600CC"/>
                </a:solidFill>
              </a:rPr>
              <a:t>Jiřetín</a:t>
            </a:r>
            <a:r>
              <a:rPr lang="cs-CZ" sz="1600" dirty="0" smtClean="0">
                <a:solidFill>
                  <a:srgbClr val="6600CC"/>
                </a:solidFill>
              </a:rPr>
              <a:t> - SK </a:t>
            </a:r>
            <a:r>
              <a:rPr lang="cs-CZ" sz="1600" dirty="0" err="1" smtClean="0">
                <a:solidFill>
                  <a:srgbClr val="6600CC"/>
                </a:solidFill>
              </a:rPr>
              <a:t>Štětí</a:t>
            </a:r>
            <a:r>
              <a:rPr lang="cs-CZ" sz="1600" dirty="0" smtClean="0">
                <a:solidFill>
                  <a:srgbClr val="6600CC"/>
                </a:solidFill>
              </a:rPr>
              <a:t>   0:2(0:1)</a:t>
            </a:r>
          </a:p>
          <a:p>
            <a:pPr algn="just"/>
            <a:r>
              <a:rPr lang="cs-CZ" sz="1100" dirty="0" smtClean="0">
                <a:solidFill>
                  <a:srgbClr val="FF0066"/>
                </a:solidFill>
                <a:latin typeface="Arial" pitchFamily="34" charset="0"/>
                <a:cs typeface="Arial" pitchFamily="34" charset="0"/>
              </a:rPr>
              <a:t>hosté nepodali dobrý výkon, ale přesto to stačilo na vítězství. 1 branku vstřelil Kucler a 10 minut před koncem pojistil vítězství </a:t>
            </a:r>
            <a:r>
              <a:rPr lang="cs-CZ" sz="1100" dirty="0" err="1" smtClean="0">
                <a:solidFill>
                  <a:srgbClr val="FF0066"/>
                </a:solidFill>
                <a:latin typeface="Arial" pitchFamily="34" charset="0"/>
                <a:cs typeface="Arial" pitchFamily="34" charset="0"/>
              </a:rPr>
              <a:t>Belák</a:t>
            </a:r>
            <a:r>
              <a:rPr lang="cs-CZ" sz="1100" dirty="0" smtClean="0">
                <a:solidFill>
                  <a:srgbClr val="FF0066"/>
                </a:solidFill>
                <a:latin typeface="Arial" pitchFamily="34" charset="0"/>
                <a:cs typeface="Arial" pitchFamily="34" charset="0"/>
              </a:rPr>
              <a:t> brankou na 2:0.</a:t>
            </a:r>
          </a:p>
          <a:p>
            <a:r>
              <a:rPr lang="cs-CZ" sz="1600" dirty="0" smtClean="0">
                <a:solidFill>
                  <a:srgbClr val="6600CC"/>
                </a:solidFill>
              </a:rPr>
              <a:t>TJ Krupka - TJ </a:t>
            </a:r>
            <a:r>
              <a:rPr lang="cs-CZ" sz="1600" dirty="0" err="1" smtClean="0">
                <a:solidFill>
                  <a:srgbClr val="6600CC"/>
                </a:solidFill>
              </a:rPr>
              <a:t>Střekov</a:t>
            </a:r>
            <a:r>
              <a:rPr lang="cs-CZ" sz="1600" dirty="0" smtClean="0">
                <a:solidFill>
                  <a:srgbClr val="6600CC"/>
                </a:solidFill>
              </a:rPr>
              <a:t>    4:2(1:1)</a:t>
            </a:r>
          </a:p>
          <a:p>
            <a:pPr algn="just"/>
            <a:r>
              <a:rPr lang="cs-CZ" sz="1100" dirty="0" smtClean="0">
                <a:solidFill>
                  <a:srgbClr val="FF0066"/>
                </a:solidFill>
                <a:latin typeface="Arial" pitchFamily="34" charset="0"/>
                <a:cs typeface="Arial" pitchFamily="34" charset="0"/>
              </a:rPr>
              <a:t>předposlední </a:t>
            </a:r>
            <a:r>
              <a:rPr lang="cs-CZ" sz="1100" dirty="0" err="1" smtClean="0">
                <a:solidFill>
                  <a:srgbClr val="FF0066"/>
                </a:solidFill>
                <a:latin typeface="Arial" pitchFamily="34" charset="0"/>
                <a:cs typeface="Arial" pitchFamily="34" charset="0"/>
              </a:rPr>
              <a:t>Střekov</a:t>
            </a:r>
            <a:r>
              <a:rPr lang="cs-CZ" sz="1100" dirty="0" smtClean="0">
                <a:solidFill>
                  <a:srgbClr val="FF0066"/>
                </a:solidFill>
                <a:latin typeface="Arial" pitchFamily="34" charset="0"/>
                <a:cs typeface="Arial" pitchFamily="34" charset="0"/>
              </a:rPr>
              <a:t> držel krok pouze v 1. poločase. Ve 2. domácí zabrali a začali střílet góly. 2 Valenta, po jedné </a:t>
            </a:r>
            <a:r>
              <a:rPr lang="cs-CZ" sz="1100" dirty="0" err="1" smtClean="0">
                <a:solidFill>
                  <a:srgbClr val="FF0066"/>
                </a:solidFill>
                <a:latin typeface="Arial" pitchFamily="34" charset="0"/>
                <a:cs typeface="Arial" pitchFamily="34" charset="0"/>
              </a:rPr>
              <a:t>Hricák</a:t>
            </a:r>
            <a:r>
              <a:rPr lang="cs-CZ" sz="1100" dirty="0" smtClean="0">
                <a:solidFill>
                  <a:srgbClr val="FF0066"/>
                </a:solidFill>
                <a:latin typeface="Arial" pitchFamily="34" charset="0"/>
                <a:cs typeface="Arial" pitchFamily="34" charset="0"/>
              </a:rPr>
              <a:t> a </a:t>
            </a:r>
            <a:r>
              <a:rPr lang="cs-CZ" sz="1100" dirty="0" err="1" smtClean="0">
                <a:solidFill>
                  <a:srgbClr val="FF0066"/>
                </a:solidFill>
                <a:latin typeface="Arial" pitchFamily="34" charset="0"/>
                <a:cs typeface="Arial" pitchFamily="34" charset="0"/>
              </a:rPr>
              <a:t>Zacharda</a:t>
            </a:r>
            <a:r>
              <a:rPr lang="cs-CZ" sz="1100" dirty="0" smtClean="0">
                <a:solidFill>
                  <a:srgbClr val="FF0066"/>
                </a:solidFill>
                <a:latin typeface="Arial" pitchFamily="34" charset="0"/>
                <a:cs typeface="Arial" pitchFamily="34" charset="0"/>
              </a:rPr>
              <a:t>.  </a:t>
            </a:r>
          </a:p>
          <a:p>
            <a:r>
              <a:rPr lang="cs-CZ" sz="1600" dirty="0" smtClean="0">
                <a:solidFill>
                  <a:srgbClr val="6600CC"/>
                </a:solidFill>
              </a:rPr>
              <a:t>AFK L. Chomutov - FK </a:t>
            </a:r>
            <a:r>
              <a:rPr lang="cs-CZ" sz="1600" dirty="0" err="1" smtClean="0">
                <a:solidFill>
                  <a:srgbClr val="6600CC"/>
                </a:solidFill>
              </a:rPr>
              <a:t>Blšany</a:t>
            </a:r>
            <a:r>
              <a:rPr lang="cs-CZ" sz="1600" dirty="0" smtClean="0">
                <a:solidFill>
                  <a:srgbClr val="6600CC"/>
                </a:solidFill>
              </a:rPr>
              <a:t>   2:1(0:0)</a:t>
            </a:r>
          </a:p>
          <a:p>
            <a:pPr algn="just"/>
            <a:r>
              <a:rPr lang="cs-CZ" sz="1100" dirty="0" smtClean="0">
                <a:solidFill>
                  <a:srgbClr val="FF0066"/>
                </a:solidFill>
                <a:latin typeface="Arial" pitchFamily="34" charset="0"/>
                <a:cs typeface="Arial" pitchFamily="34" charset="0"/>
              </a:rPr>
              <a:t>favorit byl jasný. </a:t>
            </a:r>
            <a:r>
              <a:rPr lang="cs-CZ" sz="1100" dirty="0" err="1" smtClean="0">
                <a:solidFill>
                  <a:srgbClr val="FF0066"/>
                </a:solidFill>
                <a:latin typeface="Arial" pitchFamily="34" charset="0"/>
                <a:cs typeface="Arial" pitchFamily="34" charset="0"/>
              </a:rPr>
              <a:t>Blšany</a:t>
            </a:r>
            <a:r>
              <a:rPr lang="cs-CZ" sz="1100" dirty="0" smtClean="0">
                <a:solidFill>
                  <a:srgbClr val="FF0066"/>
                </a:solidFill>
                <a:latin typeface="Arial" pitchFamily="34" charset="0"/>
                <a:cs typeface="Arial" pitchFamily="34" charset="0"/>
              </a:rPr>
              <a:t> , i když se jim na jaře až tak nedaří, si jely pro vítězství. Bojovně hrající domácí hráli ale velmi dobře a brankou v 90. minutě z kopačky </a:t>
            </a:r>
            <a:r>
              <a:rPr lang="cs-CZ" sz="1100" dirty="0" err="1" smtClean="0">
                <a:solidFill>
                  <a:srgbClr val="FF0066"/>
                </a:solidFill>
                <a:latin typeface="Arial" pitchFamily="34" charset="0"/>
                <a:cs typeface="Arial" pitchFamily="34" charset="0"/>
              </a:rPr>
              <a:t>Ruslana</a:t>
            </a:r>
            <a:r>
              <a:rPr lang="cs-CZ" sz="1100" dirty="0" smtClean="0">
                <a:solidFill>
                  <a:srgbClr val="FF0066"/>
                </a:solidFill>
                <a:latin typeface="Arial" pitchFamily="34" charset="0"/>
                <a:cs typeface="Arial" pitchFamily="34" charset="0"/>
              </a:rPr>
              <a:t> </a:t>
            </a:r>
            <a:r>
              <a:rPr lang="cs-CZ" sz="1100" dirty="0" err="1" smtClean="0">
                <a:solidFill>
                  <a:srgbClr val="FF0066"/>
                </a:solidFill>
                <a:latin typeface="Arial" pitchFamily="34" charset="0"/>
                <a:cs typeface="Arial" pitchFamily="34" charset="0"/>
              </a:rPr>
              <a:t>Vascheviche</a:t>
            </a:r>
            <a:r>
              <a:rPr lang="cs-CZ" sz="1100" dirty="0" smtClean="0">
                <a:solidFill>
                  <a:srgbClr val="FF0066"/>
                </a:solidFill>
                <a:latin typeface="Arial" pitchFamily="34" charset="0"/>
                <a:cs typeface="Arial" pitchFamily="34" charset="0"/>
              </a:rPr>
              <a:t> zvítězili 2:1.</a:t>
            </a:r>
          </a:p>
          <a:p>
            <a:r>
              <a:rPr lang="cs-CZ" sz="1600" dirty="0" smtClean="0">
                <a:solidFill>
                  <a:srgbClr val="6600CC"/>
                </a:solidFill>
              </a:rPr>
              <a:t>FK Modrá - FK Žatec   1:2 (1:1)</a:t>
            </a:r>
          </a:p>
          <a:p>
            <a:pPr algn="just"/>
            <a:r>
              <a:rPr lang="cs-CZ" sz="1100" dirty="0" smtClean="0">
                <a:solidFill>
                  <a:srgbClr val="FF0066"/>
                </a:solidFill>
                <a:latin typeface="Arial" pitchFamily="34" charset="0"/>
                <a:cs typeface="Arial" pitchFamily="34" charset="0"/>
              </a:rPr>
              <a:t>pro ztracené body z minulého kola doma s </a:t>
            </a:r>
            <a:r>
              <a:rPr lang="cs-CZ" sz="1100" dirty="0" err="1" smtClean="0">
                <a:solidFill>
                  <a:srgbClr val="FF0066"/>
                </a:solidFill>
                <a:latin typeface="Arial" pitchFamily="34" charset="0"/>
                <a:cs typeface="Arial" pitchFamily="34" charset="0"/>
              </a:rPr>
              <a:t>Proboštovem</a:t>
            </a:r>
            <a:r>
              <a:rPr lang="cs-CZ" sz="1100" dirty="0" smtClean="0">
                <a:solidFill>
                  <a:srgbClr val="FF0066"/>
                </a:solidFill>
                <a:latin typeface="Arial" pitchFamily="34" charset="0"/>
                <a:cs typeface="Arial" pitchFamily="34" charset="0"/>
              </a:rPr>
              <a:t> si jel Žatec na hřiště zachraňujícího se soupeře. Hosté byli po celý zápas aktivnější a vítěznou branku na 2:1 vstřelil v 67. minutě </a:t>
            </a:r>
            <a:r>
              <a:rPr lang="cs-CZ" sz="1100" dirty="0" err="1" smtClean="0">
                <a:solidFill>
                  <a:srgbClr val="FF0066"/>
                </a:solidFill>
                <a:latin typeface="Arial" pitchFamily="34" charset="0"/>
                <a:cs typeface="Arial" pitchFamily="34" charset="0"/>
              </a:rPr>
              <a:t>Hassman</a:t>
            </a:r>
            <a:r>
              <a:rPr lang="cs-CZ" sz="1100" dirty="0" smtClean="0">
                <a:solidFill>
                  <a:srgbClr val="FF0066"/>
                </a:solidFill>
                <a:latin typeface="Arial" pitchFamily="34" charset="0"/>
                <a:cs typeface="Arial" pitchFamily="34" charset="0"/>
              </a:rPr>
              <a:t>.</a:t>
            </a:r>
          </a:p>
          <a:p>
            <a:r>
              <a:rPr lang="cs-CZ" sz="1600" dirty="0" smtClean="0">
                <a:solidFill>
                  <a:srgbClr val="6600CC"/>
                </a:solidFill>
              </a:rPr>
              <a:t>FK </a:t>
            </a:r>
            <a:r>
              <a:rPr lang="cs-CZ" sz="1600" dirty="0" err="1" smtClean="0">
                <a:solidFill>
                  <a:srgbClr val="6600CC"/>
                </a:solidFill>
              </a:rPr>
              <a:t>Postoloprty</a:t>
            </a:r>
            <a:r>
              <a:rPr lang="cs-CZ" sz="1600" dirty="0" smtClean="0">
                <a:solidFill>
                  <a:srgbClr val="6600CC"/>
                </a:solidFill>
              </a:rPr>
              <a:t> - FK </a:t>
            </a:r>
            <a:r>
              <a:rPr lang="cs-CZ" sz="1600" dirty="0" err="1" smtClean="0">
                <a:solidFill>
                  <a:srgbClr val="6600CC"/>
                </a:solidFill>
              </a:rPr>
              <a:t>Neštěmice</a:t>
            </a:r>
            <a:r>
              <a:rPr lang="cs-CZ" sz="1600" dirty="0" smtClean="0">
                <a:solidFill>
                  <a:srgbClr val="6600CC"/>
                </a:solidFill>
              </a:rPr>
              <a:t>    2:0 (1:0)</a:t>
            </a:r>
          </a:p>
          <a:p>
            <a:pPr algn="just"/>
            <a:r>
              <a:rPr lang="cs-CZ" sz="1100" dirty="0" smtClean="0">
                <a:solidFill>
                  <a:srgbClr val="FF0066"/>
                </a:solidFill>
                <a:latin typeface="Arial" pitchFamily="34" charset="0"/>
                <a:cs typeface="Arial" pitchFamily="34" charset="0"/>
              </a:rPr>
              <a:t>4 zápasová vítězná série </a:t>
            </a:r>
            <a:r>
              <a:rPr lang="cs-CZ" sz="1100" dirty="0" err="1" smtClean="0">
                <a:solidFill>
                  <a:srgbClr val="FF0066"/>
                </a:solidFill>
                <a:latin typeface="Arial" pitchFamily="34" charset="0"/>
                <a:cs typeface="Arial" pitchFamily="34" charset="0"/>
              </a:rPr>
              <a:t>Neštěmic</a:t>
            </a:r>
            <a:r>
              <a:rPr lang="cs-CZ" sz="1100" dirty="0" smtClean="0">
                <a:solidFill>
                  <a:srgbClr val="FF0066"/>
                </a:solidFill>
                <a:latin typeface="Arial" pitchFamily="34" charset="0"/>
                <a:cs typeface="Arial" pitchFamily="34" charset="0"/>
              </a:rPr>
              <a:t> skončila. Měli sice v úvodu převahu, ale v závěru poločasu inkasovaly. Ve 2. části domácí, kteří potřebují body jako sůl, pozorně bránili a ještě stačili přidat 2 branku</a:t>
            </a:r>
            <a:r>
              <a:rPr lang="cs-CZ" sz="1100" dirty="0" smtClean="0">
                <a:solidFill>
                  <a:srgbClr val="C00000"/>
                </a:solidFill>
                <a:latin typeface="Arial" pitchFamily="34" charset="0"/>
                <a:cs typeface="Arial" pitchFamily="34" charset="0"/>
              </a:rPr>
              <a:t>.</a:t>
            </a:r>
          </a:p>
        </p:txBody>
      </p:sp>
      <p:sp>
        <p:nvSpPr>
          <p:cNvPr id="16" name="TextovéPole 15"/>
          <p:cNvSpPr txBox="1"/>
          <p:nvPr/>
        </p:nvSpPr>
        <p:spPr>
          <a:xfrm>
            <a:off x="102940" y="91108"/>
            <a:ext cx="4752528" cy="830997"/>
          </a:xfrm>
          <a:prstGeom prst="rect">
            <a:avLst/>
          </a:prstGeom>
          <a:blipFill>
            <a:blip r:embed="rId3" cstate="print"/>
            <a:stretch>
              <a:fillRect/>
            </a:stretch>
          </a:blipFill>
          <a:ln w="50800" cap="flat" cmpd="sng">
            <a:solidFill>
              <a:schemeClr val="tx1"/>
            </a:solidFill>
            <a:prstDash val="solid"/>
          </a:ln>
        </p:spPr>
        <p:txBody>
          <a:bodyPr wrap="square" rtlCol="0">
            <a:spAutoFit/>
          </a:bodyPr>
          <a:lstStyle/>
          <a:p>
            <a:pPr algn="ctr"/>
            <a:r>
              <a:rPr lang="cs-CZ" sz="2400" dirty="0" smtClean="0">
                <a:latin typeface="Bookman Old Style" pitchFamily="18" charset="0"/>
              </a:rPr>
              <a:t>20.kolo Ústeckého přeboru dospělých</a:t>
            </a:r>
          </a:p>
        </p:txBody>
      </p:sp>
      <p:sp>
        <p:nvSpPr>
          <p:cNvPr id="15" name="TextovéPole 14"/>
          <p:cNvSpPr txBox="1"/>
          <p:nvPr/>
        </p:nvSpPr>
        <p:spPr>
          <a:xfrm>
            <a:off x="5791572" y="91108"/>
            <a:ext cx="4320480" cy="1846659"/>
          </a:xfrm>
          <a:prstGeom prst="rect">
            <a:avLst/>
          </a:prstGeom>
          <a:blipFill dpi="0" rotWithShape="1">
            <a:blip r:embed="rId4" cstate="print">
              <a:alphaModFix amt="67000"/>
            </a:blip>
            <a:srcRect/>
            <a:stretch>
              <a:fillRect/>
            </a:stretch>
          </a:blipFill>
        </p:spPr>
        <p:txBody>
          <a:bodyPr wrap="square" rtlCol="0">
            <a:spAutoFit/>
          </a:bodyPr>
          <a:lstStyle/>
          <a:p>
            <a:pPr algn="ctr"/>
            <a:r>
              <a:rPr lang="cs-CZ" sz="2400" dirty="0" smtClean="0">
                <a:effectLst>
                  <a:outerShdw blurRad="38100" dist="38100" dir="2700000" algn="tl">
                    <a:srgbClr val="000000">
                      <a:alpha val="43137"/>
                    </a:srgbClr>
                  </a:outerShdw>
                </a:effectLst>
                <a:latin typeface="Arial Black" pitchFamily="34" charset="0"/>
              </a:rPr>
              <a:t>Mladší žáci </a:t>
            </a:r>
            <a:r>
              <a:rPr lang="cs-CZ" sz="1800" dirty="0" smtClean="0">
                <a:effectLst>
                  <a:outerShdw blurRad="38100" dist="38100" dir="2700000" algn="tl">
                    <a:srgbClr val="000000">
                      <a:alpha val="43137"/>
                    </a:srgbClr>
                  </a:outerShdw>
                </a:effectLst>
                <a:latin typeface="Arial Black" pitchFamily="34" charset="0"/>
              </a:rPr>
              <a:t>mají na úvod jara dobrou formu. Nejprve sehráli vyrovnanou partii s vedoucím celkem soutěže  a před týdnem zaslouženě vyhráli nad </a:t>
            </a:r>
            <a:r>
              <a:rPr lang="cs-CZ" sz="1800" dirty="0" err="1" smtClean="0">
                <a:effectLst>
                  <a:outerShdw blurRad="38100" dist="38100" dir="2700000" algn="tl">
                    <a:srgbClr val="000000">
                      <a:alpha val="43137"/>
                    </a:srgbClr>
                  </a:outerShdw>
                </a:effectLst>
                <a:latin typeface="Arial Black" pitchFamily="34" charset="0"/>
              </a:rPr>
              <a:t>Neštěmicemi</a:t>
            </a:r>
            <a:r>
              <a:rPr lang="cs-CZ" sz="1800" dirty="0" smtClean="0">
                <a:effectLst>
                  <a:outerShdw blurRad="38100" dist="38100" dir="2700000" algn="tl">
                    <a:srgbClr val="000000">
                      <a:alpha val="43137"/>
                    </a:srgbClr>
                  </a:outerShdw>
                </a:effectLst>
                <a:latin typeface="Arial Black" pitchFamily="34" charset="0"/>
              </a:rPr>
              <a:t>. </a:t>
            </a:r>
          </a:p>
        </p:txBody>
      </p:sp>
      <p:sp>
        <p:nvSpPr>
          <p:cNvPr id="17" name="TextovéPole 16"/>
          <p:cNvSpPr txBox="1"/>
          <p:nvPr/>
        </p:nvSpPr>
        <p:spPr>
          <a:xfrm>
            <a:off x="5719564" y="2163658"/>
            <a:ext cx="4392488" cy="2185214"/>
          </a:xfrm>
          <a:prstGeom prst="rect">
            <a:avLst/>
          </a:prstGeom>
          <a:noFill/>
          <a:ln w="22225">
            <a:solidFill>
              <a:schemeClr val="tx1">
                <a:lumMod val="65000"/>
                <a:lumOff val="35000"/>
              </a:schemeClr>
            </a:solidFill>
            <a:prstDash val="sysDash"/>
          </a:ln>
        </p:spPr>
        <p:txBody>
          <a:bodyPr wrap="square" rtlCol="0">
            <a:spAutoFit/>
          </a:bodyPr>
          <a:lstStyle/>
          <a:p>
            <a:pPr algn="ctr"/>
            <a:r>
              <a:rPr lang="cs-CZ" sz="2800" u="sng" dirty="0" smtClean="0">
                <a:ln w="3175">
                  <a:solidFill>
                    <a:srgbClr val="336600"/>
                  </a:solidFill>
                </a:ln>
                <a:latin typeface="Arial" pitchFamily="34" charset="0"/>
                <a:cs typeface="Arial" pitchFamily="34" charset="0"/>
              </a:rPr>
              <a:t>FK </a:t>
            </a:r>
            <a:r>
              <a:rPr lang="cs-CZ" sz="2400" u="sng" dirty="0" smtClean="0">
                <a:ln w="3175">
                  <a:solidFill>
                    <a:srgbClr val="336600"/>
                  </a:solidFill>
                </a:ln>
                <a:latin typeface="Arial" pitchFamily="34" charset="0"/>
                <a:cs typeface="Arial" pitchFamily="34" charset="0"/>
              </a:rPr>
              <a:t>ČL </a:t>
            </a:r>
            <a:r>
              <a:rPr lang="cs-CZ" sz="2400" u="sng" dirty="0" err="1" smtClean="0">
                <a:ln w="3175">
                  <a:solidFill>
                    <a:srgbClr val="336600"/>
                  </a:solidFill>
                </a:ln>
                <a:latin typeface="Arial" pitchFamily="34" charset="0"/>
                <a:cs typeface="Arial" pitchFamily="34" charset="0"/>
              </a:rPr>
              <a:t>Neštěmice</a:t>
            </a:r>
            <a:r>
              <a:rPr lang="cs-CZ" sz="2400" u="sng" dirty="0" smtClean="0">
                <a:ln w="3175">
                  <a:solidFill>
                    <a:srgbClr val="336600"/>
                  </a:solidFill>
                </a:ln>
                <a:latin typeface="Arial" pitchFamily="34" charset="0"/>
                <a:cs typeface="Arial" pitchFamily="34" charset="0"/>
              </a:rPr>
              <a:t> – SK </a:t>
            </a:r>
            <a:r>
              <a:rPr lang="cs-CZ" sz="2400" u="sng" dirty="0" err="1" smtClean="0">
                <a:ln w="3175">
                  <a:solidFill>
                    <a:srgbClr val="336600"/>
                  </a:solidFill>
                </a:ln>
                <a:latin typeface="Arial" pitchFamily="34" charset="0"/>
                <a:cs typeface="Arial" pitchFamily="34" charset="0"/>
              </a:rPr>
              <a:t>Štětí</a:t>
            </a:r>
            <a:endParaRPr lang="cs-CZ" sz="2400" u="sng" dirty="0" smtClean="0">
              <a:ln w="3175">
                <a:solidFill>
                  <a:srgbClr val="336600"/>
                </a:solidFill>
              </a:ln>
              <a:latin typeface="Arial" pitchFamily="34" charset="0"/>
              <a:cs typeface="Arial" pitchFamily="34" charset="0"/>
            </a:endParaRPr>
          </a:p>
          <a:p>
            <a:pPr algn="ctr"/>
            <a:r>
              <a:rPr lang="cs-CZ" sz="2400" u="sng" dirty="0" smtClean="0">
                <a:ln w="3175">
                  <a:solidFill>
                    <a:srgbClr val="336600"/>
                  </a:solidFill>
                </a:ln>
                <a:latin typeface="Arial" pitchFamily="34" charset="0"/>
                <a:cs typeface="Arial" pitchFamily="34" charset="0"/>
              </a:rPr>
              <a:t>3:5(1:4)   9.4.2016  20.kolo</a:t>
            </a:r>
          </a:p>
          <a:p>
            <a:pPr algn="just"/>
            <a:r>
              <a:rPr lang="cs-CZ" b="0" dirty="0" smtClean="0">
                <a:latin typeface="Arial" pitchFamily="34" charset="0"/>
                <a:cs typeface="Arial" pitchFamily="34" charset="0"/>
              </a:rPr>
              <a:t>Rozhodující náskok jsme si vypracovali v 1. poločase a ve 2. už jsme si náskok pohlídali. Zasloužené vítězství.</a:t>
            </a:r>
          </a:p>
          <a:p>
            <a:pPr algn="just"/>
            <a:r>
              <a:rPr lang="cs-CZ" b="0" u="sng" dirty="0" smtClean="0">
                <a:latin typeface="Arial" pitchFamily="34" charset="0"/>
                <a:cs typeface="Arial" pitchFamily="34" charset="0"/>
              </a:rPr>
              <a:t>Branky: </a:t>
            </a:r>
            <a:r>
              <a:rPr lang="cs-CZ" b="0" dirty="0" err="1" smtClean="0">
                <a:latin typeface="Arial" pitchFamily="34" charset="0"/>
                <a:cs typeface="Arial" pitchFamily="34" charset="0"/>
              </a:rPr>
              <a:t>Malecha</a:t>
            </a:r>
            <a:r>
              <a:rPr lang="cs-CZ" b="0" dirty="0" smtClean="0">
                <a:latin typeface="Arial" pitchFamily="34" charset="0"/>
                <a:cs typeface="Arial" pitchFamily="34" charset="0"/>
              </a:rPr>
              <a:t> 4,  Černý 1</a:t>
            </a:r>
          </a:p>
          <a:p>
            <a:pPr algn="just"/>
            <a:r>
              <a:rPr lang="cs-CZ" b="0" u="sng" dirty="0" smtClean="0">
                <a:latin typeface="Arial" pitchFamily="34" charset="0"/>
                <a:cs typeface="Arial" pitchFamily="34" charset="0"/>
              </a:rPr>
              <a:t>Sestava</a:t>
            </a:r>
            <a:r>
              <a:rPr lang="cs-CZ" b="0" dirty="0" smtClean="0">
                <a:latin typeface="Arial" pitchFamily="34" charset="0"/>
                <a:cs typeface="Arial" pitchFamily="34" charset="0"/>
              </a:rPr>
              <a:t>: Černý-Prokopec, Jakub Pilař, Bohatec, </a:t>
            </a:r>
          </a:p>
          <a:p>
            <a:pPr algn="just"/>
            <a:r>
              <a:rPr lang="cs-CZ" b="0" dirty="0" smtClean="0">
                <a:latin typeface="Arial" pitchFamily="34" charset="0"/>
                <a:cs typeface="Arial" pitchFamily="34" charset="0"/>
              </a:rPr>
              <a:t>               Hrdlička, Daniluk , </a:t>
            </a:r>
            <a:r>
              <a:rPr lang="cs-CZ" b="0" dirty="0" err="1" smtClean="0">
                <a:latin typeface="Arial" pitchFamily="34" charset="0"/>
                <a:cs typeface="Arial" pitchFamily="34" charset="0"/>
              </a:rPr>
              <a:t>Kuča</a:t>
            </a:r>
            <a:r>
              <a:rPr lang="cs-CZ" b="0" dirty="0" smtClean="0">
                <a:latin typeface="Arial" pitchFamily="34" charset="0"/>
                <a:cs typeface="Arial" pitchFamily="34" charset="0"/>
              </a:rPr>
              <a:t>, </a:t>
            </a:r>
            <a:r>
              <a:rPr lang="cs-CZ" b="0" dirty="0" err="1" smtClean="0">
                <a:latin typeface="Arial" pitchFamily="34" charset="0"/>
                <a:cs typeface="Arial" pitchFamily="34" charset="0"/>
              </a:rPr>
              <a:t>Ivanič</a:t>
            </a:r>
            <a:r>
              <a:rPr lang="cs-CZ" b="0" dirty="0" smtClean="0">
                <a:latin typeface="Arial" pitchFamily="34" charset="0"/>
                <a:cs typeface="Arial" pitchFamily="34" charset="0"/>
              </a:rPr>
              <a:t>, </a:t>
            </a:r>
            <a:r>
              <a:rPr lang="cs-CZ" b="0" dirty="0" err="1" smtClean="0">
                <a:latin typeface="Arial" pitchFamily="34" charset="0"/>
                <a:cs typeface="Arial" pitchFamily="34" charset="0"/>
              </a:rPr>
              <a:t>Malecha</a:t>
            </a:r>
            <a:r>
              <a:rPr lang="cs-CZ" b="0" dirty="0" smtClean="0">
                <a:latin typeface="Arial" pitchFamily="34" charset="0"/>
                <a:cs typeface="Arial" pitchFamily="34" charset="0"/>
              </a:rPr>
              <a:t>, </a:t>
            </a:r>
            <a:r>
              <a:rPr lang="cs-CZ" b="0" dirty="0" err="1" smtClean="0">
                <a:latin typeface="Arial" pitchFamily="34" charset="0"/>
                <a:cs typeface="Arial" pitchFamily="34" charset="0"/>
              </a:rPr>
              <a:t>Bartko</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F.Kučera</a:t>
            </a:r>
            <a:r>
              <a:rPr lang="cs-CZ" b="0" dirty="0" smtClean="0">
                <a:latin typeface="Arial" pitchFamily="34" charset="0"/>
                <a:cs typeface="Arial" pitchFamily="34" charset="0"/>
              </a:rPr>
              <a:t>   Vedoucí: </a:t>
            </a:r>
            <a:r>
              <a:rPr lang="cs-CZ" b="0" dirty="0" err="1" smtClean="0">
                <a:latin typeface="Arial" pitchFamily="34" charset="0"/>
                <a:cs typeface="Arial" pitchFamily="34" charset="0"/>
              </a:rPr>
              <a:t>T.Gernat</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Rozhodč</a:t>
            </a:r>
            <a:r>
              <a:rPr lang="cs-CZ" b="0" dirty="0" smtClean="0">
                <a:latin typeface="Arial" pitchFamily="34" charset="0"/>
                <a:cs typeface="Arial" pitchFamily="34" charset="0"/>
              </a:rPr>
              <a:t>í: </a:t>
            </a:r>
            <a:r>
              <a:rPr lang="cs-CZ" b="0" dirty="0" err="1" smtClean="0">
                <a:latin typeface="Arial" pitchFamily="34" charset="0"/>
                <a:cs typeface="Arial" pitchFamily="34" charset="0"/>
              </a:rPr>
              <a:t>J.Šmíd</a:t>
            </a:r>
            <a:endParaRPr lang="cs-CZ" b="0" dirty="0" smtClean="0">
              <a:latin typeface="Arial" pitchFamily="34" charset="0"/>
              <a:cs typeface="Arial" pitchFamily="34" charset="0"/>
            </a:endParaRPr>
          </a:p>
        </p:txBody>
      </p:sp>
      <p:sp>
        <p:nvSpPr>
          <p:cNvPr id="18" name="TextovéPole 17"/>
          <p:cNvSpPr txBox="1"/>
          <p:nvPr/>
        </p:nvSpPr>
        <p:spPr>
          <a:xfrm>
            <a:off x="5719564" y="4447009"/>
            <a:ext cx="4392488" cy="2616101"/>
          </a:xfrm>
          <a:prstGeom prst="rect">
            <a:avLst/>
          </a:prstGeom>
          <a:noFill/>
          <a:ln w="22225">
            <a:solidFill>
              <a:schemeClr val="tx1">
                <a:lumMod val="65000"/>
                <a:lumOff val="35000"/>
              </a:schemeClr>
            </a:solidFill>
            <a:prstDash val="sysDash"/>
          </a:ln>
        </p:spPr>
        <p:txBody>
          <a:bodyPr wrap="square" rtlCol="0">
            <a:spAutoFit/>
          </a:bodyPr>
          <a:lstStyle/>
          <a:p>
            <a:pPr algn="ctr"/>
            <a:r>
              <a:rPr lang="cs-CZ" sz="2400" u="sng" dirty="0" smtClean="0">
                <a:ln w="3175">
                  <a:solidFill>
                    <a:srgbClr val="0066FF"/>
                  </a:solidFill>
                </a:ln>
                <a:latin typeface="Arial" pitchFamily="34" charset="0"/>
                <a:cs typeface="Arial" pitchFamily="34" charset="0"/>
              </a:rPr>
              <a:t>SK </a:t>
            </a:r>
            <a:r>
              <a:rPr lang="cs-CZ" sz="2400" u="sng" dirty="0" err="1" smtClean="0">
                <a:ln w="3175">
                  <a:solidFill>
                    <a:srgbClr val="0066FF"/>
                  </a:solidFill>
                </a:ln>
                <a:latin typeface="Arial" pitchFamily="34" charset="0"/>
                <a:cs typeface="Arial" pitchFamily="34" charset="0"/>
              </a:rPr>
              <a:t>Štětí</a:t>
            </a:r>
            <a:r>
              <a:rPr lang="cs-CZ" sz="2400" u="sng" dirty="0" smtClean="0">
                <a:ln w="3175">
                  <a:solidFill>
                    <a:srgbClr val="0066FF"/>
                  </a:solidFill>
                </a:ln>
                <a:latin typeface="Arial" pitchFamily="34" charset="0"/>
                <a:cs typeface="Arial" pitchFamily="34" charset="0"/>
              </a:rPr>
              <a:t> – SK Roudnice </a:t>
            </a:r>
            <a:r>
              <a:rPr lang="cs-CZ" sz="2400" u="sng" dirty="0" err="1" smtClean="0">
                <a:ln w="3175">
                  <a:solidFill>
                    <a:srgbClr val="0066FF"/>
                  </a:solidFill>
                </a:ln>
                <a:latin typeface="Arial" pitchFamily="34" charset="0"/>
                <a:cs typeface="Arial" pitchFamily="34" charset="0"/>
              </a:rPr>
              <a:t>n.L.</a:t>
            </a:r>
            <a:endParaRPr lang="cs-CZ" sz="2000" u="sng" dirty="0" smtClean="0">
              <a:ln w="3175">
                <a:solidFill>
                  <a:srgbClr val="0066FF"/>
                </a:solidFill>
              </a:ln>
              <a:latin typeface="Arial" pitchFamily="34" charset="0"/>
              <a:cs typeface="Arial" pitchFamily="34" charset="0"/>
            </a:endParaRPr>
          </a:p>
          <a:p>
            <a:pPr algn="ctr"/>
            <a:r>
              <a:rPr lang="cs-CZ" sz="2000" u="sng" dirty="0" smtClean="0">
                <a:ln w="3175">
                  <a:solidFill>
                    <a:srgbClr val="0066FF"/>
                  </a:solidFill>
                </a:ln>
                <a:latin typeface="Arial" pitchFamily="34" charset="0"/>
                <a:cs typeface="Arial" pitchFamily="34" charset="0"/>
              </a:rPr>
              <a:t>2:5(1:2)   3.4.2016  20.kolo</a:t>
            </a:r>
          </a:p>
          <a:p>
            <a:pPr algn="just"/>
            <a:endParaRPr lang="cs-CZ" u="sng" dirty="0" smtClean="0">
              <a:latin typeface="Arial" pitchFamily="34" charset="0"/>
              <a:cs typeface="Arial" pitchFamily="34" charset="0"/>
            </a:endParaRPr>
          </a:p>
          <a:p>
            <a:pPr algn="just"/>
            <a:r>
              <a:rPr lang="cs-CZ" b="0" dirty="0" smtClean="0">
                <a:latin typeface="Arial" pitchFamily="34" charset="0"/>
                <a:cs typeface="Arial" pitchFamily="34" charset="0"/>
              </a:rPr>
              <a:t>Roudnice vládne soutěži. Všechny zápasy zatím vyhrála. Naši chlapci však podali velmi dobrý výkon a byli vyrovnaným partnerem.  Zvlášť v 1. poločase jsme protivníka hodně potrápili.</a:t>
            </a:r>
          </a:p>
          <a:p>
            <a:pPr algn="just"/>
            <a:r>
              <a:rPr lang="cs-CZ" b="0" u="sng" dirty="0" smtClean="0">
                <a:latin typeface="Arial" pitchFamily="34" charset="0"/>
                <a:cs typeface="Arial" pitchFamily="34" charset="0"/>
              </a:rPr>
              <a:t>Branky: </a:t>
            </a:r>
            <a:r>
              <a:rPr lang="cs-CZ" b="0" dirty="0" err="1" smtClean="0">
                <a:latin typeface="Arial" pitchFamily="34" charset="0"/>
                <a:cs typeface="Arial" pitchFamily="34" charset="0"/>
              </a:rPr>
              <a:t>Malecha</a:t>
            </a:r>
            <a:r>
              <a:rPr lang="cs-CZ" b="0" dirty="0" smtClean="0">
                <a:latin typeface="Arial" pitchFamily="34" charset="0"/>
                <a:cs typeface="Arial" pitchFamily="34" charset="0"/>
              </a:rPr>
              <a:t> 2</a:t>
            </a:r>
          </a:p>
          <a:p>
            <a:pPr algn="just"/>
            <a:r>
              <a:rPr lang="cs-CZ" b="0" u="sng" dirty="0" smtClean="0">
                <a:latin typeface="Arial" pitchFamily="34" charset="0"/>
                <a:cs typeface="Arial" pitchFamily="34" charset="0"/>
              </a:rPr>
              <a:t>Sestava</a:t>
            </a:r>
            <a:r>
              <a:rPr lang="cs-CZ" b="0" dirty="0" smtClean="0">
                <a:latin typeface="Arial" pitchFamily="34" charset="0"/>
                <a:cs typeface="Arial" pitchFamily="34" charset="0"/>
              </a:rPr>
              <a:t>: Černý-Prokopec, Jakub Pilař, </a:t>
            </a:r>
            <a:r>
              <a:rPr lang="cs-CZ" b="0" dirty="0" err="1" smtClean="0">
                <a:latin typeface="Arial" pitchFamily="34" charset="0"/>
                <a:cs typeface="Arial" pitchFamily="34" charset="0"/>
              </a:rPr>
              <a:t>J.Novák</a:t>
            </a:r>
            <a:r>
              <a:rPr lang="cs-CZ" b="0" dirty="0" smtClean="0">
                <a:latin typeface="Arial" pitchFamily="34" charset="0"/>
                <a:cs typeface="Arial" pitchFamily="34" charset="0"/>
              </a:rPr>
              <a:t>, Daniluk, </a:t>
            </a:r>
          </a:p>
          <a:p>
            <a:pPr algn="just"/>
            <a:r>
              <a:rPr lang="cs-CZ" b="0" dirty="0" smtClean="0">
                <a:latin typeface="Arial" pitchFamily="34" charset="0"/>
                <a:cs typeface="Arial" pitchFamily="34" charset="0"/>
              </a:rPr>
              <a:t>                Franc, </a:t>
            </a:r>
            <a:r>
              <a:rPr lang="cs-CZ" b="0" dirty="0" err="1" smtClean="0">
                <a:latin typeface="Arial" pitchFamily="34" charset="0"/>
                <a:cs typeface="Arial" pitchFamily="34" charset="0"/>
              </a:rPr>
              <a:t>Ivanič</a:t>
            </a:r>
            <a:r>
              <a:rPr lang="cs-CZ" b="0" dirty="0" smtClean="0">
                <a:latin typeface="Arial" pitchFamily="34" charset="0"/>
                <a:cs typeface="Arial" pitchFamily="34" charset="0"/>
              </a:rPr>
              <a:t>, </a:t>
            </a:r>
            <a:r>
              <a:rPr lang="cs-CZ" b="0" dirty="0" err="1" smtClean="0">
                <a:latin typeface="Arial" pitchFamily="34" charset="0"/>
                <a:cs typeface="Arial" pitchFamily="34" charset="0"/>
              </a:rPr>
              <a:t>Malecha</a:t>
            </a:r>
            <a:r>
              <a:rPr lang="cs-CZ" b="0" dirty="0" smtClean="0">
                <a:latin typeface="Arial" pitchFamily="34" charset="0"/>
                <a:cs typeface="Arial" pitchFamily="34" charset="0"/>
              </a:rPr>
              <a:t>, </a:t>
            </a:r>
            <a:r>
              <a:rPr lang="cs-CZ" b="0" dirty="0" err="1" smtClean="0">
                <a:latin typeface="Arial" pitchFamily="34" charset="0"/>
                <a:cs typeface="Arial" pitchFamily="34" charset="0"/>
              </a:rPr>
              <a:t>Bartko</a:t>
            </a:r>
            <a:r>
              <a:rPr lang="cs-CZ" b="0" dirty="0" smtClean="0">
                <a:latin typeface="Arial" pitchFamily="34" charset="0"/>
                <a:cs typeface="Arial" pitchFamily="34" charset="0"/>
              </a:rPr>
              <a:t>, </a:t>
            </a:r>
            <a:r>
              <a:rPr lang="cs-CZ" b="0" dirty="0" err="1" smtClean="0">
                <a:latin typeface="Arial" pitchFamily="34" charset="0"/>
                <a:cs typeface="Arial" pitchFamily="34" charset="0"/>
              </a:rPr>
              <a:t>Kuča</a:t>
            </a:r>
            <a:r>
              <a:rPr lang="cs-CZ" b="0" dirty="0" smtClean="0">
                <a:latin typeface="Arial" pitchFamily="34" charset="0"/>
                <a:cs typeface="Arial" pitchFamily="34" charset="0"/>
              </a:rPr>
              <a:t>, </a:t>
            </a:r>
            <a:r>
              <a:rPr lang="cs-CZ" b="0" dirty="0" err="1" smtClean="0">
                <a:latin typeface="Arial" pitchFamily="34" charset="0"/>
                <a:cs typeface="Arial" pitchFamily="34" charset="0"/>
              </a:rPr>
              <a:t>Cízler</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F.Kučera</a:t>
            </a:r>
            <a:r>
              <a:rPr lang="cs-CZ" b="0" dirty="0" smtClean="0">
                <a:latin typeface="Arial" pitchFamily="34" charset="0"/>
                <a:cs typeface="Arial" pitchFamily="34" charset="0"/>
              </a:rPr>
              <a:t>, </a:t>
            </a:r>
            <a:r>
              <a:rPr lang="cs-CZ" b="0" dirty="0" err="1" smtClean="0">
                <a:latin typeface="Arial" pitchFamily="34" charset="0"/>
                <a:cs typeface="Arial" pitchFamily="34" charset="0"/>
              </a:rPr>
              <a:t>P.Záloha</a:t>
            </a:r>
            <a:r>
              <a:rPr lang="cs-CZ" b="0" dirty="0" smtClean="0">
                <a:latin typeface="Arial" pitchFamily="34" charset="0"/>
                <a:cs typeface="Arial" pitchFamily="34" charset="0"/>
              </a:rPr>
              <a:t>   </a:t>
            </a:r>
            <a:r>
              <a:rPr lang="cs-CZ" b="0" u="sng" dirty="0" smtClean="0">
                <a:latin typeface="Arial" pitchFamily="34" charset="0"/>
                <a:cs typeface="Arial" pitchFamily="34" charset="0"/>
              </a:rPr>
              <a:t>Vedoucí</a:t>
            </a:r>
            <a:r>
              <a:rPr lang="cs-CZ" b="0" dirty="0" smtClean="0">
                <a:latin typeface="Arial" pitchFamily="34" charset="0"/>
                <a:cs typeface="Arial" pitchFamily="34" charset="0"/>
              </a:rPr>
              <a:t>: </a:t>
            </a:r>
            <a:r>
              <a:rPr lang="cs-CZ" b="0" dirty="0" err="1" smtClean="0">
                <a:latin typeface="Arial" pitchFamily="34" charset="0"/>
                <a:cs typeface="Arial" pitchFamily="34" charset="0"/>
              </a:rPr>
              <a:t>T.Gernat</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Rozhodč</a:t>
            </a:r>
            <a:r>
              <a:rPr lang="cs-CZ" b="0" dirty="0" smtClean="0">
                <a:latin typeface="Arial" pitchFamily="34" charset="0"/>
                <a:cs typeface="Arial" pitchFamily="34" charset="0"/>
              </a:rPr>
              <a:t>í: </a:t>
            </a:r>
            <a:r>
              <a:rPr lang="cs-CZ" b="0" dirty="0" err="1" smtClean="0">
                <a:latin typeface="Arial" pitchFamily="34" charset="0"/>
                <a:cs typeface="Arial" pitchFamily="34" charset="0"/>
              </a:rPr>
              <a:t>J.Šmíd</a:t>
            </a:r>
            <a:endParaRPr lang="cs-CZ" b="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191172"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4" name="TextovéPole 13"/>
          <p:cNvSpPr txBox="1"/>
          <p:nvPr/>
        </p:nvSpPr>
        <p:spPr>
          <a:xfrm>
            <a:off x="1831132" y="7003876"/>
            <a:ext cx="36004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30</a:t>
            </a:r>
          </a:p>
        </p:txBody>
      </p:sp>
      <p:graphicFrame>
        <p:nvGraphicFramePr>
          <p:cNvPr id="11" name="Tabulka 10"/>
          <p:cNvGraphicFramePr>
            <a:graphicFrameLocks noGrp="1"/>
          </p:cNvGraphicFramePr>
          <p:nvPr/>
        </p:nvGraphicFramePr>
        <p:xfrm>
          <a:off x="5503540" y="235124"/>
          <a:ext cx="4680520" cy="6408706"/>
        </p:xfrm>
        <a:graphic>
          <a:graphicData uri="http://schemas.openxmlformats.org/drawingml/2006/table">
            <a:tbl>
              <a:tblPr/>
              <a:tblGrid>
                <a:gridCol w="1254171">
                  <a:extLst>
                    <a:ext uri="{9D8B030D-6E8A-4147-A177-3AD203B41FA5}">
                      <a16:colId xmlns:a16="http://schemas.microsoft.com/office/drawing/2014/main" val="20000"/>
                    </a:ext>
                  </a:extLst>
                </a:gridCol>
                <a:gridCol w="607691">
                  <a:extLst>
                    <a:ext uri="{9D8B030D-6E8A-4147-A177-3AD203B41FA5}">
                      <a16:colId xmlns:a16="http://schemas.microsoft.com/office/drawing/2014/main" val="20001"/>
                    </a:ext>
                  </a:extLst>
                </a:gridCol>
                <a:gridCol w="1409329">
                  <a:extLst>
                    <a:ext uri="{9D8B030D-6E8A-4147-A177-3AD203B41FA5}">
                      <a16:colId xmlns:a16="http://schemas.microsoft.com/office/drawing/2014/main" val="20002"/>
                    </a:ext>
                  </a:extLst>
                </a:gridCol>
                <a:gridCol w="1409329">
                  <a:extLst>
                    <a:ext uri="{9D8B030D-6E8A-4147-A177-3AD203B41FA5}">
                      <a16:colId xmlns:a16="http://schemas.microsoft.com/office/drawing/2014/main" val="20003"/>
                    </a:ext>
                  </a:extLst>
                </a:gridCol>
              </a:tblGrid>
              <a:tr h="259520">
                <a:tc gridSpan="4">
                  <a:txBody>
                    <a:bodyPr/>
                    <a:lstStyle/>
                    <a:p>
                      <a:pPr algn="ctr" rtl="0" fontAlgn="ctr"/>
                      <a:r>
                        <a:rPr lang="cs-CZ" sz="1600" b="1" i="0" u="none" strike="noStrike" dirty="0">
                          <a:solidFill>
                            <a:srgbClr val="000000"/>
                          </a:solidFill>
                          <a:latin typeface="Rockwell Condensed"/>
                        </a:rPr>
                        <a:t>Zápasy  21.kola Krajského přeboru dospělých</a:t>
                      </a:r>
                    </a:p>
                  </a:txBody>
                  <a:tcPr marL="6474" marR="6474" marT="647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6444">
                <a:tc>
                  <a:txBody>
                    <a:bodyPr/>
                    <a:lstStyle/>
                    <a:p>
                      <a:pPr algn="ctr" rtl="0" fontAlgn="ctr"/>
                      <a:r>
                        <a:rPr lang="cs-CZ" sz="1200" b="1" i="0" u="none" strike="noStrike" dirty="0">
                          <a:solidFill>
                            <a:srgbClr val="FF0000"/>
                          </a:solidFill>
                          <a:latin typeface="Calibri"/>
                        </a:rPr>
                        <a:t>16:4.2016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FF0000"/>
                          </a:solidFill>
                          <a:latin typeface="Calibri"/>
                        </a:rPr>
                        <a:t>10:15</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FF0000"/>
                          </a:solidFill>
                          <a:latin typeface="Calibri"/>
                        </a:rPr>
                        <a:t>SK Štětí </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FF0000"/>
                          </a:solidFill>
                          <a:latin typeface="Calibri"/>
                        </a:rPr>
                        <a:t>Proboštov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01"/>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02"/>
                  </a:ext>
                </a:extLst>
              </a:tr>
              <a:tr h="196318">
                <a:tc>
                  <a:txBody>
                    <a:bodyPr/>
                    <a:lstStyle/>
                    <a:p>
                      <a:pPr algn="ctr" rtl="0" fontAlgn="ctr"/>
                      <a:r>
                        <a:rPr lang="cs-CZ" sz="1200" b="1" i="0" u="none" strike="noStrike">
                          <a:solidFill>
                            <a:srgbClr val="000000"/>
                          </a:solidFill>
                          <a:latin typeface="Calibri"/>
                        </a:rPr>
                        <a:t>16:4.2016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10:30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FK </a:t>
                      </a:r>
                      <a:r>
                        <a:rPr lang="cs-CZ" sz="1200" b="1" i="0" u="none" strike="noStrike" dirty="0" err="1">
                          <a:solidFill>
                            <a:srgbClr val="000000"/>
                          </a:solidFill>
                          <a:latin typeface="Calibri"/>
                        </a:rPr>
                        <a:t>Blšany</a:t>
                      </a:r>
                      <a:r>
                        <a:rPr lang="cs-CZ" sz="1200" b="1" i="0" u="none" strike="noStrike" dirty="0">
                          <a:solidFill>
                            <a:srgbClr val="000000"/>
                          </a:solidFill>
                          <a:latin typeface="Calibri"/>
                        </a:rPr>
                        <a:t> </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TJ Krupka</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03"/>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04"/>
                  </a:ext>
                </a:extLst>
              </a:tr>
              <a:tr h="196318">
                <a:tc>
                  <a:txBody>
                    <a:bodyPr/>
                    <a:lstStyle/>
                    <a:p>
                      <a:pPr algn="ctr" rtl="0" fontAlgn="ctr"/>
                      <a:r>
                        <a:rPr lang="cs-CZ" sz="1200" b="1" i="0" u="none" strike="noStrike">
                          <a:solidFill>
                            <a:srgbClr val="000000"/>
                          </a:solidFill>
                          <a:latin typeface="Calibri"/>
                        </a:rPr>
                        <a:t>16:4.2016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14:00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TJ </a:t>
                      </a:r>
                      <a:r>
                        <a:rPr lang="cs-CZ" sz="1200" b="1" i="0" u="none" strike="noStrike" dirty="0" err="1">
                          <a:solidFill>
                            <a:srgbClr val="000000"/>
                          </a:solidFill>
                          <a:latin typeface="Calibri"/>
                        </a:rPr>
                        <a:t>Modlany</a:t>
                      </a:r>
                      <a:r>
                        <a:rPr lang="cs-CZ" sz="1200" b="1" i="0" u="none" strike="noStrike" dirty="0">
                          <a:solidFill>
                            <a:srgbClr val="000000"/>
                          </a:solidFill>
                          <a:latin typeface="Calibri"/>
                        </a:rPr>
                        <a:t> </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FK Žatec</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05"/>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06"/>
                  </a:ext>
                </a:extLst>
              </a:tr>
              <a:tr h="196318">
                <a:tc>
                  <a:txBody>
                    <a:bodyPr/>
                    <a:lstStyle/>
                    <a:p>
                      <a:pPr algn="ctr" rtl="0" fontAlgn="ctr"/>
                      <a:r>
                        <a:rPr lang="cs-CZ" sz="1200" b="1" i="0" u="none" strike="noStrike">
                          <a:solidFill>
                            <a:srgbClr val="000000"/>
                          </a:solidFill>
                          <a:latin typeface="Calibri"/>
                        </a:rPr>
                        <a:t>16:4.2016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15:00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FK Bílina</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FK Modrá</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07"/>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08"/>
                  </a:ext>
                </a:extLst>
              </a:tr>
              <a:tr h="196318">
                <a:tc>
                  <a:txBody>
                    <a:bodyPr/>
                    <a:lstStyle/>
                    <a:p>
                      <a:pPr algn="ctr" rtl="0" fontAlgn="ctr"/>
                      <a:r>
                        <a:rPr lang="cs-CZ" sz="1200" b="1" i="0" u="none" strike="noStrike">
                          <a:solidFill>
                            <a:srgbClr val="000000"/>
                          </a:solidFill>
                          <a:latin typeface="Calibri"/>
                        </a:rPr>
                        <a:t>16:4.2016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15:00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FK Duchcov </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SK Hrobce</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09"/>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10"/>
                  </a:ext>
                </a:extLst>
              </a:tr>
              <a:tr h="196318">
                <a:tc>
                  <a:txBody>
                    <a:bodyPr/>
                    <a:lstStyle/>
                    <a:p>
                      <a:pPr algn="ctr" rtl="0" fontAlgn="ctr"/>
                      <a:r>
                        <a:rPr lang="cs-CZ" sz="1200" b="1" i="0" u="none" strike="noStrike">
                          <a:solidFill>
                            <a:srgbClr val="000000"/>
                          </a:solidFill>
                          <a:latin typeface="Calibri"/>
                        </a:rPr>
                        <a:t>16:4.2016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17:00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TJ Srbice </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AFK L. Chomutov</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11"/>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12"/>
                  </a:ext>
                </a:extLst>
              </a:tr>
              <a:tr h="196318">
                <a:tc>
                  <a:txBody>
                    <a:bodyPr/>
                    <a:lstStyle/>
                    <a:p>
                      <a:pPr algn="ctr" rtl="0" fontAlgn="ctr"/>
                      <a:r>
                        <a:rPr lang="cs-CZ" sz="1200" b="1" i="0" u="none" strike="noStrike">
                          <a:solidFill>
                            <a:srgbClr val="000000"/>
                          </a:solidFill>
                          <a:latin typeface="Calibri"/>
                        </a:rPr>
                        <a:t>16:4.2016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17:00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TJ Střekov </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FK </a:t>
                      </a:r>
                      <a:r>
                        <a:rPr lang="cs-CZ" sz="1200" b="1" i="0" u="none" strike="noStrike" dirty="0" err="1">
                          <a:solidFill>
                            <a:srgbClr val="000000"/>
                          </a:solidFill>
                          <a:latin typeface="Calibri"/>
                        </a:rPr>
                        <a:t>Postoloprty</a:t>
                      </a: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13"/>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14"/>
                  </a:ext>
                </a:extLst>
              </a:tr>
              <a:tr h="196318">
                <a:tc>
                  <a:txBody>
                    <a:bodyPr/>
                    <a:lstStyle/>
                    <a:p>
                      <a:pPr algn="ctr" rtl="0" fontAlgn="ctr"/>
                      <a:r>
                        <a:rPr lang="cs-CZ" sz="1200" b="1" i="0" u="none" strike="noStrike" dirty="0" smtClean="0">
                          <a:solidFill>
                            <a:srgbClr val="000000"/>
                          </a:solidFill>
                          <a:latin typeface="Calibri"/>
                        </a:rPr>
                        <a:t>17.4.2016</a:t>
                      </a:r>
                      <a:endParaRPr lang="cs-CZ" sz="1200" b="1" i="0" u="none" strike="noStrike" dirty="0">
                        <a:solidFill>
                          <a:srgbClr val="000000"/>
                        </a:solidFill>
                        <a:latin typeface="Calibri"/>
                      </a:endParaRPr>
                    </a:p>
                  </a:txBody>
                  <a:tcPr marL="6474" marR="6474" marT="6474"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latin typeface="Calibri"/>
                        </a:rPr>
                        <a:t>15:00</a:t>
                      </a:r>
                    </a:p>
                  </a:txBody>
                  <a:tcPr marL="6474" marR="6474" marT="6474" marB="0" anchor="ctr">
                    <a:lnL>
                      <a:noFill/>
                    </a:lnL>
                    <a:lnR>
                      <a:noFill/>
                    </a:lnR>
                    <a:lnT>
                      <a:noFill/>
                    </a:lnT>
                    <a:lnB w="190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latin typeface="Calibri"/>
                        </a:rPr>
                        <a:t>FK Neštěmice</a:t>
                      </a:r>
                    </a:p>
                  </a:txBody>
                  <a:tcPr marL="6474" marR="6474" marT="6474" marB="0" anchor="ctr">
                    <a:lnL>
                      <a:noFill/>
                    </a:lnL>
                    <a:lnR>
                      <a:noFill/>
                    </a:lnR>
                    <a:lnT>
                      <a:noFill/>
                    </a:lnT>
                    <a:lnB w="190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dirty="0">
                          <a:solidFill>
                            <a:srgbClr val="000000"/>
                          </a:solidFill>
                          <a:latin typeface="Calibri"/>
                        </a:rPr>
                        <a:t>TJ H. </a:t>
                      </a:r>
                      <a:r>
                        <a:rPr lang="cs-CZ" sz="1200" b="1" i="0" u="none" strike="noStrike" dirty="0" err="1">
                          <a:solidFill>
                            <a:srgbClr val="000000"/>
                          </a:solidFill>
                          <a:latin typeface="Calibri"/>
                        </a:rPr>
                        <a:t>Jiřetín</a:t>
                      </a: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15"/>
                  </a:ext>
                </a:extLst>
              </a:tr>
              <a:tr h="259520">
                <a:tc gridSpan="4">
                  <a:txBody>
                    <a:bodyPr/>
                    <a:lstStyle/>
                    <a:p>
                      <a:pPr algn="ctr" rtl="0" fontAlgn="ctr"/>
                      <a:r>
                        <a:rPr lang="cs-CZ" sz="1600" b="1" i="0" u="none" strike="noStrike" dirty="0">
                          <a:solidFill>
                            <a:srgbClr val="000000"/>
                          </a:solidFill>
                          <a:latin typeface="Rockwell Condensed"/>
                        </a:rPr>
                        <a:t>Zápasy  22.kola Krajského přeboru dospělých</a:t>
                      </a:r>
                    </a:p>
                  </a:txBody>
                  <a:tcPr marL="6474" marR="6474" marT="6474"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6"/>
                  </a:ext>
                </a:extLst>
              </a:tr>
              <a:tr h="196318">
                <a:tc>
                  <a:txBody>
                    <a:bodyPr/>
                    <a:lstStyle/>
                    <a:p>
                      <a:pPr algn="ctr" rtl="0" fontAlgn="ctr"/>
                      <a:r>
                        <a:rPr lang="cs-CZ" sz="1200" b="1" i="0" u="none" strike="noStrike" dirty="0">
                          <a:solidFill>
                            <a:srgbClr val="000000"/>
                          </a:solidFill>
                          <a:latin typeface="Calibri"/>
                        </a:rPr>
                        <a:t>23.4.2016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10:15</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SK Hrobce</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FK Bílina</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17"/>
                  </a:ext>
                </a:extLst>
              </a:tr>
              <a:tr h="196318">
                <a:tc>
                  <a:txBody>
                    <a:bodyPr/>
                    <a:lstStyle/>
                    <a:p>
                      <a:pPr algn="ctr" rtl="0" fontAlgn="ctr"/>
                      <a:r>
                        <a:rPr lang="cs-CZ" sz="1200" b="1" i="0" u="none" strike="noStrike" dirty="0">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18"/>
                  </a:ext>
                </a:extLst>
              </a:tr>
              <a:tr h="196318">
                <a:tc>
                  <a:txBody>
                    <a:bodyPr/>
                    <a:lstStyle/>
                    <a:p>
                      <a:pPr algn="ctr" rtl="0" fontAlgn="ctr"/>
                      <a:r>
                        <a:rPr lang="cs-CZ" sz="1200" b="1" i="0" u="none" strike="noStrike" dirty="0">
                          <a:solidFill>
                            <a:srgbClr val="FF0000"/>
                          </a:solidFill>
                          <a:latin typeface="Calibri"/>
                        </a:rPr>
                        <a:t>23.4.2016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FF0000"/>
                          </a:solidFill>
                          <a:latin typeface="Calibri"/>
                        </a:rPr>
                        <a:t>17:00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FF0000"/>
                          </a:solidFill>
                          <a:latin typeface="Calibri"/>
                        </a:rPr>
                        <a:t>FK Žatec</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FF0000"/>
                          </a:solidFill>
                          <a:latin typeface="Calibri"/>
                        </a:rPr>
                        <a:t>SK Štětí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19"/>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20"/>
                  </a:ext>
                </a:extLst>
              </a:tr>
              <a:tr h="196318">
                <a:tc>
                  <a:txBody>
                    <a:bodyPr/>
                    <a:lstStyle/>
                    <a:p>
                      <a:pPr algn="ctr" rtl="0" fontAlgn="ctr"/>
                      <a:r>
                        <a:rPr lang="cs-CZ" sz="1200" b="1" i="0" u="none" strike="noStrike">
                          <a:solidFill>
                            <a:srgbClr val="000000"/>
                          </a:solidFill>
                          <a:latin typeface="Calibri"/>
                        </a:rPr>
                        <a:t>23.4.2016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17:00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Proboštov </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FK Neštěmice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21"/>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99FF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99FF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99FF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99FF66"/>
                      </a:bgClr>
                    </a:pattFill>
                  </a:tcPr>
                </a:tc>
                <a:extLst>
                  <a:ext uri="{0D108BD9-81ED-4DB2-BD59-A6C34878D82A}">
                    <a16:rowId xmlns:a16="http://schemas.microsoft.com/office/drawing/2014/main" val="10022"/>
                  </a:ext>
                </a:extLst>
              </a:tr>
              <a:tr h="196318">
                <a:tc>
                  <a:txBody>
                    <a:bodyPr/>
                    <a:lstStyle/>
                    <a:p>
                      <a:pPr algn="ctr" rtl="0" fontAlgn="ctr"/>
                      <a:r>
                        <a:rPr lang="cs-CZ" sz="1200" b="1" i="0" u="none" strike="noStrike">
                          <a:solidFill>
                            <a:srgbClr val="000000"/>
                          </a:solidFill>
                          <a:latin typeface="Calibri"/>
                        </a:rPr>
                        <a:t>23.4.2016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17:00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TJ H. </a:t>
                      </a:r>
                      <a:r>
                        <a:rPr lang="cs-CZ" sz="1200" b="1" i="0" u="none" strike="noStrike" dirty="0" err="1">
                          <a:solidFill>
                            <a:srgbClr val="000000"/>
                          </a:solidFill>
                          <a:latin typeface="Calibri"/>
                        </a:rPr>
                        <a:t>Jiřetín</a:t>
                      </a:r>
                      <a:r>
                        <a:rPr lang="cs-CZ" sz="1200" b="1" i="0" u="none" strike="noStrike" dirty="0">
                          <a:solidFill>
                            <a:srgbClr val="000000"/>
                          </a:solidFill>
                          <a:latin typeface="Calibri"/>
                        </a:rPr>
                        <a:t> </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TJ Střekov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23"/>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24"/>
                  </a:ext>
                </a:extLst>
              </a:tr>
              <a:tr h="196318">
                <a:tc>
                  <a:txBody>
                    <a:bodyPr/>
                    <a:lstStyle/>
                    <a:p>
                      <a:pPr algn="ctr" rtl="0" fontAlgn="ctr"/>
                      <a:r>
                        <a:rPr lang="cs-CZ" sz="1200" b="1" i="0" u="none" strike="noStrike">
                          <a:solidFill>
                            <a:srgbClr val="000000"/>
                          </a:solidFill>
                          <a:latin typeface="Calibri"/>
                        </a:rPr>
                        <a:t>23.4.2016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17:00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FK </a:t>
                      </a:r>
                      <a:r>
                        <a:rPr lang="cs-CZ" sz="1200" b="1" i="0" u="none" strike="noStrike" dirty="0" err="1">
                          <a:solidFill>
                            <a:srgbClr val="000000"/>
                          </a:solidFill>
                          <a:latin typeface="Calibri"/>
                        </a:rPr>
                        <a:t>Postoloprty</a:t>
                      </a:r>
                      <a:r>
                        <a:rPr lang="cs-CZ" sz="1200" b="1" i="0" u="none" strike="noStrike" dirty="0">
                          <a:solidFill>
                            <a:srgbClr val="000000"/>
                          </a:solidFill>
                          <a:latin typeface="Calibri"/>
                        </a:rPr>
                        <a:t> </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FK Blšany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25"/>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26"/>
                  </a:ext>
                </a:extLst>
              </a:tr>
              <a:tr h="196318">
                <a:tc>
                  <a:txBody>
                    <a:bodyPr/>
                    <a:lstStyle/>
                    <a:p>
                      <a:pPr algn="ctr" rtl="0" fontAlgn="ctr"/>
                      <a:r>
                        <a:rPr lang="cs-CZ" sz="1200" b="1" i="0" u="none" strike="noStrike">
                          <a:solidFill>
                            <a:srgbClr val="000000"/>
                          </a:solidFill>
                          <a:latin typeface="Calibri"/>
                        </a:rPr>
                        <a:t>23.4.2016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17:00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TJ Krupka</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TJ </a:t>
                      </a:r>
                      <a:r>
                        <a:rPr lang="cs-CZ" sz="1200" b="1" i="0" u="none" strike="noStrike" dirty="0" err="1">
                          <a:solidFill>
                            <a:srgbClr val="000000"/>
                          </a:solidFill>
                          <a:latin typeface="Calibri"/>
                        </a:rPr>
                        <a:t>Srbice</a:t>
                      </a: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27"/>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28"/>
                  </a:ext>
                </a:extLst>
              </a:tr>
              <a:tr h="196318">
                <a:tc>
                  <a:txBody>
                    <a:bodyPr/>
                    <a:lstStyle/>
                    <a:p>
                      <a:pPr algn="ctr" rtl="0" fontAlgn="ctr"/>
                      <a:r>
                        <a:rPr lang="cs-CZ" sz="1200" b="1" i="0" u="none" strike="noStrike">
                          <a:solidFill>
                            <a:srgbClr val="000000"/>
                          </a:solidFill>
                          <a:latin typeface="Calibri"/>
                        </a:rPr>
                        <a:t>24.4.2016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15:00</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a:solidFill>
                            <a:srgbClr val="000000"/>
                          </a:solidFill>
                          <a:latin typeface="Calibri"/>
                        </a:rPr>
                        <a:t>AFK L. Chomutov</a:t>
                      </a:r>
                    </a:p>
                  </a:txBody>
                  <a:tcPr marL="6474" marR="6474" marT="6474" marB="0" anchor="ctr">
                    <a:lnL>
                      <a:noFill/>
                    </a:lnL>
                    <a:lnR>
                      <a:noFill/>
                    </a:lnR>
                    <a:lnT>
                      <a:noFill/>
                    </a:lnT>
                    <a:lnB>
                      <a:noFill/>
                    </a:lnB>
                    <a:solidFill>
                      <a:srgbClr val="99FF66"/>
                    </a:solidFill>
                  </a:tcPr>
                </a:tc>
                <a:tc>
                  <a:txBody>
                    <a:bodyPr/>
                    <a:lstStyle/>
                    <a:p>
                      <a:pPr algn="ctr" rtl="0" fontAlgn="ctr"/>
                      <a:r>
                        <a:rPr lang="cs-CZ" sz="1200" b="1" i="0" u="none" strike="noStrike" dirty="0">
                          <a:solidFill>
                            <a:srgbClr val="000000"/>
                          </a:solidFill>
                          <a:latin typeface="Calibri"/>
                        </a:rPr>
                        <a:t>FK </a:t>
                      </a:r>
                      <a:r>
                        <a:rPr lang="cs-CZ" sz="1200" b="1" i="0" u="none" strike="noStrike" dirty="0" err="1">
                          <a:solidFill>
                            <a:srgbClr val="000000"/>
                          </a:solidFill>
                          <a:latin typeface="Calibri"/>
                        </a:rPr>
                        <a:t>Duchcov</a:t>
                      </a:r>
                      <a:endParaRPr lang="cs-CZ" sz="1200" b="1" i="0" u="none" strike="noStrike" dirty="0">
                        <a:solidFill>
                          <a:srgbClr val="000000"/>
                        </a:solidFill>
                        <a:latin typeface="Calibri"/>
                      </a:endParaRP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solidFill>
                      <a:srgbClr val="99FF66"/>
                    </a:solidFill>
                  </a:tcPr>
                </a:tc>
                <a:extLst>
                  <a:ext uri="{0D108BD9-81ED-4DB2-BD59-A6C34878D82A}">
                    <a16:rowId xmlns:a16="http://schemas.microsoft.com/office/drawing/2014/main" val="10029"/>
                  </a:ext>
                </a:extLst>
              </a:tr>
              <a:tr h="196318">
                <a:tc>
                  <a:txBody>
                    <a:bodyPr/>
                    <a:lstStyle/>
                    <a:p>
                      <a:pPr algn="ctr" rtl="0" fontAlgn="ctr"/>
                      <a:r>
                        <a:rPr lang="cs-CZ" sz="1200" b="1" i="0" u="none" strike="noStrike">
                          <a:solidFill>
                            <a:srgbClr val="000000"/>
                          </a:solidFill>
                          <a:latin typeface="Calibri"/>
                        </a:rPr>
                        <a:t> </a:t>
                      </a:r>
                    </a:p>
                  </a:txBody>
                  <a:tcPr marL="6474" marR="6474" marT="6474" marB="0" anchor="ctr">
                    <a:lnL w="19050" cap="flat" cmpd="sng" algn="ctr">
                      <a:solidFill>
                        <a:srgbClr val="000000"/>
                      </a:solidFill>
                      <a:prstDash val="solid"/>
                      <a:round/>
                      <a:headEnd type="none" w="med" len="med"/>
                      <a:tailEnd type="none" w="med" len="med"/>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a:solidFill>
                            <a:srgbClr val="000000"/>
                          </a:solidFill>
                          <a:latin typeface="Calibri"/>
                        </a:rPr>
                        <a:t> </a:t>
                      </a:r>
                    </a:p>
                  </a:txBody>
                  <a:tcPr marL="6474" marR="6474" marT="6474" marB="0" anchor="ctr">
                    <a:lnL>
                      <a:noFill/>
                    </a:lnL>
                    <a:lnR>
                      <a:noFill/>
                    </a:lnR>
                    <a:lnT>
                      <a:noFill/>
                    </a:lnT>
                    <a:lnB>
                      <a:noFill/>
                    </a:lnB>
                    <a:pattFill prst="pct10">
                      <a:fgClr>
                        <a:srgbClr val="000000"/>
                      </a:fgClr>
                      <a:bgClr>
                        <a:srgbClr val="FFCC66"/>
                      </a:bgClr>
                    </a:pattFill>
                  </a:tcPr>
                </a:tc>
                <a:tc>
                  <a:txBody>
                    <a:bodyPr/>
                    <a:lstStyle/>
                    <a:p>
                      <a:pPr algn="ctr" rtl="0" fontAlgn="ct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a:noFill/>
                    </a:lnB>
                    <a:pattFill prst="pct10">
                      <a:fgClr>
                        <a:srgbClr val="000000"/>
                      </a:fgClr>
                      <a:bgClr>
                        <a:srgbClr val="FFCC66"/>
                      </a:bgClr>
                    </a:pattFill>
                  </a:tcPr>
                </a:tc>
                <a:extLst>
                  <a:ext uri="{0D108BD9-81ED-4DB2-BD59-A6C34878D82A}">
                    <a16:rowId xmlns:a16="http://schemas.microsoft.com/office/drawing/2014/main" val="10030"/>
                  </a:ext>
                </a:extLst>
              </a:tr>
              <a:tr h="196318">
                <a:tc>
                  <a:txBody>
                    <a:bodyPr/>
                    <a:lstStyle/>
                    <a:p>
                      <a:pPr algn="ctr" rtl="0" fontAlgn="ctr"/>
                      <a:r>
                        <a:rPr lang="cs-CZ" sz="1200" b="1" i="0" u="none" strike="noStrike">
                          <a:solidFill>
                            <a:srgbClr val="000000"/>
                          </a:solidFill>
                          <a:latin typeface="Calibri"/>
                        </a:rPr>
                        <a:t>24.4.2016</a:t>
                      </a:r>
                    </a:p>
                  </a:txBody>
                  <a:tcPr marL="6474" marR="6474" marT="6474"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a:solidFill>
                            <a:srgbClr val="000000"/>
                          </a:solidFill>
                          <a:latin typeface="Calibri"/>
                        </a:rPr>
                        <a:t>17:00</a:t>
                      </a:r>
                    </a:p>
                  </a:txBody>
                  <a:tcPr marL="6474" marR="6474" marT="6474" marB="0" anchor="ctr">
                    <a:lnL>
                      <a:noFill/>
                    </a:lnL>
                    <a:lnR>
                      <a:noFill/>
                    </a:lnR>
                    <a:lnT>
                      <a:noFill/>
                    </a:lnT>
                    <a:lnB w="190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dirty="0">
                          <a:solidFill>
                            <a:srgbClr val="000000"/>
                          </a:solidFill>
                          <a:latin typeface="Calibri"/>
                        </a:rPr>
                        <a:t>FK Modrá</a:t>
                      </a:r>
                    </a:p>
                  </a:txBody>
                  <a:tcPr marL="6474" marR="6474" marT="6474" marB="0" anchor="ctr">
                    <a:lnL>
                      <a:noFill/>
                    </a:lnL>
                    <a:lnR>
                      <a:noFill/>
                    </a:lnR>
                    <a:lnT>
                      <a:noFill/>
                    </a:lnT>
                    <a:lnB w="190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200" b="1" i="0" u="none" strike="noStrike" dirty="0">
                          <a:solidFill>
                            <a:srgbClr val="000000"/>
                          </a:solidFill>
                          <a:latin typeface="Calibri"/>
                        </a:rPr>
                        <a:t>TJ </a:t>
                      </a:r>
                      <a:r>
                        <a:rPr lang="cs-CZ" sz="1200" b="1" i="0" u="none" strike="noStrike" dirty="0" err="1">
                          <a:solidFill>
                            <a:srgbClr val="000000"/>
                          </a:solidFill>
                          <a:latin typeface="Calibri"/>
                        </a:rPr>
                        <a:t>Modlany</a:t>
                      </a:r>
                      <a:r>
                        <a:rPr lang="cs-CZ" sz="1200" b="1" i="0" u="none" strike="noStrike" dirty="0">
                          <a:solidFill>
                            <a:srgbClr val="000000"/>
                          </a:solidFill>
                          <a:latin typeface="Calibri"/>
                        </a:rPr>
                        <a:t> </a:t>
                      </a:r>
                    </a:p>
                  </a:txBody>
                  <a:tcPr marL="6474" marR="6474" marT="6474"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31"/>
                  </a:ext>
                </a:extLst>
              </a:tr>
            </a:tbl>
          </a:graphicData>
        </a:graphic>
      </p:graphicFrame>
      <p:sp>
        <p:nvSpPr>
          <p:cNvPr id="12" name="TextovéPole 11"/>
          <p:cNvSpPr txBox="1"/>
          <p:nvPr/>
        </p:nvSpPr>
        <p:spPr>
          <a:xfrm>
            <a:off x="174948" y="67290"/>
            <a:ext cx="4680520" cy="646331"/>
          </a:xfrm>
          <a:prstGeom prst="rect">
            <a:avLst/>
          </a:prstGeom>
          <a:blipFill>
            <a:blip r:embed="rId3" cstate="print"/>
            <a:tile tx="0" ty="0" sx="100000" sy="100000" flip="none" algn="tl"/>
          </a:blipFill>
        </p:spPr>
        <p:txBody>
          <a:bodyPr wrap="square" rtlCol="0">
            <a:spAutoFit/>
          </a:bodyPr>
          <a:lstStyle/>
          <a:p>
            <a:pPr algn="ctr"/>
            <a:r>
              <a:rPr lang="cs-CZ" sz="1800" dirty="0" smtClean="0">
                <a:solidFill>
                  <a:srgbClr val="FF0000"/>
                </a:solidFill>
                <a:effectLst>
                  <a:outerShdw blurRad="38100" dist="38100" dir="2700000" algn="tl">
                    <a:srgbClr val="000000">
                      <a:alpha val="43137"/>
                    </a:srgbClr>
                  </a:outerShdw>
                </a:effectLst>
                <a:latin typeface="Bookman Old Style" pitchFamily="18" charset="0"/>
              </a:rPr>
              <a:t>Fotbalové drama v derby zápase starších žáků</a:t>
            </a:r>
            <a:endParaRPr lang="cs-CZ" sz="1400" u="sng" dirty="0" smtClean="0">
              <a:solidFill>
                <a:srgbClr val="FF0000"/>
              </a:solidFill>
              <a:effectLst>
                <a:outerShdw blurRad="38100" dist="38100" dir="2700000" algn="tl">
                  <a:srgbClr val="000000">
                    <a:alpha val="43137"/>
                  </a:srgbClr>
                </a:outerShdw>
              </a:effectLst>
              <a:latin typeface="Bookman Old Style" pitchFamily="18" charset="0"/>
            </a:endParaRPr>
          </a:p>
        </p:txBody>
      </p:sp>
      <p:sp>
        <p:nvSpPr>
          <p:cNvPr id="21" name="Rectangle 1"/>
          <p:cNvSpPr>
            <a:spLocks noChangeArrowheads="1"/>
          </p:cNvSpPr>
          <p:nvPr/>
        </p:nvSpPr>
        <p:spPr bwMode="auto">
          <a:xfrm>
            <a:off x="30932" y="787370"/>
            <a:ext cx="4824536"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SK </a:t>
            </a:r>
            <a:r>
              <a:rPr kumimoji="0" lang="cs-CZ" sz="2000" b="1" i="0" u="sng"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Štětí</a:t>
            </a:r>
            <a:r>
              <a:rPr kumimoji="0" lang="cs-CZ" sz="2000" b="1"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SK Roudnice </a:t>
            </a:r>
            <a:r>
              <a:rPr kumimoji="0" lang="cs-CZ" sz="2000" b="1" i="0" u="sng"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n.L.</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3:2  PK (2:1)    19. kolo 3.4.2016</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Zápas jsme nejlépe nezačali a hned v úvodu jsme mohli po chybě v obraně inkasovat. Postupně jsme ale hru vyrovnávali a hráči začali plnit pokyny ze střídačky. Vypracovali jsme si i nějaké šance, ale bohužel zůstaly nevyužity. V 6. minutě se naopak nepovedl odkop našemu brankáři a Roudnice toho využila ke vstřelení vedoucí branky na 1:0.  Na kolena jsme  nepadli a začali hrát ještě aktivněji. Po několika příležitostech přišla šance, kdy po hezkém uvolnění Vejražky naše jedenáctka vyrovnala na 1:1.  Spoléhali jsme na rychlý přechod do útoku, který dělal hostující obraně velké starosti. Ukázkou byla střela Lukáše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Šrotýře</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který branku těsně přestřelil. Běžela 25. minuta, když Martin Dvořák, tak dlouho atakoval soupeře, až mu sebral míč a nádhernou střelou dostal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Štětí</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do vedení 2:1. Do 2. poločasu jsme nastoupili dost zakřiknutě, zbytečně jsme přicházeli o míč a Roudnice toho začala využívat. Franta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Deák</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v brance se však překvapit nenechal.To však neplatilo ve 40. minutě , kdy si míč srazil do vlastní branky a bylo srovnáno na 2:2. Do konce zápasu si mužstva ještě nějaké ty možnosti vypracovala, ale protože z toho žádný gól nebyl, tak se po závěrečném hvizdu rozhodčího muselo jít na penalty. Drama, jako v Bělehradě 1976. Po prvních 5 pokusech se nerozhodlo. Pokračovalo se dál. Na řadu přišla už 7 série a Jakub Pilař bez problémů rozvlnil síť. Pak šel kopat hráč Roudnice. Nedal  a mohli jsme se radovat z dodatečného bodu.</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Zdeněk Németh – trenér </a:t>
            </a:r>
            <a:r>
              <a:rPr kumimoji="0" lang="cs-CZ" sz="1200" b="0" i="0" u="sng"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Štětí</a:t>
            </a:r>
            <a:r>
              <a:rPr kumimoji="0" lang="cs-CZ" sz="12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r>
            <a:b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Za první poločas kluci zaslouží pochvalu plnil svoje úkoly a bylo to znát na naší hře. Bohužel druhý poločas byl z naší strany špatný, z čehož pramenily šance soupeře. </a:t>
            </a:r>
            <a:b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cs-CZ" sz="12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Branky:</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Vejražka 1, Dvořák 1</a:t>
            </a:r>
            <a:b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cs-CZ" sz="12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Sestava :</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Deák</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T.Neméth</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Dvořák,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Kacálek</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Kadflec</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Jakub Pilař, </a:t>
            </a:r>
          </a:p>
          <a:p>
            <a:pPr marL="0" marR="0" lvl="0" indent="0" algn="l" defTabSz="914400" rtl="0" eaLnBrk="0" fontAlgn="base" latinLnBrk="0" hangingPunct="0">
              <a:lnSpc>
                <a:spcPct val="100000"/>
              </a:lnSpc>
              <a:spcBef>
                <a:spcPct val="0"/>
              </a:spcBef>
              <a:spcAft>
                <a:spcPct val="0"/>
              </a:spcAft>
              <a:buClrTx/>
              <a:buSzTx/>
              <a:buFontTx/>
              <a:buNone/>
              <a:tabLst/>
            </a:pPr>
            <a:r>
              <a:rPr lang="cs-CZ" b="0" dirty="0" smtClean="0">
                <a:latin typeface="Times New Roman" pitchFamily="18" charset="0"/>
                <a:ea typeface="Times New Roman" pitchFamily="18" charset="0"/>
                <a:cs typeface="Times New Roman" pitchFamily="18" charset="0"/>
              </a:rPr>
              <a:t>                </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Možný, Vejražka, Ulrych,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Cap</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šrotýř</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l.Novák,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Novák</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Dopater</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Trenéři:</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J.Ransdorf</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Z</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.Németh, </a:t>
            </a:r>
            <a:r>
              <a:rPr kumimoji="0" lang="cs-CZ"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R.Hrdlička</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Rozhodčí:</a:t>
            </a:r>
            <a:r>
              <a:rPr kumimoji="0" lang="cs-C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Dvorský</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194" name="Picture 52"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519764" y="70235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sp>
        <p:nvSpPr>
          <p:cNvPr id="17" name="TextovéPole 16"/>
          <p:cNvSpPr txBox="1"/>
          <p:nvPr/>
        </p:nvSpPr>
        <p:spPr>
          <a:xfrm>
            <a:off x="1759124"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cxnSp>
        <p:nvCxnSpPr>
          <p:cNvPr id="10" name="Přímá spojovací šipka 9"/>
          <p:cNvCxnSpPr/>
          <p:nvPr/>
        </p:nvCxnSpPr>
        <p:spPr bwMode="auto">
          <a:xfrm>
            <a:off x="3703340" y="7075884"/>
            <a:ext cx="976609" cy="0"/>
          </a:xfrm>
          <a:prstGeom prst="straightConnector1">
            <a:avLst/>
          </a:prstGeom>
          <a:noFill/>
          <a:ln w="31750" cap="flat" cmpd="sng" algn="ctr">
            <a:solidFill>
              <a:schemeClr val="tx1"/>
            </a:solidFill>
            <a:prstDash val="solid"/>
            <a:round/>
            <a:headEnd type="none" w="med" len="med"/>
            <a:tailEnd type="arrow"/>
          </a:ln>
          <a:effectLst>
            <a:outerShdw dist="45791" dir="2021404" algn="ctr" rotWithShape="0">
              <a:srgbClr val="9999FF"/>
            </a:outerShdw>
          </a:effectLst>
        </p:spPr>
      </p:cxnSp>
      <p:sp>
        <p:nvSpPr>
          <p:cNvPr id="15" name="Rectangle 12"/>
          <p:cNvSpPr>
            <a:spLocks noChangeArrowheads="1"/>
          </p:cNvSpPr>
          <p:nvPr/>
        </p:nvSpPr>
        <p:spPr bwMode="auto">
          <a:xfrm>
            <a:off x="102940" y="2312463"/>
            <a:ext cx="4752528"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u="sng" strike="noStrike" cap="none" normalizeH="0" baseline="0" dirty="0" smtClean="0">
                <a:ln>
                  <a:solidFill>
                    <a:schemeClr val="accent2">
                      <a:lumMod val="75000"/>
                    </a:schemeClr>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SK </a:t>
            </a:r>
            <a:r>
              <a:rPr kumimoji="0" lang="cs-CZ" sz="2400" u="sng" strike="noStrike" cap="none" normalizeH="0" baseline="0" dirty="0" err="1" smtClean="0">
                <a:ln>
                  <a:solidFill>
                    <a:schemeClr val="accent2">
                      <a:lumMod val="75000"/>
                    </a:schemeClr>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r>
              <a:rPr kumimoji="0" lang="cs-CZ" sz="2400" u="sng" strike="noStrike" cap="none" normalizeH="0" baseline="0" dirty="0" smtClean="0">
                <a:ln>
                  <a:solidFill>
                    <a:schemeClr val="accent2">
                      <a:lumMod val="75000"/>
                    </a:schemeClr>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FK </a:t>
            </a:r>
            <a:r>
              <a:rPr kumimoji="0" lang="cs-CZ" sz="2400" u="sng" strike="noStrike" cap="none" normalizeH="0" baseline="0" dirty="0" err="1" smtClean="0">
                <a:ln>
                  <a:solidFill>
                    <a:schemeClr val="accent2">
                      <a:lumMod val="75000"/>
                    </a:schemeClr>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Postoloprty</a:t>
            </a:r>
            <a:endParaRPr kumimoji="0" lang="cs-CZ" sz="1000" u="none" strike="noStrike" cap="none" normalizeH="0" baseline="0" dirty="0" smtClean="0">
              <a:ln>
                <a:solidFill>
                  <a:schemeClr val="accent2">
                    <a:lumMod val="75000"/>
                  </a:schemeClr>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u="sng" strike="noStrike" cap="none" normalizeH="0" baseline="0" dirty="0" smtClean="0">
                <a:ln>
                  <a:solidFill>
                    <a:schemeClr val="accent2">
                      <a:lumMod val="75000"/>
                    </a:schemeClr>
                  </a:solid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9:0(4:0)   2.4.2016   19.kolo</a:t>
            </a:r>
            <a:endParaRPr kumimoji="0" lang="cs-CZ" sz="800" u="none" strike="noStrike" cap="none" normalizeH="0" baseline="0" dirty="0" smtClean="0">
              <a:ln>
                <a:solidFill>
                  <a:schemeClr val="accent2">
                    <a:lumMod val="75000"/>
                  </a:schemeClr>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Postoloprty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začaly ustrašeně a herní aktivitu přenechaly v úvodu našim hráčům. Po míči se po přihrávce od Stejskala natahoval Hrdý, ale balón skončil vedle. Volný přímý kop si vzal v 7. minutě na starost Slanička, ale trefil jen zeď. Poprvé se skóre měnilo v 11. minutě. Správný moment k rozběhu za obranu zvolil Stejskal, obešel brankáře a bylo to 1:0. Uběhla minuta a do vápna se neohroženě vydal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Poráč</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kde byl poslán k zemi a nemohlo následovat nic jiného než penalta. S tou si věděl rady Slanička a upravil na 2:0. Ve 14. minutě se šťastně k míči dostal hostující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Francl</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Vypálil tvrdě a trefil tyč. Zákrok na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 pokutovém území vypadal, jako nedovolený, ale druhá penalta v zápase se nekopala. Šťastné řešení v podobě malé domů nezvolil Slanička. Namazal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Franclovi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ten se podruhé v zápase řítil sám na brankáře. Michovský skvěle pokryl prostor a šanci zneškodnil. Ve 27. minutě se s míčem hezky pomazlil Stejskal a z otočky přes celou branku umístil míč k tyči na 3:0. Další smutná chvíle pro hosty přišla o minutu později. Obrana nevěnovala pozornost Hrdému a ten se z bezprostřední blízkosti nemýlil. 4:0. Zdálo se, že zápas je rozhodnut. Závěrečných 15 minut první půle, aspoň, co se šancí týče, patřil hostům. Hezkou hlavičku likvidoval Michovský a stejně tak hezky si poradil s další nepříjemnou střelou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Papežíka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Minutu před změnou stran jsme čelili dalšímu útoku. Z dobrých 18 metrů to zkusil Oldřich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Zícha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Brankář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vytlačil míč na roh. Diváci ještě nestačili sníst výbornou poločasovou klobásu z dílny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4" name="Tabulka 13"/>
          <p:cNvGraphicFramePr>
            <a:graphicFrameLocks noGrp="1"/>
          </p:cNvGraphicFramePr>
          <p:nvPr/>
        </p:nvGraphicFramePr>
        <p:xfrm>
          <a:off x="5647556" y="4267572"/>
          <a:ext cx="4464496" cy="2532380"/>
        </p:xfrm>
        <a:graphic>
          <a:graphicData uri="http://schemas.openxmlformats.org/drawingml/2006/table">
            <a:tbl>
              <a:tblPr/>
              <a:tblGrid>
                <a:gridCol w="1570743">
                  <a:extLst>
                    <a:ext uri="{9D8B030D-6E8A-4147-A177-3AD203B41FA5}">
                      <a16:colId xmlns:a16="http://schemas.microsoft.com/office/drawing/2014/main" val="20000"/>
                    </a:ext>
                  </a:extLst>
                </a:gridCol>
                <a:gridCol w="1193871">
                  <a:extLst>
                    <a:ext uri="{9D8B030D-6E8A-4147-A177-3AD203B41FA5}">
                      <a16:colId xmlns:a16="http://schemas.microsoft.com/office/drawing/2014/main" val="20001"/>
                    </a:ext>
                  </a:extLst>
                </a:gridCol>
                <a:gridCol w="790642">
                  <a:extLst>
                    <a:ext uri="{9D8B030D-6E8A-4147-A177-3AD203B41FA5}">
                      <a16:colId xmlns:a16="http://schemas.microsoft.com/office/drawing/2014/main" val="20002"/>
                    </a:ext>
                  </a:extLst>
                </a:gridCol>
                <a:gridCol w="909240">
                  <a:extLst>
                    <a:ext uri="{9D8B030D-6E8A-4147-A177-3AD203B41FA5}">
                      <a16:colId xmlns:a16="http://schemas.microsoft.com/office/drawing/2014/main" val="20003"/>
                    </a:ext>
                  </a:extLst>
                </a:gridCol>
              </a:tblGrid>
              <a:tr h="485775">
                <a:tc gridSpan="4">
                  <a:txBody>
                    <a:bodyPr/>
                    <a:lstStyle/>
                    <a:p>
                      <a:pPr algn="ctr" rtl="0" fontAlgn="ctr"/>
                      <a:r>
                        <a:rPr lang="cs-CZ" sz="1200" b="1" i="0" u="none" strike="noStrike" dirty="0">
                          <a:solidFill>
                            <a:srgbClr val="000000"/>
                          </a:solidFill>
                          <a:latin typeface="Arial Black"/>
                        </a:rPr>
                        <a:t>20. kolo 9.-10.4.010.2015  Starší, mladší žáci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00025">
                <a:tc>
                  <a:txBody>
                    <a:bodyPr/>
                    <a:lstStyle/>
                    <a:p>
                      <a:pPr algn="ctr" rtl="0" fontAlgn="ctr"/>
                      <a:r>
                        <a:rPr lang="cs-CZ" sz="1200" b="1" i="0" u="none" strike="noStrike" dirty="0">
                          <a:solidFill>
                            <a:srgbClr val="000000"/>
                          </a:solidFill>
                          <a:latin typeface="Cambria"/>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rtl="0" fontAlgn="ctr"/>
                      <a:r>
                        <a:rPr lang="cs-CZ" sz="1200" b="1" i="0" u="none" strike="noStrike">
                          <a:solidFill>
                            <a:srgbClr val="000000"/>
                          </a:solidFill>
                          <a:latin typeface="Cambri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rtl="0" fontAlgn="ctr"/>
                      <a:r>
                        <a:rPr lang="cs-CZ" sz="1200" b="1" i="0" u="none" strike="noStrike">
                          <a:solidFill>
                            <a:srgbClr val="000000"/>
                          </a:solidFill>
                          <a:latin typeface="Cambria"/>
                        </a:rPr>
                        <a:t>Starší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tc>
                  <a:txBody>
                    <a:bodyPr/>
                    <a:lstStyle/>
                    <a:p>
                      <a:pPr algn="ctr" rtl="0" fontAlgn="ctr"/>
                      <a:r>
                        <a:rPr lang="cs-CZ" sz="1200" b="1" i="0" u="none" strike="noStrike">
                          <a:solidFill>
                            <a:srgbClr val="000000"/>
                          </a:solidFill>
                          <a:latin typeface="Cambria"/>
                        </a:rPr>
                        <a:t>Mladší</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33"/>
                    </a:solidFill>
                  </a:tcPr>
                </a:tc>
                <a:extLst>
                  <a:ext uri="{0D108BD9-81ED-4DB2-BD59-A6C34878D82A}">
                    <a16:rowId xmlns:a16="http://schemas.microsoft.com/office/drawing/2014/main" val="10001"/>
                  </a:ext>
                </a:extLst>
              </a:tr>
              <a:tr h="278765">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  FK Děčín B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FK Děčín 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9:4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278765">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  TJ Košťany/ Oldřichov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FK Litoměřice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0:3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278765">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Neštěmice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SK Štětí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3:5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278765">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SK Roudnice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TJ Krupka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12:1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278765">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FK Litoměřice/Žitenice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ASK Lovosice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3:0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6"/>
                  </a:ext>
                </a:extLst>
              </a:tr>
              <a:tr h="278765">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  SK Brozany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  FK </a:t>
                      </a:r>
                      <a:r>
                        <a:rPr lang="cs-CZ" sz="1200" b="1" i="0" u="none" strike="noStrike" dirty="0" err="1">
                          <a:solidFill>
                            <a:srgbClr val="000000"/>
                          </a:solidFill>
                          <a:effectLst>
                            <a:outerShdw blurRad="50800" dist="38100" algn="tr" rotWithShape="0">
                              <a:prstClr val="black">
                                <a:alpha val="40000"/>
                              </a:prstClr>
                            </a:outerShdw>
                          </a:effectLst>
                          <a:latin typeface="Cambria"/>
                        </a:rPr>
                        <a:t>Duchcov</a:t>
                      </a:r>
                      <a:r>
                        <a:rPr lang="cs-CZ" sz="1200" b="1" i="0" u="none" strike="noStrike" dirty="0">
                          <a:solidFill>
                            <a:srgbClr val="000000"/>
                          </a:solidFill>
                          <a:effectLst>
                            <a:outerShdw blurRad="50800" dist="38100" algn="tr" rotWithShape="0">
                              <a:prstClr val="black">
                                <a:alpha val="40000"/>
                              </a:prstClr>
                            </a:outerShdw>
                          </a:effectLst>
                          <a:latin typeface="Cambri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800" b="1" i="0" u="none" strike="noStrike" dirty="0">
                          <a:solidFill>
                            <a:srgbClr val="000000"/>
                          </a:solidFill>
                          <a:effectLst>
                            <a:outerShdw blurRad="50800" dist="38100" algn="tr" rotWithShape="0">
                              <a:prstClr val="black">
                                <a:alpha val="40000"/>
                              </a:prstClr>
                            </a:outerShdw>
                          </a:effectLst>
                          <a:latin typeface="Cambria"/>
                        </a:rPr>
                        <a:t>0:6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bl>
          </a:graphicData>
        </a:graphic>
      </p:graphicFrame>
      <p:sp>
        <p:nvSpPr>
          <p:cNvPr id="16" name="TextovéPole 15"/>
          <p:cNvSpPr txBox="1"/>
          <p:nvPr/>
        </p:nvSpPr>
        <p:spPr>
          <a:xfrm>
            <a:off x="5719564" y="91108"/>
            <a:ext cx="4464496" cy="2062103"/>
          </a:xfrm>
          <a:prstGeom prst="rect">
            <a:avLst/>
          </a:prstGeom>
          <a:blipFill dpi="0" rotWithShape="1">
            <a:blip r:embed="rId3" cstate="print">
              <a:alphaModFix amt="63000"/>
            </a:blip>
            <a:srcRect/>
            <a:stretch>
              <a:fillRect/>
            </a:stretch>
          </a:blipFill>
          <a:ln w="44450" cmpd="sng">
            <a:solidFill>
              <a:srgbClr val="3366FF"/>
            </a:solidFill>
          </a:ln>
        </p:spPr>
        <p:txBody>
          <a:bodyPr wrap="square" rtlCol="0">
            <a:spAutoFit/>
          </a:bodyPr>
          <a:lstStyle/>
          <a:p>
            <a:pPr algn="ctr"/>
            <a:r>
              <a:rPr lang="cs-CZ" sz="3200" dirty="0" smtClean="0">
                <a:latin typeface="+mn-lt"/>
              </a:rPr>
              <a:t>Starší žáci </a:t>
            </a:r>
            <a:r>
              <a:rPr lang="cs-CZ" sz="2400" dirty="0" smtClean="0">
                <a:latin typeface="+mn-lt"/>
              </a:rPr>
              <a:t>se střídavými úspěchy. Doma dokázali na penalty porazit Roudnici </a:t>
            </a:r>
            <a:r>
              <a:rPr lang="cs-CZ" sz="2400" dirty="0" err="1" smtClean="0">
                <a:latin typeface="+mn-lt"/>
              </a:rPr>
              <a:t>n.L.</a:t>
            </a:r>
            <a:r>
              <a:rPr lang="cs-CZ" sz="2400" dirty="0" smtClean="0">
                <a:latin typeface="+mn-lt"/>
              </a:rPr>
              <a:t> a před týdnem vysoko prohráli v </a:t>
            </a:r>
            <a:r>
              <a:rPr lang="cs-CZ" sz="2400" dirty="0" err="1" smtClean="0">
                <a:latin typeface="+mn-lt"/>
              </a:rPr>
              <a:t>Neštěmicích</a:t>
            </a:r>
            <a:endParaRPr lang="cs-CZ" sz="2400" dirty="0" smtClean="0">
              <a:latin typeface="+mn-lt"/>
            </a:endParaRPr>
          </a:p>
        </p:txBody>
      </p:sp>
      <p:sp>
        <p:nvSpPr>
          <p:cNvPr id="21" name="TextovéPole 20"/>
          <p:cNvSpPr txBox="1"/>
          <p:nvPr/>
        </p:nvSpPr>
        <p:spPr>
          <a:xfrm>
            <a:off x="5719564" y="2246119"/>
            <a:ext cx="4392488" cy="1877437"/>
          </a:xfrm>
          <a:prstGeom prst="rect">
            <a:avLst/>
          </a:prstGeom>
          <a:noFill/>
          <a:ln w="22225">
            <a:solidFill>
              <a:schemeClr val="tx1">
                <a:lumMod val="65000"/>
                <a:lumOff val="35000"/>
              </a:schemeClr>
            </a:solidFill>
            <a:prstDash val="sysDash"/>
          </a:ln>
        </p:spPr>
        <p:txBody>
          <a:bodyPr wrap="square" rtlCol="0">
            <a:spAutoFit/>
          </a:bodyPr>
          <a:lstStyle/>
          <a:p>
            <a:pPr algn="ctr"/>
            <a:r>
              <a:rPr lang="cs-CZ" sz="2400" u="sng" dirty="0" smtClean="0">
                <a:ln w="3175">
                  <a:solidFill>
                    <a:schemeClr val="accent6">
                      <a:lumMod val="75000"/>
                    </a:schemeClr>
                  </a:solidFill>
                </a:ln>
                <a:latin typeface="Arial" pitchFamily="34" charset="0"/>
                <a:cs typeface="Arial" pitchFamily="34" charset="0"/>
              </a:rPr>
              <a:t>FK </a:t>
            </a:r>
            <a:r>
              <a:rPr lang="cs-CZ" sz="2000" u="sng" dirty="0" smtClean="0">
                <a:ln w="3175">
                  <a:solidFill>
                    <a:schemeClr val="accent6">
                      <a:lumMod val="75000"/>
                    </a:schemeClr>
                  </a:solidFill>
                </a:ln>
                <a:latin typeface="Arial" pitchFamily="34" charset="0"/>
                <a:cs typeface="Arial" pitchFamily="34" charset="0"/>
              </a:rPr>
              <a:t>ČL </a:t>
            </a:r>
            <a:r>
              <a:rPr lang="cs-CZ" sz="2000" u="sng" dirty="0" err="1" smtClean="0">
                <a:ln w="3175">
                  <a:solidFill>
                    <a:schemeClr val="accent6">
                      <a:lumMod val="75000"/>
                    </a:schemeClr>
                  </a:solidFill>
                </a:ln>
                <a:latin typeface="Arial" pitchFamily="34" charset="0"/>
                <a:cs typeface="Arial" pitchFamily="34" charset="0"/>
              </a:rPr>
              <a:t>Neštěmice</a:t>
            </a:r>
            <a:r>
              <a:rPr lang="cs-CZ" sz="2000" u="sng" dirty="0" smtClean="0">
                <a:ln w="3175">
                  <a:solidFill>
                    <a:schemeClr val="accent6">
                      <a:lumMod val="75000"/>
                    </a:schemeClr>
                  </a:solidFill>
                </a:ln>
                <a:latin typeface="Arial" pitchFamily="34" charset="0"/>
                <a:cs typeface="Arial" pitchFamily="34" charset="0"/>
              </a:rPr>
              <a:t> – SK </a:t>
            </a:r>
            <a:r>
              <a:rPr lang="cs-CZ" sz="2000" u="sng" dirty="0" err="1" smtClean="0">
                <a:ln w="3175">
                  <a:solidFill>
                    <a:schemeClr val="accent6">
                      <a:lumMod val="75000"/>
                    </a:schemeClr>
                  </a:solidFill>
                </a:ln>
                <a:latin typeface="Arial" pitchFamily="34" charset="0"/>
                <a:cs typeface="Arial" pitchFamily="34" charset="0"/>
              </a:rPr>
              <a:t>Štětí</a:t>
            </a:r>
            <a:endParaRPr lang="cs-CZ" sz="2000" u="sng" dirty="0" smtClean="0">
              <a:ln w="3175">
                <a:solidFill>
                  <a:schemeClr val="accent6">
                    <a:lumMod val="75000"/>
                  </a:schemeClr>
                </a:solidFill>
              </a:ln>
              <a:latin typeface="Arial" pitchFamily="34" charset="0"/>
              <a:cs typeface="Arial" pitchFamily="34" charset="0"/>
            </a:endParaRPr>
          </a:p>
          <a:p>
            <a:pPr algn="ctr"/>
            <a:r>
              <a:rPr lang="cs-CZ" sz="2000" u="sng" dirty="0" smtClean="0">
                <a:ln w="3175">
                  <a:solidFill>
                    <a:schemeClr val="accent6">
                      <a:lumMod val="75000"/>
                    </a:schemeClr>
                  </a:solidFill>
                </a:ln>
                <a:latin typeface="Arial" pitchFamily="34" charset="0"/>
                <a:cs typeface="Arial" pitchFamily="34" charset="0"/>
              </a:rPr>
              <a:t>7:2(3:2)   9.4.2016  20.kolo</a:t>
            </a:r>
          </a:p>
          <a:p>
            <a:pPr algn="just"/>
            <a:r>
              <a:rPr lang="cs-CZ" u="sng" dirty="0" smtClean="0">
                <a:latin typeface="Arial" pitchFamily="34" charset="0"/>
                <a:cs typeface="Arial" pitchFamily="34" charset="0"/>
              </a:rPr>
              <a:t>Branky: </a:t>
            </a:r>
            <a:r>
              <a:rPr lang="cs-CZ" dirty="0" smtClean="0">
                <a:latin typeface="Arial" pitchFamily="34" charset="0"/>
                <a:cs typeface="Arial" pitchFamily="34" charset="0"/>
              </a:rPr>
              <a:t>Dvořák 1, Špaček 1</a:t>
            </a:r>
          </a:p>
          <a:p>
            <a:pPr algn="just"/>
            <a:r>
              <a:rPr lang="cs-CZ" u="sng" dirty="0" smtClean="0">
                <a:latin typeface="Arial" pitchFamily="34" charset="0"/>
                <a:cs typeface="Arial" pitchFamily="34" charset="0"/>
              </a:rPr>
              <a:t>Sestava</a:t>
            </a:r>
            <a:r>
              <a:rPr lang="cs-CZ" dirty="0" smtClean="0">
                <a:latin typeface="Arial" pitchFamily="34" charset="0"/>
                <a:cs typeface="Arial" pitchFamily="34" charset="0"/>
              </a:rPr>
              <a:t>: </a:t>
            </a:r>
            <a:r>
              <a:rPr lang="cs-CZ" dirty="0" err="1" smtClean="0">
                <a:latin typeface="Arial" pitchFamily="34" charset="0"/>
                <a:cs typeface="Arial" pitchFamily="34" charset="0"/>
              </a:rPr>
              <a:t>Šrotýř</a:t>
            </a:r>
            <a:r>
              <a:rPr lang="cs-CZ" dirty="0" smtClean="0">
                <a:latin typeface="Arial" pitchFamily="34" charset="0"/>
                <a:cs typeface="Arial" pitchFamily="34" charset="0"/>
              </a:rPr>
              <a:t>-Špaček, </a:t>
            </a:r>
            <a:r>
              <a:rPr lang="cs-CZ" dirty="0" err="1" smtClean="0">
                <a:latin typeface="Arial" pitchFamily="34" charset="0"/>
                <a:cs typeface="Arial" pitchFamily="34" charset="0"/>
              </a:rPr>
              <a:t>Neméth</a:t>
            </a:r>
            <a:r>
              <a:rPr lang="cs-CZ" dirty="0" smtClean="0">
                <a:latin typeface="Arial" pitchFamily="34" charset="0"/>
                <a:cs typeface="Arial" pitchFamily="34" charset="0"/>
              </a:rPr>
              <a:t>, Dvořák, Ulrych, Kadlec, </a:t>
            </a:r>
          </a:p>
          <a:p>
            <a:pPr algn="just"/>
            <a:r>
              <a:rPr lang="cs-CZ" dirty="0" smtClean="0">
                <a:latin typeface="Arial" pitchFamily="34" charset="0"/>
                <a:cs typeface="Arial" pitchFamily="34" charset="0"/>
              </a:rPr>
              <a:t>                Jakub Pilař, </a:t>
            </a:r>
            <a:r>
              <a:rPr lang="cs-CZ" dirty="0" err="1" smtClean="0">
                <a:latin typeface="Arial" pitchFamily="34" charset="0"/>
                <a:cs typeface="Arial" pitchFamily="34" charset="0"/>
              </a:rPr>
              <a:t>Malecha</a:t>
            </a:r>
            <a:r>
              <a:rPr lang="cs-CZ" dirty="0" smtClean="0">
                <a:latin typeface="Arial" pitchFamily="34" charset="0"/>
                <a:cs typeface="Arial" pitchFamily="34" charset="0"/>
              </a:rPr>
              <a:t>, Prokopec, </a:t>
            </a:r>
            <a:r>
              <a:rPr lang="cs-CZ" dirty="0" err="1" smtClean="0">
                <a:latin typeface="Arial" pitchFamily="34" charset="0"/>
                <a:cs typeface="Arial" pitchFamily="34" charset="0"/>
              </a:rPr>
              <a:t>Dopater</a:t>
            </a:r>
            <a:r>
              <a:rPr lang="cs-CZ" dirty="0" smtClean="0">
                <a:latin typeface="Arial" pitchFamily="34" charset="0"/>
                <a:cs typeface="Arial" pitchFamily="34" charset="0"/>
              </a:rPr>
              <a:t>, </a:t>
            </a:r>
            <a:r>
              <a:rPr lang="cs-CZ" dirty="0" err="1" smtClean="0">
                <a:latin typeface="Arial" pitchFamily="34" charset="0"/>
                <a:cs typeface="Arial" pitchFamily="34" charset="0"/>
              </a:rPr>
              <a:t>Cap</a:t>
            </a:r>
            <a:endParaRPr lang="cs-CZ" dirty="0" smtClean="0">
              <a:latin typeface="Arial" pitchFamily="34" charset="0"/>
              <a:cs typeface="Arial" pitchFamily="34" charset="0"/>
            </a:endParaRPr>
          </a:p>
          <a:p>
            <a:pPr algn="just"/>
            <a:r>
              <a:rPr lang="cs-CZ" u="sng" dirty="0" smtClean="0">
                <a:latin typeface="Arial" pitchFamily="34" charset="0"/>
                <a:cs typeface="Arial" pitchFamily="34" charset="0"/>
              </a:rPr>
              <a:t>Střídající:</a:t>
            </a:r>
            <a:r>
              <a:rPr lang="cs-CZ" dirty="0" smtClean="0">
                <a:latin typeface="Arial" pitchFamily="34" charset="0"/>
                <a:cs typeface="Arial" pitchFamily="34" charset="0"/>
              </a:rPr>
              <a:t> </a:t>
            </a:r>
            <a:r>
              <a:rPr lang="cs-CZ" dirty="0" err="1" smtClean="0">
                <a:latin typeface="Arial" pitchFamily="34" charset="0"/>
                <a:cs typeface="Arial" pitchFamily="34" charset="0"/>
              </a:rPr>
              <a:t>Deák</a:t>
            </a:r>
            <a:r>
              <a:rPr lang="cs-CZ" dirty="0" smtClean="0">
                <a:latin typeface="Arial" pitchFamily="34" charset="0"/>
                <a:cs typeface="Arial" pitchFamily="34" charset="0"/>
              </a:rPr>
              <a:t>, </a:t>
            </a:r>
            <a:r>
              <a:rPr lang="cs-CZ" dirty="0" err="1" smtClean="0">
                <a:latin typeface="Arial" pitchFamily="34" charset="0"/>
                <a:cs typeface="Arial" pitchFamily="34" charset="0"/>
              </a:rPr>
              <a:t>L</a:t>
            </a:r>
            <a:r>
              <a:rPr lang="cs-CZ" dirty="0" smtClean="0">
                <a:latin typeface="Arial" pitchFamily="34" charset="0"/>
                <a:cs typeface="Arial" pitchFamily="34" charset="0"/>
              </a:rPr>
              <a:t>.Novák, Vaculík, </a:t>
            </a:r>
            <a:r>
              <a:rPr lang="cs-CZ" dirty="0" err="1" smtClean="0">
                <a:latin typeface="Arial" pitchFamily="34" charset="0"/>
                <a:cs typeface="Arial" pitchFamily="34" charset="0"/>
              </a:rPr>
              <a:t>Kuča</a:t>
            </a:r>
            <a:r>
              <a:rPr lang="cs-CZ" dirty="0" smtClean="0">
                <a:latin typeface="Arial" pitchFamily="34" charset="0"/>
                <a:cs typeface="Arial" pitchFamily="34" charset="0"/>
              </a:rPr>
              <a:t>, Vejražka</a:t>
            </a:r>
          </a:p>
          <a:p>
            <a:pPr algn="just"/>
            <a:r>
              <a:rPr lang="cs-CZ" u="sng" dirty="0" smtClean="0">
                <a:latin typeface="Arial" pitchFamily="34" charset="0"/>
                <a:cs typeface="Arial" pitchFamily="34" charset="0"/>
              </a:rPr>
              <a:t>Trenér:</a:t>
            </a:r>
            <a:r>
              <a:rPr lang="cs-CZ" dirty="0" smtClean="0">
                <a:latin typeface="Arial" pitchFamily="34" charset="0"/>
                <a:cs typeface="Arial" pitchFamily="34" charset="0"/>
              </a:rPr>
              <a:t> </a:t>
            </a:r>
            <a:r>
              <a:rPr lang="cs-CZ" dirty="0" err="1" smtClean="0">
                <a:latin typeface="Arial" pitchFamily="34" charset="0"/>
                <a:cs typeface="Arial" pitchFamily="34" charset="0"/>
              </a:rPr>
              <a:t>Z</a:t>
            </a:r>
            <a:r>
              <a:rPr lang="cs-CZ" dirty="0" smtClean="0">
                <a:latin typeface="Arial" pitchFamily="34" charset="0"/>
                <a:cs typeface="Arial" pitchFamily="34" charset="0"/>
              </a:rPr>
              <a:t>.Špaček, </a:t>
            </a:r>
            <a:r>
              <a:rPr lang="cs-CZ" dirty="0" err="1" smtClean="0">
                <a:latin typeface="Arial" pitchFamily="34" charset="0"/>
                <a:cs typeface="Arial" pitchFamily="34" charset="0"/>
              </a:rPr>
              <a:t>J.Ransdorf</a:t>
            </a:r>
            <a:endParaRPr lang="cs-CZ" dirty="0" smtClean="0">
              <a:latin typeface="Arial" pitchFamily="34" charset="0"/>
              <a:cs typeface="Arial" pitchFamily="34" charset="0"/>
            </a:endParaRPr>
          </a:p>
          <a:p>
            <a:pPr algn="just"/>
            <a:r>
              <a:rPr lang="cs-CZ" u="sng" dirty="0" smtClean="0">
                <a:latin typeface="Arial" pitchFamily="34" charset="0"/>
                <a:cs typeface="Arial" pitchFamily="34" charset="0"/>
              </a:rPr>
              <a:t>Rozhodč</a:t>
            </a:r>
            <a:r>
              <a:rPr lang="cs-CZ" dirty="0" smtClean="0">
                <a:latin typeface="Arial" pitchFamily="34" charset="0"/>
                <a:cs typeface="Arial" pitchFamily="34" charset="0"/>
              </a:rPr>
              <a:t>í: </a:t>
            </a:r>
            <a:r>
              <a:rPr lang="cs-CZ" dirty="0" err="1" smtClean="0">
                <a:latin typeface="Arial" pitchFamily="34" charset="0"/>
                <a:cs typeface="Arial" pitchFamily="34" charset="0"/>
              </a:rPr>
              <a:t>J.Šmíd</a:t>
            </a:r>
            <a:r>
              <a:rPr lang="cs-CZ" dirty="0" smtClean="0">
                <a:latin typeface="Arial" pitchFamily="34" charset="0"/>
                <a:cs typeface="Arial" pitchFamily="34" charset="0"/>
              </a:rPr>
              <a:t>-</a:t>
            </a:r>
            <a:r>
              <a:rPr lang="cs-CZ" dirty="0" err="1" smtClean="0">
                <a:latin typeface="Arial" pitchFamily="34" charset="0"/>
                <a:cs typeface="Arial" pitchFamily="34" charset="0"/>
              </a:rPr>
              <a:t>O</a:t>
            </a:r>
            <a:r>
              <a:rPr lang="cs-CZ" dirty="0" smtClean="0">
                <a:latin typeface="Arial" pitchFamily="34" charset="0"/>
                <a:cs typeface="Arial" pitchFamily="34" charset="0"/>
              </a:rPr>
              <a:t>.</a:t>
            </a:r>
            <a:r>
              <a:rPr lang="cs-CZ" dirty="0" err="1" smtClean="0">
                <a:latin typeface="Arial" pitchFamily="34" charset="0"/>
                <a:cs typeface="Arial" pitchFamily="34" charset="0"/>
              </a:rPr>
              <a:t>Krýsl</a:t>
            </a:r>
            <a:r>
              <a:rPr lang="cs-CZ" dirty="0" smtClean="0">
                <a:latin typeface="Arial" pitchFamily="34" charset="0"/>
                <a:cs typeface="Arial" pitchFamily="34" charset="0"/>
              </a:rPr>
              <a:t>, </a:t>
            </a:r>
            <a:r>
              <a:rPr lang="cs-CZ" dirty="0" err="1" smtClean="0">
                <a:latin typeface="Arial" pitchFamily="34" charset="0"/>
                <a:cs typeface="Arial" pitchFamily="34" charset="0"/>
              </a:rPr>
              <a:t>P.Kolinger</a:t>
            </a:r>
            <a:r>
              <a:rPr lang="cs-CZ" dirty="0" smtClean="0">
                <a:latin typeface="Arial" pitchFamily="34" charset="0"/>
                <a:cs typeface="Arial" pitchFamily="34" charset="0"/>
              </a:rPr>
              <a:t> </a:t>
            </a:r>
          </a:p>
        </p:txBody>
      </p:sp>
      <p:sp>
        <p:nvSpPr>
          <p:cNvPr id="22" name="TextovéPole 21"/>
          <p:cNvSpPr txBox="1"/>
          <p:nvPr/>
        </p:nvSpPr>
        <p:spPr>
          <a:xfrm>
            <a:off x="102940" y="147434"/>
            <a:ext cx="4680520" cy="1815882"/>
          </a:xfrm>
          <a:prstGeom prst="rect">
            <a:avLst/>
          </a:prstGeom>
          <a:blipFill dpi="0" rotWithShape="1">
            <a:blip r:embed="rId4" cstate="print">
              <a:alphaModFix amt="62000"/>
            </a:blip>
            <a:srcRect/>
            <a:stretch>
              <a:fillRect/>
            </a:stretch>
          </a:blipFill>
          <a:ln w="47625">
            <a:solidFill>
              <a:schemeClr val="accent1">
                <a:lumMod val="75000"/>
              </a:schemeClr>
            </a:solidFill>
            <a:prstDash val="lgDashDot"/>
          </a:ln>
        </p:spPr>
        <p:txBody>
          <a:bodyPr wrap="square" rtlCol="0">
            <a:spAutoFit/>
          </a:bodyPr>
          <a:lstStyle/>
          <a:p>
            <a:pPr algn="ctr"/>
            <a:r>
              <a:rPr lang="cs-CZ" sz="2800" dirty="0" smtClean="0">
                <a:solidFill>
                  <a:srgbClr val="0000FF"/>
                </a:solidFill>
                <a:effectLst>
                  <a:outerShdw blurRad="38100" dist="38100" dir="2700000" algn="tl">
                    <a:srgbClr val="000000">
                      <a:alpha val="43137"/>
                    </a:srgbClr>
                  </a:outerShdw>
                </a:effectLst>
                <a:latin typeface="Lucida Fax" pitchFamily="18" charset="0"/>
              </a:rPr>
              <a:t>Mužstvo dospělých si ve 2. domácím jarním zápase otevřelo střelnici </a:t>
            </a: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sp>
        <p:nvSpPr>
          <p:cNvPr id="13" name="TextovéPole 12"/>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17</a:t>
            </a:r>
          </a:p>
        </p:txBody>
      </p:sp>
      <p:cxnSp>
        <p:nvCxnSpPr>
          <p:cNvPr id="15" name="Přímá spojovací šipka 14"/>
          <p:cNvCxnSpPr/>
          <p:nvPr/>
        </p:nvCxnSpPr>
        <p:spPr bwMode="auto">
          <a:xfrm>
            <a:off x="3343300" y="7239000"/>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0" name="TextovéPole 9"/>
          <p:cNvSpPr txBox="1"/>
          <p:nvPr/>
        </p:nvSpPr>
        <p:spPr>
          <a:xfrm>
            <a:off x="5575548" y="61491"/>
            <a:ext cx="4464496" cy="461665"/>
          </a:xfrm>
          <a:prstGeom prst="rect">
            <a:avLst/>
          </a:prstGeom>
          <a:solidFill>
            <a:srgbClr val="FFFF66"/>
          </a:solidFill>
        </p:spPr>
        <p:txBody>
          <a:bodyPr wrap="square" rtlCol="0">
            <a:spAutoFit/>
          </a:bodyPr>
          <a:lstStyle/>
          <a:p>
            <a:pPr algn="ctr"/>
            <a:r>
              <a:rPr lang="cs-CZ" dirty="0" smtClean="0">
                <a:latin typeface="Bookman Old Style" pitchFamily="18" charset="0"/>
              </a:rPr>
              <a:t>Pokračování zápasu </a:t>
            </a:r>
          </a:p>
          <a:p>
            <a:pPr algn="ctr"/>
            <a:r>
              <a:rPr lang="cs-CZ" dirty="0" smtClean="0">
                <a:latin typeface="Bookman Old Style" pitchFamily="18" charset="0"/>
              </a:rPr>
              <a:t>SK </a:t>
            </a:r>
            <a:r>
              <a:rPr lang="cs-CZ" dirty="0" err="1" smtClean="0">
                <a:latin typeface="Bookman Old Style" pitchFamily="18" charset="0"/>
              </a:rPr>
              <a:t>Štětí</a:t>
            </a:r>
            <a:r>
              <a:rPr lang="cs-CZ" dirty="0" smtClean="0">
                <a:latin typeface="Bookman Old Style" pitchFamily="18" charset="0"/>
              </a:rPr>
              <a:t> –FK </a:t>
            </a:r>
            <a:r>
              <a:rPr lang="cs-CZ" dirty="0" err="1" smtClean="0">
                <a:latin typeface="Bookman Old Style" pitchFamily="18" charset="0"/>
              </a:rPr>
              <a:t>Postoloprty</a:t>
            </a:r>
            <a:r>
              <a:rPr lang="cs-CZ" dirty="0" smtClean="0">
                <a:latin typeface="Bookman Old Style" pitchFamily="18" charset="0"/>
              </a:rPr>
              <a:t>  2.4.2016</a:t>
            </a:r>
          </a:p>
        </p:txBody>
      </p:sp>
      <p:pic>
        <p:nvPicPr>
          <p:cNvPr id="14" name="Picture 1"/>
          <p:cNvPicPr>
            <a:picLocks noChangeAspect="1" noChangeArrowheads="1"/>
          </p:cNvPicPr>
          <p:nvPr/>
        </p:nvPicPr>
        <p:blipFill>
          <a:blip r:embed="rId3" cstate="print"/>
          <a:srcRect/>
          <a:stretch>
            <a:fillRect/>
          </a:stretch>
        </p:blipFill>
        <p:spPr bwMode="auto">
          <a:xfrm>
            <a:off x="7159724" y="5059660"/>
            <a:ext cx="1512168" cy="1512168"/>
          </a:xfrm>
          <a:prstGeom prst="rect">
            <a:avLst/>
          </a:prstGeom>
          <a:noFill/>
          <a:ln w="9525">
            <a:noFill/>
            <a:miter lim="800000"/>
            <a:headEnd/>
            <a:tailEnd/>
          </a:ln>
        </p:spPr>
      </p:pic>
      <p:sp>
        <p:nvSpPr>
          <p:cNvPr id="19" name="Obdélník 18"/>
          <p:cNvSpPr/>
          <p:nvPr/>
        </p:nvSpPr>
        <p:spPr>
          <a:xfrm>
            <a:off x="5503540" y="595164"/>
            <a:ext cx="4680520" cy="4324261"/>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Jiřího Trutnovského a už jsme se radovali popáté. Slanička přichystal balón Tichému a na ukazateli se rozsvítil výsledek 5:0. V 56. minutě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přetáhl míč na </a:t>
            </a:r>
            <a:r>
              <a:rPr lang="cs-CZ" sz="1100" b="0" dirty="0" err="1" smtClean="0">
                <a:latin typeface="Arial" pitchFamily="34" charset="0"/>
                <a:ea typeface="Times New Roman" pitchFamily="18" charset="0"/>
                <a:cs typeface="Arial" pitchFamily="34" charset="0"/>
              </a:rPr>
              <a:t>Maláka</a:t>
            </a:r>
            <a:r>
              <a:rPr lang="cs-CZ" sz="1100" b="0" dirty="0" smtClean="0">
                <a:latin typeface="Arial" pitchFamily="34" charset="0"/>
                <a:ea typeface="Times New Roman" pitchFamily="18" charset="0"/>
                <a:cs typeface="Arial" pitchFamily="34" charset="0"/>
              </a:rPr>
              <a:t>, od jeho hlavy putoval balón  ke </a:t>
            </a:r>
            <a:r>
              <a:rPr lang="cs-CZ" sz="1100" b="0" dirty="0" err="1" smtClean="0">
                <a:latin typeface="Arial" pitchFamily="34" charset="0"/>
                <a:ea typeface="Times New Roman" pitchFamily="18" charset="0"/>
                <a:cs typeface="Arial" pitchFamily="34" charset="0"/>
              </a:rPr>
              <a:t>Slaničkovi</a:t>
            </a:r>
            <a:r>
              <a:rPr lang="cs-CZ" sz="1100" b="0" dirty="0" smtClean="0">
                <a:latin typeface="Arial" pitchFamily="34" charset="0"/>
                <a:ea typeface="Times New Roman" pitchFamily="18" charset="0"/>
                <a:cs typeface="Arial" pitchFamily="34" charset="0"/>
              </a:rPr>
              <a:t> a výsledek měl podobu 6:0. V 58. minutě volala po gólu hlavička Vacka, ale míč skončil těsně vedle. Do kolonky střelců branek se zapsal i Tomáš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když po přihrávce od </a:t>
            </a:r>
            <a:r>
              <a:rPr lang="cs-CZ" sz="1100" b="0" dirty="0" err="1" smtClean="0">
                <a:latin typeface="Arial" pitchFamily="34" charset="0"/>
                <a:ea typeface="Times New Roman" pitchFamily="18" charset="0"/>
                <a:cs typeface="Arial" pitchFamily="34" charset="0"/>
              </a:rPr>
              <a:t>Maláka</a:t>
            </a:r>
            <a:r>
              <a:rPr lang="cs-CZ" sz="1100" b="0" dirty="0" smtClean="0">
                <a:latin typeface="Arial" pitchFamily="34" charset="0"/>
                <a:ea typeface="Times New Roman" pitchFamily="18" charset="0"/>
                <a:cs typeface="Arial" pitchFamily="34" charset="0"/>
              </a:rPr>
              <a:t> lehce prošel středem obrany a upravil už na 7:0. Technicky, přehozením brankáře naložil se slibnou příležitostí Hrdý, ale míč zavítal mimo 3 tyče. Další příležitost měl střídající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ale míč ideálně netrefil. Branková sklizeň i tak pokračovala. A byl to právě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kdo střelou pod nohy brankáře zvyšoval na 8:0. Do konce zbývalo 5 minut, když na dlouhý centr </a:t>
            </a:r>
            <a:r>
              <a:rPr lang="cs-CZ" sz="1100" b="0" dirty="0" err="1" smtClean="0">
                <a:latin typeface="Arial" pitchFamily="34" charset="0"/>
                <a:ea typeface="Times New Roman" pitchFamily="18" charset="0"/>
                <a:cs typeface="Arial" pitchFamily="34" charset="0"/>
              </a:rPr>
              <a:t>Čámského</a:t>
            </a:r>
            <a:r>
              <a:rPr lang="cs-CZ" sz="1100" b="0" dirty="0" smtClean="0">
                <a:latin typeface="Arial" pitchFamily="34" charset="0"/>
                <a:ea typeface="Times New Roman" pitchFamily="18" charset="0"/>
                <a:cs typeface="Arial" pitchFamily="34" charset="0"/>
              </a:rPr>
              <a:t> k zadní tyči naběhl Stejskal a byl z toho po hlavičce nejenom výsledek 9:0, ale i hattrick. Desítka se přiblížila a nejblíže k ní bylo v 87. minutě. Hlavičku </a:t>
            </a:r>
            <a:r>
              <a:rPr lang="cs-CZ" sz="1100" b="0" dirty="0" err="1" smtClean="0">
                <a:latin typeface="Arial" pitchFamily="34" charset="0"/>
                <a:ea typeface="Times New Roman" pitchFamily="18" charset="0"/>
                <a:cs typeface="Arial" pitchFamily="34" charset="0"/>
              </a:rPr>
              <a:t>Ransdorfa</a:t>
            </a:r>
            <a:r>
              <a:rPr lang="cs-CZ" sz="1100" b="0" dirty="0" smtClean="0">
                <a:latin typeface="Arial" pitchFamily="34" charset="0"/>
                <a:ea typeface="Times New Roman" pitchFamily="18" charset="0"/>
                <a:cs typeface="Arial" pitchFamily="34" charset="0"/>
              </a:rPr>
              <a:t> brankář vyrazil k nohám Vacka, ale ten oslavy desáté branky odmítl. Branku netrefil. I tak je výsledek 9:0 více než dobrý a jasně napovídá, jaký byl průběh zápasu. </a:t>
            </a:r>
            <a:endParaRPr lang="cs-CZ" sz="1100" b="0" dirty="0" smtClean="0">
              <a:latin typeface="Arial" pitchFamily="34" charset="0"/>
              <a:cs typeface="Arial" pitchFamily="34" charset="0"/>
            </a:endParaRPr>
          </a:p>
          <a:p>
            <a:pPr lvl="0" algn="just" eaLnBrk="0" hangingPunct="0"/>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Stejskal 3, Slanička 2, Tichý 1, Hrdý 1,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1, </a:t>
            </a:r>
            <a:r>
              <a:rPr lang="cs-CZ" sz="1100" b="0" dirty="0" err="1" smtClean="0">
                <a:latin typeface="Arial" pitchFamily="34" charset="0"/>
                <a:ea typeface="Times New Roman" pitchFamily="18" charset="0"/>
                <a:cs typeface="Arial" pitchFamily="34" charset="0"/>
              </a:rPr>
              <a:t>J.Grepl</a:t>
            </a:r>
            <a:r>
              <a:rPr lang="cs-CZ" sz="1100" b="0" dirty="0" smtClean="0">
                <a:latin typeface="Arial" pitchFamily="34" charset="0"/>
                <a:ea typeface="Times New Roman" pitchFamily="18" charset="0"/>
                <a:cs typeface="Arial" pitchFamily="34" charset="0"/>
              </a:rPr>
              <a:t> 1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Michovský-Kucler, Šimral, Šmidrkal, Mencl(27.Čámský)-</a:t>
            </a:r>
          </a:p>
          <a:p>
            <a:pPr lvl="0" algn="just" eaLnBrk="0" hangingPunct="0"/>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Poráč</a:t>
            </a:r>
            <a:r>
              <a:rPr lang="cs-CZ" sz="1100" b="0" dirty="0" smtClean="0">
                <a:latin typeface="Arial" pitchFamily="34" charset="0"/>
                <a:ea typeface="Times New Roman" pitchFamily="18" charset="0"/>
                <a:cs typeface="Arial" pitchFamily="34" charset="0"/>
              </a:rPr>
              <a:t>(52.Malák),Hrdý,Slanička(65.J.Grepl),  </a:t>
            </a:r>
          </a:p>
          <a:p>
            <a:pPr lvl="0" algn="just" eaLnBrk="0" hangingPunct="0"/>
            <a:r>
              <a:rPr lang="cs-CZ" sz="1100" b="0" dirty="0" smtClean="0">
                <a:latin typeface="Arial" pitchFamily="34" charset="0"/>
                <a:ea typeface="Times New Roman" pitchFamily="18" charset="0"/>
                <a:cs typeface="Arial" pitchFamily="34" charset="0"/>
              </a:rPr>
              <a:t>               Stejskal(85.Ransdorf)-Tichý(58.Lelek),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Připraveni:</a:t>
            </a:r>
            <a:r>
              <a:rPr lang="cs-CZ" sz="1100" b="0" dirty="0" smtClean="0">
                <a:latin typeface="Arial" pitchFamily="34" charset="0"/>
                <a:ea typeface="Times New Roman" pitchFamily="18" charset="0"/>
                <a:cs typeface="Arial" pitchFamily="34" charset="0"/>
              </a:rPr>
              <a:t> Šmidrkal, Kloub</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ŽK:</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Poráč</a:t>
            </a:r>
            <a:r>
              <a:rPr lang="cs-CZ" sz="1100" b="0" dirty="0" smtClean="0">
                <a:latin typeface="Arial" pitchFamily="34" charset="0"/>
                <a:ea typeface="Times New Roman" pitchFamily="18" charset="0"/>
                <a:cs typeface="Arial" pitchFamily="34" charset="0"/>
              </a:rPr>
              <a:t>, Hrdý</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V</a:t>
            </a:r>
            <a:r>
              <a:rPr lang="cs-CZ" sz="1100" b="0" dirty="0" smtClean="0">
                <a:latin typeface="Arial" pitchFamily="34" charset="0"/>
                <a:ea typeface="Times New Roman" pitchFamily="18" charset="0"/>
                <a:cs typeface="Arial" pitchFamily="34" charset="0"/>
              </a:rPr>
              <a:t>.Frey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D.Průša</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A</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Meder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O</a:t>
            </a:r>
            <a:r>
              <a:rPr lang="cs-CZ" sz="1100" b="0" dirty="0" smtClean="0">
                <a:latin typeface="Arial" pitchFamily="34" charset="0"/>
                <a:ea typeface="Times New Roman" pitchFamily="18" charset="0"/>
                <a:cs typeface="Arial" pitchFamily="34" charset="0"/>
              </a:rPr>
              <a:t>.</a:t>
            </a:r>
            <a:r>
              <a:rPr lang="cs-CZ" sz="1100" b="0" dirty="0" err="1" smtClean="0">
                <a:latin typeface="Arial" pitchFamily="34" charset="0"/>
                <a:ea typeface="Times New Roman" pitchFamily="18" charset="0"/>
                <a:cs typeface="Arial" pitchFamily="34" charset="0"/>
              </a:rPr>
              <a:t>Lesňák</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Delegát:</a:t>
            </a:r>
            <a:r>
              <a:rPr lang="cs-CZ" sz="1100" b="0" dirty="0" err="1" smtClean="0">
                <a:latin typeface="Arial" pitchFamily="34" charset="0"/>
                <a:ea typeface="Times New Roman" pitchFamily="18" charset="0"/>
                <a:cs typeface="Arial" pitchFamily="34" charset="0"/>
              </a:rPr>
              <a:t>M</a:t>
            </a:r>
            <a:r>
              <a:rPr lang="cs-CZ" sz="1100" b="0" dirty="0" smtClean="0">
                <a:latin typeface="Arial" pitchFamily="34" charset="0"/>
                <a:ea typeface="Times New Roman" pitchFamily="18" charset="0"/>
                <a:cs typeface="Arial" pitchFamily="34" charset="0"/>
              </a:rPr>
              <a:t>.Kapoun</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Hlavní pořadatel:</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150 diváků   	</a:t>
            </a:r>
            <a:endParaRPr lang="cs-CZ" sz="1100" b="0" dirty="0" smtClean="0">
              <a:latin typeface="Arial" pitchFamily="34" charset="0"/>
              <a:cs typeface="Arial" pitchFamily="34" charset="0"/>
            </a:endParaRPr>
          </a:p>
        </p:txBody>
      </p:sp>
      <p:sp>
        <p:nvSpPr>
          <p:cNvPr id="12" name="TextovéPole 11"/>
          <p:cNvSpPr txBox="1"/>
          <p:nvPr/>
        </p:nvSpPr>
        <p:spPr>
          <a:xfrm>
            <a:off x="462980" y="163116"/>
            <a:ext cx="3960440" cy="307777"/>
          </a:xfrm>
          <a:prstGeom prst="rect">
            <a:avLst/>
          </a:prstGeom>
          <a:solidFill>
            <a:srgbClr val="00CCFF"/>
          </a:solidFill>
          <a:ln w="57150" cmpd="sng">
            <a:solidFill>
              <a:schemeClr val="tx1"/>
            </a:solidFill>
            <a:prstDash val="sysDot"/>
          </a:ln>
        </p:spPr>
        <p:txBody>
          <a:bodyPr wrap="square" rtlCol="0">
            <a:spAutoFit/>
          </a:bodyPr>
          <a:lstStyle/>
          <a:p>
            <a:pPr algn="ctr"/>
            <a:r>
              <a:rPr lang="cs-CZ" sz="1400" dirty="0" smtClean="0">
                <a:latin typeface="Bookman Old Style" pitchFamily="18" charset="0"/>
              </a:rPr>
              <a:t>SK </a:t>
            </a:r>
            <a:r>
              <a:rPr lang="cs-CZ" sz="1400" dirty="0" err="1" smtClean="0">
                <a:latin typeface="Bookman Old Style" pitchFamily="18" charset="0"/>
              </a:rPr>
              <a:t>Štětí</a:t>
            </a:r>
            <a:r>
              <a:rPr lang="cs-CZ" sz="1400" dirty="0" smtClean="0">
                <a:latin typeface="Bookman Old Style" pitchFamily="18" charset="0"/>
              </a:rPr>
              <a:t> – FK </a:t>
            </a:r>
            <a:r>
              <a:rPr lang="cs-CZ" sz="1400" dirty="0" err="1" smtClean="0">
                <a:latin typeface="Bookman Old Style" pitchFamily="18" charset="0"/>
              </a:rPr>
              <a:t>Ventsplis</a:t>
            </a:r>
            <a:r>
              <a:rPr lang="cs-CZ" sz="1400" dirty="0" smtClean="0">
                <a:latin typeface="Bookman Old Style" pitchFamily="18" charset="0"/>
              </a:rPr>
              <a:t>  9.4.2016</a:t>
            </a:r>
          </a:p>
        </p:txBody>
      </p:sp>
      <p:pic>
        <p:nvPicPr>
          <p:cNvPr id="16" name="Picture 1"/>
          <p:cNvPicPr>
            <a:picLocks noChangeAspect="1" noChangeArrowheads="1"/>
          </p:cNvPicPr>
          <p:nvPr/>
        </p:nvPicPr>
        <p:blipFill>
          <a:blip r:embed="rId4" cstate="print"/>
          <a:srcRect/>
          <a:stretch>
            <a:fillRect/>
          </a:stretch>
        </p:blipFill>
        <p:spPr bwMode="auto">
          <a:xfrm>
            <a:off x="174948" y="667172"/>
            <a:ext cx="4382294" cy="2880320"/>
          </a:xfrm>
          <a:prstGeom prst="rect">
            <a:avLst/>
          </a:prstGeom>
          <a:noFill/>
          <a:ln w="69850">
            <a:solidFill>
              <a:srgbClr val="006699"/>
            </a:solidFill>
            <a:miter lim="800000"/>
            <a:headEnd/>
            <a:tailEnd/>
          </a:ln>
        </p:spPr>
      </p:pic>
      <p:pic>
        <p:nvPicPr>
          <p:cNvPr id="17" name="Picture 2"/>
          <p:cNvPicPr>
            <a:picLocks noChangeAspect="1" noChangeArrowheads="1"/>
          </p:cNvPicPr>
          <p:nvPr/>
        </p:nvPicPr>
        <p:blipFill>
          <a:blip r:embed="rId5" cstate="print"/>
          <a:srcRect/>
          <a:stretch>
            <a:fillRect/>
          </a:stretch>
        </p:blipFill>
        <p:spPr bwMode="auto">
          <a:xfrm>
            <a:off x="174948" y="3763516"/>
            <a:ext cx="4320480" cy="2830091"/>
          </a:xfrm>
          <a:prstGeom prst="rect">
            <a:avLst/>
          </a:prstGeom>
          <a:solidFill>
            <a:srgbClr val="00CCFF"/>
          </a:solidFill>
          <a:ln w="69850">
            <a:solidFill>
              <a:srgbClr val="009900"/>
            </a:solidFill>
            <a:miter lim="800000"/>
            <a:headEnd/>
            <a:tailEnd/>
          </a:ln>
        </p:spPr>
      </p:pic>
      <p:pic>
        <p:nvPicPr>
          <p:cNvPr id="9218" name="Picture 10"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27</a:t>
            </a:r>
          </a:p>
        </p:txBody>
      </p:sp>
      <p:sp>
        <p:nvSpPr>
          <p:cNvPr id="4" name="TextovéPole 3"/>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18</a:t>
            </a:r>
          </a:p>
        </p:txBody>
      </p:sp>
      <p:sp>
        <p:nvSpPr>
          <p:cNvPr id="13" name="Obdélník 12"/>
          <p:cNvSpPr/>
          <p:nvPr/>
        </p:nvSpPr>
        <p:spPr>
          <a:xfrm>
            <a:off x="102940" y="3700214"/>
            <a:ext cx="4392488" cy="3231654"/>
          </a:xfrm>
          <a:prstGeom prst="rect">
            <a:avLst/>
          </a:prstGeom>
          <a:blipFill dpi="0" rotWithShape="1">
            <a:blip r:embed="rId2" cstate="print"/>
            <a:srcRect/>
            <a:stretch>
              <a:fillRect/>
            </a:stretch>
          </a:blipFill>
          <a:ln w="57150">
            <a:solidFill>
              <a:srgbClr val="FF0000"/>
            </a:solidFill>
            <a:prstDash val="sysDash"/>
          </a:ln>
        </p:spPr>
        <p:txBody>
          <a:bodyPr wrap="square">
            <a:spAutoFit/>
          </a:bodyPr>
          <a:lstStyle/>
          <a:p>
            <a:r>
              <a:rPr lang="cs-CZ" sz="1600" u="sng" dirty="0" smtClean="0">
                <a:ln>
                  <a:solidFill>
                    <a:srgbClr val="FFCC66"/>
                  </a:solidFill>
                </a:ln>
                <a:latin typeface="Constantia" pitchFamily="18" charset="0"/>
                <a:ea typeface="Times New Roman" pitchFamily="18" charset="0"/>
                <a:cs typeface="Arial" pitchFamily="34" charset="0"/>
              </a:rPr>
              <a:t>Lukáš Stejskal –kapitán </a:t>
            </a:r>
            <a:r>
              <a:rPr lang="cs-CZ" sz="1600" u="sng" dirty="0" err="1" smtClean="0">
                <a:ln>
                  <a:solidFill>
                    <a:srgbClr val="FFCC66"/>
                  </a:solidFill>
                </a:ln>
                <a:latin typeface="Constantia" pitchFamily="18" charset="0"/>
                <a:ea typeface="Times New Roman" pitchFamily="18" charset="0"/>
                <a:cs typeface="Arial" pitchFamily="34" charset="0"/>
              </a:rPr>
              <a:t>Štětí</a:t>
            </a:r>
            <a:r>
              <a:rPr lang="cs-CZ" sz="1600" u="sng" dirty="0" smtClean="0">
                <a:ln>
                  <a:solidFill>
                    <a:srgbClr val="FFCC66"/>
                  </a:solidFill>
                </a:ln>
                <a:latin typeface="Constantia" pitchFamily="18" charset="0"/>
                <a:ea typeface="Times New Roman" pitchFamily="18" charset="0"/>
                <a:cs typeface="Arial" pitchFamily="34" charset="0"/>
              </a:rPr>
              <a:t> </a:t>
            </a:r>
          </a:p>
          <a:p>
            <a:pPr algn="just"/>
            <a:r>
              <a:rPr lang="cs-CZ" b="0" dirty="0" smtClean="0">
                <a:latin typeface="Arial" pitchFamily="34" charset="0"/>
                <a:ea typeface="Times New Roman" pitchFamily="18" charset="0"/>
                <a:cs typeface="Arial" pitchFamily="34" charset="0"/>
              </a:rPr>
              <a:t>V kabině jsme si před zápasem řekli, že začneme presovat soupeře a to se nám myslím povedlo. Během 10, 12 minuty jsme dali 2 góly. Pak se objevily menší chybičky. Soupeř měl 2 šance . Ty chytil gólman. Soupeř nás přehrával ve středu hřiště a chodil 2 na jednoho. Ve 2. poločase už to byla hra kočky s myší. Ke vší úctě k soupeři si ale myslím, že to nebylo mužstvo na krajský přebor.  </a:t>
            </a:r>
          </a:p>
          <a:p>
            <a:pPr algn="just"/>
            <a:r>
              <a:rPr lang="cs-CZ" sz="1600" u="sng" dirty="0" smtClean="0">
                <a:ln>
                  <a:solidFill>
                    <a:schemeClr val="accent2">
                      <a:lumMod val="75000"/>
                    </a:schemeClr>
                  </a:solidFill>
                </a:ln>
                <a:latin typeface="Constantia" pitchFamily="18" charset="0"/>
                <a:ea typeface="Times New Roman" pitchFamily="18" charset="0"/>
                <a:cs typeface="Arial" pitchFamily="34" charset="0"/>
              </a:rPr>
              <a:t>Milan Plíšek –sekretář SK </a:t>
            </a:r>
            <a:r>
              <a:rPr lang="cs-CZ" sz="1600" u="sng" dirty="0" err="1" smtClean="0">
                <a:ln>
                  <a:solidFill>
                    <a:schemeClr val="accent2">
                      <a:lumMod val="75000"/>
                    </a:schemeClr>
                  </a:solidFill>
                </a:ln>
                <a:latin typeface="Constantia" pitchFamily="18" charset="0"/>
                <a:ea typeface="Times New Roman" pitchFamily="18" charset="0"/>
                <a:cs typeface="Arial" pitchFamily="34" charset="0"/>
              </a:rPr>
              <a:t>Štětí</a:t>
            </a:r>
            <a:r>
              <a:rPr lang="cs-CZ" sz="1600" u="sng" dirty="0" smtClean="0">
                <a:ln>
                  <a:solidFill>
                    <a:schemeClr val="accent2">
                      <a:lumMod val="75000"/>
                    </a:schemeClr>
                  </a:solidFill>
                </a:ln>
                <a:latin typeface="Constantia" pitchFamily="18" charset="0"/>
                <a:ea typeface="Times New Roman" pitchFamily="18" charset="0"/>
                <a:cs typeface="Arial" pitchFamily="34" charset="0"/>
              </a:rPr>
              <a:t> </a:t>
            </a:r>
          </a:p>
          <a:p>
            <a:pPr algn="just"/>
            <a:r>
              <a:rPr lang="cs-CZ" sz="1100" b="0" dirty="0" smtClean="0">
                <a:latin typeface="Arial" pitchFamily="34" charset="0"/>
                <a:ea typeface="Times New Roman" pitchFamily="18" charset="0"/>
                <a:cs typeface="Arial" pitchFamily="34" charset="0"/>
              </a:rPr>
              <a:t>Úlohu favorita jsme splnili, i když tak vysoký výsledek jsme určitě nečekali. Hráči přistoupili k utkání zodpovědně. V prvním poločase tam bylo sice několik okének v obranné činnosti, ale i tak jsme soupeře přehrávali po celý zápas ve všech činnostech. Když jsme se navíc dozvěděli poločasový výsledek </a:t>
            </a:r>
            <a:r>
              <a:rPr lang="cs-CZ" sz="1100" b="0" dirty="0" err="1" smtClean="0">
                <a:latin typeface="Arial" pitchFamily="34" charset="0"/>
                <a:ea typeface="Times New Roman" pitchFamily="18" charset="0"/>
                <a:cs typeface="Arial" pitchFamily="34" charset="0"/>
              </a:rPr>
              <a:t>Blšan</a:t>
            </a:r>
            <a:r>
              <a:rPr lang="cs-CZ" sz="1100" b="0" dirty="0" smtClean="0">
                <a:latin typeface="Arial" pitchFamily="34" charset="0"/>
                <a:ea typeface="Times New Roman" pitchFamily="18" charset="0"/>
                <a:cs typeface="Arial" pitchFamily="34" charset="0"/>
              </a:rPr>
              <a:t> doma s </a:t>
            </a:r>
            <a:r>
              <a:rPr lang="cs-CZ" sz="1100" b="0" dirty="0" err="1" smtClean="0">
                <a:latin typeface="Arial" pitchFamily="34" charset="0"/>
                <a:ea typeface="Times New Roman" pitchFamily="18" charset="0"/>
                <a:cs typeface="Arial" pitchFamily="34" charset="0"/>
              </a:rPr>
              <a:t>Hrobcemi</a:t>
            </a:r>
            <a:r>
              <a:rPr lang="cs-CZ" sz="1100" b="0" dirty="0" smtClean="0">
                <a:latin typeface="Arial" pitchFamily="34" charset="0"/>
                <a:ea typeface="Times New Roman" pitchFamily="18" charset="0"/>
                <a:cs typeface="Arial" pitchFamily="34" charset="0"/>
              </a:rPr>
              <a:t>, které zde vedli 3:0, tak jsme si zápas užili až do konce. Nyní se jede do Horního </a:t>
            </a:r>
            <a:r>
              <a:rPr lang="cs-CZ" sz="1100" b="0" dirty="0" err="1" smtClean="0">
                <a:latin typeface="Arial" pitchFamily="34" charset="0"/>
                <a:ea typeface="Times New Roman" pitchFamily="18" charset="0"/>
                <a:cs typeface="Arial" pitchFamily="34" charset="0"/>
              </a:rPr>
              <a:t>Jiřetína</a:t>
            </a:r>
            <a:r>
              <a:rPr lang="cs-CZ" sz="1100" b="0" dirty="0" smtClean="0">
                <a:latin typeface="Arial" pitchFamily="34" charset="0"/>
                <a:ea typeface="Times New Roman" pitchFamily="18" charset="0"/>
                <a:cs typeface="Arial" pitchFamily="34" charset="0"/>
              </a:rPr>
              <a:t> a přivést body ze zdejšího hřiště znamenající udržení 8 bodového náskoku na čele tabulky bude mnohem těžší.</a:t>
            </a:r>
            <a:endParaRPr lang="cs-CZ" sz="1100" dirty="0"/>
          </a:p>
        </p:txBody>
      </p:sp>
      <p:sp>
        <p:nvSpPr>
          <p:cNvPr id="14" name="TextovéPole 13"/>
          <p:cNvSpPr txBox="1"/>
          <p:nvPr/>
        </p:nvSpPr>
        <p:spPr>
          <a:xfrm>
            <a:off x="102940" y="1442998"/>
            <a:ext cx="4392488" cy="1600438"/>
          </a:xfrm>
          <a:prstGeom prst="rect">
            <a:avLst/>
          </a:prstGeom>
          <a:blipFill dpi="0" rotWithShape="1">
            <a:blip r:embed="rId3" cstate="print">
              <a:alphaModFix amt="38000"/>
            </a:blip>
            <a:srcRect/>
            <a:stretch>
              <a:fillRect/>
            </a:stretch>
          </a:blipFill>
          <a:ln w="53975">
            <a:solidFill>
              <a:srgbClr val="0066FF"/>
            </a:solidFill>
            <a:prstDash val="dash"/>
          </a:ln>
        </p:spPr>
        <p:txBody>
          <a:bodyPr wrap="square" rtlCol="0">
            <a:spAutoFit/>
          </a:bodyPr>
          <a:lstStyle/>
          <a:p>
            <a:pPr algn="just"/>
            <a:r>
              <a:rPr lang="cs-CZ" sz="1600" u="sng" dirty="0" smtClean="0">
                <a:effectLst>
                  <a:outerShdw blurRad="38100" dist="38100" dir="2700000" algn="tl">
                    <a:srgbClr val="000000">
                      <a:alpha val="43137"/>
                    </a:srgbClr>
                  </a:outerShdw>
                </a:effectLst>
                <a:latin typeface="Constantia" pitchFamily="18" charset="0"/>
              </a:rPr>
              <a:t>Vyzpovídat po zápase trenéra </a:t>
            </a:r>
            <a:r>
              <a:rPr lang="cs-CZ" sz="1600" u="sng" dirty="0" err="1" smtClean="0">
                <a:effectLst>
                  <a:outerShdw blurRad="38100" dist="38100" dir="2700000" algn="tl">
                    <a:srgbClr val="000000">
                      <a:alpha val="43137"/>
                    </a:srgbClr>
                  </a:outerShdw>
                </a:effectLst>
                <a:latin typeface="Constantia" pitchFamily="18" charset="0"/>
              </a:rPr>
              <a:t>Postoloprt</a:t>
            </a:r>
            <a:r>
              <a:rPr lang="cs-CZ" sz="1600" u="sng" dirty="0" smtClean="0">
                <a:effectLst>
                  <a:outerShdw blurRad="38100" dist="38100" dir="2700000" algn="tl">
                    <a:srgbClr val="000000">
                      <a:alpha val="43137"/>
                    </a:srgbClr>
                  </a:outerShdw>
                </a:effectLst>
                <a:latin typeface="Constantia" pitchFamily="18" charset="0"/>
              </a:rPr>
              <a:t> se nám nepodařilo. Rozhovor  ale nakonec poskytl hráč soupeře </a:t>
            </a:r>
            <a:r>
              <a:rPr lang="cs-CZ" sz="1800" u="sng" dirty="0" smtClean="0">
                <a:ln>
                  <a:solidFill>
                    <a:srgbClr val="CC00CC"/>
                  </a:solidFill>
                </a:ln>
                <a:effectLst>
                  <a:outerShdw blurRad="38100" dist="38100" dir="2700000" algn="tl">
                    <a:srgbClr val="000000">
                      <a:alpha val="43137"/>
                    </a:srgbClr>
                  </a:outerShdw>
                </a:effectLst>
                <a:latin typeface="Constantia" pitchFamily="18" charset="0"/>
              </a:rPr>
              <a:t>Oldřich </a:t>
            </a:r>
            <a:r>
              <a:rPr lang="cs-CZ" sz="1800" u="sng" dirty="0" err="1" smtClean="0">
                <a:ln>
                  <a:solidFill>
                    <a:srgbClr val="CC00CC"/>
                  </a:solidFill>
                </a:ln>
                <a:effectLst>
                  <a:outerShdw blurRad="38100" dist="38100" dir="2700000" algn="tl">
                    <a:srgbClr val="000000">
                      <a:alpha val="43137"/>
                    </a:srgbClr>
                  </a:outerShdw>
                </a:effectLst>
                <a:latin typeface="Constantia" pitchFamily="18" charset="0"/>
              </a:rPr>
              <a:t>Zícha</a:t>
            </a:r>
            <a:r>
              <a:rPr lang="cs-CZ" sz="1600" u="sng" dirty="0" smtClean="0">
                <a:effectLst>
                  <a:outerShdw blurRad="38100" dist="38100" dir="2700000" algn="tl">
                    <a:srgbClr val="000000">
                      <a:alpha val="43137"/>
                    </a:srgbClr>
                  </a:outerShdw>
                </a:effectLst>
                <a:latin typeface="Constantia" pitchFamily="18" charset="0"/>
              </a:rPr>
              <a:t>:</a:t>
            </a:r>
          </a:p>
          <a:p>
            <a:pPr algn="just"/>
            <a:r>
              <a:rPr lang="cs-CZ" b="0" dirty="0" smtClean="0">
                <a:latin typeface="Arial" pitchFamily="34" charset="0"/>
                <a:cs typeface="Arial" pitchFamily="34" charset="0"/>
              </a:rPr>
              <a:t>Nějaký šance jsme měli, ale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bylo herně někde jinde. Jeli jsme sem pokusit se o nějaký výsledek, ale dopadlo to takto. Doufám, že </a:t>
            </a:r>
            <a:r>
              <a:rPr lang="cs-CZ" b="0" dirty="0" err="1" smtClean="0">
                <a:latin typeface="Arial" pitchFamily="34" charset="0"/>
                <a:cs typeface="Arial" pitchFamily="34" charset="0"/>
              </a:rPr>
              <a:t>Francl</a:t>
            </a:r>
            <a:r>
              <a:rPr lang="cs-CZ" b="0" dirty="0" smtClean="0">
                <a:latin typeface="Arial" pitchFamily="34" charset="0"/>
                <a:cs typeface="Arial" pitchFamily="34" charset="0"/>
              </a:rPr>
              <a:t> si zahozené šance vybral v tomto zápase a za týden doma proti  </a:t>
            </a:r>
            <a:r>
              <a:rPr lang="cs-CZ" b="0" dirty="0" err="1" smtClean="0">
                <a:latin typeface="Arial" pitchFamily="34" charset="0"/>
                <a:cs typeface="Arial" pitchFamily="34" charset="0"/>
              </a:rPr>
              <a:t>Neštěmicím</a:t>
            </a:r>
            <a:r>
              <a:rPr lang="cs-CZ" b="0" dirty="0" smtClean="0">
                <a:latin typeface="Arial" pitchFamily="34" charset="0"/>
                <a:cs typeface="Arial" pitchFamily="34" charset="0"/>
              </a:rPr>
              <a:t> už mu to vyjde. </a:t>
            </a:r>
            <a:endParaRPr lang="cs-CZ" sz="1400" dirty="0" smtClean="0">
              <a:latin typeface="Bookman Old Style" pitchFamily="18" charset="0"/>
            </a:endParaRPr>
          </a:p>
        </p:txBody>
      </p:sp>
      <p:sp>
        <p:nvSpPr>
          <p:cNvPr id="15" name="Vývojový diagram: děrná páska 14"/>
          <p:cNvSpPr/>
          <p:nvPr/>
        </p:nvSpPr>
        <p:spPr bwMode="auto">
          <a:xfrm>
            <a:off x="30932" y="22561"/>
            <a:ext cx="4464496" cy="1290848"/>
          </a:xfrm>
          <a:prstGeom prst="flowChartPunchedTape">
            <a:avLst/>
          </a:prstGeom>
          <a:blipFill>
            <a:blip r:embed="rId4" cstate="print"/>
            <a:stretch>
              <a:fillRect/>
            </a:stretch>
          </a:blipFill>
          <a:ln w="73025">
            <a:solidFill>
              <a:srgbClr val="FFFF00"/>
            </a:solid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2400" b="1" i="0" u="none" strike="noStrike" cap="none" normalizeH="0" baseline="0" dirty="0" smtClean="0">
                <a:ln>
                  <a:noFill/>
                </a:ln>
                <a:solidFill>
                  <a:schemeClr val="accent6">
                    <a:lumMod val="75000"/>
                  </a:schemeClr>
                </a:solidFill>
                <a:effectLst/>
                <a:latin typeface="Rockwell Condensed" pitchFamily="18" charset="0"/>
                <a:cs typeface="Arial" pitchFamily="34" charset="0"/>
              </a:rPr>
              <a:t>Zachytili jsme po zápase </a:t>
            </a:r>
          </a:p>
          <a:p>
            <a:pPr marL="0" marR="0" indent="0" algn="ctr" defTabSz="914400" rtl="0" eaLnBrk="0" fontAlgn="base" latinLnBrk="0" hangingPunct="0">
              <a:lnSpc>
                <a:spcPct val="100000"/>
              </a:lnSpc>
              <a:spcBef>
                <a:spcPct val="0"/>
              </a:spcBef>
              <a:spcAft>
                <a:spcPct val="0"/>
              </a:spcAft>
              <a:buClrTx/>
              <a:buSzTx/>
              <a:buFontTx/>
              <a:buNone/>
              <a:tabLst/>
            </a:pPr>
            <a:r>
              <a:rPr kumimoji="0" lang="cs-CZ" sz="2400" b="1" i="0" u="none" strike="noStrike" cap="none" normalizeH="0" baseline="0" dirty="0" smtClean="0">
                <a:ln>
                  <a:noFill/>
                </a:ln>
                <a:solidFill>
                  <a:schemeClr val="accent6">
                    <a:lumMod val="75000"/>
                  </a:schemeClr>
                </a:solidFill>
                <a:effectLst/>
                <a:latin typeface="Rockwell Condensed" pitchFamily="18" charset="0"/>
                <a:cs typeface="Arial" pitchFamily="34" charset="0"/>
              </a:rPr>
              <a:t>s </a:t>
            </a:r>
            <a:r>
              <a:rPr kumimoji="0" lang="cs-CZ" sz="2400" b="1" i="0" u="none" strike="noStrike" cap="none" normalizeH="0" baseline="0" dirty="0" err="1" smtClean="0">
                <a:ln>
                  <a:noFill/>
                </a:ln>
                <a:solidFill>
                  <a:schemeClr val="accent6">
                    <a:lumMod val="75000"/>
                  </a:schemeClr>
                </a:solidFill>
                <a:effectLst/>
                <a:latin typeface="Rockwell Condensed" pitchFamily="18" charset="0"/>
                <a:cs typeface="Arial" pitchFamily="34" charset="0"/>
              </a:rPr>
              <a:t>Postoloprty</a:t>
            </a:r>
            <a:endParaRPr kumimoji="0" lang="cs-CZ" sz="2400" b="1" i="0" u="none" strike="noStrike" cap="none" normalizeH="0" baseline="0" dirty="0" smtClean="0">
              <a:ln>
                <a:noFill/>
              </a:ln>
              <a:solidFill>
                <a:schemeClr val="accent6">
                  <a:lumMod val="75000"/>
                </a:schemeClr>
              </a:solidFill>
              <a:effectLst/>
              <a:latin typeface="Rockwell Condensed" pitchFamily="18" charset="0"/>
              <a:cs typeface="Arial" pitchFamily="34" charset="0"/>
            </a:endParaRPr>
          </a:p>
        </p:txBody>
      </p:sp>
      <p:pic>
        <p:nvPicPr>
          <p:cNvPr id="19" name="Picture 2"/>
          <p:cNvPicPr>
            <a:picLocks noChangeAspect="1" noChangeArrowheads="1"/>
          </p:cNvPicPr>
          <p:nvPr/>
        </p:nvPicPr>
        <p:blipFill>
          <a:blip r:embed="rId5" cstate="print"/>
          <a:srcRect/>
          <a:stretch>
            <a:fillRect/>
          </a:stretch>
        </p:blipFill>
        <p:spPr bwMode="auto">
          <a:xfrm>
            <a:off x="1327075" y="3115444"/>
            <a:ext cx="1656185" cy="539329"/>
          </a:xfrm>
          <a:prstGeom prst="rect">
            <a:avLst/>
          </a:prstGeom>
          <a:noFill/>
          <a:ln w="9525">
            <a:noFill/>
            <a:miter lim="800000"/>
            <a:headEnd/>
            <a:tailEnd/>
          </a:ln>
        </p:spPr>
      </p:pic>
      <p:sp>
        <p:nvSpPr>
          <p:cNvPr id="20" name="TextovéPole 19"/>
          <p:cNvSpPr txBox="1"/>
          <p:nvPr/>
        </p:nvSpPr>
        <p:spPr>
          <a:xfrm>
            <a:off x="5503540" y="163116"/>
            <a:ext cx="4608512" cy="3785652"/>
          </a:xfrm>
          <a:prstGeom prst="rect">
            <a:avLst/>
          </a:prstGeom>
          <a:blipFill dpi="0" rotWithShape="1">
            <a:blip r:embed="rId6" cstate="print">
              <a:alphaModFix amt="14000"/>
            </a:blip>
            <a:srcRect/>
            <a:stretch>
              <a:fillRect/>
            </a:stretch>
          </a:blipFill>
          <a:ln w="60325">
            <a:solidFill>
              <a:srgbClr val="FF33CC"/>
            </a:solidFill>
            <a:prstDash val="dash"/>
          </a:ln>
        </p:spPr>
        <p:txBody>
          <a:bodyPr wrap="square" rtlCol="0">
            <a:spAutoFit/>
          </a:bodyPr>
          <a:lstStyle/>
          <a:p>
            <a:pPr algn="just"/>
            <a:r>
              <a:rPr lang="cs-CZ" sz="2000" dirty="0" smtClean="0">
                <a:solidFill>
                  <a:srgbClr val="000099"/>
                </a:solidFill>
                <a:latin typeface="Bookman Old Style" pitchFamily="18" charset="0"/>
              </a:rPr>
              <a:t>Minulý víkend los Ústeckého přeboru přidělil dorostencům volno. Místo toho se ale podařilo zajistit náhradního soupeře.  A protivník to nebyl  ledajaký. Byl až Lotyšska a v  Čechách je na soustředění. Herní kvalita byla na straně FK </a:t>
            </a:r>
            <a:r>
              <a:rPr lang="cs-CZ" sz="2000" dirty="0" err="1" smtClean="0">
                <a:solidFill>
                  <a:srgbClr val="000099"/>
                </a:solidFill>
                <a:latin typeface="Bookman Old Style" pitchFamily="18" charset="0"/>
              </a:rPr>
              <a:t>Ventsplis</a:t>
            </a:r>
            <a:r>
              <a:rPr lang="cs-CZ" sz="2000" dirty="0" smtClean="0">
                <a:solidFill>
                  <a:srgbClr val="000099"/>
                </a:solidFill>
                <a:latin typeface="Bookman Old Style" pitchFamily="18" charset="0"/>
              </a:rPr>
              <a:t> a  také to střelecky potvrdil.  Hráči, pro které to byla zajímavá zkušenost se mohou pochlubit, že sehráli mezinárodní zápas.</a:t>
            </a:r>
          </a:p>
        </p:txBody>
      </p:sp>
      <p:sp>
        <p:nvSpPr>
          <p:cNvPr id="21" name="TextovéPole 20"/>
          <p:cNvSpPr txBox="1"/>
          <p:nvPr/>
        </p:nvSpPr>
        <p:spPr>
          <a:xfrm>
            <a:off x="5431532" y="4267572"/>
            <a:ext cx="4752528" cy="954107"/>
          </a:xfrm>
          <a:prstGeom prst="rect">
            <a:avLst/>
          </a:prstGeom>
          <a:solidFill>
            <a:srgbClr val="FFFF00"/>
          </a:solidFill>
        </p:spPr>
        <p:txBody>
          <a:bodyPr wrap="square" rtlCol="0">
            <a:spAutoFit/>
          </a:bodyPr>
          <a:lstStyle/>
          <a:p>
            <a:pPr algn="ctr"/>
            <a:r>
              <a:rPr lang="cs-CZ" sz="2800" u="sng" dirty="0" smtClean="0">
                <a:latin typeface="Bookman Old Style" pitchFamily="18" charset="0"/>
              </a:rPr>
              <a:t>SK </a:t>
            </a:r>
            <a:r>
              <a:rPr lang="cs-CZ" sz="2800" u="sng" dirty="0" err="1" smtClean="0">
                <a:latin typeface="Bookman Old Style" pitchFamily="18" charset="0"/>
              </a:rPr>
              <a:t>Štětí</a:t>
            </a:r>
            <a:r>
              <a:rPr lang="cs-CZ" sz="2800" u="sng" dirty="0" smtClean="0">
                <a:latin typeface="Bookman Old Style" pitchFamily="18" charset="0"/>
              </a:rPr>
              <a:t> – FK </a:t>
            </a:r>
            <a:r>
              <a:rPr lang="cs-CZ" sz="2800" u="sng" dirty="0" err="1" smtClean="0">
                <a:latin typeface="Bookman Old Style" pitchFamily="18" charset="0"/>
              </a:rPr>
              <a:t>Ventspils</a:t>
            </a:r>
            <a:endParaRPr lang="cs-CZ" sz="2800" u="sng" dirty="0" smtClean="0">
              <a:latin typeface="Bookman Old Style" pitchFamily="18" charset="0"/>
            </a:endParaRPr>
          </a:p>
          <a:p>
            <a:pPr algn="ctr"/>
            <a:r>
              <a:rPr lang="cs-CZ" sz="2800" u="sng" dirty="0" smtClean="0">
                <a:latin typeface="Bookman Old Style" pitchFamily="18" charset="0"/>
              </a:rPr>
              <a:t>1:9(1:4)   9.2.2016</a:t>
            </a:r>
          </a:p>
        </p:txBody>
      </p:sp>
      <p:pic>
        <p:nvPicPr>
          <p:cNvPr id="22" name="Picture 40"/>
          <p:cNvPicPr>
            <a:picLocks noChangeAspect="1" noChangeArrowheads="1"/>
          </p:cNvPicPr>
          <p:nvPr/>
        </p:nvPicPr>
        <p:blipFill>
          <a:blip r:embed="rId7" cstate="print"/>
          <a:srcRect/>
          <a:stretch>
            <a:fillRect/>
          </a:stretch>
        </p:blipFill>
        <p:spPr bwMode="auto">
          <a:xfrm>
            <a:off x="6969968" y="5274518"/>
            <a:ext cx="1485900" cy="136931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119164"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26</a:t>
            </a:r>
          </a:p>
        </p:txBody>
      </p:sp>
      <p:sp>
        <p:nvSpPr>
          <p:cNvPr id="10" name="TextovéPole 9"/>
          <p:cNvSpPr txBox="1"/>
          <p:nvPr/>
        </p:nvSpPr>
        <p:spPr>
          <a:xfrm>
            <a:off x="7159724"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19</a:t>
            </a:r>
          </a:p>
        </p:txBody>
      </p:sp>
      <p:sp>
        <p:nvSpPr>
          <p:cNvPr id="18" name="TextovéPole 17"/>
          <p:cNvSpPr txBox="1"/>
          <p:nvPr/>
        </p:nvSpPr>
        <p:spPr>
          <a:xfrm>
            <a:off x="318964" y="163116"/>
            <a:ext cx="439248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pic>
        <p:nvPicPr>
          <p:cNvPr id="14" name="Picture 1"/>
          <p:cNvPicPr>
            <a:picLocks noChangeAspect="1" noChangeArrowheads="1"/>
          </p:cNvPicPr>
          <p:nvPr/>
        </p:nvPicPr>
        <p:blipFill>
          <a:blip r:embed="rId2" cstate="print"/>
          <a:srcRect/>
          <a:stretch>
            <a:fillRect/>
          </a:stretch>
        </p:blipFill>
        <p:spPr bwMode="auto">
          <a:xfrm>
            <a:off x="5359524" y="739180"/>
            <a:ext cx="4824536" cy="2808312"/>
          </a:xfrm>
          <a:prstGeom prst="rect">
            <a:avLst/>
          </a:prstGeom>
          <a:noFill/>
          <a:ln w="47625">
            <a:solidFill>
              <a:srgbClr val="FFC000"/>
            </a:solidFill>
            <a:miter lim="800000"/>
            <a:headEnd/>
            <a:tailEnd/>
          </a:ln>
        </p:spPr>
      </p:pic>
      <p:sp>
        <p:nvSpPr>
          <p:cNvPr id="15" name="TextovéPole 14"/>
          <p:cNvSpPr txBox="1"/>
          <p:nvPr/>
        </p:nvSpPr>
        <p:spPr>
          <a:xfrm>
            <a:off x="6079604" y="163116"/>
            <a:ext cx="3456384" cy="430887"/>
          </a:xfrm>
          <a:prstGeom prst="rect">
            <a:avLst/>
          </a:prstGeom>
          <a:solidFill>
            <a:schemeClr val="bg2">
              <a:lumMod val="40000"/>
              <a:lumOff val="60000"/>
            </a:schemeClr>
          </a:solidFill>
        </p:spPr>
        <p:txBody>
          <a:bodyPr wrap="square" rtlCol="0">
            <a:spAutoFit/>
          </a:bodyPr>
          <a:lstStyle/>
          <a:p>
            <a:pPr algn="ctr"/>
            <a:r>
              <a:rPr lang="cs-CZ" sz="1100" dirty="0" smtClean="0">
                <a:latin typeface="Arial Black" pitchFamily="34" charset="0"/>
              </a:rPr>
              <a:t>SK </a:t>
            </a:r>
            <a:r>
              <a:rPr lang="cs-CZ" sz="1100" dirty="0" err="1" smtClean="0">
                <a:latin typeface="Arial Black" pitchFamily="34" charset="0"/>
              </a:rPr>
              <a:t>Štětí</a:t>
            </a:r>
            <a:r>
              <a:rPr lang="cs-CZ" sz="1100" dirty="0" smtClean="0">
                <a:latin typeface="Arial Black" pitchFamily="34" charset="0"/>
              </a:rPr>
              <a:t> – FK </a:t>
            </a:r>
            <a:r>
              <a:rPr lang="cs-CZ" sz="1100" dirty="0" err="1" smtClean="0">
                <a:latin typeface="Arial Black" pitchFamily="34" charset="0"/>
              </a:rPr>
              <a:t>Postoloprty</a:t>
            </a:r>
            <a:r>
              <a:rPr lang="cs-CZ" sz="1100" dirty="0" smtClean="0">
                <a:latin typeface="Arial Black" pitchFamily="34" charset="0"/>
              </a:rPr>
              <a:t> 2.4.2016</a:t>
            </a:r>
          </a:p>
          <a:p>
            <a:pPr algn="ctr"/>
            <a:r>
              <a:rPr lang="cs-CZ" sz="1100" dirty="0" smtClean="0">
                <a:latin typeface="Arial Black" pitchFamily="34" charset="0"/>
              </a:rPr>
              <a:t>Foto Zuzana Ransdorfová</a:t>
            </a:r>
          </a:p>
        </p:txBody>
      </p:sp>
      <p:pic>
        <p:nvPicPr>
          <p:cNvPr id="16" name="Picture 2"/>
          <p:cNvPicPr>
            <a:picLocks noChangeAspect="1" noChangeArrowheads="1"/>
          </p:cNvPicPr>
          <p:nvPr/>
        </p:nvPicPr>
        <p:blipFill>
          <a:blip r:embed="rId3" cstate="print"/>
          <a:srcRect/>
          <a:stretch>
            <a:fillRect/>
          </a:stretch>
        </p:blipFill>
        <p:spPr bwMode="auto">
          <a:xfrm>
            <a:off x="5359524" y="3691508"/>
            <a:ext cx="4824536" cy="2945135"/>
          </a:xfrm>
          <a:prstGeom prst="rect">
            <a:avLst/>
          </a:prstGeom>
          <a:noFill/>
          <a:ln w="41275" cmpd="sng">
            <a:solidFill>
              <a:srgbClr val="FFC000"/>
            </a:solidFill>
            <a:miter lim="800000"/>
            <a:headEnd/>
            <a:tailEnd/>
          </a:ln>
        </p:spPr>
      </p:pic>
      <p:sp>
        <p:nvSpPr>
          <p:cNvPr id="21" name="TextovéPole 20"/>
          <p:cNvSpPr txBox="1"/>
          <p:nvPr/>
        </p:nvSpPr>
        <p:spPr>
          <a:xfrm>
            <a:off x="7807796" y="6787852"/>
            <a:ext cx="2160240" cy="276999"/>
          </a:xfrm>
          <a:prstGeom prst="rect">
            <a:avLst/>
          </a:prstGeom>
          <a:solidFill>
            <a:srgbClr val="99FFCC"/>
          </a:solidFill>
          <a:ln>
            <a:solidFill>
              <a:srgbClr val="FFC000"/>
            </a:solidFill>
          </a:ln>
        </p:spPr>
        <p:txBody>
          <a:bodyPr wrap="square" rtlCol="0">
            <a:spAutoFit/>
          </a:bodyPr>
          <a:lstStyle/>
          <a:p>
            <a:pPr algn="just"/>
            <a:r>
              <a:rPr lang="cs-CZ" dirty="0" smtClean="0">
                <a:latin typeface="Arial" pitchFamily="34" charset="0"/>
                <a:cs typeface="Arial" pitchFamily="34" charset="0"/>
              </a:rPr>
              <a:t>3 Špačkové vedle sebe</a:t>
            </a:r>
          </a:p>
        </p:txBody>
      </p:sp>
      <p:graphicFrame>
        <p:nvGraphicFramePr>
          <p:cNvPr id="11" name="Tabulka 10"/>
          <p:cNvGraphicFramePr>
            <a:graphicFrameLocks noGrp="1"/>
          </p:cNvGraphicFramePr>
          <p:nvPr/>
        </p:nvGraphicFramePr>
        <p:xfrm>
          <a:off x="174947" y="1052359"/>
          <a:ext cx="4464497" cy="2686050"/>
        </p:xfrm>
        <a:graphic>
          <a:graphicData uri="http://schemas.openxmlformats.org/drawingml/2006/table">
            <a:tbl>
              <a:tblPr/>
              <a:tblGrid>
                <a:gridCol w="272018">
                  <a:extLst>
                    <a:ext uri="{9D8B030D-6E8A-4147-A177-3AD203B41FA5}">
                      <a16:colId xmlns:a16="http://schemas.microsoft.com/office/drawing/2014/main" val="20000"/>
                    </a:ext>
                  </a:extLst>
                </a:gridCol>
                <a:gridCol w="272018">
                  <a:extLst>
                    <a:ext uri="{9D8B030D-6E8A-4147-A177-3AD203B41FA5}">
                      <a16:colId xmlns:a16="http://schemas.microsoft.com/office/drawing/2014/main" val="20001"/>
                    </a:ext>
                  </a:extLst>
                </a:gridCol>
                <a:gridCol w="1540302">
                  <a:extLst>
                    <a:ext uri="{9D8B030D-6E8A-4147-A177-3AD203B41FA5}">
                      <a16:colId xmlns:a16="http://schemas.microsoft.com/office/drawing/2014/main" val="20002"/>
                    </a:ext>
                  </a:extLst>
                </a:gridCol>
                <a:gridCol w="258417">
                  <a:extLst>
                    <a:ext uri="{9D8B030D-6E8A-4147-A177-3AD203B41FA5}">
                      <a16:colId xmlns:a16="http://schemas.microsoft.com/office/drawing/2014/main" val="20003"/>
                    </a:ext>
                  </a:extLst>
                </a:gridCol>
                <a:gridCol w="193813">
                  <a:extLst>
                    <a:ext uri="{9D8B030D-6E8A-4147-A177-3AD203B41FA5}">
                      <a16:colId xmlns:a16="http://schemas.microsoft.com/office/drawing/2014/main" val="20004"/>
                    </a:ext>
                  </a:extLst>
                </a:gridCol>
                <a:gridCol w="340022">
                  <a:extLst>
                    <a:ext uri="{9D8B030D-6E8A-4147-A177-3AD203B41FA5}">
                      <a16:colId xmlns:a16="http://schemas.microsoft.com/office/drawing/2014/main" val="20005"/>
                    </a:ext>
                  </a:extLst>
                </a:gridCol>
                <a:gridCol w="193813">
                  <a:extLst>
                    <a:ext uri="{9D8B030D-6E8A-4147-A177-3AD203B41FA5}">
                      <a16:colId xmlns:a16="http://schemas.microsoft.com/office/drawing/2014/main" val="20006"/>
                    </a:ext>
                  </a:extLst>
                </a:gridCol>
                <a:gridCol w="285620">
                  <a:extLst>
                    <a:ext uri="{9D8B030D-6E8A-4147-A177-3AD203B41FA5}">
                      <a16:colId xmlns:a16="http://schemas.microsoft.com/office/drawing/2014/main" val="20007"/>
                    </a:ext>
                  </a:extLst>
                </a:gridCol>
                <a:gridCol w="479433">
                  <a:extLst>
                    <a:ext uri="{9D8B030D-6E8A-4147-A177-3AD203B41FA5}">
                      <a16:colId xmlns:a16="http://schemas.microsoft.com/office/drawing/2014/main" val="20008"/>
                    </a:ext>
                  </a:extLst>
                </a:gridCol>
                <a:gridCol w="353624">
                  <a:extLst>
                    <a:ext uri="{9D8B030D-6E8A-4147-A177-3AD203B41FA5}">
                      <a16:colId xmlns:a16="http://schemas.microsoft.com/office/drawing/2014/main" val="20009"/>
                    </a:ext>
                  </a:extLst>
                </a:gridCol>
                <a:gridCol w="275417">
                  <a:extLst>
                    <a:ext uri="{9D8B030D-6E8A-4147-A177-3AD203B41FA5}">
                      <a16:colId xmlns:a16="http://schemas.microsoft.com/office/drawing/2014/main" val="20010"/>
                    </a:ext>
                  </a:extLst>
                </a:gridCol>
              </a:tblGrid>
              <a:tr h="144514">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82449">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200" b="1" i="0" u="none" strike="noStrike" dirty="0">
                          <a:solidFill>
                            <a:srgbClr val="0000CC"/>
                          </a:solidFill>
                          <a:latin typeface="Calibri"/>
                        </a:rPr>
                        <a:t>Krajský přebor starší  dorost  2015/2016 po </a:t>
                      </a:r>
                      <a:r>
                        <a:rPr lang="pl-PL" sz="1200" b="1" i="0" u="none" strike="noStrike" dirty="0" smtClean="0">
                          <a:solidFill>
                            <a:srgbClr val="0000CC"/>
                          </a:solidFill>
                          <a:latin typeface="Calibri"/>
                        </a:rPr>
                        <a:t>20.kole</a:t>
                      </a:r>
                      <a:endParaRPr lang="pl-PL" sz="1200" b="1" i="0" u="none" strike="noStrike" dirty="0">
                        <a:solidFill>
                          <a:srgbClr val="0000CC"/>
                        </a:solidFill>
                        <a:latin typeface="Calibri"/>
                      </a:endParaRP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Louny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72:21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Litvínov</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78:25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FC Chomutov/Spořice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108:40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VOŠ Roudnice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86:38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J. Děčín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66:35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Neštěmice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59:49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29</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Ervěnice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37:39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44514">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dirty="0">
                          <a:solidFill>
                            <a:srgbClr val="000000"/>
                          </a:solidFill>
                          <a:latin typeface="Calibri"/>
                        </a:rPr>
                        <a:t>35:74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41:65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Svádov/V. Březno</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35:61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Mostecký FK/Obrnice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51:67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Košťany/Oldřichov</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42:72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29:57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FF0000"/>
                          </a:solidFill>
                          <a:latin typeface="Arial"/>
                        </a:rPr>
                        <a:t>SK Štětí/Hošťka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FF0000"/>
                          </a:solidFill>
                          <a:latin typeface="Calibri"/>
                        </a:rPr>
                        <a:t>22:61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Bílina</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46:103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4451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graphicFrame>
        <p:nvGraphicFramePr>
          <p:cNvPr id="12" name="Tabulka 11"/>
          <p:cNvGraphicFramePr>
            <a:graphicFrameLocks noGrp="1"/>
          </p:cNvGraphicFramePr>
          <p:nvPr/>
        </p:nvGraphicFramePr>
        <p:xfrm>
          <a:off x="174948" y="3885849"/>
          <a:ext cx="4464495" cy="2974011"/>
        </p:xfrm>
        <a:graphic>
          <a:graphicData uri="http://schemas.openxmlformats.org/drawingml/2006/table">
            <a:tbl>
              <a:tblPr/>
              <a:tblGrid>
                <a:gridCol w="229144">
                  <a:extLst>
                    <a:ext uri="{9D8B030D-6E8A-4147-A177-3AD203B41FA5}">
                      <a16:colId xmlns:a16="http://schemas.microsoft.com/office/drawing/2014/main" val="20000"/>
                    </a:ext>
                  </a:extLst>
                </a:gridCol>
                <a:gridCol w="351355">
                  <a:extLst>
                    <a:ext uri="{9D8B030D-6E8A-4147-A177-3AD203B41FA5}">
                      <a16:colId xmlns:a16="http://schemas.microsoft.com/office/drawing/2014/main" val="20001"/>
                    </a:ext>
                  </a:extLst>
                </a:gridCol>
                <a:gridCol w="1542905">
                  <a:extLst>
                    <a:ext uri="{9D8B030D-6E8A-4147-A177-3AD203B41FA5}">
                      <a16:colId xmlns:a16="http://schemas.microsoft.com/office/drawing/2014/main" val="20002"/>
                    </a:ext>
                  </a:extLst>
                </a:gridCol>
                <a:gridCol w="217687">
                  <a:extLst>
                    <a:ext uri="{9D8B030D-6E8A-4147-A177-3AD203B41FA5}">
                      <a16:colId xmlns:a16="http://schemas.microsoft.com/office/drawing/2014/main" val="20003"/>
                    </a:ext>
                  </a:extLst>
                </a:gridCol>
                <a:gridCol w="217687">
                  <a:extLst>
                    <a:ext uri="{9D8B030D-6E8A-4147-A177-3AD203B41FA5}">
                      <a16:colId xmlns:a16="http://schemas.microsoft.com/office/drawing/2014/main" val="20004"/>
                    </a:ext>
                  </a:extLst>
                </a:gridCol>
                <a:gridCol w="217687">
                  <a:extLst>
                    <a:ext uri="{9D8B030D-6E8A-4147-A177-3AD203B41FA5}">
                      <a16:colId xmlns:a16="http://schemas.microsoft.com/office/drawing/2014/main" val="20005"/>
                    </a:ext>
                  </a:extLst>
                </a:gridCol>
                <a:gridCol w="217687">
                  <a:extLst>
                    <a:ext uri="{9D8B030D-6E8A-4147-A177-3AD203B41FA5}">
                      <a16:colId xmlns:a16="http://schemas.microsoft.com/office/drawing/2014/main" val="20006"/>
                    </a:ext>
                  </a:extLst>
                </a:gridCol>
                <a:gridCol w="217687">
                  <a:extLst>
                    <a:ext uri="{9D8B030D-6E8A-4147-A177-3AD203B41FA5}">
                      <a16:colId xmlns:a16="http://schemas.microsoft.com/office/drawing/2014/main" val="20007"/>
                    </a:ext>
                  </a:extLst>
                </a:gridCol>
                <a:gridCol w="580499">
                  <a:extLst>
                    <a:ext uri="{9D8B030D-6E8A-4147-A177-3AD203B41FA5}">
                      <a16:colId xmlns:a16="http://schemas.microsoft.com/office/drawing/2014/main" val="20008"/>
                    </a:ext>
                  </a:extLst>
                </a:gridCol>
                <a:gridCol w="397184">
                  <a:extLst>
                    <a:ext uri="{9D8B030D-6E8A-4147-A177-3AD203B41FA5}">
                      <a16:colId xmlns:a16="http://schemas.microsoft.com/office/drawing/2014/main" val="20009"/>
                    </a:ext>
                  </a:extLst>
                </a:gridCol>
                <a:gridCol w="274973">
                  <a:extLst>
                    <a:ext uri="{9D8B030D-6E8A-4147-A177-3AD203B41FA5}">
                      <a16:colId xmlns:a16="http://schemas.microsoft.com/office/drawing/2014/main" val="20010"/>
                    </a:ext>
                  </a:extLst>
                </a:gridCol>
              </a:tblGrid>
              <a:tr h="181236">
                <a:tc>
                  <a:txBody>
                    <a:bodyPr/>
                    <a:lstStyle/>
                    <a:p>
                      <a:pPr algn="l" fontAlgn="b"/>
                      <a:r>
                        <a:rPr lang="cs-CZ" sz="8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83048">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200" b="1" i="0" u="none" strike="noStrike" dirty="0">
                          <a:solidFill>
                            <a:srgbClr val="0000CC"/>
                          </a:solidFill>
                          <a:latin typeface="Calibri"/>
                        </a:rPr>
                        <a:t>Krajský přebor mladší  dorost  2015/2016 </a:t>
                      </a:r>
                      <a:r>
                        <a:rPr lang="pl-PL" sz="1200" b="1" i="0" u="none" strike="noStrike" dirty="0" smtClean="0">
                          <a:solidFill>
                            <a:srgbClr val="0000CC"/>
                          </a:solidFill>
                          <a:latin typeface="Calibri"/>
                        </a:rPr>
                        <a:t>po 20.kole</a:t>
                      </a:r>
                      <a:endParaRPr lang="pl-PL" sz="1200" b="1" i="0" u="none" strike="noStrike" dirty="0">
                        <a:solidFill>
                          <a:srgbClr val="0000CC"/>
                        </a:solidFill>
                        <a:latin typeface="Calibri"/>
                      </a:endParaRP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J. Děčín</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105:38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51</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Litvínov</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85:18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51</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VOŠ Roudnice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132:32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46</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Mostecký FK/Obrnice</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80:39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39</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67:30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37</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Louny</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37:19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32</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FK Neštěmice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72:61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30</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46:53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27</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TJ Košťany/Oldřichov</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55:57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66"/>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FF0066"/>
                          </a:solidFill>
                          <a:latin typeface="Arial"/>
                        </a:rPr>
                        <a:t>SK Štětí/Hošťka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Calibri"/>
                        </a:rPr>
                        <a:t>41:63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66"/>
                          </a:solidFill>
                          <a:latin typeface="Arial"/>
                        </a:rPr>
                        <a:t>19</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FC Chomutov/Spořice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43:53</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25:76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SK Ervěnice</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37:76</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27:105</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56467">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800" b="1" i="0" u="none" strike="noStrike">
                          <a:solidFill>
                            <a:srgbClr val="000000"/>
                          </a:solidFill>
                          <a:latin typeface="Arial"/>
                        </a:rPr>
                        <a:t>TJ Svádov/V. Březno</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Calibri"/>
                        </a:rPr>
                        <a:t>19:151</a:t>
                      </a:r>
                    </a:p>
                  </a:txBody>
                  <a:tcPr marL="9525" marR="9525" marT="9525" marB="0" anchor="ctr">
                    <a:lnL>
                      <a:noFill/>
                    </a:lnL>
                    <a:lnR>
                      <a:noFill/>
                    </a:lnR>
                    <a:lnT>
                      <a:noFill/>
                    </a:lnT>
                    <a:lnB>
                      <a:noFill/>
                    </a:lnB>
                    <a:solidFill>
                      <a:srgbClr val="CCFFFF"/>
                    </a:solidFill>
                  </a:tcPr>
                </a:tc>
                <a:tc>
                  <a:txBody>
                    <a:bodyPr/>
                    <a:lstStyle/>
                    <a:p>
                      <a:pPr algn="ctr" fontAlgn="ctr"/>
                      <a:r>
                        <a:rPr lang="cs-CZ" sz="8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241043">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sp>
        <p:nvSpPr>
          <p:cNvPr id="13" name="TextovéPole 12"/>
          <p:cNvSpPr txBox="1"/>
          <p:nvPr/>
        </p:nvSpPr>
        <p:spPr>
          <a:xfrm>
            <a:off x="174948" y="91108"/>
            <a:ext cx="4320480" cy="830997"/>
          </a:xfrm>
          <a:prstGeom prst="rect">
            <a:avLst/>
          </a:prstGeom>
          <a:gradFill flip="none" rotWithShape="1">
            <a:gsLst>
              <a:gs pos="0">
                <a:srgbClr val="FFEFD1"/>
              </a:gs>
              <a:gs pos="64999">
                <a:srgbClr val="F0EBD5"/>
              </a:gs>
              <a:gs pos="100000">
                <a:srgbClr val="FFFF00"/>
              </a:gs>
            </a:gsLst>
            <a:path path="circle">
              <a:fillToRect l="100000" t="100000"/>
            </a:path>
            <a:tileRect r="-100000" b="-100000"/>
          </a:gradFill>
          <a:ln w="60325">
            <a:solidFill>
              <a:srgbClr val="009900"/>
            </a:solidFill>
            <a:prstDash val="dashDot"/>
          </a:ln>
        </p:spPr>
        <p:txBody>
          <a:bodyPr wrap="square" rtlCol="0">
            <a:spAutoFit/>
          </a:bodyPr>
          <a:lstStyle/>
          <a:p>
            <a:pPr algn="ctr"/>
            <a:r>
              <a:rPr lang="cs-CZ" sz="1600" u="sng" dirty="0" smtClean="0">
                <a:latin typeface="Bookman Old Style" pitchFamily="18" charset="0"/>
              </a:rPr>
              <a:t>Litvínov zaváhal v Děčíně a toho využily Louny k navýšení náskoku na čele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503540"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02940" y="39798"/>
            <a:ext cx="4824536" cy="1015663"/>
          </a:xfrm>
          <a:prstGeom prst="rect">
            <a:avLst/>
          </a:prstGeom>
          <a:blipFill>
            <a:blip r:embed="rId5" cstate="print"/>
            <a:stretch>
              <a:fillRect/>
            </a:stretch>
          </a:blipFill>
          <a:ln w="57150" cmpd="sng">
            <a:solidFill>
              <a:srgbClr val="3333CC"/>
            </a:solidFill>
            <a:prstDash val="solid"/>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numCol="1" anchor="b">
            <a:normAutofit/>
            <a:scene3d>
              <a:camera prst="orthographicFront"/>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6000" i="1" dirty="0" smtClean="0">
                <a:ln w="50800">
                  <a:solidFill>
                    <a:srgbClr val="9900CC"/>
                  </a:solidFill>
                </a:ln>
                <a:solidFill>
                  <a:srgbClr val="99FF33"/>
                </a:solidFill>
                <a:latin typeface="Showcard Gothic" pitchFamily="82" charset="0"/>
                <a:cs typeface="FrankRuehl" pitchFamily="34" charset="-79"/>
              </a:rPr>
              <a:t>Vítáme</a:t>
            </a:r>
            <a:endParaRPr lang="cs-CZ" sz="6000" b="0" i="1" dirty="0">
              <a:ln w="50800">
                <a:solidFill>
                  <a:srgbClr val="9900CC"/>
                </a:solidFill>
              </a:ln>
              <a:solidFill>
                <a:srgbClr val="99FF33"/>
              </a:solidFill>
              <a:effectLst>
                <a:outerShdw blurRad="50800" dist="50800" dir="5400000" algn="ctr" rotWithShape="0">
                  <a:srgbClr val="99FF33"/>
                </a:outerShdw>
              </a:effectLst>
              <a:latin typeface="Showcard Gothic" pitchFamily="82" charset="0"/>
              <a:ea typeface="SimHei" pitchFamily="49" charset="-122"/>
              <a:cs typeface="FrankRuehl" pitchFamily="34" charset="-79"/>
            </a:endParaRPr>
          </a:p>
        </p:txBody>
      </p:sp>
      <p:sp>
        <p:nvSpPr>
          <p:cNvPr id="7178" name="Rectangle 129"/>
          <p:cNvSpPr>
            <a:spLocks noChangeArrowheads="1"/>
          </p:cNvSpPr>
          <p:nvPr/>
        </p:nvSpPr>
        <p:spPr bwMode="auto">
          <a:xfrm>
            <a:off x="102940" y="1963404"/>
            <a:ext cx="4824536" cy="792000"/>
          </a:xfrm>
          <a:prstGeom prst="rect">
            <a:avLst/>
          </a:prstGeom>
          <a:blipFill>
            <a:blip r:embed="rId6" cstate="print"/>
            <a:stretch>
              <a:fillRect/>
            </a:stretch>
          </a:blipFill>
          <a:ln w="25400" cmpd="dbl">
            <a:solidFill>
              <a:schemeClr val="tx1"/>
            </a:solidFill>
            <a:miter lim="800000"/>
            <a:headEnd/>
            <a:tailEnd/>
          </a:ln>
          <a:effectLst>
            <a:innerShdw blurRad="647700" dist="1625600">
              <a:schemeClr val="accent1">
                <a:lumMod val="60000"/>
                <a:lumOff val="40000"/>
                <a:alpha val="50000"/>
              </a:schemeClr>
            </a:innerShdw>
          </a:effectLst>
        </p:spPr>
        <p:txBody>
          <a:bodyPr lIns="91425" tIns="45713" rIns="91425" bIns="45713"/>
          <a:lstStyle/>
          <a:p>
            <a:pPr algn="ctr" eaLnBrk="0" hangingPunct="0">
              <a:defRPr/>
            </a:pPr>
            <a:r>
              <a:rPr lang="cs-CZ" sz="4400" dirty="0" smtClean="0">
                <a:ln w="19050">
                  <a:solidFill>
                    <a:srgbClr val="FFFF99"/>
                  </a:solidFill>
                </a:ln>
                <a:solidFill>
                  <a:srgbClr val="CC3399"/>
                </a:solidFill>
                <a:effectLst>
                  <a:outerShdw blurRad="38100" dist="38100" dir="2700000" algn="tl">
                    <a:srgbClr val="000000">
                      <a:alpha val="43137"/>
                    </a:srgbClr>
                  </a:outerShdw>
                </a:effectLst>
                <a:latin typeface="Snap ITC" pitchFamily="82" charset="0"/>
                <a:ea typeface="GulimChe" pitchFamily="49" charset="-127"/>
                <a:cs typeface="Arial" pitchFamily="34" charset="0"/>
              </a:rPr>
              <a:t>SK </a:t>
            </a:r>
            <a:r>
              <a:rPr lang="cs-CZ" sz="4400" dirty="0" err="1" smtClean="0">
                <a:ln w="19050">
                  <a:solidFill>
                    <a:srgbClr val="FFFF99"/>
                  </a:solidFill>
                </a:ln>
                <a:solidFill>
                  <a:srgbClr val="CC3399"/>
                </a:solidFill>
                <a:effectLst>
                  <a:outerShdw blurRad="38100" dist="38100" dir="2700000" algn="tl">
                    <a:srgbClr val="000000">
                      <a:alpha val="43137"/>
                    </a:srgbClr>
                  </a:outerShdw>
                </a:effectLst>
                <a:latin typeface="Snap ITC" pitchFamily="82" charset="0"/>
                <a:ea typeface="GulimChe" pitchFamily="49" charset="-127"/>
                <a:cs typeface="Arial" pitchFamily="34" charset="0"/>
              </a:rPr>
              <a:t>Štětí</a:t>
            </a:r>
            <a:r>
              <a:rPr lang="cs-CZ" sz="4400" dirty="0" smtClean="0">
                <a:ln w="19050">
                  <a:solidFill>
                    <a:srgbClr val="FFFF99"/>
                  </a:solidFill>
                </a:ln>
                <a:solidFill>
                  <a:srgbClr val="CC3399"/>
                </a:solidFill>
                <a:effectLst>
                  <a:outerShdw blurRad="38100" dist="38100" dir="2700000" algn="tl">
                    <a:srgbClr val="000000">
                      <a:alpha val="43137"/>
                    </a:srgbClr>
                  </a:outerShdw>
                </a:effectLst>
                <a:latin typeface="Snap ITC" pitchFamily="82" charset="0"/>
                <a:ea typeface="GulimChe" pitchFamily="49" charset="-127"/>
                <a:cs typeface="Arial" pitchFamily="34" charset="0"/>
              </a:rPr>
              <a:t>, z.s.</a:t>
            </a:r>
            <a:endParaRPr lang="cs-CZ" sz="4400" dirty="0">
              <a:ln w="19050">
                <a:solidFill>
                  <a:srgbClr val="FFFF99"/>
                </a:solidFill>
              </a:ln>
              <a:solidFill>
                <a:srgbClr val="CC3399"/>
              </a:solidFill>
              <a:effectLst>
                <a:outerShdw blurRad="38100" dist="38100" dir="2700000" algn="tl">
                  <a:srgbClr val="000000">
                    <a:alpha val="43137"/>
                  </a:srgbClr>
                </a:outerShdw>
              </a:effectLst>
              <a:latin typeface="Snap ITC" pitchFamily="82" charset="0"/>
              <a:ea typeface="GulimChe" pitchFamily="49" charset="-127"/>
              <a:cs typeface="Arial" pitchFamily="34" charset="0"/>
            </a:endParaRPr>
          </a:p>
        </p:txBody>
      </p:sp>
      <p:sp>
        <p:nvSpPr>
          <p:cNvPr id="12298" name="Text Box 147"/>
          <p:cNvSpPr txBox="1">
            <a:spLocks noChangeArrowheads="1"/>
          </p:cNvSpPr>
          <p:nvPr/>
        </p:nvSpPr>
        <p:spPr bwMode="auto">
          <a:xfrm>
            <a:off x="2335188" y="2632888"/>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102940" y="3835524"/>
            <a:ext cx="4896544" cy="2554531"/>
          </a:xfrm>
          <a:prstGeom prst="rect">
            <a:avLst/>
          </a:prstGeom>
          <a:blipFill>
            <a:blip r:embed="rId6" cstate="print"/>
            <a:stretch>
              <a:fillRect/>
            </a:stretch>
          </a:blipFill>
          <a:ln w="63500">
            <a:solidFill>
              <a:srgbClr val="FF9966"/>
            </a:solid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2000" u="sng" dirty="0">
                <a:ln w="3175">
                  <a:solidFill>
                    <a:srgbClr val="333300"/>
                  </a:solidFill>
                </a:ln>
                <a:solidFill>
                  <a:srgbClr val="6666FF"/>
                </a:solidFill>
                <a:effectLst>
                  <a:outerShdw blurRad="38100" dist="38100" dir="2700000" algn="tl">
                    <a:srgbClr val="000000">
                      <a:alpha val="43137"/>
                    </a:srgbClr>
                  </a:outerShdw>
                </a:effectLst>
                <a:latin typeface="Leelawadee" pitchFamily="34" charset="-34"/>
                <a:ea typeface="FangSong" pitchFamily="49" charset="-122"/>
                <a:cs typeface="Leelawadee" pitchFamily="34" charset="-34"/>
              </a:rPr>
              <a:t>Hlavního rozhodčího</a:t>
            </a:r>
          </a:p>
          <a:p>
            <a:pPr algn="ctr" eaLnBrk="0" hangingPunct="0">
              <a:defRPr/>
            </a:pPr>
            <a:r>
              <a:rPr lang="cs-CZ" sz="28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Michala</a:t>
            </a:r>
            <a:r>
              <a:rPr lang="cs-CZ" sz="2800" dirty="0" smtClean="0">
                <a:ln w="3175">
                  <a:solidFill>
                    <a:srgbClr val="333300"/>
                  </a:solid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 </a:t>
            </a:r>
            <a:r>
              <a:rPr lang="cs-CZ" sz="28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Růžičku</a:t>
            </a:r>
            <a:r>
              <a:rPr lang="cs-CZ" sz="2800" dirty="0" smtClean="0">
                <a:ln w="3175">
                  <a:solidFill>
                    <a:srgbClr val="333300"/>
                  </a:solid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 </a:t>
            </a:r>
            <a:r>
              <a:rPr lang="cs-CZ" sz="28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z Mostu</a:t>
            </a:r>
            <a:endParaRPr lang="cs-CZ" sz="22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endParaRPr>
          </a:p>
          <a:p>
            <a:pPr algn="ctr" eaLnBrk="0" hangingPunct="0">
              <a:defRPr/>
            </a:pPr>
            <a:r>
              <a:rPr lang="cs-CZ" sz="1400" dirty="0" smtClean="0">
                <a:ln w="3175">
                  <a:noFill/>
                </a:ln>
                <a:effectLst>
                  <a:outerShdw blurRad="38100" dist="38100" dir="2700000" algn="tl">
                    <a:srgbClr val="000000">
                      <a:alpha val="43137"/>
                    </a:srgbClr>
                  </a:outerShdw>
                </a:effectLst>
                <a:latin typeface="Gill Sans Ultra Bold" pitchFamily="34" charset="-18"/>
                <a:ea typeface="Gungsuh" pitchFamily="18" charset="-127"/>
                <a:cs typeface="Arial" pitchFamily="34" charset="0"/>
              </a:rPr>
              <a:t>   </a:t>
            </a:r>
            <a:r>
              <a:rPr lang="cs-CZ" sz="2000" u="sng" dirty="0" smtClean="0">
                <a:ln w="3175">
                  <a:solidFill>
                    <a:srgbClr val="333300"/>
                  </a:solidFill>
                </a:ln>
                <a:solidFill>
                  <a:srgbClr val="6666FF"/>
                </a:solidFill>
                <a:effectLst>
                  <a:outerShdw blurRad="38100" dist="38100" dir="2700000" algn="tl">
                    <a:srgbClr val="000000">
                      <a:alpha val="43137"/>
                    </a:srgbClr>
                  </a:outerShdw>
                </a:effectLst>
                <a:latin typeface="Leelawadee" pitchFamily="34" charset="-34"/>
                <a:ea typeface="Gungsuh" pitchFamily="18" charset="-127"/>
                <a:cs typeface="Leelawadee" pitchFamily="34" charset="-34"/>
              </a:rPr>
              <a:t>Asistenty hlavního rozhodčího</a:t>
            </a:r>
            <a:endParaRPr lang="cs-CZ" sz="1600" u="sng" dirty="0" smtClean="0">
              <a:ln w="3175">
                <a:solidFill>
                  <a:srgbClr val="333300"/>
                </a:solidFill>
              </a:ln>
              <a:solidFill>
                <a:srgbClr val="6666FF"/>
              </a:solidFill>
              <a:effectLst>
                <a:outerShdw blurRad="38100" dist="38100" dir="2700000" algn="tl">
                  <a:srgbClr val="000000">
                    <a:alpha val="43137"/>
                  </a:srgbClr>
                </a:outerShdw>
              </a:effectLst>
              <a:latin typeface="Leelawadee" pitchFamily="34" charset="-34"/>
              <a:ea typeface="Gungsuh" pitchFamily="18" charset="-127"/>
              <a:cs typeface="Leelawadee" pitchFamily="34" charset="-34"/>
            </a:endParaRPr>
          </a:p>
          <a:p>
            <a:pPr marL="0" lvl="1" indent="0" algn="ctr">
              <a:defRPr/>
            </a:pPr>
            <a:r>
              <a:rPr lang="cs-CZ" sz="24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Miroslava </a:t>
            </a:r>
            <a:r>
              <a:rPr lang="cs-CZ" sz="2400" dirty="0" err="1"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Vlašiče</a:t>
            </a:r>
            <a:r>
              <a:rPr lang="cs-CZ" sz="24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 z Lovosic</a:t>
            </a:r>
          </a:p>
          <a:p>
            <a:pPr marL="0" lvl="1" indent="0" algn="ctr">
              <a:defRPr/>
            </a:pPr>
            <a:r>
              <a:rPr lang="cs-CZ" sz="24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 Kamila </a:t>
            </a:r>
            <a:r>
              <a:rPr lang="cs-CZ" sz="2400" dirty="0" err="1"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Bretschneidera</a:t>
            </a:r>
            <a:r>
              <a:rPr lang="cs-CZ" sz="24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 z Mostu</a:t>
            </a:r>
          </a:p>
          <a:p>
            <a:pPr marL="0" lvl="1" indent="0" algn="ctr">
              <a:defRPr/>
            </a:pPr>
            <a:r>
              <a:rPr lang="cs-CZ" sz="2200" dirty="0" smtClean="0">
                <a:ln w="3175">
                  <a:noFill/>
                </a:ln>
                <a:solidFill>
                  <a:srgbClr val="A50021"/>
                </a:solidFill>
                <a:effectLst>
                  <a:outerShdw blurRad="38100" dist="38100" dir="2700000" algn="tl">
                    <a:srgbClr val="000000">
                      <a:alpha val="43137"/>
                    </a:srgbClr>
                  </a:outerShdw>
                </a:effectLst>
                <a:latin typeface="RomanT" pitchFamily="2" charset="0"/>
                <a:ea typeface="KaiTi" pitchFamily="49" charset="-122"/>
                <a:cs typeface="RomanT" pitchFamily="2" charset="0"/>
              </a:rPr>
              <a:t> </a:t>
            </a:r>
            <a:r>
              <a:rPr lang="cs-CZ" sz="2000" u="sng" dirty="0" smtClean="0">
                <a:ln w="3175">
                  <a:solidFill>
                    <a:srgbClr val="333300"/>
                  </a:solidFill>
                </a:ln>
                <a:solidFill>
                  <a:srgbClr val="6666FF"/>
                </a:solidFill>
                <a:effectLst>
                  <a:outerShdw blurRad="38100" dist="38100" dir="2700000" algn="tl">
                    <a:srgbClr val="000000">
                      <a:alpha val="43137"/>
                    </a:srgbClr>
                  </a:outerShdw>
                </a:effectLst>
                <a:latin typeface="Leelawadee" pitchFamily="34" charset="-34"/>
                <a:ea typeface="Gungsuh" pitchFamily="18" charset="-127"/>
                <a:cs typeface="Leelawadee" pitchFamily="34" charset="-34"/>
              </a:rPr>
              <a:t>Delegáta FAČR</a:t>
            </a:r>
            <a:endParaRPr lang="cs-CZ" sz="1800" u="sng" dirty="0" smtClean="0">
              <a:ln w="3175">
                <a:solidFill>
                  <a:srgbClr val="333300"/>
                </a:solidFill>
              </a:ln>
              <a:solidFill>
                <a:srgbClr val="6666FF"/>
              </a:solidFill>
              <a:effectLst>
                <a:outerShdw blurRad="38100" dist="38100" dir="2700000" algn="tl">
                  <a:srgbClr val="000000">
                    <a:alpha val="43137"/>
                  </a:srgbClr>
                </a:outerShdw>
              </a:effectLst>
              <a:latin typeface="Leelawadee" pitchFamily="34" charset="-34"/>
              <a:ea typeface="Gungsuh" pitchFamily="18" charset="-127"/>
              <a:cs typeface="Leelawadee" pitchFamily="34" charset="-34"/>
            </a:endParaRPr>
          </a:p>
          <a:p>
            <a:pPr marL="0" lvl="1" indent="0" algn="ctr">
              <a:defRPr/>
            </a:pPr>
            <a:r>
              <a:rPr lang="cs-CZ" sz="22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Miroslava </a:t>
            </a:r>
            <a:r>
              <a:rPr lang="cs-CZ" sz="2200" dirty="0" err="1"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Habala</a:t>
            </a:r>
            <a:r>
              <a:rPr lang="cs-CZ" sz="2200" dirty="0" smtClean="0">
                <a:ln w="3175">
                  <a:noFill/>
                </a:ln>
                <a:solidFill>
                  <a:srgbClr val="A50021"/>
                </a:solidFill>
                <a:effectLst>
                  <a:outerShdw blurRad="38100" dist="38100" dir="2700000" algn="tl">
                    <a:srgbClr val="000000">
                      <a:alpha val="43137"/>
                    </a:srgbClr>
                  </a:outerShdw>
                </a:effectLst>
                <a:latin typeface="Microsoft PhagsPa" pitchFamily="34" charset="0"/>
                <a:ea typeface="KaiTi" pitchFamily="49" charset="-122"/>
                <a:cs typeface="RomanT" pitchFamily="2" charset="0"/>
              </a:rPr>
              <a:t> z České Kamenice </a:t>
            </a:r>
            <a:endParaRPr lang="cs-CZ" sz="2200" u="sng" dirty="0" smtClean="0">
              <a:ln w="3175">
                <a:noFill/>
              </a:ln>
              <a:solidFill>
                <a:srgbClr val="A50021"/>
              </a:solidFill>
              <a:effectLst>
                <a:outerShdw blurRad="38100" dist="38100" dir="2700000" algn="tl">
                  <a:srgbClr val="000000">
                    <a:alpha val="43137"/>
                  </a:srgbClr>
                </a:outerShdw>
              </a:effectLst>
              <a:latin typeface="Microsoft PhagsPa" pitchFamily="34" charset="0"/>
              <a:ea typeface="Gungsuh" pitchFamily="18" charset="-127"/>
              <a:cs typeface="RomanT" pitchFamily="2" charset="0"/>
            </a:endParaRPr>
          </a:p>
        </p:txBody>
      </p:sp>
      <p:sp>
        <p:nvSpPr>
          <p:cNvPr id="12" name="TextovéPole 11"/>
          <p:cNvSpPr txBox="1"/>
          <p:nvPr/>
        </p:nvSpPr>
        <p:spPr>
          <a:xfrm>
            <a:off x="102940" y="1172969"/>
            <a:ext cx="4824536" cy="707886"/>
          </a:xfrm>
          <a:prstGeom prst="rect">
            <a:avLst/>
          </a:prstGeom>
          <a:noFill/>
          <a:ln w="47625">
            <a:solidFill>
              <a:schemeClr val="tx1"/>
            </a:solidFill>
          </a:ln>
        </p:spPr>
        <p:txBody>
          <a:bodyPr wrap="square" rtlCol="0">
            <a:spAutoFit/>
            <a:scene3d>
              <a:camera prst="orthographicFront"/>
              <a:lightRig rig="freezing" dir="t"/>
            </a:scene3d>
            <a:sp3d extrusionH="57150" contourW="6350">
              <a:extrusionClr>
                <a:schemeClr val="bg1"/>
              </a:extrusionClr>
              <a:contourClr>
                <a:srgbClr val="663300"/>
              </a:contourClr>
            </a:sp3d>
          </a:bodyPr>
          <a:lstStyle/>
          <a:p>
            <a:pPr algn="ctr"/>
            <a:r>
              <a:rPr lang="cs-CZ" sz="2000" i="1" dirty="0" smtClean="0">
                <a:blipFill>
                  <a:blip r:embed="rId7"/>
                  <a:tile tx="0" ty="0" sx="100000" sy="100000" flip="none" algn="tl"/>
                </a:blipFill>
                <a:effectLst>
                  <a:outerShdw blurRad="38100" dist="38100" dir="2700000" algn="tl">
                    <a:srgbClr val="000000">
                      <a:alpha val="43137"/>
                    </a:srgbClr>
                  </a:outerShdw>
                </a:effectLst>
                <a:latin typeface="Tw Cen MT" pitchFamily="34" charset="-18"/>
              </a:rPr>
              <a:t>Při příležitosti dnešního utkání Ústeckého přeboru funkcionáře, hráče a příznivce</a:t>
            </a:r>
          </a:p>
        </p:txBody>
      </p:sp>
      <p:sp>
        <p:nvSpPr>
          <p:cNvPr id="13" name="TextovéPole 12"/>
          <p:cNvSpPr txBox="1"/>
          <p:nvPr/>
        </p:nvSpPr>
        <p:spPr>
          <a:xfrm>
            <a:off x="2443220" y="693186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4" name="TextovéPole 13"/>
          <p:cNvSpPr txBox="1"/>
          <p:nvPr/>
        </p:nvSpPr>
        <p:spPr>
          <a:xfrm>
            <a:off x="102940" y="2953425"/>
            <a:ext cx="4824536" cy="769441"/>
          </a:xfrm>
          <a:prstGeom prst="rect">
            <a:avLst/>
          </a:prstGeom>
          <a:blipFill>
            <a:blip r:embed="rId6" cstate="print"/>
            <a:stretch>
              <a:fillRect/>
            </a:stretch>
          </a:blipFill>
          <a:ln w="25400" cmpd="sng">
            <a:solidFill>
              <a:schemeClr val="tx1"/>
            </a:solidFill>
          </a:ln>
          <a:effectLst>
            <a:innerShdw blurRad="647700" dist="1625600">
              <a:schemeClr val="accent1">
                <a:lumMod val="60000"/>
                <a:lumOff val="40000"/>
                <a:alpha val="50000"/>
              </a:schemeClr>
            </a:innerShdw>
          </a:effectLst>
          <a:sp3d contourW="12700">
            <a:contourClr>
              <a:schemeClr val="bg1"/>
            </a:contourClr>
          </a:sp3d>
        </p:spPr>
        <p:txBody>
          <a:bodyPr wrap="square" rtlCol="0">
            <a:spAutoFit/>
          </a:bodyPr>
          <a:lstStyle/>
          <a:p>
            <a:pPr algn="ctr" eaLnBrk="0" hangingPunct="0">
              <a:defRPr/>
            </a:pPr>
            <a:r>
              <a:rPr lang="cs-CZ" sz="4400" dirty="0" smtClean="0">
                <a:ln w="19050">
                  <a:solidFill>
                    <a:srgbClr val="FFFF99"/>
                  </a:solidFill>
                </a:ln>
                <a:solidFill>
                  <a:srgbClr val="CC3399"/>
                </a:solidFill>
                <a:effectLst>
                  <a:outerShdw blurRad="38100" dist="38100" dir="2700000" algn="tl">
                    <a:srgbClr val="000000">
                      <a:alpha val="43137"/>
                    </a:srgbClr>
                  </a:outerShdw>
                </a:effectLst>
                <a:latin typeface="Snap ITC" pitchFamily="82" charset="0"/>
                <a:cs typeface="Arial" pitchFamily="34" charset="0"/>
              </a:rPr>
              <a:t>TJ </a:t>
            </a:r>
            <a:r>
              <a:rPr lang="cs-CZ" sz="4400" dirty="0" err="1" smtClean="0">
                <a:ln w="19050">
                  <a:solidFill>
                    <a:srgbClr val="FFFF99"/>
                  </a:solidFill>
                </a:ln>
                <a:solidFill>
                  <a:srgbClr val="CC3399"/>
                </a:solidFill>
                <a:effectLst>
                  <a:outerShdw blurRad="38100" dist="38100" dir="2700000" algn="tl">
                    <a:srgbClr val="000000">
                      <a:alpha val="43137"/>
                    </a:srgbClr>
                  </a:outerShdw>
                </a:effectLst>
                <a:latin typeface="Snap ITC" pitchFamily="82" charset="0"/>
                <a:cs typeface="Arial" pitchFamily="34" charset="0"/>
              </a:rPr>
              <a:t>Proboštov</a:t>
            </a:r>
            <a:endParaRPr lang="cs-CZ" sz="4400" dirty="0" smtClean="0">
              <a:ln w="19050">
                <a:solidFill>
                  <a:srgbClr val="FFFF99"/>
                </a:solidFill>
              </a:ln>
              <a:solidFill>
                <a:srgbClr val="CC3399"/>
              </a:solidFill>
              <a:effectLst>
                <a:outerShdw blurRad="38100" dist="38100" dir="2700000" algn="tl">
                  <a:srgbClr val="000000">
                    <a:alpha val="43137"/>
                  </a:srgbClr>
                </a:outerShdw>
              </a:effectLst>
              <a:latin typeface="Snap ITC" pitchFamily="82" charset="0"/>
              <a:cs typeface="Arial" pitchFamily="34" charset="0"/>
            </a:endParaRPr>
          </a:p>
        </p:txBody>
      </p:sp>
      <p:sp>
        <p:nvSpPr>
          <p:cNvPr id="17" name="TextovéPole 16"/>
          <p:cNvSpPr txBox="1"/>
          <p:nvPr/>
        </p:nvSpPr>
        <p:spPr>
          <a:xfrm>
            <a:off x="7591772" y="7004456"/>
            <a:ext cx="36004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43</a:t>
            </a:r>
          </a:p>
        </p:txBody>
      </p:sp>
      <p:pic>
        <p:nvPicPr>
          <p:cNvPr id="2" name="Picture 1"/>
          <p:cNvPicPr>
            <a:picLocks noChangeAspect="1" noChangeArrowheads="1"/>
          </p:cNvPicPr>
          <p:nvPr/>
        </p:nvPicPr>
        <p:blipFill>
          <a:blip r:embed="rId8" cstate="print"/>
          <a:srcRect/>
          <a:stretch>
            <a:fillRect/>
          </a:stretch>
        </p:blipFill>
        <p:spPr bwMode="auto">
          <a:xfrm>
            <a:off x="3415308" y="6499820"/>
            <a:ext cx="864096" cy="556270"/>
          </a:xfrm>
          <a:prstGeom prst="rect">
            <a:avLst/>
          </a:prstGeom>
          <a:noFill/>
          <a:ln w="9525">
            <a:noFill/>
            <a:miter lim="800000"/>
            <a:headEnd/>
            <a:tailEnd/>
          </a:ln>
        </p:spPr>
      </p:pic>
      <p:pic>
        <p:nvPicPr>
          <p:cNvPr id="29698" name="Picture 2"/>
          <p:cNvPicPr>
            <a:picLocks noChangeAspect="1" noChangeArrowheads="1"/>
          </p:cNvPicPr>
          <p:nvPr/>
        </p:nvPicPr>
        <p:blipFill>
          <a:blip r:embed="rId9" cstate="print"/>
          <a:srcRect/>
          <a:stretch>
            <a:fillRect/>
          </a:stretch>
        </p:blipFill>
        <p:spPr bwMode="auto">
          <a:xfrm>
            <a:off x="246956" y="6643836"/>
            <a:ext cx="792088" cy="450354"/>
          </a:xfrm>
          <a:prstGeom prst="rect">
            <a:avLst/>
          </a:prstGeom>
          <a:noFill/>
          <a:ln w="9525">
            <a:noFill/>
            <a:miter lim="800000"/>
            <a:headEnd/>
            <a:tailEnd/>
          </a:ln>
        </p:spPr>
      </p:pic>
      <p:pic>
        <p:nvPicPr>
          <p:cNvPr id="29699" name="Picture 3"/>
          <p:cNvPicPr>
            <a:picLocks noChangeAspect="1" noChangeArrowheads="1"/>
          </p:cNvPicPr>
          <p:nvPr/>
        </p:nvPicPr>
        <p:blipFill>
          <a:blip r:embed="rId10" cstate="print"/>
          <a:srcRect/>
          <a:stretch>
            <a:fillRect/>
          </a:stretch>
        </p:blipFill>
        <p:spPr bwMode="auto">
          <a:xfrm>
            <a:off x="1687116" y="6571828"/>
            <a:ext cx="657994" cy="502171"/>
          </a:xfrm>
          <a:prstGeom prst="rect">
            <a:avLst/>
          </a:prstGeom>
          <a:noFill/>
          <a:ln w="9525">
            <a:noFill/>
            <a:miter lim="800000"/>
            <a:headEnd/>
            <a:tailEnd/>
          </a:ln>
        </p:spPr>
      </p:pic>
      <p:sp>
        <p:nvSpPr>
          <p:cNvPr id="16" name="Obdélník 15"/>
          <p:cNvSpPr/>
          <p:nvPr/>
        </p:nvSpPr>
        <p:spPr>
          <a:xfrm>
            <a:off x="5503540" y="163116"/>
            <a:ext cx="4639444" cy="3231654"/>
          </a:xfrm>
          <a:prstGeom prst="rect">
            <a:avLst/>
          </a:prstGeom>
          <a:blipFill>
            <a:blip r:embed="rId11" cstate="print"/>
            <a:stretch>
              <a:fillRect/>
            </a:stretch>
          </a:blipFill>
          <a:ln w="63500">
            <a:solidFill>
              <a:srgbClr val="009900"/>
            </a:solidFill>
            <a:prstDash val="dash"/>
          </a:ln>
        </p:spPr>
        <p:txBody>
          <a:bodyPr wrap="square" lIns="91440" tIns="45720" rIns="91440" bIns="45720">
            <a:spAutoFit/>
          </a:bodyPr>
          <a:lstStyle/>
          <a:p>
            <a:pPr algn="ctr"/>
            <a:r>
              <a:rPr lang="cs-CZ" sz="4400" b="1" cap="none" spc="50" dirty="0" smtClean="0">
                <a:ln w="12700" cmpd="sng">
                  <a:solidFill>
                    <a:srgbClr val="33CC33"/>
                  </a:solidFill>
                  <a:prstDash val="solid"/>
                </a:ln>
                <a:solidFill>
                  <a:srgbClr val="000099"/>
                </a:solidFill>
                <a:effectLst>
                  <a:glow rad="53100">
                    <a:schemeClr val="accent6">
                      <a:satMod val="180000"/>
                      <a:alpha val="30000"/>
                    </a:schemeClr>
                  </a:glow>
                </a:effectLst>
              </a:rPr>
              <a:t>POZVÁNKA </a:t>
            </a:r>
          </a:p>
          <a:p>
            <a:pPr algn="ctr"/>
            <a:r>
              <a:rPr lang="cs-CZ" sz="3200" b="1" cap="none" spc="50" dirty="0" smtClean="0">
                <a:ln w="12700" cmpd="sng">
                  <a:solidFill>
                    <a:srgbClr val="33CC33"/>
                  </a:solidFill>
                  <a:prstDash val="solid"/>
                </a:ln>
                <a:solidFill>
                  <a:srgbClr val="000099"/>
                </a:solidFill>
                <a:effectLst>
                  <a:glow rad="53100">
                    <a:schemeClr val="accent6">
                      <a:satMod val="180000"/>
                      <a:alpha val="30000"/>
                    </a:schemeClr>
                  </a:glow>
                </a:effectLst>
              </a:rPr>
              <a:t>NA DALŠÍ DOMÁCÍ ZÁPAS. POZOR HRAJE SE AŽ </a:t>
            </a:r>
          </a:p>
          <a:p>
            <a:pPr algn="ctr"/>
            <a:r>
              <a:rPr lang="cs-CZ" sz="3200" b="1" cap="none" spc="50" dirty="0" smtClean="0">
                <a:ln w="12700" cmpd="sng">
                  <a:solidFill>
                    <a:srgbClr val="33CC33"/>
                  </a:solidFill>
                  <a:prstDash val="solid"/>
                </a:ln>
                <a:solidFill>
                  <a:srgbClr val="000099"/>
                </a:solidFill>
                <a:effectLst>
                  <a:glow rad="53100">
                    <a:schemeClr val="accent6">
                      <a:satMod val="180000"/>
                      <a:alpha val="30000"/>
                    </a:schemeClr>
                  </a:glow>
                </a:effectLst>
              </a:rPr>
              <a:t>V NEDĚLI ODPOLEDNE</a:t>
            </a:r>
            <a:endParaRPr lang="cs-CZ" sz="3200" b="1" cap="none" spc="50" dirty="0">
              <a:ln w="12700" cmpd="sng">
                <a:solidFill>
                  <a:srgbClr val="33CC33"/>
                </a:solidFill>
                <a:prstDash val="solid"/>
              </a:ln>
              <a:solidFill>
                <a:srgbClr val="000099"/>
              </a:solidFill>
              <a:effectLst>
                <a:glow rad="53100">
                  <a:schemeClr val="accent6">
                    <a:satMod val="180000"/>
                    <a:alpha val="30000"/>
                  </a:schemeClr>
                </a:glow>
              </a:effectLst>
            </a:endParaRPr>
          </a:p>
        </p:txBody>
      </p:sp>
      <p:sp>
        <p:nvSpPr>
          <p:cNvPr id="18" name="TextovéPole 17"/>
          <p:cNvSpPr txBox="1"/>
          <p:nvPr/>
        </p:nvSpPr>
        <p:spPr>
          <a:xfrm>
            <a:off x="5503540" y="4110196"/>
            <a:ext cx="4608512" cy="2677656"/>
          </a:xfrm>
          <a:prstGeom prst="rect">
            <a:avLst/>
          </a:prstGeom>
          <a:blipFill>
            <a:blip r:embed="rId12" cstate="print"/>
            <a:stretch>
              <a:fillRect/>
            </a:stretch>
          </a:blipFill>
          <a:ln w="60325">
            <a:solidFill>
              <a:srgbClr val="0033CC"/>
            </a:solidFill>
          </a:ln>
        </p:spPr>
        <p:txBody>
          <a:bodyPr wrap="square" rtlCol="0">
            <a:spAutoFit/>
          </a:bodyPr>
          <a:lstStyle/>
          <a:p>
            <a:pPr algn="ctr"/>
            <a:r>
              <a:rPr lang="cs-CZ" sz="4200" dirty="0"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rPr>
              <a:t>SK </a:t>
            </a:r>
            <a:r>
              <a:rPr lang="cs-CZ" sz="4200" dirty="0" err="1"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rPr>
              <a:t>Štětí</a:t>
            </a:r>
            <a:endParaRPr lang="cs-CZ" sz="4200" dirty="0"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endParaRPr>
          </a:p>
          <a:p>
            <a:pPr algn="ctr"/>
            <a:r>
              <a:rPr lang="cs-CZ" sz="4200" dirty="0"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rPr>
              <a:t>SK </a:t>
            </a:r>
            <a:r>
              <a:rPr lang="cs-CZ" sz="4200" dirty="0" err="1"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rPr>
              <a:t>Baník</a:t>
            </a:r>
            <a:r>
              <a:rPr lang="cs-CZ" sz="4200" dirty="0"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rPr>
              <a:t> </a:t>
            </a:r>
            <a:r>
              <a:rPr lang="cs-CZ" sz="4200" dirty="0" err="1"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rPr>
              <a:t>Modlany</a:t>
            </a:r>
            <a:endParaRPr lang="cs-CZ" sz="4200" dirty="0"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endParaRPr>
          </a:p>
          <a:p>
            <a:pPr algn="ctr"/>
            <a:r>
              <a:rPr lang="cs-CZ" sz="4200" dirty="0"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rPr>
              <a:t>Neděle 1.5.2016</a:t>
            </a:r>
          </a:p>
          <a:p>
            <a:pPr algn="ctr"/>
            <a:r>
              <a:rPr lang="cs-CZ" sz="4200" dirty="0" smtClean="0">
                <a:ln w="34925">
                  <a:solidFill>
                    <a:srgbClr val="000099"/>
                  </a:solidFill>
                </a:ln>
                <a:solidFill>
                  <a:srgbClr val="FF0000"/>
                </a:solidFill>
                <a:effectLst>
                  <a:outerShdw blurRad="38100" dist="38100" dir="2700000" algn="tl">
                    <a:srgbClr val="000000">
                      <a:alpha val="43137"/>
                    </a:srgbClr>
                  </a:outerShdw>
                </a:effectLst>
                <a:latin typeface="Imprint MT Shadow" pitchFamily="82" charset="0"/>
              </a:rPr>
              <a:t>17:00 hod</a:t>
            </a:r>
          </a:p>
        </p:txBody>
      </p:sp>
      <p:pic>
        <p:nvPicPr>
          <p:cNvPr id="3" name="Picture 1"/>
          <p:cNvPicPr>
            <a:picLocks noChangeAspect="1" noChangeArrowheads="1"/>
          </p:cNvPicPr>
          <p:nvPr/>
        </p:nvPicPr>
        <p:blipFill>
          <a:blip r:embed="rId13" cstate="print"/>
          <a:srcRect/>
          <a:stretch>
            <a:fillRect/>
          </a:stretch>
        </p:blipFill>
        <p:spPr bwMode="auto">
          <a:xfrm>
            <a:off x="9319964" y="2323356"/>
            <a:ext cx="720080" cy="720080"/>
          </a:xfrm>
          <a:prstGeom prst="rect">
            <a:avLst/>
          </a:prstGeom>
          <a:noFill/>
          <a:ln w="9525">
            <a:noFill/>
            <a:miter lim="800000"/>
            <a:headEnd/>
            <a:tailEnd/>
          </a:ln>
        </p:spPr>
      </p:pic>
      <p:pic>
        <p:nvPicPr>
          <p:cNvPr id="4" name="Picture 2"/>
          <p:cNvPicPr>
            <a:picLocks noChangeAspect="1" noChangeArrowheads="1"/>
          </p:cNvPicPr>
          <p:nvPr/>
        </p:nvPicPr>
        <p:blipFill>
          <a:blip r:embed="rId14" cstate="print"/>
          <a:srcRect/>
          <a:stretch>
            <a:fillRect/>
          </a:stretch>
        </p:blipFill>
        <p:spPr bwMode="auto">
          <a:xfrm>
            <a:off x="7303740" y="3475484"/>
            <a:ext cx="720080" cy="504056"/>
          </a:xfrm>
          <a:prstGeom prst="rect">
            <a:avLst/>
          </a:prstGeom>
          <a:noFill/>
          <a:ln w="9525">
            <a:noFill/>
            <a:miter lim="800000"/>
            <a:headEnd/>
            <a:tailEnd/>
          </a:ln>
        </p:spPr>
      </p:pic>
      <p:pic>
        <p:nvPicPr>
          <p:cNvPr id="20" name="Picture 2"/>
          <p:cNvPicPr>
            <a:picLocks noChangeAspect="1" noChangeArrowheads="1"/>
          </p:cNvPicPr>
          <p:nvPr/>
        </p:nvPicPr>
        <p:blipFill>
          <a:blip r:embed="rId15" cstate="print"/>
          <a:srcRect/>
          <a:stretch>
            <a:fillRect/>
          </a:stretch>
        </p:blipFill>
        <p:spPr bwMode="auto">
          <a:xfrm>
            <a:off x="5719564" y="2323356"/>
            <a:ext cx="648072" cy="648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25</a:t>
            </a:r>
          </a:p>
        </p:txBody>
      </p:sp>
      <p:sp>
        <p:nvSpPr>
          <p:cNvPr id="11" name="TextovéPole 10"/>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sp>
        <p:nvSpPr>
          <p:cNvPr id="13" name="TextovéPole 12"/>
          <p:cNvSpPr txBox="1"/>
          <p:nvPr/>
        </p:nvSpPr>
        <p:spPr>
          <a:xfrm>
            <a:off x="102940" y="163116"/>
            <a:ext cx="4248472" cy="1323439"/>
          </a:xfrm>
          <a:prstGeom prst="rect">
            <a:avLst/>
          </a:prstGeom>
          <a:blipFill dpi="0" rotWithShape="1">
            <a:blip r:embed="rId3" cstate="print">
              <a:alphaModFix amt="78000"/>
            </a:blip>
            <a:srcRect/>
            <a:stretch>
              <a:fillRect/>
            </a:stretch>
          </a:blipFill>
          <a:ln w="79375">
            <a:solidFill>
              <a:srgbClr val="669900"/>
            </a:solidFill>
            <a:prstDash val="dashDot"/>
          </a:ln>
        </p:spPr>
        <p:txBody>
          <a:bodyPr wrap="square" rtlCol="0">
            <a:spAutoFit/>
          </a:bodyPr>
          <a:lstStyle/>
          <a:p>
            <a:pPr algn="ctr"/>
            <a:r>
              <a:rPr lang="cs-CZ" sz="2000" dirty="0" smtClean="0">
                <a:latin typeface="Rockwell" pitchFamily="18" charset="0"/>
              </a:rPr>
              <a:t>Je za námi 5 jarních kol Ústeckého přeboru dospělých a to je čas podívat se, jak se soutěž vyvíjí jak si vede naše mužstvo. </a:t>
            </a:r>
          </a:p>
        </p:txBody>
      </p:sp>
      <p:sp>
        <p:nvSpPr>
          <p:cNvPr id="14" name="TextovéPole 13"/>
          <p:cNvSpPr txBox="1"/>
          <p:nvPr/>
        </p:nvSpPr>
        <p:spPr>
          <a:xfrm>
            <a:off x="102940" y="1675284"/>
            <a:ext cx="4320480" cy="5040560"/>
          </a:xfrm>
          <a:prstGeom prst="rect">
            <a:avLst/>
          </a:prstGeom>
          <a:noFill/>
        </p:spPr>
        <p:txBody>
          <a:bodyPr wrap="square" rtlCol="0">
            <a:spAutoFit/>
          </a:bodyPr>
          <a:lstStyle/>
          <a:p>
            <a:pPr algn="just"/>
            <a:r>
              <a:rPr lang="cs-CZ" dirty="0" smtClean="0">
                <a:latin typeface="Colonna MT" pitchFamily="82" charset="0"/>
              </a:rPr>
              <a:t>První jarní zápas  jsme sehráli  v Hrobcích 12.  března. Domácí měli v zimě velmi dobré výsledky a domyslíme-li, že se jednalo o derby, kde se všichni hráči navzájem znají, tak to nebylo nic lehkého. Zápas jsme vyhráli i přes infarktový konec, kdy domácí dotahovali v závěru  z 1:4 až na konečných 3:4. Radostný výsledek  měl jednu kaňku a to, že spousta hráčů byla zraněna a k prvnímu domácímu zápasu jara 19. března proti AFK </a:t>
            </a:r>
            <a:r>
              <a:rPr lang="cs-CZ" dirty="0" err="1" smtClean="0">
                <a:latin typeface="Colonna MT" pitchFamily="82" charset="0"/>
              </a:rPr>
              <a:t>Loko</a:t>
            </a:r>
            <a:r>
              <a:rPr lang="cs-CZ" dirty="0" smtClean="0">
                <a:latin typeface="Colonna MT" pitchFamily="82" charset="0"/>
              </a:rPr>
              <a:t> Chomutov nastupovalo torzo mužstva. V 1. poločase to s naším výkonem nevypadalo  hezky, i když jsme po hlavičce Šimrala vedli 1:0, tak jsme se trápili.. Ve 2. části už jsme se střelecky chytli a soupeře bojujícího o záchranu porazili 5:0. V dalším zápase jsme zajížděli do Krupky, která stejně  jako naše mužstva na jaře první 2 zápasy vyhrála  a společně se střelci Valentou a </a:t>
            </a:r>
            <a:r>
              <a:rPr lang="cs-CZ" dirty="0" err="1" smtClean="0">
                <a:latin typeface="Colonna MT" pitchFamily="82" charset="0"/>
              </a:rPr>
              <a:t>Rilkem</a:t>
            </a:r>
            <a:r>
              <a:rPr lang="cs-CZ" dirty="0" smtClean="0">
                <a:latin typeface="Colonna MT" pitchFamily="82" charset="0"/>
              </a:rPr>
              <a:t> si na nás věřila. Podali jsme však velmi dobrý výkon, jak po taktické, tak i fotbalové stránce a zvítězili v důležitém duelu 2:0.  Herní pohoda se přenesla i do dalšího zápasu doma 2. dubna. Odnesly to </a:t>
            </a:r>
            <a:r>
              <a:rPr lang="cs-CZ" dirty="0" err="1" smtClean="0">
                <a:latin typeface="Colonna MT" pitchFamily="82" charset="0"/>
              </a:rPr>
              <a:t>Postoloprty</a:t>
            </a:r>
            <a:r>
              <a:rPr lang="cs-CZ" dirty="0" smtClean="0">
                <a:latin typeface="Colonna MT" pitchFamily="82" charset="0"/>
              </a:rPr>
              <a:t>,  které si domů odvezly porážku 9:0.  Posledním vystoupením bylo  před týdnem  utkání  v Horním </a:t>
            </a:r>
            <a:r>
              <a:rPr lang="cs-CZ" dirty="0" err="1" smtClean="0">
                <a:latin typeface="Colonna MT" pitchFamily="82" charset="0"/>
              </a:rPr>
              <a:t>Jiřetíně</a:t>
            </a:r>
            <a:r>
              <a:rPr lang="cs-CZ" dirty="0" smtClean="0">
                <a:latin typeface="Colonna MT" pitchFamily="82" charset="0"/>
              </a:rPr>
              <a:t>.  Z pohledu  kvality jarních výkonů  byl ten na zdejší horké půdě nejslabší, ale to nemění nic na věci, že i zde jsme dokázali vyhrát 2:0.  5 zápasů, 5 vítězství svědčí o tom, že mužstvo hraje dobře a zaslouží pochvalu.  Divákům ve </a:t>
            </a:r>
            <a:r>
              <a:rPr lang="cs-CZ" dirty="0" err="1" smtClean="0">
                <a:latin typeface="Colonna MT" pitchFamily="82" charset="0"/>
              </a:rPr>
              <a:t>Štětí</a:t>
            </a:r>
            <a:r>
              <a:rPr lang="cs-CZ" dirty="0" smtClean="0">
                <a:latin typeface="Colonna MT" pitchFamily="82" charset="0"/>
              </a:rPr>
              <a:t> se musí fotbal líbit, vždyť vlastně dosud viděli 14 branek v síti soupeře a žádnou v domácí brance. Po skončení podzimu jsme před 2. </a:t>
            </a:r>
            <a:r>
              <a:rPr lang="cs-CZ" dirty="0" err="1" smtClean="0">
                <a:latin typeface="Colonna MT" pitchFamily="82" charset="0"/>
              </a:rPr>
              <a:t>Blšany</a:t>
            </a:r>
            <a:r>
              <a:rPr lang="cs-CZ" dirty="0" smtClean="0">
                <a:latin typeface="Colonna MT" pitchFamily="82" charset="0"/>
              </a:rPr>
              <a:t> měli náskok 2 bodů, který se nyní zvýšil 11, protože </a:t>
            </a:r>
            <a:r>
              <a:rPr lang="cs-CZ" dirty="0" err="1" smtClean="0">
                <a:latin typeface="Colonna MT" pitchFamily="82" charset="0"/>
              </a:rPr>
              <a:t>Blšany</a:t>
            </a:r>
            <a:r>
              <a:rPr lang="cs-CZ" dirty="0" smtClean="0">
                <a:latin typeface="Colonna MT" pitchFamily="82" charset="0"/>
              </a:rPr>
              <a:t> už 3x zaváhaly.. Šance udržet se na čele je stále více reálnější. </a:t>
            </a:r>
            <a:r>
              <a:rPr lang="cs-CZ" dirty="0" err="1" smtClean="0">
                <a:latin typeface="Colonna MT" pitchFamily="82" charset="0"/>
              </a:rPr>
              <a:t>Modlany</a:t>
            </a:r>
            <a:r>
              <a:rPr lang="cs-CZ" dirty="0" smtClean="0">
                <a:latin typeface="Colonna MT" pitchFamily="82" charset="0"/>
              </a:rPr>
              <a:t>, mužstvo</a:t>
            </a:r>
          </a:p>
        </p:txBody>
      </p:sp>
      <p:sp>
        <p:nvSpPr>
          <p:cNvPr id="9" name="TextovéPole 8"/>
          <p:cNvSpPr txBox="1"/>
          <p:nvPr/>
        </p:nvSpPr>
        <p:spPr>
          <a:xfrm>
            <a:off x="5647556" y="1963316"/>
            <a:ext cx="4464496" cy="1600438"/>
          </a:xfrm>
          <a:prstGeom prst="rect">
            <a:avLst/>
          </a:prstGeom>
          <a:noFill/>
        </p:spPr>
        <p:txBody>
          <a:bodyPr wrap="square" rtlCol="0">
            <a:spAutoFit/>
          </a:bodyPr>
          <a:lstStyle/>
          <a:p>
            <a:pPr algn="ctr"/>
            <a:r>
              <a:rPr lang="cs-CZ" sz="1800" dirty="0" smtClean="0">
                <a:ln w="0">
                  <a:noFill/>
                </a:ln>
                <a:effectLst>
                  <a:outerShdw blurRad="38100" dist="38100" dir="2700000" algn="tl">
                    <a:srgbClr val="000000">
                      <a:alpha val="43137"/>
                    </a:srgbClr>
                  </a:outerShdw>
                </a:effectLst>
                <a:latin typeface="Arial Black" pitchFamily="34" charset="0"/>
              </a:rPr>
              <a:t>Junior </a:t>
            </a:r>
            <a:r>
              <a:rPr lang="cs-CZ" sz="1800" dirty="0" err="1" smtClean="0">
                <a:ln w="0">
                  <a:noFill/>
                </a:ln>
                <a:effectLst>
                  <a:outerShdw blurRad="38100" dist="38100" dir="2700000" algn="tl">
                    <a:srgbClr val="000000">
                      <a:alpha val="43137"/>
                    </a:srgbClr>
                  </a:outerShdw>
                </a:effectLst>
                <a:latin typeface="Arial Black" pitchFamily="34" charset="0"/>
              </a:rPr>
              <a:t>Chomutov</a:t>
            </a:r>
            <a:r>
              <a:rPr lang="cs-CZ" sz="1800" dirty="0" smtClean="0">
                <a:ln w="0">
                  <a:noFill/>
                </a:ln>
                <a:effectLst>
                  <a:outerShdw blurRad="38100" dist="38100" dir="2700000" algn="tl">
                    <a:srgbClr val="000000">
                      <a:alpha val="43137"/>
                    </a:srgbClr>
                  </a:outerShdw>
                </a:effectLst>
                <a:latin typeface="Arial Black" pitchFamily="34" charset="0"/>
              </a:rPr>
              <a:t>/</a:t>
            </a:r>
            <a:r>
              <a:rPr lang="cs-CZ" sz="1800" dirty="0" err="1" smtClean="0">
                <a:ln w="0">
                  <a:noFill/>
                </a:ln>
                <a:effectLst>
                  <a:outerShdw blurRad="38100" dist="38100" dir="2700000" algn="tl">
                    <a:srgbClr val="000000">
                      <a:alpha val="43137"/>
                    </a:srgbClr>
                  </a:outerShdw>
                </a:effectLst>
                <a:latin typeface="Arial Black" pitchFamily="34" charset="0"/>
              </a:rPr>
              <a:t>Spořice</a:t>
            </a:r>
            <a:endParaRPr lang="cs-CZ" sz="1800" dirty="0" smtClean="0">
              <a:ln w="0">
                <a:noFill/>
              </a:ln>
              <a:effectLst>
                <a:outerShdw blurRad="38100" dist="38100" dir="2700000" algn="tl">
                  <a:srgbClr val="000000">
                    <a:alpha val="43137"/>
                  </a:srgbClr>
                </a:outerShdw>
              </a:effectLst>
              <a:latin typeface="Arial Black" pitchFamily="34" charset="0"/>
            </a:endParaRPr>
          </a:p>
          <a:p>
            <a:pPr algn="ctr"/>
            <a:r>
              <a:rPr lang="cs-CZ" sz="1800" dirty="0" smtClean="0">
                <a:ln w="0">
                  <a:noFill/>
                </a:ln>
                <a:effectLst>
                  <a:outerShdw blurRad="38100" dist="38100" dir="2700000" algn="tl">
                    <a:srgbClr val="000000">
                      <a:alpha val="43137"/>
                    </a:srgbClr>
                  </a:outerShdw>
                </a:effectLst>
                <a:latin typeface="Arial Black" pitchFamily="34" charset="0"/>
              </a:rPr>
              <a:t>SK </a:t>
            </a:r>
            <a:r>
              <a:rPr lang="cs-CZ" sz="1800" dirty="0" err="1" smtClean="0">
                <a:ln w="0">
                  <a:noFill/>
                </a:ln>
                <a:effectLst>
                  <a:outerShdw blurRad="38100" dist="38100" dir="2700000" algn="tl">
                    <a:srgbClr val="000000">
                      <a:alpha val="43137"/>
                    </a:srgbClr>
                  </a:outerShdw>
                </a:effectLst>
                <a:latin typeface="Arial Black" pitchFamily="34" charset="0"/>
              </a:rPr>
              <a:t>Štětí</a:t>
            </a:r>
            <a:r>
              <a:rPr lang="cs-CZ" sz="1800" dirty="0" smtClean="0">
                <a:ln w="0">
                  <a:noFill/>
                </a:ln>
                <a:effectLst>
                  <a:outerShdw blurRad="38100" dist="38100" dir="2700000" algn="tl">
                    <a:srgbClr val="000000">
                      <a:alpha val="43137"/>
                    </a:srgbClr>
                  </a:outerShdw>
                </a:effectLst>
                <a:latin typeface="Arial Black" pitchFamily="34" charset="0"/>
              </a:rPr>
              <a:t>/</a:t>
            </a:r>
            <a:r>
              <a:rPr lang="cs-CZ" sz="1800" dirty="0" err="1" smtClean="0">
                <a:ln w="0">
                  <a:noFill/>
                </a:ln>
                <a:effectLst>
                  <a:outerShdw blurRad="38100" dist="38100" dir="2700000" algn="tl">
                    <a:srgbClr val="000000">
                      <a:alpha val="43137"/>
                    </a:srgbClr>
                  </a:outerShdw>
                </a:effectLst>
                <a:latin typeface="Arial Black" pitchFamily="34" charset="0"/>
              </a:rPr>
              <a:t>Hoštka</a:t>
            </a:r>
            <a:endParaRPr lang="cs-CZ" sz="1800" dirty="0" smtClean="0">
              <a:ln w="0">
                <a:noFill/>
              </a:ln>
              <a:effectLst>
                <a:outerShdw blurRad="38100" dist="38100" dir="2700000" algn="tl">
                  <a:srgbClr val="000000">
                    <a:alpha val="43137"/>
                  </a:srgbClr>
                </a:outerShdw>
              </a:effectLst>
              <a:latin typeface="Arial Black" pitchFamily="34" charset="0"/>
            </a:endParaRPr>
          </a:p>
          <a:p>
            <a:pPr algn="ctr"/>
            <a:r>
              <a:rPr lang="cs-CZ" sz="1800" dirty="0" smtClean="0">
                <a:ln w="0">
                  <a:noFill/>
                </a:ln>
                <a:effectLst>
                  <a:outerShdw blurRad="38100" dist="38100" dir="2700000" algn="tl">
                    <a:srgbClr val="000000">
                      <a:alpha val="43137"/>
                    </a:srgbClr>
                  </a:outerShdw>
                </a:effectLst>
                <a:latin typeface="Arial Black" pitchFamily="34" charset="0"/>
              </a:rPr>
              <a:t>4:0(1:0)  </a:t>
            </a:r>
            <a:r>
              <a:rPr lang="cs-CZ" sz="1600" dirty="0" smtClean="0">
                <a:ln w="0">
                  <a:noFill/>
                </a:ln>
                <a:effectLst>
                  <a:outerShdw blurRad="38100" dist="38100" dir="2700000" algn="tl">
                    <a:srgbClr val="000000">
                      <a:alpha val="43137"/>
                    </a:srgbClr>
                  </a:outerShdw>
                </a:effectLst>
                <a:latin typeface="Arial Black" pitchFamily="34" charset="0"/>
              </a:rPr>
              <a:t>19. Kolo   3.4.2016 </a:t>
            </a:r>
            <a:endParaRPr lang="cs-CZ" sz="1050" dirty="0" smtClean="0">
              <a:ln w="0">
                <a:noFill/>
              </a:ln>
              <a:effectLst>
                <a:outerShdw blurRad="38100" dist="38100" dir="2700000" algn="tl">
                  <a:srgbClr val="000000">
                    <a:alpha val="43137"/>
                  </a:srgbClr>
                </a:outerShdw>
              </a:effectLst>
              <a:latin typeface="Arial Black" pitchFamily="34" charset="0"/>
            </a:endParaRPr>
          </a:p>
          <a:p>
            <a:r>
              <a:rPr lang="cs-CZ" sz="1100" b="0" u="sng" dirty="0" smtClean="0">
                <a:latin typeface="Arial" pitchFamily="34" charset="0"/>
                <a:cs typeface="Arial" pitchFamily="34" charset="0"/>
              </a:rPr>
              <a:t>Sestava </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Štekr</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Sviták</a:t>
            </a:r>
            <a:r>
              <a:rPr lang="cs-CZ" sz="1100" b="0" dirty="0" smtClean="0">
                <a:latin typeface="Arial" pitchFamily="34" charset="0"/>
                <a:cs typeface="Arial" pitchFamily="34" charset="0"/>
              </a:rPr>
              <a:t>, Vála, Beruška, Jakl Lukáš,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Moučka,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.Svoboda, Hlavatý, Macháček</a:t>
            </a: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J.Chaloupecký</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J.Nedomlelová</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Maleček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.Chroust</a:t>
            </a:r>
          </a:p>
        </p:txBody>
      </p:sp>
      <p:sp>
        <p:nvSpPr>
          <p:cNvPr id="17" name="TextovéPole 16"/>
          <p:cNvSpPr txBox="1"/>
          <p:nvPr/>
        </p:nvSpPr>
        <p:spPr>
          <a:xfrm>
            <a:off x="5791572" y="235124"/>
            <a:ext cx="4320480" cy="1384995"/>
          </a:xfrm>
          <a:prstGeom prst="rect">
            <a:avLst/>
          </a:prstGeom>
          <a:solidFill>
            <a:srgbClr val="CCFFFF"/>
          </a:solidFill>
          <a:ln w="79375">
            <a:solidFill>
              <a:srgbClr val="FF0066"/>
            </a:solidFill>
            <a:prstDash val="sysDash"/>
          </a:ln>
        </p:spPr>
        <p:txBody>
          <a:bodyPr wrap="square" rtlCol="0">
            <a:spAutoFit/>
          </a:bodyPr>
          <a:lstStyle/>
          <a:p>
            <a:pPr algn="ctr"/>
            <a:r>
              <a:rPr lang="cs-CZ" sz="2800" u="sng" dirty="0" smtClean="0">
                <a:latin typeface="Engravers MT" pitchFamily="18" charset="0"/>
              </a:rPr>
              <a:t>Mladší dorost v Chomutově prohrál také</a:t>
            </a:r>
          </a:p>
        </p:txBody>
      </p:sp>
      <p:graphicFrame>
        <p:nvGraphicFramePr>
          <p:cNvPr id="18" name="Tabulka 17"/>
          <p:cNvGraphicFramePr>
            <a:graphicFrameLocks noGrp="1"/>
          </p:cNvGraphicFramePr>
          <p:nvPr/>
        </p:nvGraphicFramePr>
        <p:xfrm>
          <a:off x="5647556" y="3907532"/>
          <a:ext cx="4464496" cy="2956560"/>
        </p:xfrm>
        <a:graphic>
          <a:graphicData uri="http://schemas.openxmlformats.org/drawingml/2006/table">
            <a:tbl>
              <a:tblPr/>
              <a:tblGrid>
                <a:gridCol w="1470890">
                  <a:extLst>
                    <a:ext uri="{9D8B030D-6E8A-4147-A177-3AD203B41FA5}">
                      <a16:colId xmlns:a16="http://schemas.microsoft.com/office/drawing/2014/main" val="20000"/>
                    </a:ext>
                  </a:extLst>
                </a:gridCol>
                <a:gridCol w="1401788">
                  <a:extLst>
                    <a:ext uri="{9D8B030D-6E8A-4147-A177-3AD203B41FA5}">
                      <a16:colId xmlns:a16="http://schemas.microsoft.com/office/drawing/2014/main" val="20001"/>
                    </a:ext>
                  </a:extLst>
                </a:gridCol>
                <a:gridCol w="740381">
                  <a:extLst>
                    <a:ext uri="{9D8B030D-6E8A-4147-A177-3AD203B41FA5}">
                      <a16:colId xmlns:a16="http://schemas.microsoft.com/office/drawing/2014/main" val="20002"/>
                    </a:ext>
                  </a:extLst>
                </a:gridCol>
                <a:gridCol w="851437">
                  <a:extLst>
                    <a:ext uri="{9D8B030D-6E8A-4147-A177-3AD203B41FA5}">
                      <a16:colId xmlns:a16="http://schemas.microsoft.com/office/drawing/2014/main" val="20003"/>
                    </a:ext>
                  </a:extLst>
                </a:gridCol>
              </a:tblGrid>
              <a:tr h="368195">
                <a:tc gridSpan="4">
                  <a:txBody>
                    <a:bodyPr/>
                    <a:lstStyle/>
                    <a:p>
                      <a:pPr algn="ctr" rtl="0" fontAlgn="ctr"/>
                      <a:r>
                        <a:rPr lang="cs-CZ" sz="1600" b="1" i="0" u="none" strike="noStrike" dirty="0">
                          <a:solidFill>
                            <a:srgbClr val="000000"/>
                          </a:solidFill>
                          <a:latin typeface="Arial Black"/>
                        </a:rPr>
                        <a:t>20. kolo 9.-10.4.010.2015  Starší, mladší dorost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38073">
                <a:tc>
                  <a:txBody>
                    <a:bodyPr/>
                    <a:lstStyle/>
                    <a:p>
                      <a:pPr algn="ctr" rtl="0" fontAlgn="ctr"/>
                      <a:r>
                        <a:rPr lang="cs-CZ" sz="1200" b="1" i="0" u="none" strike="noStrike">
                          <a:solidFill>
                            <a:srgbClr val="000000"/>
                          </a:solidFill>
                          <a:latin typeface="Cambria"/>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200" b="1" i="0" u="none" strike="noStrike">
                          <a:solidFill>
                            <a:srgbClr val="000000"/>
                          </a:solidFill>
                          <a:latin typeface="Cambri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200" b="1" i="0" u="none" strike="noStrike">
                          <a:solidFill>
                            <a:srgbClr val="000000"/>
                          </a:solidFill>
                          <a:latin typeface="Cambria"/>
                        </a:rPr>
                        <a:t>Starší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rtl="0" fontAlgn="ctr"/>
                      <a:r>
                        <a:rPr lang="cs-CZ" sz="1200" b="1" i="0" u="none" strike="noStrike">
                          <a:solidFill>
                            <a:srgbClr val="000000"/>
                          </a:solidFill>
                          <a:latin typeface="Cambria"/>
                        </a:rPr>
                        <a:t>Mladší</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276147">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ASK Lovosice/Velemín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SK Ervěnice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6:2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76147">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  TJ Košťany/ Oldřichov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TJ Krupka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2:1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07110">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FK J. Děčín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  FK Litvínov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5:3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13191">
                <a:tc>
                  <a:txBody>
                    <a:bodyPr/>
                    <a:lstStyle/>
                    <a:p>
                      <a:pPr algn="ctr" rtl="0" fontAlgn="ctr"/>
                      <a:r>
                        <a:rPr lang="cs-CZ" sz="1200" b="1" i="0" u="none" strike="noStrike" dirty="0">
                          <a:solidFill>
                            <a:srgbClr val="000000"/>
                          </a:solidFill>
                          <a:effectLst>
                            <a:outerShdw blurRad="50800" dist="38100" algn="tr" rotWithShape="0">
                              <a:prstClr val="black">
                                <a:alpha val="40000"/>
                              </a:prstClr>
                            </a:outerShdw>
                          </a:effectLst>
                          <a:latin typeface="Cambria"/>
                        </a:rPr>
                        <a:t>Mostecký FK/</a:t>
                      </a:r>
                      <a:r>
                        <a:rPr lang="cs-CZ" sz="1200" b="1" i="0" u="none" strike="noStrike" dirty="0" err="1">
                          <a:solidFill>
                            <a:srgbClr val="000000"/>
                          </a:solidFill>
                          <a:effectLst>
                            <a:outerShdw blurRad="50800" dist="38100" algn="tr" rotWithShape="0">
                              <a:prstClr val="black">
                                <a:alpha val="40000"/>
                              </a:prstClr>
                            </a:outerShdw>
                          </a:effectLst>
                          <a:latin typeface="Cambria"/>
                        </a:rPr>
                        <a:t>Obrnice</a:t>
                      </a:r>
                      <a:r>
                        <a:rPr lang="cs-CZ" sz="1200" b="1" i="0" u="none" strike="noStrike" dirty="0">
                          <a:solidFill>
                            <a:srgbClr val="000000"/>
                          </a:solidFill>
                          <a:effectLst>
                            <a:outerShdw blurRad="50800" dist="38100" algn="tr" rotWithShape="0">
                              <a:prstClr val="black">
                                <a:alpha val="40000"/>
                              </a:prstClr>
                            </a:outerShdw>
                          </a:effectLst>
                          <a:latin typeface="Cambria"/>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  FK Louny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2:3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319786">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FK Neštěmice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FC Chomutov/Spořice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3:1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13191">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VOŠ Roudnice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TJ Svádov/V. Březno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11:1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207110">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FK Bílina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200" b="1" i="0" u="none" strike="noStrike">
                          <a:solidFill>
                            <a:srgbClr val="000000"/>
                          </a:solidFill>
                          <a:effectLst>
                            <a:outerShdw blurRad="50800" dist="38100" algn="tr" rotWithShape="0">
                              <a:prstClr val="black">
                                <a:alpha val="40000"/>
                              </a:prstClr>
                            </a:outerShdw>
                          </a:effectLst>
                          <a:latin typeface="Cambria"/>
                        </a:rPr>
                        <a:t>  FK Litoměřice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a:solidFill>
                            <a:srgbClr val="000000"/>
                          </a:solidFill>
                          <a:effectLst>
                            <a:outerShdw blurRad="50800" dist="38100" algn="tr" rotWithShape="0">
                              <a:prstClr val="black">
                                <a:alpha val="40000"/>
                              </a:prstClr>
                            </a:outerShdw>
                          </a:effectLst>
                          <a:latin typeface="Cambria"/>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800" b="1" i="0" u="none" strike="noStrike" dirty="0">
                          <a:solidFill>
                            <a:srgbClr val="000000"/>
                          </a:solidFill>
                          <a:effectLst>
                            <a:outerShdw blurRad="50800" dist="38100" algn="tr" rotWithShape="0">
                              <a:prstClr val="black">
                                <a:alpha val="40000"/>
                              </a:prstClr>
                            </a:outerShdw>
                          </a:effectLst>
                          <a:latin typeface="Cambria"/>
                        </a:rPr>
                        <a:t>0:3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nvGraphicFramePr>
        <p:xfrm>
          <a:off x="5503540" y="2322918"/>
          <a:ext cx="4680520" cy="1800638"/>
        </p:xfrm>
        <a:graphic>
          <a:graphicData uri="http://schemas.openxmlformats.org/drawingml/2006/table">
            <a:tbl>
              <a:tblPr/>
              <a:tblGrid>
                <a:gridCol w="727340">
                  <a:extLst>
                    <a:ext uri="{9D8B030D-6E8A-4147-A177-3AD203B41FA5}">
                      <a16:colId xmlns:a16="http://schemas.microsoft.com/office/drawing/2014/main" val="20000"/>
                    </a:ext>
                  </a:extLst>
                </a:gridCol>
                <a:gridCol w="577431">
                  <a:extLst>
                    <a:ext uri="{9D8B030D-6E8A-4147-A177-3AD203B41FA5}">
                      <a16:colId xmlns:a16="http://schemas.microsoft.com/office/drawing/2014/main" val="20001"/>
                    </a:ext>
                  </a:extLst>
                </a:gridCol>
                <a:gridCol w="1228891">
                  <a:extLst>
                    <a:ext uri="{9D8B030D-6E8A-4147-A177-3AD203B41FA5}">
                      <a16:colId xmlns:a16="http://schemas.microsoft.com/office/drawing/2014/main" val="20002"/>
                    </a:ext>
                  </a:extLst>
                </a:gridCol>
                <a:gridCol w="1103041">
                  <a:extLst>
                    <a:ext uri="{9D8B030D-6E8A-4147-A177-3AD203B41FA5}">
                      <a16:colId xmlns:a16="http://schemas.microsoft.com/office/drawing/2014/main" val="20003"/>
                    </a:ext>
                  </a:extLst>
                </a:gridCol>
                <a:gridCol w="518208">
                  <a:extLst>
                    <a:ext uri="{9D8B030D-6E8A-4147-A177-3AD203B41FA5}">
                      <a16:colId xmlns:a16="http://schemas.microsoft.com/office/drawing/2014/main" val="20004"/>
                    </a:ext>
                  </a:extLst>
                </a:gridCol>
                <a:gridCol w="525609">
                  <a:extLst>
                    <a:ext uri="{9D8B030D-6E8A-4147-A177-3AD203B41FA5}">
                      <a16:colId xmlns:a16="http://schemas.microsoft.com/office/drawing/2014/main" val="20005"/>
                    </a:ext>
                  </a:extLst>
                </a:gridCol>
              </a:tblGrid>
              <a:tr h="245570">
                <a:tc>
                  <a:txBody>
                    <a:bodyPr/>
                    <a:lstStyle/>
                    <a:p>
                      <a:pPr algn="ctr" fontAlgn="ctr"/>
                      <a:r>
                        <a:rPr lang="cs-CZ" sz="1400" b="1" i="0" u="none" strike="noStrike" dirty="0">
                          <a:solidFill>
                            <a:srgbClr val="000000"/>
                          </a:solidFill>
                          <a:latin typeface="Calibri"/>
                        </a:rPr>
                        <a:t>Datum</a:t>
                      </a:r>
                    </a:p>
                  </a:txBody>
                  <a:tcPr marL="5865" marR="5865" marT="58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400" b="1" i="0" u="none" strike="noStrike">
                          <a:solidFill>
                            <a:srgbClr val="000000"/>
                          </a:solidFill>
                          <a:latin typeface="Calibri"/>
                        </a:rPr>
                        <a:t>Den</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400" b="1" i="0" u="none" strike="noStrike" dirty="0">
                          <a:solidFill>
                            <a:srgbClr val="000000"/>
                          </a:solidFill>
                          <a:latin typeface="Calibri"/>
                        </a:rPr>
                        <a:t>Doma</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400" b="1" i="0" u="none" strike="noStrike">
                          <a:solidFill>
                            <a:srgbClr val="000000"/>
                          </a:solidFill>
                          <a:latin typeface="Calibri"/>
                        </a:rPr>
                        <a:t>Venku</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400" b="1" i="0" u="none" strike="noStrike">
                          <a:solidFill>
                            <a:srgbClr val="000000"/>
                          </a:solidFill>
                          <a:latin typeface="Calibri"/>
                        </a:rPr>
                        <a:t>Kolo</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ctr"/>
                      <a:r>
                        <a:rPr lang="cs-CZ" sz="1000" b="1" i="0" u="none" strike="noStrike">
                          <a:solidFill>
                            <a:srgbClr val="000000"/>
                          </a:solidFill>
                          <a:latin typeface="Calibri"/>
                        </a:rPr>
                        <a:t>Výsledek</a:t>
                      </a:r>
                    </a:p>
                  </a:txBody>
                  <a:tcPr marL="5865" marR="5865" marT="58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extLst>
                  <a:ext uri="{0D108BD9-81ED-4DB2-BD59-A6C34878D82A}">
                    <a16:rowId xmlns:a16="http://schemas.microsoft.com/office/drawing/2014/main" val="10000"/>
                  </a:ext>
                </a:extLst>
              </a:tr>
              <a:tr h="245570">
                <a:tc>
                  <a:txBody>
                    <a:bodyPr/>
                    <a:lstStyle/>
                    <a:p>
                      <a:pPr algn="ctr" fontAlgn="ctr"/>
                      <a:r>
                        <a:rPr lang="cs-CZ" sz="1100" b="1" i="0" u="none" strike="noStrike">
                          <a:solidFill>
                            <a:srgbClr val="000000"/>
                          </a:solidFill>
                          <a:latin typeface="Arial"/>
                        </a:rPr>
                        <a:t>12.3.2016</a:t>
                      </a:r>
                    </a:p>
                  </a:txBody>
                  <a:tcPr marL="5865" marR="5865" marT="58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sobota</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SK Hrobce</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endParaRPr lang="cs-CZ" sz="1100" b="1" i="0" u="none" strike="noStrike" dirty="0">
                        <a:solidFill>
                          <a:srgbClr val="000000"/>
                        </a:solidFill>
                        <a:latin typeface="Arial"/>
                      </a:endParaRP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16</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3:4</a:t>
                      </a:r>
                    </a:p>
                  </a:txBody>
                  <a:tcPr marL="5865" marR="5865" marT="58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68919">
                <a:tc>
                  <a:txBody>
                    <a:bodyPr/>
                    <a:lstStyle/>
                    <a:p>
                      <a:pPr algn="ctr" fontAlgn="ctr"/>
                      <a:r>
                        <a:rPr lang="cs-CZ" sz="1100" b="1" i="0" u="none" strike="noStrike">
                          <a:solidFill>
                            <a:srgbClr val="000000"/>
                          </a:solidFill>
                          <a:latin typeface="Arial"/>
                        </a:rPr>
                        <a:t>19.3.2016</a:t>
                      </a:r>
                    </a:p>
                  </a:txBody>
                  <a:tcPr marL="5865" marR="5865" marT="58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sobota</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SK Štětí</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AFK LoKo Chomutov</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17</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5:0</a:t>
                      </a:r>
                    </a:p>
                  </a:txBody>
                  <a:tcPr marL="5865" marR="5865" marT="58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68919">
                <a:tc>
                  <a:txBody>
                    <a:bodyPr/>
                    <a:lstStyle/>
                    <a:p>
                      <a:pPr algn="ctr" fontAlgn="ctr"/>
                      <a:r>
                        <a:rPr lang="cs-CZ" sz="1100" b="1" i="0" u="none" strike="noStrike">
                          <a:solidFill>
                            <a:srgbClr val="000000"/>
                          </a:solidFill>
                          <a:latin typeface="Arial"/>
                        </a:rPr>
                        <a:t>26.3.2016</a:t>
                      </a:r>
                    </a:p>
                  </a:txBody>
                  <a:tcPr marL="5865" marR="5865" marT="58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sobota</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TJ Krupka</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endParaRPr lang="cs-CZ" sz="1100" b="1" i="0" u="none" strike="noStrike" dirty="0">
                        <a:solidFill>
                          <a:srgbClr val="000000"/>
                        </a:solidFill>
                        <a:latin typeface="Arial"/>
                      </a:endParaRP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18</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0:2</a:t>
                      </a:r>
                    </a:p>
                  </a:txBody>
                  <a:tcPr marL="5865" marR="5865" marT="58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68919">
                <a:tc>
                  <a:txBody>
                    <a:bodyPr/>
                    <a:lstStyle/>
                    <a:p>
                      <a:pPr algn="ctr" fontAlgn="ctr"/>
                      <a:r>
                        <a:rPr lang="cs-CZ" sz="1100" b="1" i="0" u="none" strike="noStrike">
                          <a:solidFill>
                            <a:srgbClr val="000000"/>
                          </a:solidFill>
                          <a:latin typeface="Arial"/>
                        </a:rPr>
                        <a:t>2.4.2016</a:t>
                      </a:r>
                    </a:p>
                  </a:txBody>
                  <a:tcPr marL="5865" marR="5865" marT="58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sobota</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SK Štětí</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Fotbalový klub Postoloprty</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Arial"/>
                        </a:rPr>
                        <a:t>19</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00"/>
                          </a:solidFill>
                          <a:latin typeface="Arial"/>
                        </a:rPr>
                        <a:t>9:0</a:t>
                      </a:r>
                    </a:p>
                  </a:txBody>
                  <a:tcPr marL="5865" marR="5865" marT="58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358289">
                <a:tc>
                  <a:txBody>
                    <a:bodyPr/>
                    <a:lstStyle/>
                    <a:p>
                      <a:pPr algn="ctr" fontAlgn="ctr"/>
                      <a:r>
                        <a:rPr lang="cs-CZ" sz="1100" b="1" i="0" u="none" strike="noStrike">
                          <a:solidFill>
                            <a:srgbClr val="000000"/>
                          </a:solidFill>
                          <a:latin typeface="Arial"/>
                        </a:rPr>
                        <a:t>9.4.2016</a:t>
                      </a:r>
                    </a:p>
                  </a:txBody>
                  <a:tcPr marL="5865" marR="5865" marT="58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sobota</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dirty="0">
                          <a:solidFill>
                            <a:srgbClr val="000000"/>
                          </a:solidFill>
                          <a:latin typeface="Arial"/>
                        </a:rPr>
                        <a:t>Sokol Horní </a:t>
                      </a:r>
                      <a:r>
                        <a:rPr lang="cs-CZ" sz="1100" b="1" i="0" u="none" strike="noStrike" dirty="0" err="1">
                          <a:solidFill>
                            <a:srgbClr val="000000"/>
                          </a:solidFill>
                          <a:latin typeface="Arial"/>
                        </a:rPr>
                        <a:t>Jiřetín</a:t>
                      </a:r>
                      <a:endParaRPr lang="cs-CZ" sz="1100" b="1" i="0" u="none" strike="noStrike" dirty="0">
                        <a:solidFill>
                          <a:srgbClr val="000000"/>
                        </a:solidFill>
                        <a:latin typeface="Arial"/>
                      </a:endParaRP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dirty="0">
                          <a:solidFill>
                            <a:srgbClr val="000000"/>
                          </a:solidFill>
                          <a:latin typeface="Arial"/>
                        </a:rPr>
                        <a:t>SK </a:t>
                      </a:r>
                      <a:r>
                        <a:rPr lang="cs-CZ" sz="1100" b="1" i="0" u="none" strike="noStrike" dirty="0" err="1">
                          <a:solidFill>
                            <a:srgbClr val="000000"/>
                          </a:solidFill>
                          <a:latin typeface="Arial"/>
                        </a:rPr>
                        <a:t>Štětí</a:t>
                      </a:r>
                      <a:endParaRPr lang="cs-CZ" sz="1100" b="1" i="0" u="none" strike="noStrike" dirty="0">
                        <a:solidFill>
                          <a:srgbClr val="000000"/>
                        </a:solidFill>
                        <a:latin typeface="Arial"/>
                      </a:endParaRP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a:solidFill>
                            <a:srgbClr val="000000"/>
                          </a:solidFill>
                          <a:latin typeface="Arial"/>
                        </a:rPr>
                        <a:t>20</a:t>
                      </a:r>
                    </a:p>
                  </a:txBody>
                  <a:tcPr marL="5865" marR="5865" marT="58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100" b="1" i="0" u="none" strike="noStrike" dirty="0">
                          <a:solidFill>
                            <a:srgbClr val="000000"/>
                          </a:solidFill>
                          <a:latin typeface="Arial"/>
                        </a:rPr>
                        <a:t>0:2</a:t>
                      </a:r>
                    </a:p>
                  </a:txBody>
                  <a:tcPr marL="5865" marR="5865" marT="58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bl>
          </a:graphicData>
        </a:graphic>
      </p:graphicFrame>
      <p:sp>
        <p:nvSpPr>
          <p:cNvPr id="4" name="TextovéPole 3"/>
          <p:cNvSpPr txBox="1"/>
          <p:nvPr/>
        </p:nvSpPr>
        <p:spPr>
          <a:xfrm>
            <a:off x="5575548" y="163116"/>
            <a:ext cx="4536504" cy="2123658"/>
          </a:xfrm>
          <a:prstGeom prst="rect">
            <a:avLst/>
          </a:prstGeom>
          <a:noFill/>
        </p:spPr>
        <p:txBody>
          <a:bodyPr wrap="square" rtlCol="0">
            <a:spAutoFit/>
          </a:bodyPr>
          <a:lstStyle/>
          <a:p>
            <a:pPr algn="just"/>
            <a:r>
              <a:rPr lang="cs-CZ" dirty="0" smtClean="0">
                <a:latin typeface="Colonna MT" pitchFamily="82" charset="0"/>
              </a:rPr>
              <a:t>ligových veteránů na jaře formu podzimu hledají., i když před týdnem v Proboštově vyhrály. A právě </a:t>
            </a:r>
            <a:r>
              <a:rPr lang="cs-CZ" dirty="0" err="1" smtClean="0">
                <a:latin typeface="Colonna MT" pitchFamily="82" charset="0"/>
              </a:rPr>
              <a:t>Proboštov</a:t>
            </a:r>
            <a:r>
              <a:rPr lang="cs-CZ" dirty="0" smtClean="0">
                <a:latin typeface="Colonna MT" pitchFamily="82" charset="0"/>
              </a:rPr>
              <a:t>, náš dnešní soupeř , patří k nejlepším mužstvům přeboru. Krupka, loňský divizní tým hezky začal, ale pak 2x za sebou prohrál .  Trenér se svěřil novinám, že jeho cílem je 3. místo.  </a:t>
            </a:r>
            <a:r>
              <a:rPr lang="cs-CZ" dirty="0" err="1" smtClean="0">
                <a:latin typeface="Colonna MT" pitchFamily="82" charset="0"/>
              </a:rPr>
              <a:t>Něštěmice</a:t>
            </a:r>
            <a:r>
              <a:rPr lang="cs-CZ" dirty="0" smtClean="0">
                <a:latin typeface="Colonna MT" pitchFamily="82" charset="0"/>
              </a:rPr>
              <a:t>. na jaře  poprvé zaváhaly před týdnem v </a:t>
            </a:r>
            <a:r>
              <a:rPr lang="cs-CZ" dirty="0" err="1" smtClean="0">
                <a:latin typeface="Colonna MT" pitchFamily="82" charset="0"/>
              </a:rPr>
              <a:t>Postoloprtech</a:t>
            </a:r>
            <a:r>
              <a:rPr lang="cs-CZ" dirty="0" smtClean="0">
                <a:latin typeface="Colonna MT" pitchFamily="82" charset="0"/>
              </a:rPr>
              <a:t>. Dalším milým překvapením jara jsou </a:t>
            </a:r>
            <a:r>
              <a:rPr lang="cs-CZ" dirty="0" err="1" smtClean="0">
                <a:latin typeface="Colonna MT" pitchFamily="82" charset="0"/>
              </a:rPr>
              <a:t>Srbice</a:t>
            </a:r>
            <a:r>
              <a:rPr lang="cs-CZ" dirty="0" smtClean="0">
                <a:latin typeface="Colonna MT" pitchFamily="82" charset="0"/>
              </a:rPr>
              <a:t> . Ztratily zatím jen bod a jestliže na podzim pomýšlely na záchranu, tak teď už jsou blízko medailovým pozicím.  Takže rozehráno to máme dobře, vyhráno však ještě ne. Byli by jsme to však špatnými fanoušky , kdybychom nevěřili , že se nám podaří na čele tabulky udržet až do konce soutěže.   </a:t>
            </a:r>
          </a:p>
        </p:txBody>
      </p:sp>
      <p:graphicFrame>
        <p:nvGraphicFramePr>
          <p:cNvPr id="5" name="Tabulka 4"/>
          <p:cNvGraphicFramePr>
            <a:graphicFrameLocks noGrp="1"/>
          </p:cNvGraphicFramePr>
          <p:nvPr/>
        </p:nvGraphicFramePr>
        <p:xfrm>
          <a:off x="5503540" y="4326210"/>
          <a:ext cx="4680520" cy="2533650"/>
        </p:xfrm>
        <a:graphic>
          <a:graphicData uri="http://schemas.openxmlformats.org/drawingml/2006/table">
            <a:tbl>
              <a:tblPr/>
              <a:tblGrid>
                <a:gridCol w="3253532">
                  <a:extLst>
                    <a:ext uri="{9D8B030D-6E8A-4147-A177-3AD203B41FA5}">
                      <a16:colId xmlns:a16="http://schemas.microsoft.com/office/drawing/2014/main" val="20000"/>
                    </a:ext>
                  </a:extLst>
                </a:gridCol>
                <a:gridCol w="1426988">
                  <a:extLst>
                    <a:ext uri="{9D8B030D-6E8A-4147-A177-3AD203B41FA5}">
                      <a16:colId xmlns:a16="http://schemas.microsoft.com/office/drawing/2014/main" val="20001"/>
                    </a:ext>
                  </a:extLst>
                </a:gridCol>
              </a:tblGrid>
              <a:tr h="161925">
                <a:tc gridSpan="2">
                  <a:txBody>
                    <a:bodyPr/>
                    <a:lstStyle/>
                    <a:p>
                      <a:pPr algn="ctr" fontAlgn="ctr"/>
                      <a:r>
                        <a:rPr lang="cs-CZ" sz="1600" b="1" i="0" u="none" strike="noStrike" dirty="0">
                          <a:solidFill>
                            <a:srgbClr val="000000"/>
                          </a:solidFill>
                          <a:latin typeface="Arial Black"/>
                        </a:rPr>
                        <a:t>Střelci jara SK </a:t>
                      </a:r>
                      <a:r>
                        <a:rPr lang="cs-CZ" sz="1600" b="1" i="0" u="none" strike="noStrike" dirty="0" err="1">
                          <a:solidFill>
                            <a:srgbClr val="000000"/>
                          </a:solidFill>
                          <a:latin typeface="Arial Black"/>
                        </a:rPr>
                        <a:t>Štětí</a:t>
                      </a:r>
                      <a:endParaRPr lang="cs-CZ" sz="1600" b="1" i="0" u="none" strike="noStrike" dirty="0">
                        <a:solidFill>
                          <a:srgbClr val="000000"/>
                        </a:solidFill>
                        <a:latin typeface="Arial Black"/>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hMerge="1">
                  <a:txBody>
                    <a:bodyPr/>
                    <a:lstStyle/>
                    <a:p>
                      <a:endParaRPr lang="cs-CZ"/>
                    </a:p>
                  </a:txBody>
                  <a:tcPr/>
                </a:tc>
                <a:extLst>
                  <a:ext uri="{0D108BD9-81ED-4DB2-BD59-A6C34878D82A}">
                    <a16:rowId xmlns:a16="http://schemas.microsoft.com/office/drawing/2014/main" val="10000"/>
                  </a:ext>
                </a:extLst>
              </a:tr>
              <a:tr h="202565">
                <a:tc>
                  <a:txBody>
                    <a:bodyPr/>
                    <a:lstStyle/>
                    <a:p>
                      <a:pPr algn="l" fontAlgn="ctr"/>
                      <a:r>
                        <a:rPr lang="cs-CZ" sz="1600" b="1" i="0" u="none" strike="noStrike" dirty="0">
                          <a:solidFill>
                            <a:srgbClr val="000000"/>
                          </a:solidFill>
                          <a:latin typeface="MS Sans Serif"/>
                        </a:rPr>
                        <a:t>Stejskal Lukáš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600" b="1" i="0" u="none" strike="noStrike">
                          <a:solidFill>
                            <a:srgbClr val="000000"/>
                          </a:solidFill>
                          <a:latin typeface="MS Sans Serif"/>
                        </a:rPr>
                        <a:t>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1"/>
                  </a:ext>
                </a:extLst>
              </a:tr>
              <a:tr h="202565">
                <a:tc>
                  <a:txBody>
                    <a:bodyPr/>
                    <a:lstStyle/>
                    <a:p>
                      <a:pPr algn="l" fontAlgn="ctr"/>
                      <a:r>
                        <a:rPr lang="cs-CZ" sz="1600" b="1" i="0" u="none" strike="noStrike" dirty="0">
                          <a:solidFill>
                            <a:srgbClr val="000000"/>
                          </a:solidFill>
                          <a:latin typeface="MS Sans Serif"/>
                        </a:rPr>
                        <a:t>Slanička Rudolf</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ctr"/>
                      <a:r>
                        <a:rPr lang="cs-CZ" sz="1600" b="1" i="0" u="none" strike="noStrike">
                          <a:solidFill>
                            <a:srgbClr val="000000"/>
                          </a:solidFill>
                          <a:latin typeface="MS Sans Serif"/>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2"/>
                  </a:ext>
                </a:extLst>
              </a:tr>
              <a:tr h="202565">
                <a:tc>
                  <a:txBody>
                    <a:bodyPr/>
                    <a:lstStyle/>
                    <a:p>
                      <a:pPr algn="l" fontAlgn="ctr"/>
                      <a:r>
                        <a:rPr lang="cs-CZ" sz="1600" b="1" i="0" u="none" strike="noStrike" dirty="0" err="1">
                          <a:solidFill>
                            <a:srgbClr val="000000"/>
                          </a:solidFill>
                          <a:latin typeface="MS Sans Serif"/>
                        </a:rPr>
                        <a:t>Belák</a:t>
                      </a:r>
                      <a:r>
                        <a:rPr lang="cs-CZ" sz="1600" b="1" i="0" u="none" strike="noStrike" dirty="0">
                          <a:solidFill>
                            <a:srgbClr val="000000"/>
                          </a:solidFill>
                          <a:latin typeface="MS Sans Serif"/>
                        </a:rPr>
                        <a:t> Tomáš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600" b="1" i="0" u="none" strike="noStrike">
                          <a:solidFill>
                            <a:srgbClr val="000000"/>
                          </a:solidFill>
                          <a:latin typeface="MS Sans Serif"/>
                        </a:rPr>
                        <a:t>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3"/>
                  </a:ext>
                </a:extLst>
              </a:tr>
              <a:tr h="202565">
                <a:tc>
                  <a:txBody>
                    <a:bodyPr/>
                    <a:lstStyle/>
                    <a:p>
                      <a:pPr algn="l" fontAlgn="ctr"/>
                      <a:r>
                        <a:rPr lang="cs-CZ" sz="1600" b="1" i="0" u="none" strike="noStrike" dirty="0">
                          <a:solidFill>
                            <a:srgbClr val="000000"/>
                          </a:solidFill>
                          <a:latin typeface="MS Sans Serif"/>
                        </a:rPr>
                        <a:t>Hrdý Radek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ctr"/>
                      <a:r>
                        <a:rPr lang="cs-CZ" sz="1600" b="1" i="0" u="none" strike="noStrike">
                          <a:solidFill>
                            <a:srgbClr val="000000"/>
                          </a:solidFill>
                          <a:latin typeface="MS Sans Serif"/>
                        </a:rPr>
                        <a:t>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4"/>
                  </a:ext>
                </a:extLst>
              </a:tr>
              <a:tr h="202565">
                <a:tc>
                  <a:txBody>
                    <a:bodyPr/>
                    <a:lstStyle/>
                    <a:p>
                      <a:pPr algn="l" fontAlgn="ctr"/>
                      <a:r>
                        <a:rPr lang="cs-CZ" sz="1600" b="1" i="0" u="none" strike="noStrike" dirty="0">
                          <a:solidFill>
                            <a:srgbClr val="000000"/>
                          </a:solidFill>
                          <a:latin typeface="MS Sans Serif"/>
                        </a:rPr>
                        <a:t>Vacek Jiří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600" b="1" i="0" u="none" strike="noStrike">
                          <a:solidFill>
                            <a:srgbClr val="000000"/>
                          </a:solidFill>
                          <a:latin typeface="MS Sans Serif"/>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r h="202565">
                <a:tc>
                  <a:txBody>
                    <a:bodyPr/>
                    <a:lstStyle/>
                    <a:p>
                      <a:pPr algn="l" fontAlgn="ctr"/>
                      <a:r>
                        <a:rPr lang="cs-CZ" sz="1600" b="1" i="0" u="none" strike="noStrike" dirty="0">
                          <a:solidFill>
                            <a:srgbClr val="000000"/>
                          </a:solidFill>
                          <a:latin typeface="MS Sans Serif"/>
                        </a:rPr>
                        <a:t>Šimral Jiří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ctr"/>
                      <a:r>
                        <a:rPr lang="cs-CZ" sz="1600" b="1" i="0" u="none" strike="noStrike">
                          <a:solidFill>
                            <a:srgbClr val="000000"/>
                          </a:solidFill>
                          <a:latin typeface="MS Sans Serif"/>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6"/>
                  </a:ext>
                </a:extLst>
              </a:tr>
              <a:tr h="202565">
                <a:tc>
                  <a:txBody>
                    <a:bodyPr/>
                    <a:lstStyle/>
                    <a:p>
                      <a:pPr algn="l" fontAlgn="ctr"/>
                      <a:r>
                        <a:rPr lang="cs-CZ" sz="1600" b="1" i="0" u="none" strike="noStrike" dirty="0">
                          <a:solidFill>
                            <a:srgbClr val="000000"/>
                          </a:solidFill>
                          <a:latin typeface="MS Sans Serif"/>
                        </a:rPr>
                        <a:t>Tichý Slavoj</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600" b="1" i="0" u="none" strike="noStrike">
                          <a:solidFill>
                            <a:srgbClr val="000000"/>
                          </a:solidFill>
                          <a:latin typeface="MS Sans Serif"/>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7"/>
                  </a:ext>
                </a:extLst>
              </a:tr>
              <a:tr h="202565">
                <a:tc>
                  <a:txBody>
                    <a:bodyPr/>
                    <a:lstStyle/>
                    <a:p>
                      <a:pPr algn="l" fontAlgn="ctr"/>
                      <a:r>
                        <a:rPr lang="cs-CZ" sz="1600" b="1" i="0" u="none" strike="noStrike" dirty="0" err="1">
                          <a:solidFill>
                            <a:srgbClr val="000000"/>
                          </a:solidFill>
                          <a:latin typeface="MS Sans Serif"/>
                        </a:rPr>
                        <a:t>Grepl</a:t>
                      </a:r>
                      <a:r>
                        <a:rPr lang="cs-CZ" sz="1600" b="1" i="0" u="none" strike="noStrike" dirty="0">
                          <a:solidFill>
                            <a:srgbClr val="000000"/>
                          </a:solidFill>
                          <a:latin typeface="MS Sans Serif"/>
                        </a:rPr>
                        <a:t> Jan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tc>
                  <a:txBody>
                    <a:bodyPr/>
                    <a:lstStyle/>
                    <a:p>
                      <a:pPr algn="ctr" fontAlgn="ctr"/>
                      <a:r>
                        <a:rPr lang="cs-CZ" sz="1600" b="1" i="0" u="none" strike="noStrike" dirty="0">
                          <a:solidFill>
                            <a:srgbClr val="000000"/>
                          </a:solidFill>
                          <a:latin typeface="MS Sans Serif"/>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8"/>
                  </a:ext>
                </a:extLst>
              </a:tr>
              <a:tr h="202565">
                <a:tc>
                  <a:txBody>
                    <a:bodyPr/>
                    <a:lstStyle/>
                    <a:p>
                      <a:pPr algn="l" fontAlgn="ctr"/>
                      <a:r>
                        <a:rPr lang="cs-CZ" sz="1600" b="1" i="0" u="none" strike="noStrike">
                          <a:solidFill>
                            <a:srgbClr val="000000"/>
                          </a:solidFill>
                          <a:latin typeface="MS Sans Serif"/>
                        </a:rPr>
                        <a:t>Kucler Vladimír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600" b="1" i="0" u="none" strike="noStrike" dirty="0">
                          <a:solidFill>
                            <a:srgbClr val="000000"/>
                          </a:solidFill>
                          <a:latin typeface="MS Sans Serif"/>
                        </a:rPr>
                        <a:t>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9"/>
                  </a:ext>
                </a:extLst>
              </a:tr>
            </a:tbl>
          </a:graphicData>
        </a:graphic>
      </p:graphicFrame>
      <p:sp>
        <p:nvSpPr>
          <p:cNvPr id="6" name="TextovéPole 5"/>
          <p:cNvSpPr txBox="1"/>
          <p:nvPr/>
        </p:nvSpPr>
        <p:spPr>
          <a:xfrm>
            <a:off x="174948" y="4915644"/>
            <a:ext cx="4680520" cy="1938992"/>
          </a:xfrm>
          <a:prstGeom prst="rect">
            <a:avLst/>
          </a:prstGeom>
          <a:solidFill>
            <a:srgbClr val="FFFF99"/>
          </a:solidFill>
        </p:spPr>
        <p:txBody>
          <a:bodyPr wrap="square" rtlCol="0">
            <a:spAutoFit/>
          </a:bodyPr>
          <a:lstStyle/>
          <a:p>
            <a:pPr algn="ctr"/>
            <a:r>
              <a:rPr lang="cs-CZ" sz="1800" dirty="0" smtClean="0">
                <a:ln w="0">
                  <a:solidFill>
                    <a:srgbClr val="006600"/>
                  </a:solidFill>
                </a:ln>
                <a:effectLst>
                  <a:outerShdw blurRad="38100" dist="38100" dir="2700000" algn="tl">
                    <a:srgbClr val="000000">
                      <a:alpha val="43137"/>
                    </a:srgbClr>
                  </a:outerShdw>
                </a:effectLst>
                <a:latin typeface="Arial Black" pitchFamily="34" charset="0"/>
              </a:rPr>
              <a:t>Junior </a:t>
            </a:r>
            <a:r>
              <a:rPr lang="cs-CZ" sz="1800" dirty="0" err="1" smtClean="0">
                <a:ln w="0">
                  <a:solidFill>
                    <a:srgbClr val="006600"/>
                  </a:solidFill>
                </a:ln>
                <a:effectLst>
                  <a:outerShdw blurRad="38100" dist="38100" dir="2700000" algn="tl">
                    <a:srgbClr val="000000">
                      <a:alpha val="43137"/>
                    </a:srgbClr>
                  </a:outerShdw>
                </a:effectLst>
                <a:latin typeface="Arial Black" pitchFamily="34" charset="0"/>
              </a:rPr>
              <a:t>Chomutov</a:t>
            </a:r>
            <a:r>
              <a:rPr lang="cs-CZ" sz="1800" dirty="0" smtClean="0">
                <a:ln w="0">
                  <a:solidFill>
                    <a:srgbClr val="006600"/>
                  </a:solidFill>
                </a:ln>
                <a:effectLst>
                  <a:outerShdw blurRad="38100" dist="38100" dir="2700000" algn="tl">
                    <a:srgbClr val="000000">
                      <a:alpha val="43137"/>
                    </a:srgbClr>
                  </a:outerShdw>
                </a:effectLst>
                <a:latin typeface="Arial Black" pitchFamily="34" charset="0"/>
              </a:rPr>
              <a:t>/</a:t>
            </a:r>
            <a:r>
              <a:rPr lang="cs-CZ" sz="1800" dirty="0" err="1" smtClean="0">
                <a:ln w="0">
                  <a:solidFill>
                    <a:srgbClr val="006600"/>
                  </a:solidFill>
                </a:ln>
                <a:effectLst>
                  <a:outerShdw blurRad="38100" dist="38100" dir="2700000" algn="tl">
                    <a:srgbClr val="000000">
                      <a:alpha val="43137"/>
                    </a:srgbClr>
                  </a:outerShdw>
                </a:effectLst>
                <a:latin typeface="Arial Black" pitchFamily="34" charset="0"/>
              </a:rPr>
              <a:t>Spořice</a:t>
            </a:r>
            <a:endParaRPr lang="cs-CZ" sz="1800" dirty="0" smtClean="0">
              <a:ln w="0">
                <a:solidFill>
                  <a:srgbClr val="006600"/>
                </a:solidFill>
              </a:ln>
              <a:effectLst>
                <a:outerShdw blurRad="38100" dist="38100" dir="2700000" algn="tl">
                  <a:srgbClr val="000000">
                    <a:alpha val="43137"/>
                  </a:srgbClr>
                </a:outerShdw>
              </a:effectLst>
              <a:latin typeface="Arial Black" pitchFamily="34" charset="0"/>
            </a:endParaRPr>
          </a:p>
          <a:p>
            <a:pPr algn="ctr"/>
            <a:r>
              <a:rPr lang="cs-CZ" sz="1800" dirty="0" smtClean="0">
                <a:ln w="0">
                  <a:solidFill>
                    <a:srgbClr val="006600"/>
                  </a:solidFill>
                </a:ln>
                <a:effectLst>
                  <a:outerShdw blurRad="38100" dist="38100" dir="2700000" algn="tl">
                    <a:srgbClr val="000000">
                      <a:alpha val="43137"/>
                    </a:srgbClr>
                  </a:outerShdw>
                </a:effectLst>
                <a:latin typeface="Arial Black" pitchFamily="34" charset="0"/>
              </a:rPr>
              <a:t>SK </a:t>
            </a:r>
            <a:r>
              <a:rPr lang="cs-CZ" sz="1800" dirty="0" err="1" smtClean="0">
                <a:ln w="0">
                  <a:solidFill>
                    <a:srgbClr val="006600"/>
                  </a:solidFill>
                </a:ln>
                <a:effectLst>
                  <a:outerShdw blurRad="38100" dist="38100" dir="2700000" algn="tl">
                    <a:srgbClr val="000000">
                      <a:alpha val="43137"/>
                    </a:srgbClr>
                  </a:outerShdw>
                </a:effectLst>
                <a:latin typeface="Arial Black" pitchFamily="34" charset="0"/>
              </a:rPr>
              <a:t>Štětí</a:t>
            </a:r>
            <a:r>
              <a:rPr lang="cs-CZ" sz="1800" dirty="0" smtClean="0">
                <a:ln w="0">
                  <a:solidFill>
                    <a:srgbClr val="006600"/>
                  </a:solidFill>
                </a:ln>
                <a:effectLst>
                  <a:outerShdw blurRad="38100" dist="38100" dir="2700000" algn="tl">
                    <a:srgbClr val="000000">
                      <a:alpha val="43137"/>
                    </a:srgbClr>
                  </a:outerShdw>
                </a:effectLst>
                <a:latin typeface="Arial Black" pitchFamily="34" charset="0"/>
              </a:rPr>
              <a:t>/</a:t>
            </a:r>
            <a:r>
              <a:rPr lang="cs-CZ" sz="1800" dirty="0" err="1" smtClean="0">
                <a:ln w="0">
                  <a:solidFill>
                    <a:srgbClr val="006600"/>
                  </a:solidFill>
                </a:ln>
                <a:effectLst>
                  <a:outerShdw blurRad="38100" dist="38100" dir="2700000" algn="tl">
                    <a:srgbClr val="000000">
                      <a:alpha val="43137"/>
                    </a:srgbClr>
                  </a:outerShdw>
                </a:effectLst>
                <a:latin typeface="Arial Black" pitchFamily="34" charset="0"/>
              </a:rPr>
              <a:t>Hoštka</a:t>
            </a:r>
            <a:endParaRPr lang="cs-CZ" sz="1800" dirty="0" smtClean="0">
              <a:ln w="0">
                <a:solidFill>
                  <a:srgbClr val="006600"/>
                </a:solidFill>
              </a:ln>
              <a:effectLst>
                <a:outerShdw blurRad="38100" dist="38100" dir="2700000" algn="tl">
                  <a:srgbClr val="000000">
                    <a:alpha val="43137"/>
                  </a:srgbClr>
                </a:outerShdw>
              </a:effectLst>
              <a:latin typeface="Arial Black" pitchFamily="34" charset="0"/>
            </a:endParaRPr>
          </a:p>
          <a:p>
            <a:pPr algn="ctr"/>
            <a:r>
              <a:rPr lang="cs-CZ" sz="1800" dirty="0" smtClean="0">
                <a:ln w="0">
                  <a:solidFill>
                    <a:srgbClr val="006600"/>
                  </a:solidFill>
                </a:ln>
                <a:effectLst>
                  <a:outerShdw blurRad="38100" dist="38100" dir="2700000" algn="tl">
                    <a:srgbClr val="000000">
                      <a:alpha val="43137"/>
                    </a:srgbClr>
                  </a:outerShdw>
                </a:effectLst>
                <a:latin typeface="Arial Black" pitchFamily="34" charset="0"/>
              </a:rPr>
              <a:t>7:1(5:1)  </a:t>
            </a:r>
            <a:r>
              <a:rPr lang="cs-CZ" sz="1600" dirty="0" smtClean="0">
                <a:ln w="0">
                  <a:solidFill>
                    <a:srgbClr val="006600"/>
                  </a:solidFill>
                </a:ln>
                <a:effectLst>
                  <a:outerShdw blurRad="38100" dist="38100" dir="2700000" algn="tl">
                    <a:srgbClr val="000000">
                      <a:alpha val="43137"/>
                    </a:srgbClr>
                  </a:outerShdw>
                </a:effectLst>
                <a:latin typeface="Arial Black" pitchFamily="34" charset="0"/>
              </a:rPr>
              <a:t>19. Kolo   3.4.2016 </a:t>
            </a:r>
            <a:endParaRPr lang="cs-CZ" sz="1050" dirty="0" smtClean="0">
              <a:ln w="0">
                <a:solidFill>
                  <a:srgbClr val="006600"/>
                </a:solidFill>
              </a:ln>
              <a:effectLst>
                <a:outerShdw blurRad="38100" dist="38100" dir="2700000" algn="tl">
                  <a:srgbClr val="000000">
                    <a:alpha val="43137"/>
                  </a:srgbClr>
                </a:outerShdw>
              </a:effectLst>
              <a:latin typeface="Arial Black" pitchFamily="34" charset="0"/>
            </a:endParaRPr>
          </a:p>
          <a:p>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Marek 1</a:t>
            </a:r>
          </a:p>
          <a:p>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.Svoboda-</a:t>
            </a:r>
            <a:r>
              <a:rPr lang="cs-CZ" sz="1100" b="0" dirty="0" err="1" smtClean="0">
                <a:latin typeface="Arial" pitchFamily="34" charset="0"/>
                <a:cs typeface="Arial" pitchFamily="34" charset="0"/>
              </a:rPr>
              <a:t>Sviták</a:t>
            </a:r>
            <a:r>
              <a:rPr lang="cs-CZ" sz="1100" b="0" dirty="0" smtClean="0">
                <a:latin typeface="Arial" pitchFamily="34" charset="0"/>
                <a:cs typeface="Arial" pitchFamily="34" charset="0"/>
              </a:rPr>
              <a:t>, Vála, Beruška, </a:t>
            </a:r>
            <a:r>
              <a:rPr lang="cs-CZ" sz="1100" b="0" dirty="0" err="1" smtClean="0">
                <a:latin typeface="Arial" pitchFamily="34" charset="0"/>
                <a:cs typeface="Arial" pitchFamily="34" charset="0"/>
              </a:rPr>
              <a:t>jakl</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Feko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Blaštík</a:t>
            </a:r>
            <a:r>
              <a:rPr lang="cs-CZ" sz="1100" b="0" dirty="0" smtClean="0">
                <a:latin typeface="Arial" pitchFamily="34" charset="0"/>
                <a:cs typeface="Arial" pitchFamily="34" charset="0"/>
              </a:rPr>
              <a:t>, Mejzr,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Danč</a:t>
            </a:r>
            <a:r>
              <a:rPr lang="cs-CZ" sz="1100" b="0" dirty="0" smtClean="0">
                <a:latin typeface="Arial" pitchFamily="34" charset="0"/>
                <a:cs typeface="Arial" pitchFamily="34" charset="0"/>
              </a:rPr>
              <a:t>, Marek, </a:t>
            </a:r>
            <a:r>
              <a:rPr lang="cs-CZ" sz="1100" b="0" dirty="0" err="1" smtClean="0">
                <a:latin typeface="Arial" pitchFamily="34" charset="0"/>
                <a:cs typeface="Arial" pitchFamily="34" charset="0"/>
              </a:rPr>
              <a:t>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Štekr</a:t>
            </a:r>
            <a:r>
              <a:rPr lang="cs-CZ" sz="1100" b="0" dirty="0" smtClean="0">
                <a:latin typeface="Arial" pitchFamily="34" charset="0"/>
                <a:cs typeface="Arial" pitchFamily="34" charset="0"/>
              </a:rPr>
              <a:t>, Horáček,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Horváth</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Chaloupecký</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R.Švejdar</a:t>
            </a:r>
            <a:r>
              <a:rPr lang="cs-CZ" sz="1100" b="0" dirty="0" smtClean="0">
                <a:latin typeface="Arial" pitchFamily="34" charset="0"/>
                <a:cs typeface="Arial" pitchFamily="34" charset="0"/>
              </a:rPr>
              <a:t>   Vedoucí: </a:t>
            </a:r>
            <a:r>
              <a:rPr lang="cs-CZ" sz="1100" b="0" dirty="0" err="1" smtClean="0">
                <a:latin typeface="Arial" pitchFamily="34" charset="0"/>
                <a:cs typeface="Arial" pitchFamily="34" charset="0"/>
              </a:rPr>
              <a:t>J.Nedomlelová</a:t>
            </a:r>
            <a:endParaRPr lang="cs-CZ" sz="1100" b="0" dirty="0" smtClean="0">
              <a:latin typeface="Arial" pitchFamily="34" charset="0"/>
              <a:cs typeface="Arial" pitchFamily="34" charset="0"/>
            </a:endParaRPr>
          </a:p>
          <a:p>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.Chroust-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Maleček</a:t>
            </a:r>
            <a:r>
              <a:rPr lang="cs-CZ" sz="1100" b="0" dirty="0" smtClean="0">
                <a:latin typeface="Arial" pitchFamily="34" charset="0"/>
                <a:cs typeface="Arial" pitchFamily="34" charset="0"/>
              </a:rPr>
              <a:t> </a:t>
            </a:r>
            <a:endParaRPr lang="cs-CZ" sz="1100" b="0" dirty="0">
              <a:latin typeface="Arial" pitchFamily="34" charset="0"/>
              <a:cs typeface="Arial" pitchFamily="34" charset="0"/>
            </a:endParaRPr>
          </a:p>
        </p:txBody>
      </p:sp>
      <p:sp>
        <p:nvSpPr>
          <p:cNvPr id="7" name="TextovéPole 6"/>
          <p:cNvSpPr txBox="1"/>
          <p:nvPr/>
        </p:nvSpPr>
        <p:spPr>
          <a:xfrm>
            <a:off x="174948" y="91108"/>
            <a:ext cx="4464496" cy="3170099"/>
          </a:xfrm>
          <a:prstGeom prst="rect">
            <a:avLst/>
          </a:prstGeom>
          <a:blipFill>
            <a:blip r:embed="rId2" cstate="print"/>
            <a:stretch>
              <a:fillRect/>
            </a:stretch>
          </a:blipFill>
          <a:ln w="66675">
            <a:solidFill>
              <a:srgbClr val="CC00CC"/>
            </a:solidFill>
            <a:prstDash val="sysDash"/>
          </a:ln>
        </p:spPr>
        <p:txBody>
          <a:bodyPr wrap="square" rtlCol="0">
            <a:spAutoFit/>
          </a:bodyPr>
          <a:lstStyle/>
          <a:p>
            <a:pPr algn="ctr"/>
            <a:r>
              <a:rPr lang="cs-CZ" sz="2000" dirty="0" smtClean="0">
                <a:latin typeface="Arial Black" pitchFamily="34" charset="0"/>
                <a:cs typeface="Aharoni" pitchFamily="2" charset="-79"/>
              </a:rPr>
              <a:t>Každý týden  má v krajském přeboru staršího dorostu z důvodu 15 účastníků jedno mužstvo volno. Před týdnem to bylo naše mužstvo. Neodpočívalo a hrálo mezinárodní zápas. Dočtete se jinde. Před 14 dny ale hrálo v Chomutově, kde vysoko prohrálo.</a:t>
            </a:r>
          </a:p>
        </p:txBody>
      </p:sp>
      <p:pic>
        <p:nvPicPr>
          <p:cNvPr id="8" name="Picture 12"/>
          <p:cNvPicPr>
            <a:picLocks noChangeAspect="1" noChangeArrowheads="1"/>
          </p:cNvPicPr>
          <p:nvPr/>
        </p:nvPicPr>
        <p:blipFill>
          <a:blip r:embed="rId3" cstate="print"/>
          <a:srcRect/>
          <a:stretch>
            <a:fillRect/>
          </a:stretch>
        </p:blipFill>
        <p:spPr bwMode="auto">
          <a:xfrm>
            <a:off x="679004" y="3475484"/>
            <a:ext cx="3381375" cy="1296144"/>
          </a:xfrm>
          <a:prstGeom prst="rect">
            <a:avLst/>
          </a:prstGeom>
          <a:noFill/>
          <a:ln w="9525">
            <a:noFill/>
            <a:miter lim="800000"/>
            <a:headEnd/>
            <a:tailEnd/>
          </a:ln>
        </p:spPr>
      </p:pic>
      <p:sp>
        <p:nvSpPr>
          <p:cNvPr id="9" name="TextovéPole 8"/>
          <p:cNvSpPr txBox="1"/>
          <p:nvPr/>
        </p:nvSpPr>
        <p:spPr>
          <a:xfrm>
            <a:off x="7375748" y="693244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sp>
        <p:nvSpPr>
          <p:cNvPr id="10" name="TextovéPole 9"/>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nvGraphicFramePr>
        <p:xfrm>
          <a:off x="174948" y="163116"/>
          <a:ext cx="4394200" cy="3169920"/>
        </p:xfrm>
        <a:graphic>
          <a:graphicData uri="http://schemas.openxmlformats.org/drawingml/2006/table">
            <a:tbl>
              <a:tblPr/>
              <a:tblGrid>
                <a:gridCol w="4064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gridCol w="317500">
                  <a:extLst>
                    <a:ext uri="{9D8B030D-6E8A-4147-A177-3AD203B41FA5}">
                      <a16:colId xmlns:a16="http://schemas.microsoft.com/office/drawing/2014/main" val="20002"/>
                    </a:ext>
                  </a:extLst>
                </a:gridCol>
                <a:gridCol w="317500">
                  <a:extLst>
                    <a:ext uri="{9D8B030D-6E8A-4147-A177-3AD203B41FA5}">
                      <a16:colId xmlns:a16="http://schemas.microsoft.com/office/drawing/2014/main" val="20003"/>
                    </a:ext>
                  </a:extLst>
                </a:gridCol>
                <a:gridCol w="317500">
                  <a:extLst>
                    <a:ext uri="{9D8B030D-6E8A-4147-A177-3AD203B41FA5}">
                      <a16:colId xmlns:a16="http://schemas.microsoft.com/office/drawing/2014/main" val="20004"/>
                    </a:ext>
                  </a:extLst>
                </a:gridCol>
                <a:gridCol w="317500">
                  <a:extLst>
                    <a:ext uri="{9D8B030D-6E8A-4147-A177-3AD203B41FA5}">
                      <a16:colId xmlns:a16="http://schemas.microsoft.com/office/drawing/2014/main" val="20005"/>
                    </a:ext>
                  </a:extLst>
                </a:gridCol>
                <a:gridCol w="317500">
                  <a:extLst>
                    <a:ext uri="{9D8B030D-6E8A-4147-A177-3AD203B41FA5}">
                      <a16:colId xmlns:a16="http://schemas.microsoft.com/office/drawing/2014/main" val="20006"/>
                    </a:ext>
                  </a:extLst>
                </a:gridCol>
                <a:gridCol w="393700">
                  <a:extLst>
                    <a:ext uri="{9D8B030D-6E8A-4147-A177-3AD203B41FA5}">
                      <a16:colId xmlns:a16="http://schemas.microsoft.com/office/drawing/2014/main" val="20007"/>
                    </a:ext>
                  </a:extLst>
                </a:gridCol>
                <a:gridCol w="609600">
                  <a:extLst>
                    <a:ext uri="{9D8B030D-6E8A-4147-A177-3AD203B41FA5}">
                      <a16:colId xmlns:a16="http://schemas.microsoft.com/office/drawing/2014/main" val="20008"/>
                    </a:ext>
                  </a:extLst>
                </a:gridCol>
              </a:tblGrid>
              <a:tr h="190500">
                <a:tc gridSpan="9">
                  <a:txBody>
                    <a:bodyPr/>
                    <a:lstStyle/>
                    <a:p>
                      <a:pPr algn="ctr" fontAlgn="ctr"/>
                      <a:r>
                        <a:rPr lang="cs-CZ" sz="1400" b="1" i="0" u="none" strike="noStrike" dirty="0">
                          <a:solidFill>
                            <a:srgbClr val="000000"/>
                          </a:solidFill>
                          <a:latin typeface="Calibri"/>
                        </a:rPr>
                        <a:t>Jarní pořadí krajského přeboru dospělých 2016</a:t>
                      </a:r>
                    </a:p>
                  </a:txBody>
                  <a:tcPr marL="0" marR="0" marT="0" marB="0" anchor="ctr">
                    <a:lnL>
                      <a:noFill/>
                    </a:lnL>
                    <a:lnR>
                      <a:noFill/>
                    </a:lnR>
                    <a:lnT>
                      <a:noFill/>
                    </a:lnT>
                    <a:lnB>
                      <a:noFill/>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26365">
                <a:tc>
                  <a:txBody>
                    <a:bodyPr/>
                    <a:lstStyle/>
                    <a:p>
                      <a:pPr algn="ctr" fontAlgn="ctr"/>
                      <a:r>
                        <a:rPr lang="cs-CZ" sz="1400" b="1" i="0" u="none" strike="noStrike" dirty="0">
                          <a:solidFill>
                            <a:srgbClr val="C00000"/>
                          </a:solidFill>
                          <a:latin typeface="Arial"/>
                        </a:rPr>
                        <a:t>1</a:t>
                      </a:r>
                    </a:p>
                  </a:txBody>
                  <a:tcPr marL="0" marR="0" marT="0" marB="0" anchor="ctr">
                    <a:lnL>
                      <a:noFill/>
                    </a:lnL>
                    <a:lnR>
                      <a:noFill/>
                    </a:lnR>
                    <a:lnT>
                      <a:noFill/>
                    </a:lnT>
                    <a:lnB>
                      <a:noFill/>
                    </a:lnB>
                    <a:solidFill>
                      <a:srgbClr val="CCFF99"/>
                    </a:solidFill>
                  </a:tcPr>
                </a:tc>
                <a:tc>
                  <a:txBody>
                    <a:bodyPr/>
                    <a:lstStyle/>
                    <a:p>
                      <a:pPr algn="l" fontAlgn="ctr"/>
                      <a:r>
                        <a:rPr lang="cs-CZ" sz="1400" b="1" i="0" u="none" strike="noStrike" dirty="0">
                          <a:solidFill>
                            <a:srgbClr val="C00000"/>
                          </a:solidFill>
                          <a:latin typeface="Arial"/>
                        </a:rPr>
                        <a:t>SK </a:t>
                      </a:r>
                      <a:r>
                        <a:rPr lang="cs-CZ" sz="1400" b="1" i="0" u="none" strike="noStrike" dirty="0" err="1">
                          <a:solidFill>
                            <a:srgbClr val="C00000"/>
                          </a:solidFill>
                          <a:latin typeface="Arial"/>
                        </a:rPr>
                        <a:t>Štětí</a:t>
                      </a:r>
                      <a:endParaRPr lang="cs-CZ" sz="1400" b="1" i="0" u="none" strike="noStrike" dirty="0">
                        <a:solidFill>
                          <a:srgbClr val="C00000"/>
                        </a:solidFill>
                        <a:latin typeface="Arial"/>
                      </a:endParaRP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dirty="0">
                          <a:solidFill>
                            <a:srgbClr val="C00000"/>
                          </a:solidFill>
                          <a:latin typeface="Arial"/>
                        </a:rPr>
                        <a:t>5</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dirty="0">
                          <a:solidFill>
                            <a:srgbClr val="C00000"/>
                          </a:solidFill>
                          <a:latin typeface="Arial"/>
                        </a:rPr>
                        <a:t>5</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dirty="0">
                          <a:solidFill>
                            <a:srgbClr val="C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dirty="0">
                          <a:solidFill>
                            <a:srgbClr val="C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dirty="0">
                          <a:solidFill>
                            <a:srgbClr val="C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dirty="0">
                          <a:solidFill>
                            <a:srgbClr val="C00000"/>
                          </a:solidFill>
                          <a:latin typeface="Calibri"/>
                        </a:rPr>
                        <a:t>22:3</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dirty="0">
                          <a:solidFill>
                            <a:srgbClr val="C00000"/>
                          </a:solidFill>
                          <a:latin typeface="Arial"/>
                        </a:rPr>
                        <a:t>15</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1"/>
                  </a:ext>
                </a:extLst>
              </a:tr>
              <a:tr h="126365">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FFFF00"/>
                    </a:solidFill>
                  </a:tcPr>
                </a:tc>
                <a:tc>
                  <a:txBody>
                    <a:bodyPr/>
                    <a:lstStyle/>
                    <a:p>
                      <a:pPr algn="l"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Srbice</a:t>
                      </a:r>
                      <a:endParaRPr lang="cs-CZ" sz="1200" b="1" i="0" u="none" strike="noStrike" dirty="0">
                        <a:solidFill>
                          <a:srgbClr val="000000"/>
                        </a:solidFill>
                        <a:latin typeface="Arial"/>
                      </a:endParaRP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19:8</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14</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2"/>
                  </a:ext>
                </a:extLst>
              </a:tr>
              <a:tr h="126365">
                <a:tc>
                  <a:txBody>
                    <a:bodyPr/>
                    <a:lstStyle/>
                    <a:p>
                      <a:pPr algn="ctr" fontAlgn="ctr"/>
                      <a:r>
                        <a:rPr lang="cs-CZ" sz="1200" b="1" i="0" u="none" strike="noStrike">
                          <a:solidFill>
                            <a:srgbClr val="000000"/>
                          </a:solidFill>
                          <a:latin typeface="Arial"/>
                        </a:rPr>
                        <a:t>3</a:t>
                      </a:r>
                    </a:p>
                  </a:txBody>
                  <a:tcPr marL="0" marR="0" marT="0" marB="0" anchor="ctr">
                    <a:lnL>
                      <a:noFill/>
                    </a:lnL>
                    <a:lnR>
                      <a:noFill/>
                    </a:lnR>
                    <a:lnT>
                      <a:noFill/>
                    </a:lnT>
                    <a:lnB>
                      <a:noFill/>
                    </a:lnB>
                    <a:solidFill>
                      <a:srgbClr val="CCFF99"/>
                    </a:solidFill>
                  </a:tcPr>
                </a:tc>
                <a:tc>
                  <a:txBody>
                    <a:bodyPr/>
                    <a:lstStyle/>
                    <a:p>
                      <a:pPr algn="l" fontAlgn="ctr"/>
                      <a:r>
                        <a:rPr lang="cs-CZ" sz="1200" b="1" i="0" u="none" strike="noStrike" dirty="0">
                          <a:solidFill>
                            <a:srgbClr val="000000"/>
                          </a:solidFill>
                          <a:latin typeface="Arial"/>
                        </a:rPr>
                        <a:t>FK </a:t>
                      </a:r>
                      <a:r>
                        <a:rPr lang="cs-CZ" sz="1200" b="1" i="0" u="none" strike="noStrike" dirty="0" err="1">
                          <a:solidFill>
                            <a:srgbClr val="000000"/>
                          </a:solidFill>
                          <a:latin typeface="Arial"/>
                        </a:rPr>
                        <a:t>Neštěmice</a:t>
                      </a:r>
                      <a:endParaRPr lang="cs-CZ" sz="1200" b="1" i="0" u="none" strike="noStrike" dirty="0">
                        <a:solidFill>
                          <a:srgbClr val="000000"/>
                        </a:solidFill>
                        <a:latin typeface="Arial"/>
                      </a:endParaRP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4</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1</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Calibri"/>
                        </a:rPr>
                        <a:t>14:7</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12</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3"/>
                  </a:ext>
                </a:extLst>
              </a:tr>
              <a:tr h="126365">
                <a:tc>
                  <a:txBody>
                    <a:bodyPr/>
                    <a:lstStyle/>
                    <a:p>
                      <a:pPr algn="ctr" fontAlgn="ctr"/>
                      <a:r>
                        <a:rPr lang="cs-CZ" sz="1200" b="1" i="0" u="none" strike="noStrike">
                          <a:solidFill>
                            <a:srgbClr val="000000"/>
                          </a:solidFill>
                          <a:latin typeface="Arial"/>
                        </a:rPr>
                        <a:t>4</a:t>
                      </a:r>
                    </a:p>
                  </a:txBody>
                  <a:tcPr marL="0" marR="0" marT="0" marB="0" anchor="ctr">
                    <a:lnL>
                      <a:noFill/>
                    </a:lnL>
                    <a:lnR>
                      <a:noFill/>
                    </a:lnR>
                    <a:lnT>
                      <a:noFill/>
                    </a:lnT>
                    <a:lnB>
                      <a:noFill/>
                    </a:lnB>
                    <a:solidFill>
                      <a:srgbClr val="FFFF00"/>
                    </a:solidFill>
                  </a:tcPr>
                </a:tc>
                <a:tc>
                  <a:txBody>
                    <a:bodyPr/>
                    <a:lstStyle/>
                    <a:p>
                      <a:pPr algn="l" fontAlgn="ctr"/>
                      <a:r>
                        <a:rPr lang="cs-CZ" sz="1200" b="1" i="0" u="none" strike="noStrike" dirty="0">
                          <a:solidFill>
                            <a:srgbClr val="000000"/>
                          </a:solidFill>
                          <a:latin typeface="Arial"/>
                        </a:rPr>
                        <a:t>TJ Krupka</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5</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11:8</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4"/>
                  </a:ext>
                </a:extLst>
              </a:tr>
              <a:tr h="126365">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CCFF99"/>
                    </a:solidFill>
                  </a:tcPr>
                </a:tc>
                <a:tc>
                  <a:txBody>
                    <a:bodyPr/>
                    <a:lstStyle/>
                    <a:p>
                      <a:pPr algn="l" fontAlgn="ctr"/>
                      <a:r>
                        <a:rPr lang="cs-CZ" sz="1200" b="1" i="0" u="none" strike="noStrike">
                          <a:solidFill>
                            <a:srgbClr val="000000"/>
                          </a:solidFill>
                          <a:latin typeface="Arial"/>
                        </a:rPr>
                        <a:t>FK Žatec</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dirty="0">
                          <a:solidFill>
                            <a:srgbClr val="000000"/>
                          </a:solidFill>
                          <a:latin typeface="Arial"/>
                        </a:rPr>
                        <a:t>5</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dirty="0">
                          <a:solidFill>
                            <a:srgbClr val="000000"/>
                          </a:solidFill>
                          <a:latin typeface="Arial"/>
                        </a:rPr>
                        <a:t>3</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Calibri"/>
                        </a:rPr>
                        <a:t>11:9</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9</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5"/>
                  </a:ext>
                </a:extLst>
              </a:tr>
              <a:tr h="126365">
                <a:tc>
                  <a:txBody>
                    <a:bodyPr/>
                    <a:lstStyle/>
                    <a:p>
                      <a:pPr algn="ctr" fontAlgn="ctr"/>
                      <a:r>
                        <a:rPr lang="cs-CZ" sz="1200" b="1" i="0" u="none" strike="noStrike">
                          <a:solidFill>
                            <a:srgbClr val="000000"/>
                          </a:solidFill>
                          <a:latin typeface="Arial"/>
                        </a:rPr>
                        <a:t>6</a:t>
                      </a:r>
                    </a:p>
                  </a:txBody>
                  <a:tcPr marL="0" marR="0" marT="0" marB="0" anchor="ctr">
                    <a:lnL>
                      <a:noFill/>
                    </a:lnL>
                    <a:lnR>
                      <a:noFill/>
                    </a:lnR>
                    <a:lnT>
                      <a:noFill/>
                    </a:lnT>
                    <a:lnB>
                      <a:noFill/>
                    </a:lnB>
                    <a:solidFill>
                      <a:srgbClr val="FFFF00"/>
                    </a:solidFill>
                  </a:tcPr>
                </a:tc>
                <a:tc>
                  <a:txBody>
                    <a:bodyPr/>
                    <a:lstStyle/>
                    <a:p>
                      <a:pPr algn="l" fontAlgn="ctr"/>
                      <a:r>
                        <a:rPr lang="cs-CZ" sz="1200" b="1" i="0" u="none" strike="noStrike">
                          <a:solidFill>
                            <a:srgbClr val="000000"/>
                          </a:solidFill>
                          <a:latin typeface="Arial"/>
                        </a:rPr>
                        <a:t>Proboštov</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3</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1</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10:7</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6"/>
                  </a:ext>
                </a:extLst>
              </a:tr>
              <a:tr h="126365">
                <a:tc>
                  <a:txBody>
                    <a:bodyPr/>
                    <a:lstStyle/>
                    <a:p>
                      <a:pPr algn="ctr" fontAlgn="ctr"/>
                      <a:r>
                        <a:rPr lang="cs-CZ" sz="1200" b="1" i="0" u="none" strike="noStrike">
                          <a:solidFill>
                            <a:srgbClr val="000000"/>
                          </a:solidFill>
                          <a:latin typeface="Arial"/>
                        </a:rPr>
                        <a:t>7</a:t>
                      </a:r>
                    </a:p>
                  </a:txBody>
                  <a:tcPr marL="0" marR="0" marT="0" marB="0" anchor="ctr">
                    <a:lnL>
                      <a:noFill/>
                    </a:lnL>
                    <a:lnR>
                      <a:noFill/>
                    </a:lnR>
                    <a:lnT>
                      <a:noFill/>
                    </a:lnT>
                    <a:lnB>
                      <a:noFill/>
                    </a:lnB>
                    <a:solidFill>
                      <a:srgbClr val="CCFF99"/>
                    </a:solidFill>
                  </a:tcPr>
                </a:tc>
                <a:tc>
                  <a:txBody>
                    <a:bodyPr/>
                    <a:lstStyle/>
                    <a:p>
                      <a:pPr algn="l" fontAlgn="ctr"/>
                      <a:r>
                        <a:rPr lang="cs-CZ" sz="1200" b="1" i="0" u="none" strike="noStrike">
                          <a:solidFill>
                            <a:srgbClr val="000000"/>
                          </a:solidFill>
                          <a:latin typeface="Arial"/>
                        </a:rPr>
                        <a:t>SK Hrobce</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dirty="0">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1</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3</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Calibri"/>
                        </a:rPr>
                        <a:t>21:14</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7</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7"/>
                  </a:ext>
                </a:extLst>
              </a:tr>
              <a:tr h="126365">
                <a:tc>
                  <a:txBody>
                    <a:bodyPr/>
                    <a:lstStyle/>
                    <a:p>
                      <a:pPr algn="ctr" fontAlgn="ctr"/>
                      <a:r>
                        <a:rPr lang="cs-CZ" sz="1200" b="1" i="0" u="none" strike="noStrike">
                          <a:solidFill>
                            <a:srgbClr val="000000"/>
                          </a:solidFill>
                          <a:latin typeface="Arial"/>
                        </a:rPr>
                        <a:t>8</a:t>
                      </a:r>
                    </a:p>
                  </a:txBody>
                  <a:tcPr marL="0" marR="0" marT="0" marB="0" anchor="ctr">
                    <a:lnL>
                      <a:noFill/>
                    </a:lnL>
                    <a:lnR>
                      <a:noFill/>
                    </a:lnR>
                    <a:lnT>
                      <a:noFill/>
                    </a:lnT>
                    <a:lnB>
                      <a:noFill/>
                    </a:lnB>
                    <a:solidFill>
                      <a:srgbClr val="FFFF00"/>
                    </a:solidFill>
                  </a:tcPr>
                </a:tc>
                <a:tc>
                  <a:txBody>
                    <a:bodyPr/>
                    <a:lstStyle/>
                    <a:p>
                      <a:pPr algn="l" fontAlgn="ctr"/>
                      <a:r>
                        <a:rPr lang="cs-CZ" sz="1200" b="1" i="0" u="none" strike="noStrike">
                          <a:solidFill>
                            <a:srgbClr val="000000"/>
                          </a:solidFill>
                          <a:latin typeface="Arial"/>
                        </a:rPr>
                        <a:t>AFK L. Chomutov</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1</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8:12</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8"/>
                  </a:ext>
                </a:extLst>
              </a:tr>
              <a:tr h="126365">
                <a:tc>
                  <a:txBody>
                    <a:bodyPr/>
                    <a:lstStyle/>
                    <a:p>
                      <a:pPr algn="ctr" fontAlgn="ctr"/>
                      <a:r>
                        <a:rPr lang="cs-CZ" sz="1200" b="1" i="0" u="none" strike="noStrike">
                          <a:solidFill>
                            <a:srgbClr val="000000"/>
                          </a:solidFill>
                          <a:latin typeface="Arial"/>
                        </a:rPr>
                        <a:t>9</a:t>
                      </a:r>
                    </a:p>
                  </a:txBody>
                  <a:tcPr marL="0" marR="0" marT="0" marB="0" anchor="ctr">
                    <a:lnL>
                      <a:noFill/>
                    </a:lnL>
                    <a:lnR>
                      <a:noFill/>
                    </a:lnR>
                    <a:lnT>
                      <a:noFill/>
                    </a:lnT>
                    <a:lnB>
                      <a:noFill/>
                    </a:lnB>
                    <a:solidFill>
                      <a:srgbClr val="CCFF99"/>
                    </a:solidFill>
                  </a:tcPr>
                </a:tc>
                <a:tc>
                  <a:txBody>
                    <a:bodyPr/>
                    <a:lstStyle/>
                    <a:p>
                      <a:pPr algn="l" fontAlgn="ctr"/>
                      <a:r>
                        <a:rPr lang="cs-CZ" sz="1200" b="1" i="0" u="none" strike="noStrike">
                          <a:solidFill>
                            <a:srgbClr val="000000"/>
                          </a:solidFill>
                          <a:latin typeface="Arial"/>
                        </a:rPr>
                        <a:t>FK Postoloprty</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dirty="0">
                          <a:solidFill>
                            <a:srgbClr val="000000"/>
                          </a:solidFill>
                          <a:latin typeface="Arial"/>
                        </a:rPr>
                        <a:t>1</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3</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Calibri"/>
                        </a:rPr>
                        <a:t>7:14</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7</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9"/>
                  </a:ext>
                </a:extLst>
              </a:tr>
              <a:tr h="126365">
                <a:tc>
                  <a:txBody>
                    <a:bodyPr/>
                    <a:lstStyle/>
                    <a:p>
                      <a:pPr algn="ctr" fontAlgn="ctr"/>
                      <a:r>
                        <a:rPr lang="cs-CZ" sz="1200" b="1" i="0" u="none" strike="noStrike">
                          <a:solidFill>
                            <a:srgbClr val="000000"/>
                          </a:solidFill>
                          <a:latin typeface="Arial"/>
                        </a:rPr>
                        <a:t>10</a:t>
                      </a:r>
                    </a:p>
                  </a:txBody>
                  <a:tcPr marL="0" marR="0" marT="0" marB="0" anchor="ctr">
                    <a:lnL>
                      <a:noFill/>
                    </a:lnL>
                    <a:lnR>
                      <a:noFill/>
                    </a:lnR>
                    <a:lnT>
                      <a:noFill/>
                    </a:lnT>
                    <a:lnB>
                      <a:noFill/>
                    </a:lnB>
                    <a:solidFill>
                      <a:srgbClr val="FFFF00"/>
                    </a:solidFill>
                  </a:tcPr>
                </a:tc>
                <a:tc>
                  <a:txBody>
                    <a:bodyPr/>
                    <a:lstStyle/>
                    <a:p>
                      <a:pPr algn="l" fontAlgn="ctr"/>
                      <a:r>
                        <a:rPr lang="cs-CZ" sz="1200" b="1" i="0" u="none" strike="noStrike">
                          <a:solidFill>
                            <a:srgbClr val="000000"/>
                          </a:solidFill>
                          <a:latin typeface="Arial"/>
                        </a:rPr>
                        <a:t>FK Blšany</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3</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16:16</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10"/>
                  </a:ext>
                </a:extLst>
              </a:tr>
              <a:tr h="126365">
                <a:tc>
                  <a:txBody>
                    <a:bodyPr/>
                    <a:lstStyle/>
                    <a:p>
                      <a:pPr algn="ctr" fontAlgn="ctr"/>
                      <a:r>
                        <a:rPr lang="cs-CZ" sz="1200" b="1" i="0" u="none" strike="noStrike">
                          <a:solidFill>
                            <a:srgbClr val="000000"/>
                          </a:solidFill>
                          <a:latin typeface="Arial"/>
                        </a:rPr>
                        <a:t>11</a:t>
                      </a:r>
                    </a:p>
                  </a:txBody>
                  <a:tcPr marL="0" marR="0" marT="0" marB="0" anchor="ctr">
                    <a:lnL>
                      <a:noFill/>
                    </a:lnL>
                    <a:lnR>
                      <a:noFill/>
                    </a:lnR>
                    <a:lnT>
                      <a:noFill/>
                    </a:lnT>
                    <a:lnB>
                      <a:noFill/>
                    </a:lnB>
                    <a:solidFill>
                      <a:srgbClr val="CCFF99"/>
                    </a:solidFill>
                  </a:tcPr>
                </a:tc>
                <a:tc>
                  <a:txBody>
                    <a:bodyPr/>
                    <a:lstStyle/>
                    <a:p>
                      <a:pPr algn="l" fontAlgn="ctr"/>
                      <a:r>
                        <a:rPr lang="cs-CZ" sz="1200" b="1" i="0" u="none" strike="noStrike">
                          <a:solidFill>
                            <a:srgbClr val="000000"/>
                          </a:solidFill>
                          <a:latin typeface="Arial"/>
                        </a:rPr>
                        <a:t>TJ H. Jiřetín</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3</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dirty="0">
                          <a:solidFill>
                            <a:srgbClr val="000000"/>
                          </a:solidFill>
                          <a:latin typeface="Calibri"/>
                        </a:rPr>
                        <a:t>7:9</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6</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11"/>
                  </a:ext>
                </a:extLst>
              </a:tr>
              <a:tr h="126365">
                <a:tc>
                  <a:txBody>
                    <a:bodyPr/>
                    <a:lstStyle/>
                    <a:p>
                      <a:pPr algn="ctr" fontAlgn="ctr"/>
                      <a:r>
                        <a:rPr lang="cs-CZ" sz="1200" b="1" i="0" u="none" strike="noStrike">
                          <a:solidFill>
                            <a:srgbClr val="000000"/>
                          </a:solidFill>
                          <a:latin typeface="Arial"/>
                        </a:rPr>
                        <a:t>12</a:t>
                      </a:r>
                    </a:p>
                  </a:txBody>
                  <a:tcPr marL="0" marR="0" marT="0" marB="0" anchor="ctr">
                    <a:lnL>
                      <a:noFill/>
                    </a:lnL>
                    <a:lnR>
                      <a:noFill/>
                    </a:lnR>
                    <a:lnT>
                      <a:noFill/>
                    </a:lnT>
                    <a:lnB>
                      <a:noFill/>
                    </a:lnB>
                    <a:solidFill>
                      <a:srgbClr val="FFFF00"/>
                    </a:solidFill>
                  </a:tcPr>
                </a:tc>
                <a:tc>
                  <a:txBody>
                    <a:bodyPr/>
                    <a:lstStyle/>
                    <a:p>
                      <a:pPr algn="l" fontAlgn="ctr"/>
                      <a:r>
                        <a:rPr lang="cs-CZ" sz="1200" b="1" i="0" u="none" strike="noStrike">
                          <a:solidFill>
                            <a:srgbClr val="000000"/>
                          </a:solidFill>
                          <a:latin typeface="Arial"/>
                        </a:rPr>
                        <a:t>FK Bílina</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Calibri"/>
                        </a:rPr>
                        <a:t>8:12</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12"/>
                  </a:ext>
                </a:extLst>
              </a:tr>
              <a:tr h="126365">
                <a:tc>
                  <a:txBody>
                    <a:bodyPr/>
                    <a:lstStyle/>
                    <a:p>
                      <a:pPr algn="ctr" fontAlgn="ctr"/>
                      <a:r>
                        <a:rPr lang="cs-CZ" sz="1200" b="1" i="0" u="none" strike="noStrike">
                          <a:solidFill>
                            <a:srgbClr val="000000"/>
                          </a:solidFill>
                          <a:latin typeface="Arial"/>
                        </a:rPr>
                        <a:t>13</a:t>
                      </a:r>
                    </a:p>
                  </a:txBody>
                  <a:tcPr marL="0" marR="0" marT="0" marB="0" anchor="ctr">
                    <a:lnL>
                      <a:noFill/>
                    </a:lnL>
                    <a:lnR>
                      <a:noFill/>
                    </a:lnR>
                    <a:lnT>
                      <a:noFill/>
                    </a:lnT>
                    <a:lnB>
                      <a:noFill/>
                    </a:lnB>
                    <a:solidFill>
                      <a:srgbClr val="CCFF99"/>
                    </a:solidFill>
                  </a:tcPr>
                </a:tc>
                <a:tc>
                  <a:txBody>
                    <a:bodyPr/>
                    <a:lstStyle/>
                    <a:p>
                      <a:pPr algn="l" fontAlgn="ctr"/>
                      <a:r>
                        <a:rPr lang="cs-CZ" sz="1200" b="1" i="0" u="none" strike="noStrike">
                          <a:solidFill>
                            <a:srgbClr val="000000"/>
                          </a:solidFill>
                          <a:latin typeface="Arial"/>
                        </a:rPr>
                        <a:t>TJ Modlany</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2</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1</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3</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dirty="0">
                          <a:solidFill>
                            <a:srgbClr val="000000"/>
                          </a:solidFill>
                          <a:latin typeface="Calibri"/>
                        </a:rPr>
                        <a:t>6:12</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dirty="0">
                          <a:solidFill>
                            <a:srgbClr val="000000"/>
                          </a:solidFill>
                          <a:latin typeface="Arial"/>
                        </a:rPr>
                        <a:t>5</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13"/>
                  </a:ext>
                </a:extLst>
              </a:tr>
              <a:tr h="126365">
                <a:tc>
                  <a:txBody>
                    <a:bodyPr/>
                    <a:lstStyle/>
                    <a:p>
                      <a:pPr algn="ctr" fontAlgn="ctr"/>
                      <a:r>
                        <a:rPr lang="cs-CZ" sz="1200" b="1" i="0" u="none" strike="noStrike">
                          <a:solidFill>
                            <a:srgbClr val="000000"/>
                          </a:solidFill>
                          <a:latin typeface="Arial"/>
                        </a:rPr>
                        <a:t>14</a:t>
                      </a:r>
                    </a:p>
                  </a:txBody>
                  <a:tcPr marL="0" marR="0" marT="0" marB="0" anchor="ctr">
                    <a:lnL>
                      <a:noFill/>
                    </a:lnL>
                    <a:lnR>
                      <a:noFill/>
                    </a:lnR>
                    <a:lnT>
                      <a:noFill/>
                    </a:lnT>
                    <a:lnB>
                      <a:noFill/>
                    </a:lnB>
                    <a:solidFill>
                      <a:srgbClr val="FFFF00"/>
                    </a:solidFill>
                  </a:tcPr>
                </a:tc>
                <a:tc>
                  <a:txBody>
                    <a:bodyPr/>
                    <a:lstStyle/>
                    <a:p>
                      <a:pPr algn="l" fontAlgn="ctr"/>
                      <a:r>
                        <a:rPr lang="cs-CZ" sz="1200" b="1" i="0" u="none" strike="noStrike">
                          <a:solidFill>
                            <a:srgbClr val="000000"/>
                          </a:solidFill>
                          <a:latin typeface="Arial"/>
                        </a:rPr>
                        <a:t>FK Modrá</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6:13</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3</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14"/>
                  </a:ext>
                </a:extLst>
              </a:tr>
              <a:tr h="126365">
                <a:tc>
                  <a:txBody>
                    <a:bodyPr/>
                    <a:lstStyle/>
                    <a:p>
                      <a:pPr algn="ctr" fontAlgn="ctr"/>
                      <a:r>
                        <a:rPr lang="cs-CZ" sz="1200" b="1" i="0" u="none" strike="noStrike">
                          <a:solidFill>
                            <a:srgbClr val="000000"/>
                          </a:solidFill>
                          <a:latin typeface="Arial"/>
                        </a:rPr>
                        <a:t>15</a:t>
                      </a:r>
                    </a:p>
                  </a:txBody>
                  <a:tcPr marL="0" marR="0" marT="0" marB="0" anchor="ctr">
                    <a:lnL>
                      <a:noFill/>
                    </a:lnL>
                    <a:lnR>
                      <a:noFill/>
                    </a:lnR>
                    <a:lnT>
                      <a:noFill/>
                    </a:lnT>
                    <a:lnB>
                      <a:noFill/>
                    </a:lnB>
                    <a:solidFill>
                      <a:srgbClr val="CCFF99"/>
                    </a:solidFill>
                  </a:tcPr>
                </a:tc>
                <a:tc>
                  <a:txBody>
                    <a:bodyPr/>
                    <a:lstStyle/>
                    <a:p>
                      <a:pPr algn="l" fontAlgn="ctr"/>
                      <a:r>
                        <a:rPr lang="cs-CZ" sz="1200" b="1" i="0" u="none" strike="noStrike">
                          <a:solidFill>
                            <a:srgbClr val="000000"/>
                          </a:solidFill>
                          <a:latin typeface="Arial"/>
                        </a:rPr>
                        <a:t>TJ Střekov</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1</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a:rPr>
                        <a:t>4</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Calibri"/>
                        </a:rPr>
                        <a:t>9:17</a:t>
                      </a:r>
                    </a:p>
                  </a:txBody>
                  <a:tcPr marL="0" marR="0" marT="0" marB="0" anchor="ctr">
                    <a:lnL>
                      <a:noFill/>
                    </a:lnL>
                    <a:lnR>
                      <a:noFill/>
                    </a:lnR>
                    <a:lnT>
                      <a:noFill/>
                    </a:lnT>
                    <a:lnB>
                      <a:noFill/>
                    </a:lnB>
                    <a:solidFill>
                      <a:srgbClr val="CCFF99"/>
                    </a:solidFill>
                  </a:tcPr>
                </a:tc>
                <a:tc>
                  <a:txBody>
                    <a:bodyPr/>
                    <a:lstStyle/>
                    <a:p>
                      <a:pPr algn="ctr" fontAlgn="ctr"/>
                      <a:r>
                        <a:rPr lang="cs-CZ" sz="1200" b="1" i="0" u="none" strike="noStrike" dirty="0">
                          <a:solidFill>
                            <a:srgbClr val="000000"/>
                          </a:solidFill>
                          <a:latin typeface="Arial"/>
                        </a:rPr>
                        <a:t>3</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15"/>
                  </a:ext>
                </a:extLst>
              </a:tr>
              <a:tr h="126365">
                <a:tc>
                  <a:txBody>
                    <a:bodyPr/>
                    <a:lstStyle/>
                    <a:p>
                      <a:pPr algn="ctr" fontAlgn="ctr"/>
                      <a:r>
                        <a:rPr lang="cs-CZ" sz="1200" b="1" i="0" u="none" strike="noStrike">
                          <a:solidFill>
                            <a:srgbClr val="000000"/>
                          </a:solidFill>
                          <a:latin typeface="Arial"/>
                        </a:rPr>
                        <a:t>16</a:t>
                      </a:r>
                    </a:p>
                  </a:txBody>
                  <a:tcPr marL="0" marR="0" marT="0" marB="0" anchor="ctr">
                    <a:lnL>
                      <a:noFill/>
                    </a:lnL>
                    <a:lnR>
                      <a:noFill/>
                    </a:lnR>
                    <a:lnT>
                      <a:noFill/>
                    </a:lnT>
                    <a:lnB>
                      <a:noFill/>
                    </a:lnB>
                    <a:solidFill>
                      <a:srgbClr val="FFFF00"/>
                    </a:solidFill>
                  </a:tcPr>
                </a:tc>
                <a:tc>
                  <a:txBody>
                    <a:bodyPr/>
                    <a:lstStyle/>
                    <a:p>
                      <a:pPr algn="l" fontAlgn="ctr"/>
                      <a:r>
                        <a:rPr lang="cs-CZ" sz="1200" b="1" i="0" u="none" strike="noStrike">
                          <a:solidFill>
                            <a:srgbClr val="000000"/>
                          </a:solidFill>
                          <a:latin typeface="Arial"/>
                        </a:rPr>
                        <a:t>FK Duchcov</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0</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Calibri"/>
                        </a:rPr>
                        <a:t>3:18</a:t>
                      </a:r>
                    </a:p>
                  </a:txBody>
                  <a:tcPr marL="0" marR="0" marT="0" marB="0" anchor="ctr">
                    <a:lnL>
                      <a:noFill/>
                    </a:lnL>
                    <a:lnR>
                      <a:noFill/>
                    </a:lnR>
                    <a:lnT>
                      <a:noFill/>
                    </a:lnT>
                    <a:lnB>
                      <a:noFill/>
                    </a:lnB>
                    <a:solidFill>
                      <a:srgbClr val="FFFF00"/>
                    </a:solidFill>
                  </a:tcPr>
                </a:tc>
                <a:tc>
                  <a:txBody>
                    <a:bodyPr/>
                    <a:lstStyle/>
                    <a:p>
                      <a:pPr algn="ctr" fontAlgn="ctr"/>
                      <a:r>
                        <a:rPr lang="cs-CZ" sz="1200" b="1" i="0" u="none" strike="noStrike" dirty="0">
                          <a:solidFill>
                            <a:srgbClr val="000000"/>
                          </a:solidFill>
                          <a:latin typeface="Arial"/>
                        </a:rPr>
                        <a:t>3</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16"/>
                  </a:ext>
                </a:extLst>
              </a:tr>
            </a:tbl>
          </a:graphicData>
        </a:graphic>
      </p:graphicFrame>
      <p:sp>
        <p:nvSpPr>
          <p:cNvPr id="4" name="TextovéPole 3"/>
          <p:cNvSpPr txBox="1"/>
          <p:nvPr/>
        </p:nvSpPr>
        <p:spPr>
          <a:xfrm>
            <a:off x="5863580" y="3259460"/>
            <a:ext cx="4248472" cy="3539430"/>
          </a:xfrm>
          <a:prstGeom prst="rect">
            <a:avLst/>
          </a:prstGeom>
          <a:blipFill>
            <a:blip r:embed="rId2" cstate="print"/>
            <a:stretch>
              <a:fillRect/>
            </a:stretch>
          </a:blipFill>
          <a:ln w="120650">
            <a:gradFill>
              <a:gsLst>
                <a:gs pos="0">
                  <a:srgbClr val="DDEBCF"/>
                </a:gs>
                <a:gs pos="50000">
                  <a:srgbClr val="9CB86E"/>
                </a:gs>
                <a:gs pos="100000">
                  <a:srgbClr val="156B13"/>
                </a:gs>
              </a:gsLst>
              <a:lin ang="5400000" scaled="0"/>
            </a:gradFill>
            <a:prstDash val="sysDash"/>
          </a:ln>
        </p:spPr>
        <p:txBody>
          <a:bodyPr wrap="square" rtlCol="0">
            <a:spAutoFit/>
          </a:bodyPr>
          <a:lstStyle/>
          <a:p>
            <a:pPr algn="ctr"/>
            <a:r>
              <a:rPr lang="cs-CZ" sz="3200" dirty="0" smtClean="0">
                <a:ln w="31750">
                  <a:solidFill>
                    <a:schemeClr val="accent6">
                      <a:lumMod val="75000"/>
                    </a:schemeClr>
                  </a:solidFill>
                </a:ln>
                <a:solidFill>
                  <a:srgbClr val="FF00FF"/>
                </a:solidFill>
                <a:latin typeface="Bookman Old Style" pitchFamily="18" charset="0"/>
              </a:rPr>
              <a:t>FK Slavoj Žatec</a:t>
            </a:r>
          </a:p>
          <a:p>
            <a:pPr algn="ctr"/>
            <a:r>
              <a:rPr lang="cs-CZ" sz="3200" dirty="0" smtClean="0">
                <a:ln w="31750">
                  <a:solidFill>
                    <a:schemeClr val="accent6">
                      <a:lumMod val="75000"/>
                    </a:schemeClr>
                  </a:solidFill>
                </a:ln>
                <a:solidFill>
                  <a:srgbClr val="FF00FF"/>
                </a:solidFill>
                <a:latin typeface="Bookman Old Style" pitchFamily="18" charset="0"/>
              </a:rPr>
              <a:t>SK </a:t>
            </a:r>
            <a:r>
              <a:rPr lang="cs-CZ" sz="3200" dirty="0" err="1" smtClean="0">
                <a:ln w="31750">
                  <a:solidFill>
                    <a:schemeClr val="accent6">
                      <a:lumMod val="75000"/>
                    </a:schemeClr>
                  </a:solidFill>
                </a:ln>
                <a:solidFill>
                  <a:srgbClr val="FF00FF"/>
                </a:solidFill>
                <a:latin typeface="Bookman Old Style" pitchFamily="18" charset="0"/>
              </a:rPr>
              <a:t>Štětí</a:t>
            </a:r>
            <a:endParaRPr lang="cs-CZ" sz="3200" dirty="0" smtClean="0">
              <a:ln w="31750">
                <a:solidFill>
                  <a:schemeClr val="accent6">
                    <a:lumMod val="75000"/>
                  </a:schemeClr>
                </a:solidFill>
              </a:ln>
              <a:solidFill>
                <a:srgbClr val="FF00FF"/>
              </a:solidFill>
              <a:latin typeface="Bookman Old Style" pitchFamily="18" charset="0"/>
            </a:endParaRPr>
          </a:p>
          <a:p>
            <a:pPr algn="ctr"/>
            <a:r>
              <a:rPr lang="cs-CZ" sz="3200" dirty="0" smtClean="0">
                <a:ln w="31750">
                  <a:solidFill>
                    <a:schemeClr val="accent6">
                      <a:lumMod val="75000"/>
                    </a:schemeClr>
                  </a:solidFill>
                </a:ln>
                <a:solidFill>
                  <a:srgbClr val="FF00FF"/>
                </a:solidFill>
                <a:latin typeface="Bookman Old Style" pitchFamily="18" charset="0"/>
              </a:rPr>
              <a:t>Sobota </a:t>
            </a:r>
          </a:p>
          <a:p>
            <a:pPr algn="ctr"/>
            <a:r>
              <a:rPr lang="cs-CZ" sz="3200" dirty="0" smtClean="0">
                <a:ln w="31750">
                  <a:solidFill>
                    <a:schemeClr val="accent6">
                      <a:lumMod val="75000"/>
                    </a:schemeClr>
                  </a:solidFill>
                </a:ln>
                <a:solidFill>
                  <a:srgbClr val="FF00FF"/>
                </a:solidFill>
                <a:latin typeface="Bookman Old Style" pitchFamily="18" charset="0"/>
              </a:rPr>
              <a:t>23.4. 2016</a:t>
            </a:r>
          </a:p>
          <a:p>
            <a:pPr algn="ctr"/>
            <a:r>
              <a:rPr lang="cs-CZ" sz="3200" dirty="0" smtClean="0">
                <a:ln w="31750">
                  <a:solidFill>
                    <a:schemeClr val="accent6">
                      <a:lumMod val="75000"/>
                    </a:schemeClr>
                  </a:solidFill>
                </a:ln>
                <a:solidFill>
                  <a:srgbClr val="FF00FF"/>
                </a:solidFill>
                <a:latin typeface="Bookman Old Style" pitchFamily="18" charset="0"/>
              </a:rPr>
              <a:t>17:00 hod</a:t>
            </a:r>
          </a:p>
          <a:p>
            <a:pPr algn="ctr"/>
            <a:r>
              <a:rPr lang="cs-CZ" sz="3200" dirty="0" smtClean="0">
                <a:ln w="31750">
                  <a:solidFill>
                    <a:schemeClr val="accent6">
                      <a:lumMod val="75000"/>
                    </a:schemeClr>
                  </a:solidFill>
                </a:ln>
                <a:solidFill>
                  <a:srgbClr val="990099"/>
                </a:solidFill>
                <a:latin typeface="Bookman Old Style" pitchFamily="18" charset="0"/>
              </a:rPr>
              <a:t>14:15</a:t>
            </a:r>
          </a:p>
          <a:p>
            <a:pPr algn="ctr"/>
            <a:r>
              <a:rPr lang="cs-CZ" sz="3200" dirty="0" err="1" smtClean="0">
                <a:ln w="31750">
                  <a:solidFill>
                    <a:schemeClr val="accent6">
                      <a:lumMod val="75000"/>
                    </a:schemeClr>
                  </a:solidFill>
                </a:ln>
                <a:solidFill>
                  <a:srgbClr val="990099"/>
                </a:solidFill>
                <a:latin typeface="Bookman Old Style" pitchFamily="18" charset="0"/>
              </a:rPr>
              <a:t>vyjížďíme</a:t>
            </a:r>
            <a:endParaRPr lang="cs-CZ" sz="3200" dirty="0" smtClean="0">
              <a:ln w="31750">
                <a:solidFill>
                  <a:schemeClr val="accent6">
                    <a:lumMod val="75000"/>
                  </a:schemeClr>
                </a:solidFill>
              </a:ln>
              <a:solidFill>
                <a:srgbClr val="990099"/>
              </a:solidFill>
              <a:latin typeface="Bookman Old Style" pitchFamily="18" charset="0"/>
            </a:endParaRPr>
          </a:p>
        </p:txBody>
      </p:sp>
      <p:sp>
        <p:nvSpPr>
          <p:cNvPr id="5" name="TextovéPole 4"/>
          <p:cNvSpPr txBox="1"/>
          <p:nvPr/>
        </p:nvSpPr>
        <p:spPr>
          <a:xfrm>
            <a:off x="5863580" y="1171228"/>
            <a:ext cx="4320480" cy="1754326"/>
          </a:xfrm>
          <a:prstGeom prst="rect">
            <a:avLst/>
          </a:prstGeom>
          <a:blipFill dpi="0" rotWithShape="1">
            <a:blip r:embed="rId3" cstate="print">
              <a:alphaModFix amt="57000"/>
            </a:blip>
            <a:srcRect/>
            <a:stretch>
              <a:fillRect/>
            </a:stretch>
          </a:blipFill>
          <a:ln w="44450">
            <a:solidFill>
              <a:srgbClr val="FF33CC"/>
            </a:solidFill>
            <a:prstDash val="lgDashDotDot"/>
          </a:ln>
        </p:spPr>
        <p:txBody>
          <a:bodyPr wrap="square" rtlCol="0">
            <a:spAutoFit/>
          </a:bodyPr>
          <a:lstStyle/>
          <a:p>
            <a:pPr algn="just"/>
            <a:r>
              <a:rPr lang="cs-CZ" sz="1800" dirty="0" smtClean="0">
                <a:effectLst>
                  <a:outerShdw blurRad="38100" dist="38100" dir="2700000" algn="tl">
                    <a:srgbClr val="000000">
                      <a:alpha val="43137"/>
                    </a:srgbClr>
                  </a:outerShdw>
                </a:effectLst>
                <a:latin typeface="Traditional Arabic" pitchFamily="18" charset="-78"/>
                <a:cs typeface="Traditional Arabic" pitchFamily="18" charset="-78"/>
              </a:rPr>
              <a:t>Za týden jedeme do města chmele. Na podzim jsme Žatec doma porazili  7:1. Nenechte se však mýlit. Od té domy Slavoj začal vítězit a ze spodních míst tabulky se propracoval do středu tabulky.     </a:t>
            </a:r>
          </a:p>
        </p:txBody>
      </p:sp>
      <p:sp>
        <p:nvSpPr>
          <p:cNvPr id="6" name="Obdélník 5"/>
          <p:cNvSpPr/>
          <p:nvPr/>
        </p:nvSpPr>
        <p:spPr>
          <a:xfrm>
            <a:off x="5886343" y="91108"/>
            <a:ext cx="4297717" cy="923330"/>
          </a:xfrm>
          <a:prstGeom prst="rect">
            <a:avLst/>
          </a:prstGeom>
          <a:blipFill>
            <a:blip r:embed="rId4" cstate="print"/>
            <a:stretch>
              <a:fillRect/>
            </a:stretch>
          </a:blipFill>
          <a:ln w="53975">
            <a:solidFill>
              <a:schemeClr val="accent1">
                <a:lumMod val="75000"/>
              </a:schemeClr>
            </a:solidFill>
            <a:prstDash val="sysDot"/>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cs-CZ" sz="5400" b="1" cap="none" spc="0" dirty="0" smtClean="0">
                <a:ln w="25400">
                  <a:solidFill>
                    <a:srgbClr val="FFFF66"/>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POZVÁNKA</a:t>
            </a:r>
            <a:endParaRPr lang="cs-CZ" sz="5400" b="1" cap="none" spc="0" dirty="0">
              <a:ln w="25400">
                <a:solidFill>
                  <a:srgbClr val="FFFF66"/>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 name="Picture 1"/>
          <p:cNvPicPr>
            <a:picLocks noChangeAspect="1" noChangeArrowheads="1"/>
          </p:cNvPicPr>
          <p:nvPr/>
        </p:nvPicPr>
        <p:blipFill>
          <a:blip r:embed="rId5" cstate="print"/>
          <a:srcRect/>
          <a:stretch>
            <a:fillRect/>
          </a:stretch>
        </p:blipFill>
        <p:spPr bwMode="auto">
          <a:xfrm>
            <a:off x="6079604" y="5419700"/>
            <a:ext cx="792088" cy="1008112"/>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9103940" y="3907532"/>
            <a:ext cx="720080" cy="792088"/>
          </a:xfrm>
          <a:prstGeom prst="rect">
            <a:avLst/>
          </a:prstGeom>
          <a:noFill/>
          <a:ln w="9525">
            <a:noFill/>
            <a:miter lim="800000"/>
            <a:headEnd/>
            <a:tailEnd/>
          </a:ln>
        </p:spPr>
      </p:pic>
      <p:sp>
        <p:nvSpPr>
          <p:cNvPr id="9" name="TextovéPole 8"/>
          <p:cNvSpPr txBox="1"/>
          <p:nvPr/>
        </p:nvSpPr>
        <p:spPr>
          <a:xfrm>
            <a:off x="1543100"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sp>
        <p:nvSpPr>
          <p:cNvPr id="10" name="TextovéPole 9"/>
          <p:cNvSpPr txBox="1"/>
          <p:nvPr/>
        </p:nvSpPr>
        <p:spPr>
          <a:xfrm>
            <a:off x="7735788" y="693244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p>
        </p:txBody>
      </p:sp>
      <p:graphicFrame>
        <p:nvGraphicFramePr>
          <p:cNvPr id="11" name="Tabulka 10"/>
          <p:cNvGraphicFramePr>
            <a:graphicFrameLocks noGrp="1"/>
          </p:cNvGraphicFramePr>
          <p:nvPr/>
        </p:nvGraphicFramePr>
        <p:xfrm>
          <a:off x="174948" y="3547492"/>
          <a:ext cx="4320479" cy="3310890"/>
        </p:xfrm>
        <a:graphic>
          <a:graphicData uri="http://schemas.openxmlformats.org/drawingml/2006/table">
            <a:tbl>
              <a:tblPr/>
              <a:tblGrid>
                <a:gridCol w="481725">
                  <a:extLst>
                    <a:ext uri="{9D8B030D-6E8A-4147-A177-3AD203B41FA5}">
                      <a16:colId xmlns:a16="http://schemas.microsoft.com/office/drawing/2014/main" val="20000"/>
                    </a:ext>
                  </a:extLst>
                </a:gridCol>
                <a:gridCol w="1462491">
                  <a:extLst>
                    <a:ext uri="{9D8B030D-6E8A-4147-A177-3AD203B41FA5}">
                      <a16:colId xmlns:a16="http://schemas.microsoft.com/office/drawing/2014/main" val="20001"/>
                    </a:ext>
                  </a:extLst>
                </a:gridCol>
                <a:gridCol w="1096679">
                  <a:extLst>
                    <a:ext uri="{9D8B030D-6E8A-4147-A177-3AD203B41FA5}">
                      <a16:colId xmlns:a16="http://schemas.microsoft.com/office/drawing/2014/main" val="20002"/>
                    </a:ext>
                  </a:extLst>
                </a:gridCol>
                <a:gridCol w="715062">
                  <a:extLst>
                    <a:ext uri="{9D8B030D-6E8A-4147-A177-3AD203B41FA5}">
                      <a16:colId xmlns:a16="http://schemas.microsoft.com/office/drawing/2014/main" val="20003"/>
                    </a:ext>
                  </a:extLst>
                </a:gridCol>
                <a:gridCol w="564522">
                  <a:extLst>
                    <a:ext uri="{9D8B030D-6E8A-4147-A177-3AD203B41FA5}">
                      <a16:colId xmlns:a16="http://schemas.microsoft.com/office/drawing/2014/main" val="20004"/>
                    </a:ext>
                  </a:extLst>
                </a:gridCol>
              </a:tblGrid>
              <a:tr h="438150">
                <a:tc>
                  <a:txBody>
                    <a:bodyPr/>
                    <a:lstStyle/>
                    <a:p>
                      <a:pPr algn="ctr" fontAlgn="ctr"/>
                      <a:r>
                        <a:rPr lang="cs-CZ" sz="800" b="1" i="0" u="none" strike="noStrike">
                          <a:solidFill>
                            <a:srgbClr val="000000"/>
                          </a:solidFill>
                          <a:latin typeface="Calibri"/>
                        </a:rPr>
                        <a:t>Pořadí</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Calibri"/>
                        </a:rPr>
                        <a:t>Klub</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Calibri"/>
                        </a:rPr>
                        <a:t>průměrná návštěvnost doma</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Calibri"/>
                        </a:rPr>
                        <a:t>průměrná návštěvnost venku</a:t>
                      </a:r>
                    </a:p>
                  </a:txBody>
                  <a:tcPr marL="9525" marR="9525" marT="9525" marB="0" anchor="ctr">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Calibri"/>
                        </a:rPr>
                        <a:t>průměrná návštěvnost celkem</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0"/>
                  </a:ext>
                </a:extLst>
              </a:tr>
              <a:tr h="126365">
                <a:tc>
                  <a:txBody>
                    <a:bodyPr/>
                    <a:lstStyle/>
                    <a:p>
                      <a:pPr algn="ctr" fontAlgn="ctr"/>
                      <a:r>
                        <a:rPr lang="cs-CZ" sz="1050" b="1" i="0" u="none" strike="noStrike" dirty="0">
                          <a:solidFill>
                            <a:srgbClr val="000000"/>
                          </a:solidFill>
                          <a:latin typeface="Calibri"/>
                        </a:rPr>
                        <a:t>1.</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latin typeface="Calibri"/>
                        </a:rPr>
                        <a:t>Fotbalový klub Bílina</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171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136</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154</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1"/>
                  </a:ext>
                </a:extLst>
              </a:tr>
              <a:tr h="126365">
                <a:tc>
                  <a:txBody>
                    <a:bodyPr/>
                    <a:lstStyle/>
                    <a:p>
                      <a:pPr algn="ctr" fontAlgn="ctr"/>
                      <a:r>
                        <a:rPr lang="cs-CZ" sz="1050" b="1" i="0" u="none" strike="noStrike" dirty="0">
                          <a:solidFill>
                            <a:srgbClr val="000000"/>
                          </a:solidFill>
                          <a:latin typeface="Calibri"/>
                        </a:rPr>
                        <a:t>2.</a:t>
                      </a:r>
                    </a:p>
                  </a:txBody>
                  <a:tcPr marL="9525" marR="9525" marT="9525" marB="0" anchor="ctr">
                    <a:lnL>
                      <a:noFill/>
                    </a:lnL>
                    <a:lnR>
                      <a:noFill/>
                    </a:lnR>
                    <a:lnT>
                      <a:noFill/>
                    </a:lnT>
                    <a:lnB>
                      <a:noFill/>
                    </a:lnB>
                    <a:solidFill>
                      <a:srgbClr val="CCFFCC"/>
                    </a:solidFill>
                  </a:tcPr>
                </a:tc>
                <a:tc>
                  <a:txBody>
                    <a:bodyPr/>
                    <a:lstStyle/>
                    <a:p>
                      <a:pPr algn="l" fontAlgn="ctr"/>
                      <a:r>
                        <a:rPr lang="cs-CZ" sz="1050" b="1" i="0" u="none" strike="noStrike" dirty="0" err="1">
                          <a:solidFill>
                            <a:srgbClr val="000000"/>
                          </a:solidFill>
                          <a:latin typeface="Calibri"/>
                        </a:rPr>
                        <a:t>Proboštov</a:t>
                      </a:r>
                      <a:endParaRPr lang="cs-CZ" sz="1050" b="1" i="0" u="none" strike="noStrike" dirty="0">
                        <a:solidFill>
                          <a:srgbClr val="000000"/>
                        </a:solidFill>
                        <a:latin typeface="Calibri"/>
                      </a:endParaRP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166</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127</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146</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10002"/>
                  </a:ext>
                </a:extLst>
              </a:tr>
              <a:tr h="126365">
                <a:tc>
                  <a:txBody>
                    <a:bodyPr/>
                    <a:lstStyle/>
                    <a:p>
                      <a:pPr algn="ctr" fontAlgn="ctr"/>
                      <a:r>
                        <a:rPr lang="cs-CZ" sz="1050" b="1" i="0" u="none" strike="noStrike">
                          <a:solidFill>
                            <a:srgbClr val="000000"/>
                          </a:solidFill>
                          <a:latin typeface="Calibri"/>
                        </a:rPr>
                        <a:t>3.</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a:solidFill>
                            <a:srgbClr val="000000"/>
                          </a:solidFill>
                          <a:latin typeface="Calibri"/>
                        </a:rPr>
                        <a:t>Fotbalový klub </a:t>
                      </a:r>
                      <a:r>
                        <a:rPr lang="cs-CZ" sz="1050" b="1" i="0" u="none" strike="noStrike" dirty="0" err="1">
                          <a:solidFill>
                            <a:srgbClr val="000000"/>
                          </a:solidFill>
                          <a:latin typeface="Calibri"/>
                        </a:rPr>
                        <a:t>Postoloprty</a:t>
                      </a:r>
                      <a:endParaRPr lang="cs-CZ" sz="105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162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112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137</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126365">
                <a:tc>
                  <a:txBody>
                    <a:bodyPr/>
                    <a:lstStyle/>
                    <a:p>
                      <a:pPr algn="ctr" fontAlgn="ctr"/>
                      <a:r>
                        <a:rPr lang="cs-CZ" sz="1050" b="1" i="0" u="none" strike="noStrike">
                          <a:solidFill>
                            <a:srgbClr val="000000"/>
                          </a:solidFill>
                          <a:latin typeface="Calibri"/>
                        </a:rPr>
                        <a:t>4.</a:t>
                      </a:r>
                    </a:p>
                  </a:txBody>
                  <a:tcPr marL="9525" marR="9525" marT="9525" marB="0" anchor="ctr">
                    <a:lnL>
                      <a:noFill/>
                    </a:lnL>
                    <a:lnR>
                      <a:noFill/>
                    </a:lnR>
                    <a:lnT>
                      <a:noFill/>
                    </a:lnT>
                    <a:lnB>
                      <a:noFill/>
                    </a:lnB>
                    <a:solidFill>
                      <a:srgbClr val="CCFFCC"/>
                    </a:solidFill>
                  </a:tcPr>
                </a:tc>
                <a:tc>
                  <a:txBody>
                    <a:bodyPr/>
                    <a:lstStyle/>
                    <a:p>
                      <a:pPr algn="l" fontAlgn="ctr"/>
                      <a:r>
                        <a:rPr lang="cs-CZ" sz="1050" b="1" i="0" u="none" strike="noStrike" dirty="0">
                          <a:solidFill>
                            <a:srgbClr val="000000"/>
                          </a:solidFill>
                          <a:latin typeface="Calibri"/>
                        </a:rPr>
                        <a:t>FK ČESKÝ LEV </a:t>
                      </a:r>
                      <a:r>
                        <a:rPr lang="cs-CZ" sz="1050" b="1" i="0" u="none" strike="noStrike" dirty="0" err="1">
                          <a:solidFill>
                            <a:srgbClr val="000000"/>
                          </a:solidFill>
                          <a:latin typeface="Calibri"/>
                        </a:rPr>
                        <a:t>Neštěmice</a:t>
                      </a:r>
                      <a:endParaRPr lang="cs-CZ" sz="1050" b="1" i="0" u="none" strike="noStrike" dirty="0">
                        <a:solidFill>
                          <a:srgbClr val="000000"/>
                        </a:solidFill>
                        <a:latin typeface="Calibri"/>
                      </a:endParaRP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158</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111</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135</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10004"/>
                  </a:ext>
                </a:extLst>
              </a:tr>
              <a:tr h="126365">
                <a:tc>
                  <a:txBody>
                    <a:bodyPr/>
                    <a:lstStyle/>
                    <a:p>
                      <a:pPr algn="ctr" fontAlgn="ctr"/>
                      <a:r>
                        <a:rPr lang="cs-CZ" sz="1050" b="1" i="0" u="none" strike="noStrike">
                          <a:solidFill>
                            <a:srgbClr val="000000"/>
                          </a:solidFill>
                          <a:latin typeface="Calibri"/>
                        </a:rPr>
                        <a:t>5.</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smtClean="0">
                          <a:solidFill>
                            <a:srgbClr val="000000"/>
                          </a:solidFill>
                          <a:latin typeface="Calibri"/>
                        </a:rPr>
                        <a:t>Slavoj Žatec</a:t>
                      </a:r>
                      <a:endParaRPr lang="cs-CZ" sz="105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156</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116</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136</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5"/>
                  </a:ext>
                </a:extLst>
              </a:tr>
              <a:tr h="126365">
                <a:tc>
                  <a:txBody>
                    <a:bodyPr/>
                    <a:lstStyle/>
                    <a:p>
                      <a:pPr algn="ctr" fontAlgn="ctr"/>
                      <a:r>
                        <a:rPr lang="cs-CZ" sz="1050" b="1" i="0" u="none" strike="noStrike">
                          <a:solidFill>
                            <a:srgbClr val="000000"/>
                          </a:solidFill>
                          <a:latin typeface="Calibri"/>
                        </a:rPr>
                        <a:t>6.</a:t>
                      </a:r>
                    </a:p>
                  </a:txBody>
                  <a:tcPr marL="9525" marR="9525" marT="9525" marB="0" anchor="ctr">
                    <a:lnL>
                      <a:noFill/>
                    </a:lnL>
                    <a:lnR>
                      <a:noFill/>
                    </a:lnR>
                    <a:lnT>
                      <a:noFill/>
                    </a:lnT>
                    <a:lnB>
                      <a:noFill/>
                    </a:lnB>
                    <a:solidFill>
                      <a:srgbClr val="CCFFCC"/>
                    </a:solidFill>
                  </a:tcPr>
                </a:tc>
                <a:tc>
                  <a:txBody>
                    <a:bodyPr/>
                    <a:lstStyle/>
                    <a:p>
                      <a:pPr algn="l" fontAlgn="ctr"/>
                      <a:r>
                        <a:rPr lang="cs-CZ" sz="1050" b="1" i="0" u="none" strike="noStrike" dirty="0">
                          <a:solidFill>
                            <a:srgbClr val="000000"/>
                          </a:solidFill>
                          <a:latin typeface="Calibri"/>
                        </a:rPr>
                        <a:t>FK </a:t>
                      </a:r>
                      <a:r>
                        <a:rPr lang="cs-CZ" sz="1050" b="1" i="0" u="none" strike="noStrike" dirty="0" err="1">
                          <a:solidFill>
                            <a:srgbClr val="000000"/>
                          </a:solidFill>
                          <a:latin typeface="Calibri"/>
                        </a:rPr>
                        <a:t>Duchcov</a:t>
                      </a:r>
                      <a:endParaRPr lang="cs-CZ" sz="1050" b="1" i="0" u="none" strike="noStrike" dirty="0">
                        <a:solidFill>
                          <a:srgbClr val="000000"/>
                        </a:solidFill>
                        <a:latin typeface="Calibri"/>
                      </a:endParaRP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149</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117</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133</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10006"/>
                  </a:ext>
                </a:extLst>
              </a:tr>
              <a:tr h="126365">
                <a:tc>
                  <a:txBody>
                    <a:bodyPr/>
                    <a:lstStyle/>
                    <a:p>
                      <a:pPr algn="ctr" fontAlgn="ctr"/>
                      <a:r>
                        <a:rPr lang="cs-CZ" sz="1050" b="1" i="0" u="none" strike="noStrike">
                          <a:solidFill>
                            <a:srgbClr val="000000"/>
                          </a:solidFill>
                          <a:latin typeface="Calibri"/>
                        </a:rPr>
                        <a:t>7.</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a:solidFill>
                            <a:srgbClr val="000000"/>
                          </a:solidFill>
                          <a:latin typeface="Calibri"/>
                        </a:rPr>
                        <a:t>SK </a:t>
                      </a:r>
                      <a:r>
                        <a:rPr lang="cs-CZ" sz="1050" b="1" i="0" u="none" strike="noStrike" dirty="0" err="1">
                          <a:solidFill>
                            <a:srgbClr val="000000"/>
                          </a:solidFill>
                          <a:latin typeface="Calibri"/>
                        </a:rPr>
                        <a:t>Baník</a:t>
                      </a:r>
                      <a:r>
                        <a:rPr lang="cs-CZ" sz="1050" b="1" i="0" u="none" strike="noStrike" dirty="0">
                          <a:solidFill>
                            <a:srgbClr val="000000"/>
                          </a:solidFill>
                          <a:latin typeface="Calibri"/>
                        </a:rPr>
                        <a:t> </a:t>
                      </a:r>
                      <a:r>
                        <a:rPr lang="cs-CZ" sz="1050" b="1" i="0" u="none" strike="noStrike" dirty="0" err="1">
                          <a:solidFill>
                            <a:srgbClr val="000000"/>
                          </a:solidFill>
                          <a:latin typeface="Calibri"/>
                        </a:rPr>
                        <a:t>Modlany</a:t>
                      </a:r>
                      <a:r>
                        <a:rPr lang="cs-CZ" sz="1050" b="1" i="0" u="none" strike="noStrike" dirty="0">
                          <a:solidFill>
                            <a:srgbClr val="000000"/>
                          </a:solidFill>
                          <a:latin typeface="Calibri"/>
                        </a:rPr>
                        <a:t> z.s.</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142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158</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150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7"/>
                  </a:ext>
                </a:extLst>
              </a:tr>
              <a:tr h="126365">
                <a:tc>
                  <a:txBody>
                    <a:bodyPr/>
                    <a:lstStyle/>
                    <a:p>
                      <a:pPr algn="ctr" fontAlgn="ctr"/>
                      <a:r>
                        <a:rPr lang="cs-CZ" sz="1050" b="1" i="0" u="none" strike="noStrike">
                          <a:solidFill>
                            <a:srgbClr val="000000"/>
                          </a:solidFill>
                          <a:latin typeface="Calibri"/>
                        </a:rPr>
                        <a:t>8.</a:t>
                      </a:r>
                    </a:p>
                  </a:txBody>
                  <a:tcPr marL="9525" marR="9525" marT="9525" marB="0" anchor="ctr">
                    <a:lnL>
                      <a:noFill/>
                    </a:lnL>
                    <a:lnR>
                      <a:noFill/>
                    </a:lnR>
                    <a:lnT>
                      <a:noFill/>
                    </a:lnT>
                    <a:lnB>
                      <a:noFill/>
                    </a:lnB>
                    <a:solidFill>
                      <a:srgbClr val="CCFFCC"/>
                    </a:solidFill>
                  </a:tcPr>
                </a:tc>
                <a:tc>
                  <a:txBody>
                    <a:bodyPr/>
                    <a:lstStyle/>
                    <a:p>
                      <a:pPr algn="l" fontAlgn="ctr"/>
                      <a:r>
                        <a:rPr lang="cs-CZ" sz="1050" b="1" i="0" u="none" strike="noStrike" dirty="0">
                          <a:solidFill>
                            <a:srgbClr val="000000"/>
                          </a:solidFill>
                          <a:latin typeface="Calibri"/>
                        </a:rPr>
                        <a:t>SK </a:t>
                      </a:r>
                      <a:r>
                        <a:rPr lang="cs-CZ" sz="1050" b="1" i="0" u="none" strike="noStrike" dirty="0" err="1">
                          <a:solidFill>
                            <a:srgbClr val="000000"/>
                          </a:solidFill>
                          <a:latin typeface="Calibri"/>
                        </a:rPr>
                        <a:t>Štětí</a:t>
                      </a:r>
                      <a:r>
                        <a:rPr lang="cs-CZ" sz="1050" b="1" i="0" u="none" strike="noStrike" dirty="0">
                          <a:solidFill>
                            <a:srgbClr val="000000"/>
                          </a:solidFill>
                          <a:latin typeface="Calibri"/>
                        </a:rPr>
                        <a:t>, z.s.</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140</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129</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135</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10008"/>
                  </a:ext>
                </a:extLst>
              </a:tr>
              <a:tr h="126365">
                <a:tc>
                  <a:txBody>
                    <a:bodyPr/>
                    <a:lstStyle/>
                    <a:p>
                      <a:pPr algn="ctr" fontAlgn="ctr"/>
                      <a:r>
                        <a:rPr lang="cs-CZ" sz="1050" b="1" i="0" u="none" strike="noStrike">
                          <a:solidFill>
                            <a:srgbClr val="000000"/>
                          </a:solidFill>
                          <a:latin typeface="Calibri"/>
                        </a:rPr>
                        <a:t>9.</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smtClean="0">
                          <a:solidFill>
                            <a:srgbClr val="000000"/>
                          </a:solidFill>
                          <a:latin typeface="Calibri"/>
                        </a:rPr>
                        <a:t>TJ </a:t>
                      </a:r>
                      <a:r>
                        <a:rPr lang="cs-CZ" sz="1050" b="1" i="0" u="none" strike="noStrike" dirty="0">
                          <a:solidFill>
                            <a:srgbClr val="000000"/>
                          </a:solidFill>
                          <a:latin typeface="Calibri"/>
                        </a:rPr>
                        <a:t>Krupka</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118</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132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125</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9"/>
                  </a:ext>
                </a:extLst>
              </a:tr>
              <a:tr h="126365">
                <a:tc>
                  <a:txBody>
                    <a:bodyPr/>
                    <a:lstStyle/>
                    <a:p>
                      <a:pPr algn="ctr" fontAlgn="ctr"/>
                      <a:r>
                        <a:rPr lang="cs-CZ" sz="1050" b="1" i="0" u="none" strike="noStrike">
                          <a:solidFill>
                            <a:srgbClr val="000000"/>
                          </a:solidFill>
                          <a:latin typeface="Calibri"/>
                        </a:rPr>
                        <a:t>10.</a:t>
                      </a:r>
                    </a:p>
                  </a:txBody>
                  <a:tcPr marL="9525" marR="9525" marT="9525" marB="0" anchor="ctr">
                    <a:lnL>
                      <a:noFill/>
                    </a:lnL>
                    <a:lnR>
                      <a:noFill/>
                    </a:lnR>
                    <a:lnT>
                      <a:noFill/>
                    </a:lnT>
                    <a:lnB>
                      <a:noFill/>
                    </a:lnB>
                    <a:solidFill>
                      <a:srgbClr val="CCFFCC"/>
                    </a:solidFill>
                  </a:tcPr>
                </a:tc>
                <a:tc>
                  <a:txBody>
                    <a:bodyPr/>
                    <a:lstStyle/>
                    <a:p>
                      <a:pPr algn="l" fontAlgn="ctr"/>
                      <a:r>
                        <a:rPr lang="cs-CZ" sz="1050" b="1" i="0" u="none" strike="noStrike" dirty="0">
                          <a:solidFill>
                            <a:srgbClr val="000000"/>
                          </a:solidFill>
                          <a:latin typeface="Calibri"/>
                        </a:rPr>
                        <a:t>TJ Sokol </a:t>
                      </a:r>
                      <a:r>
                        <a:rPr lang="cs-CZ" sz="1050" b="1" i="0" u="none" strike="noStrike" dirty="0" err="1">
                          <a:solidFill>
                            <a:srgbClr val="000000"/>
                          </a:solidFill>
                          <a:latin typeface="Calibri"/>
                        </a:rPr>
                        <a:t>Srbice</a:t>
                      </a:r>
                      <a:endParaRPr lang="cs-CZ" sz="1050" b="1" i="0" u="none" strike="noStrike" dirty="0">
                        <a:solidFill>
                          <a:srgbClr val="000000"/>
                        </a:solidFill>
                        <a:latin typeface="Calibri"/>
                      </a:endParaRP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dirty="0">
                          <a:solidFill>
                            <a:srgbClr val="000000"/>
                          </a:solidFill>
                          <a:latin typeface="Calibri"/>
                        </a:rPr>
                        <a:t>108</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157</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132</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10010"/>
                  </a:ext>
                </a:extLst>
              </a:tr>
              <a:tr h="126365">
                <a:tc>
                  <a:txBody>
                    <a:bodyPr/>
                    <a:lstStyle/>
                    <a:p>
                      <a:pPr algn="ctr" fontAlgn="ctr"/>
                      <a:r>
                        <a:rPr lang="cs-CZ" sz="1050" b="1" i="0" u="none" strike="noStrike">
                          <a:solidFill>
                            <a:srgbClr val="000000"/>
                          </a:solidFill>
                          <a:latin typeface="Calibri"/>
                        </a:rPr>
                        <a:t>11.</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a:solidFill>
                            <a:srgbClr val="000000"/>
                          </a:solidFill>
                          <a:latin typeface="Calibri"/>
                        </a:rPr>
                        <a:t>TJ </a:t>
                      </a:r>
                      <a:r>
                        <a:rPr lang="cs-CZ" sz="1050" b="1" i="0" u="none" strike="noStrike" dirty="0" err="1">
                          <a:solidFill>
                            <a:srgbClr val="000000"/>
                          </a:solidFill>
                          <a:latin typeface="Calibri"/>
                        </a:rPr>
                        <a:t>Střekov</a:t>
                      </a:r>
                      <a:r>
                        <a:rPr lang="cs-CZ" sz="1050" b="1" i="0" u="none" strike="noStrike" dirty="0">
                          <a:solidFill>
                            <a:srgbClr val="000000"/>
                          </a:solidFill>
                          <a:latin typeface="Calibri"/>
                        </a:rPr>
                        <a:t>, z.s.</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Calibri"/>
                        </a:rPr>
                        <a:t>108</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123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116</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1"/>
                  </a:ext>
                </a:extLst>
              </a:tr>
              <a:tr h="126365">
                <a:tc>
                  <a:txBody>
                    <a:bodyPr/>
                    <a:lstStyle/>
                    <a:p>
                      <a:pPr algn="ctr" fontAlgn="ctr"/>
                      <a:r>
                        <a:rPr lang="cs-CZ" sz="1050" b="1" i="0" u="none" strike="noStrike">
                          <a:solidFill>
                            <a:srgbClr val="000000"/>
                          </a:solidFill>
                          <a:latin typeface="Calibri"/>
                        </a:rPr>
                        <a:t>12.</a:t>
                      </a:r>
                    </a:p>
                  </a:txBody>
                  <a:tcPr marL="9525" marR="9525" marT="9525" marB="0" anchor="ctr">
                    <a:lnL>
                      <a:noFill/>
                    </a:lnL>
                    <a:lnR>
                      <a:noFill/>
                    </a:lnR>
                    <a:lnT>
                      <a:noFill/>
                    </a:lnT>
                    <a:lnB>
                      <a:noFill/>
                    </a:lnB>
                    <a:solidFill>
                      <a:srgbClr val="CCFFCC"/>
                    </a:solidFill>
                  </a:tcPr>
                </a:tc>
                <a:tc>
                  <a:txBody>
                    <a:bodyPr/>
                    <a:lstStyle/>
                    <a:p>
                      <a:pPr algn="l" fontAlgn="ctr"/>
                      <a:r>
                        <a:rPr lang="cs-CZ" sz="1050" b="1" i="0" u="none" strike="noStrike" dirty="0">
                          <a:solidFill>
                            <a:srgbClr val="000000"/>
                          </a:solidFill>
                          <a:latin typeface="Calibri"/>
                        </a:rPr>
                        <a:t>FK Chmel </a:t>
                      </a:r>
                      <a:r>
                        <a:rPr lang="cs-CZ" sz="1050" b="1" i="0" u="none" strike="noStrike" dirty="0" err="1">
                          <a:solidFill>
                            <a:srgbClr val="000000"/>
                          </a:solidFill>
                          <a:latin typeface="Calibri"/>
                        </a:rPr>
                        <a:t>Blšany</a:t>
                      </a:r>
                      <a:endParaRPr lang="cs-CZ" sz="1050" b="1" i="0" u="none" strike="noStrike" dirty="0">
                        <a:solidFill>
                          <a:srgbClr val="000000"/>
                        </a:solidFill>
                        <a:latin typeface="Calibri"/>
                      </a:endParaRP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dirty="0">
                          <a:solidFill>
                            <a:srgbClr val="000000"/>
                          </a:solidFill>
                          <a:latin typeface="Calibri"/>
                        </a:rPr>
                        <a:t>95</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166</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130</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10012"/>
                  </a:ext>
                </a:extLst>
              </a:tr>
              <a:tr h="126365">
                <a:tc>
                  <a:txBody>
                    <a:bodyPr/>
                    <a:lstStyle/>
                    <a:p>
                      <a:pPr algn="ctr" fontAlgn="ctr"/>
                      <a:r>
                        <a:rPr lang="cs-CZ" sz="1050" b="1" i="0" u="none" strike="noStrike">
                          <a:solidFill>
                            <a:srgbClr val="000000"/>
                          </a:solidFill>
                          <a:latin typeface="Calibri"/>
                        </a:rPr>
                        <a:t>13.</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smtClean="0">
                          <a:solidFill>
                            <a:srgbClr val="000000"/>
                          </a:solidFill>
                          <a:latin typeface="Calibri"/>
                        </a:rPr>
                        <a:t>Sokol </a:t>
                      </a:r>
                      <a:r>
                        <a:rPr lang="cs-CZ" sz="1050" b="1" i="0" u="none" strike="noStrike" dirty="0">
                          <a:solidFill>
                            <a:srgbClr val="000000"/>
                          </a:solidFill>
                          <a:latin typeface="Calibri"/>
                        </a:rPr>
                        <a:t>Horní </a:t>
                      </a:r>
                      <a:r>
                        <a:rPr lang="cs-CZ" sz="1050" b="1" i="0" u="none" strike="noStrike" dirty="0" err="1">
                          <a:solidFill>
                            <a:srgbClr val="000000"/>
                          </a:solidFill>
                          <a:latin typeface="Calibri"/>
                        </a:rPr>
                        <a:t>Jiřetín</a:t>
                      </a:r>
                      <a:endParaRPr lang="cs-CZ" sz="105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Calibri"/>
                        </a:rPr>
                        <a:t>87</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Calibri"/>
                        </a:rPr>
                        <a:t>104</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96</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3"/>
                  </a:ext>
                </a:extLst>
              </a:tr>
              <a:tr h="126365">
                <a:tc>
                  <a:txBody>
                    <a:bodyPr/>
                    <a:lstStyle/>
                    <a:p>
                      <a:pPr algn="ctr" fontAlgn="ctr"/>
                      <a:r>
                        <a:rPr lang="cs-CZ" sz="1050" b="1" i="0" u="none" strike="noStrike">
                          <a:solidFill>
                            <a:srgbClr val="000000"/>
                          </a:solidFill>
                          <a:latin typeface="Calibri"/>
                        </a:rPr>
                        <a:t>14.</a:t>
                      </a:r>
                    </a:p>
                  </a:txBody>
                  <a:tcPr marL="9525" marR="9525" marT="9525" marB="0" anchor="ctr">
                    <a:lnL>
                      <a:noFill/>
                    </a:lnL>
                    <a:lnR>
                      <a:noFill/>
                    </a:lnR>
                    <a:lnT>
                      <a:noFill/>
                    </a:lnT>
                    <a:lnB>
                      <a:noFill/>
                    </a:lnB>
                    <a:solidFill>
                      <a:srgbClr val="CCFFCC"/>
                    </a:solidFill>
                  </a:tcPr>
                </a:tc>
                <a:tc>
                  <a:txBody>
                    <a:bodyPr/>
                    <a:lstStyle/>
                    <a:p>
                      <a:pPr algn="l" fontAlgn="ctr"/>
                      <a:r>
                        <a:rPr lang="cs-CZ" sz="1050" b="1" i="0" u="none" strike="noStrike" dirty="0">
                          <a:solidFill>
                            <a:srgbClr val="000000"/>
                          </a:solidFill>
                          <a:latin typeface="Calibri"/>
                        </a:rPr>
                        <a:t>SK Hrobce, z.s.</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87</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dirty="0">
                          <a:solidFill>
                            <a:srgbClr val="000000"/>
                          </a:solidFill>
                          <a:latin typeface="Calibri"/>
                        </a:rPr>
                        <a:t>107</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97</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10014"/>
                  </a:ext>
                </a:extLst>
              </a:tr>
              <a:tr h="126365">
                <a:tc>
                  <a:txBody>
                    <a:bodyPr/>
                    <a:lstStyle/>
                    <a:p>
                      <a:pPr algn="ctr" fontAlgn="ctr"/>
                      <a:r>
                        <a:rPr lang="cs-CZ" sz="1050" b="1" i="0" u="none" strike="noStrike">
                          <a:solidFill>
                            <a:srgbClr val="000000"/>
                          </a:solidFill>
                          <a:latin typeface="Calibri"/>
                        </a:rPr>
                        <a:t>15.</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a:solidFill>
                            <a:srgbClr val="000000"/>
                          </a:solidFill>
                          <a:latin typeface="Calibri"/>
                        </a:rPr>
                        <a:t>AFK </a:t>
                      </a:r>
                      <a:r>
                        <a:rPr lang="cs-CZ" sz="1050" b="1" i="0" u="none" strike="noStrike" dirty="0" err="1">
                          <a:solidFill>
                            <a:srgbClr val="000000"/>
                          </a:solidFill>
                          <a:latin typeface="Calibri"/>
                        </a:rPr>
                        <a:t>LoKo</a:t>
                      </a:r>
                      <a:r>
                        <a:rPr lang="cs-CZ" sz="1050" b="1" i="0" u="none" strike="noStrike" dirty="0">
                          <a:solidFill>
                            <a:srgbClr val="000000"/>
                          </a:solidFill>
                          <a:latin typeface="Calibri"/>
                        </a:rPr>
                        <a:t> Chomutov</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82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Calibri"/>
                        </a:rPr>
                        <a:t>106</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Calibri"/>
                        </a:rPr>
                        <a:t>94</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5"/>
                  </a:ext>
                </a:extLst>
              </a:tr>
              <a:tr h="126365">
                <a:tc>
                  <a:txBody>
                    <a:bodyPr/>
                    <a:lstStyle/>
                    <a:p>
                      <a:pPr algn="ctr" fontAlgn="ctr"/>
                      <a:r>
                        <a:rPr lang="cs-CZ" sz="1050" b="1" i="0" u="none" strike="noStrike">
                          <a:solidFill>
                            <a:srgbClr val="000000"/>
                          </a:solidFill>
                          <a:latin typeface="Calibri"/>
                        </a:rPr>
                        <a:t>16.</a:t>
                      </a:r>
                    </a:p>
                  </a:txBody>
                  <a:tcPr marL="9525" marR="9525" marT="9525" marB="0" anchor="ctr">
                    <a:lnL>
                      <a:noFill/>
                    </a:lnL>
                    <a:lnR>
                      <a:noFill/>
                    </a:lnR>
                    <a:lnT>
                      <a:noFill/>
                    </a:lnT>
                    <a:lnB>
                      <a:noFill/>
                    </a:lnB>
                    <a:solidFill>
                      <a:srgbClr val="CCFFCC"/>
                    </a:solidFill>
                  </a:tcPr>
                </a:tc>
                <a:tc>
                  <a:txBody>
                    <a:bodyPr/>
                    <a:lstStyle/>
                    <a:p>
                      <a:pPr algn="l" fontAlgn="ctr"/>
                      <a:r>
                        <a:rPr lang="cs-CZ" sz="1050" b="1" i="0" u="none" strike="noStrike" dirty="0" smtClean="0">
                          <a:solidFill>
                            <a:srgbClr val="000000"/>
                          </a:solidFill>
                          <a:latin typeface="Calibri"/>
                        </a:rPr>
                        <a:t>FK </a:t>
                      </a:r>
                      <a:r>
                        <a:rPr lang="cs-CZ" sz="1050" b="1" i="0" u="none" strike="noStrike" dirty="0">
                          <a:solidFill>
                            <a:srgbClr val="000000"/>
                          </a:solidFill>
                          <a:latin typeface="Calibri"/>
                        </a:rPr>
                        <a:t>Jiskra Modrá</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77</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a:solidFill>
                            <a:srgbClr val="000000"/>
                          </a:solidFill>
                          <a:latin typeface="Calibri"/>
                        </a:rPr>
                        <a:t>107</a:t>
                      </a:r>
                    </a:p>
                  </a:txBody>
                  <a:tcPr marL="9525" marR="9525" marT="9525" marB="0" anchor="ctr">
                    <a:lnL>
                      <a:noFill/>
                    </a:lnL>
                    <a:lnR>
                      <a:noFill/>
                    </a:lnR>
                    <a:lnT>
                      <a:noFill/>
                    </a:lnT>
                    <a:lnB>
                      <a:noFill/>
                    </a:lnB>
                    <a:solidFill>
                      <a:srgbClr val="CCFFCC"/>
                    </a:solidFill>
                  </a:tcPr>
                </a:tc>
                <a:tc>
                  <a:txBody>
                    <a:bodyPr/>
                    <a:lstStyle/>
                    <a:p>
                      <a:pPr algn="ctr" fontAlgn="ctr"/>
                      <a:r>
                        <a:rPr lang="cs-CZ" sz="1050" b="1" i="0" u="none" strike="noStrike" dirty="0">
                          <a:solidFill>
                            <a:srgbClr val="000000"/>
                          </a:solidFill>
                          <a:latin typeface="Calibri"/>
                        </a:rPr>
                        <a:t>92</a:t>
                      </a:r>
                    </a:p>
                  </a:txBody>
                  <a:tcPr marL="9525" marR="9525" marT="9525" marB="0" anchor="ctr">
                    <a:lnL>
                      <a:noFill/>
                    </a:lnL>
                    <a:lnR>
                      <a:noFill/>
                    </a:lnR>
                    <a:lnT>
                      <a:noFill/>
                    </a:lnT>
                    <a:lnB>
                      <a:noFill/>
                    </a:lnB>
                    <a:solidFill>
                      <a:srgbClr val="CCFFCC"/>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359524" y="103877"/>
            <a:ext cx="4855468" cy="6771084"/>
          </a:xfrm>
          <a:prstGeom prst="rect">
            <a:avLst/>
          </a:prstGeom>
          <a:noFill/>
          <a:ln w="25400">
            <a:solidFill>
              <a:srgbClr val="6600FF"/>
            </a:solidFill>
          </a:ln>
        </p:spPr>
        <p:txBody>
          <a:bodyPr wrap="square">
            <a:spAutoFit/>
            <a:scene3d>
              <a:camera prst="orthographicFront">
                <a:rot lat="0" lon="0" rev="0"/>
              </a:camera>
              <a:lightRig rig="threePt" dir="t"/>
            </a:scene3d>
            <a:sp3d extrusionH="50800" contourW="12700">
              <a:bevelT w="101600" h="44450" prst="softRound"/>
              <a:bevelB w="50800" h="12700" prst="relaxedInset"/>
              <a:extrusionClr>
                <a:srgbClr val="993366"/>
              </a:extrusionClr>
              <a:contourClr>
                <a:srgbClr val="FFFF00"/>
              </a:contourClr>
            </a:sp3d>
          </a:bodyPr>
          <a:lstStyle/>
          <a:p>
            <a:pPr algn="ctr" eaLnBrk="0" hangingPunct="0">
              <a:defRPr/>
            </a:pPr>
            <a:r>
              <a:rPr lang="cs-CZ" sz="2800" u="sng" dirty="0">
                <a:ln w="9525" cap="flat">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path path="circle">
                      <a:fillToRect l="100000" t="100000"/>
                    </a:path>
                    <a:tileRect r="-100000" b="-100000"/>
                  </a:gradFill>
                  <a:prstDash val="solid"/>
                  <a:round/>
                </a:ln>
                <a:solidFill>
                  <a:srgbClr val="CCCC00"/>
                </a:solidFill>
                <a:effectLst>
                  <a:outerShdw blurRad="60007" dist="200025" dir="15000000" sy="30000" kx="-1800000" algn="bl" rotWithShape="0">
                    <a:schemeClr val="accent6">
                      <a:lumMod val="50000"/>
                      <a:alpha val="32000"/>
                    </a:schemeClr>
                  </a:outerShdw>
                </a:effectLst>
                <a:latin typeface="Script MT Bold" pitchFamily="66" charset="0"/>
                <a:ea typeface="Malgun Gothic" pitchFamily="34" charset="-127"/>
                <a:cs typeface="Aharoni" pitchFamily="2" charset="-79"/>
              </a:rPr>
              <a:t>Vážení sportovní </a:t>
            </a:r>
            <a:r>
              <a:rPr lang="cs-CZ" sz="2800" u="sng" dirty="0" smtClean="0">
                <a:ln w="9525" cap="flat">
                  <a:gradFill flip="none" rotWithShape="1">
                    <a:gsLst>
                      <a:gs pos="0">
                        <a:srgbClr val="DDEBCF"/>
                      </a:gs>
                      <a:gs pos="0">
                        <a:srgbClr val="DDEBCF"/>
                      </a:gs>
                      <a:gs pos="0">
                        <a:srgbClr val="DDEBCF"/>
                      </a:gs>
                      <a:gs pos="0">
                        <a:srgbClr val="DDEBCF"/>
                      </a:gs>
                      <a:gs pos="0">
                        <a:srgbClr val="DDEBCF"/>
                      </a:gs>
                      <a:gs pos="0">
                        <a:srgbClr val="DDEBCF"/>
                      </a:gs>
                      <a:gs pos="0">
                        <a:srgbClr val="DDEBCF"/>
                      </a:gs>
                      <a:gs pos="0">
                        <a:srgbClr val="DDEBCF"/>
                      </a:gs>
                      <a:gs pos="50000">
                        <a:srgbClr val="9CB86E"/>
                      </a:gs>
                      <a:gs pos="100000">
                        <a:srgbClr val="156B13"/>
                      </a:gs>
                    </a:gsLst>
                    <a:path path="circle">
                      <a:fillToRect l="100000" t="100000"/>
                    </a:path>
                    <a:tileRect r="-100000" b="-100000"/>
                  </a:gradFill>
                  <a:prstDash val="solid"/>
                  <a:round/>
                </a:ln>
                <a:solidFill>
                  <a:srgbClr val="CCCC00"/>
                </a:solidFill>
                <a:effectLst>
                  <a:outerShdw blurRad="60007" dist="200025" dir="15000000" sy="30000" kx="-1800000" algn="bl" rotWithShape="0">
                    <a:schemeClr val="accent6">
                      <a:lumMod val="50000"/>
                      <a:alpha val="32000"/>
                    </a:schemeClr>
                  </a:outerShdw>
                </a:effectLst>
                <a:latin typeface="Script MT Bold" pitchFamily="66" charset="0"/>
                <a:ea typeface="Malgun Gothic" pitchFamily="34" charset="-127"/>
                <a:cs typeface="Aharoni" pitchFamily="2" charset="-79"/>
              </a:rPr>
              <a:t>přátelé</a:t>
            </a:r>
          </a:p>
          <a:p>
            <a:pPr algn="just" eaLnBrk="0" hangingPunct="0">
              <a:defRPr/>
            </a:pPr>
            <a:r>
              <a:rPr lang="cs-CZ" sz="1400" i="1" dirty="0" smtClean="0">
                <a:latin typeface="Arial" pitchFamily="34" charset="0"/>
                <a:cs typeface="Arial" pitchFamily="34" charset="0"/>
              </a:rPr>
              <a:t>      kdo by před 5 týdny, kdy začínala jarní část soutěže krajského přeboru dospělých věřil, že při vydání dnešního 11. zpravodaje ročníku 2015-2016 bude mít mužstvo SK </a:t>
            </a:r>
            <a:r>
              <a:rPr lang="cs-CZ" sz="1400" i="1" dirty="0" err="1" smtClean="0">
                <a:latin typeface="Arial" pitchFamily="34" charset="0"/>
                <a:cs typeface="Arial" pitchFamily="34" charset="0"/>
              </a:rPr>
              <a:t>Štětí</a:t>
            </a:r>
            <a:r>
              <a:rPr lang="cs-CZ" sz="1400" i="1" dirty="0" smtClean="0">
                <a:latin typeface="Arial" pitchFamily="34" charset="0"/>
                <a:cs typeface="Arial" pitchFamily="34" charset="0"/>
              </a:rPr>
              <a:t> na čele tabulky náskok 11 bodů. Možná se to někomu zdálo, ale dnes už víme, že to sen není. Pomohly výborné výkony našeho mužstva, ale i zaváhání našich pronásledovatelů a to především </a:t>
            </a:r>
            <a:r>
              <a:rPr lang="cs-CZ" sz="1400" i="1" dirty="0" err="1" smtClean="0">
                <a:latin typeface="Arial" pitchFamily="34" charset="0"/>
                <a:cs typeface="Arial" pitchFamily="34" charset="0"/>
              </a:rPr>
              <a:t>Blšan</a:t>
            </a:r>
            <a:r>
              <a:rPr lang="cs-CZ" sz="1400" i="1" dirty="0" smtClean="0">
                <a:latin typeface="Arial" pitchFamily="34" charset="0"/>
                <a:cs typeface="Arial" pitchFamily="34" charset="0"/>
              </a:rPr>
              <a:t>, které 3x prohrály. Pro ilustraci . Před rokem jsme měli po 21 zápasech 44 bodů. Patřilo nám 2. místo 6 bodů za vedoucím Litvínovem. Dnes máme po 20 zápasech 51 bodů. Zdaleka však není vyhráno. Do konce soutěže se bude ještě rozdávat  30 bodů a tabulka se může ještě zamotat. Dnes Ve </a:t>
            </a:r>
            <a:r>
              <a:rPr lang="cs-CZ" sz="1400" i="1" dirty="0" err="1" smtClean="0">
                <a:latin typeface="Arial" pitchFamily="34" charset="0"/>
                <a:cs typeface="Arial" pitchFamily="34" charset="0"/>
              </a:rPr>
              <a:t>Štětí</a:t>
            </a:r>
            <a:r>
              <a:rPr lang="cs-CZ" sz="1400" i="1" dirty="0" smtClean="0">
                <a:latin typeface="Arial" pitchFamily="34" charset="0"/>
                <a:cs typeface="Arial" pitchFamily="34" charset="0"/>
              </a:rPr>
              <a:t>  vítáme 3. mužstvo tabulky TJ </a:t>
            </a:r>
            <a:r>
              <a:rPr lang="cs-CZ" sz="1400" i="1" dirty="0" err="1" smtClean="0">
                <a:latin typeface="Arial" pitchFamily="34" charset="0"/>
                <a:cs typeface="Arial" pitchFamily="34" charset="0"/>
              </a:rPr>
              <a:t>Proboštov</a:t>
            </a:r>
            <a:r>
              <a:rPr lang="cs-CZ" sz="1400" i="1" dirty="0" smtClean="0">
                <a:latin typeface="Arial" pitchFamily="34" charset="0"/>
                <a:cs typeface="Arial" pitchFamily="34" charset="0"/>
              </a:rPr>
              <a:t>. Mužstvo, kterému se na hřištích soupeřů daří a pravidelně zde vyhrává.  Zvítězit nebude nic lehkého. Jedině soustředěný poctivý výkon podporovaný vašimi hlasivkami povede k úspěchu.  </a:t>
            </a:r>
          </a:p>
          <a:p>
            <a:pPr algn="just" eaLnBrk="0" hangingPunct="0">
              <a:defRPr/>
            </a:pPr>
            <a:r>
              <a:rPr lang="cs-CZ" sz="1400" i="1" dirty="0" smtClean="0">
                <a:latin typeface="Arial" pitchFamily="34" charset="0"/>
                <a:cs typeface="Arial" pitchFamily="34" charset="0"/>
              </a:rPr>
              <a:t>     Fotbalové jaro je v plném proudu a všechna mužstva našeho oddílu se pravidelně zúčastňují  různých soutěží. Jsou to mistrovské a pohárové zápasy, turnaje a před týdnem se na zdejším stadionu hrál dokonce zápas mezinárodní, o kterém se dočtete na dalších stránkách zpravodaje. Plni dojmů a krásných fotbalových zážitků se vrátili </a:t>
            </a:r>
            <a:r>
              <a:rPr lang="cs-CZ" sz="1400" i="1" dirty="0" err="1" smtClean="0">
                <a:latin typeface="Arial" pitchFamily="34" charset="0"/>
                <a:cs typeface="Arial" pitchFamily="34" charset="0"/>
              </a:rPr>
              <a:t>štětští</a:t>
            </a:r>
            <a:r>
              <a:rPr lang="cs-CZ" sz="1400" i="1" dirty="0" smtClean="0">
                <a:latin typeface="Arial" pitchFamily="34" charset="0"/>
                <a:cs typeface="Arial" pitchFamily="34" charset="0"/>
              </a:rPr>
              <a:t> fotbalisté ročníku narození 2007 minulý týden z Benešova ve Středních Čechách, kde  se zúčastnili </a:t>
            </a:r>
            <a:r>
              <a:rPr lang="cs-CZ" sz="1400" i="1" dirty="0" err="1" smtClean="0">
                <a:latin typeface="Arial" pitchFamily="34" charset="0"/>
                <a:cs typeface="Arial" pitchFamily="34" charset="0"/>
              </a:rPr>
              <a:t>Ondrášovka</a:t>
            </a:r>
            <a:r>
              <a:rPr lang="cs-CZ" sz="1400" i="1" dirty="0" smtClean="0">
                <a:latin typeface="Arial" pitchFamily="34" charset="0"/>
                <a:cs typeface="Arial" pitchFamily="34" charset="0"/>
              </a:rPr>
              <a:t> </a:t>
            </a:r>
            <a:r>
              <a:rPr lang="cs-CZ" sz="1400" i="1" dirty="0" err="1" smtClean="0">
                <a:latin typeface="Arial" pitchFamily="34" charset="0"/>
                <a:cs typeface="Arial" pitchFamily="34" charset="0"/>
              </a:rPr>
              <a:t>cupu</a:t>
            </a:r>
            <a:r>
              <a:rPr lang="cs-CZ" sz="1400" i="1" dirty="0" smtClean="0">
                <a:latin typeface="Arial" pitchFamily="34" charset="0"/>
                <a:cs typeface="Arial" pitchFamily="34" charset="0"/>
              </a:rPr>
              <a:t> a obsadili  nádherné 3. místo. Jako jediný zástupce Ústeckého kraje zde předvedl, že v Severních Čechách se hraje dobrý fotbal.  Nejvíce zápasů mají na</a:t>
            </a:r>
          </a:p>
        </p:txBody>
      </p:sp>
      <p:cxnSp>
        <p:nvCxnSpPr>
          <p:cNvPr id="12" name="Přímá spojovací čára 11"/>
          <p:cNvCxnSpPr/>
          <p:nvPr/>
        </p:nvCxnSpPr>
        <p:spPr bwMode="auto">
          <a:xfrm>
            <a:off x="246956" y="5635724"/>
            <a:ext cx="2520280"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4711452" y="1387252"/>
            <a:ext cx="792088"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824020" y="7003876"/>
            <a:ext cx="4629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88116" y="4843636"/>
            <a:ext cx="1152128"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375748" y="693244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4" name="TextovéPole 13"/>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42</a:t>
            </a:r>
          </a:p>
        </p:txBody>
      </p:sp>
      <p:cxnSp>
        <p:nvCxnSpPr>
          <p:cNvPr id="15" name="Přímá spojovací šipka 14"/>
          <p:cNvCxnSpPr/>
          <p:nvPr/>
        </p:nvCxnSpPr>
        <p:spPr bwMode="auto">
          <a:xfrm>
            <a:off x="8671892" y="7075884"/>
            <a:ext cx="1008112" cy="0"/>
          </a:xfrm>
          <a:prstGeom prst="straightConnector1">
            <a:avLst/>
          </a:prstGeom>
          <a:noFill/>
          <a:ln w="15875" cap="flat" cmpd="sng" algn="ctr">
            <a:solidFill>
              <a:srgbClr val="FF00FF"/>
            </a:solidFill>
            <a:prstDash val="solid"/>
            <a:round/>
            <a:headEnd type="none" w="med" len="med"/>
            <a:tailEnd type="arrow"/>
          </a:ln>
          <a:effectLst>
            <a:outerShdw dist="45791" dir="2021404" algn="ctr" rotWithShape="0">
              <a:srgbClr val="9999FF"/>
            </a:outerShdw>
          </a:effectLst>
        </p:spPr>
      </p:cxnSp>
      <p:pic>
        <p:nvPicPr>
          <p:cNvPr id="17" name="Picture 77"/>
          <p:cNvPicPr>
            <a:picLocks noChangeAspect="1" noChangeArrowheads="1"/>
          </p:cNvPicPr>
          <p:nvPr/>
        </p:nvPicPr>
        <p:blipFill>
          <a:blip r:embed="rId3" cstate="print"/>
          <a:srcRect/>
          <a:stretch>
            <a:fillRect/>
          </a:stretch>
        </p:blipFill>
        <p:spPr bwMode="auto">
          <a:xfrm>
            <a:off x="174948" y="72008"/>
            <a:ext cx="4752528" cy="685986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903140"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41</a:t>
            </a:r>
          </a:p>
        </p:txBody>
      </p:sp>
      <p:sp>
        <p:nvSpPr>
          <p:cNvPr id="5" name="TextovéPole 4"/>
          <p:cNvSpPr txBox="1"/>
          <p:nvPr/>
        </p:nvSpPr>
        <p:spPr>
          <a:xfrm>
            <a:off x="30932" y="103877"/>
            <a:ext cx="4896544" cy="6771084"/>
          </a:xfrm>
          <a:prstGeom prst="rect">
            <a:avLst/>
          </a:prstGeom>
          <a:noFill/>
          <a:ln w="25400">
            <a:solidFill>
              <a:srgbClr val="6600FF"/>
            </a:solidFill>
          </a:ln>
        </p:spPr>
        <p:txBody>
          <a:bodyPr wrap="square">
            <a:spAutoFit/>
            <a:scene3d>
              <a:camera prst="orthographicFront">
                <a:rot lat="0" lon="0" rev="0"/>
              </a:camera>
              <a:lightRig rig="threePt" dir="t"/>
            </a:scene3d>
            <a:sp3d extrusionH="50800" contourW="12700">
              <a:bevelT w="101600" h="44450" prst="softRound"/>
              <a:bevelB w="50800" h="12700" prst="relaxedInset"/>
              <a:extrusionClr>
                <a:srgbClr val="FFFF00"/>
              </a:extrusionClr>
              <a:contourClr>
                <a:srgbClr val="FFCCFF"/>
              </a:contourClr>
            </a:sp3d>
          </a:bodyPr>
          <a:lstStyle/>
          <a:p>
            <a:pPr algn="just" eaLnBrk="0" hangingPunct="0">
              <a:defRPr/>
            </a:pPr>
            <a:r>
              <a:rPr lang="cs-CZ" sz="1400" i="1" dirty="0" smtClean="0">
                <a:latin typeface="Arial" pitchFamily="34" charset="0"/>
                <a:cs typeface="Arial" pitchFamily="34" charset="0"/>
              </a:rPr>
              <a:t>programu žáci.  Soboty, neděle a do toho vstupují ještě pohárové zápasy. Starším žákům se povedlo derby s Roudnicí </a:t>
            </a:r>
            <a:r>
              <a:rPr lang="cs-CZ" sz="1400" i="1" dirty="0" err="1" smtClean="0">
                <a:latin typeface="Arial" pitchFamily="34" charset="0"/>
                <a:cs typeface="Arial" pitchFamily="34" charset="0"/>
              </a:rPr>
              <a:t>n.L.</a:t>
            </a:r>
            <a:r>
              <a:rPr lang="cs-CZ" sz="1400" i="1" dirty="0" smtClean="0">
                <a:latin typeface="Arial" pitchFamily="34" charset="0"/>
                <a:cs typeface="Arial" pitchFamily="34" charset="0"/>
              </a:rPr>
              <a:t> a i když to bylo až na penalty po remíze 2:2, tak dokázali našeho odvěkého rivala porazit. Dobře připraveni vstoupili do mistrovské soutěže mladší žáci. S Litoměřicemi a Roudnicí </a:t>
            </a:r>
            <a:r>
              <a:rPr lang="cs-CZ" sz="1400" i="1" dirty="0" err="1" smtClean="0">
                <a:latin typeface="Arial" pitchFamily="34" charset="0"/>
                <a:cs typeface="Arial" pitchFamily="34" charset="0"/>
              </a:rPr>
              <a:t>n.L.</a:t>
            </a:r>
            <a:r>
              <a:rPr lang="cs-CZ" sz="1400" i="1" dirty="0" smtClean="0">
                <a:latin typeface="Arial" pitchFamily="34" charset="0"/>
                <a:cs typeface="Arial" pitchFamily="34" charset="0"/>
              </a:rPr>
              <a:t> sehráli vyrovnanou partii a v </a:t>
            </a:r>
            <a:r>
              <a:rPr lang="cs-CZ" sz="1400" i="1" dirty="0" err="1" smtClean="0">
                <a:latin typeface="Arial" pitchFamily="34" charset="0"/>
                <a:cs typeface="Arial" pitchFamily="34" charset="0"/>
              </a:rPr>
              <a:t>Neštěmicích</a:t>
            </a:r>
            <a:r>
              <a:rPr lang="cs-CZ" sz="1400" i="1" dirty="0" smtClean="0">
                <a:latin typeface="Arial" pitchFamily="34" charset="0"/>
                <a:cs typeface="Arial" pitchFamily="34" charset="0"/>
              </a:rPr>
              <a:t> se dočkali i vítězství. Dobrá práce Františka Kučery a Pavla zálohy, jako trenérů, zdá se, přináší své ovoce.  V mužstvu se rodí nový střelec Olda </a:t>
            </a:r>
            <a:r>
              <a:rPr lang="cs-CZ" sz="1400" i="1" dirty="0" err="1" smtClean="0">
                <a:latin typeface="Arial" pitchFamily="34" charset="0"/>
                <a:cs typeface="Arial" pitchFamily="34" charset="0"/>
              </a:rPr>
              <a:t>Malecha</a:t>
            </a:r>
            <a:r>
              <a:rPr lang="cs-CZ" sz="1400" i="1" dirty="0" smtClean="0">
                <a:latin typeface="Arial" pitchFamily="34" charset="0"/>
                <a:cs typeface="Arial" pitchFamily="34" charset="0"/>
              </a:rPr>
              <a:t>. Před  týdnem nasázel právě </a:t>
            </a:r>
            <a:r>
              <a:rPr lang="cs-CZ" sz="1400" i="1" dirty="0" err="1" smtClean="0">
                <a:latin typeface="Arial" pitchFamily="34" charset="0"/>
                <a:cs typeface="Arial" pitchFamily="34" charset="0"/>
              </a:rPr>
              <a:t>Neštěmicím</a:t>
            </a:r>
            <a:r>
              <a:rPr lang="cs-CZ" sz="1400" i="1" dirty="0" smtClean="0">
                <a:latin typeface="Arial" pitchFamily="34" charset="0"/>
                <a:cs typeface="Arial" pitchFamily="34" charset="0"/>
              </a:rPr>
              <a:t> 4 banány a domácí obrana z něj byla nešťastná. Pokud půjde i nadále tou správnou fotbalovou cestou, tak věříme že se v budoucnu stane stejně výborným </a:t>
            </a:r>
            <a:r>
              <a:rPr lang="cs-CZ" sz="1400" i="1" dirty="0" err="1" smtClean="0">
                <a:latin typeface="Arial" pitchFamily="34" charset="0"/>
                <a:cs typeface="Arial" pitchFamily="34" charset="0"/>
              </a:rPr>
              <a:t>kanonýrem</a:t>
            </a:r>
            <a:r>
              <a:rPr lang="cs-CZ" sz="1400" i="1" dirty="0" smtClean="0">
                <a:latin typeface="Arial" pitchFamily="34" charset="0"/>
                <a:cs typeface="Arial" pitchFamily="34" charset="0"/>
              </a:rPr>
              <a:t>, jako byl jeho dědeček v 70.letech v dresu </a:t>
            </a:r>
            <a:r>
              <a:rPr lang="cs-CZ" sz="1400" i="1" dirty="0" err="1" smtClean="0">
                <a:latin typeface="Arial" pitchFamily="34" charset="0"/>
                <a:cs typeface="Arial" pitchFamily="34" charset="0"/>
              </a:rPr>
              <a:t>Štětí</a:t>
            </a:r>
            <a:r>
              <a:rPr lang="cs-CZ" sz="1400" i="1" dirty="0" smtClean="0">
                <a:latin typeface="Arial" pitchFamily="34" charset="0"/>
                <a:cs typeface="Arial" pitchFamily="34" charset="0"/>
              </a:rPr>
              <a:t>. Pamětníci si určitě vzpomenou, i když jich ubývá.  Začali jsme také sledovat soutěž Ústeckého přeboru starších přípravek, kde společně jeden tým SK Roudnice </a:t>
            </a:r>
            <a:r>
              <a:rPr lang="cs-CZ" sz="1400" i="1" dirty="0" err="1" smtClean="0">
                <a:latin typeface="Arial" pitchFamily="34" charset="0"/>
                <a:cs typeface="Arial" pitchFamily="34" charset="0"/>
              </a:rPr>
              <a:t>n.L.</a:t>
            </a:r>
            <a:r>
              <a:rPr lang="cs-CZ" sz="1400" i="1" dirty="0" smtClean="0">
                <a:latin typeface="Arial" pitchFamily="34" charset="0"/>
                <a:cs typeface="Arial" pitchFamily="34" charset="0"/>
              </a:rPr>
              <a:t>/SK </a:t>
            </a:r>
            <a:r>
              <a:rPr lang="cs-CZ" sz="1400" i="1" dirty="0" err="1" smtClean="0">
                <a:latin typeface="Arial" pitchFamily="34" charset="0"/>
                <a:cs typeface="Arial" pitchFamily="34" charset="0"/>
              </a:rPr>
              <a:t>Štětí</a:t>
            </a:r>
            <a:r>
              <a:rPr lang="cs-CZ" sz="1400" i="1" dirty="0" smtClean="0">
                <a:latin typeface="Arial" pitchFamily="34" charset="0"/>
                <a:cs typeface="Arial" pitchFamily="34" charset="0"/>
              </a:rPr>
              <a:t>  rozdělený na ročníky 2005, 2006 bojuje o příčky  nejvyšší. Za týden jste všichni zváni na zdejší stadion, kde se představí ve svém prvním letošním venkovním turnaji mladší přípravka. Přijďte se podívat , je to radost sledovat malé fotbalisty v akci.  Na závěr  jsme si schovali starou gardu, která před týdnem zahájila mistrovskou soutěž v okresním přeboru.  Parta fotbalistů, která dokazuje, že hrát se dá v každém věku. Mějte se fajn, přejeme Vám hezký fotbalový zážitek a</a:t>
            </a:r>
          </a:p>
          <a:p>
            <a:pPr algn="just" eaLnBrk="0" hangingPunct="0">
              <a:defRPr/>
            </a:pPr>
            <a:endParaRPr lang="cs-CZ" sz="1400" i="1" dirty="0" smtClean="0">
              <a:latin typeface="Arial" pitchFamily="34" charset="0"/>
              <a:cs typeface="Arial" pitchFamily="34" charset="0"/>
            </a:endParaRPr>
          </a:p>
          <a:p>
            <a:pPr algn="just" eaLnBrk="0" hangingPunct="0">
              <a:defRPr/>
            </a:pPr>
            <a:r>
              <a:rPr lang="cs-CZ" sz="1400" i="1" dirty="0" smtClean="0">
                <a:latin typeface="Arial" pitchFamily="34" charset="0"/>
                <a:cs typeface="Arial" pitchFamily="34" charset="0"/>
              </a:rPr>
              <a:t>  </a:t>
            </a:r>
          </a:p>
          <a:p>
            <a:pPr algn="just" eaLnBrk="0" hangingPunct="0">
              <a:defRPr/>
            </a:pPr>
            <a:endParaRPr lang="cs-CZ" sz="1400" i="1" dirty="0" smtClean="0">
              <a:latin typeface="Arial" pitchFamily="34" charset="0"/>
              <a:cs typeface="Arial" pitchFamily="34" charset="0"/>
            </a:endParaRPr>
          </a:p>
          <a:p>
            <a:pPr algn="just" eaLnBrk="0" hangingPunct="0">
              <a:defRPr/>
            </a:pPr>
            <a:r>
              <a:rPr lang="cs-CZ" sz="1400" i="1" dirty="0" smtClean="0">
                <a:latin typeface="Arial" pitchFamily="34" charset="0"/>
                <a:cs typeface="Arial" pitchFamily="34" charset="0"/>
              </a:rPr>
              <a:t>                                               Fotbalu</a:t>
            </a:r>
          </a:p>
          <a:p>
            <a:pPr algn="just" eaLnBrk="0" hangingPunct="0">
              <a:defRPr/>
            </a:pPr>
            <a:r>
              <a:rPr lang="cs-CZ" sz="1400" i="1" dirty="0" smtClean="0">
                <a:latin typeface="Arial" pitchFamily="34" charset="0"/>
                <a:cs typeface="Arial" pitchFamily="34" charset="0"/>
              </a:rPr>
              <a:t>                                                                  zdar </a:t>
            </a:r>
            <a:endParaRPr lang="cs-CZ" i="1" dirty="0" smtClean="0">
              <a:effectLst>
                <a:outerShdw blurRad="50800" dist="38100" dir="10800000" algn="r" rotWithShape="0">
                  <a:srgbClr val="FF66CC">
                    <a:alpha val="40000"/>
                  </a:srgbClr>
                </a:outerShdw>
              </a:effectLst>
              <a:latin typeface="Trebuchet MS" pitchFamily="34" charset="0"/>
              <a:cs typeface="Arial" pitchFamily="34" charset="0"/>
            </a:endParaRPr>
          </a:p>
        </p:txBody>
      </p:sp>
      <p:graphicFrame>
        <p:nvGraphicFramePr>
          <p:cNvPr id="9" name="Tabulka 8"/>
          <p:cNvGraphicFramePr>
            <a:graphicFrameLocks noGrp="1"/>
          </p:cNvGraphicFramePr>
          <p:nvPr/>
        </p:nvGraphicFramePr>
        <p:xfrm>
          <a:off x="5359524" y="4339580"/>
          <a:ext cx="4680518" cy="2646747"/>
        </p:xfrm>
        <a:graphic>
          <a:graphicData uri="http://schemas.openxmlformats.org/drawingml/2006/table">
            <a:tbl>
              <a:tblPr/>
              <a:tblGrid>
                <a:gridCol w="748259">
                  <a:extLst>
                    <a:ext uri="{9D8B030D-6E8A-4147-A177-3AD203B41FA5}">
                      <a16:colId xmlns:a16="http://schemas.microsoft.com/office/drawing/2014/main" val="20000"/>
                    </a:ext>
                  </a:extLst>
                </a:gridCol>
                <a:gridCol w="748259">
                  <a:extLst>
                    <a:ext uri="{9D8B030D-6E8A-4147-A177-3AD203B41FA5}">
                      <a16:colId xmlns:a16="http://schemas.microsoft.com/office/drawing/2014/main" val="20001"/>
                    </a:ext>
                  </a:extLst>
                </a:gridCol>
                <a:gridCol w="748259">
                  <a:extLst>
                    <a:ext uri="{9D8B030D-6E8A-4147-A177-3AD203B41FA5}">
                      <a16:colId xmlns:a16="http://schemas.microsoft.com/office/drawing/2014/main" val="20002"/>
                    </a:ext>
                  </a:extLst>
                </a:gridCol>
                <a:gridCol w="923632">
                  <a:extLst>
                    <a:ext uri="{9D8B030D-6E8A-4147-A177-3AD203B41FA5}">
                      <a16:colId xmlns:a16="http://schemas.microsoft.com/office/drawing/2014/main" val="20003"/>
                    </a:ext>
                  </a:extLst>
                </a:gridCol>
                <a:gridCol w="1137979">
                  <a:extLst>
                    <a:ext uri="{9D8B030D-6E8A-4147-A177-3AD203B41FA5}">
                      <a16:colId xmlns:a16="http://schemas.microsoft.com/office/drawing/2014/main" val="20004"/>
                    </a:ext>
                  </a:extLst>
                </a:gridCol>
                <a:gridCol w="374130">
                  <a:extLst>
                    <a:ext uri="{9D8B030D-6E8A-4147-A177-3AD203B41FA5}">
                      <a16:colId xmlns:a16="http://schemas.microsoft.com/office/drawing/2014/main" val="20005"/>
                    </a:ext>
                  </a:extLst>
                </a:gridCol>
              </a:tblGrid>
              <a:tr h="142943">
                <a:tc gridSpan="6">
                  <a:txBody>
                    <a:bodyPr/>
                    <a:lstStyle/>
                    <a:p>
                      <a:pPr algn="ctr" fontAlgn="b"/>
                      <a:r>
                        <a:rPr lang="cs-CZ" sz="1800" b="1" i="0" u="none" strike="noStrike" dirty="0">
                          <a:solidFill>
                            <a:srgbClr val="000000"/>
                          </a:solidFill>
                          <a:latin typeface="Calibri"/>
                        </a:rPr>
                        <a:t>Stará garda Jaro 2016 okresní přebor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42943">
                <a:tc>
                  <a:txBody>
                    <a:bodyPr/>
                    <a:lstStyle/>
                    <a:p>
                      <a:pPr algn="ctr" fontAlgn="ctr"/>
                      <a:r>
                        <a:rPr lang="cs-CZ" sz="800" b="1" i="0" u="none" strike="noStrike">
                          <a:solidFill>
                            <a:srgbClr val="000000"/>
                          </a:solidFill>
                          <a:latin typeface="Calibri"/>
                        </a:rPr>
                        <a:t>Datum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Calibri"/>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latin typeface="Calibri"/>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latin typeface="Calibri"/>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dirty="0">
                          <a:solidFill>
                            <a:srgbClr val="000000"/>
                          </a:solidFill>
                          <a:latin typeface="Calibri"/>
                        </a:rPr>
                        <a:t>Doma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800" b="1" i="0" u="none" strike="noStrike">
                          <a:solidFill>
                            <a:srgbClr val="000000"/>
                          </a:solidFill>
                          <a:latin typeface="Calibri"/>
                        </a:rPr>
                        <a:t>Kolo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1"/>
                  </a:ext>
                </a:extLst>
              </a:tr>
              <a:tr h="275528">
                <a:tc>
                  <a:txBody>
                    <a:bodyPr/>
                    <a:lstStyle/>
                    <a:p>
                      <a:pPr algn="ctr" fontAlgn="ctr"/>
                      <a:r>
                        <a:rPr lang="cs-CZ" sz="800" b="1" i="0" u="none" strike="noStrike">
                          <a:solidFill>
                            <a:srgbClr val="000000"/>
                          </a:solidFill>
                          <a:latin typeface="Arial"/>
                        </a:rPr>
                        <a:t>8.4.2016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00"/>
                          </a:solidFill>
                          <a:latin typeface="Arial"/>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Sokol Malé Žernoseky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2"/>
                  </a:ext>
                </a:extLst>
              </a:tr>
              <a:tr h="221536">
                <a:tc>
                  <a:txBody>
                    <a:bodyPr/>
                    <a:lstStyle/>
                    <a:p>
                      <a:pPr algn="ctr" fontAlgn="ctr"/>
                      <a:r>
                        <a:rPr lang="cs-CZ" sz="800" b="1" i="0" u="none" strike="noStrike">
                          <a:solidFill>
                            <a:srgbClr val="000000"/>
                          </a:solidFill>
                          <a:latin typeface="Calibri"/>
                        </a:rPr>
                        <a:t>15.4.2016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Arial"/>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Arial"/>
                        </a:rPr>
                        <a:t>volno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800" b="1" i="0" u="none" strike="noStrike">
                          <a:solidFill>
                            <a:srgbClr val="00000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221536">
                <a:tc>
                  <a:txBody>
                    <a:bodyPr/>
                    <a:lstStyle/>
                    <a:p>
                      <a:pPr algn="ctr" fontAlgn="ctr"/>
                      <a:r>
                        <a:rPr lang="cs-CZ" sz="800" b="1" i="0" u="none" strike="noStrike">
                          <a:solidFill>
                            <a:srgbClr val="000000"/>
                          </a:solidFill>
                          <a:latin typeface="Arial"/>
                        </a:rPr>
                        <a:t>22.4.2016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Tigo Nučnice 1996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4"/>
                  </a:ext>
                </a:extLst>
              </a:tr>
              <a:tr h="221536">
                <a:tc>
                  <a:txBody>
                    <a:bodyPr/>
                    <a:lstStyle/>
                    <a:p>
                      <a:pPr algn="ctr" fontAlgn="ctr"/>
                      <a:r>
                        <a:rPr lang="cs-CZ" sz="800" b="1" i="0" u="none" strike="noStrike">
                          <a:solidFill>
                            <a:srgbClr val="000000"/>
                          </a:solidFill>
                          <a:latin typeface="Calibri"/>
                        </a:rPr>
                        <a:t>29.4.2016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Sokol Pokratice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275528">
                <a:tc>
                  <a:txBody>
                    <a:bodyPr/>
                    <a:lstStyle/>
                    <a:p>
                      <a:pPr algn="ctr" fontAlgn="ctr"/>
                      <a:r>
                        <a:rPr lang="cs-CZ" sz="800" b="1" i="0" u="none" strike="noStrike">
                          <a:solidFill>
                            <a:srgbClr val="000000"/>
                          </a:solidFill>
                          <a:latin typeface="Arial"/>
                        </a:rPr>
                        <a:t>6.5.2016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Sokol České Kopisty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6"/>
                  </a:ext>
                </a:extLst>
              </a:tr>
              <a:tr h="221536">
                <a:tc>
                  <a:txBody>
                    <a:bodyPr/>
                    <a:lstStyle/>
                    <a:p>
                      <a:pPr algn="ctr" fontAlgn="ctr"/>
                      <a:r>
                        <a:rPr lang="cs-CZ" sz="800" b="1" i="0" u="none" strike="noStrike">
                          <a:solidFill>
                            <a:srgbClr val="000000"/>
                          </a:solidFill>
                          <a:latin typeface="Calibri"/>
                        </a:rPr>
                        <a:t>13.5.2016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TJ Žitenice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err="1">
                          <a:solidFill>
                            <a:srgbClr val="000000"/>
                          </a:solidFill>
                          <a:latin typeface="Arial"/>
                        </a:rPr>
                        <a:t>Sepap</a:t>
                      </a:r>
                      <a:r>
                        <a:rPr lang="cs-CZ" sz="800" b="1" i="0" u="none" strike="noStrike" dirty="0">
                          <a:solidFill>
                            <a:srgbClr val="000000"/>
                          </a:solidFill>
                          <a:latin typeface="Arial"/>
                        </a:rPr>
                        <a:t> </a:t>
                      </a:r>
                      <a:r>
                        <a:rPr lang="cs-CZ" sz="800" b="1" i="0" u="none" strike="noStrike" dirty="0" err="1">
                          <a:solidFill>
                            <a:srgbClr val="000000"/>
                          </a:solidFill>
                          <a:latin typeface="Arial"/>
                        </a:rPr>
                        <a:t>Štětí</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221536">
                <a:tc>
                  <a:txBody>
                    <a:bodyPr/>
                    <a:lstStyle/>
                    <a:p>
                      <a:pPr algn="ctr" fontAlgn="ctr"/>
                      <a:r>
                        <a:rPr lang="cs-CZ" sz="800" b="1" i="0" u="none" strike="noStrike">
                          <a:solidFill>
                            <a:srgbClr val="000000"/>
                          </a:solidFill>
                          <a:latin typeface="Arial"/>
                        </a:rPr>
                        <a:t>20.5.2016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Sokol Vražkov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8"/>
                  </a:ext>
                </a:extLst>
              </a:tr>
              <a:tr h="332303">
                <a:tc>
                  <a:txBody>
                    <a:bodyPr/>
                    <a:lstStyle/>
                    <a:p>
                      <a:pPr algn="ctr" fontAlgn="ctr"/>
                      <a:r>
                        <a:rPr lang="cs-CZ" sz="800" b="1" i="0" u="none" strike="noStrike">
                          <a:solidFill>
                            <a:srgbClr val="000000"/>
                          </a:solidFill>
                          <a:latin typeface="Calibri"/>
                        </a:rPr>
                        <a:t>27.5.2016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dirty="0">
                          <a:solidFill>
                            <a:srgbClr val="000000"/>
                          </a:solidFill>
                          <a:latin typeface="Arial"/>
                        </a:rPr>
                        <a:t>Slavoj </a:t>
                      </a:r>
                      <a:r>
                        <a:rPr lang="cs-CZ" sz="800" b="1" i="0" u="none" strike="noStrike" dirty="0" err="1">
                          <a:solidFill>
                            <a:srgbClr val="000000"/>
                          </a:solidFill>
                          <a:latin typeface="Arial"/>
                        </a:rPr>
                        <a:t>Bohušovice</a:t>
                      </a:r>
                      <a:r>
                        <a:rPr lang="cs-CZ" sz="8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800" b="1" i="0" u="none" strike="noStrike">
                          <a:solidFill>
                            <a:srgbClr val="000000"/>
                          </a:solidFill>
                          <a:latin typeface="Arial"/>
                        </a:rPr>
                        <a:t>17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r h="228920">
                <a:tc>
                  <a:txBody>
                    <a:bodyPr/>
                    <a:lstStyle/>
                    <a:p>
                      <a:pPr algn="ctr" fontAlgn="ctr"/>
                      <a:r>
                        <a:rPr lang="cs-CZ" sz="800" b="1" i="0" u="none" strike="noStrike">
                          <a:solidFill>
                            <a:srgbClr val="000000"/>
                          </a:solidFill>
                          <a:latin typeface="Arial"/>
                        </a:rPr>
                        <a:t>3.6.2016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17:30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Sepap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Arial"/>
                        </a:rPr>
                        <a:t>FK Litoměřice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dirty="0">
                          <a:solidFill>
                            <a:srgbClr val="000000"/>
                          </a:solidFill>
                          <a:latin typeface="Arial"/>
                        </a:rPr>
                        <a:t>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10"/>
                  </a:ext>
                </a:extLst>
              </a:tr>
            </a:tbl>
          </a:graphicData>
        </a:graphic>
      </p:graphicFrame>
      <p:pic>
        <p:nvPicPr>
          <p:cNvPr id="12" name="Picture 1"/>
          <p:cNvPicPr>
            <a:picLocks noChangeAspect="1" noChangeArrowheads="1"/>
          </p:cNvPicPr>
          <p:nvPr/>
        </p:nvPicPr>
        <p:blipFill>
          <a:blip r:embed="rId3" cstate="print"/>
          <a:srcRect/>
          <a:stretch>
            <a:fillRect/>
          </a:stretch>
        </p:blipFill>
        <p:spPr bwMode="auto">
          <a:xfrm>
            <a:off x="5431532" y="811188"/>
            <a:ext cx="4824536" cy="3240360"/>
          </a:xfrm>
          <a:prstGeom prst="rect">
            <a:avLst/>
          </a:prstGeom>
          <a:noFill/>
          <a:ln w="50800">
            <a:solidFill>
              <a:srgbClr val="003399"/>
            </a:solidFill>
            <a:miter lim="800000"/>
            <a:headEnd/>
            <a:tailEnd/>
          </a:ln>
        </p:spPr>
      </p:pic>
      <p:sp>
        <p:nvSpPr>
          <p:cNvPr id="13" name="TextovéPole 12"/>
          <p:cNvSpPr txBox="1"/>
          <p:nvPr/>
        </p:nvSpPr>
        <p:spPr>
          <a:xfrm>
            <a:off x="5863580" y="91108"/>
            <a:ext cx="4032448" cy="584775"/>
          </a:xfrm>
          <a:prstGeom prst="rect">
            <a:avLst/>
          </a:prstGeom>
          <a:solidFill>
            <a:srgbClr val="99FF66"/>
          </a:solidFill>
          <a:ln w="57150">
            <a:solidFill>
              <a:srgbClr val="006699"/>
            </a:solidFill>
          </a:ln>
        </p:spPr>
        <p:txBody>
          <a:bodyPr wrap="square" rtlCol="0">
            <a:spAutoFit/>
          </a:bodyPr>
          <a:lstStyle/>
          <a:p>
            <a:pPr algn="ctr"/>
            <a:r>
              <a:rPr lang="cs-CZ" sz="3200" u="sng" dirty="0" smtClean="0">
                <a:latin typeface="Bookman Old Style" pitchFamily="18" charset="0"/>
              </a:rPr>
              <a:t>Stará garda </a:t>
            </a:r>
            <a:r>
              <a:rPr lang="cs-CZ" sz="3200" u="sng" dirty="0" err="1" smtClean="0">
                <a:latin typeface="Bookman Old Style" pitchFamily="18" charset="0"/>
              </a:rPr>
              <a:t>Sepap</a:t>
            </a:r>
            <a:endParaRPr lang="cs-CZ" sz="3200" u="sng" dirty="0" smtClean="0">
              <a:latin typeface="Bookman Old Style" pitchFamily="18" charset="0"/>
            </a:endParaRPr>
          </a:p>
        </p:txBody>
      </p:sp>
      <p:pic>
        <p:nvPicPr>
          <p:cNvPr id="2" name="Picture 106"/>
          <p:cNvPicPr>
            <a:picLocks noChangeAspect="1" noChangeArrowheads="1"/>
          </p:cNvPicPr>
          <p:nvPr/>
        </p:nvPicPr>
        <p:blipFill>
          <a:blip r:embed="rId4" cstate="print"/>
          <a:srcRect/>
          <a:stretch>
            <a:fillRect/>
          </a:stretch>
        </p:blipFill>
        <p:spPr bwMode="auto">
          <a:xfrm>
            <a:off x="606996" y="5923756"/>
            <a:ext cx="980703" cy="745629"/>
          </a:xfrm>
          <a:prstGeom prst="rect">
            <a:avLst/>
          </a:prstGeom>
          <a:noFill/>
          <a:ln w="9525">
            <a:noFill/>
            <a:miter lim="800000"/>
            <a:headEnd/>
            <a:tailEnd/>
          </a:ln>
        </p:spPr>
      </p:pic>
      <p:pic>
        <p:nvPicPr>
          <p:cNvPr id="1026" name="Picture 14"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660" y="5275684"/>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71812"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90314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40</a:t>
            </a:r>
          </a:p>
        </p:txBody>
      </p:sp>
      <p:graphicFrame>
        <p:nvGraphicFramePr>
          <p:cNvPr id="14" name="Tabulka 13"/>
          <p:cNvGraphicFramePr>
            <a:graphicFrameLocks noGrp="1"/>
          </p:cNvGraphicFramePr>
          <p:nvPr/>
        </p:nvGraphicFramePr>
        <p:xfrm>
          <a:off x="5647556" y="1027212"/>
          <a:ext cx="4536504" cy="3890595"/>
        </p:xfrm>
        <a:graphic>
          <a:graphicData uri="http://schemas.openxmlformats.org/drawingml/2006/table">
            <a:tbl>
              <a:tblPr/>
              <a:tblGrid>
                <a:gridCol w="607890">
                  <a:extLst>
                    <a:ext uri="{9D8B030D-6E8A-4147-A177-3AD203B41FA5}">
                      <a16:colId xmlns:a16="http://schemas.microsoft.com/office/drawing/2014/main" val="20000"/>
                    </a:ext>
                  </a:extLst>
                </a:gridCol>
                <a:gridCol w="453302">
                  <a:extLst>
                    <a:ext uri="{9D8B030D-6E8A-4147-A177-3AD203B41FA5}">
                      <a16:colId xmlns:a16="http://schemas.microsoft.com/office/drawing/2014/main" val="20001"/>
                    </a:ext>
                  </a:extLst>
                </a:gridCol>
                <a:gridCol w="377751">
                  <a:extLst>
                    <a:ext uri="{9D8B030D-6E8A-4147-A177-3AD203B41FA5}">
                      <a16:colId xmlns:a16="http://schemas.microsoft.com/office/drawing/2014/main" val="20002"/>
                    </a:ext>
                  </a:extLst>
                </a:gridCol>
                <a:gridCol w="752016">
                  <a:extLst>
                    <a:ext uri="{9D8B030D-6E8A-4147-A177-3AD203B41FA5}">
                      <a16:colId xmlns:a16="http://schemas.microsoft.com/office/drawing/2014/main" val="20003"/>
                    </a:ext>
                  </a:extLst>
                </a:gridCol>
                <a:gridCol w="834540">
                  <a:extLst>
                    <a:ext uri="{9D8B030D-6E8A-4147-A177-3AD203B41FA5}">
                      <a16:colId xmlns:a16="http://schemas.microsoft.com/office/drawing/2014/main" val="20004"/>
                    </a:ext>
                  </a:extLst>
                </a:gridCol>
                <a:gridCol w="722140">
                  <a:extLst>
                    <a:ext uri="{9D8B030D-6E8A-4147-A177-3AD203B41FA5}">
                      <a16:colId xmlns:a16="http://schemas.microsoft.com/office/drawing/2014/main" val="20005"/>
                    </a:ext>
                  </a:extLst>
                </a:gridCol>
                <a:gridCol w="788865">
                  <a:extLst>
                    <a:ext uri="{9D8B030D-6E8A-4147-A177-3AD203B41FA5}">
                      <a16:colId xmlns:a16="http://schemas.microsoft.com/office/drawing/2014/main" val="20006"/>
                    </a:ext>
                  </a:extLst>
                </a:gridCol>
              </a:tblGrid>
              <a:tr h="175004">
                <a:tc>
                  <a:txBody>
                    <a:bodyPr/>
                    <a:lstStyle/>
                    <a:p>
                      <a:pPr algn="ctr" fontAlgn="ctr"/>
                      <a:r>
                        <a:rPr lang="cs-CZ" sz="1100" b="1" i="0" u="none" strike="noStrike" dirty="0">
                          <a:solidFill>
                            <a:srgbClr val="000000"/>
                          </a:solidFill>
                          <a:latin typeface="Magneto"/>
                        </a:rPr>
                        <a:t>Datum</a:t>
                      </a:r>
                    </a:p>
                  </a:txBody>
                  <a:tcPr marL="9525" marR="9525" marT="9525"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Magneto"/>
                        </a:rPr>
                        <a:t>Den</a:t>
                      </a:r>
                    </a:p>
                  </a:txBody>
                  <a:tcPr marL="9525" marR="9525" marT="9525"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Magneto"/>
                        </a:rPr>
                        <a:t>Čas</a:t>
                      </a:r>
                    </a:p>
                  </a:txBody>
                  <a:tcPr marL="9525" marR="9525" marT="9525"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Magneto"/>
                        </a:rPr>
                        <a:t>Doma</a:t>
                      </a:r>
                    </a:p>
                  </a:txBody>
                  <a:tcPr marL="9525" marR="9525" marT="9525"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Magneto"/>
                        </a:rPr>
                        <a:t>Venku</a:t>
                      </a:r>
                    </a:p>
                  </a:txBody>
                  <a:tcPr marL="9525" marR="9525" marT="9525"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Magneto"/>
                        </a:rPr>
                        <a:t>Kolo</a:t>
                      </a:r>
                    </a:p>
                  </a:txBody>
                  <a:tcPr marL="9525" marR="9525" marT="9525" marB="0" anchor="ctr">
                    <a:lnL>
                      <a:noFill/>
                    </a:lnL>
                    <a:lnR>
                      <a:noFill/>
                    </a:lnR>
                    <a:lnT>
                      <a:noFill/>
                    </a:lnT>
                    <a:lnB>
                      <a:noFill/>
                    </a:lnB>
                    <a:solidFill>
                      <a:srgbClr val="FFCCCC"/>
                    </a:solidFill>
                  </a:tcPr>
                </a:tc>
                <a:tc>
                  <a:txBody>
                    <a:bodyPr/>
                    <a:lstStyle/>
                    <a:p>
                      <a:pPr algn="ctr" fontAlgn="ctr"/>
                      <a:r>
                        <a:rPr lang="cs-CZ" sz="1100" b="1" i="0" u="none" strike="noStrike">
                          <a:solidFill>
                            <a:srgbClr val="000000"/>
                          </a:solidFill>
                          <a:latin typeface="Magneto"/>
                        </a:rPr>
                        <a:t>Kategorie</a:t>
                      </a:r>
                    </a:p>
                  </a:txBody>
                  <a:tcPr marL="9525" marR="9525" marT="9525" marB="0" anchor="ctr">
                    <a:lnL>
                      <a:noFill/>
                    </a:lnL>
                    <a:lnR>
                      <a:noFill/>
                    </a:lnR>
                    <a:lnT>
                      <a:noFill/>
                    </a:lnT>
                    <a:lnB>
                      <a:noFill/>
                    </a:lnB>
                    <a:solidFill>
                      <a:srgbClr val="FFCCCC"/>
                    </a:solidFill>
                  </a:tcPr>
                </a:tc>
                <a:extLst>
                  <a:ext uri="{0D108BD9-81ED-4DB2-BD59-A6C34878D82A}">
                    <a16:rowId xmlns:a16="http://schemas.microsoft.com/office/drawing/2014/main" val="10000"/>
                  </a:ext>
                </a:extLst>
              </a:tr>
              <a:tr h="356676">
                <a:tc>
                  <a:txBody>
                    <a:bodyPr/>
                    <a:lstStyle/>
                    <a:p>
                      <a:pPr algn="ctr" fontAlgn="ctr"/>
                      <a:r>
                        <a:rPr lang="cs-CZ" sz="900" b="1" i="0" u="none" strike="noStrike" dirty="0">
                          <a:solidFill>
                            <a:srgbClr val="000000"/>
                          </a:solidFill>
                          <a:latin typeface="Arial" pitchFamily="34" charset="0"/>
                          <a:cs typeface="Arial" pitchFamily="34" charset="0"/>
                        </a:rPr>
                        <a:t>16.4.2016</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sobota</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13:00</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SK </a:t>
                      </a:r>
                      <a:r>
                        <a:rPr lang="cs-CZ" sz="900" b="1" i="0" u="none" strike="noStrike" dirty="0" err="1">
                          <a:solidFill>
                            <a:srgbClr val="000000"/>
                          </a:solidFill>
                          <a:latin typeface="Arial" pitchFamily="34" charset="0"/>
                          <a:cs typeface="Arial" pitchFamily="34" charset="0"/>
                        </a:rPr>
                        <a:t>Štětí</a:t>
                      </a:r>
                      <a:r>
                        <a:rPr lang="cs-CZ" sz="900" b="1" i="0" u="none" strike="noStrike" dirty="0">
                          <a:solidFill>
                            <a:srgbClr val="000000"/>
                          </a:solidFill>
                          <a:latin typeface="Arial" pitchFamily="34" charset="0"/>
                          <a:cs typeface="Arial" pitchFamily="34" charset="0"/>
                        </a:rPr>
                        <a:t> B</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pitchFamily="34" charset="0"/>
                          <a:cs typeface="Arial" pitchFamily="34" charset="0"/>
                        </a:rPr>
                        <a:t>Sokol Hoštka </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pitchFamily="34" charset="0"/>
                          <a:cs typeface="Arial" pitchFamily="34" charset="0"/>
                        </a:rPr>
                        <a:t>Okresní přebor</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pitchFamily="34" charset="0"/>
                          <a:cs typeface="Arial" pitchFamily="34" charset="0"/>
                        </a:rPr>
                        <a:t>Mladší žáci B</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356676">
                <a:tc>
                  <a:txBody>
                    <a:bodyPr/>
                    <a:lstStyle/>
                    <a:p>
                      <a:pPr algn="ctr" fontAlgn="ctr"/>
                      <a:r>
                        <a:rPr lang="cs-CZ" sz="900" b="1" i="0" u="none" strike="noStrike" dirty="0">
                          <a:solidFill>
                            <a:srgbClr val="000000"/>
                          </a:solidFill>
                          <a:latin typeface="Arial" pitchFamily="34" charset="0"/>
                          <a:cs typeface="Arial" pitchFamily="34" charset="0"/>
                        </a:rPr>
                        <a:t>17.4.2016</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neděle</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10:00,  12:00</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SK </a:t>
                      </a:r>
                      <a:r>
                        <a:rPr lang="cs-CZ" sz="900" b="1" i="0" u="none" strike="noStrike" dirty="0" err="1">
                          <a:solidFill>
                            <a:srgbClr val="000000"/>
                          </a:solidFill>
                          <a:latin typeface="Arial" pitchFamily="34" charset="0"/>
                          <a:cs typeface="Arial" pitchFamily="34" charset="0"/>
                        </a:rPr>
                        <a:t>Štětí</a:t>
                      </a:r>
                      <a:endParaRPr lang="cs-CZ" sz="9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TJ Sokol </a:t>
                      </a:r>
                      <a:r>
                        <a:rPr lang="cs-CZ" sz="900" b="1" i="0" u="none" strike="noStrike" dirty="0" err="1">
                          <a:solidFill>
                            <a:srgbClr val="000000"/>
                          </a:solidFill>
                          <a:latin typeface="Arial" pitchFamily="34" charset="0"/>
                          <a:cs typeface="Arial" pitchFamily="34" charset="0"/>
                        </a:rPr>
                        <a:t>Košťany</a:t>
                      </a:r>
                      <a:endParaRPr lang="cs-CZ" sz="9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Žáci</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2"/>
                  </a:ext>
                </a:extLst>
              </a:tr>
              <a:tr h="356676">
                <a:tc>
                  <a:txBody>
                    <a:bodyPr/>
                    <a:lstStyle/>
                    <a:p>
                      <a:pPr algn="ctr" fontAlgn="ctr"/>
                      <a:r>
                        <a:rPr lang="cs-CZ" sz="900" b="1" i="0" u="none" strike="noStrike" dirty="0">
                          <a:solidFill>
                            <a:srgbClr val="000000"/>
                          </a:solidFill>
                          <a:latin typeface="Arial" pitchFamily="34" charset="0"/>
                          <a:cs typeface="Arial" pitchFamily="34" charset="0"/>
                        </a:rPr>
                        <a:t>20.4.2016</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smtClean="0">
                          <a:solidFill>
                            <a:srgbClr val="000000"/>
                          </a:solidFill>
                          <a:latin typeface="Arial" pitchFamily="34" charset="0"/>
                          <a:cs typeface="Arial" pitchFamily="34" charset="0"/>
                        </a:rPr>
                        <a:t>Středa RCE</a:t>
                      </a:r>
                      <a:endParaRPr lang="cs-CZ" sz="9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16:30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SK </a:t>
                      </a:r>
                      <a:r>
                        <a:rPr lang="cs-CZ" sz="900" b="1" i="0" u="none" strike="noStrike" dirty="0" err="1">
                          <a:solidFill>
                            <a:srgbClr val="000000"/>
                          </a:solidFill>
                          <a:latin typeface="Arial" pitchFamily="34" charset="0"/>
                          <a:cs typeface="Arial" pitchFamily="34" charset="0"/>
                        </a:rPr>
                        <a:t>Štětí</a:t>
                      </a:r>
                      <a:endParaRPr lang="cs-CZ" sz="9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FK Litoměřice</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Ústecký přebor</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Starší přípravka</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3"/>
                  </a:ext>
                </a:extLst>
              </a:tr>
              <a:tr h="356676">
                <a:tc>
                  <a:txBody>
                    <a:bodyPr/>
                    <a:lstStyle/>
                    <a:p>
                      <a:pPr algn="ctr" fontAlgn="ctr"/>
                      <a:r>
                        <a:rPr lang="cs-CZ" sz="900" b="1" i="0" u="none" strike="noStrike">
                          <a:solidFill>
                            <a:srgbClr val="000000"/>
                          </a:solidFill>
                          <a:latin typeface="Arial" pitchFamily="34" charset="0"/>
                          <a:cs typeface="Arial" pitchFamily="34" charset="0"/>
                        </a:rPr>
                        <a:t>22.4.2016</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pátek</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17:30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err="1">
                          <a:solidFill>
                            <a:srgbClr val="000000"/>
                          </a:solidFill>
                          <a:latin typeface="Arial" pitchFamily="34" charset="0"/>
                          <a:cs typeface="Arial" pitchFamily="34" charset="0"/>
                        </a:rPr>
                        <a:t>Sepap</a:t>
                      </a:r>
                      <a:r>
                        <a:rPr lang="cs-CZ" sz="900" b="1" i="0" u="none" strike="noStrike" dirty="0">
                          <a:solidFill>
                            <a:srgbClr val="000000"/>
                          </a:solidFill>
                          <a:latin typeface="Arial" pitchFamily="34" charset="0"/>
                          <a:cs typeface="Arial" pitchFamily="34" charset="0"/>
                        </a:rPr>
                        <a:t> </a:t>
                      </a:r>
                      <a:r>
                        <a:rPr lang="cs-CZ" sz="900" b="1" i="0" u="none" strike="noStrike" dirty="0" err="1">
                          <a:solidFill>
                            <a:srgbClr val="000000"/>
                          </a:solidFill>
                          <a:latin typeface="Arial" pitchFamily="34" charset="0"/>
                          <a:cs typeface="Arial" pitchFamily="34" charset="0"/>
                        </a:rPr>
                        <a:t>Štětí</a:t>
                      </a:r>
                      <a:endParaRPr lang="cs-CZ" sz="9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err="1">
                          <a:solidFill>
                            <a:srgbClr val="000000"/>
                          </a:solidFill>
                          <a:latin typeface="Arial" pitchFamily="34" charset="0"/>
                          <a:cs typeface="Arial" pitchFamily="34" charset="0"/>
                        </a:rPr>
                        <a:t>Tigo</a:t>
                      </a:r>
                      <a:r>
                        <a:rPr lang="cs-CZ" sz="900" b="1" i="0" u="none" strike="noStrike" dirty="0">
                          <a:solidFill>
                            <a:srgbClr val="000000"/>
                          </a:solidFill>
                          <a:latin typeface="Arial" pitchFamily="34" charset="0"/>
                          <a:cs typeface="Arial" pitchFamily="34" charset="0"/>
                        </a:rPr>
                        <a:t> </a:t>
                      </a:r>
                      <a:r>
                        <a:rPr lang="cs-CZ" sz="900" b="1" i="0" u="none" strike="noStrike" dirty="0" err="1">
                          <a:solidFill>
                            <a:srgbClr val="000000"/>
                          </a:solidFill>
                          <a:latin typeface="Arial" pitchFamily="34" charset="0"/>
                          <a:cs typeface="Arial" pitchFamily="34" charset="0"/>
                        </a:rPr>
                        <a:t>Nučnice</a:t>
                      </a:r>
                      <a:endParaRPr lang="cs-CZ" sz="9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Okresní přebor</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Stará garda</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4"/>
                  </a:ext>
                </a:extLst>
              </a:tr>
              <a:tr h="641683">
                <a:tc>
                  <a:txBody>
                    <a:bodyPr/>
                    <a:lstStyle/>
                    <a:p>
                      <a:pPr algn="ctr" fontAlgn="ctr"/>
                      <a:r>
                        <a:rPr lang="cs-CZ" sz="900" b="1" i="0" u="none" strike="noStrike" dirty="0">
                          <a:solidFill>
                            <a:srgbClr val="000000"/>
                          </a:solidFill>
                          <a:latin typeface="Arial" pitchFamily="34" charset="0"/>
                          <a:cs typeface="Arial" pitchFamily="34" charset="0"/>
                        </a:rPr>
                        <a:t>23.4.2016</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sobota</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10:00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SK Štětí</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Mostecký fotbalový klub</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Ústecký přebor</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Starší přípravka</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5"/>
                  </a:ext>
                </a:extLst>
              </a:tr>
              <a:tr h="356676">
                <a:tc>
                  <a:txBody>
                    <a:bodyPr/>
                    <a:lstStyle/>
                    <a:p>
                      <a:pPr algn="ctr" fontAlgn="ctr"/>
                      <a:r>
                        <a:rPr lang="cs-CZ" sz="900" b="1" i="0" u="none" strike="noStrike">
                          <a:solidFill>
                            <a:srgbClr val="000000"/>
                          </a:solidFill>
                          <a:latin typeface="Arial" pitchFamily="34" charset="0"/>
                          <a:cs typeface="Arial" pitchFamily="34" charset="0"/>
                        </a:rPr>
                        <a:t>23.4.2016</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sobota</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10:15, 12:30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SK Štětí/Hoštka</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FK Litoměřice</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Ústecký přebor</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Dorost</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6"/>
                  </a:ext>
                </a:extLst>
              </a:tr>
              <a:tr h="575015">
                <a:tc>
                  <a:txBody>
                    <a:bodyPr/>
                    <a:lstStyle/>
                    <a:p>
                      <a:pPr algn="ctr" fontAlgn="ctr"/>
                      <a:r>
                        <a:rPr lang="cs-CZ" sz="900" b="1" i="0" u="none" strike="noStrike">
                          <a:solidFill>
                            <a:srgbClr val="000000"/>
                          </a:solidFill>
                          <a:latin typeface="Arial" pitchFamily="34" charset="0"/>
                          <a:cs typeface="Arial" pitchFamily="34" charset="0"/>
                        </a:rPr>
                        <a:t>24.4.2016</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neděle</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10:00</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a:solidFill>
                            <a:srgbClr val="000000"/>
                          </a:solidFill>
                          <a:latin typeface="Arial" pitchFamily="34" charset="0"/>
                          <a:cs typeface="Arial" pitchFamily="34" charset="0"/>
                        </a:rPr>
                        <a:t>Štětí</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Liga skupina o 21.-24.místo </a:t>
                      </a:r>
                      <a:r>
                        <a:rPr lang="cs-CZ" sz="900" b="1" i="0" u="none" strike="noStrike" dirty="0" smtClean="0">
                          <a:solidFill>
                            <a:srgbClr val="000000"/>
                          </a:solidFill>
                          <a:latin typeface="Arial" pitchFamily="34" charset="0"/>
                          <a:cs typeface="Arial" pitchFamily="34" charset="0"/>
                        </a:rPr>
                        <a:t>(</a:t>
                      </a:r>
                      <a:endParaRPr lang="cs-CZ" sz="900" b="1" i="0" u="none" strike="noStrike" dirty="0">
                        <a:solidFill>
                          <a:srgbClr val="000000"/>
                        </a:solidFill>
                        <a:latin typeface="Arial" pitchFamily="34" charset="0"/>
                        <a:cs typeface="Arial" pitchFamily="34" charset="0"/>
                      </a:endParaRP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Okresní přebor</a:t>
                      </a:r>
                    </a:p>
                  </a:txBody>
                  <a:tcPr marL="9525" marR="9525" marT="9525" marB="0" anchor="ctr">
                    <a:lnL>
                      <a:noFill/>
                    </a:lnL>
                    <a:lnR>
                      <a:noFill/>
                    </a:lnR>
                    <a:lnT>
                      <a:noFill/>
                    </a:lnT>
                    <a:lnB>
                      <a:noFill/>
                    </a:lnB>
                    <a:solidFill>
                      <a:srgbClr val="CCFF99"/>
                    </a:solidFill>
                  </a:tcPr>
                </a:tc>
                <a:tc>
                  <a:txBody>
                    <a:bodyPr/>
                    <a:lstStyle/>
                    <a:p>
                      <a:pPr algn="ctr" fontAlgn="ctr"/>
                      <a:r>
                        <a:rPr lang="cs-CZ" sz="900" b="1" i="0" u="none" strike="noStrike" dirty="0">
                          <a:solidFill>
                            <a:srgbClr val="000000"/>
                          </a:solidFill>
                          <a:latin typeface="Arial" pitchFamily="34" charset="0"/>
                          <a:cs typeface="Arial" pitchFamily="34" charset="0"/>
                        </a:rPr>
                        <a:t>Mladší přípravka B</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7"/>
                  </a:ext>
                </a:extLst>
              </a:tr>
              <a:tr h="356676">
                <a:tc>
                  <a:txBody>
                    <a:bodyPr/>
                    <a:lstStyle/>
                    <a:p>
                      <a:pPr algn="ctr" fontAlgn="ctr"/>
                      <a:r>
                        <a:rPr lang="cs-CZ" sz="900" b="1" i="0" u="none" strike="noStrike" dirty="0">
                          <a:solidFill>
                            <a:srgbClr val="000000"/>
                          </a:solidFill>
                          <a:latin typeface="Arial" pitchFamily="34" charset="0"/>
                          <a:cs typeface="Arial" pitchFamily="34" charset="0"/>
                        </a:rPr>
                        <a:t>1.5.2016</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neděle</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10:00</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SK </a:t>
                      </a:r>
                      <a:r>
                        <a:rPr lang="cs-CZ" sz="900" b="1" i="0" u="none" strike="noStrike" dirty="0" err="1">
                          <a:solidFill>
                            <a:srgbClr val="000000"/>
                          </a:solidFill>
                          <a:latin typeface="Arial" pitchFamily="34" charset="0"/>
                          <a:cs typeface="Arial" pitchFamily="34" charset="0"/>
                        </a:rPr>
                        <a:t>Štětí</a:t>
                      </a:r>
                      <a:r>
                        <a:rPr lang="cs-CZ" sz="900" b="1" i="0" u="none" strike="noStrike" dirty="0">
                          <a:solidFill>
                            <a:srgbClr val="000000"/>
                          </a:solidFill>
                          <a:latin typeface="Arial" pitchFamily="34" charset="0"/>
                          <a:cs typeface="Arial" pitchFamily="34" charset="0"/>
                        </a:rPr>
                        <a:t> B</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FK Libochovice</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Okresní přebor</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Mladší žáci B</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8"/>
                  </a:ext>
                </a:extLst>
              </a:tr>
              <a:tr h="356676">
                <a:tc>
                  <a:txBody>
                    <a:bodyPr/>
                    <a:lstStyle/>
                    <a:p>
                      <a:pPr algn="ctr" fontAlgn="ctr"/>
                      <a:r>
                        <a:rPr lang="cs-CZ" sz="900" b="1" i="0" u="none" strike="noStrike">
                          <a:solidFill>
                            <a:srgbClr val="000000"/>
                          </a:solidFill>
                          <a:latin typeface="Arial" pitchFamily="34" charset="0"/>
                          <a:cs typeface="Arial" pitchFamily="34" charset="0"/>
                        </a:rPr>
                        <a:t>1.5.2016</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pitchFamily="34" charset="0"/>
                          <a:cs typeface="Arial" pitchFamily="34" charset="0"/>
                        </a:rPr>
                        <a:t>neděle</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17:00</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pitchFamily="34" charset="0"/>
                          <a:cs typeface="Arial" pitchFamily="34" charset="0"/>
                        </a:rPr>
                        <a:t>SK Štětí</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pitchFamily="34" charset="0"/>
                          <a:cs typeface="Arial" pitchFamily="34" charset="0"/>
                        </a:rPr>
                        <a:t>Baník Modlany</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pitchFamily="34" charset="0"/>
                          <a:cs typeface="Arial" pitchFamily="34" charset="0"/>
                        </a:rPr>
                        <a:t>Ústecký přebor</a:t>
                      </a:r>
                    </a:p>
                  </a:txBody>
                  <a:tcPr marL="9525" marR="9525" marT="9525"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pitchFamily="34" charset="0"/>
                          <a:cs typeface="Arial" pitchFamily="34" charset="0"/>
                        </a:rPr>
                        <a:t>Dospělí</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9"/>
                  </a:ext>
                </a:extLst>
              </a:tr>
            </a:tbl>
          </a:graphicData>
        </a:graphic>
      </p:graphicFrame>
      <p:sp>
        <p:nvSpPr>
          <p:cNvPr id="9" name="TextovéPole 8"/>
          <p:cNvSpPr txBox="1"/>
          <p:nvPr/>
        </p:nvSpPr>
        <p:spPr>
          <a:xfrm>
            <a:off x="5719564" y="91108"/>
            <a:ext cx="4464496" cy="707886"/>
          </a:xfrm>
          <a:prstGeom prst="rect">
            <a:avLst/>
          </a:prstGeom>
          <a:blipFill>
            <a:blip r:embed="rId3" cstate="print"/>
            <a:stretch>
              <a:fillRect/>
            </a:stretch>
          </a:blipFill>
          <a:ln w="76200">
            <a:solidFill>
              <a:schemeClr val="accent1">
                <a:lumMod val="60000"/>
                <a:lumOff val="40000"/>
              </a:schemeClr>
            </a:solidFill>
            <a:prstDash val="sysDash"/>
          </a:ln>
        </p:spPr>
        <p:txBody>
          <a:bodyPr wrap="square" rtlCol="0">
            <a:spAutoFit/>
          </a:bodyPr>
          <a:lstStyle/>
          <a:p>
            <a:pPr algn="ctr"/>
            <a:r>
              <a:rPr lang="cs-CZ" sz="2000" dirty="0" smtClean="0">
                <a:latin typeface="Bookman Old Style" pitchFamily="18" charset="0"/>
              </a:rPr>
              <a:t>Ve druhé polovině ledna je na hřišti ve </a:t>
            </a:r>
            <a:r>
              <a:rPr lang="cs-CZ" sz="2000" dirty="0" err="1" smtClean="0">
                <a:latin typeface="Bookman Old Style" pitchFamily="18" charset="0"/>
              </a:rPr>
              <a:t>Štětí</a:t>
            </a:r>
            <a:r>
              <a:rPr lang="cs-CZ" sz="2000" dirty="0" smtClean="0">
                <a:latin typeface="Bookman Old Style" pitchFamily="18" charset="0"/>
              </a:rPr>
              <a:t> z čeho vybírat</a:t>
            </a:r>
          </a:p>
        </p:txBody>
      </p:sp>
      <p:pic>
        <p:nvPicPr>
          <p:cNvPr id="2" name="Picture 212"/>
          <p:cNvPicPr>
            <a:picLocks noChangeAspect="1" noChangeArrowheads="1"/>
          </p:cNvPicPr>
          <p:nvPr/>
        </p:nvPicPr>
        <p:blipFill>
          <a:blip r:embed="rId4" cstate="print"/>
          <a:srcRect/>
          <a:stretch>
            <a:fillRect/>
          </a:stretch>
        </p:blipFill>
        <p:spPr bwMode="auto">
          <a:xfrm>
            <a:off x="6367636" y="5059660"/>
            <a:ext cx="2685331" cy="1800200"/>
          </a:xfrm>
          <a:prstGeom prst="rect">
            <a:avLst/>
          </a:prstGeom>
          <a:noFill/>
          <a:ln w="38100">
            <a:solidFill>
              <a:srgbClr val="0000FF"/>
            </a:solidFill>
            <a:miter lim="800000"/>
            <a:headEnd/>
            <a:tailEnd/>
          </a:ln>
        </p:spPr>
      </p:pic>
      <p:graphicFrame>
        <p:nvGraphicFramePr>
          <p:cNvPr id="10" name="Tabulka 9"/>
          <p:cNvGraphicFramePr>
            <a:graphicFrameLocks noGrp="1"/>
          </p:cNvGraphicFramePr>
          <p:nvPr/>
        </p:nvGraphicFramePr>
        <p:xfrm>
          <a:off x="102940" y="163116"/>
          <a:ext cx="4711577" cy="2640330"/>
        </p:xfrm>
        <a:graphic>
          <a:graphicData uri="http://schemas.openxmlformats.org/drawingml/2006/table">
            <a:tbl>
              <a:tblPr/>
              <a:tblGrid>
                <a:gridCol w="241930">
                  <a:extLst>
                    <a:ext uri="{9D8B030D-6E8A-4147-A177-3AD203B41FA5}">
                      <a16:colId xmlns:a16="http://schemas.microsoft.com/office/drawing/2014/main" val="20000"/>
                    </a:ext>
                  </a:extLst>
                </a:gridCol>
                <a:gridCol w="229833">
                  <a:extLst>
                    <a:ext uri="{9D8B030D-6E8A-4147-A177-3AD203B41FA5}">
                      <a16:colId xmlns:a16="http://schemas.microsoft.com/office/drawing/2014/main" val="20001"/>
                    </a:ext>
                  </a:extLst>
                </a:gridCol>
                <a:gridCol w="2313450">
                  <a:extLst>
                    <a:ext uri="{9D8B030D-6E8A-4147-A177-3AD203B41FA5}">
                      <a16:colId xmlns:a16="http://schemas.microsoft.com/office/drawing/2014/main" val="20002"/>
                    </a:ext>
                  </a:extLst>
                </a:gridCol>
                <a:gridCol w="172375">
                  <a:extLst>
                    <a:ext uri="{9D8B030D-6E8A-4147-A177-3AD203B41FA5}">
                      <a16:colId xmlns:a16="http://schemas.microsoft.com/office/drawing/2014/main" val="20003"/>
                    </a:ext>
                  </a:extLst>
                </a:gridCol>
                <a:gridCol w="172375">
                  <a:extLst>
                    <a:ext uri="{9D8B030D-6E8A-4147-A177-3AD203B41FA5}">
                      <a16:colId xmlns:a16="http://schemas.microsoft.com/office/drawing/2014/main" val="20004"/>
                    </a:ext>
                  </a:extLst>
                </a:gridCol>
                <a:gridCol w="172375">
                  <a:extLst>
                    <a:ext uri="{9D8B030D-6E8A-4147-A177-3AD203B41FA5}">
                      <a16:colId xmlns:a16="http://schemas.microsoft.com/office/drawing/2014/main" val="20005"/>
                    </a:ext>
                  </a:extLst>
                </a:gridCol>
                <a:gridCol w="172375">
                  <a:extLst>
                    <a:ext uri="{9D8B030D-6E8A-4147-A177-3AD203B41FA5}">
                      <a16:colId xmlns:a16="http://schemas.microsoft.com/office/drawing/2014/main" val="20006"/>
                    </a:ext>
                  </a:extLst>
                </a:gridCol>
                <a:gridCol w="713692">
                  <a:extLst>
                    <a:ext uri="{9D8B030D-6E8A-4147-A177-3AD203B41FA5}">
                      <a16:colId xmlns:a16="http://schemas.microsoft.com/office/drawing/2014/main" val="20007"/>
                    </a:ext>
                  </a:extLst>
                </a:gridCol>
                <a:gridCol w="314508">
                  <a:extLst>
                    <a:ext uri="{9D8B030D-6E8A-4147-A177-3AD203B41FA5}">
                      <a16:colId xmlns:a16="http://schemas.microsoft.com/office/drawing/2014/main" val="20008"/>
                    </a:ext>
                  </a:extLst>
                </a:gridCol>
                <a:gridCol w="208664">
                  <a:extLst>
                    <a:ext uri="{9D8B030D-6E8A-4147-A177-3AD203B41FA5}">
                      <a16:colId xmlns:a16="http://schemas.microsoft.com/office/drawing/2014/main" val="20009"/>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400" b="1" i="0" u="none" strike="noStrike">
                          <a:solidFill>
                            <a:srgbClr val="0000CC"/>
                          </a:solidFill>
                          <a:latin typeface="Calibri"/>
                        </a:rPr>
                        <a:t>Stará garda Sepap Štětí Okresní přebor 2015/16 po 9.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TJ </a:t>
                      </a:r>
                      <a:r>
                        <a:rPr lang="cs-CZ" sz="1200" b="1" i="0" u="none" strike="noStrike" dirty="0" err="1">
                          <a:solidFill>
                            <a:srgbClr val="000000"/>
                          </a:solidFill>
                          <a:latin typeface="Arial"/>
                        </a:rPr>
                        <a:t>Žitenice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90:14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Tigo Nučnice 1996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45:12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9734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FF0000"/>
                          </a:solidFill>
                          <a:latin typeface="Arial"/>
                        </a:rPr>
                        <a:t>Sepap Štětí </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Calibri"/>
                        </a:rPr>
                        <a:t>33:40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29:31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Sokol České Kopisty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29:37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Slavoj Bohušovice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26:49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Sokol Malé Žernoseky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21:46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Sokol Vražkov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20:35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000000"/>
                          </a:solidFill>
                          <a:latin typeface="Arial"/>
                        </a:rPr>
                        <a:t>Sokol </a:t>
                      </a:r>
                      <a:r>
                        <a:rPr lang="cs-CZ" sz="1200" b="1" i="0" u="none" strike="noStrike" dirty="0" err="1">
                          <a:solidFill>
                            <a:srgbClr val="000000"/>
                          </a:solidFill>
                          <a:latin typeface="Arial"/>
                        </a:rPr>
                        <a:t>Pokratice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12:41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graphicFrame>
        <p:nvGraphicFramePr>
          <p:cNvPr id="11" name="Tabulka 10"/>
          <p:cNvGraphicFramePr>
            <a:graphicFrameLocks noGrp="1"/>
          </p:cNvGraphicFramePr>
          <p:nvPr/>
        </p:nvGraphicFramePr>
        <p:xfrm>
          <a:off x="174948" y="2971428"/>
          <a:ext cx="4536504" cy="2151112"/>
        </p:xfrm>
        <a:graphic>
          <a:graphicData uri="http://schemas.openxmlformats.org/drawingml/2006/table">
            <a:tbl>
              <a:tblPr/>
              <a:tblGrid>
                <a:gridCol w="1468288">
                  <a:extLst>
                    <a:ext uri="{9D8B030D-6E8A-4147-A177-3AD203B41FA5}">
                      <a16:colId xmlns:a16="http://schemas.microsoft.com/office/drawing/2014/main" val="20000"/>
                    </a:ext>
                  </a:extLst>
                </a:gridCol>
                <a:gridCol w="1356901">
                  <a:extLst>
                    <a:ext uri="{9D8B030D-6E8A-4147-A177-3AD203B41FA5}">
                      <a16:colId xmlns:a16="http://schemas.microsoft.com/office/drawing/2014/main" val="20001"/>
                    </a:ext>
                  </a:extLst>
                </a:gridCol>
                <a:gridCol w="1711315">
                  <a:extLst>
                    <a:ext uri="{9D8B030D-6E8A-4147-A177-3AD203B41FA5}">
                      <a16:colId xmlns:a16="http://schemas.microsoft.com/office/drawing/2014/main" val="20002"/>
                    </a:ext>
                  </a:extLst>
                </a:gridCol>
              </a:tblGrid>
              <a:tr h="423533">
                <a:tc gridSpan="3">
                  <a:txBody>
                    <a:bodyPr/>
                    <a:lstStyle/>
                    <a:p>
                      <a:pPr algn="ctr" fontAlgn="ctr"/>
                      <a:r>
                        <a:rPr lang="cs-CZ" sz="1200" b="1" i="0" u="none" strike="noStrike" dirty="0">
                          <a:solidFill>
                            <a:srgbClr val="000000"/>
                          </a:solidFill>
                          <a:latin typeface="Bookman Old Style"/>
                        </a:rPr>
                        <a:t>Výsledky 9. kola Okresního přeboru staré gardy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456980">
                <a:tc>
                  <a:txBody>
                    <a:bodyPr/>
                    <a:lstStyle/>
                    <a:p>
                      <a:pPr algn="ctr" fontAlgn="ctr"/>
                      <a:r>
                        <a:rPr lang="cs-CZ" sz="1200" b="1" i="0" u="none" strike="noStrike">
                          <a:solidFill>
                            <a:srgbClr val="000000"/>
                          </a:solidFill>
                          <a:latin typeface="Bookman Old Style"/>
                        </a:rPr>
                        <a:t>Pokrativce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dirty="0" err="1">
                          <a:solidFill>
                            <a:srgbClr val="000000"/>
                          </a:solidFill>
                          <a:latin typeface="Bookman Old Style"/>
                        </a:rPr>
                        <a:t>Vražkov</a:t>
                      </a:r>
                      <a:endParaRPr lang="cs-CZ" sz="1200" b="1" i="0" u="none" strike="noStrike" dirty="0">
                        <a:solidFill>
                          <a:srgbClr val="000000"/>
                        </a:solidFill>
                        <a:latin typeface="Bookman Old Style"/>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Bookman Old Style"/>
                        </a:rPr>
                        <a:t>4:3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423533">
                <a:tc>
                  <a:txBody>
                    <a:bodyPr/>
                    <a:lstStyle/>
                    <a:p>
                      <a:pPr algn="ctr" fontAlgn="ctr"/>
                      <a:r>
                        <a:rPr lang="cs-CZ" sz="1200" b="1" i="0" u="none" strike="noStrike">
                          <a:solidFill>
                            <a:srgbClr val="000000"/>
                          </a:solidFill>
                          <a:latin typeface="Bookman Old Style"/>
                        </a:rPr>
                        <a:t>České Kopisty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latin typeface="Bookman Old Style"/>
                        </a:rPr>
                        <a:t>Žitenice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latin typeface="Bookman Old Style"/>
                        </a:rPr>
                        <a:t>3:10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2"/>
                  </a:ext>
                </a:extLst>
              </a:tr>
              <a:tr h="423533">
                <a:tc>
                  <a:txBody>
                    <a:bodyPr/>
                    <a:lstStyle/>
                    <a:p>
                      <a:pPr algn="ctr" fontAlgn="ctr"/>
                      <a:r>
                        <a:rPr lang="cs-CZ" sz="1200" b="1" i="0" u="none" strike="noStrike">
                          <a:solidFill>
                            <a:srgbClr val="000000"/>
                          </a:solidFill>
                          <a:latin typeface="Bookman Old Style"/>
                        </a:rPr>
                        <a:t>Bohušovice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Bookman Old Style"/>
                        </a:rPr>
                        <a:t>Tigo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latin typeface="Bookman Old Style"/>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23533">
                <a:tc>
                  <a:txBody>
                    <a:bodyPr/>
                    <a:lstStyle/>
                    <a:p>
                      <a:pPr algn="ctr" fontAlgn="ctr"/>
                      <a:r>
                        <a:rPr lang="cs-CZ" sz="1200" b="1" i="0" u="none" strike="noStrike">
                          <a:solidFill>
                            <a:srgbClr val="000000"/>
                          </a:solidFill>
                          <a:latin typeface="Bookman Old Style"/>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a:solidFill>
                            <a:srgbClr val="000000"/>
                          </a:solidFill>
                          <a:latin typeface="Bookman Old Style"/>
                        </a:rPr>
                        <a:t>Malé Žernoseky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fontAlgn="ctr"/>
                      <a:r>
                        <a:rPr lang="cs-CZ" sz="1200" b="1" i="0" u="none" strike="noStrike" dirty="0">
                          <a:solidFill>
                            <a:srgbClr val="000000"/>
                          </a:solidFill>
                          <a:latin typeface="Bookman Old Style"/>
                        </a:rPr>
                        <a:t>4:4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4"/>
                  </a:ext>
                </a:extLst>
              </a:tr>
            </a:tbl>
          </a:graphicData>
        </a:graphic>
      </p:graphicFrame>
      <p:pic>
        <p:nvPicPr>
          <p:cNvPr id="3" name="Picture 212"/>
          <p:cNvPicPr>
            <a:picLocks noChangeAspect="1" noChangeArrowheads="1"/>
          </p:cNvPicPr>
          <p:nvPr/>
        </p:nvPicPr>
        <p:blipFill>
          <a:blip r:embed="rId5" cstate="print"/>
          <a:srcRect/>
          <a:stretch>
            <a:fillRect/>
          </a:stretch>
        </p:blipFill>
        <p:spPr bwMode="auto">
          <a:xfrm>
            <a:off x="1399084" y="5275684"/>
            <a:ext cx="2531368" cy="1503809"/>
          </a:xfrm>
          <a:prstGeom prst="rect">
            <a:avLst/>
          </a:prstGeom>
          <a:noFill/>
          <a:ln w="9525">
            <a:noFill/>
            <a:miter lim="800000"/>
            <a:headEnd/>
            <a:tailEnd/>
          </a:ln>
        </p:spPr>
      </p:pic>
      <p:pic>
        <p:nvPicPr>
          <p:cNvPr id="2050" name="Picture 62"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6">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7">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55188"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3757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39</a:t>
            </a:r>
          </a:p>
        </p:txBody>
      </p:sp>
      <p:cxnSp>
        <p:nvCxnSpPr>
          <p:cNvPr id="13" name="Přímá spojovací šipka 12"/>
          <p:cNvCxnSpPr/>
          <p:nvPr/>
        </p:nvCxnSpPr>
        <p:spPr bwMode="auto">
          <a:xfrm>
            <a:off x="3775348" y="7239000"/>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graphicFrame>
        <p:nvGraphicFramePr>
          <p:cNvPr id="12" name="Tabulka 11"/>
          <p:cNvGraphicFramePr>
            <a:graphicFrameLocks noGrp="1"/>
          </p:cNvGraphicFramePr>
          <p:nvPr/>
        </p:nvGraphicFramePr>
        <p:xfrm>
          <a:off x="174948" y="1459260"/>
          <a:ext cx="4536503" cy="5363892"/>
        </p:xfrm>
        <a:graphic>
          <a:graphicData uri="http://schemas.openxmlformats.org/drawingml/2006/table">
            <a:tbl>
              <a:tblPr/>
              <a:tblGrid>
                <a:gridCol w="648072">
                  <a:extLst>
                    <a:ext uri="{9D8B030D-6E8A-4147-A177-3AD203B41FA5}">
                      <a16:colId xmlns:a16="http://schemas.microsoft.com/office/drawing/2014/main" val="20000"/>
                    </a:ext>
                  </a:extLst>
                </a:gridCol>
                <a:gridCol w="446159">
                  <a:extLst>
                    <a:ext uri="{9D8B030D-6E8A-4147-A177-3AD203B41FA5}">
                      <a16:colId xmlns:a16="http://schemas.microsoft.com/office/drawing/2014/main" val="20001"/>
                    </a:ext>
                  </a:extLst>
                </a:gridCol>
                <a:gridCol w="547115">
                  <a:extLst>
                    <a:ext uri="{9D8B030D-6E8A-4147-A177-3AD203B41FA5}">
                      <a16:colId xmlns:a16="http://schemas.microsoft.com/office/drawing/2014/main" val="20002"/>
                    </a:ext>
                  </a:extLst>
                </a:gridCol>
                <a:gridCol w="957455">
                  <a:extLst>
                    <a:ext uri="{9D8B030D-6E8A-4147-A177-3AD203B41FA5}">
                      <a16:colId xmlns:a16="http://schemas.microsoft.com/office/drawing/2014/main" val="20003"/>
                    </a:ext>
                  </a:extLst>
                </a:gridCol>
                <a:gridCol w="547115">
                  <a:extLst>
                    <a:ext uri="{9D8B030D-6E8A-4147-A177-3AD203B41FA5}">
                      <a16:colId xmlns:a16="http://schemas.microsoft.com/office/drawing/2014/main" val="20004"/>
                    </a:ext>
                  </a:extLst>
                </a:gridCol>
                <a:gridCol w="547115">
                  <a:extLst>
                    <a:ext uri="{9D8B030D-6E8A-4147-A177-3AD203B41FA5}">
                      <a16:colId xmlns:a16="http://schemas.microsoft.com/office/drawing/2014/main" val="20005"/>
                    </a:ext>
                  </a:extLst>
                </a:gridCol>
                <a:gridCol w="843472">
                  <a:extLst>
                    <a:ext uri="{9D8B030D-6E8A-4147-A177-3AD203B41FA5}">
                      <a16:colId xmlns:a16="http://schemas.microsoft.com/office/drawing/2014/main" val="20006"/>
                    </a:ext>
                  </a:extLst>
                </a:gridCol>
              </a:tblGrid>
              <a:tr h="134433">
                <a:tc>
                  <a:txBody>
                    <a:bodyPr/>
                    <a:lstStyle/>
                    <a:p>
                      <a:pPr algn="ctr" fontAlgn="ctr"/>
                      <a:r>
                        <a:rPr lang="cs-CZ" sz="900" b="1" i="0" u="none" strike="noStrike" dirty="0">
                          <a:solidFill>
                            <a:srgbClr val="000000"/>
                          </a:solidFill>
                          <a:latin typeface="Magneto"/>
                        </a:rPr>
                        <a:t>Datum</a:t>
                      </a:r>
                    </a:p>
                  </a:txBody>
                  <a:tcPr marL="6402" marR="6402" marT="6402"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Magneto"/>
                        </a:rPr>
                        <a:t>Den</a:t>
                      </a:r>
                    </a:p>
                  </a:txBody>
                  <a:tcPr marL="6402" marR="6402" marT="6402"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Magneto"/>
                        </a:rPr>
                        <a:t>Čas</a:t>
                      </a:r>
                    </a:p>
                  </a:txBody>
                  <a:tcPr marL="6402" marR="6402" marT="6402"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Magneto"/>
                        </a:rPr>
                        <a:t>Doma</a:t>
                      </a:r>
                    </a:p>
                  </a:txBody>
                  <a:tcPr marL="6402" marR="6402" marT="6402"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Magneto"/>
                        </a:rPr>
                        <a:t>Venku</a:t>
                      </a:r>
                    </a:p>
                  </a:txBody>
                  <a:tcPr marL="6402" marR="6402" marT="6402"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Magneto"/>
                        </a:rPr>
                        <a:t>Soutěž</a:t>
                      </a:r>
                    </a:p>
                  </a:txBody>
                  <a:tcPr marL="6402" marR="6402" marT="6402"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Magneto"/>
                        </a:rPr>
                        <a:t>Kategorie</a:t>
                      </a:r>
                    </a:p>
                  </a:txBody>
                  <a:tcPr marL="6402" marR="6402" marT="6402" marB="0" anchor="ctr">
                    <a:lnL>
                      <a:noFill/>
                    </a:lnL>
                    <a:lnR>
                      <a:noFill/>
                    </a:lnR>
                    <a:lnT>
                      <a:noFill/>
                    </a:lnT>
                    <a:lnB>
                      <a:noFill/>
                    </a:lnB>
                    <a:solidFill>
                      <a:srgbClr val="99FF99"/>
                    </a:solidFill>
                  </a:tcPr>
                </a:tc>
                <a:extLst>
                  <a:ext uri="{0D108BD9-81ED-4DB2-BD59-A6C34878D82A}">
                    <a16:rowId xmlns:a16="http://schemas.microsoft.com/office/drawing/2014/main" val="10000"/>
                  </a:ext>
                </a:extLst>
              </a:tr>
              <a:tr h="273987">
                <a:tc>
                  <a:txBody>
                    <a:bodyPr/>
                    <a:lstStyle/>
                    <a:p>
                      <a:pPr algn="ctr" fontAlgn="ctr"/>
                      <a:r>
                        <a:rPr lang="cs-CZ" sz="900" b="1" i="0" u="none" strike="noStrike" dirty="0">
                          <a:solidFill>
                            <a:srgbClr val="000000"/>
                          </a:solidFill>
                          <a:latin typeface="Century Gothic"/>
                        </a:rPr>
                        <a:t>16.4.2016</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sobota</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10:00</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FK </a:t>
                      </a:r>
                      <a:r>
                        <a:rPr lang="cs-CZ" sz="900" b="1" i="0" u="none" strike="noStrike" dirty="0" err="1">
                          <a:solidFill>
                            <a:srgbClr val="000000"/>
                          </a:solidFill>
                          <a:latin typeface="Century Gothic"/>
                        </a:rPr>
                        <a:t>Louny</a:t>
                      </a:r>
                      <a:r>
                        <a:rPr lang="cs-CZ" sz="900" b="1" i="0" u="none" strike="noStrike" dirty="0">
                          <a:solidFill>
                            <a:srgbClr val="000000"/>
                          </a:solidFill>
                          <a:latin typeface="Century Gothic"/>
                        </a:rPr>
                        <a:t>/</a:t>
                      </a:r>
                      <a:r>
                        <a:rPr lang="cs-CZ" sz="900" b="1" i="0" u="none" strike="noStrike" dirty="0" err="1">
                          <a:solidFill>
                            <a:srgbClr val="000000"/>
                          </a:solidFill>
                          <a:latin typeface="Century Gothic"/>
                        </a:rPr>
                        <a:t>Postoloprty</a:t>
                      </a:r>
                      <a:endParaRPr lang="cs-CZ" sz="900" b="1" i="0" u="none" strike="noStrike" dirty="0">
                        <a:solidFill>
                          <a:srgbClr val="000000"/>
                        </a:solidFill>
                        <a:latin typeface="Century Gothic"/>
                      </a:endParaRP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SK Štětí</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Ústecký přebor</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Starší přípravka</a:t>
                      </a:r>
                    </a:p>
                  </a:txBody>
                  <a:tcPr marL="6402" marR="6402" marT="6402" marB="0" anchor="ctr">
                    <a:lnL>
                      <a:noFill/>
                    </a:lnL>
                    <a:lnR>
                      <a:noFill/>
                    </a:lnR>
                    <a:lnT>
                      <a:noFill/>
                    </a:lnT>
                    <a:lnB>
                      <a:noFill/>
                    </a:lnB>
                    <a:solidFill>
                      <a:srgbClr val="CCECFF"/>
                    </a:solidFill>
                  </a:tcPr>
                </a:tc>
                <a:extLst>
                  <a:ext uri="{0D108BD9-81ED-4DB2-BD59-A6C34878D82A}">
                    <a16:rowId xmlns:a16="http://schemas.microsoft.com/office/drawing/2014/main" val="10001"/>
                  </a:ext>
                </a:extLst>
              </a:tr>
              <a:tr h="273987">
                <a:tc>
                  <a:txBody>
                    <a:bodyPr/>
                    <a:lstStyle/>
                    <a:p>
                      <a:pPr algn="ctr" fontAlgn="ctr"/>
                      <a:r>
                        <a:rPr lang="cs-CZ" sz="900" b="1" i="0" u="none" strike="noStrike">
                          <a:solidFill>
                            <a:srgbClr val="000000"/>
                          </a:solidFill>
                          <a:latin typeface="Century Gothic"/>
                        </a:rPr>
                        <a:t>17.4.2016</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neděle</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11:00, 13:15</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TJ Krupka</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SK Štětí/Hoštka</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Ústecký přebor</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Dorost</a:t>
                      </a:r>
                    </a:p>
                  </a:txBody>
                  <a:tcPr marL="6402" marR="6402" marT="6402" marB="0" anchor="ctr">
                    <a:lnL>
                      <a:noFill/>
                    </a:lnL>
                    <a:lnR>
                      <a:noFill/>
                    </a:lnR>
                    <a:lnT>
                      <a:noFill/>
                    </a:lnT>
                    <a:lnB>
                      <a:noFill/>
                    </a:lnB>
                    <a:solidFill>
                      <a:srgbClr val="CCECFF"/>
                    </a:solidFill>
                  </a:tcPr>
                </a:tc>
                <a:extLst>
                  <a:ext uri="{0D108BD9-81ED-4DB2-BD59-A6C34878D82A}">
                    <a16:rowId xmlns:a16="http://schemas.microsoft.com/office/drawing/2014/main" val="10002"/>
                  </a:ext>
                </a:extLst>
              </a:tr>
              <a:tr h="273987">
                <a:tc>
                  <a:txBody>
                    <a:bodyPr/>
                    <a:lstStyle/>
                    <a:p>
                      <a:pPr algn="ctr" fontAlgn="ctr"/>
                      <a:r>
                        <a:rPr lang="cs-CZ" sz="900" b="1" i="0" u="none" strike="noStrike">
                          <a:solidFill>
                            <a:srgbClr val="000000"/>
                          </a:solidFill>
                          <a:latin typeface="Century Gothic"/>
                        </a:rPr>
                        <a:t>20.4.2016</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středa</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16:00, 17:30</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FK Junior Děčín A</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SK Štětí</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Ústecký přebor</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Žáci</a:t>
                      </a:r>
                    </a:p>
                  </a:txBody>
                  <a:tcPr marL="6402" marR="6402" marT="6402"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273987">
                <a:tc>
                  <a:txBody>
                    <a:bodyPr/>
                    <a:lstStyle/>
                    <a:p>
                      <a:pPr algn="ctr" fontAlgn="ctr"/>
                      <a:r>
                        <a:rPr lang="cs-CZ" sz="900" b="1" i="0" u="none" strike="noStrike">
                          <a:solidFill>
                            <a:srgbClr val="000000"/>
                          </a:solidFill>
                          <a:latin typeface="Century Gothic"/>
                        </a:rPr>
                        <a:t>23.4.2016</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sobota</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10:00</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 FK Peruc </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SK Štětí B</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Okresní přebor</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Mladší žáci B</a:t>
                      </a:r>
                    </a:p>
                  </a:txBody>
                  <a:tcPr marL="6402" marR="6402" marT="6402" marB="0" anchor="ctr">
                    <a:lnL>
                      <a:noFill/>
                    </a:lnL>
                    <a:lnR>
                      <a:noFill/>
                    </a:lnR>
                    <a:lnT>
                      <a:noFill/>
                    </a:lnT>
                    <a:lnB>
                      <a:noFill/>
                    </a:lnB>
                    <a:solidFill>
                      <a:srgbClr val="FFFF00"/>
                    </a:solidFill>
                  </a:tcPr>
                </a:tc>
                <a:extLst>
                  <a:ext uri="{0D108BD9-81ED-4DB2-BD59-A6C34878D82A}">
                    <a16:rowId xmlns:a16="http://schemas.microsoft.com/office/drawing/2014/main" val="10004"/>
                  </a:ext>
                </a:extLst>
              </a:tr>
              <a:tr h="492921">
                <a:tc>
                  <a:txBody>
                    <a:bodyPr/>
                    <a:lstStyle/>
                    <a:p>
                      <a:pPr algn="ctr" fontAlgn="ctr"/>
                      <a:r>
                        <a:rPr lang="cs-CZ" sz="900" b="1" i="0" u="none" strike="noStrike">
                          <a:solidFill>
                            <a:srgbClr val="000000"/>
                          </a:solidFill>
                          <a:latin typeface="Century Gothic"/>
                        </a:rPr>
                        <a:t>23.4.2016</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sobota</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10:00,   12:00</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Century Gothic"/>
                        </a:rPr>
                        <a:t>FK Junior Děčín  B</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SK Štětí</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Ústecký přebor</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Žáci</a:t>
                      </a:r>
                    </a:p>
                  </a:txBody>
                  <a:tcPr marL="6402" marR="6402" marT="6402"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273987">
                <a:tc>
                  <a:txBody>
                    <a:bodyPr/>
                    <a:lstStyle/>
                    <a:p>
                      <a:pPr algn="ctr" fontAlgn="ctr"/>
                      <a:r>
                        <a:rPr lang="cs-CZ" sz="900" b="1" i="0" u="none" strike="noStrike">
                          <a:solidFill>
                            <a:srgbClr val="000000"/>
                          </a:solidFill>
                          <a:latin typeface="Century Gothic"/>
                        </a:rPr>
                        <a:t>23.4.2016</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sobota</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17:00</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Century Gothic"/>
                        </a:rPr>
                        <a:t>Fotbalový klub Slavoj Žatec</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SK Štětí</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Ústecký přebor</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Dospělí</a:t>
                      </a:r>
                    </a:p>
                  </a:txBody>
                  <a:tcPr marL="6402" marR="6402" marT="6402" marB="0" anchor="ctr">
                    <a:lnL>
                      <a:noFill/>
                    </a:lnL>
                    <a:lnR>
                      <a:noFill/>
                    </a:lnR>
                    <a:lnT>
                      <a:noFill/>
                    </a:lnT>
                    <a:lnB>
                      <a:noFill/>
                    </a:lnB>
                    <a:solidFill>
                      <a:srgbClr val="FFFF00"/>
                    </a:solidFill>
                  </a:tcPr>
                </a:tc>
                <a:extLst>
                  <a:ext uri="{0D108BD9-81ED-4DB2-BD59-A6C34878D82A}">
                    <a16:rowId xmlns:a16="http://schemas.microsoft.com/office/drawing/2014/main" val="10006"/>
                  </a:ext>
                </a:extLst>
              </a:tr>
              <a:tr h="441708">
                <a:tc>
                  <a:txBody>
                    <a:bodyPr/>
                    <a:lstStyle/>
                    <a:p>
                      <a:pPr algn="ctr" fontAlgn="ctr"/>
                      <a:r>
                        <a:rPr lang="cs-CZ" sz="900" b="1" i="0" u="none" strike="noStrike">
                          <a:solidFill>
                            <a:srgbClr val="000000"/>
                          </a:solidFill>
                          <a:latin typeface="Century Gothic"/>
                        </a:rPr>
                        <a:t>24.4.2016</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neděle</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10:00</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Century Gothic"/>
                        </a:rPr>
                        <a:t>Lovosice</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Turnaj liga semifinálová skupina</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Century Gothic"/>
                        </a:rPr>
                        <a:t>Okresní přebor</a:t>
                      </a:r>
                    </a:p>
                  </a:txBody>
                  <a:tcPr marL="6402" marR="6402" marT="6402"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Century Gothic"/>
                        </a:rPr>
                        <a:t>Mladší přípravka A</a:t>
                      </a:r>
                    </a:p>
                  </a:txBody>
                  <a:tcPr marL="6402" marR="6402" marT="6402" marB="0" anchor="ctr">
                    <a:lnL>
                      <a:noFill/>
                    </a:lnL>
                    <a:lnR>
                      <a:noFill/>
                    </a:lnR>
                    <a:lnT>
                      <a:noFill/>
                    </a:lnT>
                    <a:lnB>
                      <a:noFill/>
                    </a:lnB>
                    <a:solidFill>
                      <a:srgbClr val="FFFF00"/>
                    </a:solidFill>
                  </a:tcPr>
                </a:tc>
                <a:extLst>
                  <a:ext uri="{0D108BD9-81ED-4DB2-BD59-A6C34878D82A}">
                    <a16:rowId xmlns:a16="http://schemas.microsoft.com/office/drawing/2014/main" val="10007"/>
                  </a:ext>
                </a:extLst>
              </a:tr>
              <a:tr h="273987">
                <a:tc>
                  <a:txBody>
                    <a:bodyPr/>
                    <a:lstStyle/>
                    <a:p>
                      <a:pPr algn="ctr" fontAlgn="ctr"/>
                      <a:r>
                        <a:rPr lang="cs-CZ" sz="900" b="1" i="0" u="none" strike="noStrike">
                          <a:solidFill>
                            <a:srgbClr val="000000"/>
                          </a:solidFill>
                          <a:latin typeface="Century Gothic"/>
                        </a:rPr>
                        <a:t>29.4.2016</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pátek</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17:30</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Sokol </a:t>
                      </a:r>
                      <a:r>
                        <a:rPr lang="cs-CZ" sz="900" b="1" i="0" u="none" strike="noStrike" dirty="0" err="1">
                          <a:solidFill>
                            <a:srgbClr val="000000"/>
                          </a:solidFill>
                          <a:latin typeface="Century Gothic"/>
                        </a:rPr>
                        <a:t>Pokratice</a:t>
                      </a:r>
                      <a:r>
                        <a:rPr lang="cs-CZ" sz="900" b="1" i="0" u="none" strike="noStrike" dirty="0">
                          <a:solidFill>
                            <a:srgbClr val="000000"/>
                          </a:solidFill>
                          <a:latin typeface="Century Gothic"/>
                        </a:rPr>
                        <a:t> </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err="1">
                          <a:solidFill>
                            <a:srgbClr val="000000"/>
                          </a:solidFill>
                          <a:latin typeface="Century Gothic"/>
                        </a:rPr>
                        <a:t>Sepap</a:t>
                      </a:r>
                      <a:r>
                        <a:rPr lang="cs-CZ" sz="900" b="1" i="0" u="none" strike="noStrike" dirty="0">
                          <a:solidFill>
                            <a:srgbClr val="000000"/>
                          </a:solidFill>
                          <a:latin typeface="Century Gothic"/>
                        </a:rPr>
                        <a:t> </a:t>
                      </a:r>
                      <a:r>
                        <a:rPr lang="cs-CZ" sz="900" b="1" i="0" u="none" strike="noStrike" dirty="0" err="1">
                          <a:solidFill>
                            <a:srgbClr val="000000"/>
                          </a:solidFill>
                          <a:latin typeface="Century Gothic"/>
                        </a:rPr>
                        <a:t>Štětí</a:t>
                      </a:r>
                      <a:endParaRPr lang="cs-CZ" sz="900" b="1" i="0" u="none" strike="noStrike" dirty="0">
                        <a:solidFill>
                          <a:srgbClr val="000000"/>
                        </a:solidFill>
                        <a:latin typeface="Century Gothic"/>
                      </a:endParaRP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Okresní přebor</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Stará garda</a:t>
                      </a:r>
                    </a:p>
                  </a:txBody>
                  <a:tcPr marL="6402" marR="6402" marT="6402" marB="0" anchor="ctr">
                    <a:lnL>
                      <a:noFill/>
                    </a:lnL>
                    <a:lnR>
                      <a:noFill/>
                    </a:lnR>
                    <a:lnT>
                      <a:noFill/>
                    </a:lnT>
                    <a:lnB>
                      <a:noFill/>
                    </a:lnB>
                    <a:solidFill>
                      <a:srgbClr val="CCECFF"/>
                    </a:solidFill>
                  </a:tcPr>
                </a:tc>
                <a:extLst>
                  <a:ext uri="{0D108BD9-81ED-4DB2-BD59-A6C34878D82A}">
                    <a16:rowId xmlns:a16="http://schemas.microsoft.com/office/drawing/2014/main" val="10008"/>
                  </a:ext>
                </a:extLst>
              </a:tr>
              <a:tr h="661922">
                <a:tc>
                  <a:txBody>
                    <a:bodyPr/>
                    <a:lstStyle/>
                    <a:p>
                      <a:pPr algn="ctr" fontAlgn="ctr"/>
                      <a:r>
                        <a:rPr lang="cs-CZ" sz="900" b="1" i="0" u="none" strike="noStrike">
                          <a:solidFill>
                            <a:srgbClr val="000000"/>
                          </a:solidFill>
                          <a:latin typeface="Century Gothic"/>
                        </a:rPr>
                        <a:t>30.4.2016</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sobota</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10:00</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Roudnice n.L.</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Turnaj </a:t>
                      </a:r>
                      <a:r>
                        <a:rPr lang="cs-CZ" sz="900" b="1" i="0" u="none" strike="noStrike" dirty="0" smtClean="0">
                          <a:solidFill>
                            <a:srgbClr val="000000"/>
                          </a:solidFill>
                          <a:latin typeface="Century Gothic"/>
                        </a:rPr>
                        <a:t>liga</a:t>
                      </a:r>
                      <a:endParaRPr lang="cs-CZ" sz="900" b="1" i="0" u="none" strike="noStrike" dirty="0">
                        <a:solidFill>
                          <a:srgbClr val="000000"/>
                        </a:solidFill>
                        <a:latin typeface="Century Gothic"/>
                      </a:endParaRP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Okresní přebor</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Mladší přípravka A</a:t>
                      </a:r>
                    </a:p>
                  </a:txBody>
                  <a:tcPr marL="6402" marR="6402" marT="6402" marB="0" anchor="ctr">
                    <a:lnL>
                      <a:noFill/>
                    </a:lnL>
                    <a:lnR>
                      <a:noFill/>
                    </a:lnR>
                    <a:lnT>
                      <a:noFill/>
                    </a:lnT>
                    <a:lnB>
                      <a:noFill/>
                    </a:lnB>
                    <a:solidFill>
                      <a:srgbClr val="CCECFF"/>
                    </a:solidFill>
                  </a:tcPr>
                </a:tc>
                <a:extLst>
                  <a:ext uri="{0D108BD9-81ED-4DB2-BD59-A6C34878D82A}">
                    <a16:rowId xmlns:a16="http://schemas.microsoft.com/office/drawing/2014/main" val="10009"/>
                  </a:ext>
                </a:extLst>
              </a:tr>
              <a:tr h="435307">
                <a:tc>
                  <a:txBody>
                    <a:bodyPr/>
                    <a:lstStyle/>
                    <a:p>
                      <a:pPr algn="ctr" fontAlgn="ctr"/>
                      <a:r>
                        <a:rPr lang="cs-CZ" sz="900" b="1" i="0" u="none" strike="noStrike">
                          <a:solidFill>
                            <a:srgbClr val="000000"/>
                          </a:solidFill>
                          <a:latin typeface="Century Gothic"/>
                        </a:rPr>
                        <a:t>30.4.2016</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sobota</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13:30</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Libochovany</a:t>
                      </a:r>
                    </a:p>
                  </a:txBody>
                  <a:tcPr marL="6402" marR="6402" marT="6402" marB="0" anchor="ctr">
                    <a:lnL>
                      <a:noFill/>
                    </a:lnL>
                    <a:lnR>
                      <a:noFill/>
                    </a:lnR>
                    <a:lnT>
                      <a:noFill/>
                    </a:lnT>
                    <a:lnB>
                      <a:noFill/>
                    </a:lnB>
                    <a:solidFill>
                      <a:srgbClr val="CCECFF"/>
                    </a:solidFill>
                  </a:tcPr>
                </a:tc>
                <a:tc>
                  <a:txBody>
                    <a:bodyPr/>
                    <a:lstStyle/>
                    <a:p>
                      <a:pPr algn="ctr" fontAlgn="ctr"/>
                      <a:r>
                        <a:rPr lang="pt-BR" sz="900" b="1" i="0" u="none" strike="noStrike" dirty="0">
                          <a:solidFill>
                            <a:srgbClr val="000000"/>
                          </a:solidFill>
                          <a:latin typeface="Century Gothic"/>
                        </a:rPr>
                        <a:t>Liga skupina o 21.-</a:t>
                      </a:r>
                      <a:r>
                        <a:rPr lang="pt-BR" sz="900" b="1" i="0" u="none" strike="noStrike" dirty="0" smtClean="0">
                          <a:solidFill>
                            <a:srgbClr val="000000"/>
                          </a:solidFill>
                          <a:latin typeface="Century Gothic"/>
                        </a:rPr>
                        <a:t>24</a:t>
                      </a:r>
                      <a:r>
                        <a:rPr lang="cs-CZ" sz="900" b="1" i="0" u="none" strike="noStrike" dirty="0" smtClean="0">
                          <a:solidFill>
                            <a:srgbClr val="000000"/>
                          </a:solidFill>
                          <a:latin typeface="Century Gothic"/>
                        </a:rPr>
                        <a:t>.</a:t>
                      </a:r>
                      <a:endParaRPr lang="pt-BR" sz="900" b="1" i="0" u="none" strike="noStrike" dirty="0">
                        <a:solidFill>
                          <a:srgbClr val="000000"/>
                        </a:solidFill>
                        <a:latin typeface="Century Gothic"/>
                      </a:endParaRP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Okresní přebor</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Mladší přípravka B</a:t>
                      </a:r>
                    </a:p>
                  </a:txBody>
                  <a:tcPr marL="6402" marR="6402" marT="6402" marB="0" anchor="ctr">
                    <a:lnL>
                      <a:noFill/>
                    </a:lnL>
                    <a:lnR>
                      <a:noFill/>
                    </a:lnR>
                    <a:lnT>
                      <a:noFill/>
                    </a:lnT>
                    <a:lnB>
                      <a:noFill/>
                    </a:lnB>
                    <a:solidFill>
                      <a:srgbClr val="CCECFF"/>
                    </a:solidFill>
                  </a:tcPr>
                </a:tc>
                <a:extLst>
                  <a:ext uri="{0D108BD9-81ED-4DB2-BD59-A6C34878D82A}">
                    <a16:rowId xmlns:a16="http://schemas.microsoft.com/office/drawing/2014/main" val="10010"/>
                  </a:ext>
                </a:extLst>
              </a:tr>
              <a:tr h="217653">
                <a:tc>
                  <a:txBody>
                    <a:bodyPr/>
                    <a:lstStyle/>
                    <a:p>
                      <a:pPr algn="ctr" fontAlgn="ctr"/>
                      <a:r>
                        <a:rPr lang="cs-CZ" sz="900" b="1" i="0" u="none" strike="noStrike">
                          <a:solidFill>
                            <a:srgbClr val="000000"/>
                          </a:solidFill>
                          <a:latin typeface="Century Gothic"/>
                        </a:rPr>
                        <a:t>30.4.2016</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sobota</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14:30</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FK Litvínov</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SK </a:t>
                      </a:r>
                      <a:r>
                        <a:rPr lang="cs-CZ" sz="900" b="1" i="0" u="none" strike="noStrike" dirty="0" err="1">
                          <a:solidFill>
                            <a:srgbClr val="000000"/>
                          </a:solidFill>
                          <a:latin typeface="Century Gothic"/>
                        </a:rPr>
                        <a:t>Štětí</a:t>
                      </a:r>
                      <a:endParaRPr lang="cs-CZ" sz="900" b="1" i="0" u="none" strike="noStrike" dirty="0">
                        <a:solidFill>
                          <a:srgbClr val="000000"/>
                        </a:solidFill>
                        <a:latin typeface="Century Gothic"/>
                      </a:endParaRP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Ústecký přebor</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Starší přípravka</a:t>
                      </a:r>
                    </a:p>
                  </a:txBody>
                  <a:tcPr marL="6402" marR="6402" marT="6402" marB="0" anchor="ctr">
                    <a:lnL>
                      <a:noFill/>
                    </a:lnL>
                    <a:lnR>
                      <a:noFill/>
                    </a:lnR>
                    <a:lnT>
                      <a:noFill/>
                    </a:lnT>
                    <a:lnB>
                      <a:noFill/>
                    </a:lnB>
                    <a:solidFill>
                      <a:srgbClr val="CCECFF"/>
                    </a:solidFill>
                  </a:tcPr>
                </a:tc>
                <a:extLst>
                  <a:ext uri="{0D108BD9-81ED-4DB2-BD59-A6C34878D82A}">
                    <a16:rowId xmlns:a16="http://schemas.microsoft.com/office/drawing/2014/main" val="10011"/>
                  </a:ext>
                </a:extLst>
              </a:tr>
              <a:tr h="217653">
                <a:tc>
                  <a:txBody>
                    <a:bodyPr/>
                    <a:lstStyle/>
                    <a:p>
                      <a:pPr algn="ctr" fontAlgn="ctr"/>
                      <a:r>
                        <a:rPr lang="cs-CZ" sz="900" b="1" i="0" u="none" strike="noStrike">
                          <a:solidFill>
                            <a:srgbClr val="000000"/>
                          </a:solidFill>
                          <a:latin typeface="Century Gothic"/>
                        </a:rPr>
                        <a:t>1.5.2016</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neděle</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10:00,  12:00</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SK Sokol Brozany</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SK Štětí </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Ústecký přebor</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Žáci</a:t>
                      </a:r>
                    </a:p>
                  </a:txBody>
                  <a:tcPr marL="6402" marR="6402" marT="6402" marB="0" anchor="ctr">
                    <a:lnL>
                      <a:noFill/>
                    </a:lnL>
                    <a:lnR>
                      <a:noFill/>
                    </a:lnR>
                    <a:lnT>
                      <a:noFill/>
                    </a:lnT>
                    <a:lnB>
                      <a:noFill/>
                    </a:lnB>
                    <a:solidFill>
                      <a:srgbClr val="CCECFF"/>
                    </a:solidFill>
                  </a:tcPr>
                </a:tc>
                <a:extLst>
                  <a:ext uri="{0D108BD9-81ED-4DB2-BD59-A6C34878D82A}">
                    <a16:rowId xmlns:a16="http://schemas.microsoft.com/office/drawing/2014/main" val="10012"/>
                  </a:ext>
                </a:extLst>
              </a:tr>
              <a:tr h="326480">
                <a:tc>
                  <a:txBody>
                    <a:bodyPr/>
                    <a:lstStyle/>
                    <a:p>
                      <a:pPr algn="ctr" fontAlgn="ctr"/>
                      <a:r>
                        <a:rPr lang="cs-CZ" sz="900" b="1" i="0" u="none" strike="noStrike">
                          <a:solidFill>
                            <a:srgbClr val="000000"/>
                          </a:solidFill>
                          <a:latin typeface="Century Gothic"/>
                        </a:rPr>
                        <a:t>1.5.2016</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neděle</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11:00, 13:15</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FK Bílina</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SK Štětí/Hoštka</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a:solidFill>
                            <a:srgbClr val="000000"/>
                          </a:solidFill>
                          <a:latin typeface="Century Gothic"/>
                        </a:rPr>
                        <a:t>Ústecký přebor</a:t>
                      </a:r>
                    </a:p>
                  </a:txBody>
                  <a:tcPr marL="6402" marR="6402" marT="6402" marB="0" anchor="ctr">
                    <a:lnL>
                      <a:noFill/>
                    </a:lnL>
                    <a:lnR>
                      <a:noFill/>
                    </a:lnR>
                    <a:lnT>
                      <a:noFill/>
                    </a:lnT>
                    <a:lnB>
                      <a:noFill/>
                    </a:lnB>
                    <a:solidFill>
                      <a:srgbClr val="CCECFF"/>
                    </a:solidFill>
                  </a:tcPr>
                </a:tc>
                <a:tc>
                  <a:txBody>
                    <a:bodyPr/>
                    <a:lstStyle/>
                    <a:p>
                      <a:pPr algn="ctr" fontAlgn="ctr"/>
                      <a:r>
                        <a:rPr lang="cs-CZ" sz="900" b="1" i="0" u="none" strike="noStrike" dirty="0">
                          <a:solidFill>
                            <a:srgbClr val="000000"/>
                          </a:solidFill>
                          <a:latin typeface="Century Gothic"/>
                        </a:rPr>
                        <a:t>Dorost</a:t>
                      </a:r>
                    </a:p>
                  </a:txBody>
                  <a:tcPr marL="6402" marR="6402" marT="6402" marB="0" anchor="ctr">
                    <a:lnL>
                      <a:noFill/>
                    </a:lnL>
                    <a:lnR>
                      <a:noFill/>
                    </a:lnR>
                    <a:lnT>
                      <a:noFill/>
                    </a:lnT>
                    <a:lnB>
                      <a:noFill/>
                    </a:lnB>
                    <a:solidFill>
                      <a:srgbClr val="CCECFF"/>
                    </a:solidFill>
                  </a:tcPr>
                </a:tc>
                <a:extLst>
                  <a:ext uri="{0D108BD9-81ED-4DB2-BD59-A6C34878D82A}">
                    <a16:rowId xmlns:a16="http://schemas.microsoft.com/office/drawing/2014/main" val="10013"/>
                  </a:ext>
                </a:extLst>
              </a:tr>
            </a:tbl>
          </a:graphicData>
        </a:graphic>
      </p:graphicFrame>
      <p:sp>
        <p:nvSpPr>
          <p:cNvPr id="6" name="TextovéPole 5"/>
          <p:cNvSpPr txBox="1"/>
          <p:nvPr/>
        </p:nvSpPr>
        <p:spPr>
          <a:xfrm>
            <a:off x="174948" y="163116"/>
            <a:ext cx="4464496" cy="1077218"/>
          </a:xfrm>
          <a:prstGeom prst="rect">
            <a:avLst/>
          </a:prstGeom>
          <a:gradFill>
            <a:gsLst>
              <a:gs pos="0">
                <a:srgbClr val="FFEFD1"/>
              </a:gs>
              <a:gs pos="64999">
                <a:srgbClr val="F0EBD5"/>
              </a:gs>
              <a:gs pos="100000">
                <a:srgbClr val="D1C39F"/>
              </a:gs>
            </a:gsLst>
            <a:lin ang="5400000" scaled="0"/>
          </a:gradFill>
          <a:ln w="98425">
            <a:solidFill>
              <a:srgbClr val="FFFF99"/>
            </a:solidFill>
            <a:prstDash val="lgDash"/>
          </a:ln>
        </p:spPr>
        <p:txBody>
          <a:bodyPr wrap="square" rtlCol="0">
            <a:spAutoFit/>
          </a:bodyPr>
          <a:lstStyle/>
          <a:p>
            <a:pPr algn="ctr"/>
            <a:r>
              <a:rPr lang="cs-CZ" sz="3200" u="sng" dirty="0" smtClean="0">
                <a:ln>
                  <a:solidFill>
                    <a:srgbClr val="CC00CC"/>
                  </a:solidFill>
                </a:ln>
                <a:latin typeface="Eras Bold ITC" pitchFamily="34" charset="0"/>
              </a:rPr>
              <a:t>Venkovní program mužstev SK </a:t>
            </a:r>
            <a:r>
              <a:rPr lang="cs-CZ" sz="3200" u="sng" dirty="0" err="1" smtClean="0">
                <a:ln>
                  <a:solidFill>
                    <a:srgbClr val="CC00CC"/>
                  </a:solidFill>
                </a:ln>
                <a:latin typeface="Eras Bold ITC" pitchFamily="34" charset="0"/>
              </a:rPr>
              <a:t>Štětí</a:t>
            </a:r>
            <a:endParaRPr lang="cs-CZ" sz="3200" u="sng" dirty="0" smtClean="0">
              <a:ln>
                <a:solidFill>
                  <a:srgbClr val="CC00CC"/>
                </a:solidFill>
              </a:ln>
              <a:latin typeface="Eras Bold ITC" pitchFamily="34" charset="0"/>
            </a:endParaRPr>
          </a:p>
        </p:txBody>
      </p:sp>
      <p:sp>
        <p:nvSpPr>
          <p:cNvPr id="7" name="TextovéPole 6"/>
          <p:cNvSpPr txBox="1"/>
          <p:nvPr/>
        </p:nvSpPr>
        <p:spPr>
          <a:xfrm>
            <a:off x="5503540" y="91108"/>
            <a:ext cx="4752528" cy="1692771"/>
          </a:xfrm>
          <a:prstGeom prst="rect">
            <a:avLst/>
          </a:prstGeom>
          <a:blipFill>
            <a:blip r:embed="rId3" cstate="print"/>
            <a:stretch>
              <a:fillRect/>
            </a:stretch>
          </a:blipFill>
          <a:ln w="76200" cap="sq">
            <a:solidFill>
              <a:srgbClr val="99CC00"/>
            </a:solidFill>
            <a:prstDash val="sysDash"/>
            <a:miter lim="800000"/>
          </a:ln>
          <a:effectLst>
            <a:innerShdw blurRad="114300">
              <a:srgbClr val="FF66FF"/>
            </a:innerShdw>
          </a:effectLst>
        </p:spPr>
        <p:txBody>
          <a:bodyPr wrap="square" rtlCol="0">
            <a:spAutoFit/>
          </a:bodyPr>
          <a:lstStyle/>
          <a:p>
            <a:pPr algn="ctr"/>
            <a:r>
              <a:rPr lang="cs-CZ" sz="3200" dirty="0" smtClean="0">
                <a:ln w="25400">
                  <a:solidFill>
                    <a:srgbClr val="FF00FF"/>
                  </a:solidFill>
                </a:ln>
                <a:latin typeface="Bookman Old Style" pitchFamily="18" charset="0"/>
              </a:rPr>
              <a:t>Stará garda </a:t>
            </a:r>
          </a:p>
          <a:p>
            <a:pPr algn="ctr"/>
            <a:r>
              <a:rPr lang="cs-CZ" sz="1800" dirty="0" smtClean="0">
                <a:latin typeface="Bookman Old Style" pitchFamily="18" charset="0"/>
              </a:rPr>
              <a:t>na úvod jara doma 4x prohrávala, ale vždy se jí podařilo vyrovnat. Vítěznou branku ale nevstřelila, i když  před zápasem pomýšlela na vítězství</a:t>
            </a:r>
          </a:p>
        </p:txBody>
      </p:sp>
      <p:sp>
        <p:nvSpPr>
          <p:cNvPr id="8" name="TextovéPole 7"/>
          <p:cNvSpPr txBox="1"/>
          <p:nvPr/>
        </p:nvSpPr>
        <p:spPr>
          <a:xfrm>
            <a:off x="5575548" y="2035324"/>
            <a:ext cx="4680520" cy="4708981"/>
          </a:xfrm>
          <a:prstGeom prst="rect">
            <a:avLst/>
          </a:prstGeom>
          <a:noFill/>
        </p:spPr>
        <p:txBody>
          <a:bodyPr wrap="square" rtlCol="0">
            <a:spAutoFit/>
          </a:bodyPr>
          <a:lstStyle/>
          <a:p>
            <a:pPr algn="ctr"/>
            <a:r>
              <a:rPr lang="cs-CZ" sz="1800" u="sng" dirty="0" err="1" smtClean="0">
                <a:solidFill>
                  <a:srgbClr val="000099"/>
                </a:solidFill>
                <a:latin typeface="Bookman Old Style" pitchFamily="18" charset="0"/>
              </a:rPr>
              <a:t>Sepap</a:t>
            </a:r>
            <a:r>
              <a:rPr lang="cs-CZ" sz="1800" u="sng" dirty="0" smtClean="0">
                <a:solidFill>
                  <a:srgbClr val="000099"/>
                </a:solidFill>
                <a:latin typeface="Bookman Old Style" pitchFamily="18" charset="0"/>
              </a:rPr>
              <a:t> </a:t>
            </a:r>
            <a:r>
              <a:rPr lang="cs-CZ" sz="1800" u="sng" dirty="0" err="1" smtClean="0">
                <a:solidFill>
                  <a:srgbClr val="000099"/>
                </a:solidFill>
                <a:latin typeface="Bookman Old Style" pitchFamily="18" charset="0"/>
              </a:rPr>
              <a:t>Štětí</a:t>
            </a:r>
            <a:r>
              <a:rPr lang="cs-CZ" sz="1800" u="sng" dirty="0" smtClean="0">
                <a:solidFill>
                  <a:srgbClr val="000099"/>
                </a:solidFill>
                <a:latin typeface="Bookman Old Style" pitchFamily="18" charset="0"/>
              </a:rPr>
              <a:t> – Sokol Malé Žernoseky</a:t>
            </a:r>
          </a:p>
          <a:p>
            <a:pPr algn="ctr"/>
            <a:r>
              <a:rPr lang="cs-CZ" sz="1800" u="sng" dirty="0" smtClean="0">
                <a:solidFill>
                  <a:srgbClr val="000099"/>
                </a:solidFill>
                <a:latin typeface="Bookman Old Style" pitchFamily="18" charset="0"/>
              </a:rPr>
              <a:t>4:4(3:3)   8.4.2016</a:t>
            </a:r>
          </a:p>
          <a:p>
            <a:pPr algn="just"/>
            <a:r>
              <a:rPr lang="cs-CZ" sz="1100" b="0" dirty="0" smtClean="0">
                <a:latin typeface="Arial" pitchFamily="34" charset="0"/>
                <a:cs typeface="Arial" pitchFamily="34" charset="0"/>
              </a:rPr>
              <a:t>V úvodu úvodním zápase jara  okresního přeboru staré gardy se s brankami roztrhl pytel. 2. minuta zápasu  a po chybě ve středu hřiště  prohráváme 1:0. Dlouho jsme ale na vyrovnání nečekali, protože za 2 minuty zužitkoval přihrávku Vály na vyrovnání Pilař. Druhý míč z naší sítě jsme tahali v 10. minutě a stejně tak jako při prvním vyrovnání na 1:1 jsme za další 2. minuty srovnali na 2:2. Pro našeho brankáře Tomáše </a:t>
            </a:r>
            <a:r>
              <a:rPr lang="cs-CZ" sz="1100" b="0" dirty="0" err="1" smtClean="0">
                <a:latin typeface="Arial" pitchFamily="34" charset="0"/>
                <a:cs typeface="Arial" pitchFamily="34" charset="0"/>
              </a:rPr>
              <a:t>Duníka</a:t>
            </a:r>
            <a:r>
              <a:rPr lang="cs-CZ" sz="1100" b="0" dirty="0" smtClean="0">
                <a:latin typeface="Arial" pitchFamily="34" charset="0"/>
                <a:cs typeface="Arial" pitchFamily="34" charset="0"/>
              </a:rPr>
              <a:t>, který je novou tváří našeho kolektivu pro 2. polovinu soutěže, to nebyla lehké situace. Pak si dali hráči  vzali menší přestávku a další gól padl až ve 22. minutě. Po hezké kombinační akci středem obrany se Malé Žernoseky ujaly potřetí vedení 3:2. Těsně před změnou stran stačil ještě hlavou vyrovnat František Svoboda na 3:3. Ve 2. poločase střelecké náboje hráči schovali. Naše jedenáctka si sice vypracovala několik slibných příležitostí, ale koncovka byla často uspěchaná a nepřesná. Soupeř si na svou příležitost počkal do 67. minuty, kdy se opět ujal vedení. Tentokrát 4:3. Na vyrovnání zbývalo stále dost času, ale jak minuty ubývaly, tak se na kopačky hráčů </a:t>
            </a:r>
            <a:r>
              <a:rPr lang="cs-CZ" sz="1100" b="0" dirty="0" err="1" smtClean="0">
                <a:latin typeface="Arial" pitchFamily="34" charset="0"/>
                <a:cs typeface="Arial" pitchFamily="34" charset="0"/>
              </a:rPr>
              <a:t>Sepapu</a:t>
            </a:r>
            <a:r>
              <a:rPr lang="cs-CZ" sz="1100" b="0" dirty="0" smtClean="0">
                <a:latin typeface="Arial" pitchFamily="34" charset="0"/>
                <a:cs typeface="Arial" pitchFamily="34" charset="0"/>
              </a:rPr>
              <a:t> začala vkrádala nervozita. Vysvobozením byla branka Svobody, který vyrovnal na konečných 4:4.</a:t>
            </a:r>
          </a:p>
          <a:p>
            <a:pPr algn="just"/>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F.Svoboda</a:t>
            </a:r>
            <a:r>
              <a:rPr lang="cs-CZ" sz="1100" b="0" dirty="0" smtClean="0">
                <a:latin typeface="Arial" pitchFamily="34" charset="0"/>
                <a:cs typeface="Arial" pitchFamily="34" charset="0"/>
              </a:rPr>
              <a:t> 2, Hamšík 1, Pilař 1</a:t>
            </a:r>
          </a:p>
          <a:p>
            <a:pPr algn="just"/>
            <a:r>
              <a:rPr lang="cs-CZ" sz="1100" b="0" u="sng" dirty="0" smtClean="0">
                <a:latin typeface="Arial" pitchFamily="34" charset="0"/>
                <a:cs typeface="Arial" pitchFamily="34" charset="0"/>
              </a:rPr>
              <a:t>Sestava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Duník</a:t>
            </a:r>
            <a:r>
              <a:rPr lang="cs-CZ" sz="1100" b="0" dirty="0" smtClean="0">
                <a:latin typeface="Arial" pitchFamily="34" charset="0"/>
                <a:cs typeface="Arial" pitchFamily="34" charset="0"/>
              </a:rPr>
              <a:t>(40.M</a:t>
            </a:r>
            <a:r>
              <a:rPr lang="de-DE" sz="1100" b="0" dirty="0" smtClean="0">
                <a:latin typeface="Arial" pitchFamily="34" charset="0"/>
                <a:cs typeface="Arial" pitchFamily="34" charset="0"/>
              </a:rPr>
              <a:t>ü</a:t>
            </a:r>
            <a:r>
              <a:rPr lang="cs-CZ" sz="1100" b="0" dirty="0" err="1" smtClean="0">
                <a:latin typeface="Arial" pitchFamily="34" charset="0"/>
                <a:cs typeface="Arial" pitchFamily="34" charset="0"/>
              </a:rPr>
              <a:t>ller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Švejdar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Jerman</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Gorol</a:t>
            </a:r>
            <a:r>
              <a:rPr lang="cs-CZ" sz="1100" b="0" dirty="0" smtClean="0">
                <a:latin typeface="Arial" pitchFamily="34" charset="0"/>
                <a:cs typeface="Arial" pitchFamily="34" charset="0"/>
              </a:rPr>
              <a:t>, Svoboda, Hamšík, </a:t>
            </a:r>
          </a:p>
          <a:p>
            <a:pPr algn="just"/>
            <a:r>
              <a:rPr lang="cs-CZ" sz="1100" b="0" dirty="0" smtClean="0">
                <a:latin typeface="Arial" pitchFamily="34" charset="0"/>
                <a:cs typeface="Arial" pitchFamily="34" charset="0"/>
              </a:rPr>
              <a:t>                Vála, Pilař Luboš </a:t>
            </a:r>
            <a:r>
              <a:rPr lang="cs-CZ" sz="1100" b="0" dirty="0" err="1" smtClean="0">
                <a:latin typeface="Arial" pitchFamily="34" charset="0"/>
                <a:cs typeface="Arial" pitchFamily="34" charset="0"/>
              </a:rPr>
              <a:t>Arazim</a:t>
            </a:r>
            <a:r>
              <a:rPr lang="cs-CZ" sz="1100" b="0" dirty="0" smtClean="0">
                <a:latin typeface="Arial" pitchFamily="34" charset="0"/>
                <a:cs typeface="Arial" pitchFamily="34" charset="0"/>
              </a:rPr>
              <a:t>, Schneider, Jan </a:t>
            </a:r>
            <a:r>
              <a:rPr lang="cs-CZ" sz="1100" b="0" dirty="0" err="1" smtClean="0">
                <a:latin typeface="Arial" pitchFamily="34" charset="0"/>
                <a:cs typeface="Arial" pitchFamily="34" charset="0"/>
              </a:rPr>
              <a:t>Arazim</a:t>
            </a:r>
            <a:r>
              <a:rPr lang="cs-CZ" sz="1100" b="0" dirty="0" smtClean="0">
                <a:latin typeface="Arial" pitchFamily="34" charset="0"/>
                <a:cs typeface="Arial" pitchFamily="34" charset="0"/>
              </a:rPr>
              <a:t>, Janata,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Božík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Guzi</a:t>
            </a:r>
            <a:endParaRPr lang="cs-CZ" sz="1100" b="0" dirty="0" smtClean="0">
              <a:latin typeface="Arial" pitchFamily="34" charset="0"/>
              <a:cs typeface="Arial" pitchFamily="34" charset="0"/>
            </a:endParaRPr>
          </a:p>
          <a:p>
            <a:pPr algn="just"/>
            <a:r>
              <a:rPr lang="cs-CZ" sz="1100" b="0" u="sng" dirty="0" err="1" smtClean="0">
                <a:latin typeface="Arial" pitchFamily="34" charset="0"/>
                <a:cs typeface="Arial" pitchFamily="34" charset="0"/>
              </a:rPr>
              <a:t>Manager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.Šťastný</a:t>
            </a:r>
          </a:p>
          <a:p>
            <a:pPr algn="just"/>
            <a:r>
              <a:rPr lang="cs-CZ" sz="1100" b="0" u="sng" dirty="0" smtClean="0">
                <a:latin typeface="Arial" pitchFamily="34" charset="0"/>
                <a:cs typeface="Arial" pitchFamily="34" charset="0"/>
              </a:rPr>
              <a:t>Rozhodčí: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J.Hlavatý</a:t>
            </a:r>
            <a:r>
              <a:rPr lang="cs-CZ" sz="1100" b="0" dirty="0" smtClean="0">
                <a:latin typeface="Arial" pitchFamily="34" charset="0"/>
                <a:cs typeface="Arial" pitchFamily="34" charset="0"/>
              </a:rPr>
              <a:t>      </a:t>
            </a:r>
          </a:p>
        </p:txBody>
      </p:sp>
      <p:pic>
        <p:nvPicPr>
          <p:cNvPr id="3074" name="Picture 29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55668" y="1099220"/>
            <a:ext cx="2376264"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91972" y="7239000"/>
            <a:ext cx="7200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5992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99884" y="6931868"/>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38</a:t>
            </a:r>
          </a:p>
        </p:txBody>
      </p:sp>
      <p:sp>
        <p:nvSpPr>
          <p:cNvPr id="19" name="TextovéPole 18"/>
          <p:cNvSpPr txBox="1"/>
          <p:nvPr/>
        </p:nvSpPr>
        <p:spPr>
          <a:xfrm>
            <a:off x="8023820" y="70235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sp>
        <p:nvSpPr>
          <p:cNvPr id="22" name="TextovéPole 21"/>
          <p:cNvSpPr txBox="1"/>
          <p:nvPr/>
        </p:nvSpPr>
        <p:spPr>
          <a:xfrm>
            <a:off x="5575548" y="811188"/>
            <a:ext cx="4536504" cy="3216265"/>
          </a:xfrm>
          <a:prstGeom prst="rect">
            <a:avLst/>
          </a:prstGeom>
          <a:blipFill>
            <a:blip r:embed="rId3" cstate="print"/>
            <a:stretch>
              <a:fillRect/>
            </a:stretch>
          </a:blipFill>
          <a:ln w="25400">
            <a:solidFill>
              <a:schemeClr val="bg2">
                <a:lumMod val="75000"/>
              </a:schemeClr>
            </a:solidFill>
          </a:ln>
        </p:spPr>
        <p:txBody>
          <a:bodyPr wrap="square" rtlCol="0">
            <a:spAutoFit/>
          </a:bodyPr>
          <a:lstStyle/>
          <a:p>
            <a:pPr algn="just"/>
            <a:r>
              <a:rPr lang="cs-CZ" sz="1600" dirty="0" smtClean="0">
                <a:latin typeface="Calibri" pitchFamily="34" charset="0"/>
              </a:rPr>
              <a:t>       Naše cesty s </a:t>
            </a:r>
            <a:r>
              <a:rPr lang="cs-CZ" sz="1600" dirty="0" err="1" smtClean="0">
                <a:latin typeface="Calibri" pitchFamily="34" charset="0"/>
              </a:rPr>
              <a:t>Proboštovem</a:t>
            </a:r>
            <a:r>
              <a:rPr lang="cs-CZ" sz="1600" dirty="0" smtClean="0">
                <a:latin typeface="Calibri" pitchFamily="34" charset="0"/>
              </a:rPr>
              <a:t> se pravidelně setkávají od roku 2003, v krajském přeboru. Přerušeny byly pouze v roce 2013-14,  kdy jsme hráli divizi.  </a:t>
            </a:r>
            <a:r>
              <a:rPr lang="cs-CZ" sz="1600" dirty="0" err="1" smtClean="0">
                <a:latin typeface="Calibri" pitchFamily="34" charset="0"/>
              </a:rPr>
              <a:t>Proboštov</a:t>
            </a:r>
            <a:r>
              <a:rPr lang="cs-CZ" sz="1600" dirty="0" smtClean="0">
                <a:latin typeface="Calibri" pitchFamily="34" charset="0"/>
              </a:rPr>
              <a:t> se nachází hned vedle Teplic. Po podzimní části byl na 4. místě se 30 body.   Na jaře získal zatím bodů 8 a co je zajímavé? Když se podíváte na dole uvedené jarní výsledky , tak všechny výhry jsou  ze hřiště soupeře.  To je pro nás určitým varováním, ale hráči  se budou určitě snažit, aby to neplatilo po tomto utkání. Funkcionáře i fanoušky Proboštova na našem stadionu vítáme.</a:t>
            </a:r>
          </a:p>
          <a:p>
            <a:pPr algn="just"/>
            <a:endParaRPr lang="cs-CZ" sz="1100" dirty="0">
              <a:latin typeface="Calibri" pitchFamily="34" charset="0"/>
            </a:endParaRPr>
          </a:p>
        </p:txBody>
      </p:sp>
      <p:graphicFrame>
        <p:nvGraphicFramePr>
          <p:cNvPr id="12" name="Tabulka 11"/>
          <p:cNvGraphicFramePr>
            <a:graphicFrameLocks noGrp="1"/>
          </p:cNvGraphicFramePr>
          <p:nvPr/>
        </p:nvGraphicFramePr>
        <p:xfrm>
          <a:off x="5431533" y="5354910"/>
          <a:ext cx="4695180" cy="1504950"/>
        </p:xfrm>
        <a:graphic>
          <a:graphicData uri="http://schemas.openxmlformats.org/drawingml/2006/table">
            <a:tbl>
              <a:tblPr/>
              <a:tblGrid>
                <a:gridCol w="389393">
                  <a:extLst>
                    <a:ext uri="{9D8B030D-6E8A-4147-A177-3AD203B41FA5}">
                      <a16:colId xmlns:a16="http://schemas.microsoft.com/office/drawing/2014/main" val="20000"/>
                    </a:ext>
                  </a:extLst>
                </a:gridCol>
                <a:gridCol w="1112016">
                  <a:extLst>
                    <a:ext uri="{9D8B030D-6E8A-4147-A177-3AD203B41FA5}">
                      <a16:colId xmlns:a16="http://schemas.microsoft.com/office/drawing/2014/main" val="20001"/>
                    </a:ext>
                  </a:extLst>
                </a:gridCol>
                <a:gridCol w="2190335">
                  <a:extLst>
                    <a:ext uri="{9D8B030D-6E8A-4147-A177-3AD203B41FA5}">
                      <a16:colId xmlns:a16="http://schemas.microsoft.com/office/drawing/2014/main" val="20002"/>
                    </a:ext>
                  </a:extLst>
                </a:gridCol>
                <a:gridCol w="1003436">
                  <a:extLst>
                    <a:ext uri="{9D8B030D-6E8A-4147-A177-3AD203B41FA5}">
                      <a16:colId xmlns:a16="http://schemas.microsoft.com/office/drawing/2014/main" val="20003"/>
                    </a:ext>
                  </a:extLst>
                </a:gridCol>
              </a:tblGrid>
              <a:tr h="361950">
                <a:tc gridSpan="4">
                  <a:txBody>
                    <a:bodyPr/>
                    <a:lstStyle/>
                    <a:p>
                      <a:pPr algn="ctr" fontAlgn="ctr"/>
                      <a:r>
                        <a:rPr lang="cs-CZ" sz="2200" b="1" i="0" u="none" strike="noStrike" dirty="0" err="1">
                          <a:solidFill>
                            <a:srgbClr val="3333FF"/>
                          </a:solidFill>
                          <a:latin typeface="Calibri"/>
                        </a:rPr>
                        <a:t>Proboštov</a:t>
                      </a:r>
                      <a:r>
                        <a:rPr lang="cs-CZ" sz="2200" b="1" i="0" u="none" strike="noStrike" dirty="0">
                          <a:solidFill>
                            <a:srgbClr val="3333FF"/>
                          </a:solidFill>
                          <a:latin typeface="Calibri"/>
                        </a:rPr>
                        <a:t> na jaře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28600">
                <a:tc>
                  <a:txBody>
                    <a:bodyPr/>
                    <a:lstStyle/>
                    <a:p>
                      <a:pPr algn="ctr" fontAlgn="ctr"/>
                      <a:r>
                        <a:rPr lang="cs-CZ" sz="1100" b="1" i="0" u="none" strike="noStrike">
                          <a:solidFill>
                            <a:srgbClr val="3333FF"/>
                          </a:solidFill>
                          <a:latin typeface="Arial"/>
                        </a:rPr>
                        <a:t>16.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3333FF"/>
                          </a:solidFill>
                          <a:latin typeface="Arial"/>
                        </a:rPr>
                        <a:t>12.3.2016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err="1">
                          <a:solidFill>
                            <a:srgbClr val="3333FF"/>
                          </a:solidFill>
                          <a:latin typeface="Arial"/>
                        </a:rPr>
                        <a:t>Postoloprty</a:t>
                      </a:r>
                      <a:r>
                        <a:rPr lang="cs-CZ" sz="1100" b="1" i="0" u="none" strike="noStrike" dirty="0">
                          <a:solidFill>
                            <a:srgbClr val="3333FF"/>
                          </a:solidFill>
                          <a:latin typeface="Arial"/>
                        </a:rPr>
                        <a:t> - </a:t>
                      </a:r>
                      <a:r>
                        <a:rPr lang="cs-CZ" sz="1100" b="1" i="0" u="none" strike="noStrike" dirty="0" err="1">
                          <a:solidFill>
                            <a:srgbClr val="3333FF"/>
                          </a:solidFill>
                          <a:latin typeface="Arial"/>
                        </a:rPr>
                        <a:t>Proboštov</a:t>
                      </a:r>
                      <a:endParaRPr lang="cs-CZ" sz="1100" b="1" i="0" u="none" strike="noStrike" dirty="0">
                        <a:solidFill>
                          <a:srgbClr val="3333FF"/>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3333FF"/>
                          </a:solidFill>
                          <a:latin typeface="Arial"/>
                        </a:rPr>
                        <a:t>0:1 PK</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228600">
                <a:tc>
                  <a:txBody>
                    <a:bodyPr/>
                    <a:lstStyle/>
                    <a:p>
                      <a:pPr algn="ctr" fontAlgn="ctr"/>
                      <a:r>
                        <a:rPr lang="cs-CZ" sz="1100" b="1" i="0" u="none" strike="noStrike">
                          <a:solidFill>
                            <a:srgbClr val="3333FF"/>
                          </a:solidFill>
                          <a:latin typeface="Arial"/>
                        </a:rPr>
                        <a:t>17.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3333FF"/>
                          </a:solidFill>
                          <a:latin typeface="Arial"/>
                        </a:rPr>
                        <a:t>19.3.2016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3333FF"/>
                          </a:solidFill>
                          <a:latin typeface="Arial"/>
                        </a:rPr>
                        <a:t>Proboštov - Horní Jiřetín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3333FF"/>
                          </a:solidFill>
                          <a:latin typeface="Arial"/>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2"/>
                  </a:ext>
                </a:extLst>
              </a:tr>
              <a:tr h="228600">
                <a:tc>
                  <a:txBody>
                    <a:bodyPr/>
                    <a:lstStyle/>
                    <a:p>
                      <a:pPr algn="ctr" fontAlgn="ctr"/>
                      <a:r>
                        <a:rPr lang="cs-CZ" sz="1100" b="1" i="0" u="none" strike="noStrike">
                          <a:solidFill>
                            <a:srgbClr val="3333FF"/>
                          </a:solidFill>
                          <a:latin typeface="Arial"/>
                        </a:rPr>
                        <a:t>18.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3333FF"/>
                          </a:solidFill>
                          <a:latin typeface="Arial"/>
                        </a:rPr>
                        <a:t>27.3.2016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3333FF"/>
                          </a:solidFill>
                          <a:latin typeface="Arial"/>
                        </a:rPr>
                        <a:t>Modrá - Proboštov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3333FF"/>
                          </a:solidFill>
                          <a:latin typeface="Arial"/>
                        </a:rPr>
                        <a:t>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3"/>
                  </a:ext>
                </a:extLst>
              </a:tr>
              <a:tr h="228600">
                <a:tc>
                  <a:txBody>
                    <a:bodyPr/>
                    <a:lstStyle/>
                    <a:p>
                      <a:pPr algn="ctr" fontAlgn="ctr"/>
                      <a:r>
                        <a:rPr lang="cs-CZ" sz="1100" b="1" i="0" u="none" strike="noStrike">
                          <a:solidFill>
                            <a:srgbClr val="3333FF"/>
                          </a:solidFill>
                          <a:latin typeface="Arial"/>
                        </a:rPr>
                        <a:t>19.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3333FF"/>
                          </a:solidFill>
                          <a:latin typeface="Arial"/>
                        </a:rPr>
                        <a:t>2.4.2016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3333FF"/>
                          </a:solidFill>
                          <a:latin typeface="Arial"/>
                        </a:rPr>
                        <a:t>Žatec - Proboštov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3333FF"/>
                          </a:solidFill>
                          <a:latin typeface="Arial"/>
                        </a:rPr>
                        <a:t>2:3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4"/>
                  </a:ext>
                </a:extLst>
              </a:tr>
              <a:tr h="228600">
                <a:tc>
                  <a:txBody>
                    <a:bodyPr/>
                    <a:lstStyle/>
                    <a:p>
                      <a:pPr algn="ctr" fontAlgn="ctr"/>
                      <a:r>
                        <a:rPr lang="cs-CZ" sz="1100" b="1" i="0" u="none" strike="noStrike">
                          <a:solidFill>
                            <a:srgbClr val="3333FF"/>
                          </a:solidFill>
                          <a:latin typeface="Arial"/>
                        </a:rPr>
                        <a:t>20.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3333FF"/>
                          </a:solidFill>
                          <a:latin typeface="Arial"/>
                        </a:rPr>
                        <a:t>9.4.2016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a:solidFill>
                            <a:srgbClr val="3333FF"/>
                          </a:solidFill>
                          <a:latin typeface="Arial"/>
                        </a:rPr>
                        <a:t>Proboštov - Modlany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100" b="1" i="0" u="none" strike="noStrike" dirty="0">
                          <a:solidFill>
                            <a:srgbClr val="3333FF"/>
                          </a:solidFill>
                          <a:latin typeface="Calibri"/>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05"/>
                  </a:ext>
                </a:extLst>
              </a:tr>
            </a:tbl>
          </a:graphicData>
        </a:graphic>
      </p:graphicFrame>
      <p:sp>
        <p:nvSpPr>
          <p:cNvPr id="15" name="Obdélník 14"/>
          <p:cNvSpPr/>
          <p:nvPr/>
        </p:nvSpPr>
        <p:spPr>
          <a:xfrm>
            <a:off x="5575548" y="82397"/>
            <a:ext cx="4608512" cy="584775"/>
          </a:xfrm>
          <a:prstGeom prst="rect">
            <a:avLst/>
          </a:prstGeom>
          <a:blipFill>
            <a:blip r:embed="rId4" cstate="print"/>
            <a:stretch>
              <a:fillRect/>
            </a:stretch>
          </a:blipFill>
        </p:spPr>
        <p:txBody>
          <a:bodyPr wrap="square" lIns="91440" tIns="45720" rIns="91440" bIns="45720">
            <a:spAutoFit/>
          </a:bodyPr>
          <a:lstStyle/>
          <a:p>
            <a:pPr algn="ctr"/>
            <a:r>
              <a:rPr lang="cs-CZ" sz="3200" b="1" cap="none" spc="0" dirty="0" smtClean="0">
                <a:ln w="10541" cmpd="sng">
                  <a:solidFill>
                    <a:schemeClr val="accent1">
                      <a:shade val="88000"/>
                      <a:satMod val="110000"/>
                    </a:schemeClr>
                  </a:solidFill>
                  <a:prstDash val="solid"/>
                </a:ln>
                <a:solidFill>
                  <a:schemeClr val="bg1"/>
                </a:solidFill>
                <a:effectLst/>
              </a:rPr>
              <a:t>TJ </a:t>
            </a:r>
            <a:r>
              <a:rPr lang="cs-CZ" sz="3200" b="1" cap="none" spc="0" dirty="0" err="1" smtClean="0">
                <a:ln w="10541" cmpd="sng">
                  <a:solidFill>
                    <a:schemeClr val="accent1">
                      <a:shade val="88000"/>
                      <a:satMod val="110000"/>
                    </a:schemeClr>
                  </a:solidFill>
                  <a:prstDash val="solid"/>
                </a:ln>
                <a:solidFill>
                  <a:schemeClr val="bg1"/>
                </a:solidFill>
                <a:effectLst/>
              </a:rPr>
              <a:t>Proboštov</a:t>
            </a:r>
            <a:endParaRPr lang="cs-CZ" sz="3200" b="1" cap="none" spc="0" dirty="0">
              <a:ln w="10541" cmpd="sng">
                <a:solidFill>
                  <a:schemeClr val="accent1">
                    <a:shade val="88000"/>
                    <a:satMod val="110000"/>
                  </a:schemeClr>
                </a:solidFill>
                <a:prstDash val="solid"/>
              </a:ln>
              <a:solidFill>
                <a:schemeClr val="bg1"/>
              </a:solidFill>
              <a:effectLst/>
            </a:endParaRPr>
          </a:p>
        </p:txBody>
      </p:sp>
      <p:pic>
        <p:nvPicPr>
          <p:cNvPr id="18" name="Picture 1"/>
          <p:cNvPicPr>
            <a:picLocks noChangeAspect="1" noChangeArrowheads="1"/>
          </p:cNvPicPr>
          <p:nvPr/>
        </p:nvPicPr>
        <p:blipFill>
          <a:blip r:embed="rId5" cstate="print"/>
          <a:srcRect/>
          <a:stretch>
            <a:fillRect/>
          </a:stretch>
        </p:blipFill>
        <p:spPr bwMode="auto">
          <a:xfrm>
            <a:off x="7015708" y="4051548"/>
            <a:ext cx="1296144" cy="1152128"/>
          </a:xfrm>
          <a:prstGeom prst="rect">
            <a:avLst/>
          </a:prstGeom>
          <a:noFill/>
          <a:ln w="9525">
            <a:noFill/>
            <a:miter lim="800000"/>
            <a:headEnd/>
            <a:tailEnd/>
          </a:ln>
        </p:spPr>
      </p:pic>
      <p:pic>
        <p:nvPicPr>
          <p:cNvPr id="4223" name="Picture 127"/>
          <p:cNvPicPr>
            <a:picLocks noChangeAspect="1" noChangeArrowheads="1"/>
          </p:cNvPicPr>
          <p:nvPr/>
        </p:nvPicPr>
        <p:blipFill>
          <a:blip r:embed="rId6" cstate="print"/>
          <a:srcRect/>
          <a:stretch>
            <a:fillRect/>
          </a:stretch>
        </p:blipFill>
        <p:spPr bwMode="auto">
          <a:xfrm>
            <a:off x="174948" y="163116"/>
            <a:ext cx="4320480" cy="3312368"/>
          </a:xfrm>
          <a:prstGeom prst="rect">
            <a:avLst/>
          </a:prstGeom>
          <a:noFill/>
          <a:ln w="9525">
            <a:noFill/>
            <a:miter lim="800000"/>
            <a:headEnd/>
            <a:tailEnd/>
          </a:ln>
        </p:spPr>
      </p:pic>
      <p:pic>
        <p:nvPicPr>
          <p:cNvPr id="4224" name="Picture 128"/>
          <p:cNvPicPr>
            <a:picLocks noChangeAspect="1" noChangeArrowheads="1"/>
          </p:cNvPicPr>
          <p:nvPr/>
        </p:nvPicPr>
        <p:blipFill>
          <a:blip r:embed="rId7" cstate="print"/>
          <a:srcRect/>
          <a:stretch>
            <a:fillRect/>
          </a:stretch>
        </p:blipFill>
        <p:spPr bwMode="auto">
          <a:xfrm>
            <a:off x="390972" y="3547492"/>
            <a:ext cx="3816424" cy="2431554"/>
          </a:xfrm>
          <a:prstGeom prst="rect">
            <a:avLst/>
          </a:prstGeom>
          <a:noFill/>
          <a:ln w="9525">
            <a:noFill/>
            <a:miter lim="800000"/>
            <a:headEnd/>
            <a:tailEnd/>
          </a:ln>
        </p:spPr>
      </p:pic>
      <p:sp>
        <p:nvSpPr>
          <p:cNvPr id="24" name="TextovéPole 23"/>
          <p:cNvSpPr txBox="1"/>
          <p:nvPr/>
        </p:nvSpPr>
        <p:spPr>
          <a:xfrm>
            <a:off x="390972" y="6067772"/>
            <a:ext cx="3960440" cy="738664"/>
          </a:xfrm>
          <a:prstGeom prst="rect">
            <a:avLst/>
          </a:prstGeom>
          <a:solidFill>
            <a:srgbClr val="99FF66"/>
          </a:solidFill>
        </p:spPr>
        <p:txBody>
          <a:bodyPr wrap="square" rtlCol="0">
            <a:spAutoFit/>
          </a:bodyPr>
          <a:lstStyle/>
          <a:p>
            <a:pPr algn="just"/>
            <a:r>
              <a:rPr lang="cs-CZ" sz="1050" u="sng" dirty="0" smtClean="0">
                <a:latin typeface="Arial" pitchFamily="34" charset="0"/>
                <a:cs typeface="Arial" pitchFamily="34" charset="0"/>
              </a:rPr>
              <a:t>Sestava:  </a:t>
            </a:r>
            <a:r>
              <a:rPr lang="cs-CZ" sz="1050" dirty="0" smtClean="0">
                <a:latin typeface="Arial" pitchFamily="34" charset="0"/>
                <a:cs typeface="Arial" pitchFamily="34" charset="0"/>
              </a:rPr>
              <a:t>Dan Malina , Lukáš </a:t>
            </a:r>
            <a:r>
              <a:rPr lang="cs-CZ" sz="1050" dirty="0" err="1" smtClean="0">
                <a:latin typeface="Arial" pitchFamily="34" charset="0"/>
                <a:cs typeface="Arial" pitchFamily="34" charset="0"/>
              </a:rPr>
              <a:t>Širochman</a:t>
            </a:r>
            <a:r>
              <a:rPr lang="cs-CZ" sz="1050" dirty="0" smtClean="0">
                <a:latin typeface="Arial" pitchFamily="34" charset="0"/>
                <a:cs typeface="Arial" pitchFamily="34" charset="0"/>
              </a:rPr>
              <a:t> , Patrik </a:t>
            </a:r>
            <a:r>
              <a:rPr lang="cs-CZ" sz="1050" dirty="0" err="1" smtClean="0">
                <a:latin typeface="Arial" pitchFamily="34" charset="0"/>
                <a:cs typeface="Arial" pitchFamily="34" charset="0"/>
              </a:rPr>
              <a:t>Martinák</a:t>
            </a:r>
            <a:r>
              <a:rPr lang="cs-CZ" sz="1050" dirty="0" smtClean="0">
                <a:latin typeface="Arial" pitchFamily="34" charset="0"/>
                <a:cs typeface="Arial" pitchFamily="34" charset="0"/>
              </a:rPr>
              <a:t>, </a:t>
            </a:r>
          </a:p>
          <a:p>
            <a:pPr algn="just"/>
            <a:r>
              <a:rPr lang="cs-CZ" sz="1050" dirty="0" smtClean="0">
                <a:latin typeface="Arial" pitchFamily="34" charset="0"/>
                <a:cs typeface="Arial" pitchFamily="34" charset="0"/>
              </a:rPr>
              <a:t>                 Daniel Hromy , Lukáš Malina , Lukáš Dvořák , </a:t>
            </a:r>
          </a:p>
          <a:p>
            <a:pPr algn="just"/>
            <a:r>
              <a:rPr lang="cs-CZ" sz="1050" dirty="0" smtClean="0">
                <a:latin typeface="Arial" pitchFamily="34" charset="0"/>
                <a:cs typeface="Arial" pitchFamily="34" charset="0"/>
              </a:rPr>
              <a:t>                 Petr Hůrka, David </a:t>
            </a:r>
            <a:r>
              <a:rPr lang="cs-CZ" sz="1050" dirty="0" err="1" smtClean="0">
                <a:latin typeface="Arial" pitchFamily="34" charset="0"/>
                <a:cs typeface="Arial" pitchFamily="34" charset="0"/>
              </a:rPr>
              <a:t>Kosorič</a:t>
            </a:r>
            <a:r>
              <a:rPr lang="cs-CZ" sz="1050" dirty="0" smtClean="0">
                <a:latin typeface="Arial" pitchFamily="34" charset="0"/>
                <a:cs typeface="Arial" pitchFamily="34" charset="0"/>
              </a:rPr>
              <a:t> </a:t>
            </a:r>
          </a:p>
          <a:p>
            <a:pPr algn="just"/>
            <a:r>
              <a:rPr lang="cs-CZ" sz="1050" u="sng" dirty="0" smtClean="0">
                <a:latin typeface="Arial" pitchFamily="34" charset="0"/>
                <a:cs typeface="Arial" pitchFamily="34" charset="0"/>
              </a:rPr>
              <a:t>Trenéři:</a:t>
            </a:r>
            <a:r>
              <a:rPr lang="cs-CZ" sz="1050" dirty="0" smtClean="0">
                <a:latin typeface="Arial" pitchFamily="34" charset="0"/>
                <a:cs typeface="Arial" pitchFamily="34" charset="0"/>
              </a:rPr>
              <a:t>  Miloslav hromy, Jiří Malina</a:t>
            </a:r>
            <a:endParaRPr lang="cs-CZ" sz="1050" u="sng" dirty="0" smtClean="0">
              <a:latin typeface="Arial" pitchFamily="34" charset="0"/>
              <a:cs typeface="Arial" pitchFamily="34" charset="0"/>
            </a:endParaRPr>
          </a:p>
        </p:txBody>
      </p:sp>
      <p:pic>
        <p:nvPicPr>
          <p:cNvPr id="4098" name="Picture 3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246956" y="3763516"/>
            <a:ext cx="40324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47156"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p>
        </p:txBody>
      </p:sp>
      <p:sp>
        <p:nvSpPr>
          <p:cNvPr id="9" name="TextovéPole 8"/>
          <p:cNvSpPr txBox="1"/>
          <p:nvPr/>
        </p:nvSpPr>
        <p:spPr>
          <a:xfrm>
            <a:off x="102940" y="91108"/>
            <a:ext cx="4464496" cy="1077218"/>
          </a:xfrm>
          <a:prstGeom prst="rect">
            <a:avLst/>
          </a:prstGeom>
          <a:gradFill>
            <a:gsLst>
              <a:gs pos="0">
                <a:srgbClr val="FC9FCB"/>
              </a:gs>
              <a:gs pos="13000">
                <a:srgbClr val="F8B049"/>
              </a:gs>
              <a:gs pos="21001">
                <a:srgbClr val="F8B049"/>
              </a:gs>
              <a:gs pos="63000">
                <a:srgbClr val="FEE7F2"/>
              </a:gs>
              <a:gs pos="67000">
                <a:srgbClr val="F952A0"/>
              </a:gs>
              <a:gs pos="69000">
                <a:srgbClr val="FFFF00">
                  <a:alpha val="69000"/>
                </a:srgbClr>
              </a:gs>
              <a:gs pos="82001">
                <a:srgbClr val="B43E85"/>
              </a:gs>
              <a:gs pos="100000">
                <a:srgbClr val="F8B049"/>
              </a:gs>
            </a:gsLst>
            <a:lin ang="5400000" scaled="0"/>
          </a:gradFill>
          <a:ln w="53975">
            <a:solidFill>
              <a:schemeClr val="tx1"/>
            </a:solidFill>
            <a:prstDash val="sysDot"/>
          </a:ln>
        </p:spPr>
        <p:txBody>
          <a:bodyPr wrap="square" rtlCol="0">
            <a:spAutoFit/>
          </a:bodyPr>
          <a:lstStyle/>
          <a:p>
            <a:pPr algn="ctr"/>
            <a:r>
              <a:rPr lang="cs-CZ" sz="3200" dirty="0" smtClean="0">
                <a:effectLst>
                  <a:outerShdw blurRad="38100" dist="38100" dir="2700000" algn="tl">
                    <a:srgbClr val="000000">
                      <a:alpha val="43137"/>
                    </a:srgbClr>
                  </a:outerShdw>
                </a:effectLst>
                <a:latin typeface="Gill Sans Ultra Bold" pitchFamily="34" charset="-18"/>
              </a:rPr>
              <a:t>Na podzim v Proboštově</a:t>
            </a:r>
          </a:p>
        </p:txBody>
      </p:sp>
      <p:sp>
        <p:nvSpPr>
          <p:cNvPr id="11" name="Obdélník 10"/>
          <p:cNvSpPr/>
          <p:nvPr/>
        </p:nvSpPr>
        <p:spPr>
          <a:xfrm>
            <a:off x="102940" y="1387252"/>
            <a:ext cx="4464496" cy="2831544"/>
          </a:xfrm>
          <a:prstGeom prst="rect">
            <a:avLst/>
          </a:prstGeom>
        </p:spPr>
        <p:txBody>
          <a:bodyPr wrap="square">
            <a:spAutoFit/>
          </a:bodyPr>
          <a:lstStyle/>
          <a:p>
            <a:pPr lvl="0" algn="ctr"/>
            <a:r>
              <a:rPr lang="cs-CZ" sz="2000" u="sng" dirty="0" smtClean="0">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TJ </a:t>
            </a:r>
            <a:r>
              <a:rPr lang="cs-CZ" sz="2000" u="sng" dirty="0" err="1" smtClean="0">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Proboštov</a:t>
            </a:r>
            <a:r>
              <a:rPr lang="cs-CZ" sz="2000" u="sng" dirty="0" smtClean="0">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 – SK </a:t>
            </a:r>
            <a:r>
              <a:rPr lang="cs-CZ" sz="2000" u="sng" dirty="0" err="1" smtClean="0">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endParaRPr lang="cs-CZ" sz="800" dirty="0" smtClean="0">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38100" dist="38100" dir="2700000" algn="tl">
                  <a:srgbClr val="000000">
                    <a:alpha val="43137"/>
                  </a:srgbClr>
                </a:outerShdw>
              </a:effectLst>
              <a:latin typeface="Arial" pitchFamily="34" charset="0"/>
              <a:cs typeface="Arial" pitchFamily="34" charset="0"/>
            </a:endParaRPr>
          </a:p>
          <a:p>
            <a:pPr lvl="0" algn="ctr" eaLnBrk="0" hangingPunct="0"/>
            <a:r>
              <a:rPr lang="cs-CZ" sz="2000" u="sng" dirty="0" smtClean="0">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1:2 PK  (0:0)   12.9.2015  6. kolo</a:t>
            </a:r>
          </a:p>
          <a:p>
            <a:pPr lvl="0" algn="just" eaLnBrk="0" hangingPunct="0"/>
            <a:r>
              <a:rPr lang="cs-CZ" sz="1000" b="0" u="sng" dirty="0" smtClean="0">
                <a:latin typeface="Arial" pitchFamily="34" charset="0"/>
                <a:ea typeface="Times New Roman" pitchFamily="18" charset="0"/>
                <a:cs typeface="Arial" pitchFamily="34" charset="0"/>
              </a:rPr>
              <a:t>Sled penalt:</a:t>
            </a:r>
            <a:endParaRPr lang="cs-CZ" sz="1000" b="0" dirty="0" smtClean="0">
              <a:latin typeface="Arial" pitchFamily="34" charset="0"/>
              <a:cs typeface="Arial" pitchFamily="34" charset="0"/>
            </a:endParaRPr>
          </a:p>
          <a:p>
            <a:pPr lvl="0" algn="just" eaLnBrk="0" hangingPunct="0"/>
            <a:r>
              <a:rPr lang="cs-CZ" sz="1000" b="0" dirty="0" smtClean="0">
                <a:latin typeface="Arial" pitchFamily="34" charset="0"/>
                <a:ea typeface="Times New Roman" pitchFamily="18" charset="0"/>
                <a:cs typeface="Arial" pitchFamily="34" charset="0"/>
              </a:rPr>
              <a:t>Slanička 1:0        Váňa     1:0</a:t>
            </a:r>
            <a:endParaRPr lang="cs-CZ" sz="1000" b="0" dirty="0" smtClean="0">
              <a:latin typeface="Arial" pitchFamily="34" charset="0"/>
              <a:cs typeface="Arial" pitchFamily="34" charset="0"/>
            </a:endParaRPr>
          </a:p>
          <a:p>
            <a:pPr lvl="0" algn="just" eaLnBrk="0" hangingPunct="0"/>
            <a:r>
              <a:rPr lang="cs-CZ" sz="1000" b="0" dirty="0" smtClean="0">
                <a:latin typeface="Arial" pitchFamily="34" charset="0"/>
                <a:ea typeface="Times New Roman" pitchFamily="18" charset="0"/>
                <a:cs typeface="Arial" pitchFamily="34" charset="0"/>
              </a:rPr>
              <a:t>Stejskal  1:0         Baran    1:0</a:t>
            </a:r>
            <a:endParaRPr lang="cs-CZ" sz="1000" b="0" dirty="0" smtClean="0">
              <a:latin typeface="Arial" pitchFamily="34" charset="0"/>
              <a:cs typeface="Arial" pitchFamily="34" charset="0"/>
            </a:endParaRPr>
          </a:p>
          <a:p>
            <a:pPr lvl="0" algn="just" eaLnBrk="0" hangingPunct="0"/>
            <a:r>
              <a:rPr lang="cs-CZ" sz="1000" b="0" dirty="0" smtClean="0">
                <a:latin typeface="Arial" pitchFamily="34" charset="0"/>
                <a:ea typeface="Times New Roman" pitchFamily="18" charset="0"/>
                <a:cs typeface="Arial" pitchFamily="34" charset="0"/>
              </a:rPr>
              <a:t>Hrdý       2:0        </a:t>
            </a:r>
            <a:r>
              <a:rPr lang="cs-CZ" sz="1000" b="0" dirty="0" err="1" smtClean="0">
                <a:latin typeface="Arial" pitchFamily="34" charset="0"/>
                <a:ea typeface="Times New Roman" pitchFamily="18" charset="0"/>
                <a:cs typeface="Arial" pitchFamily="34" charset="0"/>
              </a:rPr>
              <a:t>Bekakis</a:t>
            </a:r>
            <a:r>
              <a:rPr lang="cs-CZ" sz="1000" b="0" dirty="0" smtClean="0">
                <a:latin typeface="Arial" pitchFamily="34" charset="0"/>
                <a:ea typeface="Times New Roman" pitchFamily="18" charset="0"/>
                <a:cs typeface="Arial" pitchFamily="34" charset="0"/>
              </a:rPr>
              <a:t>  2:1</a:t>
            </a:r>
            <a:endParaRPr lang="cs-CZ" sz="1000" b="0" dirty="0" smtClean="0">
              <a:latin typeface="Arial" pitchFamily="34" charset="0"/>
              <a:cs typeface="Arial" pitchFamily="34" charset="0"/>
            </a:endParaRPr>
          </a:p>
          <a:p>
            <a:pPr lvl="0" algn="just" eaLnBrk="0" hangingPunct="0"/>
            <a:r>
              <a:rPr lang="cs-CZ" sz="1000" b="0" dirty="0" smtClean="0">
                <a:latin typeface="Arial" pitchFamily="34" charset="0"/>
                <a:ea typeface="Times New Roman" pitchFamily="18" charset="0"/>
                <a:cs typeface="Arial" pitchFamily="34" charset="0"/>
              </a:rPr>
              <a:t>Šimral     3:1        </a:t>
            </a:r>
            <a:r>
              <a:rPr lang="cs-CZ" sz="1000" b="0" dirty="0" err="1" smtClean="0">
                <a:latin typeface="Arial" pitchFamily="34" charset="0"/>
                <a:ea typeface="Times New Roman" pitchFamily="18" charset="0"/>
                <a:cs typeface="Arial" pitchFamily="34" charset="0"/>
              </a:rPr>
              <a:t>Pešula</a:t>
            </a:r>
            <a:r>
              <a:rPr lang="cs-CZ" sz="1000" b="0" dirty="0" smtClean="0">
                <a:latin typeface="Arial" pitchFamily="34" charset="0"/>
                <a:ea typeface="Times New Roman" pitchFamily="18" charset="0"/>
                <a:cs typeface="Arial" pitchFamily="34" charset="0"/>
              </a:rPr>
              <a:t>    3:2</a:t>
            </a:r>
            <a:endParaRPr lang="cs-CZ" sz="1000" b="0" dirty="0" smtClean="0">
              <a:latin typeface="Arial" pitchFamily="34" charset="0"/>
              <a:cs typeface="Arial" pitchFamily="34" charset="0"/>
            </a:endParaRPr>
          </a:p>
          <a:p>
            <a:pPr lvl="0" algn="just" eaLnBrk="0" hangingPunct="0"/>
            <a:r>
              <a:rPr lang="cs-CZ" sz="1000" b="0" dirty="0" smtClean="0">
                <a:latin typeface="Arial" pitchFamily="34" charset="0"/>
                <a:ea typeface="Times New Roman" pitchFamily="18" charset="0"/>
                <a:cs typeface="Arial" pitchFamily="34" charset="0"/>
              </a:rPr>
              <a:t>Kloub      4:2  </a:t>
            </a:r>
            <a:endParaRPr lang="cs-CZ" sz="1000" b="0" dirty="0" smtClean="0">
              <a:latin typeface="Arial" pitchFamily="34" charset="0"/>
              <a:cs typeface="Arial" pitchFamily="34" charset="0"/>
            </a:endParaRPr>
          </a:p>
          <a:p>
            <a:pPr lvl="0" algn="just" eaLnBrk="0" hangingPunct="0"/>
            <a:r>
              <a:rPr lang="cs-CZ" sz="1000" b="0" u="sng" dirty="0" smtClean="0">
                <a:latin typeface="Arial" pitchFamily="34" charset="0"/>
                <a:ea typeface="Times New Roman" pitchFamily="18" charset="0"/>
                <a:cs typeface="Arial" pitchFamily="34" charset="0"/>
              </a:rPr>
              <a:t>Branky:</a:t>
            </a:r>
            <a:r>
              <a:rPr lang="cs-CZ" sz="1000" b="0" dirty="0" smtClean="0">
                <a:latin typeface="Arial" pitchFamily="34" charset="0"/>
                <a:ea typeface="Times New Roman" pitchFamily="18" charset="0"/>
                <a:cs typeface="Arial" pitchFamily="34" charset="0"/>
              </a:rPr>
              <a:t> Slanička 1 z penalty</a:t>
            </a:r>
            <a:endParaRPr lang="cs-CZ" sz="1000" b="0" dirty="0" smtClean="0">
              <a:latin typeface="Arial" pitchFamily="34" charset="0"/>
              <a:cs typeface="Arial" pitchFamily="34" charset="0"/>
            </a:endParaRPr>
          </a:p>
          <a:p>
            <a:pPr lvl="0" algn="just" eaLnBrk="0" hangingPunct="0"/>
            <a:r>
              <a:rPr lang="cs-CZ" sz="1000" b="0" u="sng" dirty="0" smtClean="0">
                <a:latin typeface="Arial" pitchFamily="34" charset="0"/>
                <a:ea typeface="Times New Roman" pitchFamily="18" charset="0"/>
                <a:cs typeface="Arial" pitchFamily="34" charset="0"/>
              </a:rPr>
              <a:t>Sestava:</a:t>
            </a:r>
            <a:r>
              <a:rPr lang="cs-CZ" sz="1000" b="0" dirty="0" smtClean="0">
                <a:latin typeface="Arial" pitchFamily="34" charset="0"/>
                <a:ea typeface="Times New Roman" pitchFamily="18" charset="0"/>
                <a:cs typeface="Arial" pitchFamily="34" charset="0"/>
              </a:rPr>
              <a:t> Kloub-Ransdorf, Šimral, Šmidrkal(21.Čámský), Mencl-</a:t>
            </a:r>
          </a:p>
          <a:p>
            <a:pPr lvl="0" algn="just" eaLnBrk="0" hangingPunct="0"/>
            <a:r>
              <a:rPr lang="cs-CZ" sz="1000" b="0" dirty="0" smtClean="0">
                <a:latin typeface="Arial" pitchFamily="34" charset="0"/>
                <a:ea typeface="Times New Roman" pitchFamily="18" charset="0"/>
                <a:cs typeface="Arial" pitchFamily="34" charset="0"/>
              </a:rPr>
              <a:t>                Kucler(86.Poráč), Hrdý, Slanička, Stejskal-</a:t>
            </a:r>
            <a:r>
              <a:rPr lang="cs-CZ" sz="1000" b="0" dirty="0" err="1" smtClean="0">
                <a:latin typeface="Arial" pitchFamily="34" charset="0"/>
                <a:ea typeface="Times New Roman" pitchFamily="18" charset="0"/>
                <a:cs typeface="Arial" pitchFamily="34" charset="0"/>
              </a:rPr>
              <a:t>Belák</a:t>
            </a:r>
            <a:r>
              <a:rPr lang="cs-CZ" sz="1000" b="0" dirty="0" smtClean="0">
                <a:latin typeface="Arial" pitchFamily="34" charset="0"/>
                <a:ea typeface="Times New Roman" pitchFamily="18" charset="0"/>
                <a:cs typeface="Arial" pitchFamily="34" charset="0"/>
              </a:rPr>
              <a:t>, </a:t>
            </a:r>
          </a:p>
          <a:p>
            <a:pPr lvl="0" algn="just" eaLnBrk="0" hangingPunct="0"/>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Malák</a:t>
            </a:r>
            <a:r>
              <a:rPr lang="cs-CZ" sz="1000" b="0" dirty="0" smtClean="0">
                <a:latin typeface="Arial" pitchFamily="34" charset="0"/>
                <a:ea typeface="Times New Roman" pitchFamily="18" charset="0"/>
                <a:cs typeface="Arial" pitchFamily="34" charset="0"/>
              </a:rPr>
              <a:t>(81.Tichý)</a:t>
            </a:r>
            <a:endParaRPr lang="cs-CZ" sz="1000" b="0" dirty="0" smtClean="0">
              <a:latin typeface="Arial" pitchFamily="34" charset="0"/>
              <a:cs typeface="Arial" pitchFamily="34" charset="0"/>
            </a:endParaRPr>
          </a:p>
          <a:p>
            <a:pPr lvl="0" algn="just" eaLnBrk="0" hangingPunct="0"/>
            <a:r>
              <a:rPr lang="cs-CZ" sz="1000" b="0" u="sng" dirty="0" smtClean="0">
                <a:latin typeface="Arial" pitchFamily="34" charset="0"/>
                <a:ea typeface="Times New Roman" pitchFamily="18" charset="0"/>
                <a:cs typeface="Arial" pitchFamily="34" charset="0"/>
              </a:rPr>
              <a:t>Připraveni:</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J.Grepl</a:t>
            </a:r>
            <a:r>
              <a:rPr lang="cs-CZ" sz="1000" b="0" dirty="0" smtClean="0">
                <a:latin typeface="Arial" pitchFamily="34" charset="0"/>
                <a:ea typeface="Times New Roman" pitchFamily="18" charset="0"/>
                <a:cs typeface="Arial" pitchFamily="34" charset="0"/>
              </a:rPr>
              <a:t>, Michovský</a:t>
            </a:r>
            <a:endParaRPr lang="cs-CZ" sz="1000" b="0" dirty="0" smtClean="0">
              <a:latin typeface="Arial" pitchFamily="34" charset="0"/>
              <a:cs typeface="Arial" pitchFamily="34" charset="0"/>
            </a:endParaRPr>
          </a:p>
          <a:p>
            <a:pPr lvl="0" algn="just" eaLnBrk="0" hangingPunct="0"/>
            <a:r>
              <a:rPr lang="cs-CZ" sz="1000" b="0" u="sng" dirty="0" smtClean="0">
                <a:latin typeface="Arial" pitchFamily="34" charset="0"/>
                <a:ea typeface="Times New Roman" pitchFamily="18" charset="0"/>
                <a:cs typeface="Arial" pitchFamily="34" charset="0"/>
              </a:rPr>
              <a:t>Trenér:</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J.Vinš</a:t>
            </a:r>
            <a:r>
              <a:rPr lang="cs-CZ" sz="1000" b="0" dirty="0" smtClean="0">
                <a:latin typeface="Arial" pitchFamily="34" charset="0"/>
                <a:ea typeface="Times New Roman" pitchFamily="18" charset="0"/>
                <a:cs typeface="Arial" pitchFamily="34" charset="0"/>
              </a:rPr>
              <a:t>  </a:t>
            </a:r>
            <a:r>
              <a:rPr lang="cs-CZ" sz="1000" b="0" u="sng" dirty="0" smtClean="0">
                <a:latin typeface="Arial" pitchFamily="34" charset="0"/>
                <a:ea typeface="Times New Roman" pitchFamily="18" charset="0"/>
                <a:cs typeface="Arial" pitchFamily="34" charset="0"/>
              </a:rPr>
              <a:t>Vedoucí:</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J.Havner</a:t>
            </a:r>
            <a:r>
              <a:rPr lang="cs-CZ" sz="1000" b="0" dirty="0" smtClean="0">
                <a:latin typeface="Arial" pitchFamily="34" charset="0"/>
                <a:ea typeface="Times New Roman" pitchFamily="18" charset="0"/>
                <a:cs typeface="Arial" pitchFamily="34" charset="0"/>
              </a:rPr>
              <a:t>   </a:t>
            </a:r>
            <a:r>
              <a:rPr lang="cs-CZ" sz="1000" b="0" u="sng" dirty="0" smtClean="0">
                <a:latin typeface="Arial" pitchFamily="34" charset="0"/>
                <a:ea typeface="Times New Roman" pitchFamily="18" charset="0"/>
                <a:cs typeface="Arial" pitchFamily="34" charset="0"/>
              </a:rPr>
              <a:t>Masér:</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K</a:t>
            </a:r>
            <a:r>
              <a:rPr lang="cs-CZ" sz="1000" b="0" dirty="0" smtClean="0">
                <a:latin typeface="Arial" pitchFamily="34" charset="0"/>
                <a:ea typeface="Times New Roman" pitchFamily="18" charset="0"/>
                <a:cs typeface="Arial" pitchFamily="34" charset="0"/>
              </a:rPr>
              <a:t>.Zavřel</a:t>
            </a:r>
            <a:endParaRPr lang="cs-CZ" sz="1000" b="0" dirty="0" smtClean="0">
              <a:latin typeface="Arial" pitchFamily="34" charset="0"/>
              <a:cs typeface="Arial" pitchFamily="34" charset="0"/>
            </a:endParaRPr>
          </a:p>
          <a:p>
            <a:pPr lvl="0" algn="just" eaLnBrk="0" hangingPunct="0"/>
            <a:r>
              <a:rPr lang="cs-CZ" sz="1000" b="0" u="sng" dirty="0" smtClean="0">
                <a:latin typeface="Arial" pitchFamily="34" charset="0"/>
                <a:ea typeface="Times New Roman" pitchFamily="18" charset="0"/>
                <a:cs typeface="Arial" pitchFamily="34" charset="0"/>
              </a:rPr>
              <a:t>Rozhodčí:</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P.Černý</a:t>
            </a:r>
            <a:r>
              <a:rPr lang="cs-CZ" sz="1000" b="0" dirty="0" smtClean="0">
                <a:latin typeface="Arial" pitchFamily="34" charset="0"/>
                <a:ea typeface="Times New Roman" pitchFamily="18" charset="0"/>
                <a:cs typeface="Arial" pitchFamily="34" charset="0"/>
              </a:rPr>
              <a:t>-</a:t>
            </a:r>
            <a:r>
              <a:rPr lang="cs-CZ" sz="1000" b="0" dirty="0" err="1" smtClean="0">
                <a:latin typeface="Arial" pitchFamily="34" charset="0"/>
                <a:ea typeface="Times New Roman" pitchFamily="18" charset="0"/>
                <a:cs typeface="Arial" pitchFamily="34" charset="0"/>
              </a:rPr>
              <a:t>M</a:t>
            </a:r>
            <a:r>
              <a:rPr lang="cs-CZ" sz="1000" b="0" dirty="0" smtClean="0">
                <a:latin typeface="Arial" pitchFamily="34" charset="0"/>
                <a:ea typeface="Times New Roman" pitchFamily="18" charset="0"/>
                <a:cs typeface="Arial" pitchFamily="34" charset="0"/>
              </a:rPr>
              <a:t>.</a:t>
            </a:r>
            <a:r>
              <a:rPr lang="cs-CZ" sz="1000" b="0" dirty="0" err="1" smtClean="0">
                <a:latin typeface="Arial" pitchFamily="34" charset="0"/>
                <a:ea typeface="Times New Roman" pitchFamily="18" charset="0"/>
                <a:cs typeface="Arial" pitchFamily="34" charset="0"/>
              </a:rPr>
              <a:t>Karasinski</a:t>
            </a:r>
            <a:r>
              <a:rPr lang="cs-CZ" sz="1000" b="0" dirty="0" smtClean="0">
                <a:latin typeface="Arial" pitchFamily="34" charset="0"/>
                <a:ea typeface="Times New Roman" pitchFamily="18" charset="0"/>
                <a:cs typeface="Arial" pitchFamily="34" charset="0"/>
              </a:rPr>
              <a:t>, </a:t>
            </a:r>
            <a:r>
              <a:rPr lang="cs-CZ" sz="1000" b="0" dirty="0" err="1" smtClean="0">
                <a:latin typeface="Arial" pitchFamily="34" charset="0"/>
                <a:ea typeface="Times New Roman" pitchFamily="18" charset="0"/>
                <a:cs typeface="Arial" pitchFamily="34" charset="0"/>
              </a:rPr>
              <a:t>F.Černý</a:t>
            </a:r>
            <a:r>
              <a:rPr lang="cs-CZ" sz="1000" b="0" dirty="0" smtClean="0">
                <a:latin typeface="Arial" pitchFamily="34" charset="0"/>
                <a:ea typeface="Times New Roman" pitchFamily="18" charset="0"/>
                <a:cs typeface="Arial" pitchFamily="34" charset="0"/>
              </a:rPr>
              <a:t>   150 diváků   </a:t>
            </a:r>
            <a:endParaRPr lang="cs-CZ" sz="1000" b="0" dirty="0" smtClean="0">
              <a:latin typeface="Arial" pitchFamily="34" charset="0"/>
              <a:cs typeface="Arial" pitchFamily="34" charset="0"/>
            </a:endParaRPr>
          </a:p>
          <a:p>
            <a:pPr lvl="0" algn="ctr" eaLnBrk="0" hangingPunct="0"/>
            <a:endParaRPr lang="cs-CZ" sz="800" dirty="0" smtClean="0">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38100" dist="38100" dir="2700000" algn="tl">
                  <a:srgbClr val="000000">
                    <a:alpha val="43137"/>
                  </a:srgbClr>
                </a:outerShdw>
              </a:effectLst>
              <a:latin typeface="Arial" pitchFamily="34" charset="0"/>
              <a:cs typeface="Arial" pitchFamily="34" charset="0"/>
            </a:endParaRPr>
          </a:p>
        </p:txBody>
      </p:sp>
      <p:pic>
        <p:nvPicPr>
          <p:cNvPr id="5150" name="Picture 30"/>
          <p:cNvPicPr>
            <a:picLocks noChangeAspect="1" noChangeArrowheads="1"/>
          </p:cNvPicPr>
          <p:nvPr/>
        </p:nvPicPr>
        <p:blipFill>
          <a:blip r:embed="rId3" cstate="print"/>
          <a:srcRect/>
          <a:stretch>
            <a:fillRect/>
          </a:stretch>
        </p:blipFill>
        <p:spPr bwMode="auto">
          <a:xfrm>
            <a:off x="174948" y="4339580"/>
            <a:ext cx="4032448" cy="2448272"/>
          </a:xfrm>
          <a:prstGeom prst="rect">
            <a:avLst/>
          </a:prstGeom>
          <a:noFill/>
          <a:ln w="34925">
            <a:solidFill>
              <a:srgbClr val="00FF00"/>
            </a:solidFill>
            <a:miter lim="800000"/>
            <a:headEnd/>
            <a:tailEnd/>
          </a:ln>
        </p:spPr>
      </p:pic>
      <p:sp>
        <p:nvSpPr>
          <p:cNvPr id="12" name="TextovéPole 11"/>
          <p:cNvSpPr txBox="1"/>
          <p:nvPr/>
        </p:nvSpPr>
        <p:spPr>
          <a:xfrm>
            <a:off x="5719564" y="3403476"/>
            <a:ext cx="4392488" cy="3477875"/>
          </a:xfrm>
          <a:prstGeom prst="rect">
            <a:avLst/>
          </a:prstGeom>
          <a:noFill/>
          <a:ln w="79375">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prstDash val="sysDash"/>
          </a:ln>
        </p:spPr>
        <p:txBody>
          <a:bodyPr wrap="square" rtlCol="0">
            <a:spAutoFit/>
          </a:bodyPr>
          <a:lstStyle/>
          <a:p>
            <a:pPr algn="ctr"/>
            <a:r>
              <a:rPr lang="cs-CZ" sz="2000" dirty="0" smtClean="0">
                <a:effectLst>
                  <a:outerShdw blurRad="38100" dist="38100" dir="2700000" algn="tl">
                    <a:srgbClr val="000000">
                      <a:alpha val="43137"/>
                    </a:srgbClr>
                  </a:outerShdw>
                </a:effectLst>
                <a:latin typeface="Bookman Old Style" pitchFamily="18" charset="0"/>
              </a:rPr>
              <a:t>Přípravka ročník nar.2007 vyrazila do Benešova ve Středních Čechách na </a:t>
            </a:r>
            <a:r>
              <a:rPr lang="cs-CZ" sz="2000" dirty="0" err="1" smtClean="0">
                <a:effectLst>
                  <a:outerShdw blurRad="38100" dist="38100" dir="2700000" algn="tl">
                    <a:srgbClr val="000000">
                      <a:alpha val="43137"/>
                    </a:srgbClr>
                  </a:outerShdw>
                </a:effectLst>
                <a:latin typeface="Bookman Old Style" pitchFamily="18" charset="0"/>
              </a:rPr>
              <a:t>Ondrášovka</a:t>
            </a:r>
            <a:r>
              <a:rPr lang="cs-CZ" sz="2000" dirty="0" smtClean="0">
                <a:effectLst>
                  <a:outerShdw blurRad="38100" dist="38100" dir="2700000" algn="tl">
                    <a:srgbClr val="000000">
                      <a:alpha val="43137"/>
                    </a:srgbClr>
                  </a:outerShdw>
                </a:effectLst>
                <a:latin typeface="Bookman Old Style" pitchFamily="18" charset="0"/>
              </a:rPr>
              <a:t> </a:t>
            </a:r>
            <a:r>
              <a:rPr lang="cs-CZ" sz="2000" dirty="0" err="1" smtClean="0">
                <a:effectLst>
                  <a:outerShdw blurRad="38100" dist="38100" dir="2700000" algn="tl">
                    <a:srgbClr val="000000">
                      <a:alpha val="43137"/>
                    </a:srgbClr>
                  </a:outerShdw>
                </a:effectLst>
                <a:latin typeface="Bookman Old Style" pitchFamily="18" charset="0"/>
              </a:rPr>
              <a:t>cup</a:t>
            </a:r>
            <a:r>
              <a:rPr lang="cs-CZ" sz="2000" dirty="0" smtClean="0">
                <a:effectLst>
                  <a:outerShdw blurRad="38100" dist="38100" dir="2700000" algn="tl">
                    <a:srgbClr val="000000">
                      <a:alpha val="43137"/>
                    </a:srgbClr>
                  </a:outerShdw>
                </a:effectLst>
                <a:latin typeface="Bookman Old Style" pitchFamily="18" charset="0"/>
              </a:rPr>
              <a:t> a za účasti 29 mužstev obsadila  krásné 3.místo, které bylo prvním nepostupujícím. Gratulujeme a děkujeme za úspěšnou reprezentaci nejen oddílu SK </a:t>
            </a:r>
            <a:r>
              <a:rPr lang="cs-CZ" sz="2000" dirty="0" err="1" smtClean="0">
                <a:effectLst>
                  <a:outerShdw blurRad="38100" dist="38100" dir="2700000" algn="tl">
                    <a:srgbClr val="000000">
                      <a:alpha val="43137"/>
                    </a:srgbClr>
                  </a:outerShdw>
                </a:effectLst>
                <a:latin typeface="Bookman Old Style" pitchFamily="18" charset="0"/>
              </a:rPr>
              <a:t>Štětí</a:t>
            </a:r>
            <a:r>
              <a:rPr lang="cs-CZ" sz="2000" dirty="0" smtClean="0">
                <a:effectLst>
                  <a:outerShdw blurRad="38100" dist="38100" dir="2700000" algn="tl">
                    <a:srgbClr val="000000">
                      <a:alpha val="43137"/>
                    </a:srgbClr>
                  </a:outerShdw>
                </a:effectLst>
                <a:latin typeface="Bookman Old Style" pitchFamily="18" charset="0"/>
              </a:rPr>
              <a:t>, ale i Ústeckého  kraje jehož byl jediným zástupcem</a:t>
            </a:r>
          </a:p>
        </p:txBody>
      </p:sp>
      <p:pic>
        <p:nvPicPr>
          <p:cNvPr id="14" name="Picture 126"/>
          <p:cNvPicPr>
            <a:picLocks noChangeAspect="1" noChangeArrowheads="1"/>
          </p:cNvPicPr>
          <p:nvPr/>
        </p:nvPicPr>
        <p:blipFill>
          <a:blip r:embed="rId4" cstate="print"/>
          <a:srcRect/>
          <a:stretch>
            <a:fillRect/>
          </a:stretch>
        </p:blipFill>
        <p:spPr bwMode="auto">
          <a:xfrm>
            <a:off x="5719564" y="1027212"/>
            <a:ext cx="4392488" cy="2050579"/>
          </a:xfrm>
          <a:prstGeom prst="rect">
            <a:avLst/>
          </a:prstGeom>
          <a:noFill/>
          <a:ln w="9525">
            <a:noFill/>
            <a:miter lim="800000"/>
            <a:headEnd/>
            <a:tailEnd/>
          </a:ln>
        </p:spPr>
      </p:pic>
      <p:sp>
        <p:nvSpPr>
          <p:cNvPr id="19" name="TextovéPole 18"/>
          <p:cNvSpPr txBox="1"/>
          <p:nvPr/>
        </p:nvSpPr>
        <p:spPr>
          <a:xfrm>
            <a:off x="5719564" y="163116"/>
            <a:ext cx="4320480" cy="646331"/>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wrap="square" rtlCol="0">
            <a:spAutoFit/>
          </a:bodyPr>
          <a:lstStyle/>
          <a:p>
            <a:pPr algn="ctr"/>
            <a:r>
              <a:rPr lang="cs-CZ" sz="3600" u="sng" dirty="0" err="1" smtClean="0">
                <a:latin typeface="Bookman Old Style" pitchFamily="18" charset="0"/>
              </a:rPr>
              <a:t>Ondrášovka</a:t>
            </a:r>
            <a:r>
              <a:rPr lang="cs-CZ" sz="3600" u="sng" dirty="0" smtClean="0">
                <a:latin typeface="Bookman Old Style" pitchFamily="18" charset="0"/>
              </a:rPr>
              <a:t> U9</a:t>
            </a:r>
          </a:p>
        </p:txBody>
      </p:sp>
      <p:pic>
        <p:nvPicPr>
          <p:cNvPr id="5122" name="Picture 175"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71812" y="700387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61510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p>
        </p:txBody>
      </p:sp>
      <p:cxnSp>
        <p:nvCxnSpPr>
          <p:cNvPr id="17" name="Přímá spojovací šipka 16"/>
          <p:cNvCxnSpPr/>
          <p:nvPr/>
        </p:nvCxnSpPr>
        <p:spPr bwMode="auto">
          <a:xfrm>
            <a:off x="9175948" y="7003876"/>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959924"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1" name="Přímá spojovací šipka 20"/>
          <p:cNvCxnSpPr/>
          <p:nvPr/>
        </p:nvCxnSpPr>
        <p:spPr bwMode="auto">
          <a:xfrm>
            <a:off x="9391972" y="7003876"/>
            <a:ext cx="895028" cy="72008"/>
          </a:xfrm>
          <a:prstGeom prst="straightConnector1">
            <a:avLst/>
          </a:prstGeom>
          <a:noFill/>
          <a:ln w="34925" cap="flat" cmpd="sng" algn="ctr">
            <a:solidFill>
              <a:schemeClr val="accent1">
                <a:lumMod val="50000"/>
              </a:schemeClr>
            </a:solidFill>
            <a:prstDash val="solid"/>
            <a:round/>
            <a:headEnd type="none" w="med" len="med"/>
            <a:tailEnd type="arrow"/>
          </a:ln>
          <a:effectLst>
            <a:outerShdw dist="45791" dir="2021404" algn="ctr" rotWithShape="0">
              <a:srgbClr val="9999FF"/>
            </a:outerShdw>
          </a:effectLst>
        </p:spPr>
      </p:cxnSp>
      <p:sp>
        <p:nvSpPr>
          <p:cNvPr id="24" name="TextovéPole 23"/>
          <p:cNvSpPr txBox="1"/>
          <p:nvPr/>
        </p:nvSpPr>
        <p:spPr>
          <a:xfrm>
            <a:off x="5647556" y="235124"/>
            <a:ext cx="4248472"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20" name="TextovéPole 19"/>
          <p:cNvSpPr txBox="1"/>
          <p:nvPr/>
        </p:nvSpPr>
        <p:spPr>
          <a:xfrm>
            <a:off x="5719564" y="91108"/>
            <a:ext cx="4464496" cy="2308324"/>
          </a:xfrm>
          <a:prstGeom prst="rect">
            <a:avLst/>
          </a:prstGeom>
          <a:blipFill>
            <a:blip r:embed="rId3" cstate="print"/>
            <a:stretch>
              <a:fillRect/>
            </a:stretch>
          </a:blipFill>
          <a:ln w="60325">
            <a:gradFill flip="none" rotWithShape="1">
              <a:gsLst>
                <a:gs pos="0">
                  <a:srgbClr val="000000"/>
                </a:gs>
                <a:gs pos="39999">
                  <a:srgbClr val="0A128C"/>
                </a:gs>
                <a:gs pos="70000">
                  <a:srgbClr val="181CC7"/>
                </a:gs>
                <a:gs pos="88000">
                  <a:srgbClr val="7005D4"/>
                </a:gs>
                <a:gs pos="100000">
                  <a:srgbClr val="8C3D91"/>
                </a:gs>
              </a:gsLst>
              <a:lin ang="5400000" scaled="0"/>
              <a:tileRect r="-100000" b="-100000"/>
            </a:gradFill>
          </a:ln>
        </p:spPr>
        <p:txBody>
          <a:bodyPr wrap="square" rtlCol="0">
            <a:spAutoFit/>
          </a:bodyPr>
          <a:lstStyle/>
          <a:p>
            <a:pPr algn="ctr"/>
            <a:r>
              <a:rPr lang="cs-CZ" sz="3600" dirty="0" smtClean="0">
                <a:gradFill>
                  <a:gsLst>
                    <a:gs pos="0">
                      <a:srgbClr val="000082"/>
                    </a:gs>
                    <a:gs pos="30000">
                      <a:srgbClr val="66008F"/>
                    </a:gs>
                    <a:gs pos="64999">
                      <a:srgbClr val="BA0066"/>
                    </a:gs>
                    <a:gs pos="89999">
                      <a:srgbClr val="FF0000"/>
                    </a:gs>
                    <a:gs pos="100000">
                      <a:srgbClr val="FF8200"/>
                    </a:gs>
                  </a:gsLst>
                  <a:lin ang="5400000" scaled="0"/>
                </a:gradFill>
                <a:latin typeface="Imprint MT Shadow" pitchFamily="82" charset="0"/>
              </a:rPr>
              <a:t>Vyhráli jsme i v 5. jarním zápase a ve 4. v řadě udrželi čisté konto.</a:t>
            </a:r>
          </a:p>
        </p:txBody>
      </p:sp>
      <p:sp>
        <p:nvSpPr>
          <p:cNvPr id="6220" name="Rectangle 76"/>
          <p:cNvSpPr>
            <a:spLocks noChangeArrowheads="1"/>
          </p:cNvSpPr>
          <p:nvPr/>
        </p:nvSpPr>
        <p:spPr bwMode="auto">
          <a:xfrm>
            <a:off x="5503540" y="2645500"/>
            <a:ext cx="4680520" cy="4216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1" i="0" u="sng"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Arial" pitchFamily="34" charset="0"/>
                <a:ea typeface="Times New Roman" pitchFamily="18" charset="0"/>
                <a:cs typeface="Arial" pitchFamily="34" charset="0"/>
              </a:rPr>
              <a:t>Sokol Horní </a:t>
            </a:r>
            <a:r>
              <a:rPr kumimoji="0" lang="cs-CZ" sz="2400" b="1" i="0" u="sng" strike="noStrike" cap="none" normalizeH="0" baseline="0" dirty="0" err="1" smtClean="0">
                <a:ln>
                  <a:gradFill>
                    <a:gsLst>
                      <a:gs pos="0">
                        <a:srgbClr val="DDEBCF"/>
                      </a:gs>
                      <a:gs pos="50000">
                        <a:srgbClr val="9CB86E"/>
                      </a:gs>
                      <a:gs pos="100000">
                        <a:srgbClr val="156B13"/>
                      </a:gs>
                    </a:gsLst>
                    <a:lin ang="5400000" scaled="0"/>
                  </a:gradFill>
                </a:ln>
                <a:solidFill>
                  <a:schemeClr val="tx1"/>
                </a:solidFill>
                <a:effectLst/>
                <a:latin typeface="Arial" pitchFamily="34" charset="0"/>
                <a:ea typeface="Times New Roman" pitchFamily="18" charset="0"/>
                <a:cs typeface="Arial" pitchFamily="34" charset="0"/>
              </a:rPr>
              <a:t>Jiřetín</a:t>
            </a:r>
            <a:r>
              <a:rPr kumimoji="0" lang="cs-CZ" sz="2400" b="1" i="0" u="sng"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Arial" pitchFamily="34" charset="0"/>
                <a:ea typeface="Times New Roman" pitchFamily="18" charset="0"/>
                <a:cs typeface="Arial" pitchFamily="34" charset="0"/>
              </a:rPr>
              <a:t> – SK </a:t>
            </a:r>
            <a:r>
              <a:rPr kumimoji="0" lang="cs-CZ" sz="2400" b="1" i="0" u="sng" strike="noStrike" cap="none" normalizeH="0" baseline="0" dirty="0" err="1" smtClean="0">
                <a:ln>
                  <a:gradFill>
                    <a:gsLst>
                      <a:gs pos="0">
                        <a:srgbClr val="DDEBCF"/>
                      </a:gs>
                      <a:gs pos="50000">
                        <a:srgbClr val="9CB86E"/>
                      </a:gs>
                      <a:gs pos="100000">
                        <a:srgbClr val="156B13"/>
                      </a:gs>
                    </a:gsLst>
                    <a:lin ang="5400000" scaled="0"/>
                  </a:gradFill>
                </a:ln>
                <a:solidFill>
                  <a:schemeClr val="tx1"/>
                </a:solidFill>
                <a:effectLst/>
                <a:latin typeface="Arial" pitchFamily="34" charset="0"/>
                <a:ea typeface="Times New Roman" pitchFamily="18" charset="0"/>
                <a:cs typeface="Arial" pitchFamily="34" charset="0"/>
              </a:rPr>
              <a:t>Štětí</a:t>
            </a:r>
            <a:endParaRPr kumimoji="0" lang="cs-CZ" sz="900" b="0" i="0" u="none"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b="1" i="0" u="sng"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Arial" pitchFamily="34" charset="0"/>
                <a:ea typeface="Times New Roman" pitchFamily="18" charset="0"/>
                <a:cs typeface="Arial" pitchFamily="34" charset="0"/>
              </a:rPr>
              <a:t>0:2(0:1)   9.4.2016   20. kolo</a:t>
            </a:r>
            <a:endParaRPr kumimoji="0" lang="cs-CZ" sz="900" b="0" i="0" u="none" strike="noStrike" cap="none" normalizeH="0" baseline="0" dirty="0" smtClean="0">
              <a:ln>
                <a:gradFill>
                  <a:gsLst>
                    <a:gs pos="0">
                      <a:srgbClr val="DDEBCF"/>
                    </a:gs>
                    <a:gs pos="50000">
                      <a:srgbClr val="9CB86E"/>
                    </a:gs>
                    <a:gs pos="100000">
                      <a:srgbClr val="156B13"/>
                    </a:gs>
                  </a:gsLst>
                  <a:lin ang="5400000" scaled="0"/>
                </a:grad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Soupeř, který před týdnem zvítězil v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Modlanech</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2:0, před utkáním avizoval, že má z důvodu zranění malý počet hráčů.  Naše mužstvo na tom ale nebylo lépe. 4 hráči na lavici, ale z toho fotbalově použitelní jen 2. Oproti minulému kolu, kdy se zdálo, že marodka mizí a trenér má z čeho vybírat, se musela vítězná sestava měnit. Nezačali jsme nejlépe. Rozjezd mužstva se nesl v pomalém tempu a na polovině soupeře jsme se k souvislejší akci dostaly až v 9. minutě, když slabou střelou doprostřed branky zakončoval Hrdý. To už jsme ale před tím čelili volnému přímému kopu, po kterém hráč domácích hlavičkoval mimo. Nakonec rozhodčí odpískal stejně jeho nedovolený zákrok. Nadějně vypadala hlavička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Slaničky</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 volném přímém kopu v 17. minutě, ale pouze do té doby než míč skončil těsně vedle. Při dalším útoku našeho mužstva v 19. minutě si navedl míč na hranici šestnáctky Kucler a přesnou střelou poslal míč za záda plachtícího brankáře na 1:0. Vedoucí branka však místo toho, aby přinesla do hry pohodu, měla opačný účinek. Dopouštěli jsme se chyb v rozehrávce a většina míčů končila na kopačkách domácích, kteří před naší brankou začali hodně zlobit. Prvnímu pokusu ze strany domácích chybělo půl metru. Další zajímavou příležitost k vyrovnání po rohu měl Hošek, který se však chytil za hlavu, ze které</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 name="Picture 76"/>
          <p:cNvPicPr>
            <a:picLocks noChangeAspect="1" noChangeArrowheads="1"/>
          </p:cNvPicPr>
          <p:nvPr/>
        </p:nvPicPr>
        <p:blipFill>
          <a:blip r:embed="rId4" cstate="print"/>
          <a:srcRect/>
          <a:stretch>
            <a:fillRect/>
          </a:stretch>
        </p:blipFill>
        <p:spPr bwMode="auto">
          <a:xfrm>
            <a:off x="174948" y="739180"/>
            <a:ext cx="4320480" cy="3240360"/>
          </a:xfrm>
          <a:prstGeom prst="rect">
            <a:avLst/>
          </a:prstGeom>
          <a:noFill/>
          <a:ln w="9525">
            <a:noFill/>
            <a:miter lim="800000"/>
            <a:headEnd/>
            <a:tailEnd/>
          </a:ln>
        </p:spPr>
      </p:pic>
      <p:pic>
        <p:nvPicPr>
          <p:cNvPr id="6221" name="Picture 77"/>
          <p:cNvPicPr>
            <a:picLocks noChangeAspect="1" noChangeArrowheads="1"/>
          </p:cNvPicPr>
          <p:nvPr/>
        </p:nvPicPr>
        <p:blipFill>
          <a:blip r:embed="rId5" cstate="print"/>
          <a:srcRect/>
          <a:stretch>
            <a:fillRect/>
          </a:stretch>
        </p:blipFill>
        <p:spPr bwMode="auto">
          <a:xfrm>
            <a:off x="174948" y="4051548"/>
            <a:ext cx="4320480" cy="2872755"/>
          </a:xfrm>
          <a:prstGeom prst="rect">
            <a:avLst/>
          </a:prstGeom>
          <a:noFill/>
          <a:ln w="9525">
            <a:noFill/>
            <a:miter lim="800000"/>
            <a:headEnd/>
            <a:tailEnd/>
          </a:ln>
        </p:spPr>
      </p:pic>
      <p:sp>
        <p:nvSpPr>
          <p:cNvPr id="19" name="TextovéPole 18"/>
          <p:cNvSpPr txBox="1"/>
          <p:nvPr/>
        </p:nvSpPr>
        <p:spPr>
          <a:xfrm>
            <a:off x="895028" y="91108"/>
            <a:ext cx="2592288" cy="523220"/>
          </a:xfrm>
          <a:prstGeom prst="rect">
            <a:avLst/>
          </a:prstGeom>
          <a:solidFill>
            <a:schemeClr val="bg1">
              <a:lumMod val="95000"/>
            </a:schemeClr>
          </a:solidFill>
        </p:spPr>
        <p:txBody>
          <a:bodyPr wrap="square" rtlCol="0">
            <a:spAutoFit/>
          </a:bodyPr>
          <a:lstStyle/>
          <a:p>
            <a:pPr algn="ctr"/>
            <a:r>
              <a:rPr lang="cs-CZ" sz="2800" u="sng" dirty="0" smtClean="0">
                <a:latin typeface="Bookman Old Style" pitchFamily="18" charset="0"/>
              </a:rPr>
              <a:t>Historie</a:t>
            </a:r>
          </a:p>
        </p:txBody>
      </p:sp>
      <p:pic>
        <p:nvPicPr>
          <p:cNvPr id="6146" name="Picture 17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272098</TotalTime>
  <Words>5686</Words>
  <Application>Microsoft Office PowerPoint</Application>
  <PresentationFormat>Vlastní</PresentationFormat>
  <Paragraphs>2202</Paragraphs>
  <Slides>22</Slides>
  <Notes>16</Notes>
  <HiddenSlides>0</HiddenSlides>
  <MMClips>0</MMClips>
  <ScaleCrop>false</ScaleCrop>
  <HeadingPairs>
    <vt:vector size="6" baseType="variant">
      <vt:variant>
        <vt:lpstr>Použitá písma</vt:lpstr>
      </vt:variant>
      <vt:variant>
        <vt:i4>47</vt:i4>
      </vt:variant>
      <vt:variant>
        <vt:lpstr>Motiv</vt:lpstr>
      </vt:variant>
      <vt:variant>
        <vt:i4>1</vt:i4>
      </vt:variant>
      <vt:variant>
        <vt:lpstr>Nadpisy snímků</vt:lpstr>
      </vt:variant>
      <vt:variant>
        <vt:i4>22</vt:i4>
      </vt:variant>
    </vt:vector>
  </HeadingPairs>
  <TitlesOfParts>
    <vt:vector size="70" baseType="lpstr">
      <vt:lpstr>FangSong</vt:lpstr>
      <vt:lpstr>GulimChe</vt:lpstr>
      <vt:lpstr>Gungsuh</vt:lpstr>
      <vt:lpstr>KaiTi</vt:lpstr>
      <vt:lpstr>Malgun Gothic</vt:lpstr>
      <vt:lpstr>SimHei</vt:lpstr>
      <vt:lpstr>Aharoni</vt:lpstr>
      <vt:lpstr>Albertus MT</vt:lpstr>
      <vt:lpstr>Arial</vt:lpstr>
      <vt:lpstr>Arial Black</vt:lpstr>
      <vt:lpstr>Arial Rounded MT Bold</vt:lpstr>
      <vt:lpstr>Baskerville Old Face</vt:lpstr>
      <vt:lpstr>Bookman Old Style</vt:lpstr>
      <vt:lpstr>Calibri</vt:lpstr>
      <vt:lpstr>Cambria</vt:lpstr>
      <vt:lpstr>Cambria Math</vt:lpstr>
      <vt:lpstr>Century Gothic</vt:lpstr>
      <vt:lpstr>Colonna MT</vt:lpstr>
      <vt:lpstr>Constantia</vt:lpstr>
      <vt:lpstr>David</vt:lpstr>
      <vt:lpstr>Engravers MT</vt:lpstr>
      <vt:lpstr>Eras Bold ITC</vt:lpstr>
      <vt:lpstr>Forte</vt:lpstr>
      <vt:lpstr>FrankRuehl</vt:lpstr>
      <vt:lpstr>Gill Sans Ultra Bold</vt:lpstr>
      <vt:lpstr>Gloucester MT Extra Condensed</vt:lpstr>
      <vt:lpstr>Goudy Old Style</vt:lpstr>
      <vt:lpstr>Imprint MT Shadow</vt:lpstr>
      <vt:lpstr>KodchiangUPC</vt:lpstr>
      <vt:lpstr>Leelawadee</vt:lpstr>
      <vt:lpstr>LilyUPC</vt:lpstr>
      <vt:lpstr>Lucida Fax</vt:lpstr>
      <vt:lpstr>Magneto</vt:lpstr>
      <vt:lpstr>Microsoft PhagsPa</vt:lpstr>
      <vt:lpstr>Modern No. 20</vt:lpstr>
      <vt:lpstr>MS Sans Serif</vt:lpstr>
      <vt:lpstr>Rockwell</vt:lpstr>
      <vt:lpstr>Rockwell Condensed</vt:lpstr>
      <vt:lpstr>RomanT</vt:lpstr>
      <vt:lpstr>Script MT Bold</vt:lpstr>
      <vt:lpstr>Showcard Gothic</vt:lpstr>
      <vt:lpstr>Snap ITC</vt:lpstr>
      <vt:lpstr>Swis721 Ex BT</vt:lpstr>
      <vt:lpstr>Times New Roman</vt:lpstr>
      <vt:lpstr>Traditional Arabic</vt:lpstr>
      <vt:lpstr>Trebuchet MS</vt:lpstr>
      <vt:lpstr>Tw Cen MT</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16084</cp:revision>
  <cp:lastPrinted>2003-08-14T09:54:30Z</cp:lastPrinted>
  <dcterms:created xsi:type="dcterms:W3CDTF">2001-03-12T13:44:53Z</dcterms:created>
  <dcterms:modified xsi:type="dcterms:W3CDTF">2017-09-08T11:36:17Z</dcterms:modified>
</cp:coreProperties>
</file>