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9" r:id="rId22"/>
    <p:sldId id="318" r:id="rId23"/>
    <p:sldId id="320" r:id="rId24"/>
    <p:sldId id="321" r:id="rId25"/>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CCFFFF"/>
    <a:srgbClr val="33CC33"/>
    <a:srgbClr val="CCFF33"/>
    <a:srgbClr val="3333FF"/>
    <a:srgbClr val="CC0000"/>
    <a:srgbClr val="0033CC"/>
    <a:srgbClr val="0000CC"/>
    <a:srgbClr val="FF33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6957" autoAdjust="0"/>
  </p:normalViewPr>
  <p:slideViewPr>
    <p:cSldViewPr>
      <p:cViewPr varScale="1">
        <p:scale>
          <a:sx n="79" d="100"/>
          <a:sy n="79" d="100"/>
        </p:scale>
        <p:origin x="1164" y="72"/>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22</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568.emf"/><Relationship Id="rId18" Type="http://schemas.openxmlformats.org/officeDocument/2006/relationships/image" Target="../media/image573.emf"/><Relationship Id="rId26" Type="http://schemas.openxmlformats.org/officeDocument/2006/relationships/image" Target="../media/image581.emf"/><Relationship Id="rId39" Type="http://schemas.openxmlformats.org/officeDocument/2006/relationships/image" Target="../media/image594.emf"/><Relationship Id="rId21" Type="http://schemas.openxmlformats.org/officeDocument/2006/relationships/image" Target="../media/image576.emf"/><Relationship Id="rId34" Type="http://schemas.openxmlformats.org/officeDocument/2006/relationships/image" Target="../media/image589.emf"/><Relationship Id="rId42" Type="http://schemas.openxmlformats.org/officeDocument/2006/relationships/image" Target="../media/image597.emf"/><Relationship Id="rId47" Type="http://schemas.openxmlformats.org/officeDocument/2006/relationships/image" Target="../media/image602.emf"/><Relationship Id="rId50" Type="http://schemas.openxmlformats.org/officeDocument/2006/relationships/image" Target="../media/image605.emf"/><Relationship Id="rId55" Type="http://schemas.openxmlformats.org/officeDocument/2006/relationships/image" Target="../media/image610.emf"/><Relationship Id="rId63" Type="http://schemas.openxmlformats.org/officeDocument/2006/relationships/image" Target="../media/image618.emf"/><Relationship Id="rId7" Type="http://schemas.openxmlformats.org/officeDocument/2006/relationships/image" Target="../media/image562.emf"/><Relationship Id="rId2" Type="http://schemas.openxmlformats.org/officeDocument/2006/relationships/notesSlide" Target="../notesSlides/notesSlide9.xml"/><Relationship Id="rId16" Type="http://schemas.openxmlformats.org/officeDocument/2006/relationships/image" Target="../media/image571.emf"/><Relationship Id="rId20" Type="http://schemas.openxmlformats.org/officeDocument/2006/relationships/image" Target="../media/image575.emf"/><Relationship Id="rId29" Type="http://schemas.openxmlformats.org/officeDocument/2006/relationships/image" Target="../media/image584.emf"/><Relationship Id="rId41" Type="http://schemas.openxmlformats.org/officeDocument/2006/relationships/image" Target="../media/image596.emf"/><Relationship Id="rId54" Type="http://schemas.openxmlformats.org/officeDocument/2006/relationships/image" Target="../media/image609.emf"/><Relationship Id="rId62" Type="http://schemas.openxmlformats.org/officeDocument/2006/relationships/image" Target="../media/image617.emf"/><Relationship Id="rId1" Type="http://schemas.openxmlformats.org/officeDocument/2006/relationships/slideLayout" Target="../slideLayouts/slideLayout7.xml"/><Relationship Id="rId6" Type="http://schemas.openxmlformats.org/officeDocument/2006/relationships/image" Target="../media/image561.png"/><Relationship Id="rId11" Type="http://schemas.openxmlformats.org/officeDocument/2006/relationships/image" Target="../media/image566.emf"/><Relationship Id="rId24" Type="http://schemas.openxmlformats.org/officeDocument/2006/relationships/image" Target="../media/image579.emf"/><Relationship Id="rId32" Type="http://schemas.openxmlformats.org/officeDocument/2006/relationships/image" Target="../media/image587.emf"/><Relationship Id="rId37" Type="http://schemas.openxmlformats.org/officeDocument/2006/relationships/image" Target="../media/image592.emf"/><Relationship Id="rId40" Type="http://schemas.openxmlformats.org/officeDocument/2006/relationships/image" Target="../media/image595.emf"/><Relationship Id="rId45" Type="http://schemas.openxmlformats.org/officeDocument/2006/relationships/image" Target="../media/image600.emf"/><Relationship Id="rId53" Type="http://schemas.openxmlformats.org/officeDocument/2006/relationships/image" Target="../media/image608.emf"/><Relationship Id="rId58" Type="http://schemas.openxmlformats.org/officeDocument/2006/relationships/image" Target="../media/image613.emf"/><Relationship Id="rId66" Type="http://schemas.openxmlformats.org/officeDocument/2006/relationships/image" Target="../media/image621.emf"/><Relationship Id="rId5" Type="http://schemas.openxmlformats.org/officeDocument/2006/relationships/image" Target="../media/image560.png"/><Relationship Id="rId15" Type="http://schemas.openxmlformats.org/officeDocument/2006/relationships/image" Target="../media/image570.emf"/><Relationship Id="rId23" Type="http://schemas.openxmlformats.org/officeDocument/2006/relationships/image" Target="../media/image578.emf"/><Relationship Id="rId28" Type="http://schemas.openxmlformats.org/officeDocument/2006/relationships/image" Target="../media/image583.emf"/><Relationship Id="rId36" Type="http://schemas.openxmlformats.org/officeDocument/2006/relationships/image" Target="../media/image591.emf"/><Relationship Id="rId49" Type="http://schemas.openxmlformats.org/officeDocument/2006/relationships/image" Target="../media/image604.emf"/><Relationship Id="rId57" Type="http://schemas.openxmlformats.org/officeDocument/2006/relationships/image" Target="../media/image612.emf"/><Relationship Id="rId61" Type="http://schemas.openxmlformats.org/officeDocument/2006/relationships/image" Target="../media/image616.emf"/><Relationship Id="rId10" Type="http://schemas.openxmlformats.org/officeDocument/2006/relationships/image" Target="../media/image565.emf"/><Relationship Id="rId19" Type="http://schemas.openxmlformats.org/officeDocument/2006/relationships/image" Target="../media/image574.emf"/><Relationship Id="rId31" Type="http://schemas.openxmlformats.org/officeDocument/2006/relationships/image" Target="../media/image586.emf"/><Relationship Id="rId44" Type="http://schemas.openxmlformats.org/officeDocument/2006/relationships/image" Target="../media/image599.emf"/><Relationship Id="rId52" Type="http://schemas.openxmlformats.org/officeDocument/2006/relationships/image" Target="../media/image607.emf"/><Relationship Id="rId60" Type="http://schemas.openxmlformats.org/officeDocument/2006/relationships/image" Target="../media/image615.emf"/><Relationship Id="rId65" Type="http://schemas.openxmlformats.org/officeDocument/2006/relationships/image" Target="../media/image620.emf"/><Relationship Id="rId4" Type="http://schemas.openxmlformats.org/officeDocument/2006/relationships/image" Target="../media/image559.png"/><Relationship Id="rId9" Type="http://schemas.openxmlformats.org/officeDocument/2006/relationships/image" Target="../media/image564.emf"/><Relationship Id="rId14" Type="http://schemas.openxmlformats.org/officeDocument/2006/relationships/image" Target="../media/image569.emf"/><Relationship Id="rId22" Type="http://schemas.openxmlformats.org/officeDocument/2006/relationships/image" Target="../media/image577.emf"/><Relationship Id="rId27" Type="http://schemas.openxmlformats.org/officeDocument/2006/relationships/image" Target="../media/image582.emf"/><Relationship Id="rId30" Type="http://schemas.openxmlformats.org/officeDocument/2006/relationships/image" Target="../media/image585.emf"/><Relationship Id="rId35" Type="http://schemas.openxmlformats.org/officeDocument/2006/relationships/image" Target="../media/image590.emf"/><Relationship Id="rId43" Type="http://schemas.openxmlformats.org/officeDocument/2006/relationships/image" Target="../media/image598.emf"/><Relationship Id="rId48" Type="http://schemas.openxmlformats.org/officeDocument/2006/relationships/image" Target="../media/image603.emf"/><Relationship Id="rId56" Type="http://schemas.openxmlformats.org/officeDocument/2006/relationships/image" Target="../media/image611.emf"/><Relationship Id="rId64" Type="http://schemas.openxmlformats.org/officeDocument/2006/relationships/image" Target="../media/image619.emf"/><Relationship Id="rId8" Type="http://schemas.openxmlformats.org/officeDocument/2006/relationships/image" Target="../media/image563.emf"/><Relationship Id="rId51" Type="http://schemas.openxmlformats.org/officeDocument/2006/relationships/image" Target="../media/image606.emf"/><Relationship Id="rId3" Type="http://schemas.openxmlformats.org/officeDocument/2006/relationships/image" Target="../media/image558.png"/><Relationship Id="rId12" Type="http://schemas.openxmlformats.org/officeDocument/2006/relationships/image" Target="../media/image567.emf"/><Relationship Id="rId17" Type="http://schemas.openxmlformats.org/officeDocument/2006/relationships/image" Target="../media/image572.emf"/><Relationship Id="rId25" Type="http://schemas.openxmlformats.org/officeDocument/2006/relationships/image" Target="../media/image580.emf"/><Relationship Id="rId33" Type="http://schemas.openxmlformats.org/officeDocument/2006/relationships/image" Target="../media/image588.emf"/><Relationship Id="rId38" Type="http://schemas.openxmlformats.org/officeDocument/2006/relationships/image" Target="../media/image593.emf"/><Relationship Id="rId46" Type="http://schemas.openxmlformats.org/officeDocument/2006/relationships/image" Target="../media/image601.emf"/><Relationship Id="rId59" Type="http://schemas.openxmlformats.org/officeDocument/2006/relationships/image" Target="../media/image614.emf"/></Relationships>
</file>

<file path=ppt/slides/_rels/slide11.xml.rels><?xml version="1.0" encoding="UTF-8" standalone="yes"?>
<Relationships xmlns="http://schemas.openxmlformats.org/package/2006/relationships"><Relationship Id="rId8" Type="http://schemas.openxmlformats.org/officeDocument/2006/relationships/image" Target="../media/image627.png"/><Relationship Id="rId3" Type="http://schemas.openxmlformats.org/officeDocument/2006/relationships/image" Target="../media/image622.jpeg"/><Relationship Id="rId7" Type="http://schemas.openxmlformats.org/officeDocument/2006/relationships/image" Target="../media/image62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5.jpeg"/><Relationship Id="rId11" Type="http://schemas.openxmlformats.org/officeDocument/2006/relationships/image" Target="../media/image630.png"/><Relationship Id="rId5" Type="http://schemas.openxmlformats.org/officeDocument/2006/relationships/image" Target="../media/image624.png"/><Relationship Id="rId10" Type="http://schemas.openxmlformats.org/officeDocument/2006/relationships/image" Target="../media/image629.png"/><Relationship Id="rId4" Type="http://schemas.openxmlformats.org/officeDocument/2006/relationships/image" Target="../media/image623.jpeg"/><Relationship Id="rId9" Type="http://schemas.openxmlformats.org/officeDocument/2006/relationships/image" Target="../media/image628.png"/></Relationships>
</file>

<file path=ppt/slides/_rels/slide12.xml.rels><?xml version="1.0" encoding="UTF-8" standalone="yes"?>
<Relationships xmlns="http://schemas.openxmlformats.org/package/2006/relationships"><Relationship Id="rId3" Type="http://schemas.openxmlformats.org/officeDocument/2006/relationships/image" Target="../media/image63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4.png"/><Relationship Id="rId5" Type="http://schemas.openxmlformats.org/officeDocument/2006/relationships/image" Target="../media/image633.png"/><Relationship Id="rId4" Type="http://schemas.openxmlformats.org/officeDocument/2006/relationships/image" Target="../media/image6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40.emf"/><Relationship Id="rId13" Type="http://schemas.openxmlformats.org/officeDocument/2006/relationships/image" Target="../media/image645.emf"/><Relationship Id="rId18" Type="http://schemas.openxmlformats.org/officeDocument/2006/relationships/image" Target="../media/image650.emf"/><Relationship Id="rId26" Type="http://schemas.openxmlformats.org/officeDocument/2006/relationships/image" Target="../media/image658.emf"/><Relationship Id="rId39" Type="http://schemas.openxmlformats.org/officeDocument/2006/relationships/image" Target="../media/image671.emf"/><Relationship Id="rId3" Type="http://schemas.openxmlformats.org/officeDocument/2006/relationships/image" Target="../media/image635.jpeg"/><Relationship Id="rId21" Type="http://schemas.openxmlformats.org/officeDocument/2006/relationships/image" Target="../media/image653.emf"/><Relationship Id="rId34" Type="http://schemas.openxmlformats.org/officeDocument/2006/relationships/image" Target="../media/image666.emf"/><Relationship Id="rId42" Type="http://schemas.openxmlformats.org/officeDocument/2006/relationships/image" Target="../media/image674.emf"/><Relationship Id="rId7" Type="http://schemas.openxmlformats.org/officeDocument/2006/relationships/image" Target="../media/image639.emf"/><Relationship Id="rId12" Type="http://schemas.openxmlformats.org/officeDocument/2006/relationships/image" Target="../media/image644.emf"/><Relationship Id="rId17" Type="http://schemas.openxmlformats.org/officeDocument/2006/relationships/image" Target="../media/image649.emf"/><Relationship Id="rId25" Type="http://schemas.openxmlformats.org/officeDocument/2006/relationships/image" Target="../media/image657.emf"/><Relationship Id="rId33" Type="http://schemas.openxmlformats.org/officeDocument/2006/relationships/image" Target="../media/image665.emf"/><Relationship Id="rId38" Type="http://schemas.openxmlformats.org/officeDocument/2006/relationships/image" Target="../media/image670.emf"/><Relationship Id="rId2" Type="http://schemas.openxmlformats.org/officeDocument/2006/relationships/notesSlide" Target="../notesSlides/notesSlide13.xml"/><Relationship Id="rId16" Type="http://schemas.openxmlformats.org/officeDocument/2006/relationships/image" Target="../media/image648.emf"/><Relationship Id="rId20" Type="http://schemas.openxmlformats.org/officeDocument/2006/relationships/image" Target="../media/image652.emf"/><Relationship Id="rId29" Type="http://schemas.openxmlformats.org/officeDocument/2006/relationships/image" Target="../media/image661.emf"/><Relationship Id="rId41" Type="http://schemas.openxmlformats.org/officeDocument/2006/relationships/image" Target="../media/image673.emf"/><Relationship Id="rId1" Type="http://schemas.openxmlformats.org/officeDocument/2006/relationships/slideLayout" Target="../slideLayouts/slideLayout7.xml"/><Relationship Id="rId6" Type="http://schemas.openxmlformats.org/officeDocument/2006/relationships/image" Target="../media/image638.emf"/><Relationship Id="rId11" Type="http://schemas.openxmlformats.org/officeDocument/2006/relationships/image" Target="../media/image643.emf"/><Relationship Id="rId24" Type="http://schemas.openxmlformats.org/officeDocument/2006/relationships/image" Target="../media/image656.emf"/><Relationship Id="rId32" Type="http://schemas.openxmlformats.org/officeDocument/2006/relationships/image" Target="../media/image664.emf"/><Relationship Id="rId37" Type="http://schemas.openxmlformats.org/officeDocument/2006/relationships/image" Target="../media/image669.emf"/><Relationship Id="rId40" Type="http://schemas.openxmlformats.org/officeDocument/2006/relationships/image" Target="../media/image672.emf"/><Relationship Id="rId5" Type="http://schemas.openxmlformats.org/officeDocument/2006/relationships/image" Target="../media/image637.emf"/><Relationship Id="rId15" Type="http://schemas.openxmlformats.org/officeDocument/2006/relationships/image" Target="../media/image647.emf"/><Relationship Id="rId23" Type="http://schemas.openxmlformats.org/officeDocument/2006/relationships/image" Target="../media/image655.emf"/><Relationship Id="rId28" Type="http://schemas.openxmlformats.org/officeDocument/2006/relationships/image" Target="../media/image660.emf"/><Relationship Id="rId36" Type="http://schemas.openxmlformats.org/officeDocument/2006/relationships/image" Target="../media/image668.emf"/><Relationship Id="rId10" Type="http://schemas.openxmlformats.org/officeDocument/2006/relationships/image" Target="../media/image642.emf"/><Relationship Id="rId19" Type="http://schemas.openxmlformats.org/officeDocument/2006/relationships/image" Target="../media/image651.emf"/><Relationship Id="rId31" Type="http://schemas.openxmlformats.org/officeDocument/2006/relationships/image" Target="../media/image663.emf"/><Relationship Id="rId4" Type="http://schemas.openxmlformats.org/officeDocument/2006/relationships/image" Target="../media/image636.png"/><Relationship Id="rId9" Type="http://schemas.openxmlformats.org/officeDocument/2006/relationships/image" Target="../media/image641.emf"/><Relationship Id="rId14" Type="http://schemas.openxmlformats.org/officeDocument/2006/relationships/image" Target="../media/image646.emf"/><Relationship Id="rId22" Type="http://schemas.openxmlformats.org/officeDocument/2006/relationships/image" Target="../media/image654.emf"/><Relationship Id="rId27" Type="http://schemas.openxmlformats.org/officeDocument/2006/relationships/image" Target="../media/image659.emf"/><Relationship Id="rId30" Type="http://schemas.openxmlformats.org/officeDocument/2006/relationships/image" Target="../media/image662.emf"/><Relationship Id="rId35" Type="http://schemas.openxmlformats.org/officeDocument/2006/relationships/image" Target="../media/image667.emf"/></Relationships>
</file>

<file path=ppt/slides/_rels/slide16.xml.rels><?xml version="1.0" encoding="UTF-8" standalone="yes"?>
<Relationships xmlns="http://schemas.openxmlformats.org/package/2006/relationships"><Relationship Id="rId3" Type="http://schemas.openxmlformats.org/officeDocument/2006/relationships/image" Target="../media/image675.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76.png"/></Relationships>
</file>

<file path=ppt/slides/_rels/slide17.xml.rels><?xml version="1.0" encoding="UTF-8" standalone="yes"?>
<Relationships xmlns="http://schemas.openxmlformats.org/package/2006/relationships"><Relationship Id="rId8" Type="http://schemas.openxmlformats.org/officeDocument/2006/relationships/image" Target="../media/image682.emf"/><Relationship Id="rId13" Type="http://schemas.openxmlformats.org/officeDocument/2006/relationships/image" Target="../media/image687.emf"/><Relationship Id="rId3" Type="http://schemas.openxmlformats.org/officeDocument/2006/relationships/image" Target="../media/image677.png"/><Relationship Id="rId7" Type="http://schemas.openxmlformats.org/officeDocument/2006/relationships/image" Target="../media/image681.emf"/><Relationship Id="rId12" Type="http://schemas.openxmlformats.org/officeDocument/2006/relationships/image" Target="../media/image686.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80.emf"/><Relationship Id="rId11" Type="http://schemas.openxmlformats.org/officeDocument/2006/relationships/image" Target="../media/image685.emf"/><Relationship Id="rId5" Type="http://schemas.openxmlformats.org/officeDocument/2006/relationships/image" Target="../media/image679.emf"/><Relationship Id="rId10" Type="http://schemas.openxmlformats.org/officeDocument/2006/relationships/image" Target="../media/image684.emf"/><Relationship Id="rId4" Type="http://schemas.openxmlformats.org/officeDocument/2006/relationships/image" Target="../media/image678.emf"/><Relationship Id="rId9" Type="http://schemas.openxmlformats.org/officeDocument/2006/relationships/image" Target="../media/image683.emf"/></Relationships>
</file>

<file path=ppt/slides/_rels/slide18.xml.rels><?xml version="1.0" encoding="UTF-8" standalone="yes"?>
<Relationships xmlns="http://schemas.openxmlformats.org/package/2006/relationships"><Relationship Id="rId3" Type="http://schemas.openxmlformats.org/officeDocument/2006/relationships/image" Target="../media/image689.png"/><Relationship Id="rId2" Type="http://schemas.openxmlformats.org/officeDocument/2006/relationships/image" Target="../media/image688.jpeg"/><Relationship Id="rId1" Type="http://schemas.openxmlformats.org/officeDocument/2006/relationships/slideLayout" Target="../slideLayouts/slideLayout12.xml"/><Relationship Id="rId6" Type="http://schemas.openxmlformats.org/officeDocument/2006/relationships/image" Target="../media/image692.jpeg"/><Relationship Id="rId5" Type="http://schemas.openxmlformats.org/officeDocument/2006/relationships/image" Target="../media/image691.png"/><Relationship Id="rId4" Type="http://schemas.openxmlformats.org/officeDocument/2006/relationships/image" Target="../media/image690.png"/></Relationships>
</file>

<file path=ppt/slides/_rels/slide19.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image" Target="../media/image693.png"/><Relationship Id="rId1" Type="http://schemas.openxmlformats.org/officeDocument/2006/relationships/slideLayout" Target="../slideLayouts/slideLayout12.xml"/><Relationship Id="rId4" Type="http://schemas.openxmlformats.org/officeDocument/2006/relationships/image" Target="../media/image695.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hyperlink" Target="http://www.izolace-beran.cz/index.php?lg=cz" TargetMode="Externa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97.png"/></Relationships>
</file>

<file path=ppt/slides/_rels/slide21.xml.rels><?xml version="1.0" encoding="UTF-8" standalone="yes"?>
<Relationships xmlns="http://schemas.openxmlformats.org/package/2006/relationships"><Relationship Id="rId8" Type="http://schemas.openxmlformats.org/officeDocument/2006/relationships/image" Target="../media/image704.png"/><Relationship Id="rId3" Type="http://schemas.openxmlformats.org/officeDocument/2006/relationships/image" Target="../media/image699.jpeg"/><Relationship Id="rId7" Type="http://schemas.openxmlformats.org/officeDocument/2006/relationships/image" Target="../media/image703.jpeg"/><Relationship Id="rId2" Type="http://schemas.openxmlformats.org/officeDocument/2006/relationships/image" Target="../media/image698.jpeg"/><Relationship Id="rId1" Type="http://schemas.openxmlformats.org/officeDocument/2006/relationships/slideLayout" Target="../slideLayouts/slideLayout12.xml"/><Relationship Id="rId6" Type="http://schemas.openxmlformats.org/officeDocument/2006/relationships/image" Target="../media/image702.png"/><Relationship Id="rId5" Type="http://schemas.openxmlformats.org/officeDocument/2006/relationships/image" Target="../media/image701.jpeg"/><Relationship Id="rId4" Type="http://schemas.openxmlformats.org/officeDocument/2006/relationships/image" Target="../media/image700.jpeg"/></Relationships>
</file>

<file path=ppt/slides/_rels/slide22.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705.jpeg"/><Relationship Id="rId7" Type="http://schemas.openxmlformats.org/officeDocument/2006/relationships/image" Target="../media/image70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08.png"/><Relationship Id="rId5" Type="http://schemas.openxmlformats.org/officeDocument/2006/relationships/image" Target="../media/image707.jpeg"/><Relationship Id="rId10" Type="http://schemas.openxmlformats.org/officeDocument/2006/relationships/image" Target="../media/image712.png"/><Relationship Id="rId4" Type="http://schemas.openxmlformats.org/officeDocument/2006/relationships/image" Target="../media/image706.jpeg"/><Relationship Id="rId9" Type="http://schemas.openxmlformats.org/officeDocument/2006/relationships/image" Target="../media/image711.jpeg"/></Relationships>
</file>

<file path=ppt/slides/_rels/slide23.xml.rels><?xml version="1.0" encoding="UTF-8" standalone="yes"?>
<Relationships xmlns="http://schemas.openxmlformats.org/package/2006/relationships"><Relationship Id="rId3" Type="http://schemas.openxmlformats.org/officeDocument/2006/relationships/image" Target="../media/image714.jpeg"/><Relationship Id="rId2" Type="http://schemas.openxmlformats.org/officeDocument/2006/relationships/image" Target="../media/image713.jpeg"/><Relationship Id="rId1" Type="http://schemas.openxmlformats.org/officeDocument/2006/relationships/slideLayout" Target="../slideLayouts/slideLayout12.xml"/><Relationship Id="rId6" Type="http://schemas.openxmlformats.org/officeDocument/2006/relationships/image" Target="../media/image717.png"/><Relationship Id="rId5" Type="http://schemas.openxmlformats.org/officeDocument/2006/relationships/image" Target="../media/image716.png"/><Relationship Id="rId4" Type="http://schemas.openxmlformats.org/officeDocument/2006/relationships/image" Target="../media/image715.png"/></Relationships>
</file>

<file path=ppt/slides/_rels/slide24.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image" Target="../media/image718.jpeg"/><Relationship Id="rId1" Type="http://schemas.openxmlformats.org/officeDocument/2006/relationships/slideLayout" Target="../slideLayouts/slideLayout12.xml"/><Relationship Id="rId6" Type="http://schemas.openxmlformats.org/officeDocument/2006/relationships/image" Target="../media/image722.png"/><Relationship Id="rId5" Type="http://schemas.openxmlformats.org/officeDocument/2006/relationships/image" Target="../media/image721.png"/><Relationship Id="rId4" Type="http://schemas.openxmlformats.org/officeDocument/2006/relationships/image" Target="../media/image720.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3" Type="http://schemas.openxmlformats.org/officeDocument/2006/relationships/image" Target="../media/image32.emf"/><Relationship Id="rId18" Type="http://schemas.openxmlformats.org/officeDocument/2006/relationships/image" Target="../media/image37.emf"/><Relationship Id="rId26" Type="http://schemas.openxmlformats.org/officeDocument/2006/relationships/image" Target="../media/image45.emf"/><Relationship Id="rId39" Type="http://schemas.openxmlformats.org/officeDocument/2006/relationships/image" Target="../media/image58.emf"/><Relationship Id="rId21" Type="http://schemas.openxmlformats.org/officeDocument/2006/relationships/image" Target="../media/image40.emf"/><Relationship Id="rId34" Type="http://schemas.openxmlformats.org/officeDocument/2006/relationships/image" Target="../media/image53.emf"/><Relationship Id="rId42" Type="http://schemas.openxmlformats.org/officeDocument/2006/relationships/image" Target="../media/image61.emf"/><Relationship Id="rId47" Type="http://schemas.openxmlformats.org/officeDocument/2006/relationships/image" Target="../media/image66.emf"/><Relationship Id="rId50" Type="http://schemas.openxmlformats.org/officeDocument/2006/relationships/image" Target="../media/image69.emf"/><Relationship Id="rId55" Type="http://schemas.openxmlformats.org/officeDocument/2006/relationships/image" Target="../media/image74.emf"/><Relationship Id="rId63" Type="http://schemas.openxmlformats.org/officeDocument/2006/relationships/image" Target="../media/image82.emf"/><Relationship Id="rId68" Type="http://schemas.openxmlformats.org/officeDocument/2006/relationships/image" Target="../media/image87.emf"/><Relationship Id="rId76" Type="http://schemas.openxmlformats.org/officeDocument/2006/relationships/image" Target="../media/image95.emf"/><Relationship Id="rId7" Type="http://schemas.openxmlformats.org/officeDocument/2006/relationships/image" Target="../media/image26.emf"/><Relationship Id="rId71" Type="http://schemas.openxmlformats.org/officeDocument/2006/relationships/image" Target="../media/image90.emf"/><Relationship Id="rId2" Type="http://schemas.openxmlformats.org/officeDocument/2006/relationships/notesSlide" Target="../notesSlides/notesSlide3.xml"/><Relationship Id="rId16" Type="http://schemas.openxmlformats.org/officeDocument/2006/relationships/image" Target="../media/image35.emf"/><Relationship Id="rId29" Type="http://schemas.openxmlformats.org/officeDocument/2006/relationships/image" Target="../media/image48.emf"/><Relationship Id="rId11" Type="http://schemas.openxmlformats.org/officeDocument/2006/relationships/image" Target="../media/image30.emf"/><Relationship Id="rId24" Type="http://schemas.openxmlformats.org/officeDocument/2006/relationships/image" Target="../media/image43.emf"/><Relationship Id="rId32" Type="http://schemas.openxmlformats.org/officeDocument/2006/relationships/image" Target="../media/image51.emf"/><Relationship Id="rId37" Type="http://schemas.openxmlformats.org/officeDocument/2006/relationships/image" Target="../media/image56.emf"/><Relationship Id="rId40" Type="http://schemas.openxmlformats.org/officeDocument/2006/relationships/image" Target="../media/image59.emf"/><Relationship Id="rId45" Type="http://schemas.openxmlformats.org/officeDocument/2006/relationships/image" Target="../media/image64.emf"/><Relationship Id="rId53" Type="http://schemas.openxmlformats.org/officeDocument/2006/relationships/image" Target="../media/image72.emf"/><Relationship Id="rId58" Type="http://schemas.openxmlformats.org/officeDocument/2006/relationships/image" Target="../media/image77.emf"/><Relationship Id="rId66" Type="http://schemas.openxmlformats.org/officeDocument/2006/relationships/image" Target="../media/image85.emf"/><Relationship Id="rId74" Type="http://schemas.openxmlformats.org/officeDocument/2006/relationships/image" Target="../media/image93.emf"/><Relationship Id="rId79" Type="http://schemas.openxmlformats.org/officeDocument/2006/relationships/image" Target="../media/image98.emf"/><Relationship Id="rId5" Type="http://schemas.openxmlformats.org/officeDocument/2006/relationships/image" Target="../media/image24.emf"/><Relationship Id="rId61" Type="http://schemas.openxmlformats.org/officeDocument/2006/relationships/image" Target="../media/image80.emf"/><Relationship Id="rId10" Type="http://schemas.openxmlformats.org/officeDocument/2006/relationships/image" Target="../media/image29.emf"/><Relationship Id="rId19" Type="http://schemas.openxmlformats.org/officeDocument/2006/relationships/image" Target="../media/image38.emf"/><Relationship Id="rId31" Type="http://schemas.openxmlformats.org/officeDocument/2006/relationships/image" Target="../media/image50.emf"/><Relationship Id="rId44" Type="http://schemas.openxmlformats.org/officeDocument/2006/relationships/image" Target="../media/image63.emf"/><Relationship Id="rId52" Type="http://schemas.openxmlformats.org/officeDocument/2006/relationships/image" Target="../media/image71.emf"/><Relationship Id="rId60" Type="http://schemas.openxmlformats.org/officeDocument/2006/relationships/image" Target="../media/image79.emf"/><Relationship Id="rId65" Type="http://schemas.openxmlformats.org/officeDocument/2006/relationships/image" Target="../media/image84.emf"/><Relationship Id="rId73" Type="http://schemas.openxmlformats.org/officeDocument/2006/relationships/image" Target="../media/image92.emf"/><Relationship Id="rId78" Type="http://schemas.openxmlformats.org/officeDocument/2006/relationships/image" Target="../media/image97.emf"/><Relationship Id="rId81" Type="http://schemas.openxmlformats.org/officeDocument/2006/relationships/image" Target="../media/image100.emf"/><Relationship Id="rId4" Type="http://schemas.openxmlformats.org/officeDocument/2006/relationships/image" Target="../media/image23.emf"/><Relationship Id="rId9" Type="http://schemas.openxmlformats.org/officeDocument/2006/relationships/image" Target="../media/image28.emf"/><Relationship Id="rId14" Type="http://schemas.openxmlformats.org/officeDocument/2006/relationships/image" Target="../media/image33.emf"/><Relationship Id="rId22" Type="http://schemas.openxmlformats.org/officeDocument/2006/relationships/image" Target="../media/image41.emf"/><Relationship Id="rId27" Type="http://schemas.openxmlformats.org/officeDocument/2006/relationships/image" Target="../media/image46.emf"/><Relationship Id="rId30" Type="http://schemas.openxmlformats.org/officeDocument/2006/relationships/image" Target="../media/image49.emf"/><Relationship Id="rId35" Type="http://schemas.openxmlformats.org/officeDocument/2006/relationships/image" Target="../media/image54.emf"/><Relationship Id="rId43" Type="http://schemas.openxmlformats.org/officeDocument/2006/relationships/image" Target="../media/image62.emf"/><Relationship Id="rId48" Type="http://schemas.openxmlformats.org/officeDocument/2006/relationships/image" Target="../media/image67.emf"/><Relationship Id="rId56" Type="http://schemas.openxmlformats.org/officeDocument/2006/relationships/image" Target="../media/image75.emf"/><Relationship Id="rId64" Type="http://schemas.openxmlformats.org/officeDocument/2006/relationships/image" Target="../media/image83.emf"/><Relationship Id="rId69" Type="http://schemas.openxmlformats.org/officeDocument/2006/relationships/image" Target="../media/image88.emf"/><Relationship Id="rId77" Type="http://schemas.openxmlformats.org/officeDocument/2006/relationships/image" Target="../media/image96.emf"/><Relationship Id="rId8" Type="http://schemas.openxmlformats.org/officeDocument/2006/relationships/image" Target="../media/image27.emf"/><Relationship Id="rId51" Type="http://schemas.openxmlformats.org/officeDocument/2006/relationships/image" Target="../media/image70.emf"/><Relationship Id="rId72" Type="http://schemas.openxmlformats.org/officeDocument/2006/relationships/image" Target="../media/image91.emf"/><Relationship Id="rId80" Type="http://schemas.openxmlformats.org/officeDocument/2006/relationships/image" Target="../media/image99.emf"/><Relationship Id="rId3" Type="http://schemas.openxmlformats.org/officeDocument/2006/relationships/image" Target="../media/image22.jpeg"/><Relationship Id="rId12" Type="http://schemas.openxmlformats.org/officeDocument/2006/relationships/image" Target="../media/image31.emf"/><Relationship Id="rId17" Type="http://schemas.openxmlformats.org/officeDocument/2006/relationships/image" Target="../media/image36.emf"/><Relationship Id="rId25" Type="http://schemas.openxmlformats.org/officeDocument/2006/relationships/image" Target="../media/image44.emf"/><Relationship Id="rId33" Type="http://schemas.openxmlformats.org/officeDocument/2006/relationships/image" Target="../media/image52.emf"/><Relationship Id="rId38" Type="http://schemas.openxmlformats.org/officeDocument/2006/relationships/image" Target="../media/image57.emf"/><Relationship Id="rId46" Type="http://schemas.openxmlformats.org/officeDocument/2006/relationships/image" Target="../media/image65.emf"/><Relationship Id="rId59" Type="http://schemas.openxmlformats.org/officeDocument/2006/relationships/image" Target="../media/image78.emf"/><Relationship Id="rId67" Type="http://schemas.openxmlformats.org/officeDocument/2006/relationships/image" Target="../media/image86.emf"/><Relationship Id="rId20" Type="http://schemas.openxmlformats.org/officeDocument/2006/relationships/image" Target="../media/image39.emf"/><Relationship Id="rId41" Type="http://schemas.openxmlformats.org/officeDocument/2006/relationships/image" Target="../media/image60.emf"/><Relationship Id="rId54" Type="http://schemas.openxmlformats.org/officeDocument/2006/relationships/image" Target="../media/image73.emf"/><Relationship Id="rId62" Type="http://schemas.openxmlformats.org/officeDocument/2006/relationships/image" Target="../media/image81.emf"/><Relationship Id="rId70" Type="http://schemas.openxmlformats.org/officeDocument/2006/relationships/image" Target="../media/image89.emf"/><Relationship Id="rId75" Type="http://schemas.openxmlformats.org/officeDocument/2006/relationships/image" Target="../media/image94.emf"/><Relationship Id="rId1" Type="http://schemas.openxmlformats.org/officeDocument/2006/relationships/slideLayout" Target="../slideLayouts/slideLayout4.xml"/><Relationship Id="rId6" Type="http://schemas.openxmlformats.org/officeDocument/2006/relationships/image" Target="../media/image25.emf"/><Relationship Id="rId15" Type="http://schemas.openxmlformats.org/officeDocument/2006/relationships/image" Target="../media/image34.emf"/><Relationship Id="rId23" Type="http://schemas.openxmlformats.org/officeDocument/2006/relationships/image" Target="../media/image42.emf"/><Relationship Id="rId28" Type="http://schemas.openxmlformats.org/officeDocument/2006/relationships/image" Target="../media/image47.emf"/><Relationship Id="rId36" Type="http://schemas.openxmlformats.org/officeDocument/2006/relationships/image" Target="../media/image55.emf"/><Relationship Id="rId49" Type="http://schemas.openxmlformats.org/officeDocument/2006/relationships/image" Target="../media/image68.emf"/><Relationship Id="rId57" Type="http://schemas.openxmlformats.org/officeDocument/2006/relationships/image" Target="../media/image76.emf"/></Relationships>
</file>

<file path=ppt/slides/_rels/slide5.xml.rels><?xml version="1.0" encoding="UTF-8" standalone="yes"?>
<Relationships xmlns="http://schemas.openxmlformats.org/package/2006/relationships"><Relationship Id="rId26" Type="http://schemas.openxmlformats.org/officeDocument/2006/relationships/image" Target="../media/image124.emf"/><Relationship Id="rId117" Type="http://schemas.openxmlformats.org/officeDocument/2006/relationships/image" Target="../media/image215.emf"/><Relationship Id="rId21" Type="http://schemas.openxmlformats.org/officeDocument/2006/relationships/image" Target="../media/image119.emf"/><Relationship Id="rId42" Type="http://schemas.openxmlformats.org/officeDocument/2006/relationships/image" Target="../media/image140.emf"/><Relationship Id="rId47" Type="http://schemas.openxmlformats.org/officeDocument/2006/relationships/image" Target="../media/image145.emf"/><Relationship Id="rId63" Type="http://schemas.openxmlformats.org/officeDocument/2006/relationships/image" Target="../media/image161.emf"/><Relationship Id="rId68" Type="http://schemas.openxmlformats.org/officeDocument/2006/relationships/image" Target="../media/image166.emf"/><Relationship Id="rId84" Type="http://schemas.openxmlformats.org/officeDocument/2006/relationships/image" Target="../media/image182.emf"/><Relationship Id="rId89" Type="http://schemas.openxmlformats.org/officeDocument/2006/relationships/image" Target="../media/image187.emf"/><Relationship Id="rId112" Type="http://schemas.openxmlformats.org/officeDocument/2006/relationships/image" Target="../media/image210.emf"/><Relationship Id="rId133" Type="http://schemas.openxmlformats.org/officeDocument/2006/relationships/image" Target="../media/image231.emf"/><Relationship Id="rId138" Type="http://schemas.openxmlformats.org/officeDocument/2006/relationships/image" Target="../media/image236.emf"/><Relationship Id="rId154" Type="http://schemas.openxmlformats.org/officeDocument/2006/relationships/image" Target="../media/image252.emf"/><Relationship Id="rId159" Type="http://schemas.openxmlformats.org/officeDocument/2006/relationships/image" Target="../media/image257.emf"/><Relationship Id="rId16" Type="http://schemas.openxmlformats.org/officeDocument/2006/relationships/image" Target="../media/image114.emf"/><Relationship Id="rId107" Type="http://schemas.openxmlformats.org/officeDocument/2006/relationships/image" Target="../media/image205.emf"/><Relationship Id="rId11" Type="http://schemas.openxmlformats.org/officeDocument/2006/relationships/image" Target="../media/image109.emf"/><Relationship Id="rId32" Type="http://schemas.openxmlformats.org/officeDocument/2006/relationships/image" Target="../media/image130.emf"/><Relationship Id="rId37" Type="http://schemas.openxmlformats.org/officeDocument/2006/relationships/image" Target="../media/image135.emf"/><Relationship Id="rId53" Type="http://schemas.openxmlformats.org/officeDocument/2006/relationships/image" Target="../media/image151.emf"/><Relationship Id="rId58" Type="http://schemas.openxmlformats.org/officeDocument/2006/relationships/image" Target="../media/image156.emf"/><Relationship Id="rId74" Type="http://schemas.openxmlformats.org/officeDocument/2006/relationships/image" Target="../media/image172.emf"/><Relationship Id="rId79" Type="http://schemas.openxmlformats.org/officeDocument/2006/relationships/image" Target="../media/image177.emf"/><Relationship Id="rId102" Type="http://schemas.openxmlformats.org/officeDocument/2006/relationships/image" Target="../media/image200.emf"/><Relationship Id="rId123" Type="http://schemas.openxmlformats.org/officeDocument/2006/relationships/image" Target="../media/image221.emf"/><Relationship Id="rId128" Type="http://schemas.openxmlformats.org/officeDocument/2006/relationships/image" Target="../media/image226.emf"/><Relationship Id="rId144" Type="http://schemas.openxmlformats.org/officeDocument/2006/relationships/image" Target="../media/image242.emf"/><Relationship Id="rId149" Type="http://schemas.openxmlformats.org/officeDocument/2006/relationships/image" Target="../media/image247.emf"/><Relationship Id="rId5" Type="http://schemas.openxmlformats.org/officeDocument/2006/relationships/image" Target="../media/image103.emf"/><Relationship Id="rId90" Type="http://schemas.openxmlformats.org/officeDocument/2006/relationships/image" Target="../media/image188.emf"/><Relationship Id="rId95" Type="http://schemas.openxmlformats.org/officeDocument/2006/relationships/image" Target="../media/image193.emf"/><Relationship Id="rId160" Type="http://schemas.openxmlformats.org/officeDocument/2006/relationships/image" Target="../media/image258.emf"/><Relationship Id="rId165" Type="http://schemas.openxmlformats.org/officeDocument/2006/relationships/image" Target="../media/image263.emf"/><Relationship Id="rId22" Type="http://schemas.openxmlformats.org/officeDocument/2006/relationships/image" Target="../media/image120.emf"/><Relationship Id="rId27" Type="http://schemas.openxmlformats.org/officeDocument/2006/relationships/image" Target="../media/image125.emf"/><Relationship Id="rId43" Type="http://schemas.openxmlformats.org/officeDocument/2006/relationships/image" Target="../media/image141.emf"/><Relationship Id="rId48" Type="http://schemas.openxmlformats.org/officeDocument/2006/relationships/image" Target="../media/image146.emf"/><Relationship Id="rId64" Type="http://schemas.openxmlformats.org/officeDocument/2006/relationships/image" Target="../media/image162.emf"/><Relationship Id="rId69" Type="http://schemas.openxmlformats.org/officeDocument/2006/relationships/image" Target="../media/image167.emf"/><Relationship Id="rId113" Type="http://schemas.openxmlformats.org/officeDocument/2006/relationships/image" Target="../media/image211.emf"/><Relationship Id="rId118" Type="http://schemas.openxmlformats.org/officeDocument/2006/relationships/image" Target="../media/image216.emf"/><Relationship Id="rId134" Type="http://schemas.openxmlformats.org/officeDocument/2006/relationships/image" Target="../media/image232.emf"/><Relationship Id="rId139" Type="http://schemas.openxmlformats.org/officeDocument/2006/relationships/image" Target="../media/image237.emf"/><Relationship Id="rId80" Type="http://schemas.openxmlformats.org/officeDocument/2006/relationships/image" Target="../media/image178.emf"/><Relationship Id="rId85" Type="http://schemas.openxmlformats.org/officeDocument/2006/relationships/image" Target="../media/image183.emf"/><Relationship Id="rId150" Type="http://schemas.openxmlformats.org/officeDocument/2006/relationships/image" Target="../media/image248.emf"/><Relationship Id="rId155" Type="http://schemas.openxmlformats.org/officeDocument/2006/relationships/image" Target="../media/image253.emf"/><Relationship Id="rId12" Type="http://schemas.openxmlformats.org/officeDocument/2006/relationships/image" Target="../media/image110.emf"/><Relationship Id="rId17" Type="http://schemas.openxmlformats.org/officeDocument/2006/relationships/image" Target="../media/image115.emf"/><Relationship Id="rId33" Type="http://schemas.openxmlformats.org/officeDocument/2006/relationships/image" Target="../media/image131.emf"/><Relationship Id="rId38" Type="http://schemas.openxmlformats.org/officeDocument/2006/relationships/image" Target="../media/image136.emf"/><Relationship Id="rId59" Type="http://schemas.openxmlformats.org/officeDocument/2006/relationships/image" Target="../media/image157.emf"/><Relationship Id="rId103" Type="http://schemas.openxmlformats.org/officeDocument/2006/relationships/image" Target="../media/image201.emf"/><Relationship Id="rId108" Type="http://schemas.openxmlformats.org/officeDocument/2006/relationships/image" Target="../media/image206.emf"/><Relationship Id="rId124" Type="http://schemas.openxmlformats.org/officeDocument/2006/relationships/image" Target="../media/image222.emf"/><Relationship Id="rId129" Type="http://schemas.openxmlformats.org/officeDocument/2006/relationships/image" Target="../media/image227.emf"/><Relationship Id="rId54" Type="http://schemas.openxmlformats.org/officeDocument/2006/relationships/image" Target="../media/image152.emf"/><Relationship Id="rId70" Type="http://schemas.openxmlformats.org/officeDocument/2006/relationships/image" Target="../media/image168.emf"/><Relationship Id="rId75" Type="http://schemas.openxmlformats.org/officeDocument/2006/relationships/image" Target="../media/image173.emf"/><Relationship Id="rId91" Type="http://schemas.openxmlformats.org/officeDocument/2006/relationships/image" Target="../media/image189.emf"/><Relationship Id="rId96" Type="http://schemas.openxmlformats.org/officeDocument/2006/relationships/image" Target="../media/image194.emf"/><Relationship Id="rId140" Type="http://schemas.openxmlformats.org/officeDocument/2006/relationships/image" Target="../media/image238.emf"/><Relationship Id="rId145" Type="http://schemas.openxmlformats.org/officeDocument/2006/relationships/image" Target="../media/image243.emf"/><Relationship Id="rId161" Type="http://schemas.openxmlformats.org/officeDocument/2006/relationships/image" Target="../media/image259.emf"/><Relationship Id="rId1" Type="http://schemas.openxmlformats.org/officeDocument/2006/relationships/slideLayout" Target="../slideLayouts/slideLayout4.xml"/><Relationship Id="rId6" Type="http://schemas.openxmlformats.org/officeDocument/2006/relationships/image" Target="../media/image104.emf"/><Relationship Id="rId15" Type="http://schemas.openxmlformats.org/officeDocument/2006/relationships/image" Target="../media/image113.emf"/><Relationship Id="rId23" Type="http://schemas.openxmlformats.org/officeDocument/2006/relationships/image" Target="../media/image121.emf"/><Relationship Id="rId28" Type="http://schemas.openxmlformats.org/officeDocument/2006/relationships/image" Target="../media/image126.emf"/><Relationship Id="rId36" Type="http://schemas.openxmlformats.org/officeDocument/2006/relationships/image" Target="../media/image134.emf"/><Relationship Id="rId49" Type="http://schemas.openxmlformats.org/officeDocument/2006/relationships/image" Target="../media/image147.emf"/><Relationship Id="rId57" Type="http://schemas.openxmlformats.org/officeDocument/2006/relationships/image" Target="../media/image155.emf"/><Relationship Id="rId106" Type="http://schemas.openxmlformats.org/officeDocument/2006/relationships/image" Target="../media/image204.emf"/><Relationship Id="rId114" Type="http://schemas.openxmlformats.org/officeDocument/2006/relationships/image" Target="../media/image212.emf"/><Relationship Id="rId119" Type="http://schemas.openxmlformats.org/officeDocument/2006/relationships/image" Target="../media/image217.emf"/><Relationship Id="rId127" Type="http://schemas.openxmlformats.org/officeDocument/2006/relationships/image" Target="../media/image225.emf"/><Relationship Id="rId10" Type="http://schemas.openxmlformats.org/officeDocument/2006/relationships/image" Target="../media/image108.emf"/><Relationship Id="rId31" Type="http://schemas.openxmlformats.org/officeDocument/2006/relationships/image" Target="../media/image129.emf"/><Relationship Id="rId44" Type="http://schemas.openxmlformats.org/officeDocument/2006/relationships/image" Target="../media/image142.emf"/><Relationship Id="rId52" Type="http://schemas.openxmlformats.org/officeDocument/2006/relationships/image" Target="../media/image150.emf"/><Relationship Id="rId60" Type="http://schemas.openxmlformats.org/officeDocument/2006/relationships/image" Target="../media/image158.emf"/><Relationship Id="rId65" Type="http://schemas.openxmlformats.org/officeDocument/2006/relationships/image" Target="../media/image163.emf"/><Relationship Id="rId73" Type="http://schemas.openxmlformats.org/officeDocument/2006/relationships/image" Target="../media/image171.emf"/><Relationship Id="rId78" Type="http://schemas.openxmlformats.org/officeDocument/2006/relationships/image" Target="../media/image176.emf"/><Relationship Id="rId81" Type="http://schemas.openxmlformats.org/officeDocument/2006/relationships/image" Target="../media/image179.emf"/><Relationship Id="rId86" Type="http://schemas.openxmlformats.org/officeDocument/2006/relationships/image" Target="../media/image184.emf"/><Relationship Id="rId94" Type="http://schemas.openxmlformats.org/officeDocument/2006/relationships/image" Target="../media/image192.emf"/><Relationship Id="rId99" Type="http://schemas.openxmlformats.org/officeDocument/2006/relationships/image" Target="../media/image197.emf"/><Relationship Id="rId101" Type="http://schemas.openxmlformats.org/officeDocument/2006/relationships/image" Target="../media/image199.emf"/><Relationship Id="rId122" Type="http://schemas.openxmlformats.org/officeDocument/2006/relationships/image" Target="../media/image220.emf"/><Relationship Id="rId130" Type="http://schemas.openxmlformats.org/officeDocument/2006/relationships/image" Target="../media/image228.emf"/><Relationship Id="rId135" Type="http://schemas.openxmlformats.org/officeDocument/2006/relationships/image" Target="../media/image233.emf"/><Relationship Id="rId143" Type="http://schemas.openxmlformats.org/officeDocument/2006/relationships/image" Target="../media/image241.emf"/><Relationship Id="rId148" Type="http://schemas.openxmlformats.org/officeDocument/2006/relationships/image" Target="../media/image246.emf"/><Relationship Id="rId151" Type="http://schemas.openxmlformats.org/officeDocument/2006/relationships/image" Target="../media/image249.emf"/><Relationship Id="rId156" Type="http://schemas.openxmlformats.org/officeDocument/2006/relationships/image" Target="../media/image254.emf"/><Relationship Id="rId164" Type="http://schemas.openxmlformats.org/officeDocument/2006/relationships/image" Target="../media/image262.emf"/><Relationship Id="rId4" Type="http://schemas.openxmlformats.org/officeDocument/2006/relationships/image" Target="../media/image102.emf"/><Relationship Id="rId9" Type="http://schemas.openxmlformats.org/officeDocument/2006/relationships/image" Target="../media/image107.emf"/><Relationship Id="rId13" Type="http://schemas.openxmlformats.org/officeDocument/2006/relationships/image" Target="../media/image111.emf"/><Relationship Id="rId18" Type="http://schemas.openxmlformats.org/officeDocument/2006/relationships/image" Target="../media/image116.emf"/><Relationship Id="rId39" Type="http://schemas.openxmlformats.org/officeDocument/2006/relationships/image" Target="../media/image137.emf"/><Relationship Id="rId109" Type="http://schemas.openxmlformats.org/officeDocument/2006/relationships/image" Target="../media/image207.emf"/><Relationship Id="rId34" Type="http://schemas.openxmlformats.org/officeDocument/2006/relationships/image" Target="../media/image132.emf"/><Relationship Id="rId50" Type="http://schemas.openxmlformats.org/officeDocument/2006/relationships/image" Target="../media/image148.emf"/><Relationship Id="rId55" Type="http://schemas.openxmlformats.org/officeDocument/2006/relationships/image" Target="../media/image153.emf"/><Relationship Id="rId76" Type="http://schemas.openxmlformats.org/officeDocument/2006/relationships/image" Target="../media/image174.emf"/><Relationship Id="rId97" Type="http://schemas.openxmlformats.org/officeDocument/2006/relationships/image" Target="../media/image195.emf"/><Relationship Id="rId104" Type="http://schemas.openxmlformats.org/officeDocument/2006/relationships/image" Target="../media/image202.emf"/><Relationship Id="rId120" Type="http://schemas.openxmlformats.org/officeDocument/2006/relationships/image" Target="../media/image218.emf"/><Relationship Id="rId125" Type="http://schemas.openxmlformats.org/officeDocument/2006/relationships/image" Target="../media/image223.emf"/><Relationship Id="rId141" Type="http://schemas.openxmlformats.org/officeDocument/2006/relationships/image" Target="../media/image239.emf"/><Relationship Id="rId146" Type="http://schemas.openxmlformats.org/officeDocument/2006/relationships/image" Target="../media/image244.emf"/><Relationship Id="rId7" Type="http://schemas.openxmlformats.org/officeDocument/2006/relationships/image" Target="../media/image105.emf"/><Relationship Id="rId71" Type="http://schemas.openxmlformats.org/officeDocument/2006/relationships/image" Target="../media/image169.emf"/><Relationship Id="rId92" Type="http://schemas.openxmlformats.org/officeDocument/2006/relationships/image" Target="../media/image190.emf"/><Relationship Id="rId162" Type="http://schemas.openxmlformats.org/officeDocument/2006/relationships/image" Target="../media/image260.emf"/><Relationship Id="rId2" Type="http://schemas.openxmlformats.org/officeDocument/2006/relationships/notesSlide" Target="../notesSlides/notesSlide4.xml"/><Relationship Id="rId29" Type="http://schemas.openxmlformats.org/officeDocument/2006/relationships/image" Target="../media/image127.emf"/><Relationship Id="rId24" Type="http://schemas.openxmlformats.org/officeDocument/2006/relationships/image" Target="../media/image122.emf"/><Relationship Id="rId40" Type="http://schemas.openxmlformats.org/officeDocument/2006/relationships/image" Target="../media/image138.emf"/><Relationship Id="rId45" Type="http://schemas.openxmlformats.org/officeDocument/2006/relationships/image" Target="../media/image143.emf"/><Relationship Id="rId66" Type="http://schemas.openxmlformats.org/officeDocument/2006/relationships/image" Target="../media/image164.emf"/><Relationship Id="rId87" Type="http://schemas.openxmlformats.org/officeDocument/2006/relationships/image" Target="../media/image185.emf"/><Relationship Id="rId110" Type="http://schemas.openxmlformats.org/officeDocument/2006/relationships/image" Target="../media/image208.emf"/><Relationship Id="rId115" Type="http://schemas.openxmlformats.org/officeDocument/2006/relationships/image" Target="../media/image213.emf"/><Relationship Id="rId131" Type="http://schemas.openxmlformats.org/officeDocument/2006/relationships/image" Target="../media/image229.emf"/><Relationship Id="rId136" Type="http://schemas.openxmlformats.org/officeDocument/2006/relationships/image" Target="../media/image234.emf"/><Relationship Id="rId157" Type="http://schemas.openxmlformats.org/officeDocument/2006/relationships/image" Target="../media/image255.emf"/><Relationship Id="rId61" Type="http://schemas.openxmlformats.org/officeDocument/2006/relationships/image" Target="../media/image159.emf"/><Relationship Id="rId82" Type="http://schemas.openxmlformats.org/officeDocument/2006/relationships/image" Target="../media/image180.emf"/><Relationship Id="rId152" Type="http://schemas.openxmlformats.org/officeDocument/2006/relationships/image" Target="../media/image250.emf"/><Relationship Id="rId19" Type="http://schemas.openxmlformats.org/officeDocument/2006/relationships/image" Target="../media/image117.emf"/><Relationship Id="rId14" Type="http://schemas.openxmlformats.org/officeDocument/2006/relationships/image" Target="../media/image112.emf"/><Relationship Id="rId30" Type="http://schemas.openxmlformats.org/officeDocument/2006/relationships/image" Target="../media/image128.emf"/><Relationship Id="rId35" Type="http://schemas.openxmlformats.org/officeDocument/2006/relationships/image" Target="../media/image133.emf"/><Relationship Id="rId56" Type="http://schemas.openxmlformats.org/officeDocument/2006/relationships/image" Target="../media/image154.emf"/><Relationship Id="rId77" Type="http://schemas.openxmlformats.org/officeDocument/2006/relationships/image" Target="../media/image175.emf"/><Relationship Id="rId100" Type="http://schemas.openxmlformats.org/officeDocument/2006/relationships/image" Target="../media/image198.emf"/><Relationship Id="rId105" Type="http://schemas.openxmlformats.org/officeDocument/2006/relationships/image" Target="../media/image203.emf"/><Relationship Id="rId126" Type="http://schemas.openxmlformats.org/officeDocument/2006/relationships/image" Target="../media/image224.emf"/><Relationship Id="rId147" Type="http://schemas.openxmlformats.org/officeDocument/2006/relationships/image" Target="../media/image245.emf"/><Relationship Id="rId8" Type="http://schemas.openxmlformats.org/officeDocument/2006/relationships/image" Target="../media/image106.emf"/><Relationship Id="rId51" Type="http://schemas.openxmlformats.org/officeDocument/2006/relationships/image" Target="../media/image149.emf"/><Relationship Id="rId72" Type="http://schemas.openxmlformats.org/officeDocument/2006/relationships/image" Target="../media/image170.emf"/><Relationship Id="rId93" Type="http://schemas.openxmlformats.org/officeDocument/2006/relationships/image" Target="../media/image191.emf"/><Relationship Id="rId98" Type="http://schemas.openxmlformats.org/officeDocument/2006/relationships/image" Target="../media/image196.emf"/><Relationship Id="rId121" Type="http://schemas.openxmlformats.org/officeDocument/2006/relationships/image" Target="../media/image219.emf"/><Relationship Id="rId142" Type="http://schemas.openxmlformats.org/officeDocument/2006/relationships/image" Target="../media/image240.emf"/><Relationship Id="rId163" Type="http://schemas.openxmlformats.org/officeDocument/2006/relationships/image" Target="../media/image261.emf"/><Relationship Id="rId3" Type="http://schemas.openxmlformats.org/officeDocument/2006/relationships/image" Target="../media/image101.png"/><Relationship Id="rId25" Type="http://schemas.openxmlformats.org/officeDocument/2006/relationships/image" Target="../media/image123.emf"/><Relationship Id="rId46" Type="http://schemas.openxmlformats.org/officeDocument/2006/relationships/image" Target="../media/image144.emf"/><Relationship Id="rId67" Type="http://schemas.openxmlformats.org/officeDocument/2006/relationships/image" Target="../media/image165.emf"/><Relationship Id="rId116" Type="http://schemas.openxmlformats.org/officeDocument/2006/relationships/image" Target="../media/image214.emf"/><Relationship Id="rId137" Type="http://schemas.openxmlformats.org/officeDocument/2006/relationships/image" Target="../media/image235.emf"/><Relationship Id="rId158" Type="http://schemas.openxmlformats.org/officeDocument/2006/relationships/image" Target="../media/image256.emf"/><Relationship Id="rId20" Type="http://schemas.openxmlformats.org/officeDocument/2006/relationships/image" Target="../media/image118.emf"/><Relationship Id="rId41" Type="http://schemas.openxmlformats.org/officeDocument/2006/relationships/image" Target="../media/image139.emf"/><Relationship Id="rId62" Type="http://schemas.openxmlformats.org/officeDocument/2006/relationships/image" Target="../media/image160.emf"/><Relationship Id="rId83" Type="http://schemas.openxmlformats.org/officeDocument/2006/relationships/image" Target="../media/image181.emf"/><Relationship Id="rId88" Type="http://schemas.openxmlformats.org/officeDocument/2006/relationships/image" Target="../media/image186.emf"/><Relationship Id="rId111" Type="http://schemas.openxmlformats.org/officeDocument/2006/relationships/image" Target="../media/image209.emf"/><Relationship Id="rId132" Type="http://schemas.openxmlformats.org/officeDocument/2006/relationships/image" Target="../media/image230.emf"/><Relationship Id="rId153" Type="http://schemas.openxmlformats.org/officeDocument/2006/relationships/image" Target="../media/image251.emf"/></Relationships>
</file>

<file path=ppt/slides/_rels/slide6.xml.rels><?xml version="1.0" encoding="UTF-8" standalone="yes"?>
<Relationships xmlns="http://schemas.openxmlformats.org/package/2006/relationships"><Relationship Id="rId13" Type="http://schemas.openxmlformats.org/officeDocument/2006/relationships/image" Target="../media/image274.emf"/><Relationship Id="rId18" Type="http://schemas.openxmlformats.org/officeDocument/2006/relationships/image" Target="../media/image279.emf"/><Relationship Id="rId26" Type="http://schemas.openxmlformats.org/officeDocument/2006/relationships/image" Target="../media/image287.emf"/><Relationship Id="rId39" Type="http://schemas.openxmlformats.org/officeDocument/2006/relationships/image" Target="../media/image300.emf"/><Relationship Id="rId21" Type="http://schemas.openxmlformats.org/officeDocument/2006/relationships/image" Target="../media/image282.emf"/><Relationship Id="rId34" Type="http://schemas.openxmlformats.org/officeDocument/2006/relationships/image" Target="../media/image295.emf"/><Relationship Id="rId42" Type="http://schemas.openxmlformats.org/officeDocument/2006/relationships/image" Target="../media/image303.emf"/><Relationship Id="rId47" Type="http://schemas.openxmlformats.org/officeDocument/2006/relationships/image" Target="../media/image308.emf"/><Relationship Id="rId50" Type="http://schemas.openxmlformats.org/officeDocument/2006/relationships/image" Target="../media/image311.emf"/><Relationship Id="rId55" Type="http://schemas.openxmlformats.org/officeDocument/2006/relationships/image" Target="../media/image316.emf"/><Relationship Id="rId63" Type="http://schemas.openxmlformats.org/officeDocument/2006/relationships/image" Target="../media/image324.emf"/><Relationship Id="rId68" Type="http://schemas.openxmlformats.org/officeDocument/2006/relationships/image" Target="../media/image329.emf"/><Relationship Id="rId76" Type="http://schemas.openxmlformats.org/officeDocument/2006/relationships/image" Target="../media/image337.emf"/><Relationship Id="rId7" Type="http://schemas.openxmlformats.org/officeDocument/2006/relationships/image" Target="../media/image268.emf"/><Relationship Id="rId71" Type="http://schemas.openxmlformats.org/officeDocument/2006/relationships/image" Target="../media/image332.emf"/><Relationship Id="rId2" Type="http://schemas.openxmlformats.org/officeDocument/2006/relationships/notesSlide" Target="../notesSlides/notesSlide5.xml"/><Relationship Id="rId16" Type="http://schemas.openxmlformats.org/officeDocument/2006/relationships/image" Target="../media/image277.emf"/><Relationship Id="rId29" Type="http://schemas.openxmlformats.org/officeDocument/2006/relationships/image" Target="../media/image290.emf"/><Relationship Id="rId11" Type="http://schemas.openxmlformats.org/officeDocument/2006/relationships/image" Target="../media/image272.emf"/><Relationship Id="rId24" Type="http://schemas.openxmlformats.org/officeDocument/2006/relationships/image" Target="../media/image285.emf"/><Relationship Id="rId32" Type="http://schemas.openxmlformats.org/officeDocument/2006/relationships/image" Target="../media/image293.emf"/><Relationship Id="rId37" Type="http://schemas.openxmlformats.org/officeDocument/2006/relationships/image" Target="../media/image298.emf"/><Relationship Id="rId40" Type="http://schemas.openxmlformats.org/officeDocument/2006/relationships/image" Target="../media/image301.emf"/><Relationship Id="rId45" Type="http://schemas.openxmlformats.org/officeDocument/2006/relationships/image" Target="../media/image306.emf"/><Relationship Id="rId53" Type="http://schemas.openxmlformats.org/officeDocument/2006/relationships/image" Target="../media/image314.emf"/><Relationship Id="rId58" Type="http://schemas.openxmlformats.org/officeDocument/2006/relationships/image" Target="../media/image319.emf"/><Relationship Id="rId66" Type="http://schemas.openxmlformats.org/officeDocument/2006/relationships/image" Target="../media/image327.emf"/><Relationship Id="rId74" Type="http://schemas.openxmlformats.org/officeDocument/2006/relationships/image" Target="../media/image335.emf"/><Relationship Id="rId5" Type="http://schemas.openxmlformats.org/officeDocument/2006/relationships/image" Target="../media/image266.jpeg"/><Relationship Id="rId15" Type="http://schemas.openxmlformats.org/officeDocument/2006/relationships/image" Target="../media/image276.emf"/><Relationship Id="rId23" Type="http://schemas.openxmlformats.org/officeDocument/2006/relationships/image" Target="../media/image284.emf"/><Relationship Id="rId28" Type="http://schemas.openxmlformats.org/officeDocument/2006/relationships/image" Target="../media/image289.emf"/><Relationship Id="rId36" Type="http://schemas.openxmlformats.org/officeDocument/2006/relationships/image" Target="../media/image297.emf"/><Relationship Id="rId49" Type="http://schemas.openxmlformats.org/officeDocument/2006/relationships/image" Target="../media/image310.emf"/><Relationship Id="rId57" Type="http://schemas.openxmlformats.org/officeDocument/2006/relationships/image" Target="../media/image318.emf"/><Relationship Id="rId61" Type="http://schemas.openxmlformats.org/officeDocument/2006/relationships/image" Target="../media/image322.emf"/><Relationship Id="rId10" Type="http://schemas.openxmlformats.org/officeDocument/2006/relationships/image" Target="../media/image271.emf"/><Relationship Id="rId19" Type="http://schemas.openxmlformats.org/officeDocument/2006/relationships/image" Target="../media/image280.emf"/><Relationship Id="rId31" Type="http://schemas.openxmlformats.org/officeDocument/2006/relationships/image" Target="../media/image292.emf"/><Relationship Id="rId44" Type="http://schemas.openxmlformats.org/officeDocument/2006/relationships/image" Target="../media/image305.emf"/><Relationship Id="rId52" Type="http://schemas.openxmlformats.org/officeDocument/2006/relationships/image" Target="../media/image313.emf"/><Relationship Id="rId60" Type="http://schemas.openxmlformats.org/officeDocument/2006/relationships/image" Target="../media/image321.emf"/><Relationship Id="rId65" Type="http://schemas.openxmlformats.org/officeDocument/2006/relationships/image" Target="../media/image326.emf"/><Relationship Id="rId73" Type="http://schemas.openxmlformats.org/officeDocument/2006/relationships/image" Target="../media/image334.emf"/><Relationship Id="rId78" Type="http://schemas.openxmlformats.org/officeDocument/2006/relationships/image" Target="../media/image339.emf"/><Relationship Id="rId4" Type="http://schemas.openxmlformats.org/officeDocument/2006/relationships/image" Target="../media/image265.png"/><Relationship Id="rId9" Type="http://schemas.openxmlformats.org/officeDocument/2006/relationships/image" Target="../media/image270.emf"/><Relationship Id="rId14" Type="http://schemas.openxmlformats.org/officeDocument/2006/relationships/image" Target="../media/image275.emf"/><Relationship Id="rId22" Type="http://schemas.openxmlformats.org/officeDocument/2006/relationships/image" Target="../media/image283.emf"/><Relationship Id="rId27" Type="http://schemas.openxmlformats.org/officeDocument/2006/relationships/image" Target="../media/image288.emf"/><Relationship Id="rId30" Type="http://schemas.openxmlformats.org/officeDocument/2006/relationships/image" Target="../media/image291.emf"/><Relationship Id="rId35" Type="http://schemas.openxmlformats.org/officeDocument/2006/relationships/image" Target="../media/image296.emf"/><Relationship Id="rId43" Type="http://schemas.openxmlformats.org/officeDocument/2006/relationships/image" Target="../media/image304.emf"/><Relationship Id="rId48" Type="http://schemas.openxmlformats.org/officeDocument/2006/relationships/image" Target="../media/image309.emf"/><Relationship Id="rId56" Type="http://schemas.openxmlformats.org/officeDocument/2006/relationships/image" Target="../media/image317.emf"/><Relationship Id="rId64" Type="http://schemas.openxmlformats.org/officeDocument/2006/relationships/image" Target="../media/image325.emf"/><Relationship Id="rId69" Type="http://schemas.openxmlformats.org/officeDocument/2006/relationships/image" Target="../media/image330.emf"/><Relationship Id="rId77" Type="http://schemas.openxmlformats.org/officeDocument/2006/relationships/image" Target="../media/image338.emf"/><Relationship Id="rId8" Type="http://schemas.openxmlformats.org/officeDocument/2006/relationships/image" Target="../media/image269.emf"/><Relationship Id="rId51" Type="http://schemas.openxmlformats.org/officeDocument/2006/relationships/image" Target="../media/image312.emf"/><Relationship Id="rId72" Type="http://schemas.openxmlformats.org/officeDocument/2006/relationships/image" Target="../media/image333.emf"/><Relationship Id="rId3" Type="http://schemas.openxmlformats.org/officeDocument/2006/relationships/image" Target="../media/image264.jpeg"/><Relationship Id="rId12" Type="http://schemas.openxmlformats.org/officeDocument/2006/relationships/image" Target="../media/image273.emf"/><Relationship Id="rId17" Type="http://schemas.openxmlformats.org/officeDocument/2006/relationships/image" Target="../media/image278.emf"/><Relationship Id="rId25" Type="http://schemas.openxmlformats.org/officeDocument/2006/relationships/image" Target="../media/image286.emf"/><Relationship Id="rId33" Type="http://schemas.openxmlformats.org/officeDocument/2006/relationships/image" Target="../media/image294.emf"/><Relationship Id="rId38" Type="http://schemas.openxmlformats.org/officeDocument/2006/relationships/image" Target="../media/image299.emf"/><Relationship Id="rId46" Type="http://schemas.openxmlformats.org/officeDocument/2006/relationships/image" Target="../media/image307.emf"/><Relationship Id="rId59" Type="http://schemas.openxmlformats.org/officeDocument/2006/relationships/image" Target="../media/image320.emf"/><Relationship Id="rId67" Type="http://schemas.openxmlformats.org/officeDocument/2006/relationships/image" Target="../media/image328.emf"/><Relationship Id="rId20" Type="http://schemas.openxmlformats.org/officeDocument/2006/relationships/image" Target="../media/image281.emf"/><Relationship Id="rId41" Type="http://schemas.openxmlformats.org/officeDocument/2006/relationships/image" Target="../media/image302.emf"/><Relationship Id="rId54" Type="http://schemas.openxmlformats.org/officeDocument/2006/relationships/image" Target="../media/image315.emf"/><Relationship Id="rId62" Type="http://schemas.openxmlformats.org/officeDocument/2006/relationships/image" Target="../media/image323.emf"/><Relationship Id="rId70" Type="http://schemas.openxmlformats.org/officeDocument/2006/relationships/image" Target="../media/image331.emf"/><Relationship Id="rId75" Type="http://schemas.openxmlformats.org/officeDocument/2006/relationships/image" Target="../media/image336.emf"/><Relationship Id="rId1" Type="http://schemas.openxmlformats.org/officeDocument/2006/relationships/slideLayout" Target="../slideLayouts/slideLayout4.xml"/><Relationship Id="rId6" Type="http://schemas.openxmlformats.org/officeDocument/2006/relationships/image" Target="../media/image267.jpeg"/></Relationships>
</file>

<file path=ppt/slides/_rels/slide7.xml.rels><?xml version="1.0" encoding="UTF-8" standalone="yes"?>
<Relationships xmlns="http://schemas.openxmlformats.org/package/2006/relationships"><Relationship Id="rId26" Type="http://schemas.openxmlformats.org/officeDocument/2006/relationships/image" Target="../media/image363.emf"/><Relationship Id="rId21" Type="http://schemas.openxmlformats.org/officeDocument/2006/relationships/image" Target="../media/image358.emf"/><Relationship Id="rId42" Type="http://schemas.openxmlformats.org/officeDocument/2006/relationships/image" Target="../media/image379.emf"/><Relationship Id="rId47" Type="http://schemas.openxmlformats.org/officeDocument/2006/relationships/image" Target="../media/image384.emf"/><Relationship Id="rId63" Type="http://schemas.openxmlformats.org/officeDocument/2006/relationships/image" Target="../media/image400.emf"/><Relationship Id="rId68" Type="http://schemas.openxmlformats.org/officeDocument/2006/relationships/image" Target="../media/image405.emf"/><Relationship Id="rId84" Type="http://schemas.openxmlformats.org/officeDocument/2006/relationships/image" Target="../media/image421.emf"/><Relationship Id="rId89" Type="http://schemas.openxmlformats.org/officeDocument/2006/relationships/image" Target="../media/image426.emf"/><Relationship Id="rId112" Type="http://schemas.openxmlformats.org/officeDocument/2006/relationships/image" Target="../media/image449.emf"/><Relationship Id="rId2" Type="http://schemas.openxmlformats.org/officeDocument/2006/relationships/notesSlide" Target="../notesSlides/notesSlide6.xml"/><Relationship Id="rId16" Type="http://schemas.openxmlformats.org/officeDocument/2006/relationships/image" Target="../media/image353.emf"/><Relationship Id="rId29" Type="http://schemas.openxmlformats.org/officeDocument/2006/relationships/image" Target="../media/image366.emf"/><Relationship Id="rId107" Type="http://schemas.openxmlformats.org/officeDocument/2006/relationships/image" Target="../media/image444.emf"/><Relationship Id="rId11" Type="http://schemas.openxmlformats.org/officeDocument/2006/relationships/image" Target="../media/image348.emf"/><Relationship Id="rId24" Type="http://schemas.openxmlformats.org/officeDocument/2006/relationships/image" Target="../media/image361.emf"/><Relationship Id="rId32" Type="http://schemas.openxmlformats.org/officeDocument/2006/relationships/image" Target="../media/image369.emf"/><Relationship Id="rId37" Type="http://schemas.openxmlformats.org/officeDocument/2006/relationships/image" Target="../media/image374.emf"/><Relationship Id="rId40" Type="http://schemas.openxmlformats.org/officeDocument/2006/relationships/image" Target="../media/image377.emf"/><Relationship Id="rId45" Type="http://schemas.openxmlformats.org/officeDocument/2006/relationships/image" Target="../media/image382.emf"/><Relationship Id="rId53" Type="http://schemas.openxmlformats.org/officeDocument/2006/relationships/image" Target="../media/image390.emf"/><Relationship Id="rId58" Type="http://schemas.openxmlformats.org/officeDocument/2006/relationships/image" Target="../media/image395.emf"/><Relationship Id="rId66" Type="http://schemas.openxmlformats.org/officeDocument/2006/relationships/image" Target="../media/image403.emf"/><Relationship Id="rId74" Type="http://schemas.openxmlformats.org/officeDocument/2006/relationships/image" Target="../media/image411.emf"/><Relationship Id="rId79" Type="http://schemas.openxmlformats.org/officeDocument/2006/relationships/image" Target="../media/image416.emf"/><Relationship Id="rId87" Type="http://schemas.openxmlformats.org/officeDocument/2006/relationships/image" Target="../media/image424.emf"/><Relationship Id="rId102" Type="http://schemas.openxmlformats.org/officeDocument/2006/relationships/image" Target="../media/image439.emf"/><Relationship Id="rId110" Type="http://schemas.openxmlformats.org/officeDocument/2006/relationships/image" Target="../media/image447.emf"/><Relationship Id="rId5" Type="http://schemas.openxmlformats.org/officeDocument/2006/relationships/image" Target="../media/image342.png"/><Relationship Id="rId61" Type="http://schemas.openxmlformats.org/officeDocument/2006/relationships/image" Target="../media/image398.emf"/><Relationship Id="rId82" Type="http://schemas.openxmlformats.org/officeDocument/2006/relationships/image" Target="../media/image419.emf"/><Relationship Id="rId90" Type="http://schemas.openxmlformats.org/officeDocument/2006/relationships/image" Target="../media/image427.emf"/><Relationship Id="rId95" Type="http://schemas.openxmlformats.org/officeDocument/2006/relationships/image" Target="../media/image432.emf"/><Relationship Id="rId19" Type="http://schemas.openxmlformats.org/officeDocument/2006/relationships/image" Target="../media/image356.emf"/><Relationship Id="rId14" Type="http://schemas.openxmlformats.org/officeDocument/2006/relationships/image" Target="../media/image351.emf"/><Relationship Id="rId22" Type="http://schemas.openxmlformats.org/officeDocument/2006/relationships/image" Target="../media/image359.emf"/><Relationship Id="rId27" Type="http://schemas.openxmlformats.org/officeDocument/2006/relationships/image" Target="../media/image364.emf"/><Relationship Id="rId30" Type="http://schemas.openxmlformats.org/officeDocument/2006/relationships/image" Target="../media/image367.emf"/><Relationship Id="rId35" Type="http://schemas.openxmlformats.org/officeDocument/2006/relationships/image" Target="../media/image372.emf"/><Relationship Id="rId43" Type="http://schemas.openxmlformats.org/officeDocument/2006/relationships/image" Target="../media/image380.emf"/><Relationship Id="rId48" Type="http://schemas.openxmlformats.org/officeDocument/2006/relationships/image" Target="../media/image385.emf"/><Relationship Id="rId56" Type="http://schemas.openxmlformats.org/officeDocument/2006/relationships/image" Target="../media/image393.emf"/><Relationship Id="rId64" Type="http://schemas.openxmlformats.org/officeDocument/2006/relationships/image" Target="../media/image401.emf"/><Relationship Id="rId69" Type="http://schemas.openxmlformats.org/officeDocument/2006/relationships/image" Target="../media/image406.emf"/><Relationship Id="rId77" Type="http://schemas.openxmlformats.org/officeDocument/2006/relationships/image" Target="../media/image414.emf"/><Relationship Id="rId100" Type="http://schemas.openxmlformats.org/officeDocument/2006/relationships/image" Target="../media/image437.emf"/><Relationship Id="rId105" Type="http://schemas.openxmlformats.org/officeDocument/2006/relationships/image" Target="../media/image442.emf"/><Relationship Id="rId113" Type="http://schemas.openxmlformats.org/officeDocument/2006/relationships/image" Target="../media/image450.emf"/><Relationship Id="rId8" Type="http://schemas.openxmlformats.org/officeDocument/2006/relationships/image" Target="../media/image345.emf"/><Relationship Id="rId51" Type="http://schemas.openxmlformats.org/officeDocument/2006/relationships/image" Target="../media/image388.emf"/><Relationship Id="rId72" Type="http://schemas.openxmlformats.org/officeDocument/2006/relationships/image" Target="../media/image409.emf"/><Relationship Id="rId80" Type="http://schemas.openxmlformats.org/officeDocument/2006/relationships/image" Target="../media/image417.emf"/><Relationship Id="rId85" Type="http://schemas.openxmlformats.org/officeDocument/2006/relationships/image" Target="../media/image422.emf"/><Relationship Id="rId93" Type="http://schemas.openxmlformats.org/officeDocument/2006/relationships/image" Target="../media/image430.emf"/><Relationship Id="rId98" Type="http://schemas.openxmlformats.org/officeDocument/2006/relationships/image" Target="../media/image435.emf"/><Relationship Id="rId3" Type="http://schemas.openxmlformats.org/officeDocument/2006/relationships/image" Target="../media/image340.jpeg"/><Relationship Id="rId12" Type="http://schemas.openxmlformats.org/officeDocument/2006/relationships/image" Target="../media/image349.emf"/><Relationship Id="rId17" Type="http://schemas.openxmlformats.org/officeDocument/2006/relationships/image" Target="../media/image354.emf"/><Relationship Id="rId25" Type="http://schemas.openxmlformats.org/officeDocument/2006/relationships/image" Target="../media/image362.emf"/><Relationship Id="rId33" Type="http://schemas.openxmlformats.org/officeDocument/2006/relationships/image" Target="../media/image370.emf"/><Relationship Id="rId38" Type="http://schemas.openxmlformats.org/officeDocument/2006/relationships/image" Target="../media/image375.emf"/><Relationship Id="rId46" Type="http://schemas.openxmlformats.org/officeDocument/2006/relationships/image" Target="../media/image383.emf"/><Relationship Id="rId59" Type="http://schemas.openxmlformats.org/officeDocument/2006/relationships/image" Target="../media/image396.emf"/><Relationship Id="rId67" Type="http://schemas.openxmlformats.org/officeDocument/2006/relationships/image" Target="../media/image404.emf"/><Relationship Id="rId103" Type="http://schemas.openxmlformats.org/officeDocument/2006/relationships/image" Target="../media/image440.emf"/><Relationship Id="rId108" Type="http://schemas.openxmlformats.org/officeDocument/2006/relationships/image" Target="../media/image445.emf"/><Relationship Id="rId20" Type="http://schemas.openxmlformats.org/officeDocument/2006/relationships/image" Target="../media/image357.emf"/><Relationship Id="rId41" Type="http://schemas.openxmlformats.org/officeDocument/2006/relationships/image" Target="../media/image378.emf"/><Relationship Id="rId54" Type="http://schemas.openxmlformats.org/officeDocument/2006/relationships/image" Target="../media/image391.emf"/><Relationship Id="rId62" Type="http://schemas.openxmlformats.org/officeDocument/2006/relationships/image" Target="../media/image399.emf"/><Relationship Id="rId70" Type="http://schemas.openxmlformats.org/officeDocument/2006/relationships/image" Target="../media/image407.emf"/><Relationship Id="rId75" Type="http://schemas.openxmlformats.org/officeDocument/2006/relationships/image" Target="../media/image412.emf"/><Relationship Id="rId83" Type="http://schemas.openxmlformats.org/officeDocument/2006/relationships/image" Target="../media/image420.emf"/><Relationship Id="rId88" Type="http://schemas.openxmlformats.org/officeDocument/2006/relationships/image" Target="../media/image425.emf"/><Relationship Id="rId91" Type="http://schemas.openxmlformats.org/officeDocument/2006/relationships/image" Target="../media/image428.emf"/><Relationship Id="rId96" Type="http://schemas.openxmlformats.org/officeDocument/2006/relationships/image" Target="../media/image433.emf"/><Relationship Id="rId111" Type="http://schemas.openxmlformats.org/officeDocument/2006/relationships/image" Target="../media/image448.emf"/><Relationship Id="rId1" Type="http://schemas.openxmlformats.org/officeDocument/2006/relationships/slideLayout" Target="../slideLayouts/slideLayout4.xml"/><Relationship Id="rId6" Type="http://schemas.openxmlformats.org/officeDocument/2006/relationships/image" Target="../media/image343.emf"/><Relationship Id="rId15" Type="http://schemas.openxmlformats.org/officeDocument/2006/relationships/image" Target="../media/image352.emf"/><Relationship Id="rId23" Type="http://schemas.openxmlformats.org/officeDocument/2006/relationships/image" Target="../media/image360.emf"/><Relationship Id="rId28" Type="http://schemas.openxmlformats.org/officeDocument/2006/relationships/image" Target="../media/image365.emf"/><Relationship Id="rId36" Type="http://schemas.openxmlformats.org/officeDocument/2006/relationships/image" Target="../media/image373.emf"/><Relationship Id="rId49" Type="http://schemas.openxmlformats.org/officeDocument/2006/relationships/image" Target="../media/image386.emf"/><Relationship Id="rId57" Type="http://schemas.openxmlformats.org/officeDocument/2006/relationships/image" Target="../media/image394.emf"/><Relationship Id="rId106" Type="http://schemas.openxmlformats.org/officeDocument/2006/relationships/image" Target="../media/image443.emf"/><Relationship Id="rId10" Type="http://schemas.openxmlformats.org/officeDocument/2006/relationships/image" Target="../media/image347.emf"/><Relationship Id="rId31" Type="http://schemas.openxmlformats.org/officeDocument/2006/relationships/image" Target="../media/image368.emf"/><Relationship Id="rId44" Type="http://schemas.openxmlformats.org/officeDocument/2006/relationships/image" Target="../media/image381.emf"/><Relationship Id="rId52" Type="http://schemas.openxmlformats.org/officeDocument/2006/relationships/image" Target="../media/image389.emf"/><Relationship Id="rId60" Type="http://schemas.openxmlformats.org/officeDocument/2006/relationships/image" Target="../media/image397.emf"/><Relationship Id="rId65" Type="http://schemas.openxmlformats.org/officeDocument/2006/relationships/image" Target="../media/image402.emf"/><Relationship Id="rId73" Type="http://schemas.openxmlformats.org/officeDocument/2006/relationships/image" Target="../media/image410.emf"/><Relationship Id="rId78" Type="http://schemas.openxmlformats.org/officeDocument/2006/relationships/image" Target="../media/image415.emf"/><Relationship Id="rId81" Type="http://schemas.openxmlformats.org/officeDocument/2006/relationships/image" Target="../media/image418.emf"/><Relationship Id="rId86" Type="http://schemas.openxmlformats.org/officeDocument/2006/relationships/image" Target="../media/image423.emf"/><Relationship Id="rId94" Type="http://schemas.openxmlformats.org/officeDocument/2006/relationships/image" Target="../media/image431.emf"/><Relationship Id="rId99" Type="http://schemas.openxmlformats.org/officeDocument/2006/relationships/image" Target="../media/image436.emf"/><Relationship Id="rId101" Type="http://schemas.openxmlformats.org/officeDocument/2006/relationships/image" Target="../media/image438.emf"/><Relationship Id="rId4" Type="http://schemas.openxmlformats.org/officeDocument/2006/relationships/image" Target="../media/image341.jpeg"/><Relationship Id="rId9" Type="http://schemas.openxmlformats.org/officeDocument/2006/relationships/image" Target="../media/image346.emf"/><Relationship Id="rId13" Type="http://schemas.openxmlformats.org/officeDocument/2006/relationships/image" Target="../media/image350.emf"/><Relationship Id="rId18" Type="http://schemas.openxmlformats.org/officeDocument/2006/relationships/image" Target="../media/image355.emf"/><Relationship Id="rId39" Type="http://schemas.openxmlformats.org/officeDocument/2006/relationships/image" Target="../media/image376.emf"/><Relationship Id="rId109" Type="http://schemas.openxmlformats.org/officeDocument/2006/relationships/image" Target="../media/image446.emf"/><Relationship Id="rId34" Type="http://schemas.openxmlformats.org/officeDocument/2006/relationships/image" Target="../media/image371.emf"/><Relationship Id="rId50" Type="http://schemas.openxmlformats.org/officeDocument/2006/relationships/image" Target="../media/image387.emf"/><Relationship Id="rId55" Type="http://schemas.openxmlformats.org/officeDocument/2006/relationships/image" Target="../media/image392.emf"/><Relationship Id="rId76" Type="http://schemas.openxmlformats.org/officeDocument/2006/relationships/image" Target="../media/image413.emf"/><Relationship Id="rId97" Type="http://schemas.openxmlformats.org/officeDocument/2006/relationships/image" Target="../media/image434.emf"/><Relationship Id="rId104" Type="http://schemas.openxmlformats.org/officeDocument/2006/relationships/image" Target="../media/image441.emf"/><Relationship Id="rId7" Type="http://schemas.openxmlformats.org/officeDocument/2006/relationships/image" Target="../media/image344.emf"/><Relationship Id="rId71" Type="http://schemas.openxmlformats.org/officeDocument/2006/relationships/image" Target="../media/image408.emf"/><Relationship Id="rId92" Type="http://schemas.openxmlformats.org/officeDocument/2006/relationships/image" Target="../media/image429.emf"/></Relationships>
</file>

<file path=ppt/slides/_rels/slide8.xml.rels><?xml version="1.0" encoding="UTF-8" standalone="yes"?>
<Relationships xmlns="http://schemas.openxmlformats.org/package/2006/relationships"><Relationship Id="rId8" Type="http://schemas.openxmlformats.org/officeDocument/2006/relationships/image" Target="../media/image456.emf"/><Relationship Id="rId13" Type="http://schemas.openxmlformats.org/officeDocument/2006/relationships/image" Target="../media/image461.emf"/><Relationship Id="rId18" Type="http://schemas.openxmlformats.org/officeDocument/2006/relationships/image" Target="../media/image466.emf"/><Relationship Id="rId26" Type="http://schemas.openxmlformats.org/officeDocument/2006/relationships/image" Target="../media/image474.emf"/><Relationship Id="rId3" Type="http://schemas.openxmlformats.org/officeDocument/2006/relationships/image" Target="../media/image451.jpeg"/><Relationship Id="rId21" Type="http://schemas.openxmlformats.org/officeDocument/2006/relationships/image" Target="../media/image469.emf"/><Relationship Id="rId7" Type="http://schemas.openxmlformats.org/officeDocument/2006/relationships/image" Target="../media/image455.emf"/><Relationship Id="rId12" Type="http://schemas.openxmlformats.org/officeDocument/2006/relationships/image" Target="../media/image460.emf"/><Relationship Id="rId17" Type="http://schemas.openxmlformats.org/officeDocument/2006/relationships/image" Target="../media/image465.emf"/><Relationship Id="rId25" Type="http://schemas.openxmlformats.org/officeDocument/2006/relationships/image" Target="../media/image473.emf"/><Relationship Id="rId2" Type="http://schemas.openxmlformats.org/officeDocument/2006/relationships/notesSlide" Target="../notesSlides/notesSlide7.xml"/><Relationship Id="rId16" Type="http://schemas.openxmlformats.org/officeDocument/2006/relationships/image" Target="../media/image464.emf"/><Relationship Id="rId20" Type="http://schemas.openxmlformats.org/officeDocument/2006/relationships/image" Target="../media/image468.emf"/><Relationship Id="rId29" Type="http://schemas.openxmlformats.org/officeDocument/2006/relationships/image" Target="../media/image477.emf"/><Relationship Id="rId1" Type="http://schemas.openxmlformats.org/officeDocument/2006/relationships/slideLayout" Target="../slideLayouts/slideLayout4.xml"/><Relationship Id="rId6" Type="http://schemas.openxmlformats.org/officeDocument/2006/relationships/image" Target="../media/image454.emf"/><Relationship Id="rId11" Type="http://schemas.openxmlformats.org/officeDocument/2006/relationships/image" Target="../media/image459.emf"/><Relationship Id="rId24" Type="http://schemas.openxmlformats.org/officeDocument/2006/relationships/image" Target="../media/image472.emf"/><Relationship Id="rId32" Type="http://schemas.openxmlformats.org/officeDocument/2006/relationships/image" Target="../media/image480.emf"/><Relationship Id="rId5" Type="http://schemas.openxmlformats.org/officeDocument/2006/relationships/image" Target="../media/image453.emf"/><Relationship Id="rId15" Type="http://schemas.openxmlformats.org/officeDocument/2006/relationships/image" Target="../media/image463.emf"/><Relationship Id="rId23" Type="http://schemas.openxmlformats.org/officeDocument/2006/relationships/image" Target="../media/image471.emf"/><Relationship Id="rId28" Type="http://schemas.openxmlformats.org/officeDocument/2006/relationships/image" Target="../media/image476.emf"/><Relationship Id="rId10" Type="http://schemas.openxmlformats.org/officeDocument/2006/relationships/image" Target="../media/image458.emf"/><Relationship Id="rId19" Type="http://schemas.openxmlformats.org/officeDocument/2006/relationships/image" Target="../media/image467.emf"/><Relationship Id="rId31" Type="http://schemas.openxmlformats.org/officeDocument/2006/relationships/image" Target="../media/image479.emf"/><Relationship Id="rId4" Type="http://schemas.openxmlformats.org/officeDocument/2006/relationships/image" Target="../media/image452.jpeg"/><Relationship Id="rId9" Type="http://schemas.openxmlformats.org/officeDocument/2006/relationships/image" Target="../media/image457.emf"/><Relationship Id="rId14" Type="http://schemas.openxmlformats.org/officeDocument/2006/relationships/image" Target="../media/image462.emf"/><Relationship Id="rId22" Type="http://schemas.openxmlformats.org/officeDocument/2006/relationships/image" Target="../media/image470.emf"/><Relationship Id="rId27" Type="http://schemas.openxmlformats.org/officeDocument/2006/relationships/image" Target="../media/image475.emf"/><Relationship Id="rId30" Type="http://schemas.openxmlformats.org/officeDocument/2006/relationships/image" Target="../media/image478.emf"/></Relationships>
</file>

<file path=ppt/slides/_rels/slide9.xml.rels><?xml version="1.0" encoding="UTF-8" standalone="yes"?>
<Relationships xmlns="http://schemas.openxmlformats.org/package/2006/relationships"><Relationship Id="rId13" Type="http://schemas.openxmlformats.org/officeDocument/2006/relationships/image" Target="../media/image491.emf"/><Relationship Id="rId18" Type="http://schemas.openxmlformats.org/officeDocument/2006/relationships/image" Target="../media/image496.emf"/><Relationship Id="rId26" Type="http://schemas.openxmlformats.org/officeDocument/2006/relationships/image" Target="../media/image504.emf"/><Relationship Id="rId39" Type="http://schemas.openxmlformats.org/officeDocument/2006/relationships/image" Target="../media/image517.emf"/><Relationship Id="rId21" Type="http://schemas.openxmlformats.org/officeDocument/2006/relationships/image" Target="../media/image499.emf"/><Relationship Id="rId34" Type="http://schemas.openxmlformats.org/officeDocument/2006/relationships/image" Target="../media/image512.emf"/><Relationship Id="rId42" Type="http://schemas.openxmlformats.org/officeDocument/2006/relationships/image" Target="../media/image520.emf"/><Relationship Id="rId47" Type="http://schemas.openxmlformats.org/officeDocument/2006/relationships/image" Target="../media/image525.emf"/><Relationship Id="rId50" Type="http://schemas.openxmlformats.org/officeDocument/2006/relationships/image" Target="../media/image528.emf"/><Relationship Id="rId55" Type="http://schemas.openxmlformats.org/officeDocument/2006/relationships/image" Target="../media/image533.emf"/><Relationship Id="rId63" Type="http://schemas.openxmlformats.org/officeDocument/2006/relationships/image" Target="../media/image541.emf"/><Relationship Id="rId68" Type="http://schemas.openxmlformats.org/officeDocument/2006/relationships/image" Target="../media/image546.emf"/><Relationship Id="rId76" Type="http://schemas.openxmlformats.org/officeDocument/2006/relationships/image" Target="../media/image554.emf"/><Relationship Id="rId7" Type="http://schemas.openxmlformats.org/officeDocument/2006/relationships/image" Target="../media/image485.emf"/><Relationship Id="rId71" Type="http://schemas.openxmlformats.org/officeDocument/2006/relationships/image" Target="../media/image549.emf"/><Relationship Id="rId2" Type="http://schemas.openxmlformats.org/officeDocument/2006/relationships/notesSlide" Target="../notesSlides/notesSlide8.xml"/><Relationship Id="rId16" Type="http://schemas.openxmlformats.org/officeDocument/2006/relationships/image" Target="../media/image494.emf"/><Relationship Id="rId29" Type="http://schemas.openxmlformats.org/officeDocument/2006/relationships/image" Target="../media/image507.emf"/><Relationship Id="rId11" Type="http://schemas.openxmlformats.org/officeDocument/2006/relationships/image" Target="../media/image489.emf"/><Relationship Id="rId24" Type="http://schemas.openxmlformats.org/officeDocument/2006/relationships/image" Target="../media/image502.emf"/><Relationship Id="rId32" Type="http://schemas.openxmlformats.org/officeDocument/2006/relationships/image" Target="../media/image510.emf"/><Relationship Id="rId37" Type="http://schemas.openxmlformats.org/officeDocument/2006/relationships/image" Target="../media/image515.emf"/><Relationship Id="rId40" Type="http://schemas.openxmlformats.org/officeDocument/2006/relationships/image" Target="../media/image518.emf"/><Relationship Id="rId45" Type="http://schemas.openxmlformats.org/officeDocument/2006/relationships/image" Target="../media/image523.emf"/><Relationship Id="rId53" Type="http://schemas.openxmlformats.org/officeDocument/2006/relationships/image" Target="../media/image531.emf"/><Relationship Id="rId58" Type="http://schemas.openxmlformats.org/officeDocument/2006/relationships/image" Target="../media/image536.emf"/><Relationship Id="rId66" Type="http://schemas.openxmlformats.org/officeDocument/2006/relationships/image" Target="../media/image544.emf"/><Relationship Id="rId74" Type="http://schemas.openxmlformats.org/officeDocument/2006/relationships/image" Target="../media/image552.emf"/><Relationship Id="rId79" Type="http://schemas.openxmlformats.org/officeDocument/2006/relationships/image" Target="../media/image557.emf"/><Relationship Id="rId5" Type="http://schemas.openxmlformats.org/officeDocument/2006/relationships/image" Target="../media/image483.png"/><Relationship Id="rId61" Type="http://schemas.openxmlformats.org/officeDocument/2006/relationships/image" Target="../media/image539.emf"/><Relationship Id="rId10" Type="http://schemas.openxmlformats.org/officeDocument/2006/relationships/image" Target="../media/image488.emf"/><Relationship Id="rId19" Type="http://schemas.openxmlformats.org/officeDocument/2006/relationships/image" Target="../media/image497.emf"/><Relationship Id="rId31" Type="http://schemas.openxmlformats.org/officeDocument/2006/relationships/image" Target="../media/image509.emf"/><Relationship Id="rId44" Type="http://schemas.openxmlformats.org/officeDocument/2006/relationships/image" Target="../media/image522.emf"/><Relationship Id="rId52" Type="http://schemas.openxmlformats.org/officeDocument/2006/relationships/image" Target="../media/image530.emf"/><Relationship Id="rId60" Type="http://schemas.openxmlformats.org/officeDocument/2006/relationships/image" Target="../media/image538.emf"/><Relationship Id="rId65" Type="http://schemas.openxmlformats.org/officeDocument/2006/relationships/image" Target="../media/image543.emf"/><Relationship Id="rId73" Type="http://schemas.openxmlformats.org/officeDocument/2006/relationships/image" Target="../media/image551.emf"/><Relationship Id="rId78" Type="http://schemas.openxmlformats.org/officeDocument/2006/relationships/image" Target="../media/image556.emf"/><Relationship Id="rId4" Type="http://schemas.openxmlformats.org/officeDocument/2006/relationships/image" Target="../media/image482.jpeg"/><Relationship Id="rId9" Type="http://schemas.openxmlformats.org/officeDocument/2006/relationships/image" Target="../media/image487.emf"/><Relationship Id="rId14" Type="http://schemas.openxmlformats.org/officeDocument/2006/relationships/image" Target="../media/image492.emf"/><Relationship Id="rId22" Type="http://schemas.openxmlformats.org/officeDocument/2006/relationships/image" Target="../media/image500.emf"/><Relationship Id="rId27" Type="http://schemas.openxmlformats.org/officeDocument/2006/relationships/image" Target="../media/image505.emf"/><Relationship Id="rId30" Type="http://schemas.openxmlformats.org/officeDocument/2006/relationships/image" Target="../media/image508.emf"/><Relationship Id="rId35" Type="http://schemas.openxmlformats.org/officeDocument/2006/relationships/image" Target="../media/image513.emf"/><Relationship Id="rId43" Type="http://schemas.openxmlformats.org/officeDocument/2006/relationships/image" Target="../media/image521.emf"/><Relationship Id="rId48" Type="http://schemas.openxmlformats.org/officeDocument/2006/relationships/image" Target="../media/image526.emf"/><Relationship Id="rId56" Type="http://schemas.openxmlformats.org/officeDocument/2006/relationships/image" Target="../media/image534.emf"/><Relationship Id="rId64" Type="http://schemas.openxmlformats.org/officeDocument/2006/relationships/image" Target="../media/image542.emf"/><Relationship Id="rId69" Type="http://schemas.openxmlformats.org/officeDocument/2006/relationships/image" Target="../media/image547.emf"/><Relationship Id="rId77" Type="http://schemas.openxmlformats.org/officeDocument/2006/relationships/image" Target="../media/image555.emf"/><Relationship Id="rId8" Type="http://schemas.openxmlformats.org/officeDocument/2006/relationships/image" Target="../media/image486.emf"/><Relationship Id="rId51" Type="http://schemas.openxmlformats.org/officeDocument/2006/relationships/image" Target="../media/image529.emf"/><Relationship Id="rId72" Type="http://schemas.openxmlformats.org/officeDocument/2006/relationships/image" Target="../media/image550.emf"/><Relationship Id="rId3" Type="http://schemas.openxmlformats.org/officeDocument/2006/relationships/image" Target="../media/image481.jpeg"/><Relationship Id="rId12" Type="http://schemas.openxmlformats.org/officeDocument/2006/relationships/image" Target="../media/image490.emf"/><Relationship Id="rId17" Type="http://schemas.openxmlformats.org/officeDocument/2006/relationships/image" Target="../media/image495.emf"/><Relationship Id="rId25" Type="http://schemas.openxmlformats.org/officeDocument/2006/relationships/image" Target="../media/image503.emf"/><Relationship Id="rId33" Type="http://schemas.openxmlformats.org/officeDocument/2006/relationships/image" Target="../media/image511.emf"/><Relationship Id="rId38" Type="http://schemas.openxmlformats.org/officeDocument/2006/relationships/image" Target="../media/image516.emf"/><Relationship Id="rId46" Type="http://schemas.openxmlformats.org/officeDocument/2006/relationships/image" Target="../media/image524.emf"/><Relationship Id="rId59" Type="http://schemas.openxmlformats.org/officeDocument/2006/relationships/image" Target="../media/image537.emf"/><Relationship Id="rId67" Type="http://schemas.openxmlformats.org/officeDocument/2006/relationships/image" Target="../media/image545.emf"/><Relationship Id="rId20" Type="http://schemas.openxmlformats.org/officeDocument/2006/relationships/image" Target="../media/image498.emf"/><Relationship Id="rId41" Type="http://schemas.openxmlformats.org/officeDocument/2006/relationships/image" Target="../media/image519.emf"/><Relationship Id="rId54" Type="http://schemas.openxmlformats.org/officeDocument/2006/relationships/image" Target="../media/image532.emf"/><Relationship Id="rId62" Type="http://schemas.openxmlformats.org/officeDocument/2006/relationships/image" Target="../media/image540.emf"/><Relationship Id="rId70" Type="http://schemas.openxmlformats.org/officeDocument/2006/relationships/image" Target="../media/image548.emf"/><Relationship Id="rId75" Type="http://schemas.openxmlformats.org/officeDocument/2006/relationships/image" Target="../media/image553.emf"/><Relationship Id="rId1" Type="http://schemas.openxmlformats.org/officeDocument/2006/relationships/slideLayout" Target="../slideLayouts/slideLayout12.xml"/><Relationship Id="rId6" Type="http://schemas.openxmlformats.org/officeDocument/2006/relationships/image" Target="../media/image484.emf"/><Relationship Id="rId15" Type="http://schemas.openxmlformats.org/officeDocument/2006/relationships/image" Target="../media/image493.emf"/><Relationship Id="rId23" Type="http://schemas.openxmlformats.org/officeDocument/2006/relationships/image" Target="../media/image501.emf"/><Relationship Id="rId28" Type="http://schemas.openxmlformats.org/officeDocument/2006/relationships/image" Target="../media/image506.emf"/><Relationship Id="rId36" Type="http://schemas.openxmlformats.org/officeDocument/2006/relationships/image" Target="../media/image514.emf"/><Relationship Id="rId49" Type="http://schemas.openxmlformats.org/officeDocument/2006/relationships/image" Target="../media/image527.emf"/><Relationship Id="rId57" Type="http://schemas.openxmlformats.org/officeDocument/2006/relationships/image" Target="../media/image5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D</a:t>
            </a:r>
            <a:r>
              <a:rPr lang="en-GB" dirty="0">
                <a:solidFill>
                  <a:srgbClr val="0066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AXIS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2016</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2016</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60076" y="4699619"/>
            <a:ext cx="4895992" cy="2186539"/>
          </a:xfrm>
          <a:prstGeom prst="rect">
            <a:avLst/>
          </a:prstGeom>
          <a:blipFill dpi="0" rotWithShape="1">
            <a:blip r:embed="rId3" cstate="print">
              <a:alphaModFix amt="85000"/>
            </a:blip>
            <a:srcRect/>
            <a:stretch>
              <a:fillRect/>
            </a:stretch>
          </a:blipFill>
          <a:ln w="60325" cap="rnd" cmpd="sng">
            <a:solidFill>
              <a:schemeClr val="tx1"/>
            </a:solidFill>
            <a:prstDash val="solid"/>
            <a:miter lim="800000"/>
            <a:headEnd/>
            <a:tailEnd/>
          </a:ln>
          <a:effectLst/>
        </p:spPr>
        <p:txBody>
          <a:bodyPr wrap="square" lIns="0" tIns="108000"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4400" dirty="0"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rPr>
              <a:t>12.</a:t>
            </a:r>
          </a:p>
          <a:p>
            <a:pPr algn="ctr" eaLnBrk="0" hangingPunct="0">
              <a:defRPr/>
            </a:pPr>
            <a:r>
              <a:rPr lang="cs-CZ" sz="4400" dirty="0"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rPr>
              <a:t>SK  </a:t>
            </a:r>
            <a:r>
              <a:rPr lang="cs-CZ" sz="4400" dirty="0" err="1"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rPr>
              <a:t>Baník</a:t>
            </a:r>
            <a:endParaRPr lang="cs-CZ" sz="4400" dirty="0"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endParaRPr>
          </a:p>
          <a:p>
            <a:pPr algn="ctr" eaLnBrk="0" hangingPunct="0">
              <a:defRPr/>
            </a:pPr>
            <a:r>
              <a:rPr lang="cs-CZ" sz="4400" dirty="0"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rPr>
              <a:t> </a:t>
            </a:r>
            <a:r>
              <a:rPr lang="cs-CZ" sz="4400" dirty="0" err="1" smtClean="0">
                <a:ln w="79375" cap="rnd" cmpd="dbl">
                  <a:noFill/>
                  <a:bevel/>
                </a:ln>
                <a:blipFill>
                  <a:blip r:embed="rId4"/>
                  <a:stretch>
                    <a:fillRect/>
                  </a:stretch>
                </a:blipFill>
                <a:effectLst>
                  <a:outerShdw blurRad="38100" dist="38100" dir="2700000" algn="tl">
                    <a:srgbClr val="000000">
                      <a:alpha val="43137"/>
                    </a:srgbClr>
                  </a:outerShdw>
                </a:effectLst>
                <a:latin typeface="Imprint MT Shadow" pitchFamily="82" charset="0"/>
                <a:ea typeface="Gungsuh" pitchFamily="18" charset="-127"/>
                <a:cs typeface="Arial" pitchFamily="34" charset="0"/>
              </a:rPr>
              <a:t>Modlany</a:t>
            </a:r>
            <a:endParaRPr lang="cs-CZ" sz="4400" dirty="0" smtClean="0">
              <a:ln w="79375" cap="rnd" cmpd="dbl">
                <a:noFill/>
                <a:bevel/>
              </a:ln>
              <a:effectLst>
                <a:outerShdw blurRad="38100" dist="38100" dir="2700000" algn="tl">
                  <a:srgbClr val="000000">
                    <a:alpha val="43137"/>
                  </a:srgbClr>
                </a:outerShdw>
              </a:effectLst>
              <a:latin typeface="Imprint MT Shadow" pitchFamily="82" charset="0"/>
              <a:ea typeface="Gungsuh" pitchFamily="18" charset="-127"/>
              <a:cs typeface="Arial" pitchFamily="34" charset="0"/>
            </a:endParaRPr>
          </a:p>
        </p:txBody>
      </p:sp>
      <p:sp>
        <p:nvSpPr>
          <p:cNvPr id="13" name="TextovéPole 13"/>
          <p:cNvSpPr txBox="1">
            <a:spLocks noChangeArrowheads="1"/>
          </p:cNvSpPr>
          <p:nvPr/>
        </p:nvSpPr>
        <p:spPr bwMode="auto">
          <a:xfrm>
            <a:off x="5359524" y="68696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611388"/>
            <a:ext cx="4896544" cy="1938992"/>
          </a:xfrm>
          <a:prstGeom prst="rect">
            <a:avLst/>
          </a:prstGeom>
          <a:blipFill dpi="0" rotWithShape="1">
            <a:blip r:embed="rId5" cstate="print">
              <a:alphaModFix amt="49000"/>
            </a:blip>
            <a:srcRect/>
            <a:stretch>
              <a:fillRect/>
            </a:stretch>
          </a:blipFill>
          <a:ln w="34925" cap="rnd" cmpd="sng">
            <a:solidFill>
              <a:srgbClr val="0099FF"/>
            </a:solidFill>
            <a:prstDash val="lgDashDot"/>
            <a:miter lim="800000"/>
          </a:ln>
          <a:effectLst/>
          <a:scene3d>
            <a:camera prst="orthographicFront"/>
            <a:lightRig rig="threePt" dir="t"/>
          </a:scene3d>
          <a:sp3d extrusionH="25400" contourW="19050">
            <a:bevelT w="12700" h="82550"/>
          </a:sp3d>
        </p:spPr>
        <p:txBody>
          <a:bodyPr wrap="square" rtlCol="0">
            <a:spAutoFit/>
          </a:bodyPr>
          <a:lstStyle/>
          <a:p>
            <a:pPr algn="ctr"/>
            <a:r>
              <a:rPr lang="cs-CZ" sz="4000" dirty="0" smtClean="0">
                <a:ln w="31750">
                  <a:solidFill>
                    <a:srgbClr val="FF9966"/>
                  </a:solidFill>
                </a:ln>
                <a:solidFill>
                  <a:srgbClr val="CC00FF"/>
                </a:solidFill>
                <a:effectLst>
                  <a:outerShdw blurRad="38100" dist="38100" dir="2700000" algn="tl">
                    <a:srgbClr val="000000">
                      <a:alpha val="43137"/>
                    </a:srgbClr>
                  </a:outerShdw>
                </a:effectLst>
                <a:latin typeface="Microsoft PhagsPa" pitchFamily="34" charset="0"/>
                <a:ea typeface="FangSong" pitchFamily="49" charset="-122"/>
                <a:cs typeface="KodchiangUPC" pitchFamily="18" charset="-34"/>
              </a:rPr>
              <a:t>1.5.2016  </a:t>
            </a:r>
          </a:p>
          <a:p>
            <a:pPr algn="ctr"/>
            <a:r>
              <a:rPr lang="cs-CZ" sz="4000" dirty="0" smtClean="0">
                <a:ln w="31750">
                  <a:solidFill>
                    <a:srgbClr val="FF9966"/>
                  </a:solidFill>
                </a:ln>
                <a:solidFill>
                  <a:srgbClr val="CC00FF"/>
                </a:solidFill>
                <a:effectLst>
                  <a:outerShdw blurRad="38100" dist="38100" dir="2700000" algn="tl">
                    <a:srgbClr val="000000">
                      <a:alpha val="43137"/>
                    </a:srgbClr>
                  </a:outerShdw>
                </a:effectLst>
                <a:latin typeface="Microsoft PhagsPa" pitchFamily="34" charset="0"/>
                <a:ea typeface="FangSong" pitchFamily="49" charset="-122"/>
                <a:cs typeface="KodchiangUPC" pitchFamily="18" charset="-34"/>
              </a:rPr>
              <a:t>Neděle  23.kolo   </a:t>
            </a:r>
          </a:p>
          <a:p>
            <a:pPr algn="ctr"/>
            <a:r>
              <a:rPr lang="cs-CZ" sz="4000" dirty="0" smtClean="0">
                <a:ln w="31750">
                  <a:solidFill>
                    <a:srgbClr val="FF9966"/>
                  </a:solidFill>
                </a:ln>
                <a:solidFill>
                  <a:srgbClr val="CC00FF"/>
                </a:solidFill>
                <a:effectLst>
                  <a:outerShdw blurRad="38100" dist="38100" dir="2700000" algn="tl">
                    <a:srgbClr val="000000">
                      <a:alpha val="43137"/>
                    </a:srgbClr>
                  </a:outerShdw>
                </a:effectLst>
                <a:latin typeface="Microsoft PhagsPa" pitchFamily="34" charset="0"/>
                <a:ea typeface="FangSong" pitchFamily="49" charset="-122"/>
                <a:cs typeface="KodchiangUPC" pitchFamily="18" charset="-34"/>
              </a:rPr>
              <a:t>10:30 hod</a:t>
            </a:r>
            <a:endParaRPr lang="cs-CZ" sz="3600" dirty="0" smtClean="0">
              <a:ln w="31750">
                <a:solidFill>
                  <a:srgbClr val="FF9966"/>
                </a:solidFill>
              </a:ln>
              <a:solidFill>
                <a:srgbClr val="CC00FF"/>
              </a:solidFill>
              <a:effectLst>
                <a:outerShdw blurRad="38100" dist="38100" dir="2700000" algn="tl">
                  <a:srgbClr val="000000">
                    <a:alpha val="43137"/>
                  </a:srgbClr>
                </a:outerShdw>
              </a:effectLst>
              <a:latin typeface="Microsoft PhagsPa" pitchFamily="34" charset="0"/>
              <a:ea typeface="FangSong" pitchFamily="49" charset="-122"/>
              <a:cs typeface="KodchiangUPC" pitchFamily="18" charset="-34"/>
            </a:endParaRPr>
          </a:p>
        </p:txBody>
      </p:sp>
      <p:sp>
        <p:nvSpPr>
          <p:cNvPr id="14" name="AutoShape 3"/>
          <p:cNvSpPr>
            <a:spLocks noChangeArrowheads="1"/>
          </p:cNvSpPr>
          <p:nvPr/>
        </p:nvSpPr>
        <p:spPr bwMode="auto">
          <a:xfrm>
            <a:off x="5359524" y="74422"/>
            <a:ext cx="4896544" cy="1191800"/>
          </a:xfrm>
          <a:prstGeom prst="flowChartAlternateProcess">
            <a:avLst/>
          </a:prstGeom>
          <a:blipFill>
            <a:blip r:embed="rId6" cstate="print"/>
            <a:stretch>
              <a:fillRect/>
            </a:stretch>
          </a:blipFill>
          <a:ln w="57150" cap="rnd" cmpd="sng">
            <a:solidFill>
              <a:srgbClr val="666633"/>
            </a:solidFill>
            <a:prstDash val="lgDashDotDot"/>
            <a:bevel/>
            <a:headEnd/>
            <a:tailEnd/>
          </a:ln>
          <a:effectLst>
            <a:outerShdw blurRad="50800" dist="50800" dir="5400000" algn="ctr" rotWithShape="0">
              <a:srgbClr val="FFFF00"/>
            </a:outerShdw>
          </a:effectLst>
        </p:spPr>
        <p:txBody>
          <a:bodyPr wrap="none" lIns="144000" tIns="45713" rIns="91425" bIns="45713" anchor="ctr">
            <a:scene3d>
              <a:camera prst="orthographicFront"/>
              <a:lightRig rig="threePt" dir="t"/>
            </a:scene3d>
            <a:sp3d contourW="12700">
              <a:extrusionClr>
                <a:schemeClr val="bg1"/>
              </a:extrusionClr>
              <a:contourClr>
                <a:schemeClr val="bg1"/>
              </a:contourClr>
            </a:sp3d>
          </a:bodyPr>
          <a:lstStyle/>
          <a:p>
            <a:pPr algn="ctr" eaLnBrk="0" hangingPunct="0">
              <a:defRPr/>
            </a:pPr>
            <a:r>
              <a:rPr lang="cs-CZ" sz="3200" dirty="0">
                <a:ln w="25400" cap="rnd">
                  <a:solidFill>
                    <a:srgbClr val="9966FF"/>
                  </a:solidFill>
                  <a:miter lim="800000"/>
                </a:ln>
                <a:solidFill>
                  <a:srgbClr val="CC0066"/>
                </a:solidFill>
                <a:effectLst>
                  <a:outerShdw blurRad="38100" dist="38100" dir="2700000" algn="tl">
                    <a:srgbClr val="000000">
                      <a:alpha val="43137"/>
                    </a:srgbClr>
                  </a:outerShdw>
                </a:effectLst>
                <a:latin typeface="Swis721 Ex BT" pitchFamily="34" charset="0"/>
              </a:rPr>
              <a:t> </a:t>
            </a:r>
            <a:r>
              <a:rPr lang="cs-CZ" sz="3600" dirty="0">
                <a:ln w="0" cap="rnd">
                  <a:solidFill>
                    <a:schemeClr val="tx1"/>
                  </a:solidFill>
                  <a:miter lim="800000"/>
                </a:ln>
                <a:solidFill>
                  <a:srgbClr val="CC0066"/>
                </a:solidFill>
                <a:effectLst>
                  <a:outerShdw blurRad="38100" dist="38100" dir="2700000" algn="tl">
                    <a:srgbClr val="FF0000">
                      <a:alpha val="42353"/>
                    </a:srgbClr>
                  </a:outerShdw>
                </a:effectLst>
                <a:latin typeface="Segoe UI Semibold" pitchFamily="34" charset="0"/>
                <a:ea typeface="SimHei" pitchFamily="49" charset="-122"/>
                <a:cs typeface="LilyUPC" pitchFamily="34" charset="-34"/>
              </a:rPr>
              <a:t>Fotbalový zpravodaj</a:t>
            </a:r>
          </a:p>
          <a:p>
            <a:pPr algn="ctr" eaLnBrk="0" hangingPunct="0">
              <a:defRPr/>
            </a:pPr>
            <a:r>
              <a:rPr lang="cs-CZ" sz="3600" dirty="0">
                <a:ln w="0" cap="rnd">
                  <a:solidFill>
                    <a:schemeClr val="tx1"/>
                  </a:solidFill>
                  <a:miter lim="800000"/>
                </a:ln>
                <a:solidFill>
                  <a:srgbClr val="CC0066"/>
                </a:solidFill>
                <a:effectLst>
                  <a:outerShdw blurRad="38100" dist="38100" dir="2700000" algn="tl">
                    <a:srgbClr val="FF0000">
                      <a:alpha val="42353"/>
                    </a:srgbClr>
                  </a:outerShdw>
                </a:effectLst>
                <a:latin typeface="Segoe UI Semibold" pitchFamily="34" charset="0"/>
                <a:ea typeface="SimHei" pitchFamily="49" charset="-122"/>
                <a:cs typeface="LilyUPC" pitchFamily="34" charset="-34"/>
              </a:rPr>
              <a:t>SK </a:t>
            </a:r>
            <a:r>
              <a:rPr lang="cs-CZ" sz="3600" dirty="0" err="1" smtClean="0">
                <a:ln w="0" cap="rnd">
                  <a:solidFill>
                    <a:schemeClr val="tx1"/>
                  </a:solidFill>
                  <a:miter lim="800000"/>
                </a:ln>
                <a:solidFill>
                  <a:srgbClr val="CC0066"/>
                </a:solidFill>
                <a:effectLst>
                  <a:outerShdw blurRad="38100" dist="38100" dir="2700000" algn="tl">
                    <a:srgbClr val="FF0000">
                      <a:alpha val="42353"/>
                    </a:srgbClr>
                  </a:outerShdw>
                </a:effectLst>
                <a:latin typeface="Segoe UI Semibold" pitchFamily="34" charset="0"/>
                <a:ea typeface="SimHei" pitchFamily="49" charset="-122"/>
                <a:cs typeface="LilyUPC" pitchFamily="34" charset="-34"/>
              </a:rPr>
              <a:t>Štětí</a:t>
            </a:r>
            <a:r>
              <a:rPr lang="cs-CZ" sz="3600" dirty="0" smtClean="0">
                <a:ln w="0" cap="rnd">
                  <a:solidFill>
                    <a:schemeClr val="tx1"/>
                  </a:solidFill>
                  <a:miter lim="800000"/>
                </a:ln>
                <a:solidFill>
                  <a:srgbClr val="CC0066"/>
                </a:solidFill>
                <a:effectLst>
                  <a:outerShdw blurRad="38100" dist="38100" dir="2700000" algn="tl">
                    <a:srgbClr val="FF0000">
                      <a:alpha val="42353"/>
                    </a:srgbClr>
                  </a:outerShdw>
                </a:effectLst>
                <a:latin typeface="Segoe UI Semibold" pitchFamily="34" charset="0"/>
                <a:ea typeface="SimHei" pitchFamily="49" charset="-122"/>
                <a:cs typeface="LilyUPC" pitchFamily="34" charset="-34"/>
              </a:rPr>
              <a:t>, z.s.</a:t>
            </a:r>
            <a:endParaRPr lang="cs-CZ" sz="3600" dirty="0">
              <a:ln w="0" cap="rnd">
                <a:solidFill>
                  <a:schemeClr val="tx1"/>
                </a:solidFill>
                <a:miter lim="800000"/>
              </a:ln>
              <a:solidFill>
                <a:srgbClr val="CC0066"/>
              </a:solidFill>
              <a:effectLst>
                <a:outerShdw blurRad="38100" dist="38100" dir="2700000" algn="tl">
                  <a:srgbClr val="FF0000">
                    <a:alpha val="42353"/>
                  </a:srgbClr>
                </a:outerShdw>
              </a:effectLst>
              <a:latin typeface="Segoe UI Semibold" pitchFamily="34" charset="0"/>
              <a:ea typeface="SimHei" pitchFamily="49" charset="-122"/>
              <a:cs typeface="LilyUPC" pitchFamily="34" charset="-34"/>
            </a:endParaRPr>
          </a:p>
        </p:txBody>
      </p:sp>
      <p:sp>
        <p:nvSpPr>
          <p:cNvPr id="17" name="TextovéPole 16"/>
          <p:cNvSpPr txBox="1"/>
          <p:nvPr/>
        </p:nvSpPr>
        <p:spPr>
          <a:xfrm>
            <a:off x="5359524" y="1459260"/>
            <a:ext cx="4896000" cy="954107"/>
          </a:xfrm>
          <a:prstGeom prst="rect">
            <a:avLst/>
          </a:prstGeom>
          <a:blipFill>
            <a:blip r:embed="rId7" cstate="print"/>
            <a:stretch>
              <a:fillRect/>
            </a:stretch>
          </a:blipFill>
          <a:ln w="50800" cmpd="sng">
            <a:solidFill>
              <a:srgbClr val="CCFF33"/>
            </a:solidFill>
            <a:prstDash val="solid"/>
          </a:ln>
          <a:effectLst>
            <a:innerShdw blurRad="63500" dist="50800" dir="10800000">
              <a:srgbClr val="66FF66">
                <a:alpha val="49804"/>
              </a:srgbClr>
            </a:innerShdw>
          </a:effectLst>
          <a:scene3d>
            <a:camera prst="orthographicFront"/>
            <a:lightRig rig="threePt" dir="t"/>
          </a:scene3d>
          <a:sp3d extrusionH="76200" contourW="12700">
            <a:bevelT w="165100" prst="coolSlant"/>
            <a:extrusionClr>
              <a:srgbClr val="CC00CC"/>
            </a:extrusionClr>
            <a:contourClr>
              <a:srgbClr val="CC66FF"/>
            </a:contourClr>
          </a:sp3d>
        </p:spPr>
        <p:txBody>
          <a:bodyPr wrap="square" rtlCol="0">
            <a:spAutoFit/>
          </a:bodyPr>
          <a:lstStyle/>
          <a:p>
            <a:pPr algn="ctr"/>
            <a:r>
              <a:rPr lang="cs-CZ" sz="2800" dirty="0" smtClean="0">
                <a:ln w="31750">
                  <a:noFill/>
                </a:ln>
                <a:gradFill>
                  <a:gsLst>
                    <a:gs pos="0">
                      <a:srgbClr val="03D4A8"/>
                    </a:gs>
                    <a:gs pos="25000">
                      <a:srgbClr val="21D6E0"/>
                    </a:gs>
                    <a:gs pos="75000">
                      <a:srgbClr val="0087E6"/>
                    </a:gs>
                    <a:gs pos="100000">
                      <a:srgbClr val="005CBF"/>
                    </a:gs>
                  </a:gsLst>
                  <a:lin ang="5400000" scaled="0"/>
                </a:gradFill>
                <a:effectLst>
                  <a:outerShdw blurRad="38100" dist="38100" dir="2700000" algn="tl">
                    <a:srgbClr val="000000">
                      <a:alpha val="43137"/>
                    </a:srgbClr>
                  </a:outerShdw>
                </a:effectLst>
                <a:latin typeface="MS Sans Serif"/>
                <a:ea typeface="Cambria Math" pitchFamily="18" charset="0"/>
                <a:cs typeface="Arial" pitchFamily="34" charset="0"/>
              </a:rPr>
              <a:t>Sezóna 2015/2016</a:t>
            </a:r>
          </a:p>
          <a:p>
            <a:pPr algn="ctr"/>
            <a:r>
              <a:rPr lang="cs-CZ" sz="2800" dirty="0" smtClean="0">
                <a:ln w="31750">
                  <a:noFill/>
                </a:ln>
                <a:gradFill>
                  <a:gsLst>
                    <a:gs pos="0">
                      <a:srgbClr val="03D4A8"/>
                    </a:gs>
                    <a:gs pos="25000">
                      <a:srgbClr val="21D6E0"/>
                    </a:gs>
                    <a:gs pos="75000">
                      <a:srgbClr val="0087E6"/>
                    </a:gs>
                    <a:gs pos="100000">
                      <a:srgbClr val="005CBF"/>
                    </a:gs>
                  </a:gsLst>
                  <a:lin ang="5400000" scaled="0"/>
                </a:gradFill>
                <a:effectLst>
                  <a:outerShdw blurRad="38100" dist="38100" dir="2700000" algn="tl">
                    <a:srgbClr val="000000">
                      <a:alpha val="43137"/>
                    </a:srgbClr>
                  </a:outerShdw>
                </a:effectLst>
                <a:latin typeface="MS Sans Serif"/>
                <a:ea typeface="Cambria Math" pitchFamily="18" charset="0"/>
                <a:cs typeface="Arial" pitchFamily="34" charset="0"/>
              </a:rPr>
              <a:t>Ústecký přebor Jaro 201</a:t>
            </a:r>
            <a:r>
              <a:rPr lang="cs-CZ" sz="2800" dirty="0" smtClean="0">
                <a:ln w="31750">
                  <a:gradFill>
                    <a:gsLst>
                      <a:gs pos="0">
                        <a:srgbClr val="03D4A8"/>
                      </a:gs>
                      <a:gs pos="25000">
                        <a:srgbClr val="21D6E0"/>
                      </a:gs>
                      <a:gs pos="75000">
                        <a:srgbClr val="0087E6"/>
                      </a:gs>
                      <a:gs pos="100000">
                        <a:srgbClr val="005CBF"/>
                      </a:gs>
                    </a:gsLst>
                    <a:lin ang="5400000" scaled="0"/>
                  </a:gradFill>
                </a:ln>
                <a:effectLst>
                  <a:outerShdw blurRad="38100" dist="38100" dir="2700000" algn="tl">
                    <a:srgbClr val="000000">
                      <a:alpha val="43137"/>
                    </a:srgbClr>
                  </a:outerShdw>
                </a:effectLst>
                <a:latin typeface="MS Sans Serif"/>
                <a:ea typeface="Cambria Math" pitchFamily="18" charset="0"/>
                <a:cs typeface="Arial" pitchFamily="34" charset="0"/>
              </a:rPr>
              <a:t>6</a:t>
            </a:r>
          </a:p>
        </p:txBody>
      </p:sp>
      <p:pic>
        <p:nvPicPr>
          <p:cNvPr id="31746" name="Picture 2"/>
          <p:cNvPicPr>
            <a:picLocks noChangeAspect="1" noChangeArrowheads="1"/>
          </p:cNvPicPr>
          <p:nvPr/>
        </p:nvPicPr>
        <p:blipFill>
          <a:blip r:embed="rId8" cstate="print"/>
          <a:srcRect/>
          <a:stretch>
            <a:fillRect/>
          </a:stretch>
        </p:blipFill>
        <p:spPr bwMode="auto">
          <a:xfrm>
            <a:off x="5431532" y="4843636"/>
            <a:ext cx="936104" cy="864096"/>
          </a:xfrm>
          <a:prstGeom prst="rect">
            <a:avLst/>
          </a:prstGeom>
          <a:noFill/>
          <a:ln w="9525">
            <a:noFill/>
            <a:miter lim="800000"/>
            <a:headEnd/>
            <a:tailEnd/>
          </a:ln>
        </p:spPr>
      </p:pic>
      <p:pic>
        <p:nvPicPr>
          <p:cNvPr id="31745" name="Picture 1"/>
          <p:cNvPicPr>
            <a:picLocks noChangeAspect="1" noChangeArrowheads="1"/>
          </p:cNvPicPr>
          <p:nvPr/>
        </p:nvPicPr>
        <p:blipFill>
          <a:blip r:embed="rId9" cstate="print"/>
          <a:srcRect/>
          <a:stretch>
            <a:fillRect/>
          </a:stretch>
        </p:blipFill>
        <p:spPr bwMode="auto">
          <a:xfrm>
            <a:off x="9103940" y="4843636"/>
            <a:ext cx="936104" cy="936104"/>
          </a:xfrm>
          <a:prstGeom prst="rect">
            <a:avLst/>
          </a:prstGeom>
          <a:noFill/>
          <a:ln w="9525">
            <a:noFill/>
            <a:miter lim="800000"/>
            <a:headEnd/>
            <a:tailEnd/>
          </a:ln>
        </p:spPr>
      </p:pic>
      <p:sp>
        <p:nvSpPr>
          <p:cNvPr id="15" name="TextovéPole 12"/>
          <p:cNvSpPr txBox="1">
            <a:spLocks noChangeArrowheads="1"/>
          </p:cNvSpPr>
          <p:nvPr/>
        </p:nvSpPr>
        <p:spPr bwMode="auto">
          <a:xfrm>
            <a:off x="5107421" y="5962828"/>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5:2</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pic>
        <p:nvPicPr>
          <p:cNvPr id="12" name="Picture 1"/>
          <p:cNvPicPr>
            <a:picLocks noChangeAspect="1" noChangeArrowheads="1"/>
          </p:cNvPicPr>
          <p:nvPr/>
        </p:nvPicPr>
        <p:blipFill>
          <a:blip r:embed="rId3" cstate="print"/>
          <a:srcRect/>
          <a:stretch>
            <a:fillRect/>
          </a:stretch>
        </p:blipFill>
        <p:spPr bwMode="auto">
          <a:xfrm>
            <a:off x="462980" y="6427812"/>
            <a:ext cx="504056" cy="504056"/>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3199284" y="6211788"/>
            <a:ext cx="720080" cy="792088"/>
          </a:xfrm>
          <a:prstGeom prst="rect">
            <a:avLst/>
          </a:prstGeom>
          <a:noFill/>
          <a:ln w="9525">
            <a:noFill/>
            <a:miter lim="800000"/>
            <a:headEnd/>
            <a:tailEnd/>
          </a:ln>
        </p:spPr>
      </p:pic>
      <p:sp>
        <p:nvSpPr>
          <p:cNvPr id="10" name="Obdélník 9"/>
          <p:cNvSpPr/>
          <p:nvPr/>
        </p:nvSpPr>
        <p:spPr>
          <a:xfrm>
            <a:off x="102940" y="514434"/>
            <a:ext cx="4968552" cy="5863144"/>
          </a:xfrm>
          <a:prstGeom prst="rect">
            <a:avLst/>
          </a:prstGeom>
        </p:spPr>
        <p:txBody>
          <a:bodyPr wrap="square">
            <a:spAutoFit/>
          </a:bodyPr>
          <a:lstStyle/>
          <a:p>
            <a:pPr lvl="0" algn="just" eaLnBrk="0" hangingPunct="0"/>
            <a:r>
              <a:rPr lang="cs-CZ" b="0" dirty="0" smtClean="0">
                <a:latin typeface="Arial" pitchFamily="34" charset="0"/>
                <a:ea typeface="Times New Roman" pitchFamily="18" charset="0"/>
                <a:cs typeface="Arial" pitchFamily="34" charset="0"/>
              </a:rPr>
              <a:t>domácí obrany, kdy </a:t>
            </a:r>
            <a:r>
              <a:rPr lang="cs-CZ" b="0" dirty="0" err="1" smtClean="0">
                <a:latin typeface="Arial" pitchFamily="34" charset="0"/>
                <a:ea typeface="Times New Roman" pitchFamily="18" charset="0"/>
                <a:cs typeface="Arial" pitchFamily="34" charset="0"/>
              </a:rPr>
              <a:t>Belák</a:t>
            </a:r>
            <a:r>
              <a:rPr lang="cs-CZ" b="0" dirty="0" smtClean="0">
                <a:latin typeface="Arial" pitchFamily="34" charset="0"/>
                <a:ea typeface="Times New Roman" pitchFamily="18" charset="0"/>
                <a:cs typeface="Arial" pitchFamily="34" charset="0"/>
              </a:rPr>
              <a:t>  posunul na osamoceného Stejskala, ale ten </a:t>
            </a:r>
            <a:r>
              <a:rPr lang="cs-CZ" sz="1100" b="0" dirty="0" smtClean="0">
                <a:latin typeface="Arial" pitchFamily="34" charset="0"/>
                <a:ea typeface="Times New Roman" pitchFamily="18" charset="0"/>
                <a:cs typeface="Arial" pitchFamily="34" charset="0"/>
              </a:rPr>
              <a:t>uličku cestě míče do sítě nenašel. Pak si hráči vzali hráči kratší oddechový čas a na další příležitost se čekalo do 43. minuty.  Byla dokonce gólovou. Centr Stejskala z levé strany si za záda vlastního brankáře srazil žatecký Zmrhal. Branka do šatny na 1:0 byla dobrým vkladem do druhého poločasu. Ten začaly domácí nepřesnou střelou.  Ve 48. minutě se po několikerém cestování míče od jednoho hráče ke druhému v pokutovém území Žatce dostal až </a:t>
            </a:r>
            <a:r>
              <a:rPr lang="cs-CZ" sz="1100" b="0" dirty="0" err="1" smtClean="0">
                <a:latin typeface="Arial" pitchFamily="34" charset="0"/>
                <a:ea typeface="Times New Roman" pitchFamily="18" charset="0"/>
                <a:cs typeface="Arial" pitchFamily="34" charset="0"/>
              </a:rPr>
              <a:t>Šimralovi</a:t>
            </a:r>
            <a:r>
              <a:rPr lang="cs-CZ" sz="1100" b="0" dirty="0" smtClean="0">
                <a:latin typeface="Arial" pitchFamily="34" charset="0"/>
                <a:ea typeface="Times New Roman" pitchFamily="18" charset="0"/>
                <a:cs typeface="Arial" pitchFamily="34" charset="0"/>
              </a:rPr>
              <a:t> před kterým se otevřela branka, ale bohužel trefil přesně bod, kterým byla hlava domácího gólmana.  Šimral se stal ústřední postavou i za další 2 minuty, ale bohužel to vedlo k našemu smutku. Útočník Žatce prošel přes 3 hráče až před branku odkud vystřelil a právě bránící Šimral ve snaze odkopnout  míč do bezpečí si ho poslal na 1:1 do vlastní svatyně. Obrat v zápase byl dokonán za další 4 minuty. Zákrok Jiřího Vacka ve vlastním pokutovém území posoudil rozhodčí, jako nedovolený. Málo platné nám byli protesty proti tomuto hodně spornému verdiktu. </a:t>
            </a:r>
            <a:r>
              <a:rPr lang="cs-CZ" sz="1100" b="0" dirty="0" err="1" smtClean="0">
                <a:latin typeface="Arial" pitchFamily="34" charset="0"/>
                <a:ea typeface="Times New Roman" pitchFamily="18" charset="0"/>
                <a:cs typeface="Arial" pitchFamily="34" charset="0"/>
              </a:rPr>
              <a:t>Hassman</a:t>
            </a:r>
            <a:r>
              <a:rPr lang="cs-CZ" sz="1100" b="0" dirty="0" smtClean="0">
                <a:latin typeface="Arial" pitchFamily="34" charset="0"/>
                <a:ea typeface="Times New Roman" pitchFamily="18" charset="0"/>
                <a:cs typeface="Arial" pitchFamily="34" charset="0"/>
              </a:rPr>
              <a:t> z penalty zajistil domácím vedení 2:1. Za tohoto nepříznivého ukázalo naše mužstvo velkou sílu. Zmobilizovalo síly a za 9 minut bylo vyrovnáno. Na centr </a:t>
            </a:r>
            <a:r>
              <a:rPr lang="cs-CZ" sz="1100" b="0" dirty="0" err="1" smtClean="0">
                <a:latin typeface="Arial" pitchFamily="34" charset="0"/>
                <a:ea typeface="Times New Roman" pitchFamily="18" charset="0"/>
                <a:cs typeface="Arial" pitchFamily="34" charset="0"/>
              </a:rPr>
              <a:t>Slaničky</a:t>
            </a:r>
            <a:r>
              <a:rPr lang="cs-CZ" sz="1100" b="0" dirty="0" smtClean="0">
                <a:latin typeface="Arial" pitchFamily="34" charset="0"/>
                <a:ea typeface="Times New Roman" pitchFamily="18" charset="0"/>
                <a:cs typeface="Arial" pitchFamily="34" charset="0"/>
              </a:rPr>
              <a:t> se krásně položil Stejskal a hlavou poslal míč přesně tam, kam chtěl. K tyči na 2:2. Pokračovali jsme i nadále v nájezdech na soupeřovu branku a odměna přišla v 67. minutě. Míč se dostal k </a:t>
            </a:r>
            <a:r>
              <a:rPr lang="cs-CZ" sz="1100" b="0" dirty="0" err="1" smtClean="0">
                <a:latin typeface="Arial" pitchFamily="34" charset="0"/>
                <a:ea typeface="Times New Roman" pitchFamily="18" charset="0"/>
                <a:cs typeface="Arial" pitchFamily="34" charset="0"/>
              </a:rPr>
              <a:t>Belákovi</a:t>
            </a:r>
            <a:r>
              <a:rPr lang="cs-CZ" sz="1100" b="0" dirty="0" smtClean="0">
                <a:latin typeface="Arial" pitchFamily="34" charset="0"/>
                <a:ea typeface="Times New Roman" pitchFamily="18" charset="0"/>
                <a:cs typeface="Arial" pitchFamily="34" charset="0"/>
              </a:rPr>
              <a:t>, který nezadržitelně skóroval a dostal naše mužstvo do vedení 3:2.  Zvýšit náskok střelou z dobrých 25 metrů chtěl v 72. minutě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ale </a:t>
            </a:r>
            <a:r>
              <a:rPr lang="cs-CZ" sz="1100" b="0" dirty="0" err="1" smtClean="0">
                <a:latin typeface="Arial" pitchFamily="34" charset="0"/>
                <a:ea typeface="Times New Roman" pitchFamily="18" charset="0"/>
                <a:cs typeface="Arial" pitchFamily="34" charset="0"/>
              </a:rPr>
              <a:t>metřík</a:t>
            </a:r>
            <a:r>
              <a:rPr lang="cs-CZ" sz="1100" b="0" dirty="0" smtClean="0">
                <a:latin typeface="Arial" pitchFamily="34" charset="0"/>
                <a:ea typeface="Times New Roman" pitchFamily="18" charset="0"/>
                <a:cs typeface="Arial" pitchFamily="34" charset="0"/>
              </a:rPr>
              <a:t> chyběl.  Největší šanci k vyrovnání si domácí připravili 12 minut před koncem po jednom z rohů, kdy po hlavičce minul míč naši levou tyč. Blížil se závěr zápasu, když na ukazateli času naskočila 88. minuta a na branku domácích se řítil Tichý, který přišel na hřiště o minutu dříve. S nabídnutou situací si poradil báječně a umístěnou střelou rozhodl o konečném výsledku 4:2 v náš prospěch. Mohlo se jít slavit k rohovému praporku. </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Stejskal 1, Belák1, Tichý 1, vlastní 1</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(90-Lelek), Šimral, Vacek, Mencl-Kucler, Slanička(90.J.Grepl), </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Hrdý(89.Poráč), Stejskal-</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(86.Tichý)</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Michovský, Šmidrkal, Ransdorf</a:t>
            </a:r>
            <a:endParaRPr lang="cs-CZ" sz="1100" b="0" dirty="0" smtClean="0">
              <a:latin typeface="Arial" pitchFamily="34" charset="0"/>
              <a:cs typeface="Arial" pitchFamily="34" charset="0"/>
            </a:endParaRPr>
          </a:p>
        </p:txBody>
      </p:sp>
      <p:sp>
        <p:nvSpPr>
          <p:cNvPr id="14" name="TextovéPole 13"/>
          <p:cNvSpPr txBox="1"/>
          <p:nvPr/>
        </p:nvSpPr>
        <p:spPr>
          <a:xfrm>
            <a:off x="390972" y="91108"/>
            <a:ext cx="4392488" cy="307777"/>
          </a:xfrm>
          <a:prstGeom prst="rect">
            <a:avLst/>
          </a:prstGeom>
          <a:solidFill>
            <a:srgbClr val="CCFFFF"/>
          </a:solidFill>
        </p:spPr>
        <p:txBody>
          <a:bodyPr wrap="square" rtlCol="0">
            <a:spAutoFit/>
          </a:bodyPr>
          <a:lstStyle/>
          <a:p>
            <a:pPr algn="ctr"/>
            <a:r>
              <a:rPr lang="cs-CZ" sz="1400" u="sng" dirty="0" smtClean="0">
                <a:latin typeface="Bookman Old Style" pitchFamily="18" charset="0"/>
              </a:rPr>
              <a:t>Slavoj Žatec – SK </a:t>
            </a:r>
            <a:r>
              <a:rPr lang="cs-CZ" sz="1400" u="sng" dirty="0" err="1" smtClean="0">
                <a:latin typeface="Bookman Old Style" pitchFamily="18" charset="0"/>
              </a:rPr>
              <a:t>Štětí</a:t>
            </a:r>
            <a:r>
              <a:rPr lang="cs-CZ" sz="1400" u="sng" dirty="0" smtClean="0">
                <a:latin typeface="Bookman Old Style" pitchFamily="18" charset="0"/>
              </a:rPr>
              <a:t>  23.4.2016</a:t>
            </a:r>
          </a:p>
        </p:txBody>
      </p:sp>
      <p:pic>
        <p:nvPicPr>
          <p:cNvPr id="2" name="Picture 62"/>
          <p:cNvPicPr>
            <a:picLocks noChangeAspect="1" noChangeArrowheads="1"/>
          </p:cNvPicPr>
          <p:nvPr/>
        </p:nvPicPr>
        <p:blipFill>
          <a:blip r:embed="rId5" cstate="print"/>
          <a:srcRect/>
          <a:stretch>
            <a:fillRect/>
          </a:stretch>
        </p:blipFill>
        <p:spPr bwMode="auto">
          <a:xfrm>
            <a:off x="5575548" y="163116"/>
            <a:ext cx="4573935" cy="3240360"/>
          </a:xfrm>
          <a:prstGeom prst="rect">
            <a:avLst/>
          </a:prstGeom>
          <a:noFill/>
          <a:ln w="50800">
            <a:solidFill>
              <a:srgbClr val="3333FF"/>
            </a:solidFill>
            <a:miter lim="800000"/>
            <a:headEnd/>
            <a:tailEnd/>
          </a:ln>
        </p:spPr>
      </p:pic>
      <p:pic>
        <p:nvPicPr>
          <p:cNvPr id="7231" name="Picture 63"/>
          <p:cNvPicPr>
            <a:picLocks noChangeAspect="1" noChangeArrowheads="1"/>
          </p:cNvPicPr>
          <p:nvPr/>
        </p:nvPicPr>
        <p:blipFill>
          <a:blip r:embed="rId6" cstate="print"/>
          <a:srcRect/>
          <a:stretch>
            <a:fillRect/>
          </a:stretch>
        </p:blipFill>
        <p:spPr bwMode="auto">
          <a:xfrm>
            <a:off x="5575548" y="3645371"/>
            <a:ext cx="4536504" cy="2998465"/>
          </a:xfrm>
          <a:prstGeom prst="rect">
            <a:avLst/>
          </a:prstGeom>
          <a:noFill/>
          <a:ln w="50800">
            <a:solidFill>
              <a:srgbClr val="3333FF"/>
            </a:solidFill>
            <a:miter lim="800000"/>
            <a:headEnd/>
            <a:tailEnd/>
          </a:ln>
        </p:spPr>
      </p:pic>
      <p:pic>
        <p:nvPicPr>
          <p:cNvPr id="7170" name="Picture 9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7663780" y="685986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7" name="TextovéPole 6"/>
          <p:cNvSpPr txBox="1"/>
          <p:nvPr/>
        </p:nvSpPr>
        <p:spPr>
          <a:xfrm>
            <a:off x="102940" y="91108"/>
            <a:ext cx="4464496" cy="2308324"/>
          </a:xfrm>
          <a:prstGeom prst="rect">
            <a:avLst/>
          </a:prstGeom>
          <a:blipFill>
            <a:blip r:embed="rId3" cstate="print"/>
            <a:stretch>
              <a:fillRect/>
            </a:stretch>
          </a:blipFill>
          <a:ln w="73025" cmpd="thinThick">
            <a:solidFill>
              <a:srgbClr val="008080"/>
            </a:solidFill>
            <a:prstDash val="lgDashDotDot"/>
          </a:ln>
        </p:spPr>
        <p:txBody>
          <a:bodyPr wrap="square" rtlCol="0">
            <a:spAutoFit/>
          </a:bodyPr>
          <a:lstStyle/>
          <a:p>
            <a:pPr algn="ctr"/>
            <a:r>
              <a:rPr lang="cs-CZ" sz="2400" b="0" i="1" dirty="0" smtClean="0">
                <a:latin typeface="Gill Sans Ultra Bold" pitchFamily="34" charset="-18"/>
              </a:rPr>
              <a:t>Žákovská cesta pohárovým krajem pokračuje.  Po vítězství v předkole postupují obě mužstva do 1. kola.</a:t>
            </a:r>
          </a:p>
        </p:txBody>
      </p:sp>
      <p:sp>
        <p:nvSpPr>
          <p:cNvPr id="8" name="TextovéPole 7"/>
          <p:cNvSpPr txBox="1"/>
          <p:nvPr/>
        </p:nvSpPr>
        <p:spPr>
          <a:xfrm>
            <a:off x="102940" y="2683396"/>
            <a:ext cx="4464496" cy="3908762"/>
          </a:xfrm>
          <a:prstGeom prst="rect">
            <a:avLst/>
          </a:prstGeom>
          <a:blipFill>
            <a:blip r:embed="rId4" cstate="print"/>
            <a:stretch>
              <a:fillRect/>
            </a:stretch>
          </a:blipFill>
          <a:ln w="82550">
            <a:solidFill>
              <a:srgbClr val="990099"/>
            </a:solidFill>
            <a:prstDash val="lgDash"/>
          </a:ln>
        </p:spPr>
        <p:txBody>
          <a:bodyPr wrap="square" rtlCol="0">
            <a:spAutoFit/>
          </a:bodyPr>
          <a:lstStyle/>
          <a:p>
            <a:pPr algn="ctr"/>
            <a:r>
              <a:rPr lang="cs-CZ" sz="4000" dirty="0"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rPr>
              <a:t>SK </a:t>
            </a:r>
            <a:r>
              <a:rPr lang="cs-CZ" sz="4000" dirty="0" err="1"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rPr>
              <a:t>Štětí</a:t>
            </a:r>
            <a:endParaRPr lang="cs-CZ" sz="4000" dirty="0"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endParaRPr>
          </a:p>
          <a:p>
            <a:pPr algn="ctr"/>
            <a:r>
              <a:rPr lang="cs-CZ" sz="4000" dirty="0"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rPr>
              <a:t> FK Ústí </a:t>
            </a:r>
            <a:r>
              <a:rPr lang="cs-CZ" sz="4000" dirty="0" err="1"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rPr>
              <a:t>n.L.</a:t>
            </a:r>
            <a:r>
              <a:rPr lang="cs-CZ" sz="4000" dirty="0"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rPr>
              <a:t> U14</a:t>
            </a:r>
            <a:endParaRPr lang="cs-CZ" sz="3600" dirty="0" smtClean="0">
              <a:solidFill>
                <a:srgbClr val="339933"/>
              </a:solidFill>
              <a:effectLst>
                <a:outerShdw blurRad="38100" dist="38100" dir="2700000" algn="tl">
                  <a:srgbClr val="000000">
                    <a:alpha val="43137"/>
                  </a:srgbClr>
                </a:outerShdw>
              </a:effectLst>
              <a:latin typeface="Mongolian Baiti" pitchFamily="66" charset="0"/>
              <a:cs typeface="Mongolian Baiti" pitchFamily="66" charset="0"/>
            </a:endParaRPr>
          </a:p>
          <a:p>
            <a:pPr algn="ctr"/>
            <a:r>
              <a:rPr lang="cs-CZ" sz="2400" dirty="0" smtClean="0">
                <a:solidFill>
                  <a:srgbClr val="339933"/>
                </a:solidFill>
                <a:latin typeface="Mongolian Baiti" pitchFamily="66" charset="0"/>
                <a:cs typeface="Mongolian Baiti" pitchFamily="66" charset="0"/>
              </a:rPr>
              <a:t>úterý 3.5.2016   starší žáci</a:t>
            </a:r>
          </a:p>
          <a:p>
            <a:pPr algn="ctr"/>
            <a:endParaRPr lang="cs-CZ" sz="2000" dirty="0" smtClean="0">
              <a:latin typeface="Mongolian Baiti" pitchFamily="66" charset="0"/>
              <a:cs typeface="Mongolian Baiti" pitchFamily="66" charset="0"/>
            </a:endParaRPr>
          </a:p>
          <a:p>
            <a:pPr algn="ctr"/>
            <a:endParaRPr lang="cs-CZ" sz="2000" dirty="0" smtClean="0">
              <a:effectLst>
                <a:outerShdw blurRad="38100" dist="38100" dir="2700000" algn="tl">
                  <a:srgbClr val="000000">
                    <a:alpha val="43137"/>
                  </a:srgbClr>
                </a:outerShdw>
              </a:effectLst>
              <a:latin typeface="Mongolian Baiti" pitchFamily="66" charset="0"/>
              <a:cs typeface="Mongolian Baiti" pitchFamily="66" charset="0"/>
            </a:endParaRPr>
          </a:p>
          <a:p>
            <a:pPr algn="ctr"/>
            <a:r>
              <a:rPr lang="cs-CZ" sz="4000" dirty="0" smtClean="0">
                <a:solidFill>
                  <a:srgbClr val="CC3399"/>
                </a:solidFill>
                <a:effectLst>
                  <a:outerShdw blurRad="38100" dist="38100" dir="2700000" algn="tl">
                    <a:srgbClr val="000000">
                      <a:alpha val="43137"/>
                    </a:srgbClr>
                  </a:outerShdw>
                </a:effectLst>
                <a:latin typeface="Mongolian Baiti" pitchFamily="66" charset="0"/>
                <a:cs typeface="Mongolian Baiti" pitchFamily="66" charset="0"/>
              </a:rPr>
              <a:t>FK Litoměřice</a:t>
            </a:r>
          </a:p>
          <a:p>
            <a:pPr algn="ctr"/>
            <a:r>
              <a:rPr lang="cs-CZ" sz="4000" dirty="0" smtClean="0">
                <a:solidFill>
                  <a:srgbClr val="CC3399"/>
                </a:solidFill>
                <a:effectLst>
                  <a:outerShdw blurRad="38100" dist="38100" dir="2700000" algn="tl">
                    <a:srgbClr val="000000">
                      <a:alpha val="43137"/>
                    </a:srgbClr>
                  </a:outerShdw>
                </a:effectLst>
                <a:latin typeface="Mongolian Baiti" pitchFamily="66" charset="0"/>
                <a:cs typeface="Mongolian Baiti" pitchFamily="66" charset="0"/>
              </a:rPr>
              <a:t>SK </a:t>
            </a:r>
            <a:r>
              <a:rPr lang="cs-CZ" sz="4000" dirty="0" err="1" smtClean="0">
                <a:solidFill>
                  <a:srgbClr val="CC3399"/>
                </a:solidFill>
                <a:effectLst>
                  <a:outerShdw blurRad="38100" dist="38100" dir="2700000" algn="tl">
                    <a:srgbClr val="000000">
                      <a:alpha val="43137"/>
                    </a:srgbClr>
                  </a:outerShdw>
                </a:effectLst>
                <a:latin typeface="Mongolian Baiti" pitchFamily="66" charset="0"/>
                <a:cs typeface="Mongolian Baiti" pitchFamily="66" charset="0"/>
              </a:rPr>
              <a:t>Štětí</a:t>
            </a:r>
            <a:endParaRPr lang="cs-CZ" sz="4000" dirty="0" smtClean="0">
              <a:solidFill>
                <a:srgbClr val="CC3399"/>
              </a:solidFill>
              <a:effectLst>
                <a:outerShdw blurRad="38100" dist="38100" dir="2700000" algn="tl">
                  <a:srgbClr val="000000">
                    <a:alpha val="43137"/>
                  </a:srgbClr>
                </a:outerShdw>
              </a:effectLst>
              <a:latin typeface="Mongolian Baiti" pitchFamily="66" charset="0"/>
              <a:cs typeface="Mongolian Baiti" pitchFamily="66" charset="0"/>
            </a:endParaRPr>
          </a:p>
          <a:p>
            <a:pPr algn="ctr"/>
            <a:r>
              <a:rPr lang="cs-CZ" sz="2400" dirty="0" smtClean="0">
                <a:solidFill>
                  <a:srgbClr val="CC3399"/>
                </a:solidFill>
                <a:latin typeface="Mongolian Baiti" pitchFamily="66" charset="0"/>
                <a:cs typeface="Mongolian Baiti" pitchFamily="66" charset="0"/>
              </a:rPr>
              <a:t>úterý 3.5.2016   mladší  žáci</a:t>
            </a:r>
            <a:endParaRPr lang="cs-CZ" sz="2400" u="sng" dirty="0" smtClean="0">
              <a:solidFill>
                <a:srgbClr val="CC3399"/>
              </a:solidFill>
              <a:latin typeface="Mongolian Baiti" pitchFamily="66" charset="0"/>
              <a:cs typeface="Mongolian Baiti" pitchFamily="66" charset="0"/>
            </a:endParaRPr>
          </a:p>
        </p:txBody>
      </p:sp>
      <p:pic>
        <p:nvPicPr>
          <p:cNvPr id="10" name="Picture 30"/>
          <p:cNvPicPr>
            <a:picLocks noChangeAspect="1" noChangeArrowheads="1"/>
          </p:cNvPicPr>
          <p:nvPr/>
        </p:nvPicPr>
        <p:blipFill>
          <a:blip r:embed="rId5" cstate="print"/>
          <a:srcRect/>
          <a:stretch>
            <a:fillRect/>
          </a:stretch>
        </p:blipFill>
        <p:spPr bwMode="auto">
          <a:xfrm>
            <a:off x="1759124" y="4411588"/>
            <a:ext cx="648072" cy="576064"/>
          </a:xfrm>
          <a:prstGeom prst="rect">
            <a:avLst/>
          </a:prstGeom>
          <a:noFill/>
          <a:ln w="9525">
            <a:noFill/>
            <a:miter lim="800000"/>
            <a:headEnd/>
            <a:tailEnd/>
          </a:ln>
        </p:spPr>
      </p:pic>
      <p:sp>
        <p:nvSpPr>
          <p:cNvPr id="11" name="TextovéPole 10"/>
          <p:cNvSpPr txBox="1"/>
          <p:nvPr/>
        </p:nvSpPr>
        <p:spPr>
          <a:xfrm>
            <a:off x="5719564" y="91108"/>
            <a:ext cx="4464496" cy="830997"/>
          </a:xfrm>
          <a:prstGeom prst="rect">
            <a:avLst/>
          </a:prstGeom>
          <a:blipFill>
            <a:blip r:embed="rId6" cstate="print"/>
            <a:stretch>
              <a:fillRect/>
            </a:stretch>
          </a:blipFill>
          <a:ln w="79375" cmpd="dbl">
            <a:solidFill>
              <a:srgbClr val="FFCC99"/>
            </a:solidFill>
          </a:ln>
        </p:spPr>
        <p:txBody>
          <a:bodyPr wrap="square" rtlCol="0">
            <a:spAutoFit/>
          </a:bodyPr>
          <a:lstStyle/>
          <a:p>
            <a:pPr algn="ctr"/>
            <a:r>
              <a:rPr lang="cs-CZ" sz="2400" b="0" dirty="0" smtClean="0">
                <a:ln>
                  <a:gradFill>
                    <a:gsLst>
                      <a:gs pos="0">
                        <a:srgbClr val="000000"/>
                      </a:gs>
                      <a:gs pos="39999">
                        <a:srgbClr val="0A128C"/>
                      </a:gs>
                      <a:gs pos="70000">
                        <a:srgbClr val="181CC7"/>
                      </a:gs>
                      <a:gs pos="88000">
                        <a:srgbClr val="7005D4"/>
                      </a:gs>
                      <a:gs pos="100000">
                        <a:srgbClr val="8C3D91"/>
                      </a:gs>
                    </a:gsLst>
                    <a:lin ang="5400000" scaled="0"/>
                  </a:gradFill>
                </a:ln>
                <a:blipFill>
                  <a:blip r:embed="rId7"/>
                  <a:stretch>
                    <a:fillRect/>
                  </a:stretch>
                </a:blipFill>
                <a:latin typeface="Imprint MT Shadow" pitchFamily="82" charset="0"/>
              </a:rPr>
              <a:t>Mediální informace o zápase v Žatci</a:t>
            </a:r>
          </a:p>
        </p:txBody>
      </p:sp>
      <p:pic>
        <p:nvPicPr>
          <p:cNvPr id="40961" name="Picture 1"/>
          <p:cNvPicPr>
            <a:picLocks noChangeAspect="1" noChangeArrowheads="1"/>
          </p:cNvPicPr>
          <p:nvPr/>
        </p:nvPicPr>
        <p:blipFill>
          <a:blip r:embed="rId8" cstate="print"/>
          <a:srcRect/>
          <a:stretch>
            <a:fillRect/>
          </a:stretch>
        </p:blipFill>
        <p:spPr bwMode="auto">
          <a:xfrm>
            <a:off x="5719564" y="1027212"/>
            <a:ext cx="4392488" cy="714375"/>
          </a:xfrm>
          <a:prstGeom prst="rect">
            <a:avLst/>
          </a:prstGeom>
          <a:noFill/>
          <a:ln w="31750">
            <a:solidFill>
              <a:schemeClr val="accent3">
                <a:lumMod val="65000"/>
              </a:schemeClr>
            </a:solidFill>
            <a:miter lim="800000"/>
            <a:headEnd/>
            <a:tailEnd/>
          </a:ln>
        </p:spPr>
      </p:pic>
      <p:pic>
        <p:nvPicPr>
          <p:cNvPr id="40962" name="Picture 2"/>
          <p:cNvPicPr>
            <a:picLocks noChangeAspect="1" noChangeArrowheads="1"/>
          </p:cNvPicPr>
          <p:nvPr/>
        </p:nvPicPr>
        <p:blipFill>
          <a:blip r:embed="rId9" cstate="print"/>
          <a:srcRect/>
          <a:stretch>
            <a:fillRect/>
          </a:stretch>
        </p:blipFill>
        <p:spPr bwMode="auto">
          <a:xfrm>
            <a:off x="5719564" y="2611388"/>
            <a:ext cx="4423420" cy="4032448"/>
          </a:xfrm>
          <a:prstGeom prst="rect">
            <a:avLst/>
          </a:prstGeom>
          <a:noFill/>
          <a:ln w="44450">
            <a:solidFill>
              <a:srgbClr val="CC3399"/>
            </a:solidFill>
            <a:prstDash val="dash"/>
            <a:miter lim="800000"/>
            <a:headEnd/>
            <a:tailEnd/>
          </a:ln>
        </p:spPr>
      </p:pic>
      <p:pic>
        <p:nvPicPr>
          <p:cNvPr id="40963" name="Picture 3"/>
          <p:cNvPicPr>
            <a:picLocks noChangeAspect="1" noChangeArrowheads="1"/>
          </p:cNvPicPr>
          <p:nvPr/>
        </p:nvPicPr>
        <p:blipFill>
          <a:blip r:embed="rId10" cstate="print"/>
          <a:srcRect/>
          <a:stretch>
            <a:fillRect/>
          </a:stretch>
        </p:blipFill>
        <p:spPr bwMode="auto">
          <a:xfrm>
            <a:off x="8383860" y="6793929"/>
            <a:ext cx="1224136" cy="353963"/>
          </a:xfrm>
          <a:prstGeom prst="rect">
            <a:avLst/>
          </a:prstGeom>
          <a:noFill/>
          <a:ln w="9525">
            <a:noFill/>
            <a:miter lim="800000"/>
            <a:headEnd/>
            <a:tailEnd/>
          </a:ln>
        </p:spPr>
      </p:pic>
      <p:pic>
        <p:nvPicPr>
          <p:cNvPr id="2" name="Picture 1"/>
          <p:cNvPicPr>
            <a:picLocks noChangeAspect="1" noChangeArrowheads="1"/>
          </p:cNvPicPr>
          <p:nvPr/>
        </p:nvPicPr>
        <p:blipFill>
          <a:blip r:embed="rId11" cstate="print"/>
          <a:srcRect/>
          <a:stretch>
            <a:fillRect/>
          </a:stretch>
        </p:blipFill>
        <p:spPr bwMode="auto">
          <a:xfrm>
            <a:off x="6583660" y="1819300"/>
            <a:ext cx="2590800" cy="57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10" name="TextovéPole 9"/>
          <p:cNvSpPr txBox="1"/>
          <p:nvPr/>
        </p:nvSpPr>
        <p:spPr>
          <a:xfrm>
            <a:off x="5791572" y="91108"/>
            <a:ext cx="4392488" cy="707886"/>
          </a:xfrm>
          <a:prstGeom prst="rect">
            <a:avLst/>
          </a:prstGeom>
          <a:blipFill>
            <a:blip r:embed="rId3" cstate="print"/>
            <a:stretch>
              <a:fillRect/>
            </a:stretch>
          </a:blipFill>
        </p:spPr>
        <p:txBody>
          <a:bodyPr wrap="square" rtlCol="0">
            <a:spAutoFit/>
          </a:bodyPr>
          <a:lstStyle/>
          <a:p>
            <a:pPr algn="ctr"/>
            <a:r>
              <a:rPr lang="cs-CZ" sz="2000" dirty="0" smtClean="0">
                <a:latin typeface="Britannic Bold" pitchFamily="34" charset="0"/>
              </a:rPr>
              <a:t>Mladší </a:t>
            </a:r>
            <a:r>
              <a:rPr lang="cs-CZ" sz="2000" dirty="0" err="1" smtClean="0">
                <a:latin typeface="Britannic Bold" pitchFamily="34" charset="0"/>
              </a:rPr>
              <a:t>žácí</a:t>
            </a:r>
            <a:r>
              <a:rPr lang="cs-CZ" sz="2000" dirty="0" smtClean="0">
                <a:latin typeface="Britannic Bold" pitchFamily="34" charset="0"/>
              </a:rPr>
              <a:t> B v okresním přeboru 2x za sebou vítězně </a:t>
            </a:r>
          </a:p>
        </p:txBody>
      </p:sp>
      <p:graphicFrame>
        <p:nvGraphicFramePr>
          <p:cNvPr id="12" name="Tabulka 11"/>
          <p:cNvGraphicFramePr>
            <a:graphicFrameLocks noGrp="1"/>
          </p:cNvGraphicFramePr>
          <p:nvPr/>
        </p:nvGraphicFramePr>
        <p:xfrm>
          <a:off x="5575551" y="4533389"/>
          <a:ext cx="4608510" cy="2396417"/>
        </p:xfrm>
        <a:graphic>
          <a:graphicData uri="http://schemas.openxmlformats.org/drawingml/2006/table">
            <a:tbl>
              <a:tblPr/>
              <a:tblGrid>
                <a:gridCol w="183120">
                  <a:extLst>
                    <a:ext uri="{9D8B030D-6E8A-4147-A177-3AD203B41FA5}">
                      <a16:colId xmlns:a16="http://schemas.microsoft.com/office/drawing/2014/main" val="20000"/>
                    </a:ext>
                  </a:extLst>
                </a:gridCol>
                <a:gridCol w="488319">
                  <a:extLst>
                    <a:ext uri="{9D8B030D-6E8A-4147-A177-3AD203B41FA5}">
                      <a16:colId xmlns:a16="http://schemas.microsoft.com/office/drawing/2014/main" val="20001"/>
                    </a:ext>
                  </a:extLst>
                </a:gridCol>
                <a:gridCol w="1454785">
                  <a:extLst>
                    <a:ext uri="{9D8B030D-6E8A-4147-A177-3AD203B41FA5}">
                      <a16:colId xmlns:a16="http://schemas.microsoft.com/office/drawing/2014/main" val="20002"/>
                    </a:ext>
                  </a:extLst>
                </a:gridCol>
                <a:gridCol w="305199">
                  <a:extLst>
                    <a:ext uri="{9D8B030D-6E8A-4147-A177-3AD203B41FA5}">
                      <a16:colId xmlns:a16="http://schemas.microsoft.com/office/drawing/2014/main" val="20003"/>
                    </a:ext>
                  </a:extLst>
                </a:gridCol>
                <a:gridCol w="305199">
                  <a:extLst>
                    <a:ext uri="{9D8B030D-6E8A-4147-A177-3AD203B41FA5}">
                      <a16:colId xmlns:a16="http://schemas.microsoft.com/office/drawing/2014/main" val="20004"/>
                    </a:ext>
                  </a:extLst>
                </a:gridCol>
                <a:gridCol w="305199">
                  <a:extLst>
                    <a:ext uri="{9D8B030D-6E8A-4147-A177-3AD203B41FA5}">
                      <a16:colId xmlns:a16="http://schemas.microsoft.com/office/drawing/2014/main" val="20005"/>
                    </a:ext>
                  </a:extLst>
                </a:gridCol>
                <a:gridCol w="305199">
                  <a:extLst>
                    <a:ext uri="{9D8B030D-6E8A-4147-A177-3AD203B41FA5}">
                      <a16:colId xmlns:a16="http://schemas.microsoft.com/office/drawing/2014/main" val="20006"/>
                    </a:ext>
                  </a:extLst>
                </a:gridCol>
                <a:gridCol w="305199">
                  <a:extLst>
                    <a:ext uri="{9D8B030D-6E8A-4147-A177-3AD203B41FA5}">
                      <a16:colId xmlns:a16="http://schemas.microsoft.com/office/drawing/2014/main" val="20007"/>
                    </a:ext>
                  </a:extLst>
                </a:gridCol>
                <a:gridCol w="488319">
                  <a:extLst>
                    <a:ext uri="{9D8B030D-6E8A-4147-A177-3AD203B41FA5}">
                      <a16:colId xmlns:a16="http://schemas.microsoft.com/office/drawing/2014/main" val="20008"/>
                    </a:ext>
                  </a:extLst>
                </a:gridCol>
                <a:gridCol w="264506">
                  <a:extLst>
                    <a:ext uri="{9D8B030D-6E8A-4147-A177-3AD203B41FA5}">
                      <a16:colId xmlns:a16="http://schemas.microsoft.com/office/drawing/2014/main" val="20009"/>
                    </a:ext>
                  </a:extLst>
                </a:gridCol>
                <a:gridCol w="203466">
                  <a:extLst>
                    <a:ext uri="{9D8B030D-6E8A-4147-A177-3AD203B41FA5}">
                      <a16:colId xmlns:a16="http://schemas.microsoft.com/office/drawing/2014/main" val="20010"/>
                    </a:ext>
                  </a:extLst>
                </a:gridCol>
              </a:tblGrid>
              <a:tr h="146735">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8341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12.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7996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err="1" smtClean="0">
                          <a:solidFill>
                            <a:srgbClr val="000000"/>
                          </a:solidFill>
                          <a:latin typeface="Arial"/>
                        </a:rPr>
                        <a:t>Straškov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80:3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71:29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Libochovice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56:25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SK Roudnice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58.26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Budyně</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48:33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8341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FF0066"/>
                          </a:solidFill>
                          <a:latin typeface="Arial"/>
                        </a:rPr>
                        <a:t>Štětí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66"/>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66"/>
                          </a:solidFill>
                          <a:latin typeface="Calibri"/>
                        </a:rPr>
                        <a:t>51:37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66"/>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Polepy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26:91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Hoštka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15:58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7608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Peruc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Calibri"/>
                        </a:rPr>
                        <a:t>7:110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4673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13" name="TextovéPole 12"/>
          <p:cNvSpPr txBox="1"/>
          <p:nvPr/>
        </p:nvSpPr>
        <p:spPr>
          <a:xfrm>
            <a:off x="5791572" y="2251348"/>
            <a:ext cx="4392488" cy="1369606"/>
          </a:xfrm>
          <a:prstGeom prst="rect">
            <a:avLst/>
          </a:prstGeom>
          <a:solidFill>
            <a:srgbClr val="66FFFF"/>
          </a:solidFill>
        </p:spPr>
        <p:txBody>
          <a:bodyPr wrap="square" rtlCol="0">
            <a:spAutoFit/>
          </a:bodyPr>
          <a:lstStyle/>
          <a:p>
            <a:pPr algn="ctr"/>
            <a:r>
              <a:rPr lang="cs-CZ" sz="1400" u="sng" dirty="0" smtClean="0">
                <a:latin typeface="Arial Black" pitchFamily="34" charset="0"/>
              </a:rPr>
              <a:t>SK </a:t>
            </a:r>
            <a:r>
              <a:rPr lang="cs-CZ" sz="1400" u="sng" dirty="0" err="1" smtClean="0">
                <a:latin typeface="Arial Black" pitchFamily="34" charset="0"/>
              </a:rPr>
              <a:t>Štětí</a:t>
            </a:r>
            <a:r>
              <a:rPr lang="cs-CZ" sz="1400" u="sng" dirty="0" smtClean="0">
                <a:latin typeface="Arial Black" pitchFamily="34" charset="0"/>
              </a:rPr>
              <a:t> – Sokol </a:t>
            </a:r>
            <a:r>
              <a:rPr lang="cs-CZ" sz="1400" u="sng" dirty="0" err="1" smtClean="0">
                <a:latin typeface="Arial Black" pitchFamily="34" charset="0"/>
              </a:rPr>
              <a:t>Hoštka</a:t>
            </a:r>
            <a:endParaRPr lang="cs-CZ" sz="1400" u="sng" dirty="0" smtClean="0">
              <a:latin typeface="Arial Black" pitchFamily="34" charset="0"/>
            </a:endParaRPr>
          </a:p>
          <a:p>
            <a:pPr algn="ctr"/>
            <a:r>
              <a:rPr lang="cs-CZ" sz="1400" u="sng" dirty="0" smtClean="0">
                <a:latin typeface="Arial Black" pitchFamily="34" charset="0"/>
              </a:rPr>
              <a:t>5:0(2:0)  16.4.2016  11.kolo</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Jakub Novák 2, Bílý 1, Barko 1, Kroupa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-Procházka, Nedvěd, Bílý,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Jakub novák, Bohatec, Franc,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Musílek,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Kroupa</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T.Gernat</a:t>
            </a:r>
            <a:endParaRPr lang="cs-CZ" sz="1050" b="0" dirty="0" smtClean="0">
              <a:latin typeface="Arial" pitchFamily="34" charset="0"/>
              <a:cs typeface="Arial" pitchFamily="34" charset="0"/>
            </a:endParaRPr>
          </a:p>
        </p:txBody>
      </p:sp>
      <p:sp>
        <p:nvSpPr>
          <p:cNvPr id="14" name="TextovéPole 13"/>
          <p:cNvSpPr txBox="1"/>
          <p:nvPr/>
        </p:nvSpPr>
        <p:spPr>
          <a:xfrm>
            <a:off x="5791572" y="955204"/>
            <a:ext cx="4320480" cy="1200329"/>
          </a:xfrm>
          <a:prstGeom prst="rect">
            <a:avLst/>
          </a:prstGeom>
          <a:solidFill>
            <a:srgbClr val="66FFFF"/>
          </a:solidFill>
        </p:spPr>
        <p:txBody>
          <a:bodyPr wrap="square" rtlCol="0">
            <a:spAutoFit/>
          </a:bodyPr>
          <a:lstStyle/>
          <a:p>
            <a:pPr algn="ctr"/>
            <a:r>
              <a:rPr lang="cs-CZ" sz="1400" u="sng" dirty="0" err="1" smtClean="0">
                <a:latin typeface="Arial Black" pitchFamily="34" charset="0"/>
              </a:rPr>
              <a:t>Peruc</a:t>
            </a:r>
            <a:r>
              <a:rPr lang="cs-CZ" sz="1400" u="sng" dirty="0" smtClean="0">
                <a:latin typeface="Arial Black" pitchFamily="34" charset="0"/>
              </a:rPr>
              <a:t> - SK </a:t>
            </a:r>
            <a:r>
              <a:rPr lang="cs-CZ" sz="1400" u="sng" dirty="0" err="1" smtClean="0">
                <a:latin typeface="Arial Black" pitchFamily="34" charset="0"/>
              </a:rPr>
              <a:t>Štětí</a:t>
            </a:r>
            <a:r>
              <a:rPr lang="cs-CZ" sz="1400" u="sng" dirty="0" smtClean="0">
                <a:latin typeface="Arial Black" pitchFamily="34" charset="0"/>
              </a:rPr>
              <a:t> </a:t>
            </a:r>
          </a:p>
          <a:p>
            <a:pPr algn="ctr"/>
            <a:r>
              <a:rPr lang="cs-CZ" sz="1400" u="sng" dirty="0" smtClean="0">
                <a:latin typeface="Arial Black" pitchFamily="34" charset="0"/>
              </a:rPr>
              <a:t>1:3(1:1)  23.4.2016  12.kolo</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Jakub Novák 2, Bílý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-Nedvěd, Musílek,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Bílý, Procházka, </a:t>
            </a:r>
          </a:p>
          <a:p>
            <a:r>
              <a:rPr lang="cs-CZ" sz="1100" b="0" dirty="0" smtClean="0">
                <a:latin typeface="Arial" pitchFamily="34" charset="0"/>
                <a:cs typeface="Arial" pitchFamily="34" charset="0"/>
              </a:rPr>
              <a:t>              Pokorný, Jakub Novák, Franc</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T.Gernat</a:t>
            </a:r>
            <a:endParaRPr lang="cs-CZ" sz="1050" b="0" dirty="0" smtClean="0">
              <a:latin typeface="Arial" pitchFamily="34" charset="0"/>
              <a:cs typeface="Arial" pitchFamily="34" charset="0"/>
            </a:endParaRPr>
          </a:p>
        </p:txBody>
      </p:sp>
      <p:pic>
        <p:nvPicPr>
          <p:cNvPr id="38913" name="Picture 1"/>
          <p:cNvPicPr>
            <a:picLocks noChangeAspect="1" noChangeArrowheads="1"/>
          </p:cNvPicPr>
          <p:nvPr/>
        </p:nvPicPr>
        <p:blipFill>
          <a:blip r:embed="rId4" cstate="print"/>
          <a:srcRect/>
          <a:stretch>
            <a:fillRect/>
          </a:stretch>
        </p:blipFill>
        <p:spPr bwMode="auto">
          <a:xfrm>
            <a:off x="7303740" y="3763516"/>
            <a:ext cx="895747" cy="720080"/>
          </a:xfrm>
          <a:prstGeom prst="rect">
            <a:avLst/>
          </a:prstGeom>
          <a:noFill/>
          <a:ln w="9525">
            <a:noFill/>
            <a:miter lim="800000"/>
            <a:headEnd/>
            <a:tailEnd/>
          </a:ln>
        </p:spPr>
      </p:pic>
      <p:sp>
        <p:nvSpPr>
          <p:cNvPr id="19" name="TextovéPole 18"/>
          <p:cNvSpPr txBox="1"/>
          <p:nvPr/>
        </p:nvSpPr>
        <p:spPr>
          <a:xfrm>
            <a:off x="102940" y="71944"/>
            <a:ext cx="4680520" cy="523220"/>
          </a:xfrm>
          <a:prstGeom prst="rect">
            <a:avLst/>
          </a:prstGeom>
          <a:solidFill>
            <a:srgbClr val="99FF66"/>
          </a:solidFill>
        </p:spPr>
        <p:txBody>
          <a:bodyPr wrap="square" rtlCol="0">
            <a:spAutoFit/>
          </a:bodyPr>
          <a:lstStyle/>
          <a:p>
            <a:pPr algn="ctr"/>
            <a:r>
              <a:rPr lang="cs-CZ" sz="1400" u="sng" dirty="0" smtClean="0">
                <a:latin typeface="Bookman Old Style" pitchFamily="18" charset="0"/>
              </a:rPr>
              <a:t>FK Slavoj Žatec – SK </a:t>
            </a:r>
            <a:r>
              <a:rPr lang="cs-CZ" sz="1400" u="sng" dirty="0" err="1" smtClean="0">
                <a:latin typeface="Bookman Old Style" pitchFamily="18" charset="0"/>
              </a:rPr>
              <a:t>Štětí</a:t>
            </a:r>
            <a:r>
              <a:rPr lang="cs-CZ" sz="1400" u="sng" dirty="0" smtClean="0">
                <a:latin typeface="Bookman Old Style" pitchFamily="18" charset="0"/>
              </a:rPr>
              <a:t> 23.4.2016 </a:t>
            </a:r>
          </a:p>
          <a:p>
            <a:pPr algn="ctr"/>
            <a:r>
              <a:rPr lang="cs-CZ" sz="1400" u="sng" dirty="0" smtClean="0">
                <a:latin typeface="Bookman Old Style" pitchFamily="18" charset="0"/>
              </a:rPr>
              <a:t>Jiří Havner</a:t>
            </a:r>
          </a:p>
        </p:txBody>
      </p:sp>
      <p:pic>
        <p:nvPicPr>
          <p:cNvPr id="2" name="Picture 1"/>
          <p:cNvPicPr>
            <a:picLocks noChangeAspect="1" noChangeArrowheads="1"/>
          </p:cNvPicPr>
          <p:nvPr/>
        </p:nvPicPr>
        <p:blipFill>
          <a:blip r:embed="rId5" cstate="print"/>
          <a:srcRect/>
          <a:stretch>
            <a:fillRect/>
          </a:stretch>
        </p:blipFill>
        <p:spPr bwMode="auto">
          <a:xfrm>
            <a:off x="102940" y="739180"/>
            <a:ext cx="4608512" cy="3240360"/>
          </a:xfrm>
          <a:prstGeom prst="rect">
            <a:avLst/>
          </a:prstGeom>
          <a:noFill/>
          <a:ln w="25400">
            <a:solidFill>
              <a:schemeClr val="tx1"/>
            </a:solidFill>
            <a:miter lim="800000"/>
            <a:headEnd/>
            <a:tailEnd/>
          </a:ln>
        </p:spPr>
      </p:pic>
      <p:pic>
        <p:nvPicPr>
          <p:cNvPr id="38914" name="Picture 2"/>
          <p:cNvPicPr>
            <a:picLocks noChangeAspect="1" noChangeArrowheads="1"/>
          </p:cNvPicPr>
          <p:nvPr/>
        </p:nvPicPr>
        <p:blipFill>
          <a:blip r:embed="rId6" cstate="print"/>
          <a:srcRect/>
          <a:stretch>
            <a:fillRect/>
          </a:stretch>
        </p:blipFill>
        <p:spPr bwMode="auto">
          <a:xfrm>
            <a:off x="174948" y="4051548"/>
            <a:ext cx="4536504" cy="2760762"/>
          </a:xfrm>
          <a:prstGeom prst="rect">
            <a:avLst/>
          </a:prstGeom>
          <a:noFill/>
          <a:ln w="25400">
            <a:solidFill>
              <a:schemeClr val="tx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47756"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graphicFrame>
        <p:nvGraphicFramePr>
          <p:cNvPr id="6" name="Tabulka 5"/>
          <p:cNvGraphicFramePr>
            <a:graphicFrameLocks noGrp="1"/>
          </p:cNvGraphicFramePr>
          <p:nvPr/>
        </p:nvGraphicFramePr>
        <p:xfrm>
          <a:off x="5503539" y="91108"/>
          <a:ext cx="4634462" cy="3716655"/>
        </p:xfrm>
        <a:graphic>
          <a:graphicData uri="http://schemas.openxmlformats.org/drawingml/2006/table">
            <a:tbl>
              <a:tblPr/>
              <a:tblGrid>
                <a:gridCol w="213079">
                  <a:extLst>
                    <a:ext uri="{9D8B030D-6E8A-4147-A177-3AD203B41FA5}">
                      <a16:colId xmlns:a16="http://schemas.microsoft.com/office/drawing/2014/main" val="20000"/>
                    </a:ext>
                  </a:extLst>
                </a:gridCol>
                <a:gridCol w="404849">
                  <a:extLst>
                    <a:ext uri="{9D8B030D-6E8A-4147-A177-3AD203B41FA5}">
                      <a16:colId xmlns:a16="http://schemas.microsoft.com/office/drawing/2014/main" val="20001"/>
                    </a:ext>
                  </a:extLst>
                </a:gridCol>
                <a:gridCol w="1480895">
                  <a:extLst>
                    <a:ext uri="{9D8B030D-6E8A-4147-A177-3AD203B41FA5}">
                      <a16:colId xmlns:a16="http://schemas.microsoft.com/office/drawing/2014/main" val="20002"/>
                    </a:ext>
                  </a:extLst>
                </a:gridCol>
                <a:gridCol w="266349">
                  <a:extLst>
                    <a:ext uri="{9D8B030D-6E8A-4147-A177-3AD203B41FA5}">
                      <a16:colId xmlns:a16="http://schemas.microsoft.com/office/drawing/2014/main" val="20003"/>
                    </a:ext>
                  </a:extLst>
                </a:gridCol>
                <a:gridCol w="266349">
                  <a:extLst>
                    <a:ext uri="{9D8B030D-6E8A-4147-A177-3AD203B41FA5}">
                      <a16:colId xmlns:a16="http://schemas.microsoft.com/office/drawing/2014/main" val="20004"/>
                    </a:ext>
                  </a:extLst>
                </a:gridCol>
                <a:gridCol w="266349">
                  <a:extLst>
                    <a:ext uri="{9D8B030D-6E8A-4147-A177-3AD203B41FA5}">
                      <a16:colId xmlns:a16="http://schemas.microsoft.com/office/drawing/2014/main" val="20005"/>
                    </a:ext>
                  </a:extLst>
                </a:gridCol>
                <a:gridCol w="266349">
                  <a:extLst>
                    <a:ext uri="{9D8B030D-6E8A-4147-A177-3AD203B41FA5}">
                      <a16:colId xmlns:a16="http://schemas.microsoft.com/office/drawing/2014/main" val="20006"/>
                    </a:ext>
                  </a:extLst>
                </a:gridCol>
                <a:gridCol w="266349">
                  <a:extLst>
                    <a:ext uri="{9D8B030D-6E8A-4147-A177-3AD203B41FA5}">
                      <a16:colId xmlns:a16="http://schemas.microsoft.com/office/drawing/2014/main" val="20007"/>
                    </a:ext>
                  </a:extLst>
                </a:gridCol>
                <a:gridCol w="735121">
                  <a:extLst>
                    <a:ext uri="{9D8B030D-6E8A-4147-A177-3AD203B41FA5}">
                      <a16:colId xmlns:a16="http://schemas.microsoft.com/office/drawing/2014/main" val="20008"/>
                    </a:ext>
                  </a:extLst>
                </a:gridCol>
                <a:gridCol w="277002">
                  <a:extLst>
                    <a:ext uri="{9D8B030D-6E8A-4147-A177-3AD203B41FA5}">
                      <a16:colId xmlns:a16="http://schemas.microsoft.com/office/drawing/2014/main" val="20009"/>
                    </a:ext>
                  </a:extLst>
                </a:gridCol>
                <a:gridCol w="191771">
                  <a:extLst>
                    <a:ext uri="{9D8B030D-6E8A-4147-A177-3AD203B41FA5}">
                      <a16:colId xmlns:a16="http://schemas.microsoft.com/office/drawing/2014/main" val="20010"/>
                    </a:ext>
                  </a:extLst>
                </a:gridCol>
              </a:tblGrid>
              <a:tr h="140731">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0126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a:solidFill>
                            <a:srgbClr val="0000CC"/>
                          </a:solidFill>
                          <a:latin typeface="Calibri"/>
                        </a:rPr>
                        <a:t>Ústecký přebor dospělých 2015/2016 po 22.kole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17704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78:30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54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49:32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Blšany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65:44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152837">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60:45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Srbice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63:49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62:48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Modlany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64:51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Žatec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44:45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H. Jiřetín</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40:34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76:64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46:44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43:72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AFK L. Chomutov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smtClean="0">
                          <a:solidFill>
                            <a:srgbClr val="000000"/>
                          </a:solidFill>
                          <a:latin typeface="Arial"/>
                        </a:rPr>
                        <a:t>22</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smtClean="0">
                          <a:solidFill>
                            <a:srgbClr val="000000"/>
                          </a:solidFill>
                          <a:latin typeface="Arial"/>
                        </a:rPr>
                        <a:t>9</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smtClean="0">
                          <a:solidFill>
                            <a:srgbClr val="000000"/>
                          </a:solidFill>
                          <a:latin typeface="Calibri"/>
                        </a:rPr>
                        <a:t>36:54</a:t>
                      </a:r>
                      <a:endParaRPr lang="cs-CZ" sz="1200" b="1" i="0" u="none" strike="noStrike" dirty="0">
                        <a:solidFill>
                          <a:srgbClr val="000000"/>
                        </a:solidFill>
                        <a:latin typeface="Calibri"/>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smtClean="0">
                          <a:solidFill>
                            <a:srgbClr val="000000"/>
                          </a:solidFill>
                          <a:latin typeface="Arial"/>
                        </a:rPr>
                        <a:t>27</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Modrá</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40:68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47:69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1528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smtClean="0">
                          <a:solidFill>
                            <a:srgbClr val="000000"/>
                          </a:solidFill>
                          <a:latin typeface="Arial"/>
                        </a:rPr>
                        <a:t>22</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smtClean="0">
                          <a:solidFill>
                            <a:srgbClr val="000000"/>
                          </a:solidFill>
                          <a:latin typeface="Calibri"/>
                        </a:rPr>
                        <a:t>19:83</a:t>
                      </a:r>
                      <a:endParaRPr lang="cs-CZ" sz="12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4073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7" name="TextovéPole 6"/>
          <p:cNvSpPr txBox="1"/>
          <p:nvPr/>
        </p:nvSpPr>
        <p:spPr>
          <a:xfrm>
            <a:off x="5575548" y="3907533"/>
            <a:ext cx="4536504" cy="2977738"/>
          </a:xfrm>
          <a:prstGeom prst="rect">
            <a:avLst/>
          </a:prstGeom>
          <a:solidFill>
            <a:srgbClr val="FFFFCC"/>
          </a:solidFill>
          <a:ln w="60325">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p:spPr>
        <p:txBody>
          <a:bodyPr wrap="square" rtlCol="0">
            <a:spAutoFit/>
          </a:bodyPr>
          <a:lstStyle/>
          <a:p>
            <a:pPr algn="just"/>
            <a:r>
              <a:rPr lang="cs-CZ" sz="1250" dirty="0" err="1" smtClean="0">
                <a:effectLst>
                  <a:outerShdw blurRad="38100" dist="38100" dir="2700000" algn="tl">
                    <a:srgbClr val="000000">
                      <a:alpha val="43137"/>
                    </a:srgbClr>
                  </a:outerShdw>
                </a:effectLst>
                <a:latin typeface="Arial" pitchFamily="34" charset="0"/>
                <a:cs typeface="Arial" pitchFamily="34" charset="0"/>
              </a:rPr>
              <a:t>Štětí</a:t>
            </a:r>
            <a:r>
              <a:rPr lang="cs-CZ" sz="1250" dirty="0" smtClean="0">
                <a:effectLst>
                  <a:outerShdw blurRad="38100" dist="38100" dir="2700000" algn="tl">
                    <a:srgbClr val="000000">
                      <a:alpha val="43137"/>
                    </a:srgbClr>
                  </a:outerShdw>
                </a:effectLst>
                <a:latin typeface="Arial" pitchFamily="34" charset="0"/>
                <a:cs typeface="Arial" pitchFamily="34" charset="0"/>
              </a:rPr>
              <a:t> má na čele 11 bodový náskok. Na 2. místě se osamostatnil </a:t>
            </a:r>
            <a:r>
              <a:rPr lang="cs-CZ" sz="1250" dirty="0" err="1" smtClean="0">
                <a:effectLst>
                  <a:outerShdw blurRad="38100" dist="38100" dir="2700000" algn="tl">
                    <a:srgbClr val="000000">
                      <a:alpha val="43137"/>
                    </a:srgbClr>
                  </a:outerShdw>
                </a:effectLst>
                <a:latin typeface="Arial" pitchFamily="34" charset="0"/>
                <a:cs typeface="Arial" pitchFamily="34" charset="0"/>
              </a:rPr>
              <a:t>Proboštov</a:t>
            </a:r>
            <a:r>
              <a:rPr lang="cs-CZ" sz="1250" dirty="0" smtClean="0">
                <a:effectLst>
                  <a:outerShdw blurRad="38100" dist="38100" dir="2700000" algn="tl">
                    <a:srgbClr val="000000">
                      <a:alpha val="43137"/>
                    </a:srgbClr>
                  </a:outerShdw>
                </a:effectLst>
                <a:latin typeface="Arial" pitchFamily="34" charset="0"/>
                <a:cs typeface="Arial" pitchFamily="34" charset="0"/>
              </a:rPr>
              <a:t>, i když jeho náskok není velký. Od 3. do 8. místa je tabulka velmi vyrovnaná. V rozmezí 3 bodů jsou našlapány týmy </a:t>
            </a:r>
            <a:r>
              <a:rPr lang="cs-CZ" sz="1250" dirty="0" err="1" smtClean="0">
                <a:effectLst>
                  <a:outerShdw blurRad="38100" dist="38100" dir="2700000" algn="tl">
                    <a:srgbClr val="000000">
                      <a:alpha val="43137"/>
                    </a:srgbClr>
                  </a:outerShdw>
                </a:effectLst>
                <a:latin typeface="Arial" pitchFamily="34" charset="0"/>
                <a:cs typeface="Arial" pitchFamily="34" charset="0"/>
              </a:rPr>
              <a:t>Blšan</a:t>
            </a:r>
            <a:r>
              <a:rPr lang="cs-CZ" sz="1250" dirty="0" smtClean="0">
                <a:effectLst>
                  <a:outerShdw blurRad="38100" dist="38100" dir="2700000" algn="tl">
                    <a:srgbClr val="000000">
                      <a:alpha val="43137"/>
                    </a:srgbClr>
                  </a:outerShdw>
                </a:effectLst>
                <a:latin typeface="Arial" pitchFamily="34" charset="0"/>
                <a:cs typeface="Arial" pitchFamily="34" charset="0"/>
              </a:rPr>
              <a:t>, Krupky, </a:t>
            </a:r>
            <a:r>
              <a:rPr lang="cs-CZ" sz="1250" dirty="0" err="1" smtClean="0">
                <a:effectLst>
                  <a:outerShdw blurRad="38100" dist="38100" dir="2700000" algn="tl">
                    <a:srgbClr val="000000">
                      <a:alpha val="43137"/>
                    </a:srgbClr>
                  </a:outerShdw>
                </a:effectLst>
                <a:latin typeface="Arial" pitchFamily="34" charset="0"/>
                <a:cs typeface="Arial" pitchFamily="34" charset="0"/>
              </a:rPr>
              <a:t>Srbice</a:t>
            </a:r>
            <a:r>
              <a:rPr lang="cs-CZ" sz="1250" dirty="0" smtClean="0">
                <a:effectLst>
                  <a:outerShdw blurRad="38100" dist="38100" dir="2700000" algn="tl">
                    <a:srgbClr val="000000">
                      <a:alpha val="43137"/>
                    </a:srgbClr>
                  </a:outerShdw>
                </a:effectLst>
                <a:latin typeface="Arial" pitchFamily="34" charset="0"/>
                <a:cs typeface="Arial" pitchFamily="34" charset="0"/>
              </a:rPr>
              <a:t>, </a:t>
            </a:r>
            <a:r>
              <a:rPr lang="cs-CZ" sz="1250" dirty="0" err="1" smtClean="0">
                <a:effectLst>
                  <a:outerShdw blurRad="38100" dist="38100" dir="2700000" algn="tl">
                    <a:srgbClr val="000000">
                      <a:alpha val="43137"/>
                    </a:srgbClr>
                  </a:outerShdw>
                </a:effectLst>
                <a:latin typeface="Arial" pitchFamily="34" charset="0"/>
                <a:cs typeface="Arial" pitchFamily="34" charset="0"/>
              </a:rPr>
              <a:t>Neštěmic</a:t>
            </a:r>
            <a:r>
              <a:rPr lang="cs-CZ" sz="1250" dirty="0" smtClean="0">
                <a:effectLst>
                  <a:outerShdw blurRad="38100" dist="38100" dir="2700000" algn="tl">
                    <a:srgbClr val="000000">
                      <a:alpha val="43137"/>
                    </a:srgbClr>
                  </a:outerShdw>
                </a:effectLst>
                <a:latin typeface="Arial" pitchFamily="34" charset="0"/>
                <a:cs typeface="Arial" pitchFamily="34" charset="0"/>
              </a:rPr>
              <a:t>, </a:t>
            </a:r>
            <a:r>
              <a:rPr lang="cs-CZ" sz="1250" dirty="0" err="1" smtClean="0">
                <a:effectLst>
                  <a:outerShdw blurRad="38100" dist="38100" dir="2700000" algn="tl">
                    <a:srgbClr val="000000">
                      <a:alpha val="43137"/>
                    </a:srgbClr>
                  </a:outerShdw>
                </a:effectLst>
                <a:latin typeface="Arial" pitchFamily="34" charset="0"/>
                <a:cs typeface="Arial" pitchFamily="34" charset="0"/>
              </a:rPr>
              <a:t>Modlan</a:t>
            </a:r>
            <a:r>
              <a:rPr lang="cs-CZ" sz="1250" dirty="0" smtClean="0">
                <a:effectLst>
                  <a:outerShdw blurRad="38100" dist="38100" dir="2700000" algn="tl">
                    <a:srgbClr val="000000">
                      <a:alpha val="43137"/>
                    </a:srgbClr>
                  </a:outerShdw>
                </a:effectLst>
                <a:latin typeface="Arial" pitchFamily="34" charset="0"/>
                <a:cs typeface="Arial" pitchFamily="34" charset="0"/>
              </a:rPr>
              <a:t>, Žatce. Každé z nich  může ještě významně promluvit do pořadí. Pak jsou zde týmy poklidného středu Horní </a:t>
            </a:r>
            <a:r>
              <a:rPr lang="cs-CZ" sz="1250" dirty="0" err="1" smtClean="0">
                <a:effectLst>
                  <a:outerShdw blurRad="38100" dist="38100" dir="2700000" algn="tl">
                    <a:srgbClr val="000000">
                      <a:alpha val="43137"/>
                    </a:srgbClr>
                  </a:outerShdw>
                </a:effectLst>
                <a:latin typeface="Arial" pitchFamily="34" charset="0"/>
                <a:cs typeface="Arial" pitchFamily="34" charset="0"/>
              </a:rPr>
              <a:t>Jiřetín</a:t>
            </a:r>
            <a:r>
              <a:rPr lang="cs-CZ" sz="1250" dirty="0" smtClean="0">
                <a:effectLst>
                  <a:outerShdw blurRad="38100" dist="38100" dir="2700000" algn="tl">
                    <a:srgbClr val="000000">
                      <a:alpha val="43137"/>
                    </a:srgbClr>
                  </a:outerShdw>
                </a:effectLst>
                <a:latin typeface="Arial" pitchFamily="34" charset="0"/>
                <a:cs typeface="Arial" pitchFamily="34" charset="0"/>
              </a:rPr>
              <a:t>, Hrobce, Bílina, které už mohou své zápasy hrát v klidu. </a:t>
            </a:r>
            <a:r>
              <a:rPr lang="cs-CZ" sz="1250" dirty="0" err="1" smtClean="0">
                <a:effectLst>
                  <a:outerShdw blurRad="38100" dist="38100" dir="2700000" algn="tl">
                    <a:srgbClr val="000000">
                      <a:alpha val="43137"/>
                    </a:srgbClr>
                  </a:outerShdw>
                </a:effectLst>
                <a:latin typeface="Arial" pitchFamily="34" charset="0"/>
                <a:cs typeface="Arial" pitchFamily="34" charset="0"/>
              </a:rPr>
              <a:t>Postoloprty</a:t>
            </a:r>
            <a:r>
              <a:rPr lang="cs-CZ" sz="1250" dirty="0" smtClean="0">
                <a:effectLst>
                  <a:outerShdw blurRad="38100" dist="38100" dir="2700000" algn="tl">
                    <a:srgbClr val="000000">
                      <a:alpha val="43137"/>
                    </a:srgbClr>
                  </a:outerShdw>
                </a:effectLst>
                <a:latin typeface="Arial" pitchFamily="34" charset="0"/>
                <a:cs typeface="Arial" pitchFamily="34" charset="0"/>
              </a:rPr>
              <a:t> a AFK Chomutov se každým zápasem snaží odpoutat od mužstev pod nimi, která v tajence počtu sestupových míst jsou hlavními kandidáty. Pro Modrou a </a:t>
            </a:r>
            <a:r>
              <a:rPr lang="cs-CZ" sz="1250" dirty="0" err="1" smtClean="0">
                <a:effectLst>
                  <a:outerShdw blurRad="38100" dist="38100" dir="2700000" algn="tl">
                    <a:srgbClr val="000000">
                      <a:alpha val="43137"/>
                    </a:srgbClr>
                  </a:outerShdw>
                </a:effectLst>
                <a:latin typeface="Arial" pitchFamily="34" charset="0"/>
                <a:cs typeface="Arial" pitchFamily="34" charset="0"/>
              </a:rPr>
              <a:t>Střekov</a:t>
            </a:r>
            <a:r>
              <a:rPr lang="cs-CZ" sz="1250" dirty="0" smtClean="0">
                <a:effectLst>
                  <a:outerShdw blurRad="38100" dist="38100" dir="2700000" algn="tl">
                    <a:srgbClr val="000000">
                      <a:alpha val="43137"/>
                    </a:srgbClr>
                  </a:outerShdw>
                </a:effectLst>
                <a:latin typeface="Arial" pitchFamily="34" charset="0"/>
                <a:cs typeface="Arial" pitchFamily="34" charset="0"/>
              </a:rPr>
              <a:t> už je každé utkáni existenční. V posledním kole, ale ukázaly, že ještě nic nevzdávají. Poslední je </a:t>
            </a:r>
            <a:r>
              <a:rPr lang="cs-CZ" sz="1250" dirty="0" err="1" smtClean="0">
                <a:effectLst>
                  <a:outerShdw blurRad="38100" dist="38100" dir="2700000" algn="tl">
                    <a:srgbClr val="000000">
                      <a:alpha val="43137"/>
                    </a:srgbClr>
                  </a:outerShdw>
                </a:effectLst>
                <a:latin typeface="Arial" pitchFamily="34" charset="0"/>
                <a:cs typeface="Arial" pitchFamily="34" charset="0"/>
              </a:rPr>
              <a:t>Duchcov</a:t>
            </a:r>
            <a:r>
              <a:rPr lang="cs-CZ" sz="1250" dirty="0" smtClean="0">
                <a:effectLst>
                  <a:outerShdw blurRad="38100" dist="38100" dir="2700000" algn="tl">
                    <a:srgbClr val="000000">
                      <a:alpha val="43137"/>
                    </a:srgbClr>
                  </a:outerShdw>
                </a:effectLst>
                <a:latin typeface="Arial" pitchFamily="34" charset="0"/>
                <a:cs typeface="Arial" pitchFamily="34" charset="0"/>
              </a:rPr>
              <a:t>, který už se pouze snaží se ctí dohrát svoje roční působení v krajském přeboru.     </a:t>
            </a:r>
          </a:p>
        </p:txBody>
      </p:sp>
      <p:graphicFrame>
        <p:nvGraphicFramePr>
          <p:cNvPr id="9" name="Tabulka 8"/>
          <p:cNvGraphicFramePr>
            <a:graphicFrameLocks noGrp="1"/>
          </p:cNvGraphicFramePr>
          <p:nvPr/>
        </p:nvGraphicFramePr>
        <p:xfrm>
          <a:off x="174948" y="4195564"/>
          <a:ext cx="4608512" cy="2358390"/>
        </p:xfrm>
        <a:graphic>
          <a:graphicData uri="http://schemas.openxmlformats.org/drawingml/2006/table">
            <a:tbl>
              <a:tblPr/>
              <a:tblGrid>
                <a:gridCol w="1621412">
                  <a:extLst>
                    <a:ext uri="{9D8B030D-6E8A-4147-A177-3AD203B41FA5}">
                      <a16:colId xmlns:a16="http://schemas.microsoft.com/office/drawing/2014/main" val="20000"/>
                    </a:ext>
                  </a:extLst>
                </a:gridCol>
                <a:gridCol w="1232383">
                  <a:extLst>
                    <a:ext uri="{9D8B030D-6E8A-4147-A177-3AD203B41FA5}">
                      <a16:colId xmlns:a16="http://schemas.microsoft.com/office/drawing/2014/main" val="20001"/>
                    </a:ext>
                  </a:extLst>
                </a:gridCol>
                <a:gridCol w="816147">
                  <a:extLst>
                    <a:ext uri="{9D8B030D-6E8A-4147-A177-3AD203B41FA5}">
                      <a16:colId xmlns:a16="http://schemas.microsoft.com/office/drawing/2014/main" val="20002"/>
                    </a:ext>
                  </a:extLst>
                </a:gridCol>
                <a:gridCol w="938570">
                  <a:extLst>
                    <a:ext uri="{9D8B030D-6E8A-4147-A177-3AD203B41FA5}">
                      <a16:colId xmlns:a16="http://schemas.microsoft.com/office/drawing/2014/main" val="20003"/>
                    </a:ext>
                  </a:extLst>
                </a:gridCol>
              </a:tblGrid>
              <a:tr h="485775">
                <a:tc gridSpan="4">
                  <a:txBody>
                    <a:bodyPr/>
                    <a:lstStyle/>
                    <a:p>
                      <a:pPr algn="ctr" rtl="0" fontAlgn="ctr"/>
                      <a:r>
                        <a:rPr lang="cs-CZ" sz="1200" b="1" i="0" u="none" strike="noStrike" dirty="0" smtClean="0">
                          <a:solidFill>
                            <a:srgbClr val="000000"/>
                          </a:solidFill>
                          <a:latin typeface="Arial Black"/>
                        </a:rPr>
                        <a:t>22. </a:t>
                      </a:r>
                      <a:r>
                        <a:rPr lang="cs-CZ" sz="1200" b="1" i="0" u="none" strike="noStrike" dirty="0">
                          <a:solidFill>
                            <a:srgbClr val="000000"/>
                          </a:solidFill>
                          <a:latin typeface="Arial Black"/>
                        </a:rPr>
                        <a:t>kolo </a:t>
                      </a:r>
                      <a:r>
                        <a:rPr lang="cs-CZ" sz="1200" b="1" i="0" u="none" strike="noStrike" dirty="0" smtClean="0">
                          <a:solidFill>
                            <a:srgbClr val="000000"/>
                          </a:solidFill>
                          <a:latin typeface="Arial Black"/>
                        </a:rPr>
                        <a:t>23.-24.4.010.2015  </a:t>
                      </a:r>
                      <a:r>
                        <a:rPr lang="cs-CZ" sz="1200" b="1" i="0" u="none" strike="noStrike" dirty="0">
                          <a:solidFill>
                            <a:srgbClr val="000000"/>
                          </a:solidFill>
                          <a:latin typeface="Arial Black"/>
                        </a:rPr>
                        <a:t>Starší, mladší žáci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0025">
                <a:tc>
                  <a:txBody>
                    <a:bodyPr/>
                    <a:lstStyle/>
                    <a:p>
                      <a:pPr algn="ctr" rtl="0" fontAlgn="ctr"/>
                      <a:r>
                        <a:rPr lang="cs-CZ" sz="1200" b="1" i="0" u="none" strike="noStrike" dirty="0">
                          <a:solidFill>
                            <a:srgbClr val="000000"/>
                          </a:solidFill>
                          <a:latin typeface="Cambri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cs-CZ" sz="1200" b="1" i="0" u="none" strike="noStrike">
                          <a:solidFill>
                            <a:srgbClr val="000000"/>
                          </a:solidFill>
                          <a:latin typeface="Cambri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cs-CZ" sz="1200" b="1" i="0" u="none" strike="noStrike">
                          <a:solidFill>
                            <a:srgbClr val="000000"/>
                          </a:solidFill>
                          <a:latin typeface="Cambria"/>
                        </a:rPr>
                        <a:t>Starší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algn="ctr" rtl="0" fontAlgn="ctr"/>
                      <a:r>
                        <a:rPr lang="cs-CZ" sz="1200" b="1" i="0" u="none" strike="noStrike" dirty="0">
                          <a:solidFill>
                            <a:srgbClr val="000000"/>
                          </a:solidFill>
                          <a:latin typeface="Cambria"/>
                        </a:rPr>
                        <a:t>Mladší</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1"/>
                  </a:ext>
                </a:extLst>
              </a:tr>
              <a:tr h="278765">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a:t>
                      </a:r>
                      <a:r>
                        <a:rPr lang="cs-CZ" sz="1200" dirty="0" smtClean="0"/>
                        <a:t>TJ Krupka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dirty="0" smtClean="0"/>
                        <a:t>FK </a:t>
                      </a:r>
                      <a:r>
                        <a:rPr lang="cs-CZ" sz="1200" dirty="0" err="1" smtClean="0"/>
                        <a:t>Duchcov</a:t>
                      </a:r>
                      <a:r>
                        <a:rPr lang="cs-CZ" sz="1200"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5:0</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2:3</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278765">
                <a:tc>
                  <a:txBody>
                    <a:bodyPr/>
                    <a:lstStyle/>
                    <a:p>
                      <a:pPr algn="ctr" rtl="0" fontAlgn="ctr"/>
                      <a:r>
                        <a:rPr lang="cs-CZ" sz="1200" dirty="0" smtClean="0"/>
                        <a:t>FK Děčín B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dirty="0" smtClean="0"/>
                        <a:t>SK </a:t>
                      </a:r>
                      <a:r>
                        <a:rPr lang="cs-CZ" sz="1200" dirty="0" err="1" smtClean="0"/>
                        <a:t>Štětí</a:t>
                      </a:r>
                      <a:r>
                        <a:rPr lang="cs-CZ" sz="1200"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1:9</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15:0</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278765">
                <a:tc>
                  <a:txBody>
                    <a:bodyPr/>
                    <a:lstStyle/>
                    <a:p>
                      <a:pPr algn="ctr" rtl="0" fontAlgn="ctr"/>
                      <a:r>
                        <a:rPr lang="cs-CZ" sz="1200" dirty="0" smtClean="0"/>
                        <a:t>TJ </a:t>
                      </a:r>
                      <a:r>
                        <a:rPr lang="cs-CZ" sz="1200" dirty="0" err="1" smtClean="0"/>
                        <a:t>Košťany</a:t>
                      </a:r>
                      <a:r>
                        <a:rPr lang="cs-CZ" sz="1200" dirty="0" smtClean="0"/>
                        <a:t>/ </a:t>
                      </a:r>
                      <a:r>
                        <a:rPr lang="cs-CZ" sz="1200" dirty="0" err="1" smtClean="0"/>
                        <a:t>Oldřichov</a:t>
                      </a:r>
                      <a:r>
                        <a:rPr lang="cs-CZ" sz="1200"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dirty="0" err="1" smtClean="0"/>
                        <a:t>Neštěmice</a:t>
                      </a:r>
                      <a:r>
                        <a:rPr lang="cs-CZ" sz="1200"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2:1</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6:1</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278765">
                <a:tc>
                  <a:txBody>
                    <a:bodyPr/>
                    <a:lstStyle/>
                    <a:p>
                      <a:pPr algn="ctr" rtl="0" fontAlgn="ctr"/>
                      <a:r>
                        <a:rPr lang="cs-CZ" sz="1200" dirty="0" smtClean="0"/>
                        <a:t>FK Litoměřice/</a:t>
                      </a:r>
                      <a:r>
                        <a:rPr lang="cs-CZ" sz="1200" dirty="0" err="1" smtClean="0"/>
                        <a:t>Žitenice</a:t>
                      </a:r>
                      <a:r>
                        <a:rPr lang="cs-CZ" sz="1200"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dirty="0" smtClean="0"/>
                        <a:t>FK Děčín A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0:10</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5:1</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78765">
                <a:tc>
                  <a:txBody>
                    <a:bodyPr/>
                    <a:lstStyle/>
                    <a:p>
                      <a:pPr algn="ctr" rtl="0" fontAlgn="ctr"/>
                      <a:r>
                        <a:rPr lang="cs-CZ" sz="1200" dirty="0" smtClean="0"/>
                        <a:t>SK Brozany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dirty="0" smtClean="0"/>
                        <a:t>FK Litoměřice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1:6</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1:15</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278765">
                <a:tc>
                  <a:txBody>
                    <a:bodyPr/>
                    <a:lstStyle/>
                    <a:p>
                      <a:pPr algn="ctr" rtl="0" fontAlgn="ctr"/>
                      <a:r>
                        <a:rPr lang="cs-CZ" sz="1200" dirty="0" smtClean="0"/>
                        <a:t>SK Roudnice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a:t>
                      </a:r>
                      <a:r>
                        <a:rPr lang="cs-CZ" sz="1200" dirty="0" smtClean="0"/>
                        <a:t>ASK Lovosice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3:2 PK</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7:3</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7"/>
                  </a:ext>
                </a:extLst>
              </a:tr>
            </a:tbl>
          </a:graphicData>
        </a:graphic>
      </p:graphicFrame>
      <p:graphicFrame>
        <p:nvGraphicFramePr>
          <p:cNvPr id="11" name="Tabulka 10"/>
          <p:cNvGraphicFramePr>
            <a:graphicFrameLocks noGrp="1"/>
          </p:cNvGraphicFramePr>
          <p:nvPr/>
        </p:nvGraphicFramePr>
        <p:xfrm>
          <a:off x="102940" y="91108"/>
          <a:ext cx="4752529" cy="2850232"/>
        </p:xfrm>
        <a:graphic>
          <a:graphicData uri="http://schemas.openxmlformats.org/drawingml/2006/table">
            <a:tbl>
              <a:tblPr/>
              <a:tblGrid>
                <a:gridCol w="361810">
                  <a:extLst>
                    <a:ext uri="{9D8B030D-6E8A-4147-A177-3AD203B41FA5}">
                      <a16:colId xmlns:a16="http://schemas.microsoft.com/office/drawing/2014/main" val="20000"/>
                    </a:ext>
                  </a:extLst>
                </a:gridCol>
                <a:gridCol w="316585">
                  <a:extLst>
                    <a:ext uri="{9D8B030D-6E8A-4147-A177-3AD203B41FA5}">
                      <a16:colId xmlns:a16="http://schemas.microsoft.com/office/drawing/2014/main" val="20001"/>
                    </a:ext>
                  </a:extLst>
                </a:gridCol>
                <a:gridCol w="1778899">
                  <a:extLst>
                    <a:ext uri="{9D8B030D-6E8A-4147-A177-3AD203B41FA5}">
                      <a16:colId xmlns:a16="http://schemas.microsoft.com/office/drawing/2014/main" val="20002"/>
                    </a:ext>
                  </a:extLst>
                </a:gridCol>
                <a:gridCol w="214825">
                  <a:extLst>
                    <a:ext uri="{9D8B030D-6E8A-4147-A177-3AD203B41FA5}">
                      <a16:colId xmlns:a16="http://schemas.microsoft.com/office/drawing/2014/main" val="20003"/>
                    </a:ext>
                  </a:extLst>
                </a:gridCol>
                <a:gridCol w="214825">
                  <a:extLst>
                    <a:ext uri="{9D8B030D-6E8A-4147-A177-3AD203B41FA5}">
                      <a16:colId xmlns:a16="http://schemas.microsoft.com/office/drawing/2014/main" val="20004"/>
                    </a:ext>
                  </a:extLst>
                </a:gridCol>
                <a:gridCol w="214825">
                  <a:extLst>
                    <a:ext uri="{9D8B030D-6E8A-4147-A177-3AD203B41FA5}">
                      <a16:colId xmlns:a16="http://schemas.microsoft.com/office/drawing/2014/main" val="20005"/>
                    </a:ext>
                  </a:extLst>
                </a:gridCol>
                <a:gridCol w="214825">
                  <a:extLst>
                    <a:ext uri="{9D8B030D-6E8A-4147-A177-3AD203B41FA5}">
                      <a16:colId xmlns:a16="http://schemas.microsoft.com/office/drawing/2014/main" val="20006"/>
                    </a:ext>
                  </a:extLst>
                </a:gridCol>
                <a:gridCol w="214825">
                  <a:extLst>
                    <a:ext uri="{9D8B030D-6E8A-4147-A177-3AD203B41FA5}">
                      <a16:colId xmlns:a16="http://schemas.microsoft.com/office/drawing/2014/main" val="20007"/>
                    </a:ext>
                  </a:extLst>
                </a:gridCol>
                <a:gridCol w="527640">
                  <a:extLst>
                    <a:ext uri="{9D8B030D-6E8A-4147-A177-3AD203B41FA5}">
                      <a16:colId xmlns:a16="http://schemas.microsoft.com/office/drawing/2014/main" val="20008"/>
                    </a:ext>
                  </a:extLst>
                </a:gridCol>
                <a:gridCol w="407036">
                  <a:extLst>
                    <a:ext uri="{9D8B030D-6E8A-4147-A177-3AD203B41FA5}">
                      <a16:colId xmlns:a16="http://schemas.microsoft.com/office/drawing/2014/main" val="20009"/>
                    </a:ext>
                  </a:extLst>
                </a:gridCol>
                <a:gridCol w="286434">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a:solidFill>
                            <a:srgbClr val="0000CC"/>
                          </a:solidFill>
                          <a:latin typeface="Calibri"/>
                        </a:rPr>
                        <a:t>Ústecký přebor mladších žáků 2015/2016  po 22.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143:25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163:26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59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137:83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46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53:61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Litoměřice/</a:t>
                      </a:r>
                      <a:r>
                        <a:rPr lang="cs-CZ" sz="1000" b="1" i="0" u="none" strike="noStrike" dirty="0" err="1">
                          <a:solidFill>
                            <a:srgbClr val="000000"/>
                          </a:solidFill>
                          <a:latin typeface="Arial"/>
                        </a:rPr>
                        <a:t>Žitenice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53:63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TJ </a:t>
                      </a:r>
                      <a:r>
                        <a:rPr lang="cs-CZ" sz="1000" b="1" i="0" u="none" strike="noStrike" dirty="0" err="1">
                          <a:solidFill>
                            <a:srgbClr val="000000"/>
                          </a:solidFill>
                          <a:latin typeface="Arial"/>
                        </a:rPr>
                        <a:t>Košťany</a:t>
                      </a:r>
                      <a:r>
                        <a:rPr lang="cs-CZ" sz="1000" b="1" i="0" u="none" strike="noStrike" dirty="0">
                          <a:solidFill>
                            <a:srgbClr val="000000"/>
                          </a:solidFill>
                          <a:latin typeface="Arial"/>
                        </a:rPr>
                        <a:t>/ </a:t>
                      </a:r>
                      <a:r>
                        <a:rPr lang="cs-CZ" sz="1000" b="1" i="0" u="none" strike="noStrike" dirty="0" err="1">
                          <a:solidFill>
                            <a:srgbClr val="000000"/>
                          </a:solidFill>
                          <a:latin typeface="Arial"/>
                        </a:rPr>
                        <a:t>Oldřichov</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47:67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72:86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70:108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832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66"/>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66"/>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66"/>
                          </a:solidFill>
                          <a:latin typeface="Calibri"/>
                        </a:rPr>
                        <a:t>62:97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Neštěmice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73:117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57:131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49:115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
        <p:nvSpPr>
          <p:cNvPr id="12" name="TextovéPole 11"/>
          <p:cNvSpPr txBox="1"/>
          <p:nvPr/>
        </p:nvSpPr>
        <p:spPr>
          <a:xfrm>
            <a:off x="102940" y="3043436"/>
            <a:ext cx="4680520" cy="1015663"/>
          </a:xfrm>
          <a:prstGeom prst="rect">
            <a:avLst/>
          </a:prstGeom>
          <a:solidFill>
            <a:schemeClr val="accent3">
              <a:lumMod val="95000"/>
            </a:schemeClr>
          </a:solidFill>
        </p:spPr>
        <p:txBody>
          <a:bodyPr wrap="square" rtlCol="0">
            <a:spAutoFit/>
          </a:bodyPr>
          <a:lstStyle/>
          <a:p>
            <a:pPr algn="ctr"/>
            <a:r>
              <a:rPr lang="cs-CZ" sz="2000" dirty="0" smtClean="0">
                <a:latin typeface="Bookman Old Style" pitchFamily="18" charset="0"/>
              </a:rPr>
              <a:t>V minulém  zpravodaji  před </a:t>
            </a:r>
          </a:p>
          <a:p>
            <a:pPr algn="ctr"/>
            <a:r>
              <a:rPr lang="cs-CZ" sz="2000" dirty="0" smtClean="0">
                <a:latin typeface="Bookman Old Style" pitchFamily="18" charset="0"/>
              </a:rPr>
              <a:t>3 zápasy byly mladší žáci na 8. místě. Pokles o 1 místo.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31132"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
        <p:nvSpPr>
          <p:cNvPr id="12" name="Obdélník 11"/>
          <p:cNvSpPr/>
          <p:nvPr/>
        </p:nvSpPr>
        <p:spPr>
          <a:xfrm>
            <a:off x="102940" y="1027212"/>
            <a:ext cx="4824536" cy="578619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44450" cmpd="sng">
            <a:solidFill>
              <a:schemeClr val="tx1"/>
            </a:solidFill>
            <a:prstDash val="solid"/>
          </a:ln>
          <a:effectLst/>
        </p:spPr>
        <p:txBody>
          <a:bodyPr wrap="square">
            <a:spAutoFit/>
          </a:bodyPr>
          <a:lstStyle/>
          <a:p>
            <a:r>
              <a:rPr lang="cs-CZ" sz="1600" dirty="0" smtClean="0">
                <a:solidFill>
                  <a:srgbClr val="CC0000"/>
                </a:solidFill>
              </a:rPr>
              <a:t>SK Hrobce - FK Bílina   2:5(1:4)   </a:t>
            </a:r>
          </a:p>
          <a:p>
            <a:pPr algn="just"/>
            <a:r>
              <a:rPr lang="cs-CZ" sz="1050" dirty="0" smtClean="0">
                <a:solidFill>
                  <a:srgbClr val="0033CC"/>
                </a:solidFill>
                <a:latin typeface="Arial" pitchFamily="34" charset="0"/>
                <a:cs typeface="Arial" pitchFamily="34" charset="0"/>
              </a:rPr>
              <a:t>jako trapný hodnotil zápas svého týmu trenér domácích Jaromír Kala. Už v 15. minutě hosté vedli 3:0.  3 branky hostů vstřelil Tůma, který si s obranou dělal co chtěl.</a:t>
            </a:r>
          </a:p>
          <a:p>
            <a:r>
              <a:rPr lang="cs-CZ" sz="1600" dirty="0" smtClean="0">
                <a:solidFill>
                  <a:srgbClr val="CC0000"/>
                </a:solidFill>
              </a:rPr>
              <a:t>FK Modrá - TJ </a:t>
            </a:r>
            <a:r>
              <a:rPr lang="cs-CZ" sz="1600" dirty="0" err="1" smtClean="0">
                <a:solidFill>
                  <a:srgbClr val="CC0000"/>
                </a:solidFill>
              </a:rPr>
              <a:t>Modlany</a:t>
            </a:r>
            <a:r>
              <a:rPr lang="cs-CZ" sz="1600" dirty="0" smtClean="0">
                <a:solidFill>
                  <a:srgbClr val="CC0000"/>
                </a:solidFill>
              </a:rPr>
              <a:t> 2:3 PK(2:0)</a:t>
            </a:r>
          </a:p>
          <a:p>
            <a:pPr algn="just"/>
            <a:r>
              <a:rPr lang="cs-CZ" sz="1050" dirty="0" smtClean="0">
                <a:solidFill>
                  <a:srgbClr val="0033CC"/>
                </a:solidFill>
                <a:latin typeface="Arial" pitchFamily="34" charset="0"/>
                <a:cs typeface="Arial" pitchFamily="34" charset="0"/>
              </a:rPr>
              <a:t>v poločase to s hosty vypadalo bledě. Po změně stran ale byli lepší a 4 minuty před koncem vyrovnal Kříž. Modré se povedly i penalty a odvážely 2 body.</a:t>
            </a:r>
          </a:p>
          <a:p>
            <a:r>
              <a:rPr lang="cs-CZ" sz="1600" dirty="0" err="1" smtClean="0">
                <a:solidFill>
                  <a:srgbClr val="CC0000"/>
                </a:solidFill>
              </a:rPr>
              <a:t>Proboštov</a:t>
            </a:r>
            <a:r>
              <a:rPr lang="cs-CZ" sz="1600" dirty="0" smtClean="0">
                <a:solidFill>
                  <a:srgbClr val="CC0000"/>
                </a:solidFill>
              </a:rPr>
              <a:t> - FK </a:t>
            </a:r>
            <a:r>
              <a:rPr lang="cs-CZ" sz="1600" dirty="0" err="1" smtClean="0">
                <a:solidFill>
                  <a:srgbClr val="CC0000"/>
                </a:solidFill>
              </a:rPr>
              <a:t>Neštěmice</a:t>
            </a:r>
            <a:r>
              <a:rPr lang="cs-CZ" sz="1600" dirty="0" smtClean="0">
                <a:solidFill>
                  <a:srgbClr val="CC0000"/>
                </a:solidFill>
              </a:rPr>
              <a:t> 2:1 PK (1:1)</a:t>
            </a:r>
          </a:p>
          <a:p>
            <a:pPr algn="just"/>
            <a:r>
              <a:rPr lang="cs-CZ" sz="1050" dirty="0" smtClean="0">
                <a:solidFill>
                  <a:srgbClr val="0033CC"/>
                </a:solidFill>
                <a:latin typeface="Arial" pitchFamily="34" charset="0"/>
                <a:cs typeface="Arial" pitchFamily="34" charset="0"/>
              </a:rPr>
              <a:t>zápas mužstev ze špičky tabulky. Trenér hostů Tomáš </a:t>
            </a:r>
            <a:r>
              <a:rPr lang="cs-CZ" sz="1050" dirty="0" err="1" smtClean="0">
                <a:solidFill>
                  <a:srgbClr val="0033CC"/>
                </a:solidFill>
                <a:latin typeface="Arial" pitchFamily="34" charset="0"/>
                <a:cs typeface="Arial" pitchFamily="34" charset="0"/>
              </a:rPr>
              <a:t>Friedl</a:t>
            </a:r>
            <a:r>
              <a:rPr lang="cs-CZ" sz="1050" dirty="0" smtClean="0">
                <a:solidFill>
                  <a:srgbClr val="0033CC"/>
                </a:solidFill>
                <a:latin typeface="Arial" pitchFamily="34" charset="0"/>
                <a:cs typeface="Arial" pitchFamily="34" charset="0"/>
              </a:rPr>
              <a:t> své svěřence za výkon ve 2. poločase chválil. Hosté také vyrovnali na 1:1 a kopaly se penalty v nichž uspěli domácí</a:t>
            </a:r>
            <a:r>
              <a:rPr lang="cs-CZ" sz="1050" dirty="0" smtClean="0">
                <a:solidFill>
                  <a:srgbClr val="FF0066"/>
                </a:solidFill>
                <a:latin typeface="Arial" pitchFamily="34" charset="0"/>
                <a:cs typeface="Arial" pitchFamily="34" charset="0"/>
              </a:rPr>
              <a:t>.</a:t>
            </a:r>
          </a:p>
          <a:p>
            <a:r>
              <a:rPr lang="cs-CZ" sz="1600" dirty="0" smtClean="0">
                <a:solidFill>
                  <a:srgbClr val="CC0000"/>
                </a:solidFill>
              </a:rPr>
              <a:t>FK Žatec - SK </a:t>
            </a:r>
            <a:r>
              <a:rPr lang="cs-CZ" sz="1600" dirty="0" err="1" smtClean="0">
                <a:solidFill>
                  <a:srgbClr val="CC0000"/>
                </a:solidFill>
              </a:rPr>
              <a:t>Štětí</a:t>
            </a:r>
            <a:r>
              <a:rPr lang="cs-CZ" sz="1600" dirty="0" smtClean="0">
                <a:solidFill>
                  <a:srgbClr val="CC0000"/>
                </a:solidFill>
              </a:rPr>
              <a:t>  2:4(0:1)</a:t>
            </a:r>
          </a:p>
          <a:p>
            <a:pPr algn="just"/>
            <a:r>
              <a:rPr lang="cs-CZ" sz="1050" dirty="0" smtClean="0">
                <a:solidFill>
                  <a:srgbClr val="0033CC"/>
                </a:solidFill>
                <a:latin typeface="Arial" pitchFamily="34" charset="0"/>
                <a:cs typeface="Arial" pitchFamily="34" charset="0"/>
              </a:rPr>
              <a:t>hosté vedli po vlastním gólu v poločase 1:0. Pak se zdálo, že domácí nasadili k obratu, když se ujali vedení 2:1. </a:t>
            </a:r>
            <a:r>
              <a:rPr lang="cs-CZ" sz="1050" dirty="0" err="1" smtClean="0">
                <a:solidFill>
                  <a:srgbClr val="0033CC"/>
                </a:solidFill>
                <a:latin typeface="Arial" pitchFamily="34" charset="0"/>
                <a:cs typeface="Arial" pitchFamily="34" charset="0"/>
              </a:rPr>
              <a:t>Štětí</a:t>
            </a:r>
            <a:r>
              <a:rPr lang="cs-CZ" sz="1050" dirty="0" smtClean="0">
                <a:solidFill>
                  <a:srgbClr val="0033CC"/>
                </a:solidFill>
                <a:latin typeface="Arial" pitchFamily="34" charset="0"/>
                <a:cs typeface="Arial" pitchFamily="34" charset="0"/>
              </a:rPr>
              <a:t> nezpanikařilo, zvýšilo obrátky a do konce zápasu vstřelilo ještě 3 góly.</a:t>
            </a:r>
          </a:p>
          <a:p>
            <a:r>
              <a:rPr lang="cs-CZ" sz="1600" dirty="0" smtClean="0">
                <a:solidFill>
                  <a:srgbClr val="CC0000"/>
                </a:solidFill>
              </a:rPr>
              <a:t>TJ H. </a:t>
            </a:r>
            <a:r>
              <a:rPr lang="cs-CZ" sz="1600" dirty="0" err="1" smtClean="0">
                <a:solidFill>
                  <a:srgbClr val="CC0000"/>
                </a:solidFill>
              </a:rPr>
              <a:t>Jiřetín</a:t>
            </a:r>
            <a:r>
              <a:rPr lang="cs-CZ" sz="1600" dirty="0" smtClean="0">
                <a:solidFill>
                  <a:srgbClr val="CC0000"/>
                </a:solidFill>
              </a:rPr>
              <a:t> - TJ </a:t>
            </a:r>
            <a:r>
              <a:rPr lang="cs-CZ" sz="1600" dirty="0" err="1" smtClean="0">
                <a:solidFill>
                  <a:srgbClr val="CC0000"/>
                </a:solidFill>
              </a:rPr>
              <a:t>Střekov</a:t>
            </a:r>
            <a:r>
              <a:rPr lang="cs-CZ" sz="1600" dirty="0" smtClean="0">
                <a:solidFill>
                  <a:srgbClr val="CC0000"/>
                </a:solidFill>
              </a:rPr>
              <a:t> 2:3 PK (1:1)</a:t>
            </a:r>
          </a:p>
          <a:p>
            <a:pPr algn="just"/>
            <a:r>
              <a:rPr lang="cs-CZ" sz="1050" dirty="0" smtClean="0">
                <a:solidFill>
                  <a:srgbClr val="0033CC"/>
                </a:solidFill>
                <a:latin typeface="Arial" pitchFamily="34" charset="0"/>
                <a:cs typeface="Arial" pitchFamily="34" charset="0"/>
              </a:rPr>
              <a:t>na planině v </a:t>
            </a:r>
            <a:r>
              <a:rPr lang="cs-CZ" sz="1050" dirty="0" err="1" smtClean="0">
                <a:solidFill>
                  <a:srgbClr val="0033CC"/>
                </a:solidFill>
                <a:latin typeface="Arial" pitchFamily="34" charset="0"/>
                <a:cs typeface="Arial" pitchFamily="34" charset="0"/>
              </a:rPr>
              <a:t>Jiřetíně</a:t>
            </a:r>
            <a:r>
              <a:rPr lang="cs-CZ" sz="1050" dirty="0" smtClean="0">
                <a:solidFill>
                  <a:srgbClr val="0033CC"/>
                </a:solidFill>
                <a:latin typeface="Arial" pitchFamily="34" charset="0"/>
                <a:cs typeface="Arial" pitchFamily="34" charset="0"/>
              </a:rPr>
              <a:t> se moc pohledný fotbal nehrál. O záchranu bojující </a:t>
            </a:r>
            <a:r>
              <a:rPr lang="cs-CZ" sz="1050" dirty="0" err="1" smtClean="0">
                <a:solidFill>
                  <a:srgbClr val="0033CC"/>
                </a:solidFill>
                <a:latin typeface="Arial" pitchFamily="34" charset="0"/>
                <a:cs typeface="Arial" pitchFamily="34" charset="0"/>
              </a:rPr>
              <a:t>Střekov</a:t>
            </a:r>
            <a:r>
              <a:rPr lang="cs-CZ" sz="1050" dirty="0" smtClean="0">
                <a:solidFill>
                  <a:srgbClr val="0033CC"/>
                </a:solidFill>
                <a:latin typeface="Arial" pitchFamily="34" charset="0"/>
                <a:cs typeface="Arial" pitchFamily="34" charset="0"/>
              </a:rPr>
              <a:t> vyrovnal na konečných 2:2 v 73. minutě z kopačky Bednáře  </a:t>
            </a:r>
          </a:p>
          <a:p>
            <a:r>
              <a:rPr lang="cs-CZ" sz="1600" dirty="0" smtClean="0">
                <a:solidFill>
                  <a:srgbClr val="CC0000"/>
                </a:solidFill>
              </a:rPr>
              <a:t>FK </a:t>
            </a:r>
            <a:r>
              <a:rPr lang="cs-CZ" sz="1600" dirty="0" err="1" smtClean="0">
                <a:solidFill>
                  <a:srgbClr val="CC0000"/>
                </a:solidFill>
              </a:rPr>
              <a:t>Postoloprty</a:t>
            </a:r>
            <a:r>
              <a:rPr lang="cs-CZ" sz="1600" dirty="0" smtClean="0">
                <a:solidFill>
                  <a:srgbClr val="CC0000"/>
                </a:solidFill>
              </a:rPr>
              <a:t> - FK </a:t>
            </a:r>
            <a:r>
              <a:rPr lang="cs-CZ" sz="1600" dirty="0" err="1" smtClean="0">
                <a:solidFill>
                  <a:srgbClr val="CC0000"/>
                </a:solidFill>
              </a:rPr>
              <a:t>Blšany</a:t>
            </a:r>
            <a:r>
              <a:rPr lang="cs-CZ" sz="1600" dirty="0" smtClean="0">
                <a:solidFill>
                  <a:srgbClr val="CC0000"/>
                </a:solidFill>
              </a:rPr>
              <a:t> 6:3(4:1)</a:t>
            </a:r>
          </a:p>
          <a:p>
            <a:pPr algn="just"/>
            <a:r>
              <a:rPr lang="cs-CZ" sz="1050" dirty="0" smtClean="0">
                <a:solidFill>
                  <a:srgbClr val="0033CC"/>
                </a:solidFill>
                <a:latin typeface="Arial" pitchFamily="34" charset="0"/>
                <a:cs typeface="Arial" pitchFamily="34" charset="0"/>
              </a:rPr>
              <a:t>v 5. min. šly </a:t>
            </a:r>
            <a:r>
              <a:rPr lang="cs-CZ" sz="1050" dirty="0" err="1" smtClean="0">
                <a:solidFill>
                  <a:srgbClr val="0033CC"/>
                </a:solidFill>
                <a:latin typeface="Arial" pitchFamily="34" charset="0"/>
                <a:cs typeface="Arial" pitchFamily="34" charset="0"/>
              </a:rPr>
              <a:t>Blšany</a:t>
            </a:r>
            <a:r>
              <a:rPr lang="cs-CZ" sz="1050" dirty="0" smtClean="0">
                <a:solidFill>
                  <a:srgbClr val="0033CC"/>
                </a:solidFill>
                <a:latin typeface="Arial" pitchFamily="34" charset="0"/>
                <a:cs typeface="Arial" pitchFamily="34" charset="0"/>
              </a:rPr>
              <a:t> po brance Zemana do vedení. Pak však začaly kralovat domácí a </a:t>
            </a:r>
            <a:r>
              <a:rPr lang="cs-CZ" sz="1050" dirty="0" err="1" smtClean="0">
                <a:solidFill>
                  <a:srgbClr val="0033CC"/>
                </a:solidFill>
                <a:latin typeface="Arial" pitchFamily="34" charset="0"/>
                <a:cs typeface="Arial" pitchFamily="34" charset="0"/>
              </a:rPr>
              <a:t>profersky</a:t>
            </a:r>
            <a:r>
              <a:rPr lang="cs-CZ" sz="1050" dirty="0" smtClean="0">
                <a:solidFill>
                  <a:srgbClr val="0033CC"/>
                </a:solidFill>
                <a:latin typeface="Arial" pitchFamily="34" charset="0"/>
                <a:cs typeface="Arial" pitchFamily="34" charset="0"/>
              </a:rPr>
              <a:t> hrající favorit se nestačil divit. Poločas 4:1 a obraz hry se nezměnil ani po změně stran. Zasloužené vítězství domácích.</a:t>
            </a:r>
          </a:p>
          <a:p>
            <a:r>
              <a:rPr lang="cs-CZ" sz="1600" dirty="0" smtClean="0">
                <a:solidFill>
                  <a:srgbClr val="CC0000"/>
                </a:solidFill>
              </a:rPr>
              <a:t>TJ Krupka - TJ </a:t>
            </a:r>
            <a:r>
              <a:rPr lang="cs-CZ" sz="1600" dirty="0" err="1" smtClean="0">
                <a:solidFill>
                  <a:srgbClr val="CC0000"/>
                </a:solidFill>
              </a:rPr>
              <a:t>Srbice</a:t>
            </a:r>
            <a:r>
              <a:rPr lang="cs-CZ" sz="1600" dirty="0" smtClean="0">
                <a:solidFill>
                  <a:srgbClr val="CC0000"/>
                </a:solidFill>
              </a:rPr>
              <a:t> 2:5(1:2)</a:t>
            </a:r>
          </a:p>
          <a:p>
            <a:pPr algn="just"/>
            <a:r>
              <a:rPr lang="cs-CZ" sz="1050" dirty="0" smtClean="0">
                <a:solidFill>
                  <a:srgbClr val="0033CC"/>
                </a:solidFill>
                <a:latin typeface="Arial" pitchFamily="34" charset="0"/>
                <a:cs typeface="Arial" pitchFamily="34" charset="0"/>
              </a:rPr>
              <a:t>když musel pod sprchy ve 13. minutě domácí Trojan, tak domácí nečekalo nic dobrého. Ve 2. části Krupka také odpadla a vysoko prohrála.</a:t>
            </a:r>
          </a:p>
          <a:p>
            <a:r>
              <a:rPr lang="cs-CZ" sz="1600" dirty="0" smtClean="0">
                <a:solidFill>
                  <a:srgbClr val="CC0000"/>
                </a:solidFill>
              </a:rPr>
              <a:t>AFK L. Chomutov - FK </a:t>
            </a:r>
            <a:r>
              <a:rPr lang="cs-CZ" sz="1600" dirty="0" err="1" smtClean="0">
                <a:solidFill>
                  <a:srgbClr val="CC0000"/>
                </a:solidFill>
              </a:rPr>
              <a:t>Duchcov</a:t>
            </a:r>
            <a:r>
              <a:rPr lang="cs-CZ" sz="1600" dirty="0" smtClean="0">
                <a:solidFill>
                  <a:srgbClr val="CC0000"/>
                </a:solidFill>
              </a:rPr>
              <a:t> 5:0(0:0)</a:t>
            </a:r>
          </a:p>
          <a:p>
            <a:pPr algn="just"/>
            <a:r>
              <a:rPr lang="cs-CZ" sz="1050" dirty="0" smtClean="0">
                <a:solidFill>
                  <a:srgbClr val="0033CC"/>
                </a:solidFill>
                <a:latin typeface="Arial" pitchFamily="34" charset="0"/>
                <a:cs typeface="Arial" pitchFamily="34" charset="0"/>
              </a:rPr>
              <a:t>poločas 0:0 a z hosty to nevypadalo špatně.  Po změně stran rychle inkasovali, navíc vyloučení a stala se z toho jasná záležitost.</a:t>
            </a:r>
            <a:endParaRPr lang="cs-CZ" sz="1100" dirty="0" smtClean="0">
              <a:solidFill>
                <a:srgbClr val="0033CC"/>
              </a:solidFill>
              <a:latin typeface="Arial" pitchFamily="34" charset="0"/>
              <a:cs typeface="Arial" pitchFamily="34" charset="0"/>
            </a:endParaRPr>
          </a:p>
        </p:txBody>
      </p:sp>
      <p:sp>
        <p:nvSpPr>
          <p:cNvPr id="16" name="TextovéPole 15"/>
          <p:cNvSpPr txBox="1"/>
          <p:nvPr/>
        </p:nvSpPr>
        <p:spPr>
          <a:xfrm>
            <a:off x="102940" y="91108"/>
            <a:ext cx="4824536" cy="830997"/>
          </a:xfrm>
          <a:prstGeom prst="rect">
            <a:avLst/>
          </a:prstGeom>
          <a:solidFill>
            <a:srgbClr val="FFFF00"/>
          </a:solidFill>
          <a:ln w="50800" cap="flat" cmpd="sng">
            <a:solidFill>
              <a:schemeClr val="tx1"/>
            </a:solidFill>
            <a:prstDash val="solid"/>
          </a:ln>
        </p:spPr>
        <p:txBody>
          <a:bodyPr wrap="square" rtlCol="0">
            <a:spAutoFit/>
          </a:bodyPr>
          <a:lstStyle/>
          <a:p>
            <a:pPr algn="ctr"/>
            <a:r>
              <a:rPr lang="cs-CZ" sz="2400" dirty="0" smtClean="0">
                <a:latin typeface="Bookman Old Style" pitchFamily="18" charset="0"/>
              </a:rPr>
              <a:t>22.kolo Ústeckého přeboru dospělých</a:t>
            </a:r>
          </a:p>
        </p:txBody>
      </p:sp>
      <p:sp>
        <p:nvSpPr>
          <p:cNvPr id="10" name="TextovéPole 9"/>
          <p:cNvSpPr txBox="1"/>
          <p:nvPr/>
        </p:nvSpPr>
        <p:spPr>
          <a:xfrm>
            <a:off x="5647556" y="91108"/>
            <a:ext cx="4464496" cy="769441"/>
          </a:xfrm>
          <a:prstGeom prst="rect">
            <a:avLst/>
          </a:prstGeom>
          <a:gradFill>
            <a:gsLst>
              <a:gs pos="0">
                <a:srgbClr val="FFEFD1"/>
              </a:gs>
              <a:gs pos="64999">
                <a:srgbClr val="F0EBD5"/>
              </a:gs>
              <a:gs pos="100000">
                <a:srgbClr val="D1C39F"/>
              </a:gs>
            </a:gsLst>
            <a:lin ang="5400000" scaled="0"/>
          </a:gradFill>
          <a:ln w="50800">
            <a:solidFill>
              <a:srgbClr val="993366"/>
            </a:solidFill>
          </a:ln>
        </p:spPr>
        <p:txBody>
          <a:bodyPr wrap="square" rtlCol="0">
            <a:spAutoFit/>
          </a:bodyPr>
          <a:lstStyle/>
          <a:p>
            <a:pPr algn="ctr"/>
            <a:r>
              <a:rPr lang="cs-CZ" sz="2400" dirty="0" smtClean="0">
                <a:latin typeface="Bookman Old Style" pitchFamily="18" charset="0"/>
              </a:rPr>
              <a:t>Mladší žáci </a:t>
            </a:r>
            <a:r>
              <a:rPr lang="cs-CZ" sz="2000" dirty="0" smtClean="0">
                <a:latin typeface="Bookman Old Style" pitchFamily="18" charset="0"/>
              </a:rPr>
              <a:t>odešli 3x za sebou ze hřiště poraženi. 2x v Děčíně</a:t>
            </a:r>
          </a:p>
        </p:txBody>
      </p:sp>
      <p:sp>
        <p:nvSpPr>
          <p:cNvPr id="17" name="Rectangle 1"/>
          <p:cNvSpPr>
            <a:spLocks noChangeArrowheads="1"/>
          </p:cNvSpPr>
          <p:nvPr/>
        </p:nvSpPr>
        <p:spPr bwMode="auto">
          <a:xfrm>
            <a:off x="5647556" y="4339580"/>
            <a:ext cx="4464496" cy="2308324"/>
          </a:xfrm>
          <a:prstGeom prst="rect">
            <a:avLst/>
          </a:prstGeom>
          <a:solidFill>
            <a:srgbClr val="99FF66"/>
          </a:solidFill>
          <a:ln w="19050">
            <a:solidFill>
              <a:srgbClr val="0000FF"/>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kumimoji="0" lang="cs-CZ" sz="1600" b="1" i="0" u="sng" strike="noStrike" cap="none" normalizeH="0" baseline="0" dirty="0" smtClean="0">
                <a:solidFill>
                  <a:schemeClr val="tx1"/>
                </a:solidFill>
                <a:effectLst/>
                <a:latin typeface="Times New Roman" pitchFamily="18" charset="0"/>
                <a:ea typeface="Times New Roman" pitchFamily="18" charset="0"/>
                <a:cs typeface="Times New Roman" pitchFamily="18" charset="0"/>
              </a:rPr>
              <a:t>SK </a:t>
            </a:r>
            <a:r>
              <a:rPr kumimoji="0" lang="cs-CZ" sz="1600" b="1" i="0" u="sng" strike="noStrike" cap="none" normalizeH="0" baseline="0" dirty="0" err="1" smtClean="0">
                <a:solidFill>
                  <a:schemeClr val="tx1"/>
                </a:solidFill>
                <a:effectLst/>
                <a:latin typeface="Times New Roman" pitchFamily="18" charset="0"/>
                <a:ea typeface="Times New Roman" pitchFamily="18" charset="0"/>
                <a:cs typeface="Times New Roman" pitchFamily="18" charset="0"/>
              </a:rPr>
              <a:t>Štětí</a:t>
            </a:r>
            <a:r>
              <a:rPr kumimoji="0" lang="cs-CZ" sz="1600" b="1" i="0" u="sng" strike="noStrike" cap="none" normalizeH="0" baseline="0" dirty="0" smtClean="0">
                <a:solidFill>
                  <a:schemeClr val="tx1"/>
                </a:solidFill>
                <a:effectLst/>
                <a:latin typeface="Times New Roman" pitchFamily="18" charset="0"/>
                <a:ea typeface="Times New Roman" pitchFamily="18" charset="0"/>
                <a:cs typeface="Times New Roman" pitchFamily="18" charset="0"/>
              </a:rPr>
              <a:t> - </a:t>
            </a:r>
            <a:r>
              <a:rPr lang="cs-CZ" sz="1600" u="sng" dirty="0" smtClean="0">
                <a:latin typeface="Times New Roman" pitchFamily="18" charset="0"/>
                <a:ea typeface="Times New Roman" pitchFamily="18" charset="0"/>
                <a:cs typeface="Times New Roman" pitchFamily="18" charset="0"/>
              </a:rPr>
              <a:t>TJ Sokol </a:t>
            </a:r>
            <a:r>
              <a:rPr lang="cs-CZ" sz="1600" u="sng" dirty="0" err="1" smtClean="0">
                <a:latin typeface="Times New Roman" pitchFamily="18" charset="0"/>
                <a:ea typeface="Times New Roman" pitchFamily="18" charset="0"/>
                <a:cs typeface="Times New Roman" pitchFamily="18" charset="0"/>
              </a:rPr>
              <a:t>Košťany</a:t>
            </a:r>
            <a:r>
              <a:rPr lang="cs-CZ" sz="1600" u="sng" dirty="0" smtClean="0">
                <a:latin typeface="Times New Roman" pitchFamily="18" charset="0"/>
                <a:ea typeface="Times New Roman" pitchFamily="18" charset="0"/>
                <a:cs typeface="Times New Roman" pitchFamily="18" charset="0"/>
              </a:rPr>
              <a:t>/       </a:t>
            </a:r>
            <a:r>
              <a:rPr lang="cs-CZ" sz="1600" u="sng" dirty="0" err="1" smtClean="0">
                <a:latin typeface="Times New Roman" pitchFamily="18" charset="0"/>
                <a:ea typeface="Times New Roman" pitchFamily="18" charset="0"/>
                <a:cs typeface="Times New Roman" pitchFamily="18" charset="0"/>
              </a:rPr>
              <a:t>Oldřichov</a:t>
            </a:r>
            <a:r>
              <a:rPr lang="cs-CZ" sz="1600" u="sng" dirty="0" smtClean="0">
                <a:latin typeface="Times New Roman" pitchFamily="18" charset="0"/>
                <a:ea typeface="Times New Roman" pitchFamily="18" charset="0"/>
                <a:cs typeface="Times New Roman" pitchFamily="18" charset="0"/>
              </a:rPr>
              <a:t> </a:t>
            </a:r>
            <a:endParaRPr kumimoji="0" lang="cs-CZ" sz="600" b="0" i="0" u="none" strike="noStrike" cap="none" normalizeH="0" baseline="0" dirty="0" smtClean="0">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400" b="1" i="0" u="sng" strike="noStrike" cap="none" normalizeH="0" baseline="0" dirty="0" smtClean="0">
                <a:solidFill>
                  <a:schemeClr val="tx1"/>
                </a:solidFill>
                <a:effectLst/>
                <a:latin typeface="Arial" pitchFamily="34" charset="0"/>
                <a:ea typeface="Times New Roman" pitchFamily="18" charset="0"/>
                <a:cs typeface="Arial" pitchFamily="34" charset="0"/>
              </a:rPr>
              <a:t>1:4  (1:0)    21. kolo 17.4.2016</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cs typeface="Arial" pitchFamily="34" charset="0"/>
              </a:rPr>
              <a:t>Jestliže v 1. poločase to byla hra na jednu branku a to </a:t>
            </a:r>
            <a:r>
              <a:rPr lang="cs-CZ" sz="1100" b="0" dirty="0" err="1" smtClean="0">
                <a:latin typeface="Arial" pitchFamily="34" charset="0"/>
                <a:cs typeface="Arial" pitchFamily="34" charset="0"/>
              </a:rPr>
              <a:t>Košťan</a:t>
            </a:r>
            <a:r>
              <a:rPr lang="cs-CZ" sz="1100" b="0" dirty="0" smtClean="0">
                <a:latin typeface="Arial" pitchFamily="34" charset="0"/>
                <a:cs typeface="Arial" pitchFamily="34" charset="0"/>
              </a:rPr>
              <a:t>, tak ve 2. části jsme herně zcela odpadli a hru ovládl soupeř. Škoda, soupeř byl určitě hratelný. Individuálně jsme se však nedokázali prosadit a chyběla i větší přesnost zakončení.</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Hrdlička 1</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Černý-Prokopec, Jakub Pilař, Franc,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Daniluk,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cs typeface="Arial" pitchFamily="34" charset="0"/>
              </a:rPr>
              <a:t>               Hrdlička,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Bohatec,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cs typeface="Arial" pitchFamily="34" charset="0"/>
              </a:rPr>
              <a:t>              Jakub Novák</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cs typeface="Arial" pitchFamily="34" charset="0"/>
              </a:rPr>
              <a:t>Trenér: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cs typeface="Arial" pitchFamily="34" charset="0"/>
              </a:rPr>
              <a:t>Rozhodčí: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.Eichler  </a:t>
            </a:r>
            <a:endParaRPr kumimoji="0" lang="cs-CZ" sz="1100" b="0" i="0" strike="noStrike" cap="none" normalizeH="0" baseline="0" dirty="0" smtClean="0">
              <a:solidFill>
                <a:schemeClr val="tx1"/>
              </a:solidFill>
              <a:effectLst/>
              <a:latin typeface="Arial" pitchFamily="34" charset="0"/>
              <a:cs typeface="Arial" pitchFamily="34" charset="0"/>
            </a:endParaRPr>
          </a:p>
        </p:txBody>
      </p:sp>
      <p:sp>
        <p:nvSpPr>
          <p:cNvPr id="18" name="TextovéPole 17"/>
          <p:cNvSpPr txBox="1"/>
          <p:nvPr/>
        </p:nvSpPr>
        <p:spPr>
          <a:xfrm>
            <a:off x="5647556" y="2539380"/>
            <a:ext cx="4464496" cy="1600438"/>
          </a:xfrm>
          <a:prstGeom prst="rect">
            <a:avLst/>
          </a:prstGeom>
          <a:solidFill>
            <a:srgbClr val="CCFFFF"/>
          </a:solidFill>
          <a:ln w="19050">
            <a:solidFill>
              <a:srgbClr val="0000FF"/>
            </a:solidFill>
          </a:ln>
        </p:spPr>
        <p:txBody>
          <a:bodyPr wrap="square" rtlCol="0">
            <a:spAutoFit/>
          </a:bodyPr>
          <a:lstStyle/>
          <a:p>
            <a:pPr algn="ctr"/>
            <a:r>
              <a:rPr lang="cs-CZ" sz="1600" u="sng" dirty="0" smtClean="0">
                <a:latin typeface="Bookman Old Style" pitchFamily="18" charset="0"/>
              </a:rPr>
              <a:t>FK Děčín A – SK </a:t>
            </a:r>
            <a:r>
              <a:rPr lang="cs-CZ" sz="1600" u="sng" dirty="0" err="1" smtClean="0">
                <a:latin typeface="Bookman Old Style" pitchFamily="18" charset="0"/>
              </a:rPr>
              <a:t>Štětí</a:t>
            </a:r>
            <a:endParaRPr lang="cs-CZ" sz="1600" u="sng" dirty="0" smtClean="0">
              <a:latin typeface="Bookman Old Style" pitchFamily="18" charset="0"/>
            </a:endParaRPr>
          </a:p>
          <a:p>
            <a:pPr algn="ctr"/>
            <a:r>
              <a:rPr lang="cs-CZ" sz="1600" u="sng" dirty="0" smtClean="0">
                <a:latin typeface="Bookman Old Style" pitchFamily="18" charset="0"/>
              </a:rPr>
              <a:t>6:2(1:2)    20.4.2016  17.kolo</a:t>
            </a:r>
          </a:p>
          <a:p>
            <a:r>
              <a:rPr lang="cs-CZ" sz="1100" b="0" u="sng" dirty="0" smtClean="0">
                <a:latin typeface="Arial" pitchFamily="34" charset="0"/>
                <a:cs typeface="Arial" pitchFamily="34" charset="0"/>
              </a:rPr>
              <a:t>Branky: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1, Prokopec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Černý-Prokopec, Jakub Pilař, Franc,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Daniluk, Hrdlička,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Bohatec, Jakub Novák</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.Trojan</a:t>
            </a:r>
          </a:p>
        </p:txBody>
      </p:sp>
      <p:sp>
        <p:nvSpPr>
          <p:cNvPr id="19" name="TextovéPole 18"/>
          <p:cNvSpPr txBox="1"/>
          <p:nvPr/>
        </p:nvSpPr>
        <p:spPr>
          <a:xfrm>
            <a:off x="5647556" y="1099220"/>
            <a:ext cx="4464496" cy="1261884"/>
          </a:xfrm>
          <a:prstGeom prst="rect">
            <a:avLst/>
          </a:prstGeom>
          <a:solidFill>
            <a:srgbClr val="FFFF00"/>
          </a:solidFill>
          <a:ln w="19050">
            <a:solidFill>
              <a:srgbClr val="0000FF"/>
            </a:solidFill>
          </a:ln>
        </p:spPr>
        <p:txBody>
          <a:bodyPr wrap="square" rtlCol="0">
            <a:spAutoFit/>
          </a:bodyPr>
          <a:lstStyle/>
          <a:p>
            <a:pPr algn="ctr"/>
            <a:r>
              <a:rPr lang="cs-CZ" sz="1600" u="sng" dirty="0" smtClean="0">
                <a:latin typeface="Bookman Old Style" pitchFamily="18" charset="0"/>
              </a:rPr>
              <a:t>FK Děčín B – SK </a:t>
            </a:r>
            <a:r>
              <a:rPr lang="cs-CZ" sz="1600" u="sng" dirty="0" err="1" smtClean="0">
                <a:latin typeface="Bookman Old Style" pitchFamily="18" charset="0"/>
              </a:rPr>
              <a:t>Štětí</a:t>
            </a:r>
            <a:endParaRPr lang="cs-CZ" sz="1600" u="sng" dirty="0" smtClean="0">
              <a:latin typeface="Bookman Old Style" pitchFamily="18" charset="0"/>
            </a:endParaRPr>
          </a:p>
          <a:p>
            <a:pPr algn="ctr"/>
            <a:r>
              <a:rPr lang="cs-CZ" sz="1600" u="sng" dirty="0" smtClean="0">
                <a:latin typeface="Bookman Old Style" pitchFamily="18" charset="0"/>
              </a:rPr>
              <a:t>15:0(7:0)    23.4.2016  22.kolo</a:t>
            </a:r>
            <a:endParaRPr lang="cs-CZ" sz="1400" u="sng" dirty="0" smtClean="0">
              <a:latin typeface="Bookman Old Style" pitchFamily="18" charset="0"/>
            </a:endParaRP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Černý-Prokopec, Jakub Pilař, Daniluk, </a:t>
            </a:r>
            <a:r>
              <a:rPr lang="cs-CZ" sz="1100" b="0" dirty="0" err="1" smtClean="0">
                <a:latin typeface="Arial" pitchFamily="34" charset="0"/>
                <a:cs typeface="Arial" pitchFamily="34" charset="0"/>
              </a:rPr>
              <a:t>Švarcbach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Kuča</a:t>
            </a:r>
            <a:r>
              <a:rPr lang="cs-CZ" sz="1100" b="0" dirty="0" smtClean="0">
                <a:latin typeface="Arial" pitchFamily="34" charset="0"/>
                <a:cs typeface="Arial" pitchFamily="34" charset="0"/>
              </a:rPr>
              <a:t>, Bohatec</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T.Gernat</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.Trojan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31132" y="700387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graphicFrame>
        <p:nvGraphicFramePr>
          <p:cNvPr id="12" name="Tabulka 11"/>
          <p:cNvGraphicFramePr>
            <a:graphicFrameLocks noGrp="1"/>
          </p:cNvGraphicFramePr>
          <p:nvPr/>
        </p:nvGraphicFramePr>
        <p:xfrm>
          <a:off x="5575548" y="91108"/>
          <a:ext cx="4551539" cy="6743896"/>
        </p:xfrm>
        <a:graphic>
          <a:graphicData uri="http://schemas.openxmlformats.org/drawingml/2006/table">
            <a:tbl>
              <a:tblPr/>
              <a:tblGrid>
                <a:gridCol w="910308">
                  <a:extLst>
                    <a:ext uri="{9D8B030D-6E8A-4147-A177-3AD203B41FA5}">
                      <a16:colId xmlns:a16="http://schemas.microsoft.com/office/drawing/2014/main" val="20000"/>
                    </a:ext>
                  </a:extLst>
                </a:gridCol>
                <a:gridCol w="669651">
                  <a:extLst>
                    <a:ext uri="{9D8B030D-6E8A-4147-A177-3AD203B41FA5}">
                      <a16:colId xmlns:a16="http://schemas.microsoft.com/office/drawing/2014/main" val="20001"/>
                    </a:ext>
                  </a:extLst>
                </a:gridCol>
                <a:gridCol w="1130038">
                  <a:extLst>
                    <a:ext uri="{9D8B030D-6E8A-4147-A177-3AD203B41FA5}">
                      <a16:colId xmlns:a16="http://schemas.microsoft.com/office/drawing/2014/main" val="20002"/>
                    </a:ext>
                  </a:extLst>
                </a:gridCol>
                <a:gridCol w="1841542">
                  <a:extLst>
                    <a:ext uri="{9D8B030D-6E8A-4147-A177-3AD203B41FA5}">
                      <a16:colId xmlns:a16="http://schemas.microsoft.com/office/drawing/2014/main" val="20003"/>
                    </a:ext>
                  </a:extLst>
                </a:gridCol>
              </a:tblGrid>
              <a:tr h="271133">
                <a:tc gridSpan="4">
                  <a:txBody>
                    <a:bodyPr/>
                    <a:lstStyle/>
                    <a:p>
                      <a:pPr algn="ctr" rtl="0" fontAlgn="ctr"/>
                      <a:r>
                        <a:rPr lang="cs-CZ" sz="1400" b="1" i="0" u="none" strike="noStrike" dirty="0">
                          <a:solidFill>
                            <a:srgbClr val="660033"/>
                          </a:solidFill>
                          <a:latin typeface="MS Sans Serif"/>
                        </a:rPr>
                        <a:t>Zápasy  23.kola Krajského přeboru dospělých</a:t>
                      </a:r>
                    </a:p>
                  </a:txBody>
                  <a:tcPr marL="7821" marR="7821" marT="782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1539">
                <a:tc>
                  <a:txBody>
                    <a:bodyPr/>
                    <a:lstStyle/>
                    <a:p>
                      <a:pPr algn="ctr" rtl="0" fontAlgn="ctr"/>
                      <a:r>
                        <a:rPr lang="cs-CZ" sz="1200" b="1" i="0" u="none" strike="noStrike" dirty="0">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10:15</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SK Hrobce </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Modrá</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01"/>
                  </a:ext>
                </a:extLst>
              </a:tr>
              <a:tr h="191539">
                <a:tc>
                  <a:txBody>
                    <a:bodyPr/>
                    <a:lstStyle/>
                    <a:p>
                      <a:pPr algn="ctr" rtl="0" fontAlgn="ctr"/>
                      <a:r>
                        <a:rPr lang="cs-CZ" sz="1200" b="1" i="0" u="none" strike="noStrike" dirty="0">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2"/>
                  </a:ext>
                </a:extLst>
              </a:tr>
              <a:tr h="191539">
                <a:tc>
                  <a:txBody>
                    <a:bodyPr/>
                    <a:lstStyle/>
                    <a:p>
                      <a:pPr algn="ctr" rtl="0" fontAlgn="ctr"/>
                      <a:r>
                        <a:rPr lang="cs-CZ" sz="1200" b="1" i="0" u="none" strike="noStrike" dirty="0">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10:30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Blšany </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H. Jiřetín</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03"/>
                  </a:ext>
                </a:extLst>
              </a:tr>
              <a:tr h="191539">
                <a:tc>
                  <a:txBody>
                    <a:bodyPr/>
                    <a:lstStyle/>
                    <a:p>
                      <a:pPr algn="ctr" rtl="0" fontAlgn="ctr"/>
                      <a:r>
                        <a:rPr lang="cs-CZ" sz="1200" b="1" i="0" u="none" strike="noStrike" dirty="0">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4"/>
                  </a:ext>
                </a:extLst>
              </a:tr>
              <a:tr h="373728">
                <a:tc>
                  <a:txBody>
                    <a:bodyPr/>
                    <a:lstStyle/>
                    <a:p>
                      <a:pPr algn="ctr" rtl="0" fontAlgn="ctr"/>
                      <a:r>
                        <a:rPr lang="cs-CZ" sz="1200" b="1" i="0" u="none" strike="noStrike">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11:00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TJ </a:t>
                      </a:r>
                      <a:r>
                        <a:rPr lang="cs-CZ" sz="1200" b="1" i="0" u="none" strike="noStrike" dirty="0" err="1">
                          <a:solidFill>
                            <a:srgbClr val="000000"/>
                          </a:solidFill>
                          <a:latin typeface="Perpetua"/>
                        </a:rPr>
                        <a:t>Srbice</a:t>
                      </a:r>
                      <a:r>
                        <a:rPr lang="cs-CZ" sz="1200" b="1" i="0" u="none" strike="noStrike" dirty="0">
                          <a:solidFill>
                            <a:srgbClr val="000000"/>
                          </a:solidFill>
                          <a:latin typeface="Perpetua"/>
                        </a:rPr>
                        <a:t> </a:t>
                      </a:r>
                      <a:br>
                        <a:rPr lang="cs-CZ" sz="1200" b="1" i="0" u="none" strike="noStrike" dirty="0">
                          <a:solidFill>
                            <a:srgbClr val="000000"/>
                          </a:solidFill>
                          <a:latin typeface="Perpetua"/>
                        </a:rPr>
                      </a:br>
                      <a:r>
                        <a:rPr lang="cs-CZ" sz="1200" b="1" i="0" u="none" strike="noStrike" dirty="0">
                          <a:solidFill>
                            <a:srgbClr val="000000"/>
                          </a:solidFill>
                          <a:latin typeface="Perpetua"/>
                        </a:rPr>
                        <a:t>TJ </a:t>
                      </a:r>
                      <a:r>
                        <a:rPr lang="cs-CZ" sz="1200" b="1" i="0" u="none" strike="noStrike" dirty="0" err="1">
                          <a:solidFill>
                            <a:srgbClr val="000000"/>
                          </a:solidFill>
                          <a:latin typeface="Perpetua"/>
                        </a:rPr>
                        <a:t>Srbice</a:t>
                      </a: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Postoloprty</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05"/>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6"/>
                  </a:ext>
                </a:extLst>
              </a:tr>
              <a:tr h="191539">
                <a:tc>
                  <a:txBody>
                    <a:bodyPr/>
                    <a:lstStyle/>
                    <a:p>
                      <a:pPr algn="ctr" rtl="0" fontAlgn="ctr"/>
                      <a:r>
                        <a:rPr lang="cs-CZ" sz="1200" b="1" i="0" u="none" strike="noStrike">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15:00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Bílina</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AFK L. Chomutov</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07"/>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08"/>
                  </a:ext>
                </a:extLst>
              </a:tr>
              <a:tr h="191539">
                <a:tc>
                  <a:txBody>
                    <a:bodyPr/>
                    <a:lstStyle/>
                    <a:p>
                      <a:pPr algn="ctr" rtl="0" fontAlgn="ctr"/>
                      <a:r>
                        <a:rPr lang="cs-CZ" sz="1200" b="1" i="0" u="none" strike="noStrike">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15:00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a:t>
                      </a:r>
                      <a:r>
                        <a:rPr lang="cs-CZ" sz="1200" b="1" i="0" u="none" strike="noStrike" dirty="0" err="1">
                          <a:solidFill>
                            <a:srgbClr val="000000"/>
                          </a:solidFill>
                          <a:latin typeface="Perpetua"/>
                        </a:rPr>
                        <a:t>Duchcov</a:t>
                      </a: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TJ Krupka</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09"/>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10"/>
                  </a:ext>
                </a:extLst>
              </a:tr>
              <a:tr h="191539">
                <a:tc>
                  <a:txBody>
                    <a:bodyPr/>
                    <a:lstStyle/>
                    <a:p>
                      <a:pPr algn="ctr" rtl="0" fontAlgn="ctr"/>
                      <a:r>
                        <a:rPr lang="cs-CZ" sz="1200" b="1" i="0" u="none" strike="noStrike">
                          <a:solidFill>
                            <a:srgbClr val="000000"/>
                          </a:solidFill>
                          <a:latin typeface="Perpetua"/>
                        </a:rPr>
                        <a:t>30.4.2016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Střekov</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err="1">
                          <a:solidFill>
                            <a:srgbClr val="000000"/>
                          </a:solidFill>
                          <a:latin typeface="Perpetua"/>
                        </a:rPr>
                        <a:t>Proboštov</a:t>
                      </a:r>
                      <a:endParaRPr lang="cs-CZ" sz="1200" b="1" i="0" u="none" strike="noStrike" dirty="0">
                        <a:solidFill>
                          <a:srgbClr val="000000"/>
                        </a:solidFill>
                        <a:latin typeface="Perpetua"/>
                      </a:endParaRP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11"/>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12"/>
                  </a:ext>
                </a:extLst>
              </a:tr>
              <a:tr h="191539">
                <a:tc>
                  <a:txBody>
                    <a:bodyPr/>
                    <a:lstStyle/>
                    <a:p>
                      <a:pPr algn="ctr" rtl="0" fontAlgn="ctr"/>
                      <a:r>
                        <a:rPr lang="cs-CZ" sz="1200" b="1" i="0" u="none" strike="noStrike">
                          <a:solidFill>
                            <a:srgbClr val="000000"/>
                          </a:solidFill>
                          <a:latin typeface="Perpetua"/>
                        </a:rPr>
                        <a:t>1.5.2016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15:00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Neštěmice</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Žatec</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13"/>
                  </a:ext>
                </a:extLst>
              </a:tr>
              <a:tr h="149591">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14"/>
                  </a:ext>
                </a:extLst>
              </a:tr>
              <a:tr h="215037">
                <a:tc>
                  <a:txBody>
                    <a:bodyPr/>
                    <a:lstStyle/>
                    <a:p>
                      <a:pPr algn="ctr" rtl="0" fontAlgn="ctr"/>
                      <a:r>
                        <a:rPr lang="cs-CZ" sz="1200" b="1" i="0" u="none" strike="noStrike">
                          <a:solidFill>
                            <a:srgbClr val="FF0000"/>
                          </a:solidFill>
                          <a:latin typeface="Perpetua"/>
                        </a:rPr>
                        <a:t>1.5.2016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FF0000"/>
                          </a:solidFill>
                          <a:latin typeface="Perpetua"/>
                        </a:rPr>
                        <a:t>17:00</a:t>
                      </a:r>
                    </a:p>
                  </a:txBody>
                  <a:tcPr marL="7821" marR="7821" marT="7821"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FF0000"/>
                          </a:solidFill>
                          <a:latin typeface="Perpetua"/>
                        </a:rPr>
                        <a:t>SK Štětí </a:t>
                      </a:r>
                    </a:p>
                  </a:txBody>
                  <a:tcPr marL="7821" marR="7821" marT="7821" marB="0" anchor="ctr">
                    <a:lnL>
                      <a:noFill/>
                    </a:lnL>
                    <a:lnR>
                      <a:noFill/>
                    </a:lnR>
                    <a:lnT>
                      <a:noFill/>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FF0000"/>
                          </a:solidFill>
                          <a:latin typeface="Perpetua"/>
                        </a:rPr>
                        <a:t>TJ </a:t>
                      </a:r>
                      <a:r>
                        <a:rPr lang="cs-CZ" sz="1200" b="1" i="0" u="none" strike="noStrike" dirty="0" err="1">
                          <a:solidFill>
                            <a:srgbClr val="FF0000"/>
                          </a:solidFill>
                          <a:latin typeface="Perpetua"/>
                        </a:rPr>
                        <a:t>Modlany</a:t>
                      </a:r>
                      <a:endParaRPr lang="cs-CZ" sz="1200" b="1" i="0" u="none" strike="noStrike" dirty="0">
                        <a:solidFill>
                          <a:srgbClr val="FF0000"/>
                        </a:solidFill>
                        <a:latin typeface="Perpetua"/>
                      </a:endParaRPr>
                    </a:p>
                  </a:txBody>
                  <a:tcPr marL="7821" marR="7821" marT="7821" marB="0" anchor="ctr">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327230">
                <a:tc gridSpan="4">
                  <a:txBody>
                    <a:bodyPr/>
                    <a:lstStyle/>
                    <a:p>
                      <a:pPr algn="ctr" rtl="0" fontAlgn="ctr"/>
                      <a:r>
                        <a:rPr lang="cs-CZ" sz="1400" b="1" i="0" u="none" strike="noStrike" dirty="0">
                          <a:solidFill>
                            <a:srgbClr val="660033"/>
                          </a:solidFill>
                          <a:latin typeface="MS Sans Serif"/>
                        </a:rPr>
                        <a:t>Zápasy  24.kola Krajského přeboru dospělých</a:t>
                      </a:r>
                    </a:p>
                  </a:txBody>
                  <a:tcPr marL="7821" marR="7821" marT="7821"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6"/>
                  </a:ext>
                </a:extLst>
              </a:tr>
              <a:tr h="191539">
                <a:tc>
                  <a:txBody>
                    <a:bodyPr/>
                    <a:lstStyle/>
                    <a:p>
                      <a:pPr algn="ctr" rtl="0" fontAlgn="ctr"/>
                      <a:r>
                        <a:rPr lang="cs-CZ" sz="1200" b="1" i="0" u="none" strike="noStrike" dirty="0">
                          <a:solidFill>
                            <a:srgbClr val="000000"/>
                          </a:solidFill>
                          <a:latin typeface="Perpetua"/>
                        </a:rPr>
                        <a:t>7.5.2016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14:00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Modlany</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Neštěmice</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17"/>
                  </a:ext>
                </a:extLst>
              </a:tr>
              <a:tr h="191539">
                <a:tc>
                  <a:txBody>
                    <a:bodyPr/>
                    <a:lstStyle/>
                    <a:p>
                      <a:pPr algn="ctr" rtl="0" fontAlgn="ctr"/>
                      <a:r>
                        <a:rPr lang="cs-CZ" sz="1200" b="1" i="0" u="none" strike="noStrike" dirty="0">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18"/>
                  </a:ext>
                </a:extLst>
              </a:tr>
              <a:tr h="191539">
                <a:tc>
                  <a:txBody>
                    <a:bodyPr/>
                    <a:lstStyle/>
                    <a:p>
                      <a:pPr algn="ctr" rtl="0" fontAlgn="ctr"/>
                      <a:r>
                        <a:rPr lang="cs-CZ" sz="1200" b="1" i="0" u="none" strike="noStrike">
                          <a:solidFill>
                            <a:srgbClr val="000000"/>
                          </a:solidFill>
                          <a:latin typeface="Perpetua"/>
                        </a:rPr>
                        <a:t>7.5.2016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Žatec</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Střekov</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19"/>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20"/>
                  </a:ext>
                </a:extLst>
              </a:tr>
              <a:tr h="191539">
                <a:tc>
                  <a:txBody>
                    <a:bodyPr/>
                    <a:lstStyle/>
                    <a:p>
                      <a:pPr algn="ctr" rtl="0" fontAlgn="ctr"/>
                      <a:r>
                        <a:rPr lang="cs-CZ" sz="1200" b="1" i="0" u="none" strike="noStrike">
                          <a:solidFill>
                            <a:srgbClr val="000000"/>
                          </a:solidFill>
                          <a:latin typeface="Perpetua"/>
                        </a:rPr>
                        <a:t>7.5.2016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err="1">
                          <a:solidFill>
                            <a:srgbClr val="000000"/>
                          </a:solidFill>
                          <a:latin typeface="Perpetua"/>
                        </a:rPr>
                        <a:t>Proboštov</a:t>
                      </a:r>
                      <a:endParaRPr lang="cs-CZ" sz="1200" b="1" i="0" u="none" strike="noStrike" dirty="0">
                        <a:solidFill>
                          <a:srgbClr val="000000"/>
                        </a:solidFill>
                        <a:latin typeface="Perpetua"/>
                      </a:endParaRP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a:t>
                      </a:r>
                      <a:r>
                        <a:rPr lang="cs-CZ" sz="1200" b="1" i="0" u="none" strike="noStrike" dirty="0" err="1">
                          <a:solidFill>
                            <a:srgbClr val="000000"/>
                          </a:solidFill>
                          <a:latin typeface="Perpetua"/>
                        </a:rPr>
                        <a:t>Blšany</a:t>
                      </a: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21"/>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22"/>
                  </a:ext>
                </a:extLst>
              </a:tr>
              <a:tr h="191539">
                <a:tc>
                  <a:txBody>
                    <a:bodyPr/>
                    <a:lstStyle/>
                    <a:p>
                      <a:pPr algn="ctr" rtl="0" fontAlgn="ctr"/>
                      <a:r>
                        <a:rPr lang="cs-CZ" sz="1200" b="1" i="0" u="none" strike="noStrike">
                          <a:solidFill>
                            <a:srgbClr val="000000"/>
                          </a:solidFill>
                          <a:latin typeface="Perpetua"/>
                        </a:rPr>
                        <a:t>7.5.2016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H. Jiřetín</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TJ </a:t>
                      </a:r>
                      <a:r>
                        <a:rPr lang="cs-CZ" sz="1200" b="1" i="0" u="none" strike="noStrike" dirty="0" err="1">
                          <a:solidFill>
                            <a:srgbClr val="000000"/>
                          </a:solidFill>
                          <a:latin typeface="Perpetua"/>
                        </a:rPr>
                        <a:t>Střekov</a:t>
                      </a: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23"/>
                  </a:ext>
                </a:extLst>
              </a:tr>
              <a:tr h="191539">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24"/>
                  </a:ext>
                </a:extLst>
              </a:tr>
              <a:tr h="191539">
                <a:tc>
                  <a:txBody>
                    <a:bodyPr/>
                    <a:lstStyle/>
                    <a:p>
                      <a:pPr algn="ctr" rtl="0" fontAlgn="ctr"/>
                      <a:r>
                        <a:rPr lang="cs-CZ" sz="1200" b="1" i="0" u="none" strike="noStrike">
                          <a:solidFill>
                            <a:srgbClr val="000000"/>
                          </a:solidFill>
                          <a:latin typeface="Perpetua"/>
                        </a:rPr>
                        <a:t>7.5.2016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TJ Krupka</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Bílina</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25"/>
                  </a:ext>
                </a:extLst>
              </a:tr>
              <a:tr h="149591">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26"/>
                  </a:ext>
                </a:extLst>
              </a:tr>
              <a:tr h="205687">
                <a:tc>
                  <a:txBody>
                    <a:bodyPr/>
                    <a:lstStyle/>
                    <a:p>
                      <a:pPr algn="ctr" rtl="0" fontAlgn="ctr"/>
                      <a:r>
                        <a:rPr lang="cs-CZ" sz="1200" b="1" i="0" u="none" strike="noStrike">
                          <a:solidFill>
                            <a:srgbClr val="FF0000"/>
                          </a:solidFill>
                          <a:latin typeface="Perpetua"/>
                        </a:rPr>
                        <a:t>8.5.2016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FF0000"/>
                          </a:solidFill>
                          <a:latin typeface="Perpetua"/>
                        </a:rPr>
                        <a:t>17:00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FF0000"/>
                          </a:solidFill>
                          <a:latin typeface="Perpetua"/>
                        </a:rPr>
                        <a:t>FK Modrá</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FF0000"/>
                          </a:solidFill>
                          <a:latin typeface="Perpetua"/>
                        </a:rPr>
                        <a:t>SK </a:t>
                      </a:r>
                      <a:r>
                        <a:rPr lang="cs-CZ" sz="1200" b="1" i="0" u="none" strike="noStrike" dirty="0" err="1">
                          <a:solidFill>
                            <a:srgbClr val="FF0000"/>
                          </a:solidFill>
                          <a:latin typeface="Perpetua"/>
                        </a:rPr>
                        <a:t>Štětí</a:t>
                      </a:r>
                      <a:r>
                        <a:rPr lang="cs-CZ" sz="1200" b="1" i="0" u="none" strike="noStrike" dirty="0">
                          <a:solidFill>
                            <a:srgbClr val="FF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27"/>
                  </a:ext>
                </a:extLst>
              </a:tr>
              <a:tr h="149591">
                <a:tc>
                  <a:txBody>
                    <a:bodyPr/>
                    <a:lstStyle/>
                    <a:p>
                      <a:pPr algn="ctr" rtl="0" fontAlgn="ctr"/>
                      <a:r>
                        <a:rPr lang="cs-CZ" sz="1200" b="1" i="0" u="none" strike="noStrike">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28"/>
                  </a:ext>
                </a:extLst>
              </a:tr>
              <a:tr h="191539">
                <a:tc>
                  <a:txBody>
                    <a:bodyPr/>
                    <a:lstStyle/>
                    <a:p>
                      <a:pPr algn="ctr" rtl="0" fontAlgn="ctr"/>
                      <a:r>
                        <a:rPr lang="cs-CZ" sz="1200" b="1" i="0" u="none" strike="noStrike" dirty="0">
                          <a:solidFill>
                            <a:srgbClr val="000000"/>
                          </a:solidFill>
                          <a:latin typeface="Perpetua"/>
                        </a:rPr>
                        <a:t>8.5.2016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15:00</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a:solidFill>
                            <a:srgbClr val="000000"/>
                          </a:solidFill>
                          <a:latin typeface="Perpetua"/>
                        </a:rPr>
                        <a:t>FK Postoloprty</a:t>
                      </a:r>
                    </a:p>
                  </a:txBody>
                  <a:tcPr marL="7821" marR="7821" marT="7821" marB="0" anchor="ctr">
                    <a:lnL>
                      <a:noFill/>
                    </a:lnL>
                    <a:lnR>
                      <a:noFill/>
                    </a:lnR>
                    <a:lnT>
                      <a:noFill/>
                    </a:lnT>
                    <a:lnB>
                      <a:noFill/>
                    </a:lnB>
                    <a:solidFill>
                      <a:srgbClr val="CCFFFF"/>
                    </a:solidFill>
                  </a:tcPr>
                </a:tc>
                <a:tc>
                  <a:txBody>
                    <a:bodyPr/>
                    <a:lstStyle/>
                    <a:p>
                      <a:pPr algn="ctr" rtl="0" fontAlgn="ctr"/>
                      <a:r>
                        <a:rPr lang="cs-CZ" sz="1200" b="1" i="0" u="none" strike="noStrike" dirty="0">
                          <a:solidFill>
                            <a:srgbClr val="000000"/>
                          </a:solidFill>
                          <a:latin typeface="Perpetua"/>
                        </a:rPr>
                        <a:t>FK </a:t>
                      </a:r>
                      <a:r>
                        <a:rPr lang="cs-CZ" sz="1200" b="1" i="0" u="none" strike="noStrike" dirty="0" err="1">
                          <a:solidFill>
                            <a:srgbClr val="000000"/>
                          </a:solidFill>
                          <a:latin typeface="Perpetua"/>
                        </a:rPr>
                        <a:t>Duchcov</a:t>
                      </a: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CCFFFF"/>
                    </a:solidFill>
                  </a:tcPr>
                </a:tc>
                <a:extLst>
                  <a:ext uri="{0D108BD9-81ED-4DB2-BD59-A6C34878D82A}">
                    <a16:rowId xmlns:a16="http://schemas.microsoft.com/office/drawing/2014/main" val="10029"/>
                  </a:ext>
                </a:extLst>
              </a:tr>
              <a:tr h="191539">
                <a:tc>
                  <a:txBody>
                    <a:bodyPr/>
                    <a:lstStyle/>
                    <a:p>
                      <a:pPr algn="ctr" rtl="0" fontAlgn="ctr"/>
                      <a:r>
                        <a:rPr lang="cs-CZ" sz="1200" b="1" i="0" u="none" strike="noStrike" dirty="0">
                          <a:solidFill>
                            <a:srgbClr val="000000"/>
                          </a:solidFill>
                          <a:latin typeface="Perpetua"/>
                        </a:rPr>
                        <a:t> </a:t>
                      </a:r>
                    </a:p>
                  </a:txBody>
                  <a:tcPr marL="7821" marR="7821" marT="7821" marB="0" anchor="ctr">
                    <a:lnL w="190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a:solidFill>
                            <a:srgbClr val="000000"/>
                          </a:solidFill>
                          <a:latin typeface="Perpetua"/>
                        </a:rPr>
                        <a:t> </a:t>
                      </a:r>
                    </a:p>
                  </a:txBody>
                  <a:tcPr marL="7821" marR="7821" marT="7821" marB="0" anchor="ctr">
                    <a:lnL>
                      <a:noFill/>
                    </a:lnL>
                    <a:lnR>
                      <a:noFill/>
                    </a:lnR>
                    <a:lnT>
                      <a:noFill/>
                    </a:lnT>
                    <a:lnB>
                      <a:noFill/>
                    </a:lnB>
                    <a:solidFill>
                      <a:srgbClr val="FFFF00"/>
                    </a:solidFill>
                  </a:tcPr>
                </a:tc>
                <a:tc>
                  <a:txBody>
                    <a:bodyPr/>
                    <a:lstStyle/>
                    <a:p>
                      <a:pPr algn="ctr" rtl="0" fontAlgn="ctr"/>
                      <a:r>
                        <a:rPr lang="cs-CZ" sz="1200" b="1" i="0" u="none" strike="noStrike" dirty="0">
                          <a:solidFill>
                            <a:srgbClr val="000000"/>
                          </a:solidFill>
                          <a:latin typeface="Perpetua"/>
                        </a:rPr>
                        <a:t> </a:t>
                      </a:r>
                    </a:p>
                  </a:txBody>
                  <a:tcPr marL="7821" marR="7821" marT="7821" marB="0" anchor="ctr">
                    <a:lnL>
                      <a:noFill/>
                    </a:lnL>
                    <a:lnR w="190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10030"/>
                  </a:ext>
                </a:extLst>
              </a:tr>
              <a:tr h="233735">
                <a:tc>
                  <a:txBody>
                    <a:bodyPr/>
                    <a:lstStyle/>
                    <a:p>
                      <a:pPr algn="ctr" rtl="0" fontAlgn="ctr"/>
                      <a:r>
                        <a:rPr lang="cs-CZ" sz="1200" b="1" i="0" u="none" strike="noStrike">
                          <a:solidFill>
                            <a:srgbClr val="000000"/>
                          </a:solidFill>
                          <a:latin typeface="Perpetua"/>
                        </a:rPr>
                        <a:t>8.5.2016</a:t>
                      </a:r>
                    </a:p>
                  </a:txBody>
                  <a:tcPr marL="7821" marR="7821" marT="7821"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latin typeface="Perpetua"/>
                        </a:rPr>
                        <a:t>17:00</a:t>
                      </a:r>
                    </a:p>
                  </a:txBody>
                  <a:tcPr marL="7821" marR="7821" marT="7821"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latin typeface="Perpetua"/>
                        </a:rPr>
                        <a:t>AFK L. Chomutov</a:t>
                      </a:r>
                    </a:p>
                  </a:txBody>
                  <a:tcPr marL="7821" marR="7821" marT="7821"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latin typeface="Perpetua"/>
                        </a:rPr>
                        <a:t>SK Hrobce </a:t>
                      </a:r>
                    </a:p>
                  </a:txBody>
                  <a:tcPr marL="7821" marR="7821" marT="7821"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31"/>
                  </a:ext>
                </a:extLst>
              </a:tr>
            </a:tbl>
          </a:graphicData>
        </a:graphic>
      </p:graphicFrame>
      <p:sp>
        <p:nvSpPr>
          <p:cNvPr id="10" name="Rectangle 1"/>
          <p:cNvSpPr>
            <a:spLocks noChangeArrowheads="1"/>
          </p:cNvSpPr>
          <p:nvPr/>
        </p:nvSpPr>
        <p:spPr bwMode="auto">
          <a:xfrm>
            <a:off x="30932" y="1288524"/>
            <a:ext cx="4752528"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r>
              <a:rPr kumimoji="0" lang="cs-CZ" sz="1800" b="1" i="0" u="sng" strike="noStrike" cap="none" normalizeH="0" baseline="0" dirty="0" smtClean="0">
                <a:ln>
                  <a:solidFill>
                    <a:schemeClr val="accent6">
                      <a:lumMod val="75000"/>
                    </a:schemeClr>
                  </a:solidFill>
                </a:ln>
                <a:solidFill>
                  <a:schemeClr val="tx1"/>
                </a:solidFill>
                <a:effectLst/>
                <a:latin typeface="Times New Roman" pitchFamily="18" charset="0"/>
                <a:ea typeface="Times New Roman" pitchFamily="18" charset="0"/>
                <a:cs typeface="Times New Roman" pitchFamily="18" charset="0"/>
              </a:rPr>
              <a:t>SK </a:t>
            </a:r>
            <a:r>
              <a:rPr kumimoji="0" lang="cs-CZ" sz="1800" b="1" i="0" u="sng" strike="noStrike" cap="none" normalizeH="0" baseline="0" dirty="0" err="1" smtClean="0">
                <a:ln>
                  <a:solidFill>
                    <a:schemeClr val="accent6">
                      <a:lumMod val="75000"/>
                    </a:schemeClr>
                  </a:solidFill>
                </a:ln>
                <a:solidFill>
                  <a:schemeClr val="tx1"/>
                </a:solidFill>
                <a:effectLst/>
                <a:latin typeface="Times New Roman" pitchFamily="18" charset="0"/>
                <a:ea typeface="Times New Roman" pitchFamily="18" charset="0"/>
                <a:cs typeface="Times New Roman" pitchFamily="18" charset="0"/>
              </a:rPr>
              <a:t>Štětí</a:t>
            </a:r>
            <a:r>
              <a:rPr kumimoji="0" lang="cs-CZ" sz="1800" b="1" i="0" u="sng" strike="noStrike" cap="none" normalizeH="0" baseline="0" dirty="0" smtClean="0">
                <a:ln>
                  <a:solidFill>
                    <a:schemeClr val="accent6">
                      <a:lumMod val="75000"/>
                    </a:schemeClr>
                  </a:solidFill>
                </a:ln>
                <a:solidFill>
                  <a:schemeClr val="tx1"/>
                </a:solidFill>
                <a:effectLst/>
                <a:latin typeface="Times New Roman" pitchFamily="18" charset="0"/>
                <a:ea typeface="Times New Roman" pitchFamily="18" charset="0"/>
                <a:cs typeface="Times New Roman" pitchFamily="18" charset="0"/>
              </a:rPr>
              <a:t> - </a:t>
            </a:r>
            <a:r>
              <a:rPr lang="cs-CZ" sz="1800" u="sng" dirty="0" smtClean="0">
                <a:ln>
                  <a:solidFill>
                    <a:schemeClr val="accent6">
                      <a:lumMod val="75000"/>
                    </a:schemeClr>
                  </a:solidFill>
                </a:ln>
                <a:latin typeface="Times New Roman" pitchFamily="18" charset="0"/>
                <a:ea typeface="Times New Roman" pitchFamily="18" charset="0"/>
                <a:cs typeface="Times New Roman" pitchFamily="18" charset="0"/>
              </a:rPr>
              <a:t>TJ Sokol </a:t>
            </a:r>
            <a:r>
              <a:rPr lang="cs-CZ" sz="1800" u="sng" dirty="0" err="1" smtClean="0">
                <a:ln>
                  <a:solidFill>
                    <a:schemeClr val="accent6">
                      <a:lumMod val="75000"/>
                    </a:schemeClr>
                  </a:solidFill>
                </a:ln>
                <a:latin typeface="Times New Roman" pitchFamily="18" charset="0"/>
                <a:ea typeface="Times New Roman" pitchFamily="18" charset="0"/>
                <a:cs typeface="Times New Roman" pitchFamily="18" charset="0"/>
              </a:rPr>
              <a:t>Košťany</a:t>
            </a:r>
            <a:r>
              <a:rPr lang="cs-CZ" sz="1800" u="sng" dirty="0" smtClean="0">
                <a:ln>
                  <a:solidFill>
                    <a:schemeClr val="accent6">
                      <a:lumMod val="75000"/>
                    </a:schemeClr>
                  </a:solidFill>
                </a:ln>
                <a:latin typeface="Times New Roman" pitchFamily="18" charset="0"/>
                <a:ea typeface="Times New Roman" pitchFamily="18" charset="0"/>
                <a:cs typeface="Times New Roman" pitchFamily="18" charset="0"/>
              </a:rPr>
              <a:t>/       </a:t>
            </a:r>
            <a:r>
              <a:rPr lang="cs-CZ" sz="1800" u="sng" dirty="0" err="1" smtClean="0">
                <a:ln>
                  <a:solidFill>
                    <a:schemeClr val="accent6">
                      <a:lumMod val="75000"/>
                    </a:schemeClr>
                  </a:solidFill>
                </a:ln>
                <a:latin typeface="Times New Roman" pitchFamily="18" charset="0"/>
                <a:ea typeface="Times New Roman" pitchFamily="18" charset="0"/>
                <a:cs typeface="Times New Roman" pitchFamily="18" charset="0"/>
              </a:rPr>
              <a:t>Oldřichov</a:t>
            </a:r>
            <a:r>
              <a:rPr lang="cs-CZ" sz="1800" u="sng" dirty="0" smtClean="0">
                <a:ln>
                  <a:solidFill>
                    <a:schemeClr val="accent6">
                      <a:lumMod val="75000"/>
                    </a:schemeClr>
                  </a:solidFill>
                </a:ln>
                <a:latin typeface="Times New Roman" pitchFamily="18" charset="0"/>
                <a:ea typeface="Times New Roman" pitchFamily="18" charset="0"/>
                <a:cs typeface="Times New Roman" pitchFamily="18" charset="0"/>
              </a:rPr>
              <a:t> </a:t>
            </a:r>
            <a:endParaRPr kumimoji="0" lang="cs-CZ" sz="700" b="0" i="0" u="none" strike="noStrike" cap="none" normalizeH="0" baseline="0" dirty="0" smtClean="0">
              <a:ln>
                <a:solidFill>
                  <a:schemeClr val="accent6">
                    <a:lumMod val="75000"/>
                  </a:schemeClr>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b="1" i="0" u="sng" strike="noStrike" cap="none" normalizeH="0" baseline="0" dirty="0" smtClean="0">
                <a:ln>
                  <a:solidFill>
                    <a:schemeClr val="accent6">
                      <a:lumMod val="75000"/>
                    </a:schemeClr>
                  </a:solidFill>
                </a:ln>
                <a:solidFill>
                  <a:schemeClr val="tx1"/>
                </a:solidFill>
                <a:effectLst/>
                <a:latin typeface="Arial" pitchFamily="34" charset="0"/>
                <a:ea typeface="Times New Roman" pitchFamily="18" charset="0"/>
                <a:cs typeface="Arial" pitchFamily="34" charset="0"/>
              </a:rPr>
              <a:t>4:1  (3:0)    21. kolo 17.4.2016</a:t>
            </a:r>
            <a:endParaRPr kumimoji="0" lang="cs-CZ" sz="1600" b="0" i="0" u="none" strike="noStrike" cap="none" normalizeH="0" baseline="0" dirty="0" smtClean="0">
              <a:ln>
                <a:solidFill>
                  <a:schemeClr val="accent6">
                    <a:lumMod val="75000"/>
                  </a:schemeClr>
                </a:soli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Do zápasu proti 30 bodovým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Košťanům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/Oldřichovu jsme nastupovali povzbuzeni pohárovým vítězstvím proti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Neštěmicím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hraného ve středu 12. dubna a v prvních 20 minutách jsme soupeře nepustili na naší polovinu. Důsledně jsme napadali a chyběla jen přesnější koncovka. Do zaslouženého vedení jsme se ale přeci jen dostali v 17. minutě, kdy malou domů vystihl Dvořák a s klidem zakončil na 1:0. Než se hosté vzpamatovali, tak tu byl Vejražka, který se protáhl s míčem do pokutového území a podél brankáře zvýšil už na 2:0. Hra našeho mužstva se v těchto minutách musela líbit 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Košťany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které nás evidentně podcenili, se nestačili divit. Teprve až v závěru poločasu se začali trochu více prosazovat ve hře dopředu a po střele jednoho z hráčů ve 28. minutě skončil míč vedle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Vaclíkovi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branky, teda vlastně Lukáše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Šrotýře</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je nositelem této přezdívky. V poslední minutě 1. poločasu jsme zahrávali roh, po kterém míč propadl až k Tomáši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Némethovi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od něhož míč docestoval do branky na 3:0.  Obraz hry oproti tomu 1.  se změnil. Hosté se ještě nerozhodli zápas vypustit  a vytvořili  si územní převahu.  Vypracovali  si i šance, i když nutno podotknout , že některými chybami jsme si o inkasování branky říkali.  Jednu branku však hosté při jedné nepovedené malé domů vstřelili. Jejím autorem byl hráč s typicky českým jménem Asii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Youssef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Drama jsme však nepřipustili a 4 minuty před koncem pečetil naší výhru Patrik Možný, který z obrany prošel přes všechno, co mu stálo v cestě a upravil na konečných 4:1. </a:t>
            </a:r>
          </a:p>
          <a:p>
            <a:pPr marL="0" marR="0" lvl="0" indent="0"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Dvořák 1, Vejražka, T. Németh 1, Možný 1</a:t>
            </a:r>
          </a:p>
          <a:p>
            <a:pPr marL="0" marR="0" lvl="0" indent="0"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Šrotýř</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Špaček,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T.Neméth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Dvořák,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Kacálek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Kadlec, Ladič, </a:t>
            </a:r>
          </a:p>
          <a:p>
            <a:pPr marL="0" marR="0" lvl="0" indent="0"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Možný, Vejražka,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Dopater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Ulrych,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Cap</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.Novák, Novák, </a:t>
            </a:r>
          </a:p>
          <a:p>
            <a:pPr marL="0" marR="0" lvl="0" indent="0"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Vaculík</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Trenéři: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J.Ransdorf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Z</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.Németh,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.Eichler</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ovéPole 10"/>
          <p:cNvSpPr txBox="1"/>
          <p:nvPr/>
        </p:nvSpPr>
        <p:spPr>
          <a:xfrm>
            <a:off x="102940" y="91108"/>
            <a:ext cx="4608512" cy="1138773"/>
          </a:xfrm>
          <a:prstGeom prst="rect">
            <a:avLst/>
          </a:prstGeom>
          <a:blipFill>
            <a:blip r:embed="rId3" cstate="print"/>
            <a:stretch>
              <a:fillRect/>
            </a:stretch>
          </a:blipFill>
          <a:ln w="76200">
            <a:solidFill>
              <a:schemeClr val="accent1">
                <a:lumMod val="75000"/>
              </a:schemeClr>
            </a:solidFill>
            <a:prstDash val="sysDot"/>
          </a:ln>
        </p:spPr>
        <p:txBody>
          <a:bodyPr wrap="square" rtlCol="0">
            <a:spAutoFit/>
          </a:bodyPr>
          <a:lstStyle/>
          <a:p>
            <a:pPr lvl="0" algn="ctr" eaLnBrk="0" hangingPunct="0"/>
            <a:r>
              <a:rPr lang="cs-CZ" sz="1600" dirty="0" smtClean="0">
                <a:solidFill>
                  <a:srgbClr val="000099"/>
                </a:solidFill>
                <a:effectLst>
                  <a:outerShdw blurRad="38100" dist="38100" dir="2700000" algn="tl">
                    <a:srgbClr val="000000">
                      <a:alpha val="43137"/>
                    </a:srgbClr>
                  </a:outerShdw>
                </a:effectLst>
                <a:latin typeface="Lucida Fax" pitchFamily="18" charset="0"/>
              </a:rPr>
              <a:t>Zasloužený zisk 3 bodů.</a:t>
            </a:r>
            <a:r>
              <a:rPr lang="cs-CZ" sz="1600" dirty="0" smtClean="0">
                <a:solidFill>
                  <a:srgbClr val="000099"/>
                </a:solidFill>
                <a:effectLst>
                  <a:outerShdw blurRad="38100" dist="38100" dir="2700000" algn="tl">
                    <a:srgbClr val="000000">
                      <a:alpha val="43137"/>
                    </a:srgbClr>
                  </a:outerShdw>
                </a:effectLst>
                <a:latin typeface="Lucida Fax" pitchFamily="18" charset="0"/>
                <a:ea typeface="Times New Roman" pitchFamily="18" charset="0"/>
                <a:cs typeface="Arial" pitchFamily="34" charset="0"/>
              </a:rPr>
              <a:t>  </a:t>
            </a:r>
          </a:p>
          <a:p>
            <a:pPr lvl="0" algn="ctr" eaLnBrk="0" hangingPunct="0"/>
            <a:r>
              <a:rPr lang="cs-CZ" sz="1600" dirty="0" smtClean="0">
                <a:solidFill>
                  <a:srgbClr val="000099"/>
                </a:solidFill>
                <a:effectLst>
                  <a:outerShdw blurRad="38100" dist="38100" dir="2700000" algn="tl">
                    <a:srgbClr val="000000">
                      <a:alpha val="43137"/>
                    </a:srgbClr>
                  </a:outerShdw>
                </a:effectLst>
                <a:latin typeface="Lucida Fax" pitchFamily="18" charset="0"/>
                <a:ea typeface="Times New Roman" pitchFamily="18" charset="0"/>
                <a:cs typeface="Arial" pitchFamily="34" charset="0"/>
              </a:rPr>
              <a:t>       Za předvedený výkon a to hlavně v prvním poločase zaslouží  </a:t>
            </a:r>
            <a:r>
              <a:rPr lang="cs-CZ" sz="2000" dirty="0" smtClean="0">
                <a:solidFill>
                  <a:srgbClr val="000099"/>
                </a:solidFill>
                <a:effectLst>
                  <a:outerShdw blurRad="38100" dist="38100" dir="2700000" algn="tl">
                    <a:srgbClr val="000000">
                      <a:alpha val="43137"/>
                    </a:srgbClr>
                  </a:outerShdw>
                </a:effectLst>
                <a:latin typeface="Lucida Fax" pitchFamily="18" charset="0"/>
                <a:ea typeface="Times New Roman" pitchFamily="18" charset="0"/>
                <a:cs typeface="Arial" pitchFamily="34" charset="0"/>
              </a:rPr>
              <a:t>starší žáci </a:t>
            </a:r>
            <a:r>
              <a:rPr lang="cs-CZ" sz="1600" dirty="0" smtClean="0">
                <a:solidFill>
                  <a:srgbClr val="000099"/>
                </a:solidFill>
                <a:effectLst>
                  <a:outerShdw blurRad="38100" dist="38100" dir="2700000" algn="tl">
                    <a:srgbClr val="000000">
                      <a:alpha val="43137"/>
                    </a:srgbClr>
                  </a:outerShdw>
                </a:effectLst>
                <a:latin typeface="Lucida Fax" pitchFamily="18" charset="0"/>
                <a:ea typeface="Times New Roman" pitchFamily="18" charset="0"/>
                <a:cs typeface="Arial" pitchFamily="34" charset="0"/>
              </a:rPr>
              <a:t>pochvalu .</a:t>
            </a:r>
            <a:r>
              <a:rPr lang="cs-CZ" sz="1600" dirty="0" smtClean="0">
                <a:solidFill>
                  <a:srgbClr val="000099"/>
                </a:solidFill>
                <a:effectLst>
                  <a:outerShdw blurRad="38100" dist="38100" dir="2700000" algn="tl">
                    <a:srgbClr val="000000">
                      <a:alpha val="43137"/>
                    </a:srgbClr>
                  </a:outerShdw>
                </a:effectLst>
                <a:latin typeface="Lucida Fax" pitchFamily="18" charset="0"/>
              </a:rPr>
              <a:t> </a:t>
            </a:r>
          </a:p>
        </p:txBody>
      </p:sp>
      <p:pic>
        <p:nvPicPr>
          <p:cNvPr id="13" name="Picture 1"/>
          <p:cNvPicPr>
            <a:picLocks noChangeAspect="1" noChangeArrowheads="1"/>
          </p:cNvPicPr>
          <p:nvPr/>
        </p:nvPicPr>
        <p:blipFill>
          <a:blip r:embed="rId4" cstate="print"/>
          <a:srcRect/>
          <a:stretch>
            <a:fillRect/>
          </a:stretch>
        </p:blipFill>
        <p:spPr bwMode="auto">
          <a:xfrm>
            <a:off x="3271292" y="6211788"/>
            <a:ext cx="950987" cy="792088"/>
          </a:xfrm>
          <a:prstGeom prst="rect">
            <a:avLst/>
          </a:prstGeom>
          <a:noFill/>
          <a:ln w="9525">
            <a:noFill/>
            <a:miter lim="800000"/>
            <a:headEnd/>
            <a:tailEnd/>
          </a:ln>
        </p:spPr>
      </p:pic>
      <p:pic>
        <p:nvPicPr>
          <p:cNvPr id="8194" name="Picture 5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519764" y="70235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cxnSp>
        <p:nvCxnSpPr>
          <p:cNvPr id="10" name="Přímá spojovací šipka 9"/>
          <p:cNvCxnSpPr/>
          <p:nvPr/>
        </p:nvCxnSpPr>
        <p:spPr bwMode="auto">
          <a:xfrm>
            <a:off x="3703340" y="7075884"/>
            <a:ext cx="976609" cy="0"/>
          </a:xfrm>
          <a:prstGeom prst="straightConnector1">
            <a:avLst/>
          </a:prstGeom>
          <a:noFill/>
          <a:ln w="3175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45057" name="Rectangle 1"/>
          <p:cNvSpPr>
            <a:spLocks noChangeArrowheads="1"/>
          </p:cNvSpPr>
          <p:nvPr/>
        </p:nvSpPr>
        <p:spPr bwMode="auto">
          <a:xfrm>
            <a:off x="102940" y="2681794"/>
            <a:ext cx="4824536" cy="42627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ea typeface="Times New Roman" pitchFamily="18" charset="0"/>
                <a:cs typeface="Arial" pitchFamily="34" charset="0"/>
              </a:rPr>
              <a:t>SK </a:t>
            </a:r>
            <a:r>
              <a:rPr kumimoji="0" lang="cs-CZ" sz="2000" b="1" i="0" u="sng" strike="noStrike" cap="none" normalizeH="0" baseline="0" dirty="0" err="1"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ea typeface="Times New Roman" pitchFamily="18" charset="0"/>
                <a:cs typeface="Arial" pitchFamily="34" charset="0"/>
              </a:rPr>
              <a:t>Štětí</a:t>
            </a:r>
            <a:r>
              <a:rPr kumimoji="0" lang="cs-CZ" sz="2000" b="1" i="0" u="sng" strike="noStrike" cap="none" normalizeH="0" baseline="0" dirty="0"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ea typeface="Times New Roman" pitchFamily="18" charset="0"/>
                <a:cs typeface="Arial" pitchFamily="34" charset="0"/>
              </a:rPr>
              <a:t> – TJ </a:t>
            </a:r>
            <a:r>
              <a:rPr kumimoji="0" lang="cs-CZ" sz="2000" b="1" i="0" u="sng" strike="noStrike" cap="none" normalizeH="0" baseline="0" dirty="0" err="1"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ea typeface="Times New Roman" pitchFamily="18" charset="0"/>
                <a:cs typeface="Arial" pitchFamily="34" charset="0"/>
              </a:rPr>
              <a:t>Proboštov</a:t>
            </a:r>
            <a:endParaRPr kumimoji="0" lang="cs-CZ" sz="800" b="0" i="0" u="none" strike="noStrike" cap="none" normalizeH="0" baseline="0" dirty="0"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ea typeface="Times New Roman" pitchFamily="18" charset="0"/>
                <a:cs typeface="Arial" pitchFamily="34" charset="0"/>
              </a:rPr>
              <a:t>0:1 (0:1)   21. kolo  16.4.2016</a:t>
            </a:r>
            <a:endParaRPr kumimoji="0" lang="cs-CZ" sz="800" b="0" i="0" u="none" strike="noStrike" cap="none" normalizeH="0" baseline="0" dirty="0" smtClean="0">
              <a:ln>
                <a:gradFill>
                  <a:gsLst>
                    <a:gs pos="0">
                      <a:srgbClr val="000000"/>
                    </a:gs>
                    <a:gs pos="39999">
                      <a:srgbClr val="0A128C"/>
                    </a:gs>
                    <a:gs pos="70000">
                      <a:srgbClr val="181CC7"/>
                    </a:gs>
                    <a:gs pos="88000">
                      <a:srgbClr val="7005D4"/>
                    </a:gs>
                    <a:gs pos="100000">
                      <a:srgbClr val="8C3D91"/>
                    </a:gs>
                  </a:gsLst>
                  <a:lin ang="5400000" scaled="0"/>
                </a:gra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TOP zápas 21. kola prvního mužstva tabulky se třetím.  Předzápasové počty napovídaly, že v případě našeho vítězství a zaváhání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Blšan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mimochodem na vlastní žádost skončil v tomto týdnu trenér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Lička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máme nakročeno k rozhodujícímu trháku na čele tabulky.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Proboštovské</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mužstvo však mělo od začátku jiné plány. Během 5 minut se dostalo do 2 nadějných brankových možností. Nejprve jsme zachránili za cenu rohu a podruhé hlavičku likvidoval Michovský na brankové čáře. Důraz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polovině soupeře slavil úspěch v 8. minutě. Obránce chyboval, balón se dostal 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pohotově zakončil, ale branku netrefil. Desetiminutovka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gólovek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brankou nakonec skončila. K nemilé radosti domácího publika přešel míč bohužel brankovou čáru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Předcházel tomu nedůrazný odkop z vlastní poloviny a osamocený Blažek před naší brankou toho využil ke vstřelení vedoucí branky hostů. O vyrovnání se pokoušel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 dobrých 25 metrů, ale brankář hostů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Račuk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dokázal míč vytěsnit na roh. Výhodě volného přímého kopu Proboštova zakončeného hlavičkou jsme se po necelé půlhodině hry ubránili za cenu rohu. Gól křičeli diváci ve 34. minutě, kdy po centru k zadní tyči trefil míč Slanička  a na brankové čáře musel zachraňovat brankář Proboštova. Očekávané herní převahy našeho mužstva jsme se dočkali až v závěru poločasu. V poslední minutě musel pod sprchy po druhé červené kartě hostující</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ovéPole 14"/>
          <p:cNvSpPr txBox="1"/>
          <p:nvPr/>
        </p:nvSpPr>
        <p:spPr>
          <a:xfrm>
            <a:off x="102940" y="91108"/>
            <a:ext cx="4680520" cy="2308324"/>
          </a:xfrm>
          <a:prstGeom prst="rect">
            <a:avLst/>
          </a:prstGeom>
          <a:blipFill dpi="0" rotWithShape="1">
            <a:blip r:embed="rId3" cstate="print">
              <a:alphaModFix amt="23000"/>
            </a:blip>
            <a:srcRect/>
            <a:stretch>
              <a:fillRect/>
            </a:stretch>
          </a:blipFill>
          <a:ln w="66675" cmpd="sng">
            <a:solidFill>
              <a:srgbClr val="FFFF00"/>
            </a:solidFill>
          </a:ln>
        </p:spPr>
        <p:txBody>
          <a:bodyPr wrap="square" rtlCol="0">
            <a:spAutoFit/>
          </a:bodyPr>
          <a:lstStyle/>
          <a:p>
            <a:pPr algn="ctr"/>
            <a:r>
              <a:rPr lang="cs-CZ" sz="2400" dirty="0" smtClean="0">
                <a:solidFill>
                  <a:srgbClr val="008000"/>
                </a:solidFill>
                <a:latin typeface="Engravers MT" pitchFamily="18" charset="0"/>
              </a:rPr>
              <a:t>Třetí  porážka v sezóně. Celý </a:t>
            </a:r>
          </a:p>
          <a:p>
            <a:pPr algn="ctr"/>
            <a:r>
              <a:rPr lang="cs-CZ" sz="2400" dirty="0" smtClean="0">
                <a:solidFill>
                  <a:srgbClr val="008000"/>
                </a:solidFill>
                <a:latin typeface="Engravers MT" pitchFamily="18" charset="0"/>
              </a:rPr>
              <a:t>2. poločas jsme hráli proti 10, ale ani to nepomohlo k zisku bodů</a:t>
            </a:r>
          </a:p>
        </p:txBody>
      </p:sp>
      <p:graphicFrame>
        <p:nvGraphicFramePr>
          <p:cNvPr id="19" name="Tabulka 18"/>
          <p:cNvGraphicFramePr>
            <a:graphicFrameLocks noGrp="1"/>
          </p:cNvGraphicFramePr>
          <p:nvPr/>
        </p:nvGraphicFramePr>
        <p:xfrm>
          <a:off x="5719563" y="163116"/>
          <a:ext cx="4419974" cy="2889885"/>
        </p:xfrm>
        <a:graphic>
          <a:graphicData uri="http://schemas.openxmlformats.org/drawingml/2006/table">
            <a:tbl>
              <a:tblPr/>
              <a:tblGrid>
                <a:gridCol w="251513">
                  <a:extLst>
                    <a:ext uri="{9D8B030D-6E8A-4147-A177-3AD203B41FA5}">
                      <a16:colId xmlns:a16="http://schemas.microsoft.com/office/drawing/2014/main" val="20000"/>
                    </a:ext>
                  </a:extLst>
                </a:gridCol>
                <a:gridCol w="295898">
                  <a:extLst>
                    <a:ext uri="{9D8B030D-6E8A-4147-A177-3AD203B41FA5}">
                      <a16:colId xmlns:a16="http://schemas.microsoft.com/office/drawing/2014/main" val="20001"/>
                    </a:ext>
                  </a:extLst>
                </a:gridCol>
                <a:gridCol w="1497983">
                  <a:extLst>
                    <a:ext uri="{9D8B030D-6E8A-4147-A177-3AD203B41FA5}">
                      <a16:colId xmlns:a16="http://schemas.microsoft.com/office/drawing/2014/main" val="20002"/>
                    </a:ext>
                  </a:extLst>
                </a:gridCol>
                <a:gridCol w="210827">
                  <a:extLst>
                    <a:ext uri="{9D8B030D-6E8A-4147-A177-3AD203B41FA5}">
                      <a16:colId xmlns:a16="http://schemas.microsoft.com/office/drawing/2014/main" val="20003"/>
                    </a:ext>
                  </a:extLst>
                </a:gridCol>
                <a:gridCol w="210827">
                  <a:extLst>
                    <a:ext uri="{9D8B030D-6E8A-4147-A177-3AD203B41FA5}">
                      <a16:colId xmlns:a16="http://schemas.microsoft.com/office/drawing/2014/main" val="20004"/>
                    </a:ext>
                  </a:extLst>
                </a:gridCol>
                <a:gridCol w="210827">
                  <a:extLst>
                    <a:ext uri="{9D8B030D-6E8A-4147-A177-3AD203B41FA5}">
                      <a16:colId xmlns:a16="http://schemas.microsoft.com/office/drawing/2014/main" val="20005"/>
                    </a:ext>
                  </a:extLst>
                </a:gridCol>
                <a:gridCol w="210827">
                  <a:extLst>
                    <a:ext uri="{9D8B030D-6E8A-4147-A177-3AD203B41FA5}">
                      <a16:colId xmlns:a16="http://schemas.microsoft.com/office/drawing/2014/main" val="20006"/>
                    </a:ext>
                  </a:extLst>
                </a:gridCol>
                <a:gridCol w="210827">
                  <a:extLst>
                    <a:ext uri="{9D8B030D-6E8A-4147-A177-3AD203B41FA5}">
                      <a16:colId xmlns:a16="http://schemas.microsoft.com/office/drawing/2014/main" val="20007"/>
                    </a:ext>
                  </a:extLst>
                </a:gridCol>
                <a:gridCol w="754540">
                  <a:extLst>
                    <a:ext uri="{9D8B030D-6E8A-4147-A177-3AD203B41FA5}">
                      <a16:colId xmlns:a16="http://schemas.microsoft.com/office/drawing/2014/main" val="20008"/>
                    </a:ext>
                  </a:extLst>
                </a:gridCol>
                <a:gridCol w="255212">
                  <a:extLst>
                    <a:ext uri="{9D8B030D-6E8A-4147-A177-3AD203B41FA5}">
                      <a16:colId xmlns:a16="http://schemas.microsoft.com/office/drawing/2014/main" val="20009"/>
                    </a:ext>
                  </a:extLst>
                </a:gridCol>
                <a:gridCol w="310693">
                  <a:extLst>
                    <a:ext uri="{9D8B030D-6E8A-4147-A177-3AD203B41FA5}">
                      <a16:colId xmlns:a16="http://schemas.microsoft.com/office/drawing/2014/main" val="20010"/>
                    </a:ext>
                  </a:extLst>
                </a:gridCol>
              </a:tblGrid>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dirty="0">
                          <a:solidFill>
                            <a:srgbClr val="0000CC"/>
                          </a:solidFill>
                          <a:latin typeface="Calibri"/>
                        </a:rPr>
                        <a:t>Ústecký přebor starších žáků 2015/2016  po 22.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172:12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66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a:solidFill>
                            <a:srgbClr val="000000"/>
                          </a:solidFill>
                          <a:latin typeface="Arial"/>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162:30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60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dirty="0">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109:40</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48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dirty="0" err="1">
                          <a:solidFill>
                            <a:srgbClr val="000000"/>
                          </a:solidFill>
                          <a:latin typeface="Arial"/>
                        </a:rPr>
                        <a:t>Neštěmice</a:t>
                      </a:r>
                      <a:endParaRPr lang="cs-CZ" sz="10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95:68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Calibri"/>
                        </a:rPr>
                        <a:t>66:57</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71:64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57:62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48:106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000" b="1" i="0" u="none" strike="noStrike">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dirty="0">
                          <a:solidFill>
                            <a:srgbClr val="000000"/>
                          </a:solidFill>
                          <a:latin typeface="Calibri"/>
                        </a:rPr>
                        <a:t>51:106</a:t>
                      </a:r>
                    </a:p>
                  </a:txBody>
                  <a:tcPr marL="9525" marR="9525" marT="9525" marB="0" anchor="ctr">
                    <a:lnL>
                      <a:noFill/>
                    </a:lnL>
                    <a:lnR>
                      <a:noFill/>
                    </a:lnR>
                    <a:lnT>
                      <a:noFill/>
                    </a:lnT>
                    <a:lnB>
                      <a:noFill/>
                    </a:lnB>
                    <a:solidFill>
                      <a:srgbClr val="CCFFFF"/>
                    </a:solidFill>
                  </a:tcPr>
                </a:tc>
                <a:tc>
                  <a:txBody>
                    <a:bodyPr/>
                    <a:lstStyle/>
                    <a:p>
                      <a:pPr algn="ctr" fontAlgn="ctr"/>
                      <a:r>
                        <a:rPr lang="cs-CZ" sz="10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Calibri"/>
                        </a:rPr>
                        <a:t>31:129</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66"/>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66"/>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Calibri"/>
                        </a:rPr>
                        <a:t>39:119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66"/>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Calibri"/>
                        </a:rPr>
                        <a:t>42:150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
        <p:nvSpPr>
          <p:cNvPr id="20" name="TextovéPole 19"/>
          <p:cNvSpPr txBox="1"/>
          <p:nvPr/>
        </p:nvSpPr>
        <p:spPr>
          <a:xfrm>
            <a:off x="5719564" y="3153187"/>
            <a:ext cx="4392488" cy="2554545"/>
          </a:xfrm>
          <a:prstGeom prst="rect">
            <a:avLst/>
          </a:prstGeom>
          <a:noFill/>
        </p:spPr>
        <p:txBody>
          <a:bodyPr wrap="square" rtlCol="0">
            <a:spAutoFit/>
          </a:bodyPr>
          <a:lstStyle/>
          <a:p>
            <a:pPr algn="ctr"/>
            <a:r>
              <a:rPr lang="cs-CZ" sz="2000" u="sng" dirty="0" smtClean="0">
                <a:ln>
                  <a:solidFill>
                    <a:srgbClr val="FFFF00"/>
                  </a:solidFill>
                </a:ln>
                <a:latin typeface="Bookman Old Style" pitchFamily="18" charset="0"/>
              </a:rPr>
              <a:t>FK Děčín A – SK </a:t>
            </a:r>
            <a:r>
              <a:rPr lang="cs-CZ" sz="2000" u="sng" dirty="0" err="1" smtClean="0">
                <a:ln>
                  <a:solidFill>
                    <a:srgbClr val="FFFF00"/>
                  </a:solidFill>
                </a:ln>
                <a:latin typeface="Bookman Old Style" pitchFamily="18" charset="0"/>
              </a:rPr>
              <a:t>Štětí</a:t>
            </a:r>
            <a:endParaRPr lang="cs-CZ" sz="2000" u="sng" dirty="0" smtClean="0">
              <a:ln>
                <a:solidFill>
                  <a:srgbClr val="FFFF00"/>
                </a:solidFill>
              </a:ln>
              <a:latin typeface="Bookman Old Style" pitchFamily="18" charset="0"/>
            </a:endParaRPr>
          </a:p>
          <a:p>
            <a:pPr algn="ctr"/>
            <a:r>
              <a:rPr lang="cs-CZ" sz="2000" u="sng" dirty="0" smtClean="0">
                <a:ln>
                  <a:solidFill>
                    <a:srgbClr val="FFFF00"/>
                  </a:solidFill>
                </a:ln>
                <a:latin typeface="Bookman Old Style" pitchFamily="18" charset="0"/>
              </a:rPr>
              <a:t>8:0(4:0)    20.4.2016</a:t>
            </a:r>
            <a:endParaRPr lang="cs-CZ" sz="1400" u="sng" dirty="0" smtClean="0">
              <a:ln>
                <a:solidFill>
                  <a:srgbClr val="FFFF00"/>
                </a:solidFill>
              </a:ln>
              <a:latin typeface="Bookman Old Style" pitchFamily="18" charset="0"/>
            </a:endParaRPr>
          </a:p>
          <a:p>
            <a:r>
              <a:rPr lang="cs-CZ" b="0" dirty="0" smtClean="0">
                <a:latin typeface="Arial" pitchFamily="34" charset="0"/>
                <a:cs typeface="Arial" pitchFamily="34" charset="0"/>
              </a:rPr>
              <a:t>Příliš silné sousto, druhý celek tabulky čekal starší žáky v dohrávce 17. kola.  Domácí úlohu jasného favorita splnili a v závěru soutěže se ještě pokusí dohnat v tabulce vládnoucí Litoměřice.</a:t>
            </a:r>
            <a:endParaRPr lang="cs-CZ" b="0" u="sng" dirty="0" smtClean="0">
              <a:latin typeface="Arial" pitchFamily="34" charset="0"/>
              <a:cs typeface="Arial" pitchFamily="34" charset="0"/>
            </a:endParaRP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Deák</a:t>
            </a:r>
            <a:r>
              <a:rPr lang="cs-CZ" b="0" dirty="0" smtClean="0">
                <a:latin typeface="Arial" pitchFamily="34" charset="0"/>
                <a:cs typeface="Arial" pitchFamily="34" charset="0"/>
              </a:rPr>
              <a:t>-Špaček, </a:t>
            </a:r>
            <a:r>
              <a:rPr lang="cs-CZ" b="0" dirty="0" err="1" smtClean="0">
                <a:latin typeface="Arial" pitchFamily="34" charset="0"/>
                <a:cs typeface="Arial" pitchFamily="34" charset="0"/>
              </a:rPr>
              <a:t>Neméth</a:t>
            </a:r>
            <a:r>
              <a:rPr lang="cs-CZ" b="0" dirty="0" smtClean="0">
                <a:latin typeface="Arial" pitchFamily="34" charset="0"/>
                <a:cs typeface="Arial" pitchFamily="34" charset="0"/>
              </a:rPr>
              <a:t>, Dvořák,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Kacálek</a:t>
            </a:r>
            <a:r>
              <a:rPr lang="cs-CZ" b="0" dirty="0" smtClean="0">
                <a:latin typeface="Arial" pitchFamily="34" charset="0"/>
                <a:cs typeface="Arial" pitchFamily="34" charset="0"/>
              </a:rPr>
              <a:t>, Ulrych, Ladič, Možný, </a:t>
            </a:r>
          </a:p>
          <a:p>
            <a:r>
              <a:rPr lang="cs-CZ" b="0" dirty="0" smtClean="0">
                <a:latin typeface="Arial" pitchFamily="34" charset="0"/>
                <a:cs typeface="Arial" pitchFamily="34" charset="0"/>
              </a:rPr>
              <a:t>                Vejražka, </a:t>
            </a:r>
            <a:r>
              <a:rPr lang="cs-CZ" b="0" dirty="0" err="1" smtClean="0">
                <a:latin typeface="Arial" pitchFamily="34" charset="0"/>
                <a:cs typeface="Arial" pitchFamily="34" charset="0"/>
              </a:rPr>
              <a:t>Dopater</a:t>
            </a:r>
            <a:r>
              <a:rPr lang="cs-CZ" b="0" dirty="0" smtClean="0">
                <a:latin typeface="Arial" pitchFamily="34" charset="0"/>
                <a:cs typeface="Arial" pitchFamily="34" charset="0"/>
              </a:rPr>
              <a:t>, </a:t>
            </a:r>
            <a:r>
              <a:rPr lang="cs-CZ" b="0" dirty="0" err="1" smtClean="0">
                <a:latin typeface="Arial" pitchFamily="34" charset="0"/>
                <a:cs typeface="Arial" pitchFamily="34" charset="0"/>
              </a:rPr>
              <a:t>Cap</a:t>
            </a:r>
            <a:r>
              <a:rPr lang="cs-CZ" b="0" dirty="0" smtClean="0">
                <a:latin typeface="Arial" pitchFamily="34" charset="0"/>
                <a:cs typeface="Arial" pitchFamily="34" charset="0"/>
              </a:rPr>
              <a:t>, Ladislav Novák,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Libor Pilař</a:t>
            </a:r>
            <a:r>
              <a:rPr lang="cs-CZ" b="0" u="sng" dirty="0" smtClean="0">
                <a:latin typeface="Arial" pitchFamily="34" charset="0"/>
                <a:cs typeface="Arial" pitchFamily="34" charset="0"/>
              </a:rPr>
              <a:t>  </a:t>
            </a: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J.Ransdorf</a:t>
            </a:r>
            <a:r>
              <a:rPr lang="cs-CZ" b="0" dirty="0" smtClean="0">
                <a:latin typeface="Arial" pitchFamily="34" charset="0"/>
                <a:cs typeface="Arial" pitchFamily="34" charset="0"/>
              </a:rPr>
              <a:t>   Vedoucí: </a:t>
            </a:r>
            <a:r>
              <a:rPr lang="cs-CZ" b="0" dirty="0" err="1" smtClean="0">
                <a:latin typeface="Arial" pitchFamily="34" charset="0"/>
                <a:cs typeface="Arial" pitchFamily="34" charset="0"/>
              </a:rPr>
              <a:t>R.Hrdličak</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a:t>
            </a:r>
            <a:r>
              <a:rPr lang="cs-CZ" b="0" dirty="0" err="1" smtClean="0">
                <a:latin typeface="Arial" pitchFamily="34" charset="0"/>
                <a:cs typeface="Arial" pitchFamily="34" charset="0"/>
              </a:rPr>
              <a:t>Troja</a:t>
            </a:r>
            <a:r>
              <a:rPr lang="cs-CZ" b="0" dirty="0" smtClean="0">
                <a:latin typeface="Arial" pitchFamily="34" charset="0"/>
                <a:cs typeface="Arial" pitchFamily="34" charset="0"/>
              </a:rPr>
              <a:t>-</a:t>
            </a:r>
            <a:r>
              <a:rPr lang="cs-CZ" b="0" dirty="0" err="1" smtClean="0">
                <a:latin typeface="Arial" pitchFamily="34" charset="0"/>
                <a:cs typeface="Arial" pitchFamily="34" charset="0"/>
              </a:rPr>
              <a:t>R.Rozsívač</a:t>
            </a:r>
            <a:r>
              <a:rPr lang="cs-CZ" b="0" dirty="0" smtClean="0">
                <a:latin typeface="Arial" pitchFamily="34" charset="0"/>
                <a:cs typeface="Arial" pitchFamily="34" charset="0"/>
              </a:rPr>
              <a:t>, </a:t>
            </a:r>
            <a:r>
              <a:rPr lang="cs-CZ" b="0" dirty="0" err="1" smtClean="0">
                <a:latin typeface="Arial" pitchFamily="34" charset="0"/>
                <a:cs typeface="Arial" pitchFamily="34" charset="0"/>
              </a:rPr>
              <a:t>R.Zupko</a:t>
            </a:r>
            <a:r>
              <a:rPr lang="cs-CZ" b="0" dirty="0" smtClean="0">
                <a:latin typeface="Arial" pitchFamily="34" charset="0"/>
                <a:cs typeface="Arial" pitchFamily="34" charset="0"/>
              </a:rPr>
              <a:t> </a:t>
            </a:r>
          </a:p>
        </p:txBody>
      </p:sp>
      <p:pic>
        <p:nvPicPr>
          <p:cNvPr id="45058" name="Picture 2"/>
          <p:cNvPicPr>
            <a:picLocks noChangeAspect="1" noChangeArrowheads="1"/>
          </p:cNvPicPr>
          <p:nvPr/>
        </p:nvPicPr>
        <p:blipFill>
          <a:blip r:embed="rId4" cstate="print"/>
          <a:srcRect/>
          <a:stretch>
            <a:fillRect/>
          </a:stretch>
        </p:blipFill>
        <p:spPr bwMode="auto">
          <a:xfrm>
            <a:off x="6367636" y="5779740"/>
            <a:ext cx="2514600" cy="108012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13" name="TextovéPole 12"/>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43300" y="7239000"/>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0" name="TextovéPole 9"/>
          <p:cNvSpPr txBox="1"/>
          <p:nvPr/>
        </p:nvSpPr>
        <p:spPr>
          <a:xfrm>
            <a:off x="5719564" y="61491"/>
            <a:ext cx="4464496" cy="461665"/>
          </a:xfrm>
          <a:prstGeom prst="rect">
            <a:avLst/>
          </a:prstGeom>
          <a:solidFill>
            <a:schemeClr val="bg1">
              <a:lumMod val="95000"/>
            </a:schemeClr>
          </a:solidFill>
        </p:spPr>
        <p:txBody>
          <a:bodyPr wrap="square" rtlCol="0">
            <a:spAutoFit/>
          </a:bodyPr>
          <a:lstStyle/>
          <a:p>
            <a:pPr algn="ctr"/>
            <a:r>
              <a:rPr lang="cs-CZ" dirty="0" smtClean="0">
                <a:latin typeface="Bookman Old Style" pitchFamily="18" charset="0"/>
              </a:rPr>
              <a:t>Pokračování zápasu </a:t>
            </a:r>
          </a:p>
          <a:p>
            <a:pPr algn="ctr"/>
            <a:r>
              <a:rPr lang="cs-CZ" dirty="0" smtClean="0">
                <a:latin typeface="Bookman Old Style" pitchFamily="18" charset="0"/>
              </a:rPr>
              <a:t>SK </a:t>
            </a:r>
            <a:r>
              <a:rPr lang="cs-CZ" dirty="0" err="1" smtClean="0">
                <a:latin typeface="Bookman Old Style" pitchFamily="18" charset="0"/>
              </a:rPr>
              <a:t>Štětí</a:t>
            </a:r>
            <a:r>
              <a:rPr lang="cs-CZ" dirty="0" smtClean="0">
                <a:latin typeface="Bookman Old Style" pitchFamily="18" charset="0"/>
              </a:rPr>
              <a:t> –TJ </a:t>
            </a:r>
            <a:r>
              <a:rPr lang="cs-CZ" dirty="0" err="1" smtClean="0">
                <a:latin typeface="Bookman Old Style" pitchFamily="18" charset="0"/>
              </a:rPr>
              <a:t>Proboštov</a:t>
            </a:r>
            <a:r>
              <a:rPr lang="cs-CZ" dirty="0" smtClean="0">
                <a:latin typeface="Bookman Old Style" pitchFamily="18" charset="0"/>
              </a:rPr>
              <a:t>  16.4.2016</a:t>
            </a:r>
          </a:p>
        </p:txBody>
      </p:sp>
      <p:sp>
        <p:nvSpPr>
          <p:cNvPr id="21" name="Obdélník 20"/>
          <p:cNvSpPr/>
          <p:nvPr/>
        </p:nvSpPr>
        <p:spPr>
          <a:xfrm>
            <a:off x="5616624" y="667172"/>
            <a:ext cx="4639444" cy="5001369"/>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Váňa. Volný přímý kop po jeho faulu zahrával Stejskal a k překvapení všech skončil v brance u vzdálenější tyče. Ještě větší překvapení však bylo, že pomezní držel praporek nad hlavou a hlavní pískal postavení hru. Vyrovnání se nekonalo, ale ještě nám zbýval celý druhý poločas. Ten jsme začali docela slibně a zdálo, se že si s obranou hostů brzy poradíme. Zdání však klamalo. Postupně získávala naše hra podobu stereotypu a pomalá rozehrávka tažená většinou středem měla k úspěchu daleko. Po jednom z našich rohů následoval rychlý protiútok a jen včasné vložení nohy Stejskala do střely </a:t>
            </a:r>
            <a:r>
              <a:rPr lang="cs-CZ" sz="1100" b="0" dirty="0" err="1" smtClean="0">
                <a:latin typeface="Arial" pitchFamily="34" charset="0"/>
                <a:ea typeface="Times New Roman" pitchFamily="18" charset="0"/>
                <a:cs typeface="Arial" pitchFamily="34" charset="0"/>
              </a:rPr>
              <a:t>proboštovského</a:t>
            </a:r>
            <a:r>
              <a:rPr lang="cs-CZ" sz="1100" b="0" dirty="0" smtClean="0">
                <a:latin typeface="Arial" pitchFamily="34" charset="0"/>
                <a:ea typeface="Times New Roman" pitchFamily="18" charset="0"/>
                <a:cs typeface="Arial" pitchFamily="34" charset="0"/>
              </a:rPr>
              <a:t> hráče nás uchránila od další branky. Soupeř si v 55. minutě přichystal i další velkou možnost, když míč přímo z rohu skončil málem u zadní tyče. Hlavičce </a:t>
            </a:r>
            <a:r>
              <a:rPr lang="cs-CZ" sz="1100" b="0" dirty="0" err="1" smtClean="0">
                <a:latin typeface="Arial" pitchFamily="34" charset="0"/>
                <a:ea typeface="Times New Roman" pitchFamily="18" charset="0"/>
                <a:cs typeface="Arial" pitchFamily="34" charset="0"/>
              </a:rPr>
              <a:t>Slaničky</a:t>
            </a:r>
            <a:r>
              <a:rPr lang="cs-CZ" sz="1100" b="0" dirty="0" smtClean="0">
                <a:latin typeface="Arial" pitchFamily="34" charset="0"/>
                <a:ea typeface="Times New Roman" pitchFamily="18" charset="0"/>
                <a:cs typeface="Arial" pitchFamily="34" charset="0"/>
              </a:rPr>
              <a:t> po rohu chybělo v 56. minutě 30 centimetrů. Stejně tak ale na opačné straně hřiště o 6 minut později také moc nechybělo, aby hlavička Proboštova skončila mezi 3 tyčemi.  Minuty začaly ubíhat strašně rychle. Takticky a pozorně bránící hosté se nechávali často ošetřovat. Všechny naše útoky v pohodě zachytávali a příležitosti k vyrovnání se na kopačkách našeho týmu nerodily. 11 minut před koncem jsme si vypracovali jen jednu šanci. To když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zasáhl míč na dlouhou nohu a brankář s vypětím všech sil vytlačil míč nad břevno. V závěru jsme se ještě snažili vrhnout všechny síly do útoku, vydal se tam i brankář Michovský a v poslední minutě hlavičkoval vedle. Nic se nestalo ani během 3. minutového prodloužení a tak se z vítězství 1:0 radovali hosté.</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Michovský-Tichý, Šimral, Vacek,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-Kucler, Hrdý, </a:t>
            </a:r>
          </a:p>
          <a:p>
            <a:pPr lvl="0" algn="just" eaLnBrk="0" hangingPunct="0"/>
            <a:r>
              <a:rPr lang="cs-CZ" sz="1100" b="0" dirty="0" smtClean="0">
                <a:latin typeface="Arial" pitchFamily="34" charset="0"/>
                <a:ea typeface="Times New Roman" pitchFamily="18" charset="0"/>
                <a:cs typeface="Arial" pitchFamily="34" charset="0"/>
              </a:rPr>
              <a:t>               Slanička, </a:t>
            </a:r>
            <a:r>
              <a:rPr lang="cs-CZ" sz="1100" b="0" dirty="0" err="1" smtClean="0">
                <a:latin typeface="Arial" pitchFamily="34" charset="0"/>
                <a:ea typeface="Times New Roman" pitchFamily="18" charset="0"/>
                <a:cs typeface="Arial" pitchFamily="34" charset="0"/>
              </a:rPr>
              <a:t>Stejskal</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(70.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Kloub, Ransdorf,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Lelek, Šmidrkal, Mencl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Vedoucí: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.Frey  Masér: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.Růžička-</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Vlašič</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Bretschneider</a:t>
            </a:r>
            <a:r>
              <a:rPr lang="cs-CZ" sz="1100" b="0" dirty="0" smtClean="0">
                <a:latin typeface="Arial" pitchFamily="34" charset="0"/>
                <a:ea typeface="Times New Roman" pitchFamily="18" charset="0"/>
                <a:cs typeface="Arial" pitchFamily="34" charset="0"/>
              </a:rPr>
              <a:t>  Delegát: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Habal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Hlavní pořadatel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160 diváků </a:t>
            </a:r>
            <a:endParaRPr lang="cs-CZ" sz="1100" b="0" dirty="0" smtClean="0">
              <a:latin typeface="Arial" pitchFamily="34" charset="0"/>
              <a:cs typeface="Arial" pitchFamily="34" charset="0"/>
            </a:endParaRPr>
          </a:p>
        </p:txBody>
      </p:sp>
      <p:pic>
        <p:nvPicPr>
          <p:cNvPr id="22" name="Picture 1"/>
          <p:cNvPicPr>
            <a:picLocks noChangeAspect="1" noChangeArrowheads="1"/>
          </p:cNvPicPr>
          <p:nvPr/>
        </p:nvPicPr>
        <p:blipFill>
          <a:blip r:embed="rId3" cstate="print"/>
          <a:srcRect/>
          <a:stretch>
            <a:fillRect/>
          </a:stretch>
        </p:blipFill>
        <p:spPr bwMode="auto">
          <a:xfrm>
            <a:off x="7231732" y="5779740"/>
            <a:ext cx="864096" cy="843161"/>
          </a:xfrm>
          <a:prstGeom prst="rect">
            <a:avLst/>
          </a:prstGeom>
          <a:noFill/>
          <a:ln w="9525">
            <a:noFill/>
            <a:miter lim="800000"/>
            <a:headEnd/>
            <a:tailEnd/>
          </a:ln>
        </p:spPr>
      </p:pic>
      <p:sp>
        <p:nvSpPr>
          <p:cNvPr id="9" name="TextovéPole 8"/>
          <p:cNvSpPr txBox="1"/>
          <p:nvPr/>
        </p:nvSpPr>
        <p:spPr>
          <a:xfrm>
            <a:off x="102940" y="2107332"/>
            <a:ext cx="4464496" cy="4632037"/>
          </a:xfrm>
          <a:prstGeom prst="rect">
            <a:avLst/>
          </a:prstGeom>
          <a:noFill/>
        </p:spPr>
        <p:txBody>
          <a:bodyPr wrap="square" rtlCol="0">
            <a:spAutoFit/>
          </a:bodyPr>
          <a:lstStyle/>
          <a:p>
            <a:pPr algn="ctr"/>
            <a:r>
              <a:rPr lang="cs-CZ" sz="1800" u="sng" dirty="0" smtClean="0">
                <a:ln>
                  <a:solidFill>
                    <a:srgbClr val="33CC33"/>
                  </a:solidFill>
                </a:ln>
                <a:latin typeface="Bookman Old Style" pitchFamily="18" charset="0"/>
              </a:rPr>
              <a:t>FK Děčín B – SK </a:t>
            </a:r>
            <a:r>
              <a:rPr lang="cs-CZ" sz="1800" u="sng" dirty="0" err="1" smtClean="0">
                <a:ln>
                  <a:solidFill>
                    <a:srgbClr val="33CC33"/>
                  </a:solidFill>
                </a:ln>
                <a:latin typeface="Bookman Old Style" pitchFamily="18" charset="0"/>
              </a:rPr>
              <a:t>Štětí</a:t>
            </a:r>
            <a:endParaRPr lang="cs-CZ" sz="1800" u="sng" dirty="0" smtClean="0">
              <a:ln>
                <a:solidFill>
                  <a:srgbClr val="33CC33"/>
                </a:solidFill>
              </a:ln>
              <a:latin typeface="Bookman Old Style" pitchFamily="18" charset="0"/>
            </a:endParaRPr>
          </a:p>
          <a:p>
            <a:pPr algn="ctr"/>
            <a:r>
              <a:rPr lang="cs-CZ" sz="1800" u="sng" dirty="0" smtClean="0">
                <a:ln>
                  <a:solidFill>
                    <a:srgbClr val="33CC33"/>
                  </a:solidFill>
                </a:ln>
                <a:latin typeface="Bookman Old Style" pitchFamily="18" charset="0"/>
              </a:rPr>
              <a:t>1:9(1:2)    23.4.2016</a:t>
            </a:r>
          </a:p>
          <a:p>
            <a:pPr algn="just"/>
            <a:r>
              <a:rPr lang="cs-CZ" sz="1100" b="0" dirty="0" smtClean="0">
                <a:latin typeface="Arial" pitchFamily="34" charset="0"/>
                <a:cs typeface="Arial" pitchFamily="34" charset="0"/>
              </a:rPr>
              <a:t>Podruhé v jednom týdnu zavítali starší žáci do Děčína. Že chtějí odčinit nepovedený výsledek předchozího utkání ukázali hned v úvodu. Vlétli na hřiště a v 5. resp. 8. minutě si vytvořili slibné šance.  Branka domácích odolala do 15. minuty, kdy krásným přenesením hry uvolnil Vejražka na Dvořáka , který zajistil vedení 1:0. Úsměv a radost nám dlouho nevydržela. Hned v 17. minutě domácí srovnali na 1:1. Branky padaly i nadále. V 19. minutě jsme si vzali vedení zpět. Po přihrávce Špačka na Možného jsme se ujali vedení 2:1. V závěru první půle mohl zvýšit Dvořák,  ale nepovedlo se.  Branky se však dočkal brzo po změně stran, když zvyšoval na 3:1.  Uklidňující branky na 4:1 jsme se dočkali v 53. minutě. Střelu Dvořáka dorážel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Do listiny střelců se zapsal i Vejražka brankou na 5:1 a utkání se stalo jasnou záležitostí. Na domácí branku se valil jeden útok za druhým a k vidění byly i góly. 58. minuta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6:1 a v 64. minutě Možný 7:1. V závěru už jsme e pomalu chystali na oslavy, když se ještě na hřišti 2x připomenul Dvořák brankami na 8:1 resp. Konečných 9:1.</a:t>
            </a:r>
          </a:p>
          <a:p>
            <a:pPr algn="just"/>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Dvořák 4, Možný 2,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2, Vejražka 1 </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-Špaček, </a:t>
            </a:r>
            <a:r>
              <a:rPr lang="cs-CZ" sz="1100" b="0" dirty="0" err="1" smtClean="0">
                <a:latin typeface="Arial" pitchFamily="34" charset="0"/>
                <a:cs typeface="Arial" pitchFamily="34" charset="0"/>
              </a:rPr>
              <a:t>Neméth</a:t>
            </a:r>
            <a:r>
              <a:rPr lang="cs-CZ" sz="1100" b="0" dirty="0" smtClean="0">
                <a:latin typeface="Arial" pitchFamily="34" charset="0"/>
                <a:cs typeface="Arial" pitchFamily="34" charset="0"/>
              </a:rPr>
              <a:t>, Dvořák, </a:t>
            </a:r>
            <a:r>
              <a:rPr lang="cs-CZ" sz="1100" b="0" dirty="0" err="1" smtClean="0">
                <a:latin typeface="Arial" pitchFamily="34" charset="0"/>
                <a:cs typeface="Arial" pitchFamily="34" charset="0"/>
              </a:rPr>
              <a:t>Kacálek</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Ulrych, </a:t>
            </a:r>
            <a:r>
              <a:rPr lang="cs-CZ" sz="1100" b="0" dirty="0" err="1" smtClean="0">
                <a:latin typeface="Arial" pitchFamily="34" charset="0"/>
                <a:cs typeface="Arial" pitchFamily="34" charset="0"/>
              </a:rPr>
              <a:t>Deák</a:t>
            </a:r>
            <a:r>
              <a:rPr lang="cs-CZ" sz="1100" b="0" dirty="0" smtClean="0">
                <a:latin typeface="Arial" pitchFamily="34" charset="0"/>
                <a:cs typeface="Arial" pitchFamily="34" charset="0"/>
              </a:rPr>
              <a:t>, Možný, Vejražka,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Cap</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Jakub Pilař</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J.Ransdorf</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R.Hrdlička</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Jj.Jirsák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R.Rozsívač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D.Sádecký</a:t>
            </a:r>
            <a:r>
              <a:rPr lang="cs-CZ" sz="1100" b="0" dirty="0" smtClean="0">
                <a:latin typeface="Arial" pitchFamily="34" charset="0"/>
                <a:cs typeface="Arial" pitchFamily="34" charset="0"/>
              </a:rPr>
              <a:t>-laik</a:t>
            </a:r>
          </a:p>
        </p:txBody>
      </p:sp>
      <p:sp>
        <p:nvSpPr>
          <p:cNvPr id="12" name="TextovéPole 11"/>
          <p:cNvSpPr txBox="1"/>
          <p:nvPr/>
        </p:nvSpPr>
        <p:spPr>
          <a:xfrm>
            <a:off x="102940" y="91108"/>
            <a:ext cx="4536504" cy="1938992"/>
          </a:xfrm>
          <a:prstGeom prst="rect">
            <a:avLst/>
          </a:prstGeom>
          <a:solidFill>
            <a:srgbClr val="CCFFCC"/>
          </a:solidFill>
          <a:ln w="66675" cmpd="thickThin">
            <a:gradFill flip="none"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tileRect r="-100000" b="-100000"/>
            </a:gradFill>
          </a:ln>
        </p:spPr>
        <p:txBody>
          <a:bodyPr wrap="square" rtlCol="0">
            <a:spAutoFit/>
          </a:bodyPr>
          <a:lstStyle/>
          <a:p>
            <a:pPr algn="ctr"/>
            <a:r>
              <a:rPr lang="cs-CZ" sz="3200" dirty="0" smtClean="0">
                <a:latin typeface="Constantia" pitchFamily="18" charset="0"/>
              </a:rPr>
              <a:t>2x</a:t>
            </a:r>
            <a:r>
              <a:rPr lang="cs-CZ" sz="2000" dirty="0" smtClean="0">
                <a:latin typeface="Constantia" pitchFamily="18" charset="0"/>
              </a:rPr>
              <a:t> během 3 dnů zajížděli </a:t>
            </a:r>
            <a:r>
              <a:rPr lang="cs-CZ" sz="2800" dirty="0" smtClean="0">
                <a:latin typeface="Constantia" pitchFamily="18" charset="0"/>
              </a:rPr>
              <a:t>Starší žáci </a:t>
            </a:r>
            <a:r>
              <a:rPr lang="cs-CZ" sz="2000" dirty="0" smtClean="0">
                <a:latin typeface="Constantia" pitchFamily="18" charset="0"/>
              </a:rPr>
              <a:t>do Děčína.  Jednou vysoká prohra, podruhé zase vysoká výhra. Celkové skóre 9:9. Odpoutali se z posledního místa tabulky</a:t>
            </a:r>
          </a:p>
        </p:txBody>
      </p:sp>
      <p:pic>
        <p:nvPicPr>
          <p:cNvPr id="9218" name="Picture 1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31</a:t>
            </a:r>
          </a:p>
        </p:txBody>
      </p:sp>
      <p:sp>
        <p:nvSpPr>
          <p:cNvPr id="4" name="TextovéPole 3"/>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8" name="TextovéPole 7"/>
          <p:cNvSpPr txBox="1"/>
          <p:nvPr/>
        </p:nvSpPr>
        <p:spPr>
          <a:xfrm>
            <a:off x="174948" y="1819300"/>
            <a:ext cx="4320480" cy="5032147"/>
          </a:xfrm>
          <a:prstGeom prst="rect">
            <a:avLst/>
          </a:prstGeom>
          <a:blipFill dpi="0" rotWithShape="1">
            <a:blip r:embed="rId2" cstate="print">
              <a:alphaModFix amt="31000"/>
            </a:blip>
            <a:srcRect/>
            <a:stretch>
              <a:fillRect/>
            </a:stretch>
          </a:blipFill>
          <a:ln w="73025">
            <a:solidFill>
              <a:srgbClr val="669900"/>
            </a:solidFill>
            <a:prstDash val="dash"/>
          </a:ln>
        </p:spPr>
        <p:txBody>
          <a:bodyPr wrap="square" rtlCol="0">
            <a:spAutoFit/>
          </a:bodyPr>
          <a:lstStyle/>
          <a:p>
            <a:pPr algn="just"/>
            <a:r>
              <a:rPr lang="cs-CZ" sz="1400" u="sng" dirty="0" smtClean="0">
                <a:solidFill>
                  <a:srgbClr val="000099"/>
                </a:solidFill>
                <a:latin typeface="Swis721 Blk BT" pitchFamily="34" charset="0"/>
              </a:rPr>
              <a:t>Miroslav Janota trenér  TJ </a:t>
            </a:r>
            <a:r>
              <a:rPr lang="cs-CZ" sz="1400" u="sng" dirty="0" err="1" smtClean="0">
                <a:solidFill>
                  <a:srgbClr val="000099"/>
                </a:solidFill>
                <a:latin typeface="Swis721 Blk BT" pitchFamily="34" charset="0"/>
              </a:rPr>
              <a:t>Proboštov</a:t>
            </a:r>
            <a:endParaRPr lang="cs-CZ" sz="1400" u="sng" dirty="0" smtClean="0">
              <a:solidFill>
                <a:srgbClr val="000099"/>
              </a:solidFill>
              <a:latin typeface="Swis721 Blk BT" pitchFamily="34" charset="0"/>
            </a:endParaRPr>
          </a:p>
          <a:p>
            <a:pPr algn="just"/>
            <a:r>
              <a:rPr lang="cs-CZ" dirty="0" smtClean="0">
                <a:solidFill>
                  <a:srgbClr val="000099"/>
                </a:solidFill>
                <a:latin typeface="Arial" pitchFamily="34" charset="0"/>
                <a:cs typeface="Arial" pitchFamily="34" charset="0"/>
              </a:rPr>
              <a:t>Do </a:t>
            </a:r>
            <a:r>
              <a:rPr lang="cs-CZ" dirty="0" err="1" smtClean="0">
                <a:solidFill>
                  <a:srgbClr val="000099"/>
                </a:solidFill>
                <a:latin typeface="Arial" pitchFamily="34" charset="0"/>
                <a:cs typeface="Arial" pitchFamily="34" charset="0"/>
              </a:rPr>
              <a:t>Štětí</a:t>
            </a:r>
            <a:r>
              <a:rPr lang="cs-CZ" dirty="0" smtClean="0">
                <a:solidFill>
                  <a:srgbClr val="000099"/>
                </a:solidFill>
                <a:latin typeface="Arial" pitchFamily="34" charset="0"/>
                <a:cs typeface="Arial" pitchFamily="34" charset="0"/>
              </a:rPr>
              <a:t> jsme přijeli s respektem. Hráli jsme ze zadu a spoléhali na brejky. V 1. poločase jsme měli 2 až 3 šance.  Vedli jsme 1:0. Pak nás oslabilo vyloučení po 2. žluté kartě. V kabině jsme si řekli, že musíme pokrývat ještě více prostory před vlastní brankou. Kluci to </a:t>
            </a:r>
            <a:r>
              <a:rPr lang="cs-CZ" dirty="0" err="1" smtClean="0">
                <a:solidFill>
                  <a:srgbClr val="000099"/>
                </a:solidFill>
                <a:latin typeface="Arial" pitchFamily="34" charset="0"/>
                <a:cs typeface="Arial" pitchFamily="34" charset="0"/>
              </a:rPr>
              <a:t>odmakali</a:t>
            </a:r>
            <a:r>
              <a:rPr lang="cs-CZ" dirty="0" smtClean="0">
                <a:solidFill>
                  <a:srgbClr val="000099"/>
                </a:solidFill>
                <a:latin typeface="Arial" pitchFamily="34" charset="0"/>
                <a:cs typeface="Arial" pitchFamily="34" charset="0"/>
              </a:rPr>
              <a:t>. Měli jsme i šanci zvýšit na 2:0 a mohlo to být rozhodnuto. </a:t>
            </a:r>
            <a:r>
              <a:rPr lang="cs-CZ" dirty="0" err="1" smtClean="0">
                <a:solidFill>
                  <a:srgbClr val="000099"/>
                </a:solidFill>
                <a:latin typeface="Arial" pitchFamily="34" charset="0"/>
                <a:cs typeface="Arial" pitchFamily="34" charset="0"/>
              </a:rPr>
              <a:t>Štětí</a:t>
            </a:r>
            <a:r>
              <a:rPr lang="cs-CZ" dirty="0" smtClean="0">
                <a:solidFill>
                  <a:srgbClr val="000099"/>
                </a:solidFill>
                <a:latin typeface="Arial" pitchFamily="34" charset="0"/>
                <a:cs typeface="Arial" pitchFamily="34" charset="0"/>
              </a:rPr>
              <a:t> hodně centrovalo, ale všechno jsme to ubránili. </a:t>
            </a: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endParaRPr lang="cs-CZ" sz="1100" b="0" dirty="0" smtClean="0">
              <a:solidFill>
                <a:srgbClr val="000099"/>
              </a:solidFill>
              <a:latin typeface="Arial" pitchFamily="34" charset="0"/>
              <a:cs typeface="Arial" pitchFamily="34" charset="0"/>
            </a:endParaRPr>
          </a:p>
          <a:p>
            <a:pPr algn="just"/>
            <a:r>
              <a:rPr lang="cs-CZ" sz="1600" b="0" u="sng" dirty="0" smtClean="0">
                <a:solidFill>
                  <a:srgbClr val="000099"/>
                </a:solidFill>
                <a:latin typeface="Swis721 Blk BT" pitchFamily="34" charset="0"/>
                <a:cs typeface="Arial" pitchFamily="34" charset="0"/>
              </a:rPr>
              <a:t>Josef Vinš – trenér SK </a:t>
            </a:r>
            <a:r>
              <a:rPr lang="cs-CZ" sz="1600" b="0" u="sng" dirty="0" err="1" smtClean="0">
                <a:solidFill>
                  <a:srgbClr val="000099"/>
                </a:solidFill>
                <a:latin typeface="Swis721 Blk BT" pitchFamily="34" charset="0"/>
                <a:cs typeface="Arial" pitchFamily="34" charset="0"/>
              </a:rPr>
              <a:t>Štětí</a:t>
            </a:r>
            <a:endParaRPr lang="cs-CZ" sz="1600" b="0" u="sng" dirty="0" smtClean="0">
              <a:solidFill>
                <a:srgbClr val="000099"/>
              </a:solidFill>
              <a:latin typeface="Swis721 Blk BT" pitchFamily="34" charset="0"/>
              <a:cs typeface="Arial" pitchFamily="34" charset="0"/>
            </a:endParaRPr>
          </a:p>
          <a:p>
            <a:pPr algn="just"/>
            <a:r>
              <a:rPr lang="cs-CZ" dirty="0" err="1" smtClean="0">
                <a:solidFill>
                  <a:srgbClr val="000099"/>
                </a:solidFill>
                <a:latin typeface="Arial" pitchFamily="34" charset="0"/>
                <a:cs typeface="Arial" pitchFamily="34" charset="0"/>
              </a:rPr>
              <a:t>Proboštov</a:t>
            </a:r>
            <a:r>
              <a:rPr lang="cs-CZ" dirty="0" smtClean="0">
                <a:solidFill>
                  <a:srgbClr val="000099"/>
                </a:solidFill>
                <a:latin typeface="Arial" pitchFamily="34" charset="0"/>
                <a:cs typeface="Arial" pitchFamily="34" charset="0"/>
              </a:rPr>
              <a:t> je mančaft, co já jsem tady, tak jsme neporazili. Vlítli na nás, měli 2 rohy a nevěděli jsme co se s námi děje. Pak jsme dostali gól a 25 minut trvalo než jsme se dostali do nějaké hry. Měli jsme tam pak nějakou šanci. Mohli jsme vyrovnat na 1:1. Hosté měli vyloučeného. V kabině jsme si řekli, že budeme trpěliví, ale zrychlíme to. Bohužel chůzí se fotbal vyhrát nedá ani proti 9. Chyběl nám dneska důraz a hlad po vítězství.</a:t>
            </a:r>
            <a:endParaRPr lang="cs-CZ" dirty="0" smtClean="0">
              <a:solidFill>
                <a:srgbClr val="000099"/>
              </a:solidFill>
              <a:latin typeface="Bookman Old Style" pitchFamily="18" charset="0"/>
            </a:endParaRPr>
          </a:p>
        </p:txBody>
      </p:sp>
      <p:pic>
        <p:nvPicPr>
          <p:cNvPr id="54273" name="Picture 1"/>
          <p:cNvPicPr>
            <a:picLocks noChangeAspect="1" noChangeArrowheads="1"/>
          </p:cNvPicPr>
          <p:nvPr/>
        </p:nvPicPr>
        <p:blipFill>
          <a:blip r:embed="rId3" cstate="print"/>
          <a:srcRect/>
          <a:stretch>
            <a:fillRect/>
          </a:stretch>
        </p:blipFill>
        <p:spPr bwMode="auto">
          <a:xfrm>
            <a:off x="1543100" y="3475484"/>
            <a:ext cx="1224136" cy="1368152"/>
          </a:xfrm>
          <a:prstGeom prst="rect">
            <a:avLst/>
          </a:prstGeom>
          <a:noFill/>
          <a:ln w="9525">
            <a:noFill/>
            <a:miter lim="800000"/>
            <a:headEnd/>
            <a:tailEnd/>
          </a:ln>
        </p:spPr>
      </p:pic>
      <p:graphicFrame>
        <p:nvGraphicFramePr>
          <p:cNvPr id="9" name="Tabulka 8"/>
          <p:cNvGraphicFramePr>
            <a:graphicFrameLocks noGrp="1"/>
          </p:cNvGraphicFramePr>
          <p:nvPr/>
        </p:nvGraphicFramePr>
        <p:xfrm>
          <a:off x="5647555" y="167258"/>
          <a:ext cx="4536505" cy="3304763"/>
        </p:xfrm>
        <a:graphic>
          <a:graphicData uri="http://schemas.openxmlformats.org/drawingml/2006/table">
            <a:tbl>
              <a:tblPr/>
              <a:tblGrid>
                <a:gridCol w="222924">
                  <a:extLst>
                    <a:ext uri="{9D8B030D-6E8A-4147-A177-3AD203B41FA5}">
                      <a16:colId xmlns:a16="http://schemas.microsoft.com/office/drawing/2014/main" val="20000"/>
                    </a:ext>
                  </a:extLst>
                </a:gridCol>
                <a:gridCol w="341817">
                  <a:extLst>
                    <a:ext uri="{9D8B030D-6E8A-4147-A177-3AD203B41FA5}">
                      <a16:colId xmlns:a16="http://schemas.microsoft.com/office/drawing/2014/main" val="20001"/>
                    </a:ext>
                  </a:extLst>
                </a:gridCol>
                <a:gridCol w="1694222">
                  <a:extLst>
                    <a:ext uri="{9D8B030D-6E8A-4147-A177-3AD203B41FA5}">
                      <a16:colId xmlns:a16="http://schemas.microsoft.com/office/drawing/2014/main" val="20002"/>
                    </a:ext>
                  </a:extLst>
                </a:gridCol>
                <a:gridCol w="211778">
                  <a:extLst>
                    <a:ext uri="{9D8B030D-6E8A-4147-A177-3AD203B41FA5}">
                      <a16:colId xmlns:a16="http://schemas.microsoft.com/office/drawing/2014/main" val="20003"/>
                    </a:ext>
                  </a:extLst>
                </a:gridCol>
                <a:gridCol w="211778">
                  <a:extLst>
                    <a:ext uri="{9D8B030D-6E8A-4147-A177-3AD203B41FA5}">
                      <a16:colId xmlns:a16="http://schemas.microsoft.com/office/drawing/2014/main" val="20004"/>
                    </a:ext>
                  </a:extLst>
                </a:gridCol>
                <a:gridCol w="211778">
                  <a:extLst>
                    <a:ext uri="{9D8B030D-6E8A-4147-A177-3AD203B41FA5}">
                      <a16:colId xmlns:a16="http://schemas.microsoft.com/office/drawing/2014/main" val="20005"/>
                    </a:ext>
                  </a:extLst>
                </a:gridCol>
                <a:gridCol w="211778">
                  <a:extLst>
                    <a:ext uri="{9D8B030D-6E8A-4147-A177-3AD203B41FA5}">
                      <a16:colId xmlns:a16="http://schemas.microsoft.com/office/drawing/2014/main" val="20006"/>
                    </a:ext>
                  </a:extLst>
                </a:gridCol>
                <a:gridCol w="211778">
                  <a:extLst>
                    <a:ext uri="{9D8B030D-6E8A-4147-A177-3AD203B41FA5}">
                      <a16:colId xmlns:a16="http://schemas.microsoft.com/office/drawing/2014/main" val="20007"/>
                    </a:ext>
                  </a:extLst>
                </a:gridCol>
                <a:gridCol w="564741">
                  <a:extLst>
                    <a:ext uri="{9D8B030D-6E8A-4147-A177-3AD203B41FA5}">
                      <a16:colId xmlns:a16="http://schemas.microsoft.com/office/drawing/2014/main" val="20008"/>
                    </a:ext>
                  </a:extLst>
                </a:gridCol>
                <a:gridCol w="386402">
                  <a:extLst>
                    <a:ext uri="{9D8B030D-6E8A-4147-A177-3AD203B41FA5}">
                      <a16:colId xmlns:a16="http://schemas.microsoft.com/office/drawing/2014/main" val="20009"/>
                    </a:ext>
                  </a:extLst>
                </a:gridCol>
                <a:gridCol w="267509">
                  <a:extLst>
                    <a:ext uri="{9D8B030D-6E8A-4147-A177-3AD203B41FA5}">
                      <a16:colId xmlns:a16="http://schemas.microsoft.com/office/drawing/2014/main" val="20010"/>
                    </a:ext>
                  </a:extLst>
                </a:gridCol>
              </a:tblGrid>
              <a:tr h="171038">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00115">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400" b="1" i="0" u="none" strike="noStrike" dirty="0">
                          <a:solidFill>
                            <a:srgbClr val="0000CC"/>
                          </a:solidFill>
                          <a:latin typeface="Calibri"/>
                        </a:rPr>
                        <a:t>Krajský přebor mladší  dorost  2015/2016 po 22.kole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105:18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J. Děčín</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109:41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54</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VOŠ Roudnice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138:35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49</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Mostecký FK/</a:t>
                      </a:r>
                      <a:r>
                        <a:rPr lang="cs-CZ" sz="1100" b="1" i="0" u="none" strike="noStrike" dirty="0" err="1">
                          <a:solidFill>
                            <a:srgbClr val="000000"/>
                          </a:solidFill>
                          <a:latin typeface="Arial"/>
                        </a:rPr>
                        <a:t>Obrnice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89:40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42</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69:30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45:24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35</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83:62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TJ Košťany/Oldřichov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59:59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49:63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chemeClr val="tx1"/>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chemeClr val="tx1"/>
                          </a:solidFill>
                          <a:latin typeface="Arial"/>
                        </a:rPr>
                        <a:t>FC </a:t>
                      </a:r>
                      <a:r>
                        <a:rPr lang="cs-CZ" sz="1100" b="1" i="0" u="none" strike="noStrike" dirty="0" err="1">
                          <a:solidFill>
                            <a:schemeClr val="tx1"/>
                          </a:solidFill>
                          <a:latin typeface="Arial"/>
                        </a:rPr>
                        <a:t>Chomutov</a:t>
                      </a:r>
                      <a:r>
                        <a:rPr lang="cs-CZ" sz="1100" b="1" i="0" u="none" strike="noStrike" dirty="0">
                          <a:solidFill>
                            <a:schemeClr val="tx1"/>
                          </a:solidFill>
                          <a:latin typeface="Arial"/>
                        </a:rPr>
                        <a:t>/</a:t>
                      </a:r>
                      <a:r>
                        <a:rPr lang="cs-CZ" sz="1100" b="1" i="0" u="none" strike="noStrike" dirty="0" err="1">
                          <a:solidFill>
                            <a:schemeClr val="tx1"/>
                          </a:solidFill>
                          <a:latin typeface="Arial"/>
                        </a:rPr>
                        <a:t>Spořice</a:t>
                      </a:r>
                      <a:endParaRPr lang="cs-CZ" sz="1100" b="1" i="0" u="none" strike="noStrike" dirty="0">
                        <a:solidFill>
                          <a:schemeClr val="tx1"/>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Calibri"/>
                        </a:rPr>
                        <a:t>46:53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chemeClr val="tx1"/>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FF0000"/>
                          </a:solidFill>
                          <a:latin typeface="Arial"/>
                        </a:rPr>
                        <a:t>SK </a:t>
                      </a:r>
                      <a:r>
                        <a:rPr lang="cs-CZ" sz="1100" b="1" i="0" u="none" strike="noStrike" dirty="0" err="1">
                          <a:solidFill>
                            <a:srgbClr val="FF0000"/>
                          </a:solidFill>
                          <a:latin typeface="Arial"/>
                        </a:rPr>
                        <a:t>Štětí</a:t>
                      </a:r>
                      <a:r>
                        <a:rPr lang="cs-CZ" sz="1100" b="1" i="0" u="none" strike="noStrike" dirty="0">
                          <a:solidFill>
                            <a:srgbClr val="FF0000"/>
                          </a:solidFill>
                          <a:latin typeface="Arial"/>
                        </a:rPr>
                        <a:t>/</a:t>
                      </a:r>
                      <a:r>
                        <a:rPr lang="cs-CZ" sz="1100" b="1" i="0" u="none" strike="noStrike" dirty="0" err="1">
                          <a:solidFill>
                            <a:srgbClr val="FF0000"/>
                          </a:solidFill>
                          <a:latin typeface="Arial"/>
                        </a:rPr>
                        <a:t>Hošťka</a:t>
                      </a:r>
                      <a:endParaRPr lang="cs-CZ" sz="1100" b="1" i="0" u="none" strike="noStrike" dirty="0">
                        <a:solidFill>
                          <a:srgbClr val="FF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Calibri"/>
                        </a:rPr>
                        <a:t>43:67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28:89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37:85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27:107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7103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20:174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227481">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pic>
        <p:nvPicPr>
          <p:cNvPr id="57345" name="Picture 1"/>
          <p:cNvPicPr>
            <a:picLocks noChangeAspect="1" noChangeArrowheads="1"/>
          </p:cNvPicPr>
          <p:nvPr/>
        </p:nvPicPr>
        <p:blipFill>
          <a:blip r:embed="rId4" cstate="print"/>
          <a:srcRect/>
          <a:stretch>
            <a:fillRect/>
          </a:stretch>
        </p:blipFill>
        <p:spPr bwMode="auto">
          <a:xfrm>
            <a:off x="5647556" y="3619500"/>
            <a:ext cx="4464496" cy="3240360"/>
          </a:xfrm>
          <a:prstGeom prst="rect">
            <a:avLst/>
          </a:prstGeom>
          <a:noFill/>
          <a:ln w="53975">
            <a:solidFill>
              <a:schemeClr val="accent1">
                <a:lumMod val="20000"/>
                <a:lumOff val="80000"/>
              </a:schemeClr>
            </a:solidFill>
            <a:miter lim="800000"/>
            <a:headEnd/>
            <a:tailEnd/>
          </a:ln>
        </p:spPr>
      </p:pic>
      <p:pic>
        <p:nvPicPr>
          <p:cNvPr id="57346" name="Picture 2"/>
          <p:cNvPicPr>
            <a:picLocks noChangeAspect="1" noChangeArrowheads="1"/>
          </p:cNvPicPr>
          <p:nvPr/>
        </p:nvPicPr>
        <p:blipFill>
          <a:blip r:embed="rId5" cstate="print"/>
          <a:srcRect/>
          <a:stretch>
            <a:fillRect/>
          </a:stretch>
        </p:blipFill>
        <p:spPr bwMode="auto">
          <a:xfrm>
            <a:off x="3127276" y="307132"/>
            <a:ext cx="1275209" cy="1284734"/>
          </a:xfrm>
          <a:prstGeom prst="rect">
            <a:avLst/>
          </a:prstGeom>
          <a:noFill/>
          <a:ln w="63500">
            <a:solidFill>
              <a:srgbClr val="FF6699"/>
            </a:solidFill>
            <a:prstDash val="sysDot"/>
            <a:miter lim="800000"/>
            <a:headEnd/>
            <a:tailEnd/>
          </a:ln>
        </p:spPr>
      </p:pic>
      <p:sp>
        <p:nvSpPr>
          <p:cNvPr id="11" name="Zaoblený obdélník 10"/>
          <p:cNvSpPr/>
          <p:nvPr/>
        </p:nvSpPr>
        <p:spPr bwMode="auto">
          <a:xfrm>
            <a:off x="102940" y="124869"/>
            <a:ext cx="2808312" cy="1406399"/>
          </a:xfrm>
          <a:prstGeom prst="roundRect">
            <a:avLst/>
          </a:prstGeom>
          <a:blipFill dpi="0" rotWithShape="1">
            <a:blip r:embed="rId6" cstate="print">
              <a:alphaModFix amt="65000"/>
            </a:blip>
            <a:srcRect/>
            <a:stretch>
              <a:fillRect/>
            </a:stretch>
          </a:blipFill>
          <a:ln w="34925">
            <a:solidFill>
              <a:schemeClr val="accent1">
                <a:lumMod val="50000"/>
              </a:schemeClr>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000" b="1" i="0" u="none" strike="noStrike" cap="none" normalizeH="0" baseline="0" dirty="0" smtClean="0">
                <a:ln>
                  <a:noFill/>
                </a:ln>
                <a:solidFill>
                  <a:srgbClr val="9900CC"/>
                </a:solidFill>
                <a:effectLst>
                  <a:outerShdw blurRad="38100" dist="38100" dir="2700000" algn="tl">
                    <a:srgbClr val="000000">
                      <a:alpha val="43137"/>
                    </a:srgbClr>
                  </a:outerShdw>
                </a:effectLst>
                <a:latin typeface="Candara" pitchFamily="34" charset="0"/>
                <a:cs typeface="Arial" pitchFamily="34" charset="0"/>
              </a:rPr>
              <a:t>Po zápase s </a:t>
            </a:r>
            <a:r>
              <a:rPr kumimoji="0" lang="cs-CZ" sz="2000" b="1" i="0" u="none" strike="noStrike" cap="none" normalizeH="0" baseline="0" dirty="0" err="1" smtClean="0">
                <a:ln>
                  <a:noFill/>
                </a:ln>
                <a:solidFill>
                  <a:srgbClr val="9900CC"/>
                </a:solidFill>
                <a:effectLst>
                  <a:outerShdw blurRad="38100" dist="38100" dir="2700000" algn="tl">
                    <a:srgbClr val="000000">
                      <a:alpha val="43137"/>
                    </a:srgbClr>
                  </a:outerShdw>
                </a:effectLst>
                <a:latin typeface="Candara" pitchFamily="34" charset="0"/>
                <a:cs typeface="Arial" pitchFamily="34" charset="0"/>
              </a:rPr>
              <a:t>Proboštovem</a:t>
            </a:r>
            <a:r>
              <a:rPr kumimoji="0" lang="cs-CZ" sz="2000" b="1" i="0" u="none" strike="noStrike" cap="none" normalizeH="0" baseline="0" dirty="0" smtClean="0">
                <a:ln>
                  <a:noFill/>
                </a:ln>
                <a:solidFill>
                  <a:srgbClr val="9900CC"/>
                </a:solidFill>
                <a:effectLst>
                  <a:outerShdw blurRad="38100" dist="38100" dir="2700000" algn="tl">
                    <a:srgbClr val="000000">
                      <a:alpha val="43137"/>
                    </a:srgbClr>
                  </a:outerShdw>
                </a:effectLst>
                <a:latin typeface="Candara" pitchFamily="34" charset="0"/>
                <a:cs typeface="Arial" pitchFamily="34" charset="0"/>
              </a:rPr>
              <a:t> byla větší spokojenost na straně hostujícího trenéra</a:t>
            </a:r>
            <a:r>
              <a:rPr kumimoji="0" lang="cs-CZ" sz="2000" b="1" i="0" u="none" strike="noStrike" cap="none" normalizeH="0" baseline="0" dirty="0" smtClean="0">
                <a:ln>
                  <a:noFill/>
                </a:ln>
                <a:solidFill>
                  <a:srgbClr val="9900CC"/>
                </a:solidFill>
                <a:effectLst/>
                <a:latin typeface="Candara" pitchFamily="34" charset="0"/>
                <a:cs typeface="Arial"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30</a:t>
            </a:r>
          </a:p>
        </p:txBody>
      </p:sp>
      <p:sp>
        <p:nvSpPr>
          <p:cNvPr id="10" name="TextovéPole 9"/>
          <p:cNvSpPr txBox="1"/>
          <p:nvPr/>
        </p:nvSpPr>
        <p:spPr>
          <a:xfrm>
            <a:off x="7591772" y="693186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sp>
        <p:nvSpPr>
          <p:cNvPr id="18" name="TextovéPole 17"/>
          <p:cNvSpPr txBox="1"/>
          <p:nvPr/>
        </p:nvSpPr>
        <p:spPr>
          <a:xfrm>
            <a:off x="318964" y="163116"/>
            <a:ext cx="439248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6223620" y="91108"/>
            <a:ext cx="3456384" cy="430887"/>
          </a:xfrm>
          <a:prstGeom prst="rect">
            <a:avLst/>
          </a:prstGeom>
          <a:solidFill>
            <a:srgbClr val="CCFFCC"/>
          </a:solidFill>
        </p:spPr>
        <p:txBody>
          <a:bodyPr wrap="square" rtlCol="0">
            <a:spAutoFit/>
          </a:bodyPr>
          <a:lstStyle/>
          <a:p>
            <a:pPr algn="ctr"/>
            <a:r>
              <a:rPr lang="cs-CZ" sz="1100" dirty="0" smtClean="0">
                <a:latin typeface="Algerian" pitchFamily="82" charset="0"/>
              </a:rPr>
              <a:t>SK </a:t>
            </a:r>
            <a:r>
              <a:rPr lang="cs-CZ" sz="1100" dirty="0" err="1" smtClean="0">
                <a:latin typeface="Algerian" pitchFamily="82" charset="0"/>
              </a:rPr>
              <a:t>Štětí</a:t>
            </a:r>
            <a:r>
              <a:rPr lang="cs-CZ" sz="1100" dirty="0" smtClean="0">
                <a:latin typeface="Algerian" pitchFamily="82" charset="0"/>
              </a:rPr>
              <a:t> – TJ </a:t>
            </a:r>
            <a:r>
              <a:rPr lang="cs-CZ" sz="1100" dirty="0" err="1" smtClean="0">
                <a:latin typeface="Algerian" pitchFamily="82" charset="0"/>
              </a:rPr>
              <a:t>Proboštov</a:t>
            </a:r>
            <a:r>
              <a:rPr lang="cs-CZ" sz="1100" dirty="0" smtClean="0">
                <a:latin typeface="Algerian" pitchFamily="82" charset="0"/>
              </a:rPr>
              <a:t> 16.4.206</a:t>
            </a:r>
          </a:p>
          <a:p>
            <a:pPr algn="ctr"/>
            <a:r>
              <a:rPr lang="cs-CZ" sz="1100" dirty="0" smtClean="0">
                <a:latin typeface="Algerian" pitchFamily="82" charset="0"/>
              </a:rPr>
              <a:t>Foto Zuzana Ransdorfová</a:t>
            </a:r>
          </a:p>
        </p:txBody>
      </p:sp>
      <p:pic>
        <p:nvPicPr>
          <p:cNvPr id="53249" name="Picture 1"/>
          <p:cNvPicPr>
            <a:picLocks noChangeAspect="1" noChangeArrowheads="1"/>
          </p:cNvPicPr>
          <p:nvPr/>
        </p:nvPicPr>
        <p:blipFill>
          <a:blip r:embed="rId2" cstate="print"/>
          <a:srcRect/>
          <a:stretch>
            <a:fillRect/>
          </a:stretch>
        </p:blipFill>
        <p:spPr bwMode="auto">
          <a:xfrm>
            <a:off x="6007596" y="667172"/>
            <a:ext cx="4104456" cy="2940373"/>
          </a:xfrm>
          <a:prstGeom prst="rect">
            <a:avLst/>
          </a:prstGeom>
          <a:noFill/>
          <a:ln w="38100">
            <a:solidFill>
              <a:srgbClr val="CC0066"/>
            </a:solidFill>
            <a:miter lim="800000"/>
            <a:headEnd/>
            <a:tailEnd/>
          </a:ln>
        </p:spPr>
      </p:pic>
      <p:pic>
        <p:nvPicPr>
          <p:cNvPr id="53250" name="Picture 2"/>
          <p:cNvPicPr>
            <a:picLocks noChangeAspect="1" noChangeArrowheads="1"/>
          </p:cNvPicPr>
          <p:nvPr/>
        </p:nvPicPr>
        <p:blipFill>
          <a:blip r:embed="rId3" cstate="print"/>
          <a:srcRect/>
          <a:stretch>
            <a:fillRect/>
          </a:stretch>
        </p:blipFill>
        <p:spPr bwMode="auto">
          <a:xfrm>
            <a:off x="6007596" y="3835524"/>
            <a:ext cx="4104456" cy="2888556"/>
          </a:xfrm>
          <a:prstGeom prst="rect">
            <a:avLst/>
          </a:prstGeom>
          <a:noFill/>
          <a:ln w="38100">
            <a:solidFill>
              <a:srgbClr val="CC0066"/>
            </a:solidFill>
            <a:miter lim="800000"/>
            <a:headEnd/>
            <a:tailEnd/>
          </a:ln>
        </p:spPr>
      </p:pic>
      <p:sp>
        <p:nvSpPr>
          <p:cNvPr id="11" name="Rectangle 1"/>
          <p:cNvSpPr>
            <a:spLocks noChangeArrowheads="1"/>
          </p:cNvSpPr>
          <p:nvPr/>
        </p:nvSpPr>
        <p:spPr bwMode="auto">
          <a:xfrm>
            <a:off x="30932" y="3371532"/>
            <a:ext cx="453650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solidFill>
                    <a:schemeClr val="accent2">
                      <a:lumMod val="75000"/>
                    </a:schemeClr>
                  </a:solidFill>
                </a:ln>
                <a:solidFill>
                  <a:schemeClr val="tx1"/>
                </a:solidFill>
                <a:effectLst/>
                <a:latin typeface="Arial" pitchFamily="34" charset="0"/>
                <a:ea typeface="Times New Roman" pitchFamily="18" charset="0"/>
                <a:cs typeface="Arial" pitchFamily="34" charset="0"/>
              </a:rPr>
              <a:t>TJ Krupka – SK </a:t>
            </a:r>
            <a:r>
              <a:rPr kumimoji="0" lang="cs-CZ" sz="1800" b="1" i="0" u="sng" strike="noStrike" cap="none" normalizeH="0" baseline="0" dirty="0" err="1" smtClean="0">
                <a:ln>
                  <a:solidFill>
                    <a:schemeClr val="accent2">
                      <a:lumMod val="75000"/>
                    </a:schemeClr>
                  </a:solid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solidFill>
                  <a:schemeClr val="accent2">
                    <a:lumMod val="75000"/>
                  </a:schemeClr>
                </a:soli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solidFill>
                    <a:schemeClr val="accent2">
                      <a:lumMod val="75000"/>
                    </a:schemeClr>
                  </a:solidFill>
                </a:ln>
                <a:solidFill>
                  <a:schemeClr val="tx1"/>
                </a:solidFill>
                <a:effectLst/>
                <a:latin typeface="Arial" pitchFamily="34" charset="0"/>
                <a:ea typeface="Times New Roman" pitchFamily="18" charset="0"/>
                <a:cs typeface="Arial" pitchFamily="34" charset="0"/>
              </a:rPr>
              <a:t>3:2  PK (0:1)     17.4.2016   21. Kolo</a:t>
            </a:r>
            <a:endParaRPr kumimoji="0" lang="cs-CZ" sz="800" b="0" i="0" u="none" strike="noStrike" cap="none" normalizeH="0" baseline="0" dirty="0" smtClean="0">
              <a:ln>
                <a:solidFill>
                  <a:schemeClr val="accent2">
                    <a:lumMod val="75000"/>
                  </a:schemeClr>
                </a:soli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 utkání sousedů v tabulce se na 1. Branku čekalo do 30. Minuty, kdy se trefil hostující Vála. Tak také skončil poločas. Vyrovnávací branku Krupky na 1:1 vstřelil v 50. minutě Jaroslav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Kasjan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 tím se však nechtělo smířit naše mužstvo a v 60. minutě jsme šli opět do vedení 2:1. Udržet vítězství až do závěrečného hvizdu rozhodčího se nám však nepodařilo a 2 minuty před koncem vyrovnal na konečných 2:2 Sigl. Stejně jako v předchozím zápase starších dorostenců se kopaly penalty a ani v tomto případě jsme neuspěli.</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1, Macháček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Štekr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-Moučka,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Beruška,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Miroslav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Podhorský, Macháček,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 Jakl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Vedoucí: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Matas</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Martin- Živnůstka Filip,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Klimpl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Miroslav</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ovéPole 11"/>
          <p:cNvSpPr txBox="1"/>
          <p:nvPr/>
        </p:nvSpPr>
        <p:spPr>
          <a:xfrm>
            <a:off x="102940" y="91108"/>
            <a:ext cx="4608512" cy="1477328"/>
          </a:xfrm>
          <a:prstGeom prst="rect">
            <a:avLst/>
          </a:prstGeom>
          <a:blipFill>
            <a:blip r:embed="rId4" cstate="print"/>
            <a:stretch>
              <a:fillRect/>
            </a:stretch>
          </a:blipFill>
          <a:ln w="69850">
            <a:solidFill>
              <a:srgbClr val="FF0000"/>
            </a:solidFill>
            <a:prstDash val="sysDot"/>
          </a:ln>
        </p:spPr>
        <p:txBody>
          <a:bodyPr wrap="square" rtlCol="0">
            <a:spAutoFit/>
          </a:bodyPr>
          <a:lstStyle/>
          <a:p>
            <a:pPr algn="ctr"/>
            <a:r>
              <a:rPr lang="cs-CZ" sz="1800" dirty="0" smtClean="0">
                <a:solidFill>
                  <a:srgbClr val="6600FF"/>
                </a:solidFill>
                <a:latin typeface="Verdana" pitchFamily="34" charset="0"/>
                <a:ea typeface="Verdana" pitchFamily="34" charset="0"/>
                <a:cs typeface="Verdana" pitchFamily="34" charset="0"/>
              </a:rPr>
              <a:t>Mladší dorostenci mají z posledních 2 zápasů stejnou bilanci, jako starší kolegové. </a:t>
            </a:r>
          </a:p>
          <a:p>
            <a:pPr algn="ctr"/>
            <a:r>
              <a:rPr lang="cs-CZ" sz="1800" dirty="0" smtClean="0">
                <a:solidFill>
                  <a:srgbClr val="6600FF"/>
                </a:solidFill>
                <a:latin typeface="Verdana" pitchFamily="34" charset="0"/>
                <a:ea typeface="Verdana" pitchFamily="34" charset="0"/>
                <a:cs typeface="Verdana" pitchFamily="34" charset="0"/>
              </a:rPr>
              <a:t>2 prohry a z toho jedna po penaltách</a:t>
            </a:r>
          </a:p>
        </p:txBody>
      </p:sp>
      <p:sp>
        <p:nvSpPr>
          <p:cNvPr id="14" name="Obdélník 13"/>
          <p:cNvSpPr/>
          <p:nvPr/>
        </p:nvSpPr>
        <p:spPr>
          <a:xfrm>
            <a:off x="30932" y="1659602"/>
            <a:ext cx="4896544" cy="1815882"/>
          </a:xfrm>
          <a:prstGeom prst="rect">
            <a:avLst/>
          </a:prstGeom>
        </p:spPr>
        <p:txBody>
          <a:bodyPr wrap="square">
            <a:spAutoFit/>
          </a:bodyPr>
          <a:lstStyle/>
          <a:p>
            <a:pPr algn="ctr"/>
            <a:r>
              <a:rPr lang="cs-CZ" sz="2000" u="sng" dirty="0" smtClean="0">
                <a:ln>
                  <a:solidFill>
                    <a:srgbClr val="CCFF33"/>
                  </a:solidFill>
                </a:ln>
                <a:effectLst>
                  <a:outerShdw blurRad="38100" dist="38100" dir="2700000" algn="tl">
                    <a:srgbClr val="000000">
                      <a:alpha val="43137"/>
                    </a:srgbClr>
                  </a:outerShdw>
                </a:effectLst>
                <a:latin typeface="Constantia" pitchFamily="18" charset="0"/>
              </a:rPr>
              <a:t>SK </a:t>
            </a:r>
            <a:r>
              <a:rPr lang="cs-CZ" sz="2000" u="sng" dirty="0" err="1" smtClean="0">
                <a:ln>
                  <a:solidFill>
                    <a:srgbClr val="CCFF33"/>
                  </a:solidFill>
                </a:ln>
                <a:effectLst>
                  <a:outerShdw blurRad="38100" dist="38100" dir="2700000" algn="tl">
                    <a:srgbClr val="000000">
                      <a:alpha val="43137"/>
                    </a:srgbClr>
                  </a:outerShdw>
                </a:effectLst>
                <a:latin typeface="Constantia" pitchFamily="18" charset="0"/>
              </a:rPr>
              <a:t>Štětí</a:t>
            </a:r>
            <a:r>
              <a:rPr lang="cs-CZ" sz="2000" u="sng" dirty="0" smtClean="0">
                <a:ln>
                  <a:solidFill>
                    <a:srgbClr val="CCFF33"/>
                  </a:solidFill>
                </a:ln>
                <a:effectLst>
                  <a:outerShdw blurRad="38100" dist="38100" dir="2700000" algn="tl">
                    <a:srgbClr val="000000">
                      <a:alpha val="43137"/>
                    </a:srgbClr>
                  </a:outerShdw>
                </a:effectLst>
                <a:latin typeface="Constantia" pitchFamily="18" charset="0"/>
              </a:rPr>
              <a:t> – FK Litoměřice</a:t>
            </a:r>
          </a:p>
          <a:p>
            <a:pPr algn="ctr"/>
            <a:r>
              <a:rPr lang="cs-CZ" sz="2000" u="sng" dirty="0" smtClean="0">
                <a:ln>
                  <a:solidFill>
                    <a:srgbClr val="CCFF33"/>
                  </a:solidFill>
                </a:ln>
                <a:effectLst>
                  <a:outerShdw blurRad="38100" dist="38100" dir="2700000" algn="tl">
                    <a:srgbClr val="000000">
                      <a:alpha val="43137"/>
                    </a:srgbClr>
                  </a:outerShdw>
                </a:effectLst>
                <a:latin typeface="Constantia" pitchFamily="18" charset="0"/>
              </a:rPr>
              <a:t>0:2(0:1)   23.4.2016  22. kolo</a:t>
            </a:r>
          </a:p>
          <a:p>
            <a:pPr lvl="0" algn="just" eaLnBrk="0" hangingPunct="0"/>
            <a:r>
              <a:rPr lang="cs-CZ" b="0" u="sng" dirty="0" smtClean="0">
                <a:latin typeface="Arial" pitchFamily="34" charset="0"/>
                <a:ea typeface="Times New Roman" pitchFamily="18" charset="0"/>
                <a:cs typeface="Arial" pitchFamily="34" charset="0"/>
              </a:rPr>
              <a:t>Sestava:</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Štekr</a:t>
            </a:r>
            <a:r>
              <a:rPr lang="cs-CZ" b="0" dirty="0" smtClean="0">
                <a:latin typeface="Arial" pitchFamily="34" charset="0"/>
                <a:ea typeface="Times New Roman" pitchFamily="18" charset="0"/>
                <a:cs typeface="Arial" pitchFamily="34" charset="0"/>
              </a:rPr>
              <a:t>-Moučka, </a:t>
            </a:r>
            <a:r>
              <a:rPr lang="cs-CZ" b="0" dirty="0" err="1" smtClean="0">
                <a:latin typeface="Arial" pitchFamily="34" charset="0"/>
                <a:ea typeface="Times New Roman" pitchFamily="18" charset="0"/>
                <a:cs typeface="Arial" pitchFamily="34" charset="0"/>
              </a:rPr>
              <a:t>Sviták</a:t>
            </a:r>
            <a:r>
              <a:rPr lang="cs-CZ" b="0" dirty="0" smtClean="0">
                <a:latin typeface="Arial" pitchFamily="34" charset="0"/>
                <a:ea typeface="Times New Roman" pitchFamily="18" charset="0"/>
                <a:cs typeface="Arial" pitchFamily="34" charset="0"/>
              </a:rPr>
              <a:t>, Vála, Beruška, </a:t>
            </a:r>
            <a:r>
              <a:rPr lang="cs-CZ" b="0" dirty="0" err="1" smtClean="0">
                <a:latin typeface="Arial" pitchFamily="34" charset="0"/>
                <a:ea typeface="Times New Roman" pitchFamily="18" charset="0"/>
                <a:cs typeface="Arial" pitchFamily="34" charset="0"/>
              </a:rPr>
              <a:t>Feko</a:t>
            </a:r>
            <a:r>
              <a:rPr lang="cs-CZ" b="0" dirty="0" smtClean="0">
                <a:latin typeface="Arial" pitchFamily="34" charset="0"/>
                <a:ea typeface="Times New Roman" pitchFamily="18" charset="0"/>
                <a:cs typeface="Arial" pitchFamily="34" charset="0"/>
              </a:rPr>
              <a:t>, </a:t>
            </a:r>
          </a:p>
          <a:p>
            <a:pPr lvl="0" algn="just" eaLnBrk="0" hangingPunct="0"/>
            <a:r>
              <a:rPr lang="cs-CZ" b="0" dirty="0" smtClean="0">
                <a:latin typeface="Arial" pitchFamily="34" charset="0"/>
                <a:ea typeface="Times New Roman" pitchFamily="18" charset="0"/>
                <a:cs typeface="Arial" pitchFamily="34" charset="0"/>
              </a:rPr>
              <a:t>                 Miroslav </a:t>
            </a:r>
            <a:r>
              <a:rPr lang="cs-CZ" b="0" dirty="0" err="1" smtClean="0">
                <a:latin typeface="Arial" pitchFamily="34" charset="0"/>
                <a:ea typeface="Times New Roman" pitchFamily="18" charset="0"/>
                <a:cs typeface="Arial" pitchFamily="34" charset="0"/>
              </a:rPr>
              <a:t>Horváth</a:t>
            </a:r>
            <a:r>
              <a:rPr lang="cs-CZ" b="0" dirty="0" smtClean="0">
                <a:latin typeface="Arial" pitchFamily="34" charset="0"/>
                <a:ea typeface="Times New Roman" pitchFamily="18" charset="0"/>
                <a:cs typeface="Arial" pitchFamily="34" charset="0"/>
              </a:rPr>
              <a:t>, Podhorský, Macháček, </a:t>
            </a:r>
            <a:r>
              <a:rPr lang="cs-CZ" b="0" dirty="0" err="1" smtClean="0">
                <a:latin typeface="Arial" pitchFamily="34" charset="0"/>
                <a:ea typeface="Times New Roman" pitchFamily="18" charset="0"/>
                <a:cs typeface="Arial" pitchFamily="34" charset="0"/>
              </a:rPr>
              <a:t>Koloman</a:t>
            </a:r>
            <a:r>
              <a:rPr lang="cs-CZ" b="0" dirty="0" smtClean="0">
                <a:latin typeface="Arial" pitchFamily="34" charset="0"/>
                <a:ea typeface="Times New Roman" pitchFamily="18" charset="0"/>
                <a:cs typeface="Arial" pitchFamily="34" charset="0"/>
              </a:rPr>
              <a:t> </a:t>
            </a:r>
          </a:p>
          <a:p>
            <a:pPr lvl="0" algn="just" eaLnBrk="0" hangingPunct="0"/>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Horváth</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M</a:t>
            </a:r>
            <a:r>
              <a:rPr lang="cs-CZ" b="0" dirty="0" smtClean="0">
                <a:latin typeface="Arial" pitchFamily="34" charset="0"/>
                <a:ea typeface="Times New Roman" pitchFamily="18" charset="0"/>
                <a:cs typeface="Arial" pitchFamily="34" charset="0"/>
              </a:rPr>
              <a:t>.Svoboda, </a:t>
            </a:r>
            <a:r>
              <a:rPr lang="cs-CZ" b="0" dirty="0" err="1" smtClean="0">
                <a:latin typeface="Arial" pitchFamily="34" charset="0"/>
                <a:ea typeface="Times New Roman" pitchFamily="18" charset="0"/>
                <a:cs typeface="Arial" pitchFamily="34" charset="0"/>
              </a:rPr>
              <a:t>Jmoučka</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Chaloupecký</a:t>
            </a:r>
            <a:r>
              <a:rPr lang="cs-CZ" b="0" dirty="0" smtClean="0">
                <a:latin typeface="Arial" pitchFamily="34" charset="0"/>
                <a:ea typeface="Times New Roman" pitchFamily="18" charset="0"/>
                <a:cs typeface="Arial" pitchFamily="34" charset="0"/>
              </a:rPr>
              <a:t> </a:t>
            </a:r>
            <a:endParaRPr lang="cs-CZ" b="0" dirty="0" smtClean="0">
              <a:latin typeface="Arial" pitchFamily="34" charset="0"/>
              <a:cs typeface="Arial" pitchFamily="34" charset="0"/>
            </a:endParaRPr>
          </a:p>
          <a:p>
            <a:pPr lvl="0" algn="just" eaLnBrk="0" hangingPunct="0"/>
            <a:r>
              <a:rPr lang="cs-CZ" b="0" u="sng" dirty="0" smtClean="0">
                <a:latin typeface="Arial" pitchFamily="34" charset="0"/>
                <a:ea typeface="Times New Roman" pitchFamily="18" charset="0"/>
                <a:cs typeface="Arial" pitchFamily="34" charset="0"/>
              </a:rPr>
              <a:t>Trenér</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J.Chaloupecký</a:t>
            </a:r>
            <a:r>
              <a:rPr lang="cs-CZ" b="0" dirty="0" smtClean="0">
                <a:latin typeface="Arial" pitchFamily="34" charset="0"/>
                <a:ea typeface="Times New Roman" pitchFamily="18" charset="0"/>
                <a:cs typeface="Arial" pitchFamily="34" charset="0"/>
              </a:rPr>
              <a:t>  </a:t>
            </a:r>
            <a:r>
              <a:rPr lang="cs-CZ" b="0" u="sng" dirty="0" smtClean="0">
                <a:latin typeface="Arial" pitchFamily="34" charset="0"/>
                <a:ea typeface="Times New Roman" pitchFamily="18" charset="0"/>
                <a:cs typeface="Arial" pitchFamily="34" charset="0"/>
              </a:rPr>
              <a:t>Vedoucí:</a:t>
            </a:r>
            <a:r>
              <a:rPr lang="cs-CZ" b="0" dirty="0" smtClean="0">
                <a:latin typeface="Arial" pitchFamily="34" charset="0"/>
                <a:ea typeface="Times New Roman" pitchFamily="18" charset="0"/>
                <a:cs typeface="Arial" pitchFamily="34" charset="0"/>
              </a:rPr>
              <a:t> </a:t>
            </a:r>
            <a:r>
              <a:rPr lang="cs-CZ" b="0" dirty="0" err="1" smtClean="0">
                <a:latin typeface="Arial" pitchFamily="34" charset="0"/>
                <a:ea typeface="Times New Roman" pitchFamily="18" charset="0"/>
                <a:cs typeface="Arial" pitchFamily="34" charset="0"/>
              </a:rPr>
              <a:t>J.Nedomlelová</a:t>
            </a:r>
            <a:endParaRPr lang="cs-CZ" b="0" dirty="0" smtClean="0">
              <a:latin typeface="Arial" pitchFamily="34" charset="0"/>
              <a:ea typeface="Times New Roman" pitchFamily="18" charset="0"/>
              <a:cs typeface="Arial" pitchFamily="34" charset="0"/>
            </a:endParaRPr>
          </a:p>
          <a:p>
            <a:pPr algn="just"/>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L</a:t>
            </a:r>
            <a:r>
              <a:rPr lang="cs-CZ" b="0" dirty="0" smtClean="0">
                <a:latin typeface="Arial" pitchFamily="34" charset="0"/>
                <a:cs typeface="Arial" pitchFamily="34" charset="0"/>
              </a:rPr>
              <a:t>.</a:t>
            </a:r>
            <a:r>
              <a:rPr lang="cs-CZ" b="0" dirty="0" err="1" smtClean="0">
                <a:latin typeface="Arial" pitchFamily="34" charset="0"/>
                <a:cs typeface="Arial" pitchFamily="34" charset="0"/>
              </a:rPr>
              <a:t>Holec</a:t>
            </a:r>
            <a:r>
              <a:rPr lang="cs-CZ" b="0" dirty="0" smtClean="0">
                <a:latin typeface="Arial" pitchFamily="34" charset="0"/>
                <a:cs typeface="Arial" pitchFamily="34" charset="0"/>
              </a:rPr>
              <a:t>-</a:t>
            </a:r>
            <a:r>
              <a:rPr lang="cs-CZ" b="0" dirty="0" err="1" smtClean="0">
                <a:latin typeface="Arial" pitchFamily="34" charset="0"/>
                <a:cs typeface="Arial" pitchFamily="34" charset="0"/>
              </a:rPr>
              <a:t>M</a:t>
            </a:r>
            <a:r>
              <a:rPr lang="cs-CZ" b="0" dirty="0" smtClean="0">
                <a:latin typeface="Arial" pitchFamily="34" charset="0"/>
                <a:cs typeface="Arial" pitchFamily="34" charset="0"/>
              </a:rPr>
              <a:t>.Hamšík, </a:t>
            </a:r>
            <a:r>
              <a:rPr lang="cs-CZ" b="0" dirty="0" err="1" smtClean="0">
                <a:latin typeface="Arial" pitchFamily="34" charset="0"/>
                <a:cs typeface="Arial" pitchFamily="34" charset="0"/>
              </a:rPr>
              <a:t>M</a:t>
            </a:r>
            <a:r>
              <a:rPr lang="cs-CZ" b="0" dirty="0" smtClean="0">
                <a:latin typeface="Arial" pitchFamily="34" charset="0"/>
                <a:cs typeface="Arial" pitchFamily="34" charset="0"/>
              </a:rPr>
              <a:t>.</a:t>
            </a:r>
            <a:r>
              <a:rPr lang="cs-CZ" b="0" dirty="0" err="1" smtClean="0">
                <a:latin typeface="Arial" pitchFamily="34" charset="0"/>
                <a:cs typeface="Arial" pitchFamily="34" charset="0"/>
              </a:rPr>
              <a:t>Toráč</a:t>
            </a:r>
            <a:r>
              <a:rPr lang="cs-CZ" b="0" dirty="0" smtClean="0">
                <a:latin typeface="Arial" pitchFamily="34" charset="0"/>
                <a:cs typeface="Arial" pitchFamily="34" charset="0"/>
              </a:rPr>
              <a:t>     </a:t>
            </a:r>
          </a:p>
          <a:p>
            <a:pPr algn="ctr"/>
            <a:endParaRPr lang="cs-CZ" u="sng" dirty="0" smtClean="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96544" cy="1015663"/>
          </a:xfrm>
          <a:prstGeom prst="rect">
            <a:avLst/>
          </a:prstGeom>
          <a:solidFill>
            <a:srgbClr val="3333FF"/>
          </a:solidFill>
          <a:ln w="57150" cmpd="sng">
            <a:solidFill>
              <a:srgbClr val="FFCC66"/>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6000" i="1" dirty="0" smtClean="0">
                <a:ln w="50800">
                  <a:solidFill>
                    <a:srgbClr val="FFFF66"/>
                  </a:solidFill>
                </a:ln>
                <a:solidFill>
                  <a:schemeClr val="accent1">
                    <a:lumMod val="40000"/>
                    <a:lumOff val="60000"/>
                  </a:schemeClr>
                </a:solidFill>
                <a:latin typeface="Ravie" pitchFamily="82" charset="0"/>
                <a:cs typeface="FrankRuehl" pitchFamily="34" charset="-79"/>
              </a:rPr>
              <a:t>Vítáme</a:t>
            </a:r>
            <a:endParaRPr lang="cs-CZ" sz="6000" b="0" i="1" dirty="0">
              <a:ln w="50800">
                <a:solidFill>
                  <a:srgbClr val="FFFF66"/>
                </a:solidFill>
              </a:ln>
              <a:solidFill>
                <a:schemeClr val="accent1">
                  <a:lumMod val="40000"/>
                  <a:lumOff val="60000"/>
                </a:schemeClr>
              </a:solidFill>
              <a:effectLst>
                <a:outerShdw blurRad="50800" dist="50800" dir="5400000" algn="ctr" rotWithShape="0">
                  <a:srgbClr val="99FF33"/>
                </a:outerShdw>
              </a:effectLst>
              <a:latin typeface="Ravie" pitchFamily="82" charset="0"/>
              <a:ea typeface="SimHei" pitchFamily="49" charset="-122"/>
              <a:cs typeface="FrankRuehl" pitchFamily="34" charset="-79"/>
            </a:endParaRPr>
          </a:p>
        </p:txBody>
      </p:sp>
      <p:sp>
        <p:nvSpPr>
          <p:cNvPr id="7178" name="Rectangle 129"/>
          <p:cNvSpPr>
            <a:spLocks noChangeArrowheads="1"/>
          </p:cNvSpPr>
          <p:nvPr/>
        </p:nvSpPr>
        <p:spPr bwMode="auto">
          <a:xfrm>
            <a:off x="102940" y="1819300"/>
            <a:ext cx="4896544" cy="792000"/>
          </a:xfrm>
          <a:prstGeom prst="rect">
            <a:avLst/>
          </a:prstGeom>
          <a:blipFill>
            <a:blip r:embed="rId5" cstate="print"/>
            <a:stretch>
              <a:fillRect/>
            </a:stretch>
          </a:blipFill>
          <a:ln w="25400" cmpd="dbl">
            <a:solidFill>
              <a:schemeClr val="tx1"/>
            </a:solidFill>
            <a:miter lim="800000"/>
            <a:headEnd/>
            <a:tailEnd/>
          </a:ln>
          <a:effectLst>
            <a:innerShdw blurRad="647700" dist="1625600">
              <a:schemeClr val="accent1">
                <a:lumMod val="60000"/>
                <a:lumOff val="40000"/>
                <a:alpha val="50000"/>
              </a:schemeClr>
            </a:innerShdw>
          </a:effectLst>
        </p:spPr>
        <p:txBody>
          <a:bodyPr lIns="91425" tIns="45713" rIns="91425" bIns="45713"/>
          <a:lstStyle/>
          <a:p>
            <a:pPr algn="ctr" eaLnBrk="0" hangingPunct="0">
              <a:defRPr/>
            </a:pPr>
            <a:r>
              <a:rPr lang="cs-CZ" sz="4800" dirty="0"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ea typeface="GulimChe" pitchFamily="49" charset="-127"/>
                <a:cs typeface="Mongolian Baiti" pitchFamily="66" charset="0"/>
              </a:rPr>
              <a:t>SK </a:t>
            </a:r>
            <a:r>
              <a:rPr lang="cs-CZ" sz="4800" dirty="0" err="1"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ea typeface="GulimChe" pitchFamily="49" charset="-127"/>
                <a:cs typeface="Mongolian Baiti" pitchFamily="66" charset="0"/>
              </a:rPr>
              <a:t>Štětí</a:t>
            </a:r>
            <a:r>
              <a:rPr lang="cs-CZ" sz="4800" dirty="0"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ea typeface="GulimChe" pitchFamily="49" charset="-127"/>
                <a:cs typeface="Mongolian Baiti" pitchFamily="66" charset="0"/>
              </a:rPr>
              <a:t>, z.s.</a:t>
            </a:r>
            <a:endParaRPr lang="cs-CZ" sz="4800" dirty="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ea typeface="GulimChe" pitchFamily="49" charset="-127"/>
              <a:cs typeface="Mongolian Baiti" pitchFamily="66" charset="0"/>
            </a:endParaRPr>
          </a:p>
        </p:txBody>
      </p:sp>
      <p:sp>
        <p:nvSpPr>
          <p:cNvPr id="12298" name="Text Box 147"/>
          <p:cNvSpPr txBox="1">
            <a:spLocks noChangeArrowheads="1"/>
          </p:cNvSpPr>
          <p:nvPr/>
        </p:nvSpPr>
        <p:spPr bwMode="auto">
          <a:xfrm>
            <a:off x="2335188" y="26328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4120663"/>
            <a:ext cx="4896544" cy="2739197"/>
          </a:xfrm>
          <a:prstGeom prst="rect">
            <a:avLst/>
          </a:prstGeom>
          <a:blipFill dpi="0" rotWithShape="1">
            <a:blip r:embed="rId6" cstate="print">
              <a:alphaModFix amt="68000"/>
            </a:blip>
            <a:srcRect/>
            <a:stretch>
              <a:fillRect/>
            </a:stretch>
          </a:blipFill>
          <a:ln w="63500">
            <a:solidFill>
              <a:schemeClr val="tx1"/>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200" u="sng" dirty="0">
                <a:ln w="3175">
                  <a:solidFill>
                    <a:srgbClr val="333300"/>
                  </a:solidFill>
                </a:ln>
                <a:solidFill>
                  <a:srgbClr val="6600FF"/>
                </a:solidFill>
                <a:effectLst>
                  <a:outerShdw blurRad="38100" dist="38100" dir="2700000" algn="tl">
                    <a:srgbClr val="000000">
                      <a:alpha val="43137"/>
                    </a:srgbClr>
                  </a:outerShdw>
                </a:effectLst>
                <a:latin typeface="Times New Roman" pitchFamily="18" charset="0"/>
                <a:ea typeface="FangSong" pitchFamily="49" charset="-122"/>
                <a:cs typeface="Times New Roman" pitchFamily="18" charset="0"/>
              </a:rPr>
              <a:t>Hlavního rozhodčího</a:t>
            </a:r>
          </a:p>
          <a:p>
            <a:pPr algn="ctr" eaLnBrk="0" hangingPunct="0">
              <a:defRPr/>
            </a:pPr>
            <a:r>
              <a:rPr lang="cs-CZ" sz="2800" dirty="0" smtClean="0">
                <a:ln w="3175">
                  <a:noFill/>
                </a:ln>
                <a:blipFill>
                  <a:blip r:embed="rId7"/>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Petra Černého z Mostu</a:t>
            </a:r>
          </a:p>
          <a:p>
            <a:pPr algn="ctr" eaLnBrk="0" hangingPunct="0">
              <a:defRPr/>
            </a:pPr>
            <a:r>
              <a:rPr lang="cs-CZ" sz="1400" dirty="0" smtClean="0">
                <a:ln w="3175">
                  <a:noFill/>
                </a:ln>
                <a:effectLst>
                  <a:outerShdw blurRad="38100" dist="38100" dir="2700000" algn="tl">
                    <a:srgbClr val="000000">
                      <a:alpha val="43137"/>
                    </a:srgbClr>
                  </a:outerShdw>
                </a:effectLst>
                <a:latin typeface="Gill Sans Ultra Bold" pitchFamily="34" charset="-18"/>
                <a:ea typeface="Gungsuh" pitchFamily="18" charset="-127"/>
                <a:cs typeface="Arial" pitchFamily="34" charset="0"/>
              </a:rPr>
              <a:t>   </a:t>
            </a:r>
            <a:r>
              <a:rPr lang="cs-CZ" sz="2200" u="sng" dirty="0" smtClean="0">
                <a:ln w="3175">
                  <a:solidFill>
                    <a:srgbClr val="333300"/>
                  </a:solidFill>
                </a:ln>
                <a:solidFill>
                  <a:srgbClr val="6600FF"/>
                </a:solidFill>
                <a:effectLst>
                  <a:outerShdw blurRad="38100" dist="38100" dir="2700000" algn="tl">
                    <a:srgbClr val="000000">
                      <a:alpha val="43137"/>
                    </a:srgbClr>
                  </a:outerShdw>
                </a:effectLst>
                <a:latin typeface="Times New Roman" pitchFamily="18" charset="0"/>
                <a:ea typeface="Gungsuh" pitchFamily="18" charset="-127"/>
                <a:cs typeface="Times New Roman" pitchFamily="18" charset="0"/>
              </a:rPr>
              <a:t>Asistenty hlavního rozhodčího</a:t>
            </a:r>
          </a:p>
          <a:p>
            <a:pPr marL="0" lvl="1" indent="0" algn="ctr">
              <a:defRPr/>
            </a:pPr>
            <a:r>
              <a:rPr lang="cs-CZ" sz="2600" dirty="0" smtClean="0">
                <a:ln w="3175">
                  <a:noFill/>
                </a:ln>
                <a:blipFill>
                  <a:blip r:embed="rId7"/>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Daniela Plzáka z Litvínova</a:t>
            </a:r>
          </a:p>
          <a:p>
            <a:pPr marL="0" lvl="1" indent="0" algn="ctr">
              <a:defRPr/>
            </a:pPr>
            <a:r>
              <a:rPr lang="cs-CZ" sz="2600" dirty="0" smtClean="0">
                <a:ln w="3175">
                  <a:noFill/>
                </a:ln>
                <a:blipFill>
                  <a:blip r:embed="rId7"/>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 Františka Černého z Mostu</a:t>
            </a:r>
          </a:p>
          <a:p>
            <a:pPr marL="0" lvl="1" indent="0" algn="ctr">
              <a:defRPr/>
            </a:pPr>
            <a:r>
              <a:rPr lang="cs-CZ" sz="2200" dirty="0" smtClean="0">
                <a:ln w="3175">
                  <a:noFill/>
                </a:ln>
                <a:effectLst>
                  <a:outerShdw blurRad="38100" dist="38100" dir="2700000" algn="tl">
                    <a:srgbClr val="000000">
                      <a:alpha val="43137"/>
                    </a:srgbClr>
                  </a:outerShdw>
                </a:effectLst>
                <a:latin typeface="RomanT" pitchFamily="2" charset="0"/>
                <a:ea typeface="KaiTi" pitchFamily="49" charset="-122"/>
                <a:cs typeface="RomanT" pitchFamily="2" charset="0"/>
              </a:rPr>
              <a:t> </a:t>
            </a:r>
            <a:r>
              <a:rPr lang="cs-CZ" sz="2200" u="sng" dirty="0" smtClean="0">
                <a:ln w="3175">
                  <a:solidFill>
                    <a:srgbClr val="333300"/>
                  </a:solidFill>
                </a:ln>
                <a:solidFill>
                  <a:srgbClr val="6600FF"/>
                </a:solidFill>
                <a:effectLst>
                  <a:outerShdw blurRad="38100" dist="38100" dir="2700000" algn="tl">
                    <a:srgbClr val="000000">
                      <a:alpha val="43137"/>
                    </a:srgbClr>
                  </a:outerShdw>
                </a:effectLst>
                <a:latin typeface="Times New Roman" pitchFamily="18" charset="0"/>
                <a:ea typeface="Gungsuh" pitchFamily="18" charset="-127"/>
                <a:cs typeface="Times New Roman" pitchFamily="18" charset="0"/>
              </a:rPr>
              <a:t>Delegáta FAČR</a:t>
            </a:r>
          </a:p>
          <a:p>
            <a:pPr marL="0" lvl="1" indent="0" algn="ctr">
              <a:defRPr/>
            </a:pPr>
            <a:r>
              <a:rPr lang="cs-CZ" sz="2600" dirty="0" smtClean="0">
                <a:ln w="3175">
                  <a:noFill/>
                </a:ln>
                <a:blipFill>
                  <a:blip r:embed="rId7"/>
                  <a:stretch>
                    <a:fillRect/>
                  </a:stretch>
                </a:blipFill>
                <a:effectLst>
                  <a:outerShdw blurRad="38100" dist="38100" dir="2700000" algn="tl">
                    <a:srgbClr val="000000">
                      <a:alpha val="43137"/>
                    </a:srgbClr>
                  </a:outerShdw>
                </a:effectLst>
                <a:latin typeface="Colonna MT" pitchFamily="82" charset="0"/>
                <a:ea typeface="KaiTi" pitchFamily="49" charset="-122"/>
                <a:cs typeface="RomanT" pitchFamily="2" charset="0"/>
              </a:rPr>
              <a:t>Otakara Tetřeva z Děčína </a:t>
            </a:r>
            <a:endParaRPr lang="cs-CZ" sz="2600" u="sng" dirty="0" smtClean="0">
              <a:ln w="3175">
                <a:noFill/>
              </a:ln>
              <a:blipFill>
                <a:blip r:embed="rId7"/>
                <a:stretch>
                  <a:fillRect/>
                </a:stretch>
              </a:blipFill>
              <a:effectLst>
                <a:outerShdw blurRad="38100" dist="38100" dir="2700000" algn="tl">
                  <a:srgbClr val="000000">
                    <a:alpha val="43137"/>
                  </a:srgbClr>
                </a:outerShdw>
              </a:effectLst>
              <a:latin typeface="Colonna MT" pitchFamily="82" charset="0"/>
              <a:ea typeface="Gungsuh" pitchFamily="18" charset="-127"/>
              <a:cs typeface="RomanT" pitchFamily="2" charset="0"/>
            </a:endParaRPr>
          </a:p>
        </p:txBody>
      </p:sp>
      <p:sp>
        <p:nvSpPr>
          <p:cNvPr id="12" name="TextovéPole 11"/>
          <p:cNvSpPr txBox="1"/>
          <p:nvPr/>
        </p:nvSpPr>
        <p:spPr>
          <a:xfrm>
            <a:off x="72008" y="1172969"/>
            <a:ext cx="4927476" cy="584775"/>
          </a:xfrm>
          <a:prstGeom prst="rect">
            <a:avLst/>
          </a:prstGeom>
          <a:blipFill>
            <a:blip r:embed="rId8" cstate="print"/>
            <a:stretch>
              <a:fillRect/>
            </a:stretch>
          </a:blipFill>
          <a:ln w="47625">
            <a:solidFill>
              <a:schemeClr val="tx1"/>
            </a:solidFill>
          </a:ln>
        </p:spPr>
        <p:txBody>
          <a:bodyPr wrap="square" rtlCol="0">
            <a:spAutoFit/>
            <a:scene3d>
              <a:camera prst="orthographicFront"/>
              <a:lightRig rig="freezing" dir="t"/>
            </a:scene3d>
            <a:sp3d extrusionH="57150" contourW="6350" prstMaterial="matte">
              <a:extrusionClr>
                <a:schemeClr val="bg1"/>
              </a:extrusionClr>
              <a:contourClr>
                <a:srgbClr val="FF6699"/>
              </a:contourClr>
            </a:sp3d>
          </a:bodyPr>
          <a:lstStyle/>
          <a:p>
            <a:pPr algn="ctr"/>
            <a:r>
              <a:rPr lang="cs-CZ" sz="1600" i="1" dirty="0" smtClean="0">
                <a:blipFill>
                  <a:blip r:embed="rId9"/>
                  <a:tile tx="0" ty="0" sx="100000" sy="100000" flip="none" algn="tl"/>
                </a:blipFill>
                <a:effectLst>
                  <a:outerShdw blurRad="38100" dist="38100" dir="2700000" algn="tl">
                    <a:srgbClr val="000000">
                      <a:alpha val="43137"/>
                    </a:srgbClr>
                  </a:outerShdw>
                </a:effectLst>
                <a:latin typeface="Century Schoolbook" pitchFamily="18" charset="0"/>
                <a:ea typeface="SimSun" pitchFamily="2" charset="-122"/>
              </a:rPr>
              <a:t>Při příležitosti dnešního utkání Ústeckého přeboru funkcionáře, hráče a příznivce</a:t>
            </a:r>
          </a:p>
        </p:txBody>
      </p:sp>
      <p:sp>
        <p:nvSpPr>
          <p:cNvPr id="13" name="TextovéPole 12"/>
          <p:cNvSpPr txBox="1"/>
          <p:nvPr/>
        </p:nvSpPr>
        <p:spPr>
          <a:xfrm>
            <a:off x="244322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4" name="TextovéPole 13"/>
          <p:cNvSpPr txBox="1"/>
          <p:nvPr/>
        </p:nvSpPr>
        <p:spPr>
          <a:xfrm>
            <a:off x="102940" y="2683396"/>
            <a:ext cx="4896544" cy="1323439"/>
          </a:xfrm>
          <a:prstGeom prst="rect">
            <a:avLst/>
          </a:prstGeom>
          <a:blipFill>
            <a:blip r:embed="rId5" cstate="print"/>
            <a:stretch>
              <a:fillRect/>
            </a:stretch>
          </a:blipFill>
          <a:ln w="25400" cmpd="sng">
            <a:solidFill>
              <a:schemeClr val="tx1"/>
            </a:solidFill>
          </a:ln>
          <a:effectLst>
            <a:innerShdw blurRad="647700" dist="1625600">
              <a:schemeClr val="accent1">
                <a:lumMod val="60000"/>
                <a:lumOff val="40000"/>
                <a:alpha val="50000"/>
              </a:schemeClr>
            </a:innerShdw>
          </a:effectLst>
          <a:sp3d contourW="12700">
            <a:contourClr>
              <a:schemeClr val="bg1"/>
            </a:contourClr>
          </a:sp3d>
        </p:spPr>
        <p:txBody>
          <a:bodyPr wrap="square" rtlCol="0">
            <a:spAutoFit/>
          </a:bodyPr>
          <a:lstStyle/>
          <a:p>
            <a:pPr algn="ctr" eaLnBrk="0" hangingPunct="0">
              <a:defRPr/>
            </a:pPr>
            <a:r>
              <a:rPr lang="cs-CZ" sz="4000" dirty="0"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cs typeface="Arial" pitchFamily="34" charset="0"/>
              </a:rPr>
              <a:t>SK </a:t>
            </a:r>
            <a:r>
              <a:rPr lang="cs-CZ" sz="4000" dirty="0" err="1"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cs typeface="Arial" pitchFamily="34" charset="0"/>
              </a:rPr>
              <a:t>Baník</a:t>
            </a:r>
            <a:r>
              <a:rPr lang="cs-CZ" sz="4000" dirty="0"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cs typeface="Arial" pitchFamily="34" charset="0"/>
              </a:rPr>
              <a:t> </a:t>
            </a:r>
            <a:r>
              <a:rPr lang="cs-CZ" sz="4000" dirty="0" err="1"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cs typeface="Arial" pitchFamily="34" charset="0"/>
              </a:rPr>
              <a:t>Modlany</a:t>
            </a:r>
            <a:endParaRPr lang="cs-CZ" sz="4000" dirty="0" smtClean="0">
              <a:ln w="38100">
                <a:solidFill>
                  <a:srgbClr val="003366"/>
                </a:solidFill>
              </a:ln>
              <a:solidFill>
                <a:srgbClr val="FF0066"/>
              </a:solidFill>
              <a:effectLst>
                <a:outerShdw blurRad="38100" dist="38100" dir="2700000" algn="tl">
                  <a:srgbClr val="000000">
                    <a:alpha val="43137"/>
                  </a:srgbClr>
                </a:outerShdw>
              </a:effectLst>
              <a:latin typeface="Copperplate Gothic Bold" pitchFamily="34" charset="0"/>
              <a:cs typeface="Arial" pitchFamily="34" charset="0"/>
            </a:endParaRPr>
          </a:p>
        </p:txBody>
      </p:sp>
      <p:sp>
        <p:nvSpPr>
          <p:cNvPr id="17" name="TextovéPole 16"/>
          <p:cNvSpPr txBox="1"/>
          <p:nvPr/>
        </p:nvSpPr>
        <p:spPr>
          <a:xfrm>
            <a:off x="7591772" y="700445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47</a:t>
            </a:r>
          </a:p>
        </p:txBody>
      </p:sp>
      <p:pic>
        <p:nvPicPr>
          <p:cNvPr id="29697" name="Picture 1"/>
          <p:cNvPicPr>
            <a:picLocks noChangeAspect="1" noChangeArrowheads="1"/>
          </p:cNvPicPr>
          <p:nvPr/>
        </p:nvPicPr>
        <p:blipFill>
          <a:blip r:embed="rId10" cstate="print"/>
          <a:srcRect/>
          <a:stretch>
            <a:fillRect/>
          </a:stretch>
        </p:blipFill>
        <p:spPr bwMode="auto">
          <a:xfrm>
            <a:off x="1039044" y="6931868"/>
            <a:ext cx="738386" cy="288032"/>
          </a:xfrm>
          <a:prstGeom prst="rect">
            <a:avLst/>
          </a:prstGeom>
          <a:noFill/>
          <a:ln w="9525">
            <a:noFill/>
            <a:miter lim="800000"/>
            <a:headEnd/>
            <a:tailEnd/>
          </a:ln>
        </p:spPr>
      </p:pic>
      <p:pic>
        <p:nvPicPr>
          <p:cNvPr id="5" name="Picture 2"/>
          <p:cNvPicPr>
            <a:picLocks noChangeAspect="1" noChangeArrowheads="1"/>
          </p:cNvPicPr>
          <p:nvPr/>
        </p:nvPicPr>
        <p:blipFill>
          <a:blip r:embed="rId11" cstate="print"/>
          <a:srcRect/>
          <a:stretch>
            <a:fillRect/>
          </a:stretch>
        </p:blipFill>
        <p:spPr bwMode="auto">
          <a:xfrm>
            <a:off x="2911252" y="6951024"/>
            <a:ext cx="1734283" cy="287976"/>
          </a:xfrm>
          <a:prstGeom prst="rect">
            <a:avLst/>
          </a:prstGeom>
          <a:noFill/>
          <a:ln w="9525">
            <a:noFill/>
            <a:miter lim="800000"/>
            <a:headEnd/>
            <a:tailEnd/>
          </a:ln>
        </p:spPr>
      </p:pic>
      <p:sp>
        <p:nvSpPr>
          <p:cNvPr id="22" name="TextovéPole 21"/>
          <p:cNvSpPr txBox="1"/>
          <p:nvPr/>
        </p:nvSpPr>
        <p:spPr>
          <a:xfrm>
            <a:off x="5719564" y="91108"/>
            <a:ext cx="4464496" cy="3539430"/>
          </a:xfrm>
          <a:prstGeom prst="rect">
            <a:avLst/>
          </a:prstGeom>
          <a:blipFill>
            <a:blip r:embed="rId12" cstate="print"/>
            <a:stretch>
              <a:fillRect/>
            </a:stretch>
          </a:blipFill>
          <a:ln w="92075">
            <a:solidFill>
              <a:srgbClr val="00FF99"/>
            </a:solidFill>
            <a:prstDash val="sysDot"/>
          </a:ln>
        </p:spPr>
        <p:txBody>
          <a:bodyPr wrap="square" rtlCol="0">
            <a:spAutoFit/>
          </a:bodyPr>
          <a:lstStyle/>
          <a:p>
            <a:pPr algn="ctr"/>
            <a:r>
              <a:rPr lang="cs-CZ" sz="2400" dirty="0" smtClean="0">
                <a:solidFill>
                  <a:srgbClr val="FF3399"/>
                </a:solidFill>
                <a:latin typeface="Bookman Old Style" pitchFamily="18" charset="0"/>
              </a:rPr>
              <a:t>V úterý 19. dubna 2016</a:t>
            </a:r>
          </a:p>
          <a:p>
            <a:pPr algn="ctr"/>
            <a:r>
              <a:rPr lang="cs-CZ" sz="1400" dirty="0" smtClean="0">
                <a:latin typeface="Bookman Old Style" pitchFamily="18" charset="0"/>
              </a:rPr>
              <a:t> proběhla v klubovně fotbalistů na hřišti ve </a:t>
            </a:r>
            <a:r>
              <a:rPr lang="cs-CZ" sz="1400" dirty="0" err="1" smtClean="0">
                <a:latin typeface="Bookman Old Style" pitchFamily="18" charset="0"/>
              </a:rPr>
              <a:t>Štětí</a:t>
            </a:r>
            <a:r>
              <a:rPr lang="cs-CZ" sz="1600" dirty="0" smtClean="0">
                <a:latin typeface="Bookman Old Style" pitchFamily="18" charset="0"/>
              </a:rPr>
              <a:t> </a:t>
            </a:r>
          </a:p>
          <a:p>
            <a:pPr algn="ctr"/>
            <a:r>
              <a:rPr lang="cs-CZ" sz="2400" dirty="0" smtClean="0">
                <a:solidFill>
                  <a:srgbClr val="FF3399"/>
                </a:solidFill>
                <a:latin typeface="Bookman Old Style" pitchFamily="18" charset="0"/>
              </a:rPr>
              <a:t>Valná hromada </a:t>
            </a:r>
          </a:p>
          <a:p>
            <a:pPr algn="ctr"/>
            <a:r>
              <a:rPr lang="cs-CZ" sz="2400" dirty="0" smtClean="0">
                <a:solidFill>
                  <a:srgbClr val="FF3399"/>
                </a:solidFill>
                <a:latin typeface="Bookman Old Style" pitchFamily="18" charset="0"/>
              </a:rPr>
              <a:t>občanského sdružení</a:t>
            </a:r>
          </a:p>
          <a:p>
            <a:pPr algn="ctr"/>
            <a:r>
              <a:rPr lang="cs-CZ" sz="2400" dirty="0" smtClean="0">
                <a:latin typeface="Bookman Old Style" pitchFamily="18" charset="0"/>
              </a:rPr>
              <a:t> </a:t>
            </a:r>
            <a:r>
              <a:rPr lang="cs-CZ" sz="2400" dirty="0" smtClean="0">
                <a:solidFill>
                  <a:srgbClr val="FF3399"/>
                </a:solidFill>
                <a:latin typeface="Bookman Old Style" pitchFamily="18" charset="0"/>
              </a:rPr>
              <a:t>SK </a:t>
            </a:r>
            <a:r>
              <a:rPr lang="cs-CZ" sz="2400" dirty="0" err="1" smtClean="0">
                <a:solidFill>
                  <a:srgbClr val="FF3399"/>
                </a:solidFill>
                <a:latin typeface="Bookman Old Style" pitchFamily="18" charset="0"/>
              </a:rPr>
              <a:t>Štětí</a:t>
            </a:r>
            <a:r>
              <a:rPr lang="cs-CZ" sz="2400" dirty="0" smtClean="0">
                <a:solidFill>
                  <a:srgbClr val="FF3399"/>
                </a:solidFill>
                <a:latin typeface="Bookman Old Style" pitchFamily="18" charset="0"/>
              </a:rPr>
              <a:t>, z.s. </a:t>
            </a:r>
          </a:p>
          <a:p>
            <a:pPr algn="ctr"/>
            <a:r>
              <a:rPr lang="cs-CZ" sz="1400" dirty="0" smtClean="0">
                <a:latin typeface="Bookman Old Style" pitchFamily="18" charset="0"/>
              </a:rPr>
              <a:t>,jehož je náš fotbalový oddíl součástí.</a:t>
            </a:r>
          </a:p>
          <a:p>
            <a:pPr algn="ctr"/>
            <a:r>
              <a:rPr lang="cs-CZ" sz="1400" dirty="0" smtClean="0">
                <a:latin typeface="Bookman Old Style" pitchFamily="18" charset="0"/>
              </a:rPr>
              <a:t>Na programu bylo hodnocení minulého roku  a plány na další období. Zúčastnili se  delegáti všech oddílu včetně sedmi za fotbal.  Jako hosté byli přivítání zástupci Domů dětí a mládeže ve </a:t>
            </a:r>
            <a:r>
              <a:rPr lang="cs-CZ" sz="1400" dirty="0" err="1" smtClean="0">
                <a:latin typeface="Bookman Old Style" pitchFamily="18" charset="0"/>
              </a:rPr>
              <a:t>Štětí</a:t>
            </a:r>
            <a:r>
              <a:rPr lang="cs-CZ" sz="1400" dirty="0" smtClean="0">
                <a:latin typeface="Bookman Old Style" pitchFamily="18" charset="0"/>
              </a:rPr>
              <a:t>. Potěšila účast starosty města </a:t>
            </a:r>
            <a:r>
              <a:rPr lang="cs-CZ" sz="1400" dirty="0" err="1" smtClean="0">
                <a:latin typeface="Bookman Old Style" pitchFamily="18" charset="0"/>
              </a:rPr>
              <a:t>Štětí</a:t>
            </a:r>
            <a:r>
              <a:rPr lang="cs-CZ" sz="1400" dirty="0" smtClean="0">
                <a:latin typeface="Bookman Old Style" pitchFamily="18" charset="0"/>
              </a:rPr>
              <a:t> Tomáše Ryšánka  </a:t>
            </a:r>
          </a:p>
        </p:txBody>
      </p:sp>
      <p:pic>
        <p:nvPicPr>
          <p:cNvPr id="6" name="Picture 3"/>
          <p:cNvPicPr>
            <a:picLocks noChangeAspect="1" noChangeArrowheads="1"/>
          </p:cNvPicPr>
          <p:nvPr/>
        </p:nvPicPr>
        <p:blipFill>
          <a:blip r:embed="rId13" cstate="print"/>
          <a:srcRect/>
          <a:stretch>
            <a:fillRect/>
          </a:stretch>
        </p:blipFill>
        <p:spPr bwMode="auto">
          <a:xfrm>
            <a:off x="5719564" y="3979540"/>
            <a:ext cx="4444405" cy="2952328"/>
          </a:xfrm>
          <a:prstGeom prst="rect">
            <a:avLst/>
          </a:prstGeom>
          <a:noFill/>
          <a:ln w="66675">
            <a:solidFill>
              <a:schemeClr val="bg2">
                <a:lumMod val="40000"/>
                <a:lumOff val="60000"/>
              </a:schemeClr>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1" name="TextovéPole 10"/>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graphicFrame>
        <p:nvGraphicFramePr>
          <p:cNvPr id="9" name="Tabulka 8"/>
          <p:cNvGraphicFramePr>
            <a:graphicFrameLocks noGrp="1"/>
          </p:cNvGraphicFramePr>
          <p:nvPr/>
        </p:nvGraphicFramePr>
        <p:xfrm>
          <a:off x="5431532" y="91108"/>
          <a:ext cx="4752527" cy="3154680"/>
        </p:xfrm>
        <a:graphic>
          <a:graphicData uri="http://schemas.openxmlformats.org/drawingml/2006/table">
            <a:tbl>
              <a:tblPr/>
              <a:tblGrid>
                <a:gridCol w="289567">
                  <a:extLst>
                    <a:ext uri="{9D8B030D-6E8A-4147-A177-3AD203B41FA5}">
                      <a16:colId xmlns:a16="http://schemas.microsoft.com/office/drawing/2014/main" val="20000"/>
                    </a:ext>
                  </a:extLst>
                </a:gridCol>
                <a:gridCol w="289567">
                  <a:extLst>
                    <a:ext uri="{9D8B030D-6E8A-4147-A177-3AD203B41FA5}">
                      <a16:colId xmlns:a16="http://schemas.microsoft.com/office/drawing/2014/main" val="20001"/>
                    </a:ext>
                  </a:extLst>
                </a:gridCol>
                <a:gridCol w="1639677">
                  <a:extLst>
                    <a:ext uri="{9D8B030D-6E8A-4147-A177-3AD203B41FA5}">
                      <a16:colId xmlns:a16="http://schemas.microsoft.com/office/drawing/2014/main" val="20002"/>
                    </a:ext>
                  </a:extLst>
                </a:gridCol>
                <a:gridCol w="275089">
                  <a:extLst>
                    <a:ext uri="{9D8B030D-6E8A-4147-A177-3AD203B41FA5}">
                      <a16:colId xmlns:a16="http://schemas.microsoft.com/office/drawing/2014/main" val="20003"/>
                    </a:ext>
                  </a:extLst>
                </a:gridCol>
                <a:gridCol w="206317">
                  <a:extLst>
                    <a:ext uri="{9D8B030D-6E8A-4147-A177-3AD203B41FA5}">
                      <a16:colId xmlns:a16="http://schemas.microsoft.com/office/drawing/2014/main" val="20004"/>
                    </a:ext>
                  </a:extLst>
                </a:gridCol>
                <a:gridCol w="361959">
                  <a:extLst>
                    <a:ext uri="{9D8B030D-6E8A-4147-A177-3AD203B41FA5}">
                      <a16:colId xmlns:a16="http://schemas.microsoft.com/office/drawing/2014/main" val="20005"/>
                    </a:ext>
                  </a:extLst>
                </a:gridCol>
                <a:gridCol w="206317">
                  <a:extLst>
                    <a:ext uri="{9D8B030D-6E8A-4147-A177-3AD203B41FA5}">
                      <a16:colId xmlns:a16="http://schemas.microsoft.com/office/drawing/2014/main" val="20006"/>
                    </a:ext>
                  </a:extLst>
                </a:gridCol>
                <a:gridCol w="304045">
                  <a:extLst>
                    <a:ext uri="{9D8B030D-6E8A-4147-A177-3AD203B41FA5}">
                      <a16:colId xmlns:a16="http://schemas.microsoft.com/office/drawing/2014/main" val="20007"/>
                    </a:ext>
                  </a:extLst>
                </a:gridCol>
                <a:gridCol w="510363">
                  <a:extLst>
                    <a:ext uri="{9D8B030D-6E8A-4147-A177-3AD203B41FA5}">
                      <a16:colId xmlns:a16="http://schemas.microsoft.com/office/drawing/2014/main" val="20008"/>
                    </a:ext>
                  </a:extLst>
                </a:gridCol>
                <a:gridCol w="376439">
                  <a:extLst>
                    <a:ext uri="{9D8B030D-6E8A-4147-A177-3AD203B41FA5}">
                      <a16:colId xmlns:a16="http://schemas.microsoft.com/office/drawing/2014/main" val="20009"/>
                    </a:ext>
                  </a:extLst>
                </a:gridCol>
                <a:gridCol w="293187">
                  <a:extLst>
                    <a:ext uri="{9D8B030D-6E8A-4147-A177-3AD203B41FA5}">
                      <a16:colId xmlns:a16="http://schemas.microsoft.com/office/drawing/2014/main" val="20010"/>
                    </a:ext>
                  </a:extLst>
                </a:gridCol>
              </a:tblGrid>
              <a:tr h="1524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latin typeface="Calibri"/>
                        </a:rPr>
                        <a:t>Krajský přebor starší  dorost  2015/2016 po 22.kole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79:24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58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83:28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FC </a:t>
                      </a:r>
                      <a:r>
                        <a:rPr lang="cs-CZ" sz="1100" b="1" i="0" u="none" strike="noStrike" dirty="0" err="1">
                          <a:solidFill>
                            <a:srgbClr val="000000"/>
                          </a:solidFill>
                          <a:latin typeface="Arial"/>
                        </a:rPr>
                        <a:t>Chomutov</a:t>
                      </a:r>
                      <a:r>
                        <a:rPr lang="cs-CZ" sz="1100" b="1" i="0" u="none" strike="noStrike" dirty="0">
                          <a:solidFill>
                            <a:srgbClr val="000000"/>
                          </a:solidFill>
                          <a:latin typeface="Arial"/>
                        </a:rPr>
                        <a:t>/</a:t>
                      </a:r>
                      <a:r>
                        <a:rPr lang="cs-CZ" sz="1100" b="1" i="0" u="none" strike="noStrike" dirty="0" err="1">
                          <a:solidFill>
                            <a:srgbClr val="000000"/>
                          </a:solidFill>
                          <a:latin typeface="Arial"/>
                        </a:rPr>
                        <a:t>Spořice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118:44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90:41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68:38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FK Neštěmice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61:51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38:44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24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44:67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40:79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TJ Košťany/Oldřichov</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48:75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Mostecký FK/Obrnice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59:72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TJ Svádov/V. Březno</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39:68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66"/>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FF0066"/>
                          </a:solidFill>
                          <a:latin typeface="Arial"/>
                        </a:rPr>
                        <a:t>SK Štětí/Hošťka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66"/>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66"/>
                          </a:solidFill>
                          <a:latin typeface="Calibri"/>
                        </a:rPr>
                        <a:t>27:67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66"/>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30:63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50:113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12" name="Tabulka 11"/>
          <p:cNvGraphicFramePr>
            <a:graphicFrameLocks noGrp="1"/>
          </p:cNvGraphicFramePr>
          <p:nvPr/>
        </p:nvGraphicFramePr>
        <p:xfrm>
          <a:off x="5431532" y="3403476"/>
          <a:ext cx="4680520" cy="2639920"/>
        </p:xfrm>
        <a:graphic>
          <a:graphicData uri="http://schemas.openxmlformats.org/drawingml/2006/table">
            <a:tbl>
              <a:tblPr/>
              <a:tblGrid>
                <a:gridCol w="1542062">
                  <a:extLst>
                    <a:ext uri="{9D8B030D-6E8A-4147-A177-3AD203B41FA5}">
                      <a16:colId xmlns:a16="http://schemas.microsoft.com/office/drawing/2014/main" val="20000"/>
                    </a:ext>
                  </a:extLst>
                </a:gridCol>
                <a:gridCol w="1469616">
                  <a:extLst>
                    <a:ext uri="{9D8B030D-6E8A-4147-A177-3AD203B41FA5}">
                      <a16:colId xmlns:a16="http://schemas.microsoft.com/office/drawing/2014/main" val="20001"/>
                    </a:ext>
                  </a:extLst>
                </a:gridCol>
                <a:gridCol w="776206">
                  <a:extLst>
                    <a:ext uri="{9D8B030D-6E8A-4147-A177-3AD203B41FA5}">
                      <a16:colId xmlns:a16="http://schemas.microsoft.com/office/drawing/2014/main" val="20002"/>
                    </a:ext>
                  </a:extLst>
                </a:gridCol>
                <a:gridCol w="892636">
                  <a:extLst>
                    <a:ext uri="{9D8B030D-6E8A-4147-A177-3AD203B41FA5}">
                      <a16:colId xmlns:a16="http://schemas.microsoft.com/office/drawing/2014/main" val="20003"/>
                    </a:ext>
                  </a:extLst>
                </a:gridCol>
              </a:tblGrid>
              <a:tr h="368195">
                <a:tc gridSpan="4">
                  <a:txBody>
                    <a:bodyPr/>
                    <a:lstStyle/>
                    <a:p>
                      <a:pPr algn="ctr" rtl="0" fontAlgn="ctr"/>
                      <a:r>
                        <a:rPr lang="cs-CZ" sz="1600" b="1" i="0" u="none" strike="noStrike" dirty="0" smtClean="0">
                          <a:solidFill>
                            <a:srgbClr val="000000"/>
                          </a:solidFill>
                          <a:latin typeface="Arial Black"/>
                        </a:rPr>
                        <a:t>22. </a:t>
                      </a:r>
                      <a:r>
                        <a:rPr lang="cs-CZ" sz="1600" b="1" i="0" u="none" strike="noStrike" dirty="0">
                          <a:solidFill>
                            <a:srgbClr val="000000"/>
                          </a:solidFill>
                          <a:latin typeface="Arial Black"/>
                        </a:rPr>
                        <a:t>kolo </a:t>
                      </a:r>
                      <a:r>
                        <a:rPr lang="cs-CZ" sz="1600" b="1" i="0" u="none" strike="noStrike" dirty="0" smtClean="0">
                          <a:solidFill>
                            <a:srgbClr val="000000"/>
                          </a:solidFill>
                          <a:latin typeface="Arial Black"/>
                        </a:rPr>
                        <a:t>23.-24.4.010.2015  </a:t>
                      </a:r>
                      <a:r>
                        <a:rPr lang="cs-CZ" sz="1600" b="1" i="0" u="none" strike="noStrike" dirty="0">
                          <a:solidFill>
                            <a:srgbClr val="000000"/>
                          </a:solidFill>
                          <a:latin typeface="Arial Black"/>
                        </a:rPr>
                        <a:t>Starší, mladší dorost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8073">
                <a:tc>
                  <a:txBody>
                    <a:bodyPr/>
                    <a:lstStyle/>
                    <a:p>
                      <a:pPr algn="ctr" rtl="0" fontAlgn="ctr"/>
                      <a:r>
                        <a:rPr lang="cs-CZ" sz="1200" b="1" i="0" u="none" strike="noStrike" dirty="0">
                          <a:solidFill>
                            <a:srgbClr val="000000"/>
                          </a:solidFill>
                          <a:latin typeface="Cambri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mbri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mbria"/>
                        </a:rPr>
                        <a:t>Starší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mbria"/>
                        </a:rPr>
                        <a:t>Mladší</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276147">
                <a:tc>
                  <a:txBody>
                    <a:bodyPr/>
                    <a:lstStyle/>
                    <a:p>
                      <a:pPr algn="ctr" rtl="0" fontAlgn="ctr"/>
                      <a:r>
                        <a:rPr lang="cs-CZ" sz="1200" b="1" dirty="0" smtClean="0"/>
                        <a:t>TJ </a:t>
                      </a:r>
                      <a:r>
                        <a:rPr lang="cs-CZ" sz="1200" b="1" dirty="0" err="1" smtClean="0"/>
                        <a:t>Svádov</a:t>
                      </a:r>
                      <a:r>
                        <a:rPr lang="cs-CZ" sz="1200" b="1" dirty="0" smtClean="0"/>
                        <a:t>/V. Březno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dirty="0" smtClean="0"/>
                        <a:t>FK Louny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1:4</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1:5</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76147">
                <a:tc>
                  <a:txBody>
                    <a:bodyPr/>
                    <a:lstStyle/>
                    <a:p>
                      <a:pPr algn="ctr" rtl="0" fontAlgn="ctr"/>
                      <a:r>
                        <a:rPr lang="cs-CZ" sz="1200" b="1" dirty="0" smtClean="0"/>
                        <a:t>SK </a:t>
                      </a:r>
                      <a:r>
                        <a:rPr lang="cs-CZ" sz="1200" b="1" dirty="0" err="1" smtClean="0"/>
                        <a:t>Štětí</a:t>
                      </a:r>
                      <a:r>
                        <a:rPr lang="cs-CZ" sz="1200" b="1" dirty="0" smtClean="0"/>
                        <a:t>/</a:t>
                      </a:r>
                      <a:r>
                        <a:rPr lang="cs-CZ" sz="1200" b="1" dirty="0" err="1" smtClean="0"/>
                        <a:t>Hošťka</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dirty="0" smtClean="0"/>
                        <a:t>FK Litoměřice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2:3</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0:2</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07110">
                <a:tc>
                  <a:txBody>
                    <a:bodyPr/>
                    <a:lstStyle/>
                    <a:p>
                      <a:pPr algn="ctr" rtl="0" fontAlgn="ctr"/>
                      <a:r>
                        <a:rPr lang="cs-CZ" sz="1200" b="1" dirty="0" smtClean="0"/>
                        <a:t>TJ </a:t>
                      </a:r>
                      <a:r>
                        <a:rPr lang="cs-CZ" sz="1200" b="1" dirty="0" err="1" smtClean="0"/>
                        <a:t>Košťany</a:t>
                      </a:r>
                      <a:r>
                        <a:rPr lang="cs-CZ" sz="1200" b="1" dirty="0" smtClean="0"/>
                        <a:t>/</a:t>
                      </a:r>
                      <a:r>
                        <a:rPr lang="cs-CZ" sz="1200" b="1" dirty="0" err="1" smtClean="0"/>
                        <a:t>Oldřichov</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a:t>
                      </a:r>
                      <a:r>
                        <a:rPr lang="cs-CZ" sz="1200" b="1" dirty="0" smtClean="0"/>
                        <a:t>FK Bílina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6:3</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4:2</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13191">
                <a:tc>
                  <a:txBody>
                    <a:bodyPr/>
                    <a:lstStyle/>
                    <a:p>
                      <a:pPr algn="ctr" rtl="0" fontAlgn="ctr"/>
                      <a:r>
                        <a:rPr lang="cs-CZ" sz="1200" b="1" dirty="0" smtClean="0"/>
                        <a:t>FK </a:t>
                      </a:r>
                      <a:r>
                        <a:rPr lang="cs-CZ" sz="1200" b="1" dirty="0" err="1" smtClean="0"/>
                        <a:t>Neštěmice</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a:t>
                      </a:r>
                      <a:r>
                        <a:rPr lang="cs-CZ" sz="1200" b="1" dirty="0" smtClean="0"/>
                        <a:t>TJ Krupka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3:2 PK</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11:1</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319786">
                <a:tc>
                  <a:txBody>
                    <a:bodyPr/>
                    <a:lstStyle/>
                    <a:p>
                      <a:pPr algn="ctr" rtl="0" fontAlgn="ctr"/>
                      <a:r>
                        <a:rPr lang="cs-CZ" sz="1200" b="1" dirty="0" smtClean="0"/>
                        <a:t>FK J. Děčín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dirty="0" smtClean="0"/>
                        <a:t>SK </a:t>
                      </a:r>
                      <a:r>
                        <a:rPr lang="cs-CZ" sz="1200" b="1" dirty="0" err="1" smtClean="0"/>
                        <a:t>Ervěnice</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3.5.16</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3.5.16</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213191">
                <a:tc>
                  <a:txBody>
                    <a:bodyPr/>
                    <a:lstStyle/>
                    <a:p>
                      <a:pPr algn="ctr" rtl="0" fontAlgn="ctr"/>
                      <a:r>
                        <a:rPr lang="cs-CZ" sz="1200" b="1" dirty="0" smtClean="0"/>
                        <a:t>Mostecký FK/</a:t>
                      </a:r>
                      <a:r>
                        <a:rPr lang="cs-CZ" sz="1200" b="1" dirty="0" err="1" smtClean="0"/>
                        <a:t>Obrnice</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dirty="0" smtClean="0"/>
                        <a:t>FC </a:t>
                      </a:r>
                      <a:r>
                        <a:rPr lang="cs-CZ" sz="1200" b="1" dirty="0" err="1" smtClean="0"/>
                        <a:t>Chomutov</a:t>
                      </a:r>
                      <a:r>
                        <a:rPr lang="cs-CZ" sz="1200" b="1" dirty="0" smtClean="0"/>
                        <a:t>/</a:t>
                      </a:r>
                      <a:r>
                        <a:rPr lang="cs-CZ" sz="1200" b="1" dirty="0" err="1" smtClean="0"/>
                        <a:t>Spořice</a:t>
                      </a:r>
                      <a:r>
                        <a:rPr lang="cs-CZ" sz="1200" b="1" dirty="0" smtClean="0"/>
                        <a:t>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3:4</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0:1</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07110">
                <a:tc>
                  <a:txBody>
                    <a:bodyPr/>
                    <a:lstStyle/>
                    <a:p>
                      <a:pPr algn="ctr" rtl="0" fontAlgn="ctr"/>
                      <a:r>
                        <a:rPr lang="cs-CZ" sz="1200" b="1" dirty="0" smtClean="0"/>
                        <a:t>VOŠ Roudnice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a:t>
                      </a:r>
                      <a:r>
                        <a:rPr lang="cs-CZ" sz="1200" b="1" dirty="0" smtClean="0"/>
                        <a:t>FK Litvínov </a:t>
                      </a:r>
                      <a:endParaRPr lang="cs-CZ" sz="12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0:2</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smtClean="0">
                          <a:solidFill>
                            <a:srgbClr val="000000"/>
                          </a:solidFill>
                          <a:effectLst>
                            <a:outerShdw blurRad="50800" dist="38100" algn="tr" rotWithShape="0">
                              <a:prstClr val="black">
                                <a:alpha val="40000"/>
                              </a:prstClr>
                            </a:outerShdw>
                          </a:effectLst>
                          <a:latin typeface="Cambria"/>
                        </a:rPr>
                        <a:t>0:2</a:t>
                      </a:r>
                      <a:endParaRPr lang="cs-CZ" sz="1800" b="1" i="0" u="none" strike="noStrike" dirty="0">
                        <a:solidFill>
                          <a:srgbClr val="000000"/>
                        </a:solidFill>
                        <a:effectLst>
                          <a:outerShdw blurRad="50800" dist="38100" algn="tr" rotWithShape="0">
                            <a:prstClr val="black">
                              <a:alpha val="40000"/>
                            </a:prstClr>
                          </a:outerShdw>
                        </a:effectLst>
                        <a:latin typeface="Cambr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bl>
          </a:graphicData>
        </a:graphic>
      </p:graphicFrame>
      <p:pic>
        <p:nvPicPr>
          <p:cNvPr id="49155" name="Picture 3"/>
          <p:cNvPicPr>
            <a:picLocks noChangeAspect="1" noChangeArrowheads="1"/>
          </p:cNvPicPr>
          <p:nvPr/>
        </p:nvPicPr>
        <p:blipFill>
          <a:blip r:embed="rId3" cstate="print"/>
          <a:srcRect/>
          <a:stretch>
            <a:fillRect/>
          </a:stretch>
        </p:blipFill>
        <p:spPr bwMode="auto">
          <a:xfrm>
            <a:off x="7015708" y="6139780"/>
            <a:ext cx="1008112" cy="720080"/>
          </a:xfrm>
          <a:prstGeom prst="rect">
            <a:avLst/>
          </a:prstGeom>
          <a:noFill/>
          <a:ln w="9525">
            <a:noFill/>
            <a:miter lim="800000"/>
            <a:headEnd/>
            <a:tailEnd/>
          </a:ln>
        </p:spPr>
      </p:pic>
      <p:graphicFrame>
        <p:nvGraphicFramePr>
          <p:cNvPr id="7" name="Tabulka 6"/>
          <p:cNvGraphicFramePr>
            <a:graphicFrameLocks noGrp="1"/>
          </p:cNvGraphicFramePr>
          <p:nvPr/>
        </p:nvGraphicFramePr>
        <p:xfrm>
          <a:off x="174948" y="163116"/>
          <a:ext cx="4536504" cy="4413250"/>
        </p:xfrm>
        <a:graphic>
          <a:graphicData uri="http://schemas.openxmlformats.org/drawingml/2006/table">
            <a:tbl>
              <a:tblPr/>
              <a:tblGrid>
                <a:gridCol w="651953">
                  <a:extLst>
                    <a:ext uri="{9D8B030D-6E8A-4147-A177-3AD203B41FA5}">
                      <a16:colId xmlns:a16="http://schemas.microsoft.com/office/drawing/2014/main" val="20000"/>
                    </a:ext>
                  </a:extLst>
                </a:gridCol>
                <a:gridCol w="1181664">
                  <a:extLst>
                    <a:ext uri="{9D8B030D-6E8A-4147-A177-3AD203B41FA5}">
                      <a16:colId xmlns:a16="http://schemas.microsoft.com/office/drawing/2014/main" val="20001"/>
                    </a:ext>
                  </a:extLst>
                </a:gridCol>
                <a:gridCol w="1331070">
                  <a:extLst>
                    <a:ext uri="{9D8B030D-6E8A-4147-A177-3AD203B41FA5}">
                      <a16:colId xmlns:a16="http://schemas.microsoft.com/office/drawing/2014/main" val="20002"/>
                    </a:ext>
                  </a:extLst>
                </a:gridCol>
                <a:gridCol w="1371817">
                  <a:extLst>
                    <a:ext uri="{9D8B030D-6E8A-4147-A177-3AD203B41FA5}">
                      <a16:colId xmlns:a16="http://schemas.microsoft.com/office/drawing/2014/main" val="20003"/>
                    </a:ext>
                  </a:extLst>
                </a:gridCol>
              </a:tblGrid>
              <a:tr h="361950">
                <a:tc gridSpan="4">
                  <a:txBody>
                    <a:bodyPr/>
                    <a:lstStyle/>
                    <a:p>
                      <a:pPr algn="ctr" fontAlgn="ctr"/>
                      <a:r>
                        <a:rPr lang="cs-CZ" sz="1800" b="1" i="0" u="none" strike="noStrike">
                          <a:solidFill>
                            <a:srgbClr val="000000"/>
                          </a:solidFill>
                          <a:latin typeface="Candara"/>
                        </a:rPr>
                        <a:t>Nejlepší střelci krajského přeboru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2565">
                <a:tc>
                  <a:txBody>
                    <a:bodyPr/>
                    <a:lstStyle/>
                    <a:p>
                      <a:pPr algn="ctr" fontAlgn="ctr"/>
                      <a:r>
                        <a:rPr lang="cs-CZ" sz="1100" b="1" i="0" u="none" strike="noStrike">
                          <a:solidFill>
                            <a:srgbClr val="000000"/>
                          </a:solidFill>
                          <a:latin typeface="Calibri"/>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Dominik Valenta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TJ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1"/>
                  </a:ext>
                </a:extLst>
              </a:tr>
              <a:tr h="202565">
                <a:tc>
                  <a:txBody>
                    <a:bodyPr/>
                    <a:lstStyle/>
                    <a:p>
                      <a:pPr algn="ctr" fontAlgn="ctr"/>
                      <a:r>
                        <a:rPr lang="cs-CZ" sz="1100" b="1" i="0" u="none" strike="noStrike">
                          <a:solidFill>
                            <a:srgbClr val="000000"/>
                          </a:solidFill>
                          <a:latin typeface="Calibri"/>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František Tůma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FK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22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202565">
                <a:tc>
                  <a:txBody>
                    <a:bodyPr/>
                    <a:lstStyle/>
                    <a:p>
                      <a:pPr algn="ctr" fontAlgn="ctr"/>
                      <a:r>
                        <a:rPr lang="cs-CZ" sz="1100" b="1" i="0" u="none" strike="noStrike">
                          <a:solidFill>
                            <a:srgbClr val="000000"/>
                          </a:solidFill>
                          <a:latin typeface="Calibri"/>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Jiří Böhm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FK Blšany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3"/>
                  </a:ext>
                </a:extLst>
              </a:tr>
              <a:tr h="202565">
                <a:tc>
                  <a:txBody>
                    <a:bodyPr/>
                    <a:lstStyle/>
                    <a:p>
                      <a:pPr algn="ctr" fontAlgn="ctr"/>
                      <a:r>
                        <a:rPr lang="cs-CZ" sz="1100" b="1" i="0" u="none" strike="noStrike">
                          <a:solidFill>
                            <a:srgbClr val="000000"/>
                          </a:solidFill>
                          <a:latin typeface="Calibr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Tomáš Vavrinec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TJ Modlany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4"/>
                  </a:ext>
                </a:extLst>
              </a:tr>
              <a:tr h="202565">
                <a:tc>
                  <a:txBody>
                    <a:bodyPr/>
                    <a:lstStyle/>
                    <a:p>
                      <a:pPr algn="ctr" fontAlgn="ctr"/>
                      <a:r>
                        <a:rPr lang="cs-CZ" sz="1100" b="1" i="0" u="none" strike="noStrike">
                          <a:solidFill>
                            <a:srgbClr val="000000"/>
                          </a:solidFill>
                          <a:latin typeface="Calibri"/>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Lukáš Krok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FK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5"/>
                  </a:ext>
                </a:extLst>
              </a:tr>
              <a:tr h="202565">
                <a:tc>
                  <a:txBody>
                    <a:bodyPr/>
                    <a:lstStyle/>
                    <a:p>
                      <a:pPr algn="ctr" fontAlgn="ctr"/>
                      <a:r>
                        <a:rPr lang="cs-CZ" sz="1200" b="1" i="0" u="none" strike="noStrike">
                          <a:solidFill>
                            <a:srgbClr val="FF0000"/>
                          </a:solidFill>
                          <a:latin typeface="Calibri"/>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200" b="1" i="0" u="none" strike="noStrike">
                          <a:solidFill>
                            <a:srgbClr val="FF0000"/>
                          </a:solidFill>
                          <a:latin typeface="Calibri"/>
                        </a:rPr>
                        <a:t>Tomáš Belák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FF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FF0000"/>
                          </a:solidFill>
                          <a:latin typeface="Calibri"/>
                        </a:rPr>
                        <a:t>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6"/>
                  </a:ext>
                </a:extLst>
              </a:tr>
              <a:tr h="202565">
                <a:tc>
                  <a:txBody>
                    <a:bodyPr/>
                    <a:lstStyle/>
                    <a:p>
                      <a:pPr algn="ctr" fontAlgn="ctr"/>
                      <a:r>
                        <a:rPr lang="cs-CZ" sz="1200" b="1" i="0" u="none" strike="noStrike">
                          <a:solidFill>
                            <a:srgbClr val="FF0000"/>
                          </a:solidFill>
                          <a:latin typeface="Calibri"/>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200" b="1" i="0" u="none" strike="noStrike">
                          <a:solidFill>
                            <a:srgbClr val="FF0000"/>
                          </a:solidFill>
                          <a:latin typeface="Calibri"/>
                        </a:rPr>
                        <a:t>Rudolf Slanička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200" b="1" i="0" u="none" strike="noStrike">
                          <a:solidFill>
                            <a:srgbClr val="FF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200" b="1" i="0" u="none" strike="noStrike">
                          <a:solidFill>
                            <a:srgbClr val="FF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7"/>
                  </a:ext>
                </a:extLst>
              </a:tr>
              <a:tr h="202565">
                <a:tc>
                  <a:txBody>
                    <a:bodyPr/>
                    <a:lstStyle/>
                    <a:p>
                      <a:pPr algn="ctr" fontAlgn="ctr"/>
                      <a:r>
                        <a:rPr lang="cs-CZ" sz="1100" b="1" i="0" u="none" strike="noStrike">
                          <a:solidFill>
                            <a:srgbClr val="000000"/>
                          </a:solidFill>
                          <a:latin typeface="Calibri"/>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David Brandejs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SK Hrobce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8"/>
                  </a:ext>
                </a:extLst>
              </a:tr>
              <a:tr h="202565">
                <a:tc>
                  <a:txBody>
                    <a:bodyPr/>
                    <a:lstStyle/>
                    <a:p>
                      <a:pPr algn="ctr" fontAlgn="ctr"/>
                      <a:r>
                        <a:rPr lang="cs-CZ" sz="1100" b="1" i="0" u="none" strike="noStrike">
                          <a:solidFill>
                            <a:srgbClr val="000000"/>
                          </a:solidFill>
                          <a:latin typeface="Calibri"/>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Vít Kala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SK Hrobce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9"/>
                  </a:ext>
                </a:extLst>
              </a:tr>
              <a:tr h="202565">
                <a:tc>
                  <a:txBody>
                    <a:bodyPr/>
                    <a:lstStyle/>
                    <a:p>
                      <a:pPr algn="ctr" fontAlgn="ctr"/>
                      <a:r>
                        <a:rPr lang="cs-CZ" sz="1100" b="1" i="0" u="none" strike="noStrike">
                          <a:solidFill>
                            <a:srgbClr val="000000"/>
                          </a:solidFill>
                          <a:latin typeface="Calibr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Emil Rilke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TJ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202565">
                <a:tc>
                  <a:txBody>
                    <a:bodyPr/>
                    <a:lstStyle/>
                    <a:p>
                      <a:pPr algn="ctr" fontAlgn="ctr"/>
                      <a:r>
                        <a:rPr lang="cs-CZ" sz="1100" b="1" i="0" u="none" strike="noStrike">
                          <a:solidFill>
                            <a:srgbClr val="000000"/>
                          </a:solidFill>
                          <a:latin typeface="Calibri"/>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Michal Salák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TJ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1"/>
                  </a:ext>
                </a:extLst>
              </a:tr>
              <a:tr h="202565">
                <a:tc>
                  <a:txBody>
                    <a:bodyPr/>
                    <a:lstStyle/>
                    <a:p>
                      <a:pPr algn="ctr" fontAlgn="ctr"/>
                      <a:r>
                        <a:rPr lang="cs-CZ" sz="1100" b="1" i="0" u="none" strike="noStrike">
                          <a:solidFill>
                            <a:srgbClr val="000000"/>
                          </a:solidFill>
                          <a:latin typeface="Calibri"/>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Daniel Zícha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FK Postoloprty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202565">
                <a:tc>
                  <a:txBody>
                    <a:bodyPr/>
                    <a:lstStyle/>
                    <a:p>
                      <a:pPr algn="ctr" fontAlgn="ctr"/>
                      <a:r>
                        <a:rPr lang="cs-CZ" sz="1100" b="1" i="0" u="none" strike="noStrike">
                          <a:solidFill>
                            <a:srgbClr val="000000"/>
                          </a:solidFill>
                          <a:latin typeface="Calibri"/>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David Řezníček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TJ Střekov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3"/>
                  </a:ext>
                </a:extLst>
              </a:tr>
              <a:tr h="202565">
                <a:tc>
                  <a:txBody>
                    <a:bodyPr/>
                    <a:lstStyle/>
                    <a:p>
                      <a:pPr algn="ctr" fontAlgn="ctr"/>
                      <a:r>
                        <a:rPr lang="cs-CZ" sz="1200" b="1" i="0" u="none" strike="noStrike">
                          <a:solidFill>
                            <a:srgbClr val="FF0000"/>
                          </a:solidFill>
                          <a:latin typeface="Calibri"/>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200" b="1" i="0" u="none" strike="noStrike">
                          <a:solidFill>
                            <a:srgbClr val="FF0000"/>
                          </a:solidFill>
                          <a:latin typeface="Calibri"/>
                        </a:rPr>
                        <a:t>Lukáš Stejskal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FF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200" b="1" i="0" u="none" strike="noStrike">
                          <a:solidFill>
                            <a:srgbClr val="FF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4"/>
                  </a:ext>
                </a:extLst>
              </a:tr>
              <a:tr h="202565">
                <a:tc>
                  <a:txBody>
                    <a:bodyPr/>
                    <a:lstStyle/>
                    <a:p>
                      <a:pPr algn="ctr" fontAlgn="ctr"/>
                      <a:r>
                        <a:rPr lang="cs-CZ" sz="1100" b="1" i="0" u="none" strike="noStrike">
                          <a:solidFill>
                            <a:srgbClr val="000000"/>
                          </a:solidFill>
                          <a:latin typeface="Calibri"/>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Michal Doležal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TJ Modlany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5"/>
                  </a:ext>
                </a:extLst>
              </a:tr>
              <a:tr h="202565">
                <a:tc>
                  <a:txBody>
                    <a:bodyPr/>
                    <a:lstStyle/>
                    <a:p>
                      <a:pPr algn="ctr" fontAlgn="ctr"/>
                      <a:r>
                        <a:rPr lang="cs-CZ" sz="1100" b="1" i="0" u="none" strike="noStrike">
                          <a:solidFill>
                            <a:srgbClr val="000000"/>
                          </a:solidFill>
                          <a:latin typeface="Calibri"/>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Jakub Slavíček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SK Hrobce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6"/>
                  </a:ext>
                </a:extLst>
              </a:tr>
              <a:tr h="202565">
                <a:tc>
                  <a:txBody>
                    <a:bodyPr/>
                    <a:lstStyle/>
                    <a:p>
                      <a:pPr algn="ctr" fontAlgn="ctr"/>
                      <a:r>
                        <a:rPr lang="cs-CZ" sz="1100" b="1" i="0" u="none" strike="noStrike">
                          <a:solidFill>
                            <a:srgbClr val="000000"/>
                          </a:solidFill>
                          <a:latin typeface="Calibri"/>
                        </a:rPr>
                        <a:t>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Michal Zeman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FK Blšany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7"/>
                  </a:ext>
                </a:extLst>
              </a:tr>
              <a:tr h="202565">
                <a:tc>
                  <a:txBody>
                    <a:bodyPr/>
                    <a:lstStyle/>
                    <a:p>
                      <a:pPr algn="ctr" fontAlgn="ctr"/>
                      <a:r>
                        <a:rPr lang="cs-CZ" sz="1100" b="1" i="0" u="none" strike="noStrike">
                          <a:solidFill>
                            <a:srgbClr val="000000"/>
                          </a:solidFill>
                          <a:latin typeface="Calibri"/>
                        </a:rPr>
                        <a:t>18.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Ondřej Hlaváček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TJ H. Jiřetín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8"/>
                  </a:ext>
                </a:extLst>
              </a:tr>
              <a:tr h="202565">
                <a:tc>
                  <a:txBody>
                    <a:bodyPr/>
                    <a:lstStyle/>
                    <a:p>
                      <a:pPr algn="ctr" fontAlgn="ctr"/>
                      <a:r>
                        <a:rPr lang="cs-CZ" sz="1100" b="1" i="0" u="none" strike="noStrike">
                          <a:solidFill>
                            <a:srgbClr val="000000"/>
                          </a:solidFill>
                          <a:latin typeface="Calibri"/>
                        </a:rPr>
                        <a:t>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l" fontAlgn="ctr"/>
                      <a:r>
                        <a:rPr lang="cs-CZ" sz="1100" b="1" i="0" u="none" strike="noStrike">
                          <a:solidFill>
                            <a:srgbClr val="000000"/>
                          </a:solidFill>
                          <a:latin typeface="Calibri"/>
                        </a:rPr>
                        <a:t>Matěj Růžička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FK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1100" b="1" i="0" u="none" strike="noStrike">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19"/>
                  </a:ext>
                </a:extLst>
              </a:tr>
              <a:tr h="202565">
                <a:tc>
                  <a:txBody>
                    <a:bodyPr/>
                    <a:lstStyle/>
                    <a:p>
                      <a:pPr algn="ctr" fontAlgn="ctr"/>
                      <a:r>
                        <a:rPr lang="cs-CZ" sz="1100" b="1" i="0" u="none" strike="noStrike">
                          <a:solidFill>
                            <a:srgbClr val="000000"/>
                          </a:solidFill>
                          <a:latin typeface="Calibri"/>
                        </a:rPr>
                        <a:t>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fontAlgn="ctr"/>
                      <a:r>
                        <a:rPr lang="cs-CZ" sz="1100" b="1" i="0" u="none" strike="noStrike">
                          <a:solidFill>
                            <a:srgbClr val="000000"/>
                          </a:solidFill>
                          <a:latin typeface="Calibri"/>
                        </a:rPr>
                        <a:t>Martin Kulhánek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Calibri"/>
                        </a:rPr>
                        <a:t>TJ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000000"/>
                          </a:solidFill>
                          <a:latin typeface="Calibri"/>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20"/>
                  </a:ext>
                </a:extLst>
              </a:tr>
            </a:tbl>
          </a:graphicData>
        </a:graphic>
      </p:graphicFrame>
      <p:pic>
        <p:nvPicPr>
          <p:cNvPr id="55297" name="Picture 1"/>
          <p:cNvPicPr>
            <a:picLocks noChangeAspect="1" noChangeArrowheads="1"/>
          </p:cNvPicPr>
          <p:nvPr/>
        </p:nvPicPr>
        <p:blipFill>
          <a:blip r:embed="rId4" cstate="print"/>
          <a:srcRect/>
          <a:stretch>
            <a:fillRect/>
          </a:stretch>
        </p:blipFill>
        <p:spPr bwMode="auto">
          <a:xfrm>
            <a:off x="102940" y="4771628"/>
            <a:ext cx="2090936" cy="2088232"/>
          </a:xfrm>
          <a:prstGeom prst="rect">
            <a:avLst/>
          </a:prstGeom>
          <a:noFill/>
          <a:ln w="9525">
            <a:noFill/>
            <a:miter lim="800000"/>
            <a:headEnd/>
            <a:tailEnd/>
          </a:ln>
        </p:spPr>
      </p:pic>
      <p:sp>
        <p:nvSpPr>
          <p:cNvPr id="13" name="TextovéPole 12"/>
          <p:cNvSpPr txBox="1"/>
          <p:nvPr/>
        </p:nvSpPr>
        <p:spPr>
          <a:xfrm>
            <a:off x="2263180" y="4915644"/>
            <a:ext cx="2520280" cy="1569660"/>
          </a:xfrm>
          <a:prstGeom prst="rect">
            <a:avLst/>
          </a:prstGeom>
          <a:solidFill>
            <a:srgbClr val="99FF66"/>
          </a:solidFill>
        </p:spPr>
        <p:txBody>
          <a:bodyPr wrap="square" rtlCol="0">
            <a:spAutoFit/>
          </a:bodyPr>
          <a:lstStyle/>
          <a:p>
            <a:pPr algn="ctr"/>
            <a:r>
              <a:rPr lang="cs-CZ" sz="3200" dirty="0" smtClean="0">
                <a:effectLst>
                  <a:outerShdw blurRad="38100" dist="38100" dir="2700000" algn="tl">
                    <a:srgbClr val="000000">
                      <a:alpha val="43137"/>
                    </a:srgbClr>
                  </a:outerShdw>
                </a:effectLst>
                <a:latin typeface="Franklin Gothic Demi" pitchFamily="34" charset="0"/>
              </a:rPr>
              <a:t>Nepřipomíná vám někoho?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0" name="TextovéPole 9"/>
          <p:cNvSpPr txBox="1"/>
          <p:nvPr/>
        </p:nvSpPr>
        <p:spPr>
          <a:xfrm>
            <a:off x="7735788"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12" name="TextovéPole 11"/>
          <p:cNvSpPr txBox="1"/>
          <p:nvPr/>
        </p:nvSpPr>
        <p:spPr>
          <a:xfrm>
            <a:off x="5503540" y="91108"/>
            <a:ext cx="4680520" cy="2862322"/>
          </a:xfrm>
          <a:prstGeom prst="rect">
            <a:avLst/>
          </a:prstGeom>
          <a:blipFill dpi="0" rotWithShape="1">
            <a:blip r:embed="rId2" cstate="print">
              <a:alphaModFix amt="67000"/>
            </a:blip>
            <a:srcRect/>
            <a:stretch>
              <a:fillRect/>
            </a:stretch>
          </a:blipFill>
          <a:ln w="85725" cmpd="dbl">
            <a:gradFill flip="none" rotWithShape="1">
              <a:gsLst>
                <a:gs pos="0">
                  <a:srgbClr val="3399FF"/>
                </a:gs>
                <a:gs pos="16000">
                  <a:srgbClr val="00CCCC"/>
                </a:gs>
                <a:gs pos="47000">
                  <a:srgbClr val="9999FF"/>
                </a:gs>
                <a:gs pos="60001">
                  <a:srgbClr val="FF0000"/>
                </a:gs>
                <a:gs pos="71001">
                  <a:srgbClr val="3333CC"/>
                </a:gs>
                <a:gs pos="81000">
                  <a:srgbClr val="1170FF"/>
                </a:gs>
                <a:gs pos="100000">
                  <a:srgbClr val="006699"/>
                </a:gs>
              </a:gsLst>
              <a:path path="rect">
                <a:fillToRect l="100000" t="100000"/>
              </a:path>
              <a:tileRect r="-100000" b="-100000"/>
            </a:gradFill>
            <a:prstDash val="lgDashDot"/>
          </a:ln>
        </p:spPr>
        <p:txBody>
          <a:bodyPr wrap="square" rtlCol="0">
            <a:spAutoFit/>
          </a:bodyPr>
          <a:lstStyle/>
          <a:p>
            <a:pPr algn="ctr"/>
            <a:r>
              <a:rPr lang="cs-CZ" sz="3600" dirty="0" smtClean="0">
                <a:blipFill>
                  <a:blip r:embed="rId3"/>
                  <a:stretch>
                    <a:fillRect/>
                  </a:stretch>
                </a:blipFill>
                <a:effectLst>
                  <a:outerShdw blurRad="38100" dist="38100" dir="2700000" algn="tl">
                    <a:srgbClr val="000000">
                      <a:alpha val="43137"/>
                    </a:srgbClr>
                  </a:outerShdw>
                </a:effectLst>
                <a:latin typeface="Imprint MT Shadow" pitchFamily="82" charset="0"/>
              </a:rPr>
              <a:t>Pohár Ústeckého kraje 2016</a:t>
            </a:r>
          </a:p>
          <a:p>
            <a:pPr algn="ctr"/>
            <a:r>
              <a:rPr lang="cs-CZ" sz="3600" dirty="0" smtClean="0">
                <a:blipFill>
                  <a:blip r:embed="rId3"/>
                  <a:stretch>
                    <a:fillRect/>
                  </a:stretch>
                </a:blipFill>
                <a:effectLst>
                  <a:outerShdw blurRad="38100" dist="38100" dir="2700000" algn="tl">
                    <a:srgbClr val="000000">
                      <a:alpha val="43137"/>
                    </a:srgbClr>
                  </a:outerShdw>
                </a:effectLst>
                <a:latin typeface="Imprint MT Shadow" pitchFamily="82" charset="0"/>
              </a:rPr>
              <a:t>Čtvrtfinále -dospělí</a:t>
            </a:r>
          </a:p>
          <a:p>
            <a:pPr algn="ctr"/>
            <a:r>
              <a:rPr lang="cs-CZ" sz="3600" dirty="0" smtClean="0">
                <a:blipFill>
                  <a:blip r:embed="rId3"/>
                  <a:stretch>
                    <a:fillRect/>
                  </a:stretch>
                </a:blipFill>
                <a:effectLst>
                  <a:outerShdw blurRad="38100" dist="38100" dir="2700000" algn="tl">
                    <a:srgbClr val="000000">
                      <a:alpha val="43137"/>
                    </a:srgbClr>
                  </a:outerShdw>
                </a:effectLst>
                <a:latin typeface="Imprint MT Shadow" pitchFamily="82" charset="0"/>
              </a:rPr>
              <a:t>Obhajujeme loňské vítězství</a:t>
            </a:r>
          </a:p>
        </p:txBody>
      </p:sp>
      <p:sp>
        <p:nvSpPr>
          <p:cNvPr id="14" name="TextovéPole 13"/>
          <p:cNvSpPr txBox="1"/>
          <p:nvPr/>
        </p:nvSpPr>
        <p:spPr>
          <a:xfrm>
            <a:off x="5503540" y="3259460"/>
            <a:ext cx="4752528" cy="2308324"/>
          </a:xfrm>
          <a:prstGeom prst="rect">
            <a:avLst/>
          </a:prstGeom>
          <a:blipFill>
            <a:blip r:embed="rId4" cstate="print"/>
            <a:stretch>
              <a:fillRect/>
            </a:stretch>
          </a:blipFill>
          <a:ln w="73025">
            <a:solidFill>
              <a:schemeClr val="tx1"/>
            </a:solidFill>
            <a:prstDash val="sysDot"/>
          </a:ln>
        </p:spPr>
        <p:txBody>
          <a:bodyPr wrap="square" rtlCol="0">
            <a:spAutoFit/>
          </a:bodyPr>
          <a:lstStyle/>
          <a:p>
            <a:pPr algn="ctr"/>
            <a:r>
              <a:rPr lang="cs-CZ" sz="2600" u="dotDotDashHeavy" spc="160" dirty="0" smtClean="0">
                <a:uFill>
                  <a:solidFill>
                    <a:srgbClr val="D60093"/>
                  </a:solidFill>
                </a:uFill>
                <a:latin typeface="Arial Black" pitchFamily="34" charset="0"/>
                <a:ea typeface="Tahoma" pitchFamily="34" charset="0"/>
                <a:cs typeface="Tahoma" pitchFamily="34" charset="0"/>
              </a:rPr>
              <a:t>Středa 11.5.2016 17:00</a:t>
            </a:r>
          </a:p>
          <a:p>
            <a:pPr algn="ctr"/>
            <a:r>
              <a:rPr lang="cs-CZ" sz="2200" dirty="0" smtClean="0">
                <a:blipFill>
                  <a:blip r:embed="rId5"/>
                  <a:stretch>
                    <a:fillRect/>
                  </a:stretch>
                </a:blipFill>
                <a:latin typeface="Tahoma" pitchFamily="34" charset="0"/>
                <a:ea typeface="Tahoma" pitchFamily="34" charset="0"/>
                <a:cs typeface="Tahoma" pitchFamily="34" charset="0"/>
              </a:rPr>
              <a:t>TJ </a:t>
            </a:r>
            <a:r>
              <a:rPr lang="cs-CZ" sz="2200" dirty="0" err="1" smtClean="0">
                <a:blipFill>
                  <a:blip r:embed="rId5"/>
                  <a:stretch>
                    <a:fillRect/>
                  </a:stretch>
                </a:blipFill>
                <a:latin typeface="Tahoma" pitchFamily="34" charset="0"/>
                <a:ea typeface="Tahoma" pitchFamily="34" charset="0"/>
                <a:cs typeface="Tahoma" pitchFamily="34" charset="0"/>
              </a:rPr>
              <a:t>Baník</a:t>
            </a:r>
            <a:r>
              <a:rPr lang="cs-CZ" sz="2200" dirty="0" smtClean="0">
                <a:blipFill>
                  <a:blip r:embed="rId5"/>
                  <a:stretch>
                    <a:fillRect/>
                  </a:stretch>
                </a:blipFill>
                <a:latin typeface="Tahoma" pitchFamily="34" charset="0"/>
                <a:ea typeface="Tahoma" pitchFamily="34" charset="0"/>
                <a:cs typeface="Tahoma" pitchFamily="34" charset="0"/>
              </a:rPr>
              <a:t> </a:t>
            </a:r>
            <a:r>
              <a:rPr lang="cs-CZ" sz="2200" dirty="0" err="1" smtClean="0">
                <a:blipFill>
                  <a:blip r:embed="rId5"/>
                  <a:stretch>
                    <a:fillRect/>
                  </a:stretch>
                </a:blipFill>
                <a:latin typeface="Tahoma" pitchFamily="34" charset="0"/>
                <a:ea typeface="Tahoma" pitchFamily="34" charset="0"/>
                <a:cs typeface="Tahoma" pitchFamily="34" charset="0"/>
              </a:rPr>
              <a:t>Modlany</a:t>
            </a:r>
            <a:r>
              <a:rPr lang="cs-CZ" sz="2200" dirty="0" smtClean="0">
                <a:blipFill>
                  <a:blip r:embed="rId5"/>
                  <a:stretch>
                    <a:fillRect/>
                  </a:stretch>
                </a:blipFill>
                <a:latin typeface="Tahoma" pitchFamily="34" charset="0"/>
                <a:ea typeface="Tahoma" pitchFamily="34" charset="0"/>
                <a:cs typeface="Tahoma" pitchFamily="34" charset="0"/>
              </a:rPr>
              <a:t> - SK </a:t>
            </a:r>
            <a:r>
              <a:rPr lang="cs-CZ" sz="2200" dirty="0" err="1" smtClean="0">
                <a:blipFill>
                  <a:blip r:embed="rId5"/>
                  <a:stretch>
                    <a:fillRect/>
                  </a:stretch>
                </a:blipFill>
                <a:latin typeface="Tahoma" pitchFamily="34" charset="0"/>
                <a:ea typeface="Tahoma" pitchFamily="34" charset="0"/>
                <a:cs typeface="Tahoma" pitchFamily="34" charset="0"/>
              </a:rPr>
              <a:t>Štětí</a:t>
            </a:r>
            <a:r>
              <a:rPr lang="cs-CZ" sz="2200" dirty="0" smtClean="0">
                <a:blipFill>
                  <a:blip r:embed="rId5"/>
                  <a:stretch>
                    <a:fillRect/>
                  </a:stretch>
                </a:blipFill>
                <a:latin typeface="Tahoma" pitchFamily="34" charset="0"/>
                <a:ea typeface="Tahoma" pitchFamily="34" charset="0"/>
                <a:cs typeface="Tahoma" pitchFamily="34" charset="0"/>
              </a:rPr>
              <a:t>, z.s.</a:t>
            </a:r>
          </a:p>
          <a:p>
            <a:pPr algn="ctr"/>
            <a:r>
              <a:rPr lang="cs-CZ" sz="2200" dirty="0" smtClean="0">
                <a:latin typeface="Tahoma" pitchFamily="34" charset="0"/>
                <a:ea typeface="Tahoma" pitchFamily="34" charset="0"/>
                <a:cs typeface="Tahoma" pitchFamily="34" charset="0"/>
              </a:rPr>
              <a:t>FK Jílové o.s. - </a:t>
            </a:r>
            <a:r>
              <a:rPr lang="cs-CZ" sz="2200" dirty="0" err="1" smtClean="0">
                <a:latin typeface="Tahoma" pitchFamily="34" charset="0"/>
                <a:ea typeface="Tahoma" pitchFamily="34" charset="0"/>
                <a:cs typeface="Tahoma" pitchFamily="34" charset="0"/>
              </a:rPr>
              <a:t>Proboštov</a:t>
            </a:r>
            <a:endParaRPr lang="cs-CZ" sz="2200" dirty="0" smtClean="0">
              <a:latin typeface="Tahoma" pitchFamily="34" charset="0"/>
              <a:ea typeface="Tahoma" pitchFamily="34" charset="0"/>
              <a:cs typeface="Tahoma" pitchFamily="34" charset="0"/>
            </a:endParaRPr>
          </a:p>
          <a:p>
            <a:pPr algn="ctr"/>
            <a:r>
              <a:rPr lang="cs-CZ" sz="2200" dirty="0" smtClean="0">
                <a:latin typeface="Tahoma" pitchFamily="34" charset="0"/>
                <a:ea typeface="Tahoma" pitchFamily="34" charset="0"/>
                <a:cs typeface="Tahoma" pitchFamily="34" charset="0"/>
              </a:rPr>
              <a:t>Sokol </a:t>
            </a:r>
            <a:r>
              <a:rPr lang="cs-CZ" sz="2200" dirty="0" err="1" smtClean="0">
                <a:latin typeface="Tahoma" pitchFamily="34" charset="0"/>
                <a:ea typeface="Tahoma" pitchFamily="34" charset="0"/>
                <a:cs typeface="Tahoma" pitchFamily="34" charset="0"/>
              </a:rPr>
              <a:t>Obrnice</a:t>
            </a:r>
            <a:r>
              <a:rPr lang="cs-CZ" sz="2200" dirty="0" smtClean="0">
                <a:latin typeface="Tahoma" pitchFamily="34" charset="0"/>
                <a:ea typeface="Tahoma" pitchFamily="34" charset="0"/>
                <a:cs typeface="Tahoma" pitchFamily="34" charset="0"/>
              </a:rPr>
              <a:t>- FK </a:t>
            </a:r>
            <a:r>
              <a:rPr lang="cs-CZ" sz="2200" dirty="0" err="1" smtClean="0">
                <a:latin typeface="Tahoma" pitchFamily="34" charset="0"/>
                <a:ea typeface="Tahoma" pitchFamily="34" charset="0"/>
                <a:cs typeface="Tahoma" pitchFamily="34" charset="0"/>
              </a:rPr>
              <a:t>Postoloprty</a:t>
            </a:r>
            <a:r>
              <a:rPr lang="cs-CZ" sz="2200" dirty="0" smtClean="0">
                <a:latin typeface="Tahoma" pitchFamily="34" charset="0"/>
                <a:ea typeface="Tahoma" pitchFamily="34" charset="0"/>
                <a:cs typeface="Tahoma" pitchFamily="34" charset="0"/>
              </a:rPr>
              <a:t> </a:t>
            </a:r>
          </a:p>
          <a:p>
            <a:pPr algn="ctr"/>
            <a:r>
              <a:rPr lang="cs-CZ" sz="2200" dirty="0" smtClean="0">
                <a:latin typeface="Tahoma" pitchFamily="34" charset="0"/>
                <a:ea typeface="Tahoma" pitchFamily="34" charset="0"/>
                <a:cs typeface="Tahoma" pitchFamily="34" charset="0"/>
              </a:rPr>
              <a:t>TJ Sokol </a:t>
            </a:r>
            <a:r>
              <a:rPr lang="cs-CZ" sz="2200" dirty="0" err="1" smtClean="0">
                <a:latin typeface="Tahoma" pitchFamily="34" charset="0"/>
                <a:ea typeface="Tahoma" pitchFamily="34" charset="0"/>
                <a:cs typeface="Tahoma" pitchFamily="34" charset="0"/>
              </a:rPr>
              <a:t>Údlice</a:t>
            </a:r>
            <a:r>
              <a:rPr lang="cs-CZ" sz="2200" dirty="0" smtClean="0">
                <a:latin typeface="Tahoma" pitchFamily="34" charset="0"/>
                <a:ea typeface="Tahoma" pitchFamily="34" charset="0"/>
                <a:cs typeface="Tahoma" pitchFamily="34" charset="0"/>
              </a:rPr>
              <a:t> – AFK Chomutov</a:t>
            </a:r>
            <a:endParaRPr lang="cs-CZ" sz="1400" u="sng" dirty="0" smtClean="0">
              <a:latin typeface="Bookman Old Style" pitchFamily="18" charset="0"/>
            </a:endParaRPr>
          </a:p>
        </p:txBody>
      </p:sp>
      <p:pic>
        <p:nvPicPr>
          <p:cNvPr id="49154" name="Picture 2"/>
          <p:cNvPicPr>
            <a:picLocks noChangeAspect="1" noChangeArrowheads="1"/>
          </p:cNvPicPr>
          <p:nvPr/>
        </p:nvPicPr>
        <p:blipFill>
          <a:blip r:embed="rId6" cstate="print"/>
          <a:srcRect/>
          <a:stretch>
            <a:fillRect/>
          </a:stretch>
        </p:blipFill>
        <p:spPr bwMode="auto">
          <a:xfrm>
            <a:off x="6756970" y="5707732"/>
            <a:ext cx="1986930" cy="1152128"/>
          </a:xfrm>
          <a:prstGeom prst="rect">
            <a:avLst/>
          </a:prstGeom>
          <a:noFill/>
          <a:ln w="9525">
            <a:noFill/>
            <a:miter lim="800000"/>
            <a:headEnd/>
            <a:tailEnd/>
          </a:ln>
        </p:spPr>
      </p:pic>
      <p:sp>
        <p:nvSpPr>
          <p:cNvPr id="7" name="TextovéPole 6"/>
          <p:cNvSpPr txBox="1"/>
          <p:nvPr/>
        </p:nvSpPr>
        <p:spPr>
          <a:xfrm>
            <a:off x="102940" y="163116"/>
            <a:ext cx="4248472" cy="1323439"/>
          </a:xfrm>
          <a:prstGeom prst="rect">
            <a:avLst/>
          </a:prstGeom>
          <a:blipFill>
            <a:blip r:embed="rId7" cstate="print"/>
            <a:stretch>
              <a:fillRect/>
            </a:stretch>
          </a:blipFill>
          <a:ln w="69850">
            <a:solidFill>
              <a:srgbClr val="FF6699"/>
            </a:solidFill>
          </a:ln>
          <a:scene3d>
            <a:camera prst="orthographicFront"/>
            <a:lightRig rig="threePt" dir="t"/>
          </a:scene3d>
          <a:sp3d extrusionH="76200" contourW="12700" prstMaterial="plastic">
            <a:bevelT w="38100"/>
            <a:bevelB w="139700" prst="cross"/>
            <a:extrusionClr>
              <a:srgbClr val="FFFF00"/>
            </a:extrusionClr>
            <a:contourClr>
              <a:schemeClr val="accent5">
                <a:lumMod val="60000"/>
                <a:lumOff val="40000"/>
              </a:schemeClr>
            </a:contourClr>
          </a:sp3d>
        </p:spPr>
        <p:txBody>
          <a:bodyPr wrap="square" rtlCol="0">
            <a:spAutoFit/>
          </a:bodyPr>
          <a:lstStyle/>
          <a:p>
            <a:pPr algn="ctr"/>
            <a:r>
              <a:rPr lang="cs-CZ" sz="2000" dirty="0" smtClean="0">
                <a:solidFill>
                  <a:srgbClr val="0000CC"/>
                </a:solidFill>
                <a:latin typeface="Lucida Fax" pitchFamily="18" charset="0"/>
              </a:rPr>
              <a:t>Starší dorostenci prohrávali už 3:0 a kdyby se v závěru míči do cesty nepostavila tyč, tak mohli i vyhrát</a:t>
            </a:r>
          </a:p>
        </p:txBody>
      </p:sp>
      <p:sp>
        <p:nvSpPr>
          <p:cNvPr id="8" name="Rectangle 1"/>
          <p:cNvSpPr>
            <a:spLocks noChangeArrowheads="1"/>
          </p:cNvSpPr>
          <p:nvPr/>
        </p:nvSpPr>
        <p:spPr bwMode="auto">
          <a:xfrm>
            <a:off x="30932" y="1695609"/>
            <a:ext cx="4320480" cy="4201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TJ Krupka – SK </a:t>
            </a:r>
            <a:r>
              <a:rPr kumimoji="0" lang="cs-CZ" sz="18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4:3  PK (2:0)     17.4.2016   21. 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Když v 53. minutě zvyšoval domácí Tomáš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Nácovský</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3:0, tak se zdálo, že není již co řešit 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štětští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dorostenci pojedou domů s prázdnou.  Fotbal se však hraje 90. minut  a dokud rozhodčí neodpíská konec, tak není nikdy rozhodnuto.   V 61. minutě snížil Beruška na 1:3. To byli domácí ještě v klidu, ale když o minutu později upravil už na rozdíl jen jedné branky 2:3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tak domácí lavička hodně znejistila. V 64. minutě bylo už dokonce vyrovnáno, když svojí druhou brankou v zápase srovnal Beruška na 3:3. Z 0:3 na 3:3 se každý den nevidí. V závěrečných minutách utkání jsme mohli jít dokonce do vedení, ale nastřelili jsme pouze tyčku. Zápas skončil remízou a na řadu musely přijít penalty a v těch už se nám tak nedařilo. S ohledem na průběh zápasu, však můžeme být s bodíkem spokojeni. Dorostenci jsou na 15. místě a teď je doma čekají fotbalisté FK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Litomeřic</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kteří mají 3 body více</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Beruška 2,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Kooman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Sestava: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.Svoboda-</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Sviták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Vála, Beruška,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Feko</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Balštík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Danč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Marek,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Koloman</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Mejzr,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Horváth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Miroslav, Lukáš Horáček, Moučka,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Štekr</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Trenér</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.Podhorský  Vedoucí: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R.Švejdar</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Rozhodčí: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Klimpl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Miroslav - Živnůstka Filip,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Matas</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Martin</a:t>
            </a:r>
            <a:endParaRPr kumimoji="0" lang="cs-CZ"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2"/>
          <p:cNvPicPr>
            <a:picLocks noChangeAspect="1" noChangeArrowheads="1"/>
          </p:cNvPicPr>
          <p:nvPr/>
        </p:nvPicPr>
        <p:blipFill>
          <a:blip r:embed="rId8" cstate="print"/>
          <a:srcRect/>
          <a:stretch>
            <a:fillRect/>
          </a:stretch>
        </p:blipFill>
        <p:spPr bwMode="auto">
          <a:xfrm>
            <a:off x="1111052" y="5923756"/>
            <a:ext cx="1368152" cy="864096"/>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375748"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sp>
        <p:nvSpPr>
          <p:cNvPr id="10" name="TextovéPole 9"/>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6" name="TextovéPole 5"/>
          <p:cNvSpPr txBox="1"/>
          <p:nvPr/>
        </p:nvSpPr>
        <p:spPr>
          <a:xfrm>
            <a:off x="102940" y="52199"/>
            <a:ext cx="4248472" cy="830997"/>
          </a:xfrm>
          <a:prstGeom prst="rect">
            <a:avLst/>
          </a:prstGeom>
          <a:blipFill>
            <a:blip r:embed="rId3" cstate="print"/>
            <a:stretch>
              <a:fillRect/>
            </a:stretch>
          </a:blipFill>
          <a:ln w="47625" cmpd="sng">
            <a:solidFill>
              <a:srgbClr val="993366"/>
            </a:solidFill>
          </a:ln>
        </p:spPr>
        <p:txBody>
          <a:bodyPr wrap="square" rtlCol="0">
            <a:spAutoFit/>
          </a:bodyPr>
          <a:lstStyle/>
          <a:p>
            <a:pPr algn="ctr"/>
            <a:r>
              <a:rPr lang="cs-CZ" sz="2400" dirty="0" smtClean="0">
                <a:solidFill>
                  <a:srgbClr val="006600"/>
                </a:solidFill>
                <a:latin typeface="Arial Black" pitchFamily="34" charset="0"/>
              </a:rPr>
              <a:t>Nyní hraje mužstvo dospělých 2x venku</a:t>
            </a:r>
          </a:p>
        </p:txBody>
      </p:sp>
      <p:sp>
        <p:nvSpPr>
          <p:cNvPr id="7" name="TextovéPole 6"/>
          <p:cNvSpPr txBox="1"/>
          <p:nvPr/>
        </p:nvSpPr>
        <p:spPr>
          <a:xfrm>
            <a:off x="102940" y="955204"/>
            <a:ext cx="4176464" cy="2308324"/>
          </a:xfrm>
          <a:prstGeom prst="rect">
            <a:avLst/>
          </a:prstGeom>
          <a:blipFill dpi="0" rotWithShape="1">
            <a:blip r:embed="rId4" cstate="print">
              <a:alphaModFix amt="49000"/>
            </a:blip>
            <a:srcRect/>
            <a:stretch>
              <a:fillRect/>
            </a:stretch>
          </a:blipFill>
          <a:ln w="57150">
            <a:solidFill>
              <a:srgbClr val="CC0066"/>
            </a:solidFill>
            <a:prstDash val="dashDot"/>
          </a:ln>
        </p:spPr>
        <p:txBody>
          <a:bodyPr wrap="square" rtlCol="0">
            <a:spAutoFit/>
          </a:bodyPr>
          <a:lstStyle/>
          <a:p>
            <a:pPr algn="ctr"/>
            <a:r>
              <a:rPr lang="cs-CZ" sz="3600" dirty="0" smtClean="0">
                <a:latin typeface="Gloucester MT Extra Condensed" pitchFamily="18" charset="0"/>
                <a:cs typeface="KodchiangUPC" pitchFamily="18" charset="-34"/>
              </a:rPr>
              <a:t>FC Jiskra Modrá</a:t>
            </a:r>
          </a:p>
          <a:p>
            <a:pPr algn="ctr"/>
            <a:r>
              <a:rPr lang="cs-CZ" sz="3600" dirty="0" smtClean="0">
                <a:latin typeface="Gloucester MT Extra Condensed" pitchFamily="18" charset="0"/>
                <a:cs typeface="KodchiangUPC" pitchFamily="18" charset="-34"/>
              </a:rPr>
              <a:t>SK </a:t>
            </a:r>
            <a:r>
              <a:rPr lang="cs-CZ" sz="3600" dirty="0" err="1" smtClean="0">
                <a:latin typeface="Gloucester MT Extra Condensed" pitchFamily="18" charset="0"/>
                <a:cs typeface="KodchiangUPC" pitchFamily="18" charset="-34"/>
              </a:rPr>
              <a:t>Štětí</a:t>
            </a:r>
            <a:endParaRPr lang="cs-CZ" sz="3600" dirty="0" smtClean="0">
              <a:latin typeface="Gloucester MT Extra Condensed" pitchFamily="18" charset="0"/>
              <a:cs typeface="KodchiangUPC" pitchFamily="18" charset="-34"/>
            </a:endParaRPr>
          </a:p>
          <a:p>
            <a:pPr algn="ctr"/>
            <a:r>
              <a:rPr lang="cs-CZ" sz="3600" dirty="0" smtClean="0">
                <a:latin typeface="Gloucester MT Extra Condensed" pitchFamily="18" charset="0"/>
                <a:cs typeface="KodchiangUPC" pitchFamily="18" charset="-34"/>
              </a:rPr>
              <a:t>neděle 8.5. 2016  17:00</a:t>
            </a:r>
          </a:p>
          <a:p>
            <a:pPr algn="ctr"/>
            <a:r>
              <a:rPr lang="cs-CZ" sz="3600" dirty="0" smtClean="0">
                <a:latin typeface="Gloucester MT Extra Condensed" pitchFamily="18" charset="0"/>
                <a:cs typeface="KodchiangUPC" pitchFamily="18" charset="-34"/>
              </a:rPr>
              <a:t>odjezd 14:30</a:t>
            </a:r>
          </a:p>
        </p:txBody>
      </p:sp>
      <p:sp>
        <p:nvSpPr>
          <p:cNvPr id="8" name="TextovéPole 7"/>
          <p:cNvSpPr txBox="1"/>
          <p:nvPr/>
        </p:nvSpPr>
        <p:spPr>
          <a:xfrm>
            <a:off x="102940" y="4479528"/>
            <a:ext cx="4176464" cy="2308324"/>
          </a:xfrm>
          <a:prstGeom prst="rect">
            <a:avLst/>
          </a:prstGeom>
          <a:blipFill>
            <a:blip r:embed="rId5" cstate="print"/>
            <a:stretch>
              <a:fillRect/>
            </a:stretch>
          </a:blipFill>
          <a:ln w="57150">
            <a:solidFill>
              <a:srgbClr val="0000CC"/>
            </a:solidFill>
            <a:prstDash val="dash"/>
          </a:ln>
        </p:spPr>
        <p:txBody>
          <a:bodyPr wrap="square" rtlCol="0">
            <a:spAutoFit/>
          </a:bodyPr>
          <a:lstStyle/>
          <a:p>
            <a:pPr algn="ctr"/>
            <a:r>
              <a:rPr lang="cs-CZ" sz="3600" dirty="0" smtClean="0">
                <a:latin typeface="Gloucester MT Extra Condensed" pitchFamily="18" charset="0"/>
                <a:cs typeface="KodchiangUPC" pitchFamily="18" charset="-34"/>
              </a:rPr>
              <a:t>FK Český Lev </a:t>
            </a:r>
            <a:r>
              <a:rPr lang="cs-CZ" sz="3600" dirty="0" err="1" smtClean="0">
                <a:latin typeface="Gloucester MT Extra Condensed" pitchFamily="18" charset="0"/>
                <a:cs typeface="KodchiangUPC" pitchFamily="18" charset="-34"/>
              </a:rPr>
              <a:t>Neštěmice</a:t>
            </a:r>
            <a:r>
              <a:rPr lang="cs-CZ" sz="3600" dirty="0" smtClean="0">
                <a:latin typeface="Gloucester MT Extra Condensed" pitchFamily="18" charset="0"/>
                <a:cs typeface="KodchiangUPC" pitchFamily="18" charset="-34"/>
              </a:rPr>
              <a:t> </a:t>
            </a:r>
          </a:p>
          <a:p>
            <a:pPr algn="ctr"/>
            <a:r>
              <a:rPr lang="cs-CZ" sz="3600" dirty="0" smtClean="0">
                <a:latin typeface="Gloucester MT Extra Condensed" pitchFamily="18" charset="0"/>
                <a:cs typeface="KodchiangUPC" pitchFamily="18" charset="-34"/>
              </a:rPr>
              <a:t>SK </a:t>
            </a:r>
            <a:r>
              <a:rPr lang="cs-CZ" sz="3600" dirty="0" err="1" smtClean="0">
                <a:latin typeface="Gloucester MT Extra Condensed" pitchFamily="18" charset="0"/>
                <a:cs typeface="KodchiangUPC" pitchFamily="18" charset="-34"/>
              </a:rPr>
              <a:t>Štětí</a:t>
            </a:r>
            <a:endParaRPr lang="cs-CZ" sz="3600" dirty="0" smtClean="0">
              <a:latin typeface="Gloucester MT Extra Condensed" pitchFamily="18" charset="0"/>
              <a:cs typeface="KodchiangUPC" pitchFamily="18" charset="-34"/>
            </a:endParaRPr>
          </a:p>
          <a:p>
            <a:pPr algn="ctr"/>
            <a:r>
              <a:rPr lang="cs-CZ" sz="3600" dirty="0" smtClean="0">
                <a:latin typeface="Gloucester MT Extra Condensed" pitchFamily="18" charset="0"/>
                <a:cs typeface="KodchiangUPC" pitchFamily="18" charset="-34"/>
              </a:rPr>
              <a:t>neděle 15.5. 2016  15:00</a:t>
            </a:r>
          </a:p>
          <a:p>
            <a:pPr algn="ctr"/>
            <a:r>
              <a:rPr lang="cs-CZ" sz="3600" dirty="0" smtClean="0">
                <a:latin typeface="Gloucester MT Extra Condensed" pitchFamily="18" charset="0"/>
                <a:cs typeface="KodchiangUPC" pitchFamily="18" charset="-34"/>
              </a:rPr>
              <a:t>odjezd 12:30</a:t>
            </a:r>
          </a:p>
        </p:txBody>
      </p:sp>
      <p:pic>
        <p:nvPicPr>
          <p:cNvPr id="12" name="Picture 8"/>
          <p:cNvPicPr>
            <a:picLocks noChangeAspect="1" noChangeArrowheads="1"/>
          </p:cNvPicPr>
          <p:nvPr/>
        </p:nvPicPr>
        <p:blipFill>
          <a:blip r:embed="rId6" cstate="print"/>
          <a:srcRect/>
          <a:stretch>
            <a:fillRect/>
          </a:stretch>
        </p:blipFill>
        <p:spPr bwMode="auto">
          <a:xfrm>
            <a:off x="1327076" y="3403477"/>
            <a:ext cx="1728192" cy="864096"/>
          </a:xfrm>
          <a:prstGeom prst="rect">
            <a:avLst/>
          </a:prstGeom>
          <a:noFill/>
          <a:ln w="9525">
            <a:noFill/>
            <a:miter lim="800000"/>
            <a:headEnd/>
            <a:tailEnd/>
          </a:ln>
        </p:spPr>
      </p:pic>
      <p:pic>
        <p:nvPicPr>
          <p:cNvPr id="13" name="Picture 6"/>
          <p:cNvPicPr>
            <a:picLocks noChangeAspect="1" noChangeArrowheads="1"/>
          </p:cNvPicPr>
          <p:nvPr/>
        </p:nvPicPr>
        <p:blipFill>
          <a:blip r:embed="rId7" cstate="print"/>
          <a:srcRect/>
          <a:stretch>
            <a:fillRect/>
          </a:stretch>
        </p:blipFill>
        <p:spPr bwMode="auto">
          <a:xfrm>
            <a:off x="462980" y="5059660"/>
            <a:ext cx="609030" cy="576064"/>
          </a:xfrm>
          <a:prstGeom prst="rect">
            <a:avLst/>
          </a:prstGeom>
          <a:noFill/>
          <a:ln w="9525">
            <a:noFill/>
            <a:miter lim="800000"/>
            <a:headEnd/>
            <a:tailEnd/>
          </a:ln>
        </p:spPr>
      </p:pic>
      <p:pic>
        <p:nvPicPr>
          <p:cNvPr id="14" name="Picture 7"/>
          <p:cNvPicPr>
            <a:picLocks noChangeAspect="1" noChangeArrowheads="1"/>
          </p:cNvPicPr>
          <p:nvPr/>
        </p:nvPicPr>
        <p:blipFill>
          <a:blip r:embed="rId8" cstate="print"/>
          <a:srcRect/>
          <a:stretch>
            <a:fillRect/>
          </a:stretch>
        </p:blipFill>
        <p:spPr bwMode="auto">
          <a:xfrm>
            <a:off x="246956" y="1387252"/>
            <a:ext cx="648072" cy="720080"/>
          </a:xfrm>
          <a:prstGeom prst="rect">
            <a:avLst/>
          </a:prstGeom>
          <a:noFill/>
          <a:ln w="9525">
            <a:noFill/>
            <a:miter lim="800000"/>
            <a:headEnd/>
            <a:tailEnd/>
          </a:ln>
        </p:spPr>
      </p:pic>
      <p:sp>
        <p:nvSpPr>
          <p:cNvPr id="15" name="TextovéPole 14"/>
          <p:cNvSpPr txBox="1"/>
          <p:nvPr/>
        </p:nvSpPr>
        <p:spPr>
          <a:xfrm>
            <a:off x="5431532" y="1561167"/>
            <a:ext cx="4824536" cy="5370701"/>
          </a:xfrm>
          <a:prstGeom prst="rect">
            <a:avLst/>
          </a:prstGeom>
          <a:noFill/>
        </p:spPr>
        <p:txBody>
          <a:bodyPr wrap="square" rtlCol="0">
            <a:spAutoFit/>
          </a:bodyPr>
          <a:lstStyle/>
          <a:p>
            <a:pPr algn="ctr"/>
            <a:r>
              <a:rPr lang="cs-CZ" sz="2000" u="sng" dirty="0" smtClean="0">
                <a:ln>
                  <a:solidFill>
                    <a:srgbClr val="008000"/>
                  </a:solidFill>
                </a:ln>
                <a:effectLst>
                  <a:outerShdw blurRad="38100" dist="38100" dir="2700000" algn="tl">
                    <a:srgbClr val="000000">
                      <a:alpha val="43137"/>
                    </a:srgbClr>
                  </a:outerShdw>
                </a:effectLst>
                <a:latin typeface="Constantia" pitchFamily="18" charset="0"/>
              </a:rPr>
              <a:t>SK </a:t>
            </a:r>
            <a:r>
              <a:rPr lang="cs-CZ" sz="2000" u="sng" dirty="0" err="1" smtClean="0">
                <a:ln>
                  <a:solidFill>
                    <a:srgbClr val="008000"/>
                  </a:solidFill>
                </a:ln>
                <a:effectLst>
                  <a:outerShdw blurRad="38100" dist="38100" dir="2700000" algn="tl">
                    <a:srgbClr val="000000">
                      <a:alpha val="43137"/>
                    </a:srgbClr>
                  </a:outerShdw>
                </a:effectLst>
                <a:latin typeface="Constantia" pitchFamily="18" charset="0"/>
              </a:rPr>
              <a:t>Štětí</a:t>
            </a:r>
            <a:r>
              <a:rPr lang="cs-CZ" sz="2000" u="sng" dirty="0" smtClean="0">
                <a:ln>
                  <a:solidFill>
                    <a:srgbClr val="008000"/>
                  </a:solidFill>
                </a:ln>
                <a:effectLst>
                  <a:outerShdw blurRad="38100" dist="38100" dir="2700000" algn="tl">
                    <a:srgbClr val="000000">
                      <a:alpha val="43137"/>
                    </a:srgbClr>
                  </a:outerShdw>
                </a:effectLst>
                <a:latin typeface="Constantia" pitchFamily="18" charset="0"/>
              </a:rPr>
              <a:t> – FK Litoměřice</a:t>
            </a:r>
          </a:p>
          <a:p>
            <a:pPr algn="ctr"/>
            <a:r>
              <a:rPr lang="cs-CZ" sz="2000" u="sng" dirty="0" smtClean="0">
                <a:ln>
                  <a:solidFill>
                    <a:srgbClr val="008000"/>
                  </a:solidFill>
                </a:ln>
                <a:effectLst>
                  <a:outerShdw blurRad="38100" dist="38100" dir="2700000" algn="tl">
                    <a:srgbClr val="000000">
                      <a:alpha val="43137"/>
                    </a:srgbClr>
                  </a:outerShdw>
                </a:effectLst>
                <a:latin typeface="Constantia" pitchFamily="18" charset="0"/>
              </a:rPr>
              <a:t>2:3(1:2)   23.4.2016  22. kolo</a:t>
            </a:r>
          </a:p>
          <a:p>
            <a:pPr algn="just"/>
            <a:r>
              <a:rPr lang="cs-CZ" sz="1100" b="0" dirty="0" smtClean="0">
                <a:latin typeface="Arial" pitchFamily="34" charset="0"/>
                <a:cs typeface="Arial" pitchFamily="34" charset="0"/>
              </a:rPr>
              <a:t>Utkání 2 kontaktních mužstev v tabulce jsme nezačali dobře. Nechali jsme se přitlačit na vlastní polovinu a s důsledným atakováním soupeře jsme si neporadili. Litoměřice se také v 8. minutě brankou Franka ujali vedení 1:0. Odpověď přišla okamžitě z kopačky Vály, který střelou podél brankáře za další 2 minuty srovnal na 1:1. V dalším průběhu poločasu jsme se však na tu správnou herní notu nedostali. Soupeř byl u míče vždy o něco dříve a rychlými přechody na naší polovinu dělal obraně velké starosti. Pár náznaků šancí jsme si také do poločasu připravili, ale jejich řešení nebylo šťastné. Zbytečné přihrávky navíc k úspěchu nevedly. Ve 37. minutě se navíc </a:t>
            </a:r>
            <a:r>
              <a:rPr lang="cs-CZ" sz="1100" b="0" dirty="0" err="1" smtClean="0">
                <a:latin typeface="Arial" pitchFamily="34" charset="0"/>
                <a:cs typeface="Arial" pitchFamily="34" charset="0"/>
              </a:rPr>
              <a:t>hrubice</a:t>
            </a:r>
            <a:r>
              <a:rPr lang="cs-CZ" sz="1100" b="0" dirty="0" smtClean="0">
                <a:latin typeface="Arial" pitchFamily="34" charset="0"/>
                <a:cs typeface="Arial" pitchFamily="34" charset="0"/>
              </a:rPr>
              <a:t> dopustil </a:t>
            </a:r>
            <a:r>
              <a:rPr lang="cs-CZ" sz="1100" b="0" dirty="0" err="1" smtClean="0">
                <a:latin typeface="Arial" pitchFamily="34" charset="0"/>
                <a:cs typeface="Arial" pitchFamily="34" charset="0"/>
              </a:rPr>
              <a:t>Danč</a:t>
            </a:r>
            <a:r>
              <a:rPr lang="cs-CZ" sz="1100" b="0" dirty="0" smtClean="0">
                <a:latin typeface="Arial" pitchFamily="34" charset="0"/>
                <a:cs typeface="Arial" pitchFamily="34" charset="0"/>
              </a:rPr>
              <a:t> a toho využil </a:t>
            </a:r>
            <a:r>
              <a:rPr lang="cs-CZ" sz="1100" b="0" dirty="0" err="1" smtClean="0">
                <a:latin typeface="Arial" pitchFamily="34" charset="0"/>
                <a:cs typeface="Arial" pitchFamily="34" charset="0"/>
              </a:rPr>
              <a:t>Zákravský</a:t>
            </a:r>
            <a:r>
              <a:rPr lang="cs-CZ" sz="1100" b="0" dirty="0" smtClean="0">
                <a:latin typeface="Arial" pitchFamily="34" charset="0"/>
                <a:cs typeface="Arial" pitchFamily="34" charset="0"/>
              </a:rPr>
              <a:t>, který dostal hosty opět do vedení 2:1. Do druhého poločasu jsme vyběhli s velkým elánem. Začala se dařit kombinace a soupeř nevěděl co hrát. Zdálo se, že vyrovnání je na dosah a také se tak v 62. minutě po rohu a hlavičce Berušky stalo. Výsledek 2:2 však neměl dlouhého trvání. Opět rychlý útok, zpětná přihrávka a z hranice šestnáctky se přesně k tyči trefil </a:t>
            </a:r>
            <a:r>
              <a:rPr lang="cs-CZ" sz="1100" b="0" dirty="0" err="1" smtClean="0">
                <a:latin typeface="Arial" pitchFamily="34" charset="0"/>
                <a:cs typeface="Arial" pitchFamily="34" charset="0"/>
              </a:rPr>
              <a:t>Hervert</a:t>
            </a:r>
            <a:r>
              <a:rPr lang="cs-CZ" sz="1100" b="0" dirty="0" smtClean="0">
                <a:latin typeface="Arial" pitchFamily="34" charset="0"/>
                <a:cs typeface="Arial" pitchFamily="34" charset="0"/>
              </a:rPr>
              <a:t>. Od těchto okamžiků se úvodní chuť do hry z našeho týmu vytratila a nebezpečnějším týmem byly Litoměřice. Ty naštěstí pro nás zahodily i ty největší střelecké příležitosti a tak jsme mohli až do konce doufat, že se nám podaří založit akci, ze které by jsme vyrovnali aspoň na 3:3. Žádný tlak se však nedostavil a tak jsme museli skousnout další jarní porážku. Výkon dobrý nebyl a to navíc než na 13. místo v tabulce stačit nemůže.</a:t>
            </a:r>
          </a:p>
          <a:p>
            <a:pPr algn="just"/>
            <a:r>
              <a:rPr lang="cs-CZ" sz="1100" b="0" u="sng" dirty="0" smtClean="0">
                <a:latin typeface="Arial" pitchFamily="34" charset="0"/>
                <a:cs typeface="Arial" pitchFamily="34" charset="0"/>
              </a:rPr>
              <a:t>Branky: </a:t>
            </a:r>
            <a:r>
              <a:rPr lang="cs-CZ" sz="1100" b="0" dirty="0" smtClean="0">
                <a:latin typeface="Arial" pitchFamily="34" charset="0"/>
                <a:cs typeface="Arial" pitchFamily="34" charset="0"/>
              </a:rPr>
              <a:t>Vála 1, Beruška 1</a:t>
            </a:r>
          </a:p>
          <a:p>
            <a:pPr algn="just"/>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Podhorský,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Balaštík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Danč</a:t>
            </a:r>
            <a:r>
              <a:rPr lang="cs-CZ" sz="1100" b="0" dirty="0" smtClean="0">
                <a:latin typeface="Arial" pitchFamily="34" charset="0"/>
                <a:cs typeface="Arial" pitchFamily="34" charset="0"/>
              </a:rPr>
              <a:t>, Marek,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Mejzr,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Macháček, </a:t>
            </a:r>
            <a:r>
              <a:rPr lang="cs-CZ" sz="1100" b="0" dirty="0" err="1" smtClean="0">
                <a:latin typeface="Arial" pitchFamily="34" charset="0"/>
                <a:cs typeface="Arial" pitchFamily="34" charset="0"/>
              </a:rPr>
              <a:t>Chaloupecký</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.Podhorský, </a:t>
            </a:r>
            <a:r>
              <a:rPr lang="cs-CZ" sz="1100" b="0" dirty="0" err="1" smtClean="0">
                <a:latin typeface="Arial" pitchFamily="34" charset="0"/>
                <a:cs typeface="Arial" pitchFamily="34" charset="0"/>
              </a:rPr>
              <a:t>R.Švejdar</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.Hamšík-</a:t>
            </a:r>
            <a:r>
              <a:rPr lang="cs-CZ" sz="1100" b="0" dirty="0" err="1" smtClean="0">
                <a:latin typeface="Arial" pitchFamily="34" charset="0"/>
                <a:cs typeface="Arial" pitchFamily="34" charset="0"/>
              </a:rPr>
              <a:t>L</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Holec</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a:t>
            </a:r>
          </a:p>
        </p:txBody>
      </p:sp>
      <p:sp>
        <p:nvSpPr>
          <p:cNvPr id="16" name="TextovéPole 15"/>
          <p:cNvSpPr txBox="1"/>
          <p:nvPr/>
        </p:nvSpPr>
        <p:spPr>
          <a:xfrm>
            <a:off x="5431532" y="91108"/>
            <a:ext cx="4752528" cy="1446550"/>
          </a:xfrm>
          <a:prstGeom prst="rect">
            <a:avLst/>
          </a:prstGeom>
          <a:blipFill>
            <a:blip r:embed="rId9" cstate="print"/>
            <a:stretch>
              <a:fillRect/>
            </a:stretch>
          </a:blipFill>
          <a:ln w="66675" cmpd="sng">
            <a:solidFill>
              <a:srgbClr val="FF0066"/>
            </a:solidFill>
            <a:prstDash val="sysDot"/>
          </a:ln>
        </p:spPr>
        <p:txBody>
          <a:bodyPr wrap="square" rtlCol="0">
            <a:spAutoFit/>
          </a:bodyPr>
          <a:lstStyle/>
          <a:p>
            <a:pPr algn="ctr"/>
            <a:r>
              <a:rPr lang="cs-CZ" sz="2200" dirty="0" smtClean="0">
                <a:solidFill>
                  <a:srgbClr val="000099"/>
                </a:solidFill>
                <a:latin typeface="Constantia" pitchFamily="18" charset="0"/>
              </a:rPr>
              <a:t>Starší dorost 2x vyrovnal, ale potřetí už odpovědět nedokázal. V tabulce Ústeckého přeboru je na 13. místě </a:t>
            </a:r>
          </a:p>
        </p:txBody>
      </p:sp>
      <p:pic>
        <p:nvPicPr>
          <p:cNvPr id="48130" name="Picture 2"/>
          <p:cNvPicPr>
            <a:picLocks noChangeAspect="1" noChangeArrowheads="1"/>
          </p:cNvPicPr>
          <p:nvPr/>
        </p:nvPicPr>
        <p:blipFill>
          <a:blip r:embed="rId10" cstate="print"/>
          <a:srcRect/>
          <a:stretch>
            <a:fillRect/>
          </a:stretch>
        </p:blipFill>
        <p:spPr bwMode="auto">
          <a:xfrm>
            <a:off x="9175948" y="6355804"/>
            <a:ext cx="864096" cy="72008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5431532" y="91108"/>
            <a:ext cx="4680520" cy="1877437"/>
          </a:xfrm>
          <a:prstGeom prst="rect">
            <a:avLst/>
          </a:prstGeom>
          <a:blipFill>
            <a:blip r:embed="rId2" cstate="print"/>
            <a:stretch>
              <a:fillRect/>
            </a:stretch>
          </a:blipFill>
          <a:ln w="66675" cmpd="dbl">
            <a:solidFill>
              <a:schemeClr val="accent6">
                <a:lumMod val="75000"/>
              </a:schemeClr>
            </a:solidFill>
            <a:prstDash val="lgDashDot"/>
          </a:ln>
        </p:spPr>
        <p:txBody>
          <a:bodyPr wrap="square" lIns="91440" tIns="45720" rIns="91440" bIns="45720">
            <a:spAutoFit/>
          </a:bodyPr>
          <a:lstStyle/>
          <a:p>
            <a:pPr algn="ctr"/>
            <a:r>
              <a:rPr lang="cs-CZ" sz="3200" b="1" i="1" u="sng" cap="none" spc="0" dirty="0" smtClean="0">
                <a:ln w="31550" cmpd="sng">
                  <a:noFill/>
                  <a:prstDash val="solid"/>
                </a:ln>
                <a:solidFill>
                  <a:srgbClr val="FF3300"/>
                </a:solidFill>
                <a:effectLst>
                  <a:outerShdw blurRad="41275" dist="12700" dir="12000000" algn="tl" rotWithShape="0">
                    <a:srgbClr val="000000">
                      <a:alpha val="40000"/>
                    </a:srgbClr>
                  </a:outerShdw>
                </a:effectLst>
              </a:rPr>
              <a:t>Pozvánka </a:t>
            </a:r>
          </a:p>
          <a:p>
            <a:pPr algn="ctr"/>
            <a:r>
              <a:rPr lang="cs-CZ" sz="2800" b="1" cap="none" spc="0" dirty="0" smtClean="0">
                <a:ln w="31550" cmpd="sng">
                  <a:noFill/>
                  <a:prstDash val="solid"/>
                </a:ln>
                <a:solidFill>
                  <a:srgbClr val="FF3300"/>
                </a:solidFill>
                <a:effectLst>
                  <a:outerShdw blurRad="41275" dist="12700" dir="12000000" algn="tl" rotWithShape="0">
                    <a:srgbClr val="000000">
                      <a:alpha val="40000"/>
                    </a:srgbClr>
                  </a:outerShdw>
                </a:effectLst>
              </a:rPr>
              <a:t>na další domácí </a:t>
            </a:r>
          </a:p>
          <a:p>
            <a:pPr algn="ctr"/>
            <a:r>
              <a:rPr lang="cs-CZ" sz="2800" b="1" cap="none" spc="0" dirty="0" smtClean="0">
                <a:ln w="31550" cmpd="sng">
                  <a:noFill/>
                  <a:prstDash val="solid"/>
                </a:ln>
                <a:solidFill>
                  <a:srgbClr val="FF3300"/>
                </a:solidFill>
                <a:effectLst>
                  <a:outerShdw blurRad="41275" dist="12700" dir="12000000" algn="tl" rotWithShape="0">
                    <a:srgbClr val="000000">
                      <a:alpha val="40000"/>
                    </a:srgbClr>
                  </a:outerShdw>
                </a:effectLst>
              </a:rPr>
              <a:t>zápas.  Pozor. Hraje se až za 3 týdny v 17:00 hod </a:t>
            </a:r>
            <a:endParaRPr lang="cs-CZ" sz="2800" b="1" cap="none" spc="0" dirty="0">
              <a:ln w="31550" cmpd="sng">
                <a:noFill/>
                <a:prstDash val="solid"/>
              </a:ln>
              <a:solidFill>
                <a:srgbClr val="FF3300"/>
              </a:solidFill>
              <a:effectLst>
                <a:outerShdw blurRad="41275" dist="12700" dir="12000000" algn="tl" rotWithShape="0">
                  <a:srgbClr val="000000">
                    <a:alpha val="40000"/>
                  </a:srgbClr>
                </a:outerShdw>
              </a:effectLst>
            </a:endParaRPr>
          </a:p>
        </p:txBody>
      </p:sp>
      <p:sp>
        <p:nvSpPr>
          <p:cNvPr id="4" name="TextovéPole 3"/>
          <p:cNvSpPr txBox="1"/>
          <p:nvPr/>
        </p:nvSpPr>
        <p:spPr>
          <a:xfrm>
            <a:off x="5431532" y="2107332"/>
            <a:ext cx="4752528" cy="4893647"/>
          </a:xfrm>
          <a:prstGeom prst="rect">
            <a:avLst/>
          </a:prstGeom>
          <a:blipFill>
            <a:blip r:embed="rId3" cstate="print"/>
            <a:stretch>
              <a:fillRect/>
            </a:stretch>
          </a:blipFill>
          <a:ln w="66675">
            <a:solidFill>
              <a:schemeClr val="accent1">
                <a:lumMod val="75000"/>
              </a:schemeClr>
            </a:solidFill>
          </a:ln>
        </p:spPr>
        <p:txBody>
          <a:bodyPr wrap="square" rtlCol="0">
            <a:spAutoFit/>
          </a:bodyPr>
          <a:lstStyle/>
          <a:p>
            <a:pPr algn="ctr"/>
            <a:r>
              <a:rPr lang="cs-CZ" sz="6000" dirty="0" smtClean="0">
                <a:ln w="57150">
                  <a:solidFill>
                    <a:srgbClr val="6666FF"/>
                  </a:solidFill>
                </a:ln>
                <a:solidFill>
                  <a:srgbClr val="FFFF00"/>
                </a:solidFill>
                <a:latin typeface="Bodoni MT Black" pitchFamily="18" charset="0"/>
                <a:cs typeface="Times New Roman" pitchFamily="18" charset="0"/>
              </a:rPr>
              <a:t>SK </a:t>
            </a:r>
            <a:r>
              <a:rPr lang="cs-CZ" sz="6000" dirty="0" err="1" smtClean="0">
                <a:ln w="57150">
                  <a:solidFill>
                    <a:srgbClr val="6666FF"/>
                  </a:solidFill>
                </a:ln>
                <a:solidFill>
                  <a:srgbClr val="FFFF00"/>
                </a:solidFill>
                <a:latin typeface="Bodoni MT Black" pitchFamily="18" charset="0"/>
                <a:cs typeface="Times New Roman" pitchFamily="18" charset="0"/>
              </a:rPr>
              <a:t>Štětí</a:t>
            </a:r>
            <a:endParaRPr lang="cs-CZ" sz="6000" dirty="0" smtClean="0">
              <a:ln w="57150">
                <a:solidFill>
                  <a:srgbClr val="6666FF"/>
                </a:solidFill>
              </a:ln>
              <a:solidFill>
                <a:srgbClr val="FFFF00"/>
              </a:solidFill>
              <a:latin typeface="Bodoni MT Black" pitchFamily="18" charset="0"/>
              <a:cs typeface="Times New Roman" pitchFamily="18" charset="0"/>
            </a:endParaRPr>
          </a:p>
          <a:p>
            <a:pPr algn="ctr"/>
            <a:r>
              <a:rPr lang="cs-CZ" sz="6000" dirty="0" smtClean="0">
                <a:ln w="57150">
                  <a:solidFill>
                    <a:srgbClr val="6666FF"/>
                  </a:solidFill>
                </a:ln>
                <a:solidFill>
                  <a:srgbClr val="FFFF00"/>
                </a:solidFill>
                <a:latin typeface="Bodoni MT Black" pitchFamily="18" charset="0"/>
                <a:cs typeface="Times New Roman" pitchFamily="18" charset="0"/>
              </a:rPr>
              <a:t>TJ </a:t>
            </a:r>
            <a:r>
              <a:rPr lang="cs-CZ" sz="6000" dirty="0" err="1" smtClean="0">
                <a:ln w="57150">
                  <a:solidFill>
                    <a:srgbClr val="6666FF"/>
                  </a:solidFill>
                </a:ln>
                <a:solidFill>
                  <a:srgbClr val="FFFF00"/>
                </a:solidFill>
                <a:latin typeface="Bodoni MT Black" pitchFamily="18" charset="0"/>
                <a:cs typeface="Times New Roman" pitchFamily="18" charset="0"/>
              </a:rPr>
              <a:t>Střekov</a:t>
            </a:r>
            <a:endParaRPr lang="cs-CZ" sz="6000" dirty="0" smtClean="0">
              <a:ln w="57150">
                <a:solidFill>
                  <a:srgbClr val="6666FF"/>
                </a:solidFill>
              </a:ln>
              <a:solidFill>
                <a:srgbClr val="FFFF00"/>
              </a:solidFill>
              <a:latin typeface="Bodoni MT Black" pitchFamily="18" charset="0"/>
              <a:cs typeface="Times New Roman" pitchFamily="18" charset="0"/>
            </a:endParaRPr>
          </a:p>
          <a:p>
            <a:pPr algn="ctr"/>
            <a:endParaRPr lang="cs-CZ" sz="3200" dirty="0" smtClean="0">
              <a:solidFill>
                <a:srgbClr val="FF0000"/>
              </a:solidFill>
              <a:effectLst>
                <a:outerShdw blurRad="38100" dist="38100" dir="2700000" algn="tl">
                  <a:srgbClr val="000000">
                    <a:alpha val="43137"/>
                  </a:srgbClr>
                </a:outerShdw>
              </a:effectLst>
              <a:latin typeface="Arial Black" pitchFamily="34" charset="0"/>
            </a:endParaRPr>
          </a:p>
          <a:p>
            <a:pPr algn="ctr"/>
            <a:endParaRPr lang="cs-CZ" sz="3200" dirty="0" smtClean="0">
              <a:solidFill>
                <a:srgbClr val="FF0000"/>
              </a:solidFill>
              <a:effectLst>
                <a:outerShdw blurRad="38100" dist="38100" dir="2700000" algn="tl">
                  <a:srgbClr val="000000">
                    <a:alpha val="43137"/>
                  </a:srgbClr>
                </a:outerShdw>
              </a:effectLst>
              <a:latin typeface="Arial Black" pitchFamily="34" charset="0"/>
            </a:endParaRPr>
          </a:p>
          <a:p>
            <a:pPr algn="ctr"/>
            <a:endParaRPr lang="cs-CZ" sz="3200" dirty="0" smtClean="0">
              <a:solidFill>
                <a:srgbClr val="FF0000"/>
              </a:solidFill>
              <a:effectLst>
                <a:outerShdw blurRad="38100" dist="38100" dir="2700000" algn="tl">
                  <a:srgbClr val="000000">
                    <a:alpha val="43137"/>
                  </a:srgbClr>
                </a:outerShdw>
              </a:effectLst>
              <a:latin typeface="Arial Black" pitchFamily="34" charset="0"/>
            </a:endParaRPr>
          </a:p>
          <a:p>
            <a:pPr algn="ctr"/>
            <a:endParaRPr lang="cs-CZ" sz="3200" dirty="0" smtClean="0">
              <a:solidFill>
                <a:srgbClr val="FF0000"/>
              </a:solidFill>
              <a:effectLst>
                <a:outerShdw blurRad="38100" dist="38100" dir="2700000" algn="tl">
                  <a:srgbClr val="000000">
                    <a:alpha val="43137"/>
                  </a:srgbClr>
                </a:outerShdw>
              </a:effectLst>
              <a:latin typeface="Arial Black" pitchFamily="34" charset="0"/>
            </a:endParaRPr>
          </a:p>
          <a:p>
            <a:pPr algn="ctr"/>
            <a:r>
              <a:rPr lang="cs-CZ" sz="3200" dirty="0" smtClean="0">
                <a:ln w="19050">
                  <a:solidFill>
                    <a:srgbClr val="669900"/>
                  </a:solidFill>
                </a:ln>
                <a:solidFill>
                  <a:srgbClr val="FF0000"/>
                </a:solidFill>
                <a:effectLst>
                  <a:outerShdw blurRad="38100" dist="38100" dir="2700000" algn="tl">
                    <a:srgbClr val="000000">
                      <a:alpha val="43137"/>
                    </a:srgbClr>
                  </a:outerShdw>
                </a:effectLst>
                <a:latin typeface="Arial Black" pitchFamily="34" charset="0"/>
              </a:rPr>
              <a:t>sobota 21.5.2016</a:t>
            </a:r>
          </a:p>
          <a:p>
            <a:pPr algn="ctr"/>
            <a:r>
              <a:rPr lang="cs-CZ" sz="3200" dirty="0" smtClean="0">
                <a:ln w="19050">
                  <a:solidFill>
                    <a:srgbClr val="669900"/>
                  </a:solidFill>
                </a:ln>
                <a:solidFill>
                  <a:srgbClr val="FF0000"/>
                </a:solidFill>
                <a:effectLst>
                  <a:outerShdw blurRad="38100" dist="38100" dir="2700000" algn="tl">
                    <a:srgbClr val="000000">
                      <a:alpha val="43137"/>
                    </a:srgbClr>
                  </a:outerShdw>
                </a:effectLst>
                <a:latin typeface="Arial Black" pitchFamily="34" charset="0"/>
              </a:rPr>
              <a:t>17:00 hod</a:t>
            </a:r>
          </a:p>
        </p:txBody>
      </p:sp>
      <p:pic>
        <p:nvPicPr>
          <p:cNvPr id="5" name="Picture 2"/>
          <p:cNvPicPr>
            <a:picLocks noChangeAspect="1" noChangeArrowheads="1"/>
          </p:cNvPicPr>
          <p:nvPr/>
        </p:nvPicPr>
        <p:blipFill>
          <a:blip r:embed="rId4" cstate="print"/>
          <a:srcRect/>
          <a:stretch>
            <a:fillRect/>
          </a:stretch>
        </p:blipFill>
        <p:spPr bwMode="auto">
          <a:xfrm>
            <a:off x="6943700" y="4195564"/>
            <a:ext cx="1152128" cy="1368152"/>
          </a:xfrm>
          <a:prstGeom prst="rect">
            <a:avLst/>
          </a:prstGeom>
          <a:noFill/>
          <a:ln w="9525">
            <a:noFill/>
            <a:miter lim="800000"/>
            <a:headEnd/>
            <a:tailEnd/>
          </a:ln>
        </p:spPr>
      </p:pic>
      <p:sp>
        <p:nvSpPr>
          <p:cNvPr id="6" name="TextovéPole 5"/>
          <p:cNvSpPr txBox="1"/>
          <p:nvPr/>
        </p:nvSpPr>
        <p:spPr>
          <a:xfrm>
            <a:off x="7735788"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sp>
        <p:nvSpPr>
          <p:cNvPr id="7" name="TextovéPole 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pic>
        <p:nvPicPr>
          <p:cNvPr id="8" name="Picture 2"/>
          <p:cNvPicPr>
            <a:picLocks noChangeAspect="1" noChangeArrowheads="1"/>
          </p:cNvPicPr>
          <p:nvPr/>
        </p:nvPicPr>
        <p:blipFill>
          <a:blip r:embed="rId5" cstate="print"/>
          <a:srcRect/>
          <a:stretch>
            <a:fillRect/>
          </a:stretch>
        </p:blipFill>
        <p:spPr bwMode="auto">
          <a:xfrm>
            <a:off x="30932" y="91108"/>
            <a:ext cx="4608512" cy="3384376"/>
          </a:xfrm>
          <a:prstGeom prst="rect">
            <a:avLst/>
          </a:prstGeom>
          <a:noFill/>
          <a:ln w="9525">
            <a:noFill/>
            <a:miter lim="800000"/>
            <a:headEnd/>
            <a:tailEnd/>
          </a:ln>
        </p:spPr>
      </p:pic>
      <p:pic>
        <p:nvPicPr>
          <p:cNvPr id="49154" name="Picture 2"/>
          <p:cNvPicPr>
            <a:picLocks noChangeAspect="1" noChangeArrowheads="1"/>
          </p:cNvPicPr>
          <p:nvPr/>
        </p:nvPicPr>
        <p:blipFill>
          <a:blip r:embed="rId6" cstate="print"/>
          <a:srcRect/>
          <a:stretch>
            <a:fillRect/>
          </a:stretch>
        </p:blipFill>
        <p:spPr bwMode="auto">
          <a:xfrm>
            <a:off x="102940" y="3547492"/>
            <a:ext cx="4536504" cy="3312368"/>
          </a:xfrm>
          <a:prstGeom prst="rect">
            <a:avLst/>
          </a:prstGeom>
          <a:noFill/>
          <a:ln w="31750">
            <a:solidFill>
              <a:srgbClr val="99FF66"/>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2940" y="91108"/>
            <a:ext cx="4320480" cy="738664"/>
          </a:xfrm>
          <a:prstGeom prst="rect">
            <a:avLst/>
          </a:prstGeom>
          <a:blipFill dpi="0" rotWithShape="1">
            <a:blip r:embed="rId2" cstate="print">
              <a:alphaModFix amt="39000"/>
            </a:blip>
            <a:srcRect/>
            <a:stretch>
              <a:fillRect/>
            </a:stretch>
          </a:blipFill>
          <a:ln w="41275">
            <a:solidFill>
              <a:srgbClr val="FF33CC"/>
            </a:solidFill>
            <a:prstDash val="sysDot"/>
          </a:ln>
        </p:spPr>
        <p:txBody>
          <a:bodyPr wrap="square" rtlCol="0">
            <a:spAutoFit/>
          </a:bodyPr>
          <a:lstStyle/>
          <a:p>
            <a:pPr algn="ctr"/>
            <a:r>
              <a:rPr lang="cs-CZ" sz="1400" dirty="0" smtClean="0">
                <a:solidFill>
                  <a:srgbClr val="0000FF"/>
                </a:solidFill>
                <a:latin typeface="Bookman Old Style" pitchFamily="18" charset="0"/>
              </a:rPr>
              <a:t>Čtenáři velmi rádi sledují tu část, která se věnuje retro fotkám. Přinášíme  další a omlouváme se za zhoršenou kvalitu </a:t>
            </a:r>
          </a:p>
        </p:txBody>
      </p:sp>
      <p:pic>
        <p:nvPicPr>
          <p:cNvPr id="51201" name="Picture 1"/>
          <p:cNvPicPr>
            <a:picLocks noChangeAspect="1" noChangeArrowheads="1"/>
          </p:cNvPicPr>
          <p:nvPr/>
        </p:nvPicPr>
        <p:blipFill>
          <a:blip r:embed="rId3" cstate="print"/>
          <a:srcRect/>
          <a:stretch>
            <a:fillRect/>
          </a:stretch>
        </p:blipFill>
        <p:spPr bwMode="auto">
          <a:xfrm>
            <a:off x="102941" y="1243237"/>
            <a:ext cx="4248472" cy="2664296"/>
          </a:xfrm>
          <a:prstGeom prst="rect">
            <a:avLst/>
          </a:prstGeom>
          <a:solidFill>
            <a:srgbClr val="99FF66"/>
          </a:solidFill>
          <a:ln w="57150">
            <a:solidFill>
              <a:srgbClr val="0000FF"/>
            </a:solidFill>
            <a:miter lim="800000"/>
            <a:headEnd/>
            <a:tailEnd/>
          </a:ln>
        </p:spPr>
      </p:pic>
      <p:pic>
        <p:nvPicPr>
          <p:cNvPr id="51202" name="Picture 2"/>
          <p:cNvPicPr>
            <a:picLocks noChangeAspect="1" noChangeArrowheads="1"/>
          </p:cNvPicPr>
          <p:nvPr/>
        </p:nvPicPr>
        <p:blipFill>
          <a:blip r:embed="rId4" cstate="print"/>
          <a:srcRect/>
          <a:stretch>
            <a:fillRect/>
          </a:stretch>
        </p:blipFill>
        <p:spPr bwMode="auto">
          <a:xfrm>
            <a:off x="895028" y="4051548"/>
            <a:ext cx="2736304" cy="2979465"/>
          </a:xfrm>
          <a:prstGeom prst="rect">
            <a:avLst/>
          </a:prstGeom>
          <a:solidFill>
            <a:srgbClr val="99FF66"/>
          </a:solidFill>
          <a:ln w="25400">
            <a:solidFill>
              <a:srgbClr val="FF33CC"/>
            </a:solidFill>
            <a:miter lim="800000"/>
            <a:headEnd/>
            <a:tailEnd/>
          </a:ln>
        </p:spPr>
      </p:pic>
      <p:sp>
        <p:nvSpPr>
          <p:cNvPr id="5" name="TextovéPole 4"/>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
        <p:nvSpPr>
          <p:cNvPr id="6" name="TextovéPole 5"/>
          <p:cNvSpPr txBox="1"/>
          <p:nvPr/>
        </p:nvSpPr>
        <p:spPr>
          <a:xfrm>
            <a:off x="8023820"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pic>
        <p:nvPicPr>
          <p:cNvPr id="48130" name="Picture 2"/>
          <p:cNvPicPr>
            <a:picLocks noChangeAspect="1" noChangeArrowheads="1"/>
          </p:cNvPicPr>
          <p:nvPr/>
        </p:nvPicPr>
        <p:blipFill>
          <a:blip r:embed="rId5" cstate="print"/>
          <a:srcRect/>
          <a:stretch>
            <a:fillRect/>
          </a:stretch>
        </p:blipFill>
        <p:spPr bwMode="auto">
          <a:xfrm>
            <a:off x="5359524" y="52189"/>
            <a:ext cx="4824536" cy="3279279"/>
          </a:xfrm>
          <a:prstGeom prst="rect">
            <a:avLst/>
          </a:prstGeom>
          <a:noFill/>
          <a:ln w="25400">
            <a:solidFill>
              <a:schemeClr val="bg1">
                <a:lumMod val="65000"/>
              </a:schemeClr>
            </a:solidFill>
            <a:miter lim="800000"/>
            <a:headEnd/>
            <a:tailEnd/>
          </a:ln>
        </p:spPr>
      </p:pic>
      <p:pic>
        <p:nvPicPr>
          <p:cNvPr id="48131" name="Picture 3"/>
          <p:cNvPicPr>
            <a:picLocks noChangeAspect="1" noChangeArrowheads="1"/>
          </p:cNvPicPr>
          <p:nvPr/>
        </p:nvPicPr>
        <p:blipFill>
          <a:blip r:embed="rId6" cstate="print"/>
          <a:srcRect/>
          <a:stretch>
            <a:fillRect/>
          </a:stretch>
        </p:blipFill>
        <p:spPr bwMode="auto">
          <a:xfrm>
            <a:off x="5359524" y="3547492"/>
            <a:ext cx="4824536" cy="3168352"/>
          </a:xfrm>
          <a:prstGeom prst="rect">
            <a:avLst/>
          </a:prstGeom>
          <a:noFill/>
          <a:ln w="25400">
            <a:solidFill>
              <a:schemeClr val="bg1">
                <a:lumMod val="65000"/>
              </a:schemeClr>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59524" y="103877"/>
            <a:ext cx="4855468" cy="6771084"/>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44450">
              <a:bevelT w="25400" h="95250" prst="softRound"/>
              <a:bevelB w="19050" h="57150" prst="relaxedInset"/>
              <a:extrusionClr>
                <a:srgbClr val="66FF33"/>
              </a:extrusionClr>
              <a:contourClr>
                <a:srgbClr val="CCFFFF"/>
              </a:contourClr>
            </a:sp3d>
          </a:bodyPr>
          <a:lstStyle/>
          <a:p>
            <a:pPr algn="ctr" eaLnBrk="0" hangingPunct="0">
              <a:defRPr/>
            </a:pPr>
            <a:r>
              <a:rPr lang="cs-CZ" sz="2800" u="sng" dirty="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60007" dist="200025" dir="15000000" sy="30000" kx="-1800000" algn="bl" rotWithShape="0">
                    <a:schemeClr val="accent6">
                      <a:lumMod val="50000"/>
                      <a:alpha val="32000"/>
                    </a:schemeClr>
                  </a:outerShdw>
                </a:effectLst>
                <a:latin typeface="Script MT Bold" pitchFamily="66" charset="0"/>
                <a:ea typeface="Malgun Gothic" pitchFamily="34" charset="-127"/>
                <a:cs typeface="Aharoni" pitchFamily="2" charset="-79"/>
              </a:rPr>
              <a:t>Vážení sportovní </a:t>
            </a:r>
            <a:r>
              <a:rPr lang="cs-CZ" sz="2800" u="sng" dirty="0" smtClean="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60007" dist="200025" dir="15000000" sy="30000" kx="-1800000" algn="bl" rotWithShape="0">
                    <a:schemeClr val="accent6">
                      <a:lumMod val="50000"/>
                      <a:alpha val="32000"/>
                    </a:schemeClr>
                  </a:outerShdw>
                </a:effectLst>
                <a:latin typeface="Script MT Bold" pitchFamily="66" charset="0"/>
                <a:ea typeface="Malgun Gothic" pitchFamily="34" charset="-127"/>
                <a:cs typeface="Aharoni" pitchFamily="2" charset="-79"/>
              </a:rPr>
              <a:t>přátelé</a:t>
            </a:r>
          </a:p>
          <a:p>
            <a:pPr algn="just" eaLnBrk="0" hangingPunct="0">
              <a:defRPr/>
            </a:pPr>
            <a:r>
              <a:rPr lang="cs-CZ" sz="1400" i="1" dirty="0" smtClean="0">
                <a:latin typeface="Arial" pitchFamily="34" charset="0"/>
                <a:cs typeface="Arial" pitchFamily="34" charset="0"/>
              </a:rPr>
              <a:t>     osmým zápasem jara vstupujeme do jeho druhé poloviny. V předchozích vydáních zpravodaje jsme přinášeli většinou, co se výsledků mužstva dospělých týče, dobré zprávy. V minulém domácím zápase proti Proboštovu, kdy na zdejší stadion přišla slušná divácká návštěva, jsme však letos poprvé prohráli. Nic to ale nemění na věci, že na čele tabulky máme stále veliký náskok. Jak už jsme psali minule, všechno máme ve svých rukách.  Minulý týden v Žatci </a:t>
            </a:r>
            <a:r>
              <a:rPr lang="cs-CZ" sz="1400" i="1" dirty="0" err="1" smtClean="0">
                <a:latin typeface="Arial" pitchFamily="34" charset="0"/>
                <a:cs typeface="Arial" pitchFamily="34" charset="0"/>
              </a:rPr>
              <a:t>štětští</a:t>
            </a:r>
            <a:r>
              <a:rPr lang="cs-CZ" sz="1400" i="1" dirty="0" smtClean="0">
                <a:latin typeface="Arial" pitchFamily="34" charset="0"/>
                <a:cs typeface="Arial" pitchFamily="34" charset="0"/>
              </a:rPr>
              <a:t> fotbalisté své zaváhání odčinili a v městě chmelu zvítězili 4:2. Opět se ukázalo, že proti útočným soupeřům se nám hraje lépe a výkon jde nahoru. Už nejenom vrabci na střeše si povídají, že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asi vyhraje svou skupinu a postoupí do divize. I s tím dnešním utkáním zbývá do konce sezóny k rozdělení 24 bodů. Kdo je naším největším pronásledovatelem v boji o Ústeckého přeborníka? Pohled na tabulku napovídá. Je to </a:t>
            </a:r>
            <a:r>
              <a:rPr lang="cs-CZ" sz="1400" i="1" dirty="0" err="1" smtClean="0">
                <a:latin typeface="Arial" pitchFamily="34" charset="0"/>
                <a:cs typeface="Arial" pitchFamily="34" charset="0"/>
              </a:rPr>
              <a:t>Proboštov</a:t>
            </a:r>
            <a:r>
              <a:rPr lang="cs-CZ" sz="1400" i="1" dirty="0" smtClean="0">
                <a:latin typeface="Arial" pitchFamily="34" charset="0"/>
                <a:cs typeface="Arial" pitchFamily="34" charset="0"/>
              </a:rPr>
              <a:t>, jehož sílu jsme poznali v již zmiňovaném minulém domácím zápase. Pak jsou tu však další týmy. Od 3. místa do 8. je rozdíl 3 bodů. Velkou pozornost zaslouží </a:t>
            </a:r>
            <a:r>
              <a:rPr lang="cs-CZ" sz="1400" i="1" dirty="0" err="1" smtClean="0">
                <a:latin typeface="Arial" pitchFamily="34" charset="0"/>
                <a:cs typeface="Arial" pitchFamily="34" charset="0"/>
              </a:rPr>
              <a:t>Srbice</a:t>
            </a:r>
            <a:r>
              <a:rPr lang="cs-CZ" sz="1400" i="1" dirty="0" smtClean="0">
                <a:latin typeface="Arial" pitchFamily="34" charset="0"/>
                <a:cs typeface="Arial" pitchFamily="34" charset="0"/>
              </a:rPr>
              <a:t>, která na podzim bojovala o záchranu a rázem je na jaře po 7 zápasech na 40 bodech. Je nejlépe hrajícím mužstvem jara. Naše mužstvo má k obhajobě titulu z roku 2013  nakročeno báječně. A to jsme se ještě nezmínili, že je ve čtvrtfinále Ústeckého poháru, kde obhajuje loňské vítězství.  11. května jede bojovat o postup právě do </a:t>
            </a:r>
            <a:r>
              <a:rPr lang="cs-CZ" sz="1400" i="1" dirty="0" err="1" smtClean="0">
                <a:latin typeface="Arial" pitchFamily="34" charset="0"/>
                <a:cs typeface="Arial" pitchFamily="34" charset="0"/>
              </a:rPr>
              <a:t>Modlan</a:t>
            </a:r>
            <a:r>
              <a:rPr lang="cs-CZ" sz="1400" i="1" dirty="0" smtClean="0">
                <a:latin typeface="Arial" pitchFamily="34" charset="0"/>
                <a:cs typeface="Arial" pitchFamily="34" charset="0"/>
              </a:rPr>
              <a:t> proti našemu dnešnímu soupeři.  Před námi je  série 3 zápasů   </a:t>
            </a: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46</a:t>
            </a:r>
          </a:p>
        </p:txBody>
      </p:sp>
      <p:cxnSp>
        <p:nvCxnSpPr>
          <p:cNvPr id="15" name="Přímá spojovací šipka 14"/>
          <p:cNvCxnSpPr/>
          <p:nvPr/>
        </p:nvCxnSpPr>
        <p:spPr bwMode="auto">
          <a:xfrm>
            <a:off x="8671892" y="7075884"/>
            <a:ext cx="1008112" cy="0"/>
          </a:xfrm>
          <a:prstGeom prst="straightConnector1">
            <a:avLst/>
          </a:prstGeom>
          <a:noFill/>
          <a:ln w="15875" cap="flat" cmpd="sng" algn="ctr">
            <a:solidFill>
              <a:srgbClr val="FF00FF"/>
            </a:solid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74948" y="91108"/>
            <a:ext cx="4536504" cy="584775"/>
          </a:xfrm>
          <a:prstGeom prst="rect">
            <a:avLst/>
          </a:prstGeom>
          <a:blipFill>
            <a:blip r:embed="rId3" cstate="print"/>
            <a:stretch>
              <a:fillRect/>
            </a:stretch>
          </a:blipFill>
          <a:ln w="44450">
            <a:solidFill>
              <a:srgbClr val="FFCC99"/>
            </a:solidFill>
            <a:prstDash val="dash"/>
          </a:ln>
        </p:spPr>
        <p:txBody>
          <a:bodyPr wrap="square" rtlCol="0">
            <a:spAutoFit/>
          </a:bodyPr>
          <a:lstStyle/>
          <a:p>
            <a:pPr algn="ctr"/>
            <a:r>
              <a:rPr lang="cs-CZ" sz="1600" dirty="0" smtClean="0">
                <a:solidFill>
                  <a:srgbClr val="0000FF"/>
                </a:solidFill>
                <a:latin typeface="Franklin Gothic Demi" pitchFamily="34" charset="0"/>
              </a:rPr>
              <a:t>Zápasový  program zde ve </a:t>
            </a:r>
            <a:r>
              <a:rPr lang="cs-CZ" sz="1600" dirty="0" err="1" smtClean="0">
                <a:solidFill>
                  <a:srgbClr val="0000FF"/>
                </a:solidFill>
                <a:latin typeface="Franklin Gothic Demi" pitchFamily="34" charset="0"/>
              </a:rPr>
              <a:t>Štětí</a:t>
            </a:r>
            <a:r>
              <a:rPr lang="cs-CZ" sz="1600" dirty="0" smtClean="0">
                <a:solidFill>
                  <a:srgbClr val="0000FF"/>
                </a:solidFill>
                <a:latin typeface="Franklin Gothic Demi" pitchFamily="34" charset="0"/>
              </a:rPr>
              <a:t> až do příštího domácího zápasu  mužstva dospělých</a:t>
            </a:r>
          </a:p>
        </p:txBody>
      </p:sp>
      <p:graphicFrame>
        <p:nvGraphicFramePr>
          <p:cNvPr id="18" name="Tabulka 17"/>
          <p:cNvGraphicFramePr>
            <a:graphicFrameLocks noGrp="1"/>
          </p:cNvGraphicFramePr>
          <p:nvPr/>
        </p:nvGraphicFramePr>
        <p:xfrm>
          <a:off x="174948" y="883196"/>
          <a:ext cx="4536504" cy="4533900"/>
        </p:xfrm>
        <a:graphic>
          <a:graphicData uri="http://schemas.openxmlformats.org/drawingml/2006/table">
            <a:tbl>
              <a:tblPr/>
              <a:tblGrid>
                <a:gridCol w="599223">
                  <a:extLst>
                    <a:ext uri="{9D8B030D-6E8A-4147-A177-3AD203B41FA5}">
                      <a16:colId xmlns:a16="http://schemas.microsoft.com/office/drawing/2014/main" val="20000"/>
                    </a:ext>
                  </a:extLst>
                </a:gridCol>
                <a:gridCol w="498266">
                  <a:extLst>
                    <a:ext uri="{9D8B030D-6E8A-4147-A177-3AD203B41FA5}">
                      <a16:colId xmlns:a16="http://schemas.microsoft.com/office/drawing/2014/main" val="20001"/>
                    </a:ext>
                  </a:extLst>
                </a:gridCol>
                <a:gridCol w="625275">
                  <a:extLst>
                    <a:ext uri="{9D8B030D-6E8A-4147-A177-3AD203B41FA5}">
                      <a16:colId xmlns:a16="http://schemas.microsoft.com/office/drawing/2014/main" val="20002"/>
                    </a:ext>
                  </a:extLst>
                </a:gridCol>
                <a:gridCol w="625275">
                  <a:extLst>
                    <a:ext uri="{9D8B030D-6E8A-4147-A177-3AD203B41FA5}">
                      <a16:colId xmlns:a16="http://schemas.microsoft.com/office/drawing/2014/main" val="20003"/>
                    </a:ext>
                  </a:extLst>
                </a:gridCol>
                <a:gridCol w="807648">
                  <a:extLst>
                    <a:ext uri="{9D8B030D-6E8A-4147-A177-3AD203B41FA5}">
                      <a16:colId xmlns:a16="http://schemas.microsoft.com/office/drawing/2014/main" val="20004"/>
                    </a:ext>
                  </a:extLst>
                </a:gridCol>
                <a:gridCol w="586196">
                  <a:extLst>
                    <a:ext uri="{9D8B030D-6E8A-4147-A177-3AD203B41FA5}">
                      <a16:colId xmlns:a16="http://schemas.microsoft.com/office/drawing/2014/main" val="20005"/>
                    </a:ext>
                  </a:extLst>
                </a:gridCol>
                <a:gridCol w="794621">
                  <a:extLst>
                    <a:ext uri="{9D8B030D-6E8A-4147-A177-3AD203B41FA5}">
                      <a16:colId xmlns:a16="http://schemas.microsoft.com/office/drawing/2014/main" val="20006"/>
                    </a:ext>
                  </a:extLst>
                </a:gridCol>
              </a:tblGrid>
              <a:tr h="200025">
                <a:tc>
                  <a:txBody>
                    <a:bodyPr/>
                    <a:lstStyle/>
                    <a:p>
                      <a:pPr algn="ctr" fontAlgn="ctr"/>
                      <a:r>
                        <a:rPr lang="cs-CZ" sz="900" b="1" i="0" u="none" strike="noStrike" dirty="0">
                          <a:solidFill>
                            <a:srgbClr val="000000"/>
                          </a:solidFill>
                          <a:latin typeface="Bookman Old Style"/>
                        </a:rPr>
                        <a:t>Datum</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Den</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Čas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Doma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Venku</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Kolo</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Bookman Old Style"/>
                        </a:rPr>
                        <a:t>Kategorie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190500">
                <a:tc>
                  <a:txBody>
                    <a:bodyPr/>
                    <a:lstStyle/>
                    <a:p>
                      <a:pPr algn="ctr" fontAlgn="ctr"/>
                      <a:r>
                        <a:rPr lang="cs-CZ" sz="1000" b="1" i="0" u="none" strike="noStrike" dirty="0">
                          <a:solidFill>
                            <a:srgbClr val="000000"/>
                          </a:solidFill>
                          <a:latin typeface="Calibri"/>
                        </a:rPr>
                        <a:t>3.5.2016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úterý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17.000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FK Ústí U15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pohár-2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Starší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285750">
                <a:tc>
                  <a:txBody>
                    <a:bodyPr/>
                    <a:lstStyle/>
                    <a:p>
                      <a:pPr algn="ctr" fontAlgn="ctr"/>
                      <a:r>
                        <a:rPr lang="cs-CZ" sz="1000" b="1" i="0" u="none" strike="noStrike" dirty="0">
                          <a:solidFill>
                            <a:srgbClr val="000000"/>
                          </a:solidFill>
                          <a:latin typeface="Calibri"/>
                        </a:rPr>
                        <a:t>6.5.2016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Sokol 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428625">
                <a:tc>
                  <a:txBody>
                    <a:bodyPr/>
                    <a:lstStyle/>
                    <a:p>
                      <a:pPr algn="ctr" fontAlgn="ctr"/>
                      <a:r>
                        <a:rPr lang="cs-CZ" sz="1000" b="1" i="0" u="none" strike="noStrike">
                          <a:solidFill>
                            <a:srgbClr val="000000"/>
                          </a:solidFill>
                          <a:latin typeface="Calibri"/>
                        </a:rPr>
                        <a:t>7.5.2016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r>
                        <a:rPr lang="cs-CZ" sz="1000" b="1" i="0" u="none" strike="noStrike" dirty="0" smtClean="0">
                          <a:solidFill>
                            <a:srgbClr val="000000"/>
                          </a:solidFill>
                          <a:latin typeface="Calibri"/>
                        </a:rPr>
                        <a:t>/</a:t>
                      </a:r>
                    </a:p>
                    <a:p>
                      <a:pPr algn="ctr" fontAlgn="ctr"/>
                      <a:r>
                        <a:rPr lang="cs-CZ" sz="1000" b="1" i="0" u="none" strike="noStrike" dirty="0" err="1" smtClean="0">
                          <a:solidFill>
                            <a:srgbClr val="000000"/>
                          </a:solidFill>
                          <a:latin typeface="Calibri"/>
                        </a:rPr>
                        <a:t>Hoštka</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TJ Sokol </a:t>
                      </a:r>
                      <a:r>
                        <a:rPr lang="cs-CZ" sz="1000" b="1" i="0" u="none" strike="noStrike" dirty="0" err="1">
                          <a:solidFill>
                            <a:srgbClr val="000000"/>
                          </a:solidFill>
                          <a:latin typeface="Calibri"/>
                        </a:rPr>
                        <a:t>Košťany</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285750">
                <a:tc>
                  <a:txBody>
                    <a:bodyPr/>
                    <a:lstStyle/>
                    <a:p>
                      <a:pPr algn="ctr" fontAlgn="ctr"/>
                      <a:r>
                        <a:rPr lang="cs-CZ" sz="1000" b="1" i="0" u="none" strike="noStrike">
                          <a:solidFill>
                            <a:srgbClr val="000000"/>
                          </a:solidFill>
                          <a:latin typeface="Calibri"/>
                        </a:rPr>
                        <a:t>8.5.2016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FK Litoměřice </a:t>
                      </a:r>
                      <a:r>
                        <a:rPr lang="cs-CZ" sz="1000" b="1" i="0" u="none" strike="noStrike" dirty="0" err="1">
                          <a:solidFill>
                            <a:srgbClr val="000000"/>
                          </a:solidFill>
                          <a:latin typeface="Calibri"/>
                        </a:rPr>
                        <a:t>Žitenice</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295275">
                <a:tc>
                  <a:txBody>
                    <a:bodyPr/>
                    <a:lstStyle/>
                    <a:p>
                      <a:pPr algn="ctr" fontAlgn="ctr"/>
                      <a:r>
                        <a:rPr lang="cs-CZ" sz="1000" b="1" i="0" u="none" strike="noStrike">
                          <a:solidFill>
                            <a:srgbClr val="000000"/>
                          </a:solidFill>
                          <a:latin typeface="Calibri"/>
                        </a:rPr>
                        <a:t>8.5.2016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000000"/>
                          </a:solidFill>
                          <a:latin typeface="Calibri"/>
                        </a:rPr>
                        <a:t>FA Petra Voříška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Calibri"/>
                        </a:rPr>
                        <a:t>Starší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85750">
                <a:tc>
                  <a:txBody>
                    <a:bodyPr/>
                    <a:lstStyle/>
                    <a:p>
                      <a:pPr algn="ctr" fontAlgn="ctr"/>
                      <a:r>
                        <a:rPr lang="cs-CZ" sz="1000" b="1" i="0" u="none" strike="noStrike" dirty="0">
                          <a:solidFill>
                            <a:srgbClr val="000000"/>
                          </a:solidFill>
                          <a:latin typeface="Calibri"/>
                        </a:rPr>
                        <a:t>11.5.2016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středa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17:00,   19:00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FK ČL </a:t>
                      </a:r>
                      <a:r>
                        <a:rPr lang="cs-CZ" sz="1000" b="1" i="0" u="none" strike="noStrike" dirty="0" err="1">
                          <a:solidFill>
                            <a:srgbClr val="000000"/>
                          </a:solidFill>
                          <a:latin typeface="Calibri"/>
                        </a:rPr>
                        <a:t>Neštěmice</a:t>
                      </a:r>
                      <a:r>
                        <a:rPr lang="cs-CZ" sz="10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10006"/>
                  </a:ext>
                </a:extLst>
              </a:tr>
              <a:tr h="428625">
                <a:tc>
                  <a:txBody>
                    <a:bodyPr/>
                    <a:lstStyle/>
                    <a:p>
                      <a:pPr algn="ctr" fontAlgn="ctr"/>
                      <a:r>
                        <a:rPr lang="cs-CZ" sz="1000" b="1" i="0" u="none" strike="noStrike">
                          <a:solidFill>
                            <a:srgbClr val="000000"/>
                          </a:solidFill>
                          <a:latin typeface="Calibri"/>
                        </a:rPr>
                        <a:t>14.5.2016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r>
                        <a:rPr lang="cs-CZ" sz="1000" b="1" i="0" u="none" strike="noStrike" dirty="0" smtClean="0">
                          <a:solidFill>
                            <a:srgbClr val="000000"/>
                          </a:solidFill>
                          <a:latin typeface="Calibri"/>
                        </a:rPr>
                        <a:t>/ </a:t>
                      </a:r>
                      <a:r>
                        <a:rPr lang="cs-CZ" sz="1000" b="1" i="0" u="none" strike="noStrike" dirty="0" err="1" smtClean="0">
                          <a:solidFill>
                            <a:srgbClr val="000000"/>
                          </a:solidFill>
                          <a:latin typeface="Calibri"/>
                        </a:rPr>
                        <a:t>Hoštka</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pl-PL" sz="1000" b="1" i="0" u="none" strike="noStrike">
                          <a:solidFill>
                            <a:srgbClr val="000000"/>
                          </a:solidFill>
                          <a:latin typeface="Calibri"/>
                        </a:rPr>
                        <a:t>VOŠ a SOŠ Roudnice .L.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10007"/>
                  </a:ext>
                </a:extLst>
              </a:tr>
              <a:tr h="285750">
                <a:tc>
                  <a:txBody>
                    <a:bodyPr/>
                    <a:lstStyle/>
                    <a:p>
                      <a:pPr algn="ctr" fontAlgn="ctr"/>
                      <a:r>
                        <a:rPr lang="cs-CZ" sz="1000" b="1" i="0" u="none" strike="noStrike">
                          <a:solidFill>
                            <a:srgbClr val="000000"/>
                          </a:solidFill>
                          <a:latin typeface="Calibri"/>
                        </a:rPr>
                        <a:t>15.5.2016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Turnaj liga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fontAlgn="ctr"/>
                      <a:r>
                        <a:rPr lang="cs-CZ" sz="1000" b="1" i="0" u="none" strike="noStrike" dirty="0">
                          <a:solidFill>
                            <a:srgbClr val="000000"/>
                          </a:solidFill>
                          <a:latin typeface="Calibri"/>
                        </a:rPr>
                        <a:t>Mladší přípravka 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extLst>
                  <a:ext uri="{0D108BD9-81ED-4DB2-BD59-A6C34878D82A}">
                    <a16:rowId xmlns:a16="http://schemas.microsoft.com/office/drawing/2014/main" val="10008"/>
                  </a:ext>
                </a:extLst>
              </a:tr>
              <a:tr h="190500">
                <a:tc>
                  <a:txBody>
                    <a:bodyPr/>
                    <a:lstStyle/>
                    <a:p>
                      <a:pPr algn="ctr" fontAlgn="ctr"/>
                      <a:r>
                        <a:rPr lang="cs-CZ" sz="1000" b="1" i="0" u="none" strike="noStrike" dirty="0">
                          <a:solidFill>
                            <a:srgbClr val="000000"/>
                          </a:solidFill>
                          <a:latin typeface="Calibri"/>
                        </a:rPr>
                        <a:t>20.5.2016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err="1">
                          <a:solidFill>
                            <a:srgbClr val="000000"/>
                          </a:solidFill>
                          <a:latin typeface="Calibri"/>
                        </a:rPr>
                        <a:t>Sepap</a:t>
                      </a:r>
                      <a:r>
                        <a:rPr lang="cs-CZ" sz="1000" b="1" i="0" u="none" strike="noStrike" dirty="0">
                          <a:solidFill>
                            <a:srgbClr val="000000"/>
                          </a:solidFill>
                          <a:latin typeface="Calibri"/>
                        </a:rPr>
                        <a:t> </a:t>
                      </a:r>
                      <a:r>
                        <a:rPr lang="cs-CZ" sz="1000" b="1" i="0" u="none" strike="noStrike" dirty="0" smtClean="0">
                          <a:solidFill>
                            <a:srgbClr val="000000"/>
                          </a:solidFill>
                          <a:latin typeface="Calibri"/>
                        </a:rPr>
                        <a:t> </a:t>
                      </a:r>
                      <a:r>
                        <a:rPr lang="cs-CZ" sz="1000" b="1" i="0" u="none" strike="noStrike" dirty="0" err="1" smtClean="0">
                          <a:solidFill>
                            <a:srgbClr val="000000"/>
                          </a:solidFill>
                          <a:latin typeface="Calibri"/>
                        </a:rPr>
                        <a:t>Štětí</a:t>
                      </a:r>
                      <a:endParaRPr lang="cs-CZ" sz="10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Sokol Vražkov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304800">
                <a:tc>
                  <a:txBody>
                    <a:bodyPr/>
                    <a:lstStyle/>
                    <a:p>
                      <a:pPr algn="ctr" fontAlgn="ctr"/>
                      <a:r>
                        <a:rPr lang="cs-CZ" sz="1100" b="1" i="0" u="none" strike="noStrike" dirty="0">
                          <a:solidFill>
                            <a:srgbClr val="800080"/>
                          </a:solidFill>
                          <a:latin typeface="Calibri"/>
                        </a:rPr>
                        <a:t>21.5.2016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80008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800080"/>
                          </a:solidFill>
                          <a:latin typeface="Calibri"/>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800080"/>
                          </a:solidFill>
                          <a:latin typeface="Calibri"/>
                        </a:rPr>
                        <a:t>SK </a:t>
                      </a:r>
                      <a:r>
                        <a:rPr lang="cs-CZ" sz="1200" b="1" i="0" u="none" strike="noStrike" dirty="0" err="1">
                          <a:solidFill>
                            <a:srgbClr val="800080"/>
                          </a:solidFill>
                          <a:latin typeface="Calibri"/>
                        </a:rPr>
                        <a:t>Štětí</a:t>
                      </a:r>
                      <a:endParaRPr lang="cs-CZ" sz="1200" b="1" i="0" u="none" strike="noStrike" dirty="0">
                        <a:solidFill>
                          <a:srgbClr val="80008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800080"/>
                          </a:solidFill>
                          <a:latin typeface="Calibri"/>
                        </a:rPr>
                        <a:t>TJ </a:t>
                      </a:r>
                      <a:r>
                        <a:rPr lang="cs-CZ" sz="1200" b="1" i="0" u="none" strike="noStrike" dirty="0" err="1">
                          <a:solidFill>
                            <a:srgbClr val="800080"/>
                          </a:solidFill>
                          <a:latin typeface="Calibri"/>
                        </a:rPr>
                        <a:t>Střekov</a:t>
                      </a:r>
                      <a:endParaRPr lang="cs-CZ" sz="1200" b="1" i="0" u="none" strike="noStrike" dirty="0">
                        <a:solidFill>
                          <a:srgbClr val="80008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800080"/>
                          </a:solidFill>
                          <a:latin typeface="Calibri"/>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800080"/>
                          </a:solidFill>
                          <a:latin typeface="Calibri"/>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85750">
                <a:tc>
                  <a:txBody>
                    <a:bodyPr/>
                    <a:lstStyle/>
                    <a:p>
                      <a:pPr algn="ctr" fontAlgn="ctr"/>
                      <a:r>
                        <a:rPr lang="cs-CZ" sz="1000" b="1" i="0" u="none" strike="noStrike" dirty="0">
                          <a:solidFill>
                            <a:srgbClr val="000000"/>
                          </a:solidFill>
                          <a:latin typeface="Calibri"/>
                        </a:rPr>
                        <a:t>21.5.2016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r>
                        <a:rPr lang="cs-CZ" sz="1000" b="1" i="0" u="none" strike="noStrike" dirty="0">
                          <a:solidFill>
                            <a:srgbClr val="000000"/>
                          </a:solidFill>
                          <a:latin typeface="Calibri"/>
                        </a:rPr>
                        <a:t>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SK Roudnice </a:t>
                      </a:r>
                      <a:r>
                        <a:rPr lang="cs-CZ" sz="1000" b="1" i="0" u="none" strike="noStrike" dirty="0" err="1">
                          <a:solidFill>
                            <a:srgbClr val="000000"/>
                          </a:solidFill>
                          <a:latin typeface="Calibri"/>
                        </a:rPr>
                        <a:t>n.L.</a:t>
                      </a:r>
                      <a:r>
                        <a:rPr lang="cs-CZ" sz="1000" b="1" i="0" u="none" strike="noStrike" dirty="0">
                          <a:solidFill>
                            <a:srgbClr val="000000"/>
                          </a:solidFill>
                          <a:latin typeface="Calibri"/>
                        </a:rPr>
                        <a:t>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Mladší žáci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85750">
                <a:tc>
                  <a:txBody>
                    <a:bodyPr/>
                    <a:lstStyle/>
                    <a:p>
                      <a:pPr algn="ctr" fontAlgn="ctr"/>
                      <a:r>
                        <a:rPr lang="cs-CZ" sz="1000" b="1" i="0" u="none" strike="noStrike">
                          <a:solidFill>
                            <a:srgbClr val="000000"/>
                          </a:solidFill>
                          <a:latin typeface="Calibri"/>
                        </a:rPr>
                        <a:t>22.5.2016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1" i="0" u="none" strike="noStrike">
                          <a:solidFill>
                            <a:srgbClr val="000000"/>
                          </a:solidFill>
                          <a:latin typeface="Calibri"/>
                        </a:rPr>
                        <a:t>FK BANÍK MOST 1909, 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Starší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95275">
                <a:tc>
                  <a:txBody>
                    <a:bodyPr/>
                    <a:lstStyle/>
                    <a:p>
                      <a:pPr algn="ctr" fontAlgn="ctr"/>
                      <a:r>
                        <a:rPr lang="cs-CZ" sz="1000" b="1" i="0" u="none" strike="noStrike">
                          <a:solidFill>
                            <a:srgbClr val="000000"/>
                          </a:solidFill>
                          <a:latin typeface="Calibri"/>
                        </a:rPr>
                        <a:t>22.5.2016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ASK Lovosice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Calibri"/>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Calibri"/>
                        </a:rPr>
                        <a:t>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bl>
          </a:graphicData>
        </a:graphic>
      </p:graphicFrame>
      <p:pic>
        <p:nvPicPr>
          <p:cNvPr id="25601" name="Picture 1"/>
          <p:cNvPicPr>
            <a:picLocks noChangeAspect="1" noChangeArrowheads="1"/>
          </p:cNvPicPr>
          <p:nvPr/>
        </p:nvPicPr>
        <p:blipFill>
          <a:blip r:embed="rId4" cstate="print"/>
          <a:srcRect/>
          <a:stretch>
            <a:fillRect/>
          </a:stretch>
        </p:blipFill>
        <p:spPr bwMode="auto">
          <a:xfrm>
            <a:off x="895029" y="5635724"/>
            <a:ext cx="2664296" cy="1152128"/>
          </a:xfrm>
          <a:prstGeom prst="rect">
            <a:avLst/>
          </a:prstGeom>
          <a:noFill/>
          <a:ln w="34925" cmpd="sng">
            <a:solidFill>
              <a:schemeClr val="bg1">
                <a:lumMod val="65000"/>
              </a:schemeClr>
            </a:solid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45</a:t>
            </a:r>
          </a:p>
        </p:txBody>
      </p:sp>
      <p:sp>
        <p:nvSpPr>
          <p:cNvPr id="5" name="TextovéPole 4"/>
          <p:cNvSpPr txBox="1"/>
          <p:nvPr/>
        </p:nvSpPr>
        <p:spPr>
          <a:xfrm>
            <a:off x="30932" y="103877"/>
            <a:ext cx="4896544" cy="6771084"/>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12700" prstMaterial="matte">
              <a:bevelT w="101600" h="44450" prst="softRound"/>
              <a:bevelB w="50800" h="12700" prst="relaxedInset"/>
              <a:extrusionClr>
                <a:srgbClr val="3333CC"/>
              </a:extrusionClr>
              <a:contourClr>
                <a:srgbClr val="99FF66"/>
              </a:contourClr>
            </a:sp3d>
          </a:bodyPr>
          <a:lstStyle/>
          <a:p>
            <a:pPr algn="just" eaLnBrk="0" hangingPunct="0">
              <a:defRPr/>
            </a:pPr>
            <a:r>
              <a:rPr lang="cs-CZ" sz="1400" i="1" dirty="0" smtClean="0">
                <a:latin typeface="Arial" pitchFamily="34" charset="0"/>
                <a:cs typeface="Arial" pitchFamily="34" charset="0"/>
              </a:rPr>
              <a:t> na hřišti soupeře , z nichž jedno je právě pohárové. Příště hrajeme doma až 21. května. Je to v sobotu, ale pozor je to až odpoledne v 17:00. Dopoledne dostali přednost na městském stadionu hasiči.  O fotbal ve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ale nepřijdete, stačí se jen podívat na program a  vybírat můžete z nepřeberného množství zápasů a turnajů. Zrovna včera, sice to nebyla akce pořádaná naším oddílem, se konal tradiční turnaj generálního ředitele Mondi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a.s. Přilákal amatéry i registrované fotbalisty, kteří se střetli o vítězství v 19. ročníku. Na další akce už můžete přijít v úterý, kdy zde hrají starší žáci pohárové utkání  proti Ústí </a:t>
            </a:r>
            <a:r>
              <a:rPr lang="cs-CZ" sz="1400" i="1" dirty="0" err="1" smtClean="0">
                <a:latin typeface="Arial" pitchFamily="34" charset="0"/>
                <a:cs typeface="Arial" pitchFamily="34" charset="0"/>
              </a:rPr>
              <a:t>n.L.</a:t>
            </a:r>
            <a:r>
              <a:rPr lang="cs-CZ" sz="1400" i="1" dirty="0" smtClean="0">
                <a:latin typeface="Arial" pitchFamily="34" charset="0"/>
                <a:cs typeface="Arial" pitchFamily="34" charset="0"/>
              </a:rPr>
              <a:t> Tak bychom mohli pokračovat, ale  přehledný výčet všech utkání si najdete v závěru zpravodaje, který mimochodem obsahuje rekordní počet stránek letošního ročníku. 48. Kromě mistrovských zápasů náš oddíl v tomto půlroce plánuje i další zajímavé akce. 20. května náborovou akci, kde zde na hřišti proběhne setkání  dětí z mateřských škol a nejnižších stupňů základní školy. 11. června pořádáme 2. ročník loni velmi úspěšného turnaje mladší přípravky. Memoriál Jiřího Nedomlela. 18. června jsou přípravka a žáci pozváni na mezinárodní turnaj do Drážďan. Fotbal ve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žije a jsme rádi, že jeho součástí jste i vy diváci, kteří navštěvujete zdejší stadion a fandíte mužstvům SK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a:t>
            </a:r>
          </a:p>
          <a:p>
            <a:pPr algn="just" eaLnBrk="0" hangingPunct="0">
              <a:defRPr/>
            </a:pPr>
            <a:r>
              <a:rPr lang="cs-CZ" sz="1400" i="1" dirty="0" smtClean="0">
                <a:latin typeface="Arial" pitchFamily="34" charset="0"/>
                <a:cs typeface="Arial" pitchFamily="34" charset="0"/>
              </a:rPr>
              <a:t>         </a:t>
            </a:r>
          </a:p>
          <a:p>
            <a:pPr algn="just" eaLnBrk="0" hangingPunct="0">
              <a:defRPr/>
            </a:pPr>
            <a:endParaRPr lang="cs-CZ" sz="1400" i="1" dirty="0" smtClean="0">
              <a:latin typeface="Arial" pitchFamily="34" charset="0"/>
              <a:cs typeface="Arial" pitchFamily="34" charset="0"/>
            </a:endParaRPr>
          </a:p>
          <a:p>
            <a:pPr algn="just" eaLnBrk="0" hangingPunct="0">
              <a:defRPr/>
            </a:pPr>
            <a:endParaRPr lang="cs-CZ" sz="1400" i="1" dirty="0" smtClean="0">
              <a:latin typeface="Arial" pitchFamily="34" charset="0"/>
              <a:cs typeface="Arial" pitchFamily="34" charset="0"/>
            </a:endParaRPr>
          </a:p>
          <a:p>
            <a:pPr algn="just" eaLnBrk="0" hangingPunct="0">
              <a:defRPr/>
            </a:pPr>
            <a:r>
              <a:rPr lang="cs-CZ" sz="1400" i="1" dirty="0" smtClean="0">
                <a:latin typeface="Arial" pitchFamily="34" charset="0"/>
                <a:cs typeface="Arial" pitchFamily="34" charset="0"/>
              </a:rPr>
              <a:t>                                        Fotbalu</a:t>
            </a:r>
          </a:p>
          <a:p>
            <a:pPr algn="just" eaLnBrk="0" hangingPunct="0">
              <a:defRPr/>
            </a:pPr>
            <a:r>
              <a:rPr lang="cs-CZ" sz="1400" i="1" dirty="0" smtClean="0">
                <a:latin typeface="Arial" pitchFamily="34" charset="0"/>
                <a:cs typeface="Arial" pitchFamily="34" charset="0"/>
              </a:rPr>
              <a:t>                                                                  zdar </a:t>
            </a:r>
            <a:endParaRPr lang="cs-CZ" i="1" dirty="0" smtClean="0">
              <a:effectLst>
                <a:outerShdw blurRad="50800" dist="38100" dir="10800000" algn="r" rotWithShape="0">
                  <a:srgbClr val="FF66CC">
                    <a:alpha val="40000"/>
                  </a:srgbClr>
                </a:outerShdw>
              </a:effectLst>
              <a:latin typeface="Trebuchet MS" pitchFamily="34" charset="0"/>
              <a:cs typeface="Arial" pitchFamily="34" charset="0"/>
            </a:endParaRPr>
          </a:p>
        </p:txBody>
      </p:sp>
      <p:sp>
        <p:nvSpPr>
          <p:cNvPr id="10" name="TextovéPole 9"/>
          <p:cNvSpPr txBox="1"/>
          <p:nvPr/>
        </p:nvSpPr>
        <p:spPr>
          <a:xfrm>
            <a:off x="5647556" y="91108"/>
            <a:ext cx="4536504" cy="830997"/>
          </a:xfrm>
          <a:prstGeom prst="rect">
            <a:avLst/>
          </a:prstGeom>
          <a:blipFill>
            <a:blip r:embed="rId3" cstate="print"/>
            <a:tile tx="0" ty="0" sx="100000" sy="100000" flip="none" algn="tl"/>
          </a:blipFill>
          <a:ln w="60325">
            <a:solidFill>
              <a:srgbClr val="993366"/>
            </a:solidFill>
          </a:ln>
        </p:spPr>
        <p:txBody>
          <a:bodyPr wrap="square" rtlCol="0">
            <a:spAutoFit/>
          </a:bodyPr>
          <a:lstStyle/>
          <a:p>
            <a:pPr algn="ctr"/>
            <a:r>
              <a:rPr lang="cs-CZ" sz="2400" dirty="0" smtClean="0">
                <a:ln w="25400">
                  <a:solidFill>
                    <a:srgbClr val="FFFF99"/>
                  </a:solidFill>
                </a:ln>
                <a:latin typeface="Rockwell Extra Bold" pitchFamily="18" charset="0"/>
              </a:rPr>
              <a:t>Venkovní program </a:t>
            </a:r>
          </a:p>
          <a:p>
            <a:pPr algn="ctr"/>
            <a:r>
              <a:rPr lang="cs-CZ" sz="2400" dirty="0" smtClean="0">
                <a:ln w="25400">
                  <a:solidFill>
                    <a:srgbClr val="FFFF99"/>
                  </a:solidFill>
                </a:ln>
                <a:latin typeface="Rockwell Extra Bold" pitchFamily="18" charset="0"/>
              </a:rPr>
              <a:t>SK </a:t>
            </a:r>
            <a:r>
              <a:rPr lang="cs-CZ" sz="2400" dirty="0" err="1" smtClean="0">
                <a:ln w="25400">
                  <a:solidFill>
                    <a:srgbClr val="FFFF99"/>
                  </a:solidFill>
                </a:ln>
                <a:latin typeface="Rockwell Extra Bold" pitchFamily="18" charset="0"/>
              </a:rPr>
              <a:t>Štětí</a:t>
            </a:r>
            <a:endParaRPr lang="cs-CZ" sz="2400" dirty="0" smtClean="0">
              <a:ln w="25400">
                <a:solidFill>
                  <a:srgbClr val="FFFF99"/>
                </a:solidFill>
              </a:ln>
              <a:latin typeface="Rockwell Extra Bold" pitchFamily="18" charset="0"/>
            </a:endParaRPr>
          </a:p>
        </p:txBody>
      </p:sp>
      <p:graphicFrame>
        <p:nvGraphicFramePr>
          <p:cNvPr id="12" name="Tabulka 11"/>
          <p:cNvGraphicFramePr>
            <a:graphicFrameLocks noGrp="1"/>
          </p:cNvGraphicFramePr>
          <p:nvPr/>
        </p:nvGraphicFramePr>
        <p:xfrm>
          <a:off x="5719563" y="1027212"/>
          <a:ext cx="4433027" cy="5913386"/>
        </p:xfrm>
        <a:graphic>
          <a:graphicData uri="http://schemas.openxmlformats.org/drawingml/2006/table">
            <a:tbl>
              <a:tblPr/>
              <a:tblGrid>
                <a:gridCol w="562067">
                  <a:extLst>
                    <a:ext uri="{9D8B030D-6E8A-4147-A177-3AD203B41FA5}">
                      <a16:colId xmlns:a16="http://schemas.microsoft.com/office/drawing/2014/main" val="20000"/>
                    </a:ext>
                  </a:extLst>
                </a:gridCol>
                <a:gridCol w="406467">
                  <a:extLst>
                    <a:ext uri="{9D8B030D-6E8A-4147-A177-3AD203B41FA5}">
                      <a16:colId xmlns:a16="http://schemas.microsoft.com/office/drawing/2014/main" val="20001"/>
                    </a:ext>
                  </a:extLst>
                </a:gridCol>
                <a:gridCol w="523961">
                  <a:extLst>
                    <a:ext uri="{9D8B030D-6E8A-4147-A177-3AD203B41FA5}">
                      <a16:colId xmlns:a16="http://schemas.microsoft.com/office/drawing/2014/main" val="20002"/>
                    </a:ext>
                  </a:extLst>
                </a:gridCol>
                <a:gridCol w="638279">
                  <a:extLst>
                    <a:ext uri="{9D8B030D-6E8A-4147-A177-3AD203B41FA5}">
                      <a16:colId xmlns:a16="http://schemas.microsoft.com/office/drawing/2014/main" val="20003"/>
                    </a:ext>
                  </a:extLst>
                </a:gridCol>
                <a:gridCol w="752598">
                  <a:extLst>
                    <a:ext uri="{9D8B030D-6E8A-4147-A177-3AD203B41FA5}">
                      <a16:colId xmlns:a16="http://schemas.microsoft.com/office/drawing/2014/main" val="20004"/>
                    </a:ext>
                  </a:extLst>
                </a:gridCol>
                <a:gridCol w="698615">
                  <a:extLst>
                    <a:ext uri="{9D8B030D-6E8A-4147-A177-3AD203B41FA5}">
                      <a16:colId xmlns:a16="http://schemas.microsoft.com/office/drawing/2014/main" val="20005"/>
                    </a:ext>
                  </a:extLst>
                </a:gridCol>
                <a:gridCol w="851040">
                  <a:extLst>
                    <a:ext uri="{9D8B030D-6E8A-4147-A177-3AD203B41FA5}">
                      <a16:colId xmlns:a16="http://schemas.microsoft.com/office/drawing/2014/main" val="20006"/>
                    </a:ext>
                  </a:extLst>
                </a:gridCol>
              </a:tblGrid>
              <a:tr h="224000">
                <a:tc>
                  <a:txBody>
                    <a:bodyPr/>
                    <a:lstStyle/>
                    <a:p>
                      <a:pPr algn="ctr" fontAlgn="ctr"/>
                      <a:r>
                        <a:rPr lang="cs-CZ" sz="800" b="1" i="0" u="none" strike="noStrike" dirty="0">
                          <a:solidFill>
                            <a:srgbClr val="000000"/>
                          </a:solidFill>
                          <a:latin typeface="Arial Black"/>
                        </a:rPr>
                        <a:t>Datum</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Den</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Čas</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Doma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Venku</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Kolo</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cs-CZ" sz="800" b="1" i="0" u="none" strike="noStrike">
                          <a:solidFill>
                            <a:srgbClr val="000000"/>
                          </a:solidFill>
                          <a:latin typeface="Arial Black"/>
                        </a:rPr>
                        <a:t>Kategorie</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389759">
                <a:tc>
                  <a:txBody>
                    <a:bodyPr/>
                    <a:lstStyle/>
                    <a:p>
                      <a:pPr algn="ctr" fontAlgn="ctr"/>
                      <a:r>
                        <a:rPr lang="cs-CZ" sz="1000" b="1" i="0" u="none" strike="noStrike" dirty="0">
                          <a:solidFill>
                            <a:srgbClr val="000000"/>
                          </a:solidFill>
                          <a:latin typeface="Calibri"/>
                        </a:rPr>
                        <a:t>3.5.2016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úterý</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17.000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SK Štětí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FK Ústí U15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pohár-2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Starší žáci</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389759">
                <a:tc>
                  <a:txBody>
                    <a:bodyPr/>
                    <a:lstStyle/>
                    <a:p>
                      <a:pPr algn="ctr" fontAlgn="ctr"/>
                      <a:r>
                        <a:rPr lang="cs-CZ" sz="1000" b="1" i="0" u="none" strike="noStrike">
                          <a:solidFill>
                            <a:srgbClr val="000000"/>
                          </a:solidFill>
                          <a:latin typeface="Calibri"/>
                        </a:rPr>
                        <a:t>5.5.2016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čtvrtek</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17.000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FK Litoměřice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SK </a:t>
                      </a:r>
                      <a:r>
                        <a:rPr lang="cs-CZ" sz="1000" b="1" i="0" u="none" strike="noStrike" dirty="0" err="1">
                          <a:solidFill>
                            <a:srgbClr val="000000"/>
                          </a:solidFill>
                          <a:latin typeface="Calibri"/>
                        </a:rPr>
                        <a:t>Štětí</a:t>
                      </a:r>
                      <a:endParaRPr lang="cs-CZ" sz="1000" b="1" i="0" u="none" strike="noStrike" dirty="0">
                        <a:solidFill>
                          <a:srgbClr val="000000"/>
                        </a:solidFill>
                        <a:latin typeface="Calibri"/>
                      </a:endParaRP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pohár-2</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Mladší žávi</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389759">
                <a:tc>
                  <a:txBody>
                    <a:bodyPr/>
                    <a:lstStyle/>
                    <a:p>
                      <a:pPr algn="ctr" fontAlgn="ctr"/>
                      <a:r>
                        <a:rPr lang="cs-CZ" sz="1000" b="1" i="0" u="none" strike="noStrike">
                          <a:solidFill>
                            <a:srgbClr val="000000"/>
                          </a:solidFill>
                          <a:latin typeface="Calibri"/>
                        </a:rPr>
                        <a:t>7.5.2016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sobota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Žitenice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pt-BR" sz="1000" b="1" i="0" u="none" strike="noStrike" dirty="0">
                          <a:solidFill>
                            <a:srgbClr val="000000"/>
                          </a:solidFill>
                          <a:latin typeface="Calibri"/>
                        </a:rPr>
                        <a:t>Liga skupina o 21.-24.místo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3</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Mladší přípravka B</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469771">
                <a:tc>
                  <a:txBody>
                    <a:bodyPr/>
                    <a:lstStyle/>
                    <a:p>
                      <a:pPr algn="ctr" fontAlgn="ctr"/>
                      <a:r>
                        <a:rPr lang="cs-CZ" sz="1000" b="1" i="0" u="none" strike="noStrike">
                          <a:solidFill>
                            <a:srgbClr val="000000"/>
                          </a:solidFill>
                          <a:latin typeface="Calibri"/>
                        </a:rPr>
                        <a:t>7.5.2016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sobota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Libotenice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Turnaj liga semifinálová skupina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3</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Mladší přípravka A</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389759">
                <a:tc>
                  <a:txBody>
                    <a:bodyPr/>
                    <a:lstStyle/>
                    <a:p>
                      <a:pPr algn="ctr" fontAlgn="ctr"/>
                      <a:r>
                        <a:rPr lang="cs-CZ" sz="1000" b="1" i="0" u="none" strike="noStrike">
                          <a:solidFill>
                            <a:srgbClr val="000000"/>
                          </a:solidFill>
                          <a:latin typeface="Calibri"/>
                        </a:rPr>
                        <a:t>8.5.2016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neděle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14:30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Sokol Straškov </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SK Štětí B</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14</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Mladší žáci B</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389759">
                <a:tc>
                  <a:txBody>
                    <a:bodyPr/>
                    <a:lstStyle/>
                    <a:p>
                      <a:pPr algn="ctr" fontAlgn="ctr"/>
                      <a:r>
                        <a:rPr lang="cs-CZ" sz="1000" b="1" i="0" u="none" strike="noStrike">
                          <a:solidFill>
                            <a:srgbClr val="000000"/>
                          </a:solidFill>
                          <a:latin typeface="Calibri"/>
                        </a:rPr>
                        <a:t>8.5.2016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neděle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17:00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FC Jiskra Modrá</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24</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Dospělí</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6"/>
                  </a:ext>
                </a:extLst>
              </a:tr>
              <a:tr h="389759">
                <a:tc>
                  <a:txBody>
                    <a:bodyPr/>
                    <a:lstStyle/>
                    <a:p>
                      <a:pPr algn="ctr" fontAlgn="ctr"/>
                      <a:r>
                        <a:rPr lang="cs-CZ" sz="1000" b="1" i="0" u="none" strike="noStrike">
                          <a:solidFill>
                            <a:srgbClr val="000000"/>
                          </a:solidFill>
                          <a:latin typeface="Calibri"/>
                        </a:rPr>
                        <a:t>11.5.2016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středa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17:00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Baník Modlany</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ČF pohár</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Dospělí</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7"/>
                  </a:ext>
                </a:extLst>
              </a:tr>
              <a:tr h="389759">
                <a:tc>
                  <a:txBody>
                    <a:bodyPr/>
                    <a:lstStyle/>
                    <a:p>
                      <a:pPr algn="ctr" fontAlgn="ctr"/>
                      <a:r>
                        <a:rPr lang="cs-CZ" sz="1000" b="1" i="0" u="none" strike="noStrike">
                          <a:solidFill>
                            <a:srgbClr val="000000"/>
                          </a:solidFill>
                          <a:latin typeface="Calibri"/>
                        </a:rPr>
                        <a:t>13.5.2016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pátek</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17:30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TJ Žitenice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Sepap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15</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Stará garda</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8"/>
                  </a:ext>
                </a:extLst>
              </a:tr>
              <a:tr h="389759">
                <a:tc>
                  <a:txBody>
                    <a:bodyPr/>
                    <a:lstStyle/>
                    <a:p>
                      <a:pPr algn="ctr" fontAlgn="ctr"/>
                      <a:r>
                        <a:rPr lang="cs-CZ" sz="1000" b="1" i="0" u="none" strike="noStrike">
                          <a:solidFill>
                            <a:srgbClr val="000000"/>
                          </a:solidFill>
                          <a:latin typeface="Calibri"/>
                        </a:rPr>
                        <a:t>14.5.2016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sobota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14:00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TJ Sokol Pokratice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 B</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15</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Mladší žáci B</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9"/>
                  </a:ext>
                </a:extLst>
              </a:tr>
              <a:tr h="389759">
                <a:tc>
                  <a:txBody>
                    <a:bodyPr/>
                    <a:lstStyle/>
                    <a:p>
                      <a:pPr algn="ctr" fontAlgn="ctr"/>
                      <a:r>
                        <a:rPr lang="cs-CZ" sz="1000" b="1" i="0" u="none" strike="noStrike">
                          <a:solidFill>
                            <a:srgbClr val="000000"/>
                          </a:solidFill>
                          <a:latin typeface="Calibri"/>
                        </a:rPr>
                        <a:t>14.5.2016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sobota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10:00,   12:00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TJ Krupka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25</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Žáci</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10"/>
                  </a:ext>
                </a:extLst>
              </a:tr>
              <a:tr h="389759">
                <a:tc>
                  <a:txBody>
                    <a:bodyPr/>
                    <a:lstStyle/>
                    <a:p>
                      <a:pPr algn="ctr" fontAlgn="ctr"/>
                      <a:r>
                        <a:rPr lang="cs-CZ" sz="1000" b="1" i="0" u="none" strike="noStrike">
                          <a:solidFill>
                            <a:srgbClr val="000000"/>
                          </a:solidFill>
                          <a:latin typeface="Calibri"/>
                        </a:rPr>
                        <a:t>15.5.2016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neděle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FK Ústí n.L.</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19</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Starší přípravka</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11"/>
                  </a:ext>
                </a:extLst>
              </a:tr>
              <a:tr h="389759">
                <a:tc>
                  <a:txBody>
                    <a:bodyPr/>
                    <a:lstStyle/>
                    <a:p>
                      <a:pPr algn="ctr" fontAlgn="ctr"/>
                      <a:r>
                        <a:rPr lang="cs-CZ" sz="1000" b="1" i="0" u="none" strike="noStrike">
                          <a:solidFill>
                            <a:srgbClr val="000000"/>
                          </a:solidFill>
                          <a:latin typeface="Calibri"/>
                        </a:rPr>
                        <a:t>15.5.2016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neděle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15:00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FK </a:t>
                      </a:r>
                      <a:r>
                        <a:rPr lang="cs-CZ" sz="1000" b="1" i="0" u="none" strike="noStrike" dirty="0" smtClean="0">
                          <a:solidFill>
                            <a:srgbClr val="000000"/>
                          </a:solidFill>
                          <a:latin typeface="Calibri"/>
                        </a:rPr>
                        <a:t>ČL </a:t>
                      </a:r>
                      <a:r>
                        <a:rPr lang="cs-CZ" sz="1000" b="1" i="0" u="none" strike="noStrike" dirty="0" err="1">
                          <a:solidFill>
                            <a:srgbClr val="000000"/>
                          </a:solidFill>
                          <a:latin typeface="Calibri"/>
                        </a:rPr>
                        <a:t>Neštěmice</a:t>
                      </a:r>
                      <a:endParaRPr lang="cs-CZ" sz="1000" b="1" i="0" u="none" strike="noStrike" dirty="0">
                        <a:solidFill>
                          <a:srgbClr val="000000"/>
                        </a:solidFill>
                        <a:latin typeface="Calibri"/>
                      </a:endParaRP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SK Štětí</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a:solidFill>
                            <a:srgbClr val="000000"/>
                          </a:solidFill>
                          <a:latin typeface="Calibri"/>
                        </a:rPr>
                        <a:t>25</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000" b="1" i="0" u="none" strike="noStrike" dirty="0">
                          <a:solidFill>
                            <a:srgbClr val="000000"/>
                          </a:solidFill>
                          <a:latin typeface="Calibri"/>
                        </a:rPr>
                        <a:t>Dospělí</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12"/>
                  </a:ext>
                </a:extLst>
              </a:tr>
              <a:tr h="389759">
                <a:tc>
                  <a:txBody>
                    <a:bodyPr/>
                    <a:lstStyle/>
                    <a:p>
                      <a:pPr algn="ctr" fontAlgn="ctr"/>
                      <a:r>
                        <a:rPr lang="cs-CZ" sz="1000" b="1" i="0" u="none" strike="noStrike">
                          <a:solidFill>
                            <a:srgbClr val="000000"/>
                          </a:solidFill>
                          <a:latin typeface="Calibri"/>
                        </a:rPr>
                        <a:t>21.5.2016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sobota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10:00</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Čížkovice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pt-BR" sz="1000" b="1" i="0" u="none" strike="noStrike">
                          <a:solidFill>
                            <a:srgbClr val="000000"/>
                          </a:solidFill>
                          <a:latin typeface="Calibri"/>
                        </a:rPr>
                        <a:t>Turnaj pohár o 13.-16.místo</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1</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Mladší přípravka B</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3"/>
                  </a:ext>
                </a:extLst>
              </a:tr>
              <a:tr h="389759">
                <a:tc>
                  <a:txBody>
                    <a:bodyPr/>
                    <a:lstStyle/>
                    <a:p>
                      <a:pPr algn="ctr" fontAlgn="ctr"/>
                      <a:r>
                        <a:rPr lang="cs-CZ" sz="1000" b="1" i="0" u="none" strike="noStrike">
                          <a:solidFill>
                            <a:srgbClr val="000000"/>
                          </a:solidFill>
                          <a:latin typeface="Calibri"/>
                        </a:rPr>
                        <a:t>22.5.2016</a:t>
                      </a:r>
                    </a:p>
                  </a:txBody>
                  <a:tcPr marL="8933" marR="8933" marT="893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neděle</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10:00, 12:15</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FK </a:t>
                      </a:r>
                      <a:r>
                        <a:rPr lang="cs-CZ" sz="1000" b="1" i="0" u="none" strike="noStrike" dirty="0" smtClean="0">
                          <a:solidFill>
                            <a:srgbClr val="000000"/>
                          </a:solidFill>
                          <a:latin typeface="Calibri"/>
                        </a:rPr>
                        <a:t>ČL </a:t>
                      </a:r>
                      <a:r>
                        <a:rPr lang="cs-CZ" sz="1000" b="1" i="0" u="none" strike="noStrike" dirty="0" err="1">
                          <a:solidFill>
                            <a:srgbClr val="000000"/>
                          </a:solidFill>
                          <a:latin typeface="Calibri"/>
                        </a:rPr>
                        <a:t>Neštěmice</a:t>
                      </a:r>
                      <a:endParaRPr lang="cs-CZ" sz="1000" b="1" i="0" u="none" strike="noStrike" dirty="0">
                        <a:solidFill>
                          <a:srgbClr val="000000"/>
                        </a:solidFill>
                        <a:latin typeface="Calibri"/>
                      </a:endParaRP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SK Štětí/Hoštka</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Calibri"/>
                        </a:rPr>
                        <a:t>26</a:t>
                      </a:r>
                    </a:p>
                  </a:txBody>
                  <a:tcPr marL="8933" marR="8933" marT="89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Calibri"/>
                        </a:rPr>
                        <a:t>Dorost</a:t>
                      </a:r>
                    </a:p>
                  </a:txBody>
                  <a:tcPr marL="8933" marR="8933" marT="893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4"/>
                  </a:ext>
                </a:extLst>
              </a:tr>
            </a:tbl>
          </a:graphicData>
        </a:graphic>
      </p:graphicFrame>
      <p:pic>
        <p:nvPicPr>
          <p:cNvPr id="1026" name="Picture 1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44</a:t>
            </a:r>
          </a:p>
        </p:txBody>
      </p:sp>
      <p:pic>
        <p:nvPicPr>
          <p:cNvPr id="2" name="Picture 212"/>
          <p:cNvPicPr>
            <a:picLocks noChangeAspect="1" noChangeArrowheads="1"/>
          </p:cNvPicPr>
          <p:nvPr/>
        </p:nvPicPr>
        <p:blipFill>
          <a:blip r:embed="rId3" cstate="print"/>
          <a:srcRect/>
          <a:stretch>
            <a:fillRect/>
          </a:stretch>
        </p:blipFill>
        <p:spPr bwMode="auto">
          <a:xfrm>
            <a:off x="102940" y="3259460"/>
            <a:ext cx="4608512" cy="3528392"/>
          </a:xfrm>
          <a:prstGeom prst="rect">
            <a:avLst/>
          </a:prstGeom>
          <a:noFill/>
          <a:ln w="57150">
            <a:solidFill>
              <a:srgbClr val="FF6699"/>
            </a:solidFill>
            <a:miter lim="800000"/>
            <a:headEnd/>
            <a:tailEnd/>
          </a:ln>
        </p:spPr>
      </p:pic>
      <p:graphicFrame>
        <p:nvGraphicFramePr>
          <p:cNvPr id="6" name="Tabulka 5"/>
          <p:cNvGraphicFramePr>
            <a:graphicFrameLocks noGrp="1"/>
          </p:cNvGraphicFramePr>
          <p:nvPr/>
        </p:nvGraphicFramePr>
        <p:xfrm>
          <a:off x="102941" y="91108"/>
          <a:ext cx="4680521" cy="2905140"/>
        </p:xfrm>
        <a:graphic>
          <a:graphicData uri="http://schemas.openxmlformats.org/drawingml/2006/table">
            <a:tbl>
              <a:tblPr/>
              <a:tblGrid>
                <a:gridCol w="227901">
                  <a:extLst>
                    <a:ext uri="{9D8B030D-6E8A-4147-A177-3AD203B41FA5}">
                      <a16:colId xmlns:a16="http://schemas.microsoft.com/office/drawing/2014/main" val="20000"/>
                    </a:ext>
                  </a:extLst>
                </a:gridCol>
                <a:gridCol w="216506">
                  <a:extLst>
                    <a:ext uri="{9D8B030D-6E8A-4147-A177-3AD203B41FA5}">
                      <a16:colId xmlns:a16="http://schemas.microsoft.com/office/drawing/2014/main" val="20001"/>
                    </a:ext>
                  </a:extLst>
                </a:gridCol>
                <a:gridCol w="2179306">
                  <a:extLst>
                    <a:ext uri="{9D8B030D-6E8A-4147-A177-3AD203B41FA5}">
                      <a16:colId xmlns:a16="http://schemas.microsoft.com/office/drawing/2014/main" val="20002"/>
                    </a:ext>
                  </a:extLst>
                </a:gridCol>
                <a:gridCol w="273481">
                  <a:extLst>
                    <a:ext uri="{9D8B030D-6E8A-4147-A177-3AD203B41FA5}">
                      <a16:colId xmlns:a16="http://schemas.microsoft.com/office/drawing/2014/main" val="20003"/>
                    </a:ext>
                  </a:extLst>
                </a:gridCol>
                <a:gridCol w="239296">
                  <a:extLst>
                    <a:ext uri="{9D8B030D-6E8A-4147-A177-3AD203B41FA5}">
                      <a16:colId xmlns:a16="http://schemas.microsoft.com/office/drawing/2014/main" val="20004"/>
                    </a:ext>
                  </a:extLst>
                </a:gridCol>
                <a:gridCol w="162380">
                  <a:extLst>
                    <a:ext uri="{9D8B030D-6E8A-4147-A177-3AD203B41FA5}">
                      <a16:colId xmlns:a16="http://schemas.microsoft.com/office/drawing/2014/main" val="20005"/>
                    </a:ext>
                  </a:extLst>
                </a:gridCol>
                <a:gridCol w="162380">
                  <a:extLst>
                    <a:ext uri="{9D8B030D-6E8A-4147-A177-3AD203B41FA5}">
                      <a16:colId xmlns:a16="http://schemas.microsoft.com/office/drawing/2014/main" val="20006"/>
                    </a:ext>
                  </a:extLst>
                </a:gridCol>
                <a:gridCol w="672309">
                  <a:extLst>
                    <a:ext uri="{9D8B030D-6E8A-4147-A177-3AD203B41FA5}">
                      <a16:colId xmlns:a16="http://schemas.microsoft.com/office/drawing/2014/main" val="20007"/>
                    </a:ext>
                  </a:extLst>
                </a:gridCol>
                <a:gridCol w="296271">
                  <a:extLst>
                    <a:ext uri="{9D8B030D-6E8A-4147-A177-3AD203B41FA5}">
                      <a16:colId xmlns:a16="http://schemas.microsoft.com/office/drawing/2014/main" val="20008"/>
                    </a:ext>
                  </a:extLst>
                </a:gridCol>
                <a:gridCol w="250691">
                  <a:extLst>
                    <a:ext uri="{9D8B030D-6E8A-4147-A177-3AD203B41FA5}">
                      <a16:colId xmlns:a16="http://schemas.microsoft.com/office/drawing/2014/main" val="20009"/>
                    </a:ext>
                  </a:extLst>
                </a:gridCol>
              </a:tblGrid>
              <a:tr h="201457">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46133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800" b="1" i="0" u="none" strike="noStrike" dirty="0">
                          <a:solidFill>
                            <a:srgbClr val="0000CC"/>
                          </a:solidFill>
                          <a:latin typeface="Calibri"/>
                        </a:rPr>
                        <a:t>Stará garda </a:t>
                      </a:r>
                      <a:r>
                        <a:rPr lang="cs-CZ" sz="1800" b="1" i="0" u="none" strike="noStrike" dirty="0" err="1">
                          <a:solidFill>
                            <a:srgbClr val="0000CC"/>
                          </a:solidFill>
                          <a:latin typeface="Calibri"/>
                        </a:rPr>
                        <a:t>Sepap</a:t>
                      </a:r>
                      <a:r>
                        <a:rPr lang="cs-CZ" sz="1800" b="1" i="0" u="none" strike="noStrike" dirty="0">
                          <a:solidFill>
                            <a:srgbClr val="0000CC"/>
                          </a:solidFill>
                          <a:latin typeface="Calibri"/>
                        </a:rPr>
                        <a:t> </a:t>
                      </a:r>
                      <a:r>
                        <a:rPr lang="cs-CZ" sz="1800" b="1" i="0" u="none" strike="noStrike" dirty="0" err="1">
                          <a:solidFill>
                            <a:srgbClr val="0000CC"/>
                          </a:solidFill>
                          <a:latin typeface="Calibri"/>
                        </a:rPr>
                        <a:t>Štětí</a:t>
                      </a:r>
                      <a:r>
                        <a:rPr lang="cs-CZ" sz="1800" b="1" i="0" u="none" strike="noStrike" dirty="0">
                          <a:solidFill>
                            <a:srgbClr val="0000CC"/>
                          </a:solidFill>
                          <a:latin typeface="Calibri"/>
                        </a:rPr>
                        <a:t> Okresní přebor 2015/16 po 9.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Žitenice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107:19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  Tigo 1996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59:15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36:36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  TJ Slavoj Bohušovice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34:53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5182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  SK Štětí</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35:47</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33:45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  SK 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27:55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  TJ Sokol Vražkov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25:52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1153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  Sokol </a:t>
                      </a:r>
                      <a:r>
                        <a:rPr lang="cs-CZ" sz="1200" b="1" i="0" u="none" strike="noStrike" dirty="0" err="1">
                          <a:solidFill>
                            <a:srgbClr val="000000"/>
                          </a:solidFill>
                          <a:latin typeface="Arial"/>
                        </a:rPr>
                        <a:t>Pokratice</a:t>
                      </a:r>
                      <a:r>
                        <a:rPr lang="cs-CZ" sz="1200" b="1" i="0" u="none" strike="noStrike" dirty="0">
                          <a:solidFill>
                            <a:srgbClr val="000000"/>
                          </a:solidFill>
                          <a:latin typeface="Arial"/>
                        </a:rPr>
                        <a:t> -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12:45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0145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9" name="Obdélník 8"/>
          <p:cNvSpPr/>
          <p:nvPr/>
        </p:nvSpPr>
        <p:spPr>
          <a:xfrm>
            <a:off x="5791572" y="19100"/>
            <a:ext cx="4464496" cy="1754326"/>
          </a:xfrm>
          <a:prstGeom prst="rect">
            <a:avLst/>
          </a:prstGeom>
          <a:solidFill>
            <a:srgbClr val="FF3399"/>
          </a:solidFill>
        </p:spPr>
        <p:txBody>
          <a:bodyPr wrap="square" lIns="91440" tIns="45720" rIns="91440" bIns="45720">
            <a:spAutoFit/>
          </a:bodyPr>
          <a:lstStyle/>
          <a:p>
            <a:pPr algn="ctr"/>
            <a:r>
              <a:rPr lang="cs-CZ" sz="3600" b="1" cap="none" spc="0" dirty="0" smtClean="0">
                <a:ln w="18000">
                  <a:solidFill>
                    <a:schemeClr val="accent2">
                      <a:satMod val="140000"/>
                    </a:schemeClr>
                  </a:solidFill>
                  <a:prstDash val="solid"/>
                  <a:miter lim="800000"/>
                </a:ln>
                <a:solidFill>
                  <a:srgbClr val="0000CC"/>
                </a:solidFill>
                <a:effectLst>
                  <a:outerShdw blurRad="25500" dist="23000" dir="7020000" algn="tl">
                    <a:srgbClr val="000000">
                      <a:alpha val="50000"/>
                    </a:srgbClr>
                  </a:outerShdw>
                </a:effectLst>
              </a:rPr>
              <a:t>Rychlý přehled</a:t>
            </a:r>
          </a:p>
          <a:p>
            <a:pPr algn="ctr"/>
            <a:r>
              <a:rPr lang="cs-CZ" sz="3600" dirty="0" smtClean="0">
                <a:ln w="18000">
                  <a:solidFill>
                    <a:schemeClr val="accent2">
                      <a:satMod val="140000"/>
                    </a:schemeClr>
                  </a:solidFill>
                  <a:prstDash val="solid"/>
                  <a:miter lim="800000"/>
                </a:ln>
                <a:solidFill>
                  <a:srgbClr val="0000CC"/>
                </a:solidFill>
                <a:effectLst>
                  <a:outerShdw blurRad="25500" dist="23000" dir="7020000" algn="tl">
                    <a:srgbClr val="000000">
                      <a:alpha val="50000"/>
                    </a:srgbClr>
                  </a:outerShdw>
                </a:effectLst>
              </a:rPr>
              <a:t>minulých dvou  víkendů</a:t>
            </a:r>
            <a:endParaRPr lang="cs-CZ" sz="3600" b="1" cap="none" spc="0" dirty="0">
              <a:ln w="18000">
                <a:solidFill>
                  <a:schemeClr val="accent2">
                    <a:satMod val="140000"/>
                  </a:schemeClr>
                </a:solidFill>
                <a:prstDash val="solid"/>
                <a:miter lim="800000"/>
              </a:ln>
              <a:solidFill>
                <a:srgbClr val="0000CC"/>
              </a:solidFill>
              <a:effectLst>
                <a:outerShdw blurRad="25500" dist="23000" dir="7020000" algn="tl">
                  <a:srgbClr val="000000">
                    <a:alpha val="50000"/>
                  </a:srgbClr>
                </a:outerShdw>
              </a:effectLst>
            </a:endParaRPr>
          </a:p>
        </p:txBody>
      </p:sp>
      <p:sp>
        <p:nvSpPr>
          <p:cNvPr id="10" name="TextovéPole 9"/>
          <p:cNvSpPr txBox="1"/>
          <p:nvPr/>
        </p:nvSpPr>
        <p:spPr>
          <a:xfrm>
            <a:off x="5791572" y="1853554"/>
            <a:ext cx="4392488" cy="5076000"/>
          </a:xfrm>
          <a:prstGeom prst="rect">
            <a:avLst/>
          </a:prstGeom>
          <a:solidFill>
            <a:srgbClr val="FFFFCC"/>
          </a:solidFill>
          <a:ln w="28575">
            <a:solidFill>
              <a:schemeClr val="tx1"/>
            </a:solidFill>
          </a:ln>
        </p:spPr>
        <p:txBody>
          <a:bodyPr wrap="square" rtlCol="0">
            <a:spAutoFit/>
          </a:bodyPr>
          <a:lstStyle/>
          <a:p>
            <a:pPr algn="just"/>
            <a:r>
              <a:rPr lang="cs-CZ" dirty="0" smtClean="0">
                <a:latin typeface="Bookman Old Style" pitchFamily="18" charset="0"/>
              </a:rPr>
              <a:t>Mužstvo dospělých 16. dubna na jaře poprvé prohrálo. Doma s </a:t>
            </a:r>
            <a:r>
              <a:rPr lang="cs-CZ" dirty="0" err="1" smtClean="0">
                <a:latin typeface="Bookman Old Style" pitchFamily="18" charset="0"/>
              </a:rPr>
              <a:t>Proboštovem</a:t>
            </a:r>
            <a:r>
              <a:rPr lang="cs-CZ" dirty="0" smtClean="0">
                <a:latin typeface="Bookman Old Style" pitchFamily="18" charset="0"/>
              </a:rPr>
              <a:t>, ale týden na to si pro ztracené body zajalo do Žatce, kde vyhrálo 4:2. Starší dorostenci v Krupce padli až na penalty, když v normální hrací době to skončilo 3:3. Před týdnem doma v derby zápase s Litoměřicemi soupeře stále nejen dotahovali a prohráli 3:2. Mladší dorostenci výsledky svých starších kolegů kopírovali. S Krupkou prohráli také až na penalty a s Litoměřicemi také nebodovali. Starší a mladší žáci v posledních 14 dnech odehráli 3 zápasy. Starší 2x vyhráli  nad </a:t>
            </a:r>
            <a:r>
              <a:rPr lang="cs-CZ" dirty="0" err="1" smtClean="0">
                <a:latin typeface="Bookman Old Style" pitchFamily="18" charset="0"/>
              </a:rPr>
              <a:t>Ervěnicemi</a:t>
            </a:r>
            <a:r>
              <a:rPr lang="cs-CZ" dirty="0" smtClean="0">
                <a:latin typeface="Bookman Old Style" pitchFamily="18" charset="0"/>
              </a:rPr>
              <a:t> a Juniorem Děčín B. Jedinou prohru 8:0 zaznamenali s Juniorem Děčín A. Černých čtrnáct dní mají za sebou mladší žáci, kteří se stejnými soupeři jako starší všechno prohráli  a zvlášť prohra 15:0 s Juniorem Děčín A je hodně krutá. Na 2 vítězství dosáhli mladší žáci B v okresním přeboru. </a:t>
            </a:r>
            <a:r>
              <a:rPr lang="cs-CZ" dirty="0" err="1" smtClean="0">
                <a:latin typeface="Bookman Old Style" pitchFamily="18" charset="0"/>
              </a:rPr>
              <a:t>Hoštku</a:t>
            </a:r>
            <a:r>
              <a:rPr lang="cs-CZ" dirty="0" smtClean="0">
                <a:latin typeface="Bookman Old Style" pitchFamily="18" charset="0"/>
              </a:rPr>
              <a:t> doma porazili 5:0 a z </a:t>
            </a:r>
            <a:r>
              <a:rPr lang="cs-CZ" dirty="0" err="1" smtClean="0">
                <a:latin typeface="Bookman Old Style" pitchFamily="18" charset="0"/>
              </a:rPr>
              <a:t>Peruce</a:t>
            </a:r>
            <a:r>
              <a:rPr lang="cs-CZ" dirty="0" smtClean="0">
                <a:latin typeface="Bookman Old Style" pitchFamily="18" charset="0"/>
              </a:rPr>
              <a:t> se vrátili s vítězným výsledkem 3:1. Starší přípravky r.2005 a 2006 mají za sebou také úspěchy a v tabulce Ústeckého přeboru stoupají nahoru. Mladší přípravky A </a:t>
            </a:r>
            <a:r>
              <a:rPr lang="cs-CZ" dirty="0" err="1" smtClean="0">
                <a:latin typeface="Bookman Old Style" pitchFamily="18" charset="0"/>
              </a:rPr>
              <a:t>a</a:t>
            </a:r>
            <a:r>
              <a:rPr lang="cs-CZ" dirty="0" smtClean="0">
                <a:latin typeface="Bookman Old Style" pitchFamily="18" charset="0"/>
              </a:rPr>
              <a:t> B zahájili jarní turnaje. </a:t>
            </a:r>
            <a:r>
              <a:rPr lang="cs-CZ" dirty="0" err="1" smtClean="0">
                <a:latin typeface="Bookman Old Style" pitchFamily="18" charset="0"/>
              </a:rPr>
              <a:t>Ačko</a:t>
            </a:r>
            <a:r>
              <a:rPr lang="cs-CZ" dirty="0" smtClean="0">
                <a:latin typeface="Bookman Old Style" pitchFamily="18" charset="0"/>
              </a:rPr>
              <a:t> v Lovosicích skončilo na 2. místě semifinálové skupiny a Béčko také na 2. místě ve skupině o 21. až 24. místo .  Na závěr ti nejmladší. Stará garda. Jeden pátek měla volno a před týdnem doma prohrála doma s </a:t>
            </a:r>
            <a:r>
              <a:rPr lang="cs-CZ" dirty="0" err="1" smtClean="0">
                <a:latin typeface="Bookman Old Style" pitchFamily="18" charset="0"/>
              </a:rPr>
              <a:t>Tigem</a:t>
            </a:r>
            <a:r>
              <a:rPr lang="cs-CZ" dirty="0" smtClean="0">
                <a:latin typeface="Bookman Old Style" pitchFamily="18" charset="0"/>
              </a:rPr>
              <a:t> </a:t>
            </a:r>
            <a:r>
              <a:rPr lang="cs-CZ" dirty="0" err="1" smtClean="0">
                <a:latin typeface="Bookman Old Style" pitchFamily="18" charset="0"/>
              </a:rPr>
              <a:t>Nučnice</a:t>
            </a:r>
            <a:r>
              <a:rPr lang="cs-CZ" dirty="0" smtClean="0">
                <a:latin typeface="Bookman Old Style" pitchFamily="18" charset="0"/>
              </a:rPr>
              <a:t> 7:2.  </a:t>
            </a:r>
          </a:p>
        </p:txBody>
      </p:sp>
      <p:pic>
        <p:nvPicPr>
          <p:cNvPr id="2050" name="Picture 62"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3757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02940" y="1441544"/>
            <a:ext cx="4824536" cy="2970044"/>
          </a:xfrm>
          <a:prstGeom prst="rect">
            <a:avLst/>
          </a:prstGeom>
          <a:blipFill dpi="0" rotWithShape="1">
            <a:blip r:embed="rId3" cstate="print">
              <a:alphaModFix amt="76000"/>
            </a:blip>
            <a:srcRect/>
            <a:stretch>
              <a:fillRect l="8000" b="-12000"/>
            </a:stretch>
          </a:blipFill>
          <a:ln w="44450">
            <a:solidFill>
              <a:srgbClr val="FF9966"/>
            </a:solidFill>
            <a:prstDash val="sysDash"/>
          </a:ln>
        </p:spPr>
        <p:txBody>
          <a:bodyPr wrap="square" rtlCol="0">
            <a:spAutoFit/>
          </a:bodyPr>
          <a:lstStyle/>
          <a:p>
            <a:pPr algn="just"/>
            <a:r>
              <a:rPr lang="cs-CZ" sz="1600" dirty="0" smtClean="0">
                <a:latin typeface="Calibri" pitchFamily="34" charset="0"/>
              </a:rPr>
              <a:t>      Historického úspěchu v podobě prvního postupu do přeboru dosáhli fotbalisté </a:t>
            </a:r>
            <a:r>
              <a:rPr lang="cs-CZ" sz="1600" dirty="0" err="1" smtClean="0">
                <a:latin typeface="Calibri" pitchFamily="34" charset="0"/>
              </a:rPr>
              <a:t>Modlan</a:t>
            </a:r>
            <a:r>
              <a:rPr lang="cs-CZ" sz="1600" dirty="0" smtClean="0">
                <a:latin typeface="Calibri" pitchFamily="34" charset="0"/>
              </a:rPr>
              <a:t> v roce 2011, kdy I.A třídou prošli pouze se 3 porážkami a to ještě bylo v době, kdy bylo o postupu rozhodnuto.  Naše bilance s </a:t>
            </a:r>
            <a:r>
              <a:rPr lang="cs-CZ" sz="1600" dirty="0" err="1" smtClean="0">
                <a:latin typeface="Calibri" pitchFamily="34" charset="0"/>
              </a:rPr>
              <a:t>Modlany</a:t>
            </a:r>
            <a:r>
              <a:rPr lang="cs-CZ" sz="1600" dirty="0" smtClean="0">
                <a:latin typeface="Calibri" pitchFamily="34" charset="0"/>
              </a:rPr>
              <a:t> není špatná, i když  v loňském ročníku prohra na </a:t>
            </a:r>
            <a:r>
              <a:rPr lang="cs-CZ" sz="1600" dirty="0" err="1" smtClean="0">
                <a:latin typeface="Calibri" pitchFamily="34" charset="0"/>
              </a:rPr>
              <a:t>na</a:t>
            </a:r>
            <a:r>
              <a:rPr lang="cs-CZ" sz="1600" dirty="0" smtClean="0">
                <a:latin typeface="Calibri" pitchFamily="34" charset="0"/>
              </a:rPr>
              <a:t> jejich hřišti odstartovala sérii nevydařených zápasů,  které nás nakonec stály postup do divize.  </a:t>
            </a:r>
            <a:r>
              <a:rPr lang="cs-CZ" sz="1600" dirty="0" err="1" smtClean="0">
                <a:latin typeface="Calibri" pitchFamily="34" charset="0"/>
              </a:rPr>
              <a:t>Modlany</a:t>
            </a:r>
            <a:r>
              <a:rPr lang="cs-CZ" sz="1600" dirty="0" smtClean="0">
                <a:latin typeface="Calibri" pitchFamily="34" charset="0"/>
              </a:rPr>
              <a:t> mají v sestavě mnoho zkušených fotbalistů jako, třeba Michala Doležala, který prošel Teplicemi nebo i Spartou. Zkušenosti z ligového fotbalu v Teplicích má i Dušan Tesařík. </a:t>
            </a:r>
          </a:p>
          <a:p>
            <a:pPr algn="just"/>
            <a:endParaRPr lang="cs-CZ" sz="1100" dirty="0">
              <a:latin typeface="Calibri" pitchFamily="34" charset="0"/>
            </a:endParaRPr>
          </a:p>
        </p:txBody>
      </p:sp>
      <p:pic>
        <p:nvPicPr>
          <p:cNvPr id="15" name="Picture 1"/>
          <p:cNvPicPr>
            <a:picLocks noChangeAspect="1" noChangeArrowheads="1"/>
          </p:cNvPicPr>
          <p:nvPr/>
        </p:nvPicPr>
        <p:blipFill>
          <a:blip r:embed="rId4" cstate="print"/>
          <a:srcRect/>
          <a:stretch>
            <a:fillRect/>
          </a:stretch>
        </p:blipFill>
        <p:spPr bwMode="auto">
          <a:xfrm>
            <a:off x="2047156" y="4555604"/>
            <a:ext cx="720080" cy="864096"/>
          </a:xfrm>
          <a:prstGeom prst="rect">
            <a:avLst/>
          </a:prstGeom>
          <a:noFill/>
          <a:ln w="9525">
            <a:noFill/>
            <a:miter lim="800000"/>
            <a:headEnd/>
            <a:tailEnd/>
          </a:ln>
        </p:spPr>
      </p:pic>
      <p:sp>
        <p:nvSpPr>
          <p:cNvPr id="16" name="TextovéPole 15"/>
          <p:cNvSpPr txBox="1"/>
          <p:nvPr/>
        </p:nvSpPr>
        <p:spPr>
          <a:xfrm>
            <a:off x="102940" y="91108"/>
            <a:ext cx="4824536" cy="1200329"/>
          </a:xfrm>
          <a:prstGeom prst="rect">
            <a:avLst/>
          </a:prstGeom>
          <a:blipFill dpi="0" rotWithShape="1">
            <a:blip r:embed="rId5" cstate="print">
              <a:alphaModFix amt="67000"/>
            </a:blip>
            <a:srcRect/>
            <a:stretch>
              <a:fillRect/>
            </a:stretch>
          </a:blipFill>
          <a:ln w="76200">
            <a:solidFill>
              <a:srgbClr val="00FF00"/>
            </a:solidFill>
          </a:ln>
        </p:spPr>
        <p:txBody>
          <a:bodyPr wrap="square" rtlCol="0">
            <a:spAutoFit/>
          </a:bodyPr>
          <a:lstStyle/>
          <a:p>
            <a:pPr algn="ctr"/>
            <a:r>
              <a:rPr lang="cs-CZ" sz="2400" dirty="0" smtClean="0">
                <a:solidFill>
                  <a:srgbClr val="D60093"/>
                </a:solidFill>
                <a:effectLst>
                  <a:outerShdw blurRad="38100" dist="38100" dir="2700000" algn="tl">
                    <a:srgbClr val="000000">
                      <a:alpha val="43137"/>
                    </a:srgbClr>
                  </a:outerShdw>
                </a:effectLst>
                <a:latin typeface="Arial Black" pitchFamily="34" charset="0"/>
              </a:rPr>
              <a:t>Kdy se </a:t>
            </a:r>
            <a:r>
              <a:rPr lang="cs-CZ" sz="2400" dirty="0" err="1" smtClean="0">
                <a:solidFill>
                  <a:srgbClr val="D60093"/>
                </a:solidFill>
                <a:effectLst>
                  <a:outerShdw blurRad="38100" dist="38100" dir="2700000" algn="tl">
                    <a:srgbClr val="000000">
                      <a:alpha val="43137"/>
                    </a:srgbClr>
                  </a:outerShdw>
                </a:effectLst>
                <a:latin typeface="Arial Black" pitchFamily="34" charset="0"/>
              </a:rPr>
              <a:t>Modlany</a:t>
            </a:r>
            <a:r>
              <a:rPr lang="cs-CZ" sz="2400" dirty="0" smtClean="0">
                <a:solidFill>
                  <a:srgbClr val="D60093"/>
                </a:solidFill>
                <a:effectLst>
                  <a:outerShdw blurRad="38100" dist="38100" dir="2700000" algn="tl">
                    <a:srgbClr val="000000">
                      <a:alpha val="43137"/>
                    </a:srgbClr>
                  </a:outerShdw>
                </a:effectLst>
                <a:latin typeface="Arial Black" pitchFamily="34" charset="0"/>
              </a:rPr>
              <a:t> probojovaly  do Ústeckého přeboru?</a:t>
            </a:r>
          </a:p>
        </p:txBody>
      </p:sp>
      <p:graphicFrame>
        <p:nvGraphicFramePr>
          <p:cNvPr id="17" name="Tabulka 16"/>
          <p:cNvGraphicFramePr>
            <a:graphicFrameLocks noGrp="1"/>
          </p:cNvGraphicFramePr>
          <p:nvPr/>
        </p:nvGraphicFramePr>
        <p:xfrm>
          <a:off x="102940" y="5585033"/>
          <a:ext cx="4824535" cy="1346835"/>
        </p:xfrm>
        <a:graphic>
          <a:graphicData uri="http://schemas.openxmlformats.org/drawingml/2006/table">
            <a:tbl>
              <a:tblPr/>
              <a:tblGrid>
                <a:gridCol w="1185828">
                  <a:extLst>
                    <a:ext uri="{9D8B030D-6E8A-4147-A177-3AD203B41FA5}">
                      <a16:colId xmlns:a16="http://schemas.microsoft.com/office/drawing/2014/main" val="20000"/>
                    </a:ext>
                  </a:extLst>
                </a:gridCol>
                <a:gridCol w="974654">
                  <a:extLst>
                    <a:ext uri="{9D8B030D-6E8A-4147-A177-3AD203B41FA5}">
                      <a16:colId xmlns:a16="http://schemas.microsoft.com/office/drawing/2014/main" val="20001"/>
                    </a:ext>
                  </a:extLst>
                </a:gridCol>
                <a:gridCol w="909676">
                  <a:extLst>
                    <a:ext uri="{9D8B030D-6E8A-4147-A177-3AD203B41FA5}">
                      <a16:colId xmlns:a16="http://schemas.microsoft.com/office/drawing/2014/main" val="20002"/>
                    </a:ext>
                  </a:extLst>
                </a:gridCol>
                <a:gridCol w="893433">
                  <a:extLst>
                    <a:ext uri="{9D8B030D-6E8A-4147-A177-3AD203B41FA5}">
                      <a16:colId xmlns:a16="http://schemas.microsoft.com/office/drawing/2014/main" val="20003"/>
                    </a:ext>
                  </a:extLst>
                </a:gridCol>
                <a:gridCol w="860944">
                  <a:extLst>
                    <a:ext uri="{9D8B030D-6E8A-4147-A177-3AD203B41FA5}">
                      <a16:colId xmlns:a16="http://schemas.microsoft.com/office/drawing/2014/main" val="20004"/>
                    </a:ext>
                  </a:extLst>
                </a:gridCol>
              </a:tblGrid>
              <a:tr h="179070">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17.9.2011</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Modlany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0:0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179070">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14.4.2012</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Modlany</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0:2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179070">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10.11.2012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err="1">
                          <a:solidFill>
                            <a:srgbClr val="006600"/>
                          </a:solidFill>
                          <a:effectLst>
                            <a:outerShdw blurRad="38100" dist="38100" dir="2700000" algn="tl">
                              <a:srgbClr val="000000">
                                <a:alpha val="43137"/>
                              </a:srgbClr>
                            </a:outerShdw>
                          </a:effectLst>
                          <a:latin typeface="Arial"/>
                        </a:rPr>
                        <a:t>Modlany</a:t>
                      </a:r>
                      <a:r>
                        <a:rPr lang="cs-CZ" sz="1200" b="1" i="0" u="none" strike="noStrike" dirty="0">
                          <a:solidFill>
                            <a:srgbClr val="006600"/>
                          </a:solidFill>
                          <a:effectLst>
                            <a:outerShdw blurRad="38100" dist="38100" dir="2700000" algn="tl">
                              <a:srgbClr val="000000">
                                <a:alpha val="43137"/>
                              </a:srgbClr>
                            </a:outerShdw>
                          </a:effectLst>
                          <a:latin typeface="Arial"/>
                        </a:rPr>
                        <a:t> </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Štětí</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179070">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8.6.2013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err="1">
                          <a:solidFill>
                            <a:srgbClr val="006600"/>
                          </a:solidFill>
                          <a:effectLst>
                            <a:outerShdw blurRad="38100" dist="38100" dir="2700000" algn="tl">
                              <a:srgbClr val="000000">
                                <a:alpha val="43137"/>
                              </a:srgbClr>
                            </a:outerShdw>
                          </a:effectLst>
                          <a:latin typeface="Arial"/>
                        </a:rPr>
                        <a:t>Štětí</a:t>
                      </a:r>
                      <a:endParaRPr lang="cs-CZ" sz="1200" b="1" i="0" u="none" strike="noStrike" dirty="0">
                        <a:solidFill>
                          <a:srgbClr val="006600"/>
                        </a:solidFill>
                        <a:effectLst>
                          <a:outerShdw blurRad="38100" dist="38100" dir="2700000" algn="tl">
                            <a:srgbClr val="000000">
                              <a:alpha val="43137"/>
                            </a:srgbClr>
                          </a:outerShdw>
                        </a:effectLst>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err="1">
                          <a:solidFill>
                            <a:srgbClr val="006600"/>
                          </a:solidFill>
                          <a:effectLst>
                            <a:outerShdw blurRad="38100" dist="38100" dir="2700000" algn="tl">
                              <a:srgbClr val="000000">
                                <a:alpha val="43137"/>
                              </a:srgbClr>
                            </a:outerShdw>
                          </a:effectLst>
                          <a:latin typeface="Arial"/>
                        </a:rPr>
                        <a:t>Modlany</a:t>
                      </a:r>
                      <a:endParaRPr lang="cs-CZ" sz="1200" b="1" i="0" u="none" strike="noStrike" dirty="0">
                        <a:solidFill>
                          <a:srgbClr val="006600"/>
                        </a:solidFill>
                        <a:effectLst>
                          <a:outerShdw blurRad="38100" dist="38100" dir="2700000" algn="tl">
                            <a:srgbClr val="000000">
                              <a:alpha val="43137"/>
                            </a:srgbClr>
                          </a:outerShdw>
                        </a:effectLst>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3:0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179070">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4.10.2014</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Štětí</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err="1">
                          <a:solidFill>
                            <a:srgbClr val="006600"/>
                          </a:solidFill>
                          <a:effectLst>
                            <a:outerShdw blurRad="38100" dist="38100" dir="2700000" algn="tl">
                              <a:srgbClr val="000000">
                                <a:alpha val="43137"/>
                              </a:srgbClr>
                            </a:outerShdw>
                          </a:effectLst>
                          <a:latin typeface="Arial"/>
                        </a:rPr>
                        <a:t>Modlany</a:t>
                      </a:r>
                      <a:r>
                        <a:rPr lang="cs-CZ" sz="1200" b="1" i="0" u="none" strike="noStrike" dirty="0">
                          <a:solidFill>
                            <a:srgbClr val="006600"/>
                          </a:solidFill>
                          <a:effectLst>
                            <a:outerShdw blurRad="38100" dist="38100" dir="2700000" algn="tl">
                              <a:srgbClr val="000000">
                                <a:alpha val="43137"/>
                              </a:srgbClr>
                            </a:outerShdw>
                          </a:effectLst>
                          <a:latin typeface="Arial"/>
                        </a:rPr>
                        <a:t> </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8:1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179070">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2.5.2015</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 Modlany </a:t>
                      </a: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err="1">
                          <a:solidFill>
                            <a:srgbClr val="006600"/>
                          </a:solidFill>
                          <a:effectLst>
                            <a:outerShdw blurRad="38100" dist="38100" dir="2700000" algn="tl">
                              <a:srgbClr val="000000">
                                <a:alpha val="43137"/>
                              </a:srgbClr>
                            </a:outerShdw>
                          </a:effectLst>
                          <a:latin typeface="Arial"/>
                        </a:rPr>
                        <a:t>Štětí</a:t>
                      </a:r>
                      <a:endParaRPr lang="cs-CZ" sz="1200" b="1" i="0" u="none" strike="noStrike" dirty="0">
                        <a:solidFill>
                          <a:srgbClr val="006600"/>
                        </a:solidFill>
                        <a:effectLst>
                          <a:outerShdw blurRad="38100" dist="38100" dir="2700000" algn="tl">
                            <a:srgbClr val="000000">
                              <a:alpha val="43137"/>
                            </a:srgbClr>
                          </a:outerShdw>
                        </a:effectLst>
                        <a:latin typeface="Arial"/>
                      </a:endParaRPr>
                    </a:p>
                  </a:txBody>
                  <a:tcPr marL="9525" marR="9525" marT="9525"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3:2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179070">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Ústecký přebor</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26.9.2015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Modlany </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6600"/>
                          </a:solidFill>
                          <a:effectLst>
                            <a:outerShdw blurRad="38100" dist="38100" dir="2700000" algn="tl">
                              <a:srgbClr val="000000">
                                <a:alpha val="43137"/>
                              </a:srgbClr>
                            </a:outerShdw>
                          </a:effectLst>
                          <a:latin typeface="Arial"/>
                        </a:rPr>
                        <a:t>Štětí</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6600"/>
                          </a:solidFill>
                          <a:effectLst>
                            <a:outerShdw blurRad="38100" dist="38100" dir="2700000" algn="tl">
                              <a:srgbClr val="000000">
                                <a:alpha val="43137"/>
                              </a:srgbClr>
                            </a:outerShdw>
                          </a:effectLst>
                          <a:latin typeface="Arial"/>
                        </a:rPr>
                        <a:t>2:3 PK</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bl>
          </a:graphicData>
        </a:graphic>
      </p:graphicFrame>
      <p:graphicFrame>
        <p:nvGraphicFramePr>
          <p:cNvPr id="22" name="Tabulka 21"/>
          <p:cNvGraphicFramePr>
            <a:graphicFrameLocks noGrp="1"/>
          </p:cNvGraphicFramePr>
          <p:nvPr/>
        </p:nvGraphicFramePr>
        <p:xfrm>
          <a:off x="5863580" y="5380563"/>
          <a:ext cx="4350866" cy="1551305"/>
        </p:xfrm>
        <a:graphic>
          <a:graphicData uri="http://schemas.openxmlformats.org/drawingml/2006/table">
            <a:tbl>
              <a:tblPr/>
              <a:tblGrid>
                <a:gridCol w="952828">
                  <a:extLst>
                    <a:ext uri="{9D8B030D-6E8A-4147-A177-3AD203B41FA5}">
                      <a16:colId xmlns:a16="http://schemas.microsoft.com/office/drawing/2014/main" val="20000"/>
                    </a:ext>
                  </a:extLst>
                </a:gridCol>
                <a:gridCol w="2399290">
                  <a:extLst>
                    <a:ext uri="{9D8B030D-6E8A-4147-A177-3AD203B41FA5}">
                      <a16:colId xmlns:a16="http://schemas.microsoft.com/office/drawing/2014/main" val="20001"/>
                    </a:ext>
                  </a:extLst>
                </a:gridCol>
                <a:gridCol w="998748">
                  <a:extLst>
                    <a:ext uri="{9D8B030D-6E8A-4147-A177-3AD203B41FA5}">
                      <a16:colId xmlns:a16="http://schemas.microsoft.com/office/drawing/2014/main" val="20002"/>
                    </a:ext>
                  </a:extLst>
                </a:gridCol>
              </a:tblGrid>
              <a:tr h="278765">
                <a:tc gridSpan="3">
                  <a:txBody>
                    <a:bodyPr/>
                    <a:lstStyle/>
                    <a:p>
                      <a:pPr algn="ctr" fontAlgn="ctr"/>
                      <a:r>
                        <a:rPr lang="pl-PL" sz="1400" b="1" i="0" u="none" strike="noStrike">
                          <a:solidFill>
                            <a:srgbClr val="000000"/>
                          </a:solidFill>
                          <a:latin typeface="Californian FB"/>
                        </a:rPr>
                        <a:t>12.kolo Okresního přeboru Staré gardy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fontAlgn="ctr"/>
                      <a:r>
                        <a:rPr lang="cs-CZ" sz="1400" b="1" i="0" u="none" strike="noStrike">
                          <a:solidFill>
                            <a:srgbClr val="000000"/>
                          </a:solidFill>
                          <a:latin typeface="Californian FB"/>
                        </a:rPr>
                        <a:t>22.4.2016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fornian FB"/>
                        </a:rPr>
                        <a:t>Žitenice -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fornian FB"/>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78765">
                <a:tc>
                  <a:txBody>
                    <a:bodyPr/>
                    <a:lstStyle/>
                    <a:p>
                      <a:pPr algn="ctr" fontAlgn="ctr"/>
                      <a:r>
                        <a:rPr lang="cs-CZ" sz="1400" b="1" i="0" u="none" strike="noStrike">
                          <a:solidFill>
                            <a:srgbClr val="000000"/>
                          </a:solidFill>
                          <a:latin typeface="Californian FB"/>
                        </a:rPr>
                        <a:t>22.4.2016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400" b="1" i="0" u="none" strike="noStrike">
                          <a:solidFill>
                            <a:srgbClr val="000000"/>
                          </a:solidFill>
                          <a:latin typeface="Californian FB"/>
                        </a:rPr>
                        <a:t>Bohušovice - Vražkov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400" b="1" i="0" u="none" strike="noStrike">
                          <a:solidFill>
                            <a:srgbClr val="000000"/>
                          </a:solidFill>
                          <a:latin typeface="Californian FB"/>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278765">
                <a:tc>
                  <a:txBody>
                    <a:bodyPr/>
                    <a:lstStyle/>
                    <a:p>
                      <a:pPr algn="ctr" fontAlgn="ctr"/>
                      <a:r>
                        <a:rPr lang="cs-CZ" sz="1400" b="1" i="0" u="none" strike="noStrike">
                          <a:solidFill>
                            <a:srgbClr val="000000"/>
                          </a:solidFill>
                          <a:latin typeface="Californian FB"/>
                        </a:rPr>
                        <a:t>22.4.2016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fornian FB"/>
                        </a:rPr>
                        <a:t>Malé Žernoseky - 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Californian FB"/>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78765">
                <a:tc>
                  <a:txBody>
                    <a:bodyPr/>
                    <a:lstStyle/>
                    <a:p>
                      <a:pPr algn="ctr" fontAlgn="ctr"/>
                      <a:r>
                        <a:rPr lang="cs-CZ" sz="1600" b="1" i="0" u="none" strike="noStrike">
                          <a:solidFill>
                            <a:srgbClr val="CC0099"/>
                          </a:solidFill>
                          <a:latin typeface="Californian FB"/>
                        </a:rPr>
                        <a:t>22.4.2016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600" b="1" i="0" u="none" strike="noStrike">
                          <a:solidFill>
                            <a:srgbClr val="CC0099"/>
                          </a:solidFill>
                          <a:latin typeface="Californian FB"/>
                        </a:rPr>
                        <a:t>Štětí - Tigo 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1600" b="1" i="0" u="none" strike="noStrike" dirty="0" smtClean="0">
                          <a:solidFill>
                            <a:srgbClr val="CC0099"/>
                          </a:solidFill>
                          <a:latin typeface="Californian FB"/>
                        </a:rPr>
                        <a:t>2:7(0:3)</a:t>
                      </a:r>
                      <a:r>
                        <a:rPr lang="cs-CZ" sz="1600" b="1" i="0" u="none" strike="noStrike" dirty="0">
                          <a:solidFill>
                            <a:srgbClr val="CC0099"/>
                          </a:solidFill>
                          <a:latin typeface="Californian FB"/>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p:sp>
        <p:nvSpPr>
          <p:cNvPr id="23" name="TextovéPole 22"/>
          <p:cNvSpPr txBox="1"/>
          <p:nvPr/>
        </p:nvSpPr>
        <p:spPr>
          <a:xfrm>
            <a:off x="5791572" y="1531268"/>
            <a:ext cx="4392488" cy="3724096"/>
          </a:xfrm>
          <a:prstGeom prst="rect">
            <a:avLst/>
          </a:prstGeom>
          <a:noFill/>
        </p:spPr>
        <p:txBody>
          <a:bodyPr wrap="square" rtlCol="0">
            <a:spAutoFit/>
          </a:bodyPr>
          <a:lstStyle/>
          <a:p>
            <a:pPr algn="ctr"/>
            <a:r>
              <a:rPr lang="cs-CZ" sz="1600" u="sng" dirty="0" err="1" smtClean="0">
                <a:latin typeface="Bookman Old Style" pitchFamily="18" charset="0"/>
              </a:rPr>
              <a:t>Sepap</a:t>
            </a:r>
            <a:r>
              <a:rPr lang="cs-CZ" sz="1600" u="sng" dirty="0" smtClean="0">
                <a:latin typeface="Bookman Old Style" pitchFamily="18" charset="0"/>
              </a:rPr>
              <a:t> </a:t>
            </a:r>
            <a:r>
              <a:rPr lang="cs-CZ" sz="1600" u="sng" dirty="0" err="1" smtClean="0">
                <a:latin typeface="Bookman Old Style" pitchFamily="18" charset="0"/>
              </a:rPr>
              <a:t>Štětí</a:t>
            </a:r>
            <a:r>
              <a:rPr lang="cs-CZ" sz="1600" u="sng" dirty="0" smtClean="0">
                <a:latin typeface="Bookman Old Style" pitchFamily="18" charset="0"/>
              </a:rPr>
              <a:t>  - </a:t>
            </a:r>
            <a:r>
              <a:rPr lang="cs-CZ" sz="1600" u="sng" dirty="0" err="1" smtClean="0">
                <a:latin typeface="Bookman Old Style" pitchFamily="18" charset="0"/>
              </a:rPr>
              <a:t>Tigo</a:t>
            </a:r>
            <a:r>
              <a:rPr lang="cs-CZ" sz="1600" u="sng" dirty="0" smtClean="0">
                <a:latin typeface="Bookman Old Style" pitchFamily="18" charset="0"/>
              </a:rPr>
              <a:t> </a:t>
            </a:r>
            <a:r>
              <a:rPr lang="cs-CZ" sz="1600" u="sng" dirty="0" err="1" smtClean="0">
                <a:latin typeface="Bookman Old Style" pitchFamily="18" charset="0"/>
              </a:rPr>
              <a:t>Nučnice</a:t>
            </a:r>
            <a:r>
              <a:rPr lang="cs-CZ" sz="1600" u="sng" dirty="0" smtClean="0">
                <a:latin typeface="Bookman Old Style" pitchFamily="18" charset="0"/>
              </a:rPr>
              <a:t> 1996</a:t>
            </a:r>
          </a:p>
          <a:p>
            <a:pPr algn="ctr"/>
            <a:r>
              <a:rPr lang="cs-CZ" sz="1600" u="sng" dirty="0" smtClean="0">
                <a:latin typeface="Bookman Old Style" pitchFamily="18" charset="0"/>
              </a:rPr>
              <a:t>2:7(0:3)   12.kolo  22.4.2016  </a:t>
            </a:r>
          </a:p>
          <a:p>
            <a:pPr algn="just"/>
            <a:r>
              <a:rPr lang="cs-CZ" b="0" dirty="0" smtClean="0">
                <a:latin typeface="Arial" pitchFamily="34" charset="0"/>
                <a:cs typeface="Arial" pitchFamily="34" charset="0"/>
              </a:rPr>
              <a:t>V úloze, že mohou jen překvapit nastupovali hráči </a:t>
            </a:r>
            <a:r>
              <a:rPr lang="cs-CZ" b="0" dirty="0" err="1" smtClean="0">
                <a:latin typeface="Arial" pitchFamily="34" charset="0"/>
                <a:cs typeface="Arial" pitchFamily="34" charset="0"/>
              </a:rPr>
              <a:t>Sepapu</a:t>
            </a:r>
            <a:r>
              <a:rPr lang="cs-CZ" b="0" dirty="0" smtClean="0">
                <a:latin typeface="Arial" pitchFamily="34" charset="0"/>
                <a:cs typeface="Arial" pitchFamily="34" charset="0"/>
              </a:rPr>
              <a:t> proti mužstvu, které v dosavadním průběhu soutěže ztratilo zatím pouze bod. Už v 1. minutě se však nad </a:t>
            </a:r>
            <a:r>
              <a:rPr lang="cs-CZ" b="0" dirty="0" err="1" smtClean="0">
                <a:latin typeface="Arial" pitchFamily="34" charset="0"/>
                <a:cs typeface="Arial" pitchFamily="34" charset="0"/>
              </a:rPr>
              <a:t>štětskou</a:t>
            </a:r>
            <a:r>
              <a:rPr lang="cs-CZ" b="0" dirty="0" smtClean="0">
                <a:latin typeface="Arial" pitchFamily="34" charset="0"/>
                <a:cs typeface="Arial" pitchFamily="34" charset="0"/>
              </a:rPr>
              <a:t> brankou začala stahovat mračna, to když Michalovi M</a:t>
            </a:r>
            <a:r>
              <a:rPr lang="de-DE" b="0" dirty="0" smtClean="0">
                <a:latin typeface="Arial" pitchFamily="34" charset="0"/>
                <a:cs typeface="Arial" pitchFamily="34" charset="0"/>
              </a:rPr>
              <a:t>ü</a:t>
            </a:r>
            <a:r>
              <a:rPr lang="cs-CZ" b="0" dirty="0" err="1" smtClean="0">
                <a:latin typeface="Arial" pitchFamily="34" charset="0"/>
                <a:cs typeface="Arial" pitchFamily="34" charset="0"/>
              </a:rPr>
              <a:t>llerovi</a:t>
            </a:r>
            <a:r>
              <a:rPr lang="cs-CZ" b="0" dirty="0" smtClean="0">
                <a:latin typeface="Arial" pitchFamily="34" charset="0"/>
                <a:cs typeface="Arial" pitchFamily="34" charset="0"/>
              </a:rPr>
              <a:t> utekl míč pod rukama po volném přímém kopu. Hosté hezky kombinovali a ve 13. minutě přidali druhou branku. Snížit mohl Miloš Vála, ale trefil jen tyčku. Lepší mušku měly </a:t>
            </a:r>
            <a:r>
              <a:rPr lang="cs-CZ" b="0" dirty="0" err="1" smtClean="0">
                <a:latin typeface="Arial" pitchFamily="34" charset="0"/>
                <a:cs typeface="Arial" pitchFamily="34" charset="0"/>
              </a:rPr>
              <a:t>Nučnice</a:t>
            </a:r>
            <a:r>
              <a:rPr lang="cs-CZ" b="0" dirty="0" smtClean="0">
                <a:latin typeface="Arial" pitchFamily="34" charset="0"/>
                <a:cs typeface="Arial" pitchFamily="34" charset="0"/>
              </a:rPr>
              <a:t> a do poločasu zvýšily na 3:0. Po změně stran už se střelecky prosadili i domácí, ale dění na hřišti i nadále kontroloval jejich soupeř a v klidu </a:t>
            </a:r>
            <a:r>
              <a:rPr lang="cs-CZ" b="0" dirty="0" err="1" smtClean="0">
                <a:latin typeface="Arial" pitchFamily="34" charset="0"/>
                <a:cs typeface="Arial" pitchFamily="34" charset="0"/>
              </a:rPr>
              <a:t>dokráčel</a:t>
            </a:r>
            <a:r>
              <a:rPr lang="cs-CZ" b="0" dirty="0" smtClean="0">
                <a:latin typeface="Arial" pitchFamily="34" charset="0"/>
                <a:cs typeface="Arial" pitchFamily="34" charset="0"/>
              </a:rPr>
              <a:t> pro jasné vítězství, i když tu závěrečnou, hezkou akci zakončenou Danielem </a:t>
            </a:r>
            <a:r>
              <a:rPr lang="cs-CZ" b="0" dirty="0" err="1" smtClean="0">
                <a:latin typeface="Arial" pitchFamily="34" charset="0"/>
                <a:cs typeface="Arial" pitchFamily="34" charset="0"/>
              </a:rPr>
              <a:t>Jermanem</a:t>
            </a:r>
            <a:r>
              <a:rPr lang="cs-CZ" b="0" dirty="0" smtClean="0">
                <a:latin typeface="Arial" pitchFamily="34" charset="0"/>
                <a:cs typeface="Arial" pitchFamily="34" charset="0"/>
              </a:rPr>
              <a:t> brankou na 2:7 si připravili domácí.  </a:t>
            </a:r>
          </a:p>
          <a:p>
            <a:pPr algn="just"/>
            <a:r>
              <a:rPr lang="cs-CZ" b="0" u="sng" dirty="0" smtClean="0">
                <a:latin typeface="Arial" pitchFamily="34" charset="0"/>
                <a:cs typeface="Arial" pitchFamily="34" charset="0"/>
              </a:rPr>
              <a:t>Sestava: </a:t>
            </a:r>
            <a:r>
              <a:rPr lang="cs-CZ" b="0" dirty="0" smtClean="0">
                <a:latin typeface="Arial" pitchFamily="34" charset="0"/>
                <a:cs typeface="Arial" pitchFamily="34" charset="0"/>
              </a:rPr>
              <a:t>M</a:t>
            </a:r>
            <a:r>
              <a:rPr lang="de-DE" b="0" dirty="0" smtClean="0">
                <a:latin typeface="Arial" pitchFamily="34" charset="0"/>
                <a:cs typeface="Arial" pitchFamily="34" charset="0"/>
              </a:rPr>
              <a:t>ü</a:t>
            </a:r>
            <a:r>
              <a:rPr lang="cs-CZ" b="0" dirty="0" err="1" smtClean="0">
                <a:latin typeface="Arial" pitchFamily="34" charset="0"/>
                <a:cs typeface="Arial" pitchFamily="34" charset="0"/>
              </a:rPr>
              <a:t>ller</a:t>
            </a:r>
            <a:r>
              <a:rPr lang="cs-CZ" b="0" dirty="0" smtClean="0">
                <a:latin typeface="Arial" pitchFamily="34" charset="0"/>
                <a:cs typeface="Arial" pitchFamily="34" charset="0"/>
              </a:rPr>
              <a:t>-</a:t>
            </a:r>
            <a:r>
              <a:rPr lang="cs-CZ" b="0" dirty="0" err="1" smtClean="0">
                <a:latin typeface="Arial" pitchFamily="34" charset="0"/>
                <a:cs typeface="Arial" pitchFamily="34" charset="0"/>
              </a:rPr>
              <a:t>Švejdar</a:t>
            </a:r>
            <a:r>
              <a:rPr lang="cs-CZ" b="0" dirty="0" smtClean="0">
                <a:latin typeface="Arial" pitchFamily="34" charset="0"/>
                <a:cs typeface="Arial" pitchFamily="34" charset="0"/>
              </a:rPr>
              <a:t>, Čermák, </a:t>
            </a:r>
            <a:r>
              <a:rPr lang="cs-CZ" b="0" dirty="0" err="1" smtClean="0">
                <a:latin typeface="Arial" pitchFamily="34" charset="0"/>
                <a:cs typeface="Arial" pitchFamily="34" charset="0"/>
              </a:rPr>
              <a:t>Jerman</a:t>
            </a:r>
            <a:r>
              <a:rPr lang="cs-CZ" b="0" dirty="0" smtClean="0">
                <a:latin typeface="Arial" pitchFamily="34" charset="0"/>
                <a:cs typeface="Arial" pitchFamily="34" charset="0"/>
              </a:rPr>
              <a:t>, </a:t>
            </a:r>
            <a:r>
              <a:rPr lang="cs-CZ" b="0" dirty="0" err="1" smtClean="0">
                <a:latin typeface="Arial" pitchFamily="34" charset="0"/>
                <a:cs typeface="Arial" pitchFamily="34" charset="0"/>
              </a:rPr>
              <a:t>Gorol</a:t>
            </a:r>
            <a:r>
              <a:rPr lang="cs-CZ" b="0" dirty="0" smtClean="0">
                <a:latin typeface="Arial" pitchFamily="34" charset="0"/>
                <a:cs typeface="Arial" pitchFamily="34" charset="0"/>
              </a:rPr>
              <a:t>, </a:t>
            </a:r>
            <a:r>
              <a:rPr lang="cs-CZ" b="0" dirty="0" err="1" smtClean="0">
                <a:latin typeface="Arial" pitchFamily="34" charset="0"/>
                <a:cs typeface="Arial" pitchFamily="34" charset="0"/>
              </a:rPr>
              <a:t>Guzy</a:t>
            </a:r>
            <a:r>
              <a:rPr lang="cs-CZ" b="0" dirty="0" smtClean="0">
                <a:latin typeface="Arial" pitchFamily="34" charset="0"/>
                <a:cs typeface="Arial" pitchFamily="34" charset="0"/>
              </a:rPr>
              <a:t>, </a:t>
            </a:r>
          </a:p>
          <a:p>
            <a:pPr algn="just"/>
            <a:r>
              <a:rPr lang="cs-CZ" b="0" dirty="0" smtClean="0">
                <a:latin typeface="Arial" pitchFamily="34" charset="0"/>
                <a:cs typeface="Arial" pitchFamily="34" charset="0"/>
              </a:rPr>
              <a:t>               </a:t>
            </a:r>
            <a:r>
              <a:rPr lang="cs-CZ" b="0" dirty="0" err="1" smtClean="0">
                <a:latin typeface="Arial" pitchFamily="34" charset="0"/>
                <a:cs typeface="Arial" pitchFamily="34" charset="0"/>
              </a:rPr>
              <a:t>F.Svoboda</a:t>
            </a:r>
            <a:r>
              <a:rPr lang="cs-CZ" b="0" dirty="0" smtClean="0">
                <a:latin typeface="Arial" pitchFamily="34" charset="0"/>
                <a:cs typeface="Arial" pitchFamily="34" charset="0"/>
              </a:rPr>
              <a:t>, Hamšík, Vála, </a:t>
            </a:r>
            <a:r>
              <a:rPr lang="cs-CZ" b="0" dirty="0" err="1" smtClean="0">
                <a:latin typeface="Arial" pitchFamily="34" charset="0"/>
                <a:cs typeface="Arial" pitchFamily="34" charset="0"/>
              </a:rPr>
              <a:t>L</a:t>
            </a:r>
            <a:r>
              <a:rPr lang="cs-CZ" b="0" dirty="0" smtClean="0">
                <a:latin typeface="Arial" pitchFamily="34" charset="0"/>
                <a:cs typeface="Arial" pitchFamily="34" charset="0"/>
              </a:rPr>
              <a:t>.Pilař, Schneider, Jonák, </a:t>
            </a:r>
          </a:p>
          <a:p>
            <a:pPr algn="just"/>
            <a:r>
              <a:rPr lang="cs-CZ" b="0" dirty="0" smtClean="0">
                <a:latin typeface="Arial" pitchFamily="34" charset="0"/>
                <a:cs typeface="Arial" pitchFamily="34" charset="0"/>
              </a:rPr>
              <a:t>               Jan </a:t>
            </a:r>
            <a:r>
              <a:rPr lang="cs-CZ" b="0" dirty="0" err="1" smtClean="0">
                <a:latin typeface="Arial" pitchFamily="34" charset="0"/>
                <a:cs typeface="Arial" pitchFamily="34" charset="0"/>
              </a:rPr>
              <a:t>Arazim</a:t>
            </a:r>
            <a:r>
              <a:rPr lang="cs-CZ" b="0" dirty="0" smtClean="0">
                <a:latin typeface="Arial" pitchFamily="34" charset="0"/>
                <a:cs typeface="Arial" pitchFamily="34" charset="0"/>
              </a:rPr>
              <a:t>, Záloha</a:t>
            </a:r>
          </a:p>
          <a:p>
            <a:pPr algn="just"/>
            <a:r>
              <a:rPr lang="cs-CZ" b="0" u="sng" dirty="0" err="1" smtClean="0">
                <a:latin typeface="Arial" pitchFamily="34" charset="0"/>
                <a:cs typeface="Arial" pitchFamily="34" charset="0"/>
              </a:rPr>
              <a:t>Manager</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.Šťastný</a:t>
            </a:r>
          </a:p>
          <a:p>
            <a:pPr algn="just"/>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.Horáček </a:t>
            </a:r>
          </a:p>
        </p:txBody>
      </p:sp>
      <p:sp>
        <p:nvSpPr>
          <p:cNvPr id="24" name="TextovéPole 23"/>
          <p:cNvSpPr txBox="1"/>
          <p:nvPr/>
        </p:nvSpPr>
        <p:spPr>
          <a:xfrm>
            <a:off x="5791572" y="91108"/>
            <a:ext cx="4464496" cy="1323439"/>
          </a:xfrm>
          <a:prstGeom prst="rect">
            <a:avLst/>
          </a:prstGeom>
          <a:blipFill>
            <a:blip r:embed="rId6" cstate="print"/>
            <a:stretch>
              <a:fillRect/>
            </a:stretch>
          </a:blipFill>
          <a:ln w="82550" cmpd="dbl">
            <a:solidFill>
              <a:schemeClr val="accent1"/>
            </a:solidFill>
          </a:ln>
        </p:spPr>
        <p:txBody>
          <a:bodyPr wrap="square" rtlCol="0">
            <a:spAutoFit/>
          </a:bodyPr>
          <a:lstStyle/>
          <a:p>
            <a:pPr algn="ctr"/>
            <a:r>
              <a:rPr lang="cs-CZ" sz="2000" dirty="0" smtClean="0">
                <a:solidFill>
                  <a:srgbClr val="CC0000"/>
                </a:solidFill>
                <a:latin typeface="Rockwell" pitchFamily="18" charset="0"/>
              </a:rPr>
              <a:t>Stará garda </a:t>
            </a:r>
            <a:r>
              <a:rPr lang="cs-CZ" sz="2000" dirty="0" err="1" smtClean="0">
                <a:solidFill>
                  <a:srgbClr val="CC0000"/>
                </a:solidFill>
                <a:latin typeface="Rockwell" pitchFamily="18" charset="0"/>
              </a:rPr>
              <a:t>Sepapu</a:t>
            </a:r>
            <a:r>
              <a:rPr lang="cs-CZ" sz="2000" dirty="0" smtClean="0">
                <a:solidFill>
                  <a:srgbClr val="CC0000"/>
                </a:solidFill>
                <a:latin typeface="Rockwell" pitchFamily="18" charset="0"/>
              </a:rPr>
              <a:t> nezachytila úvod zápasu a proti silnému soupeři  pak bylo hodně těžké držet krok  </a:t>
            </a:r>
          </a:p>
        </p:txBody>
      </p:sp>
      <p:pic>
        <p:nvPicPr>
          <p:cNvPr id="3074" name="Picture 2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sp>
        <p:nvSpPr>
          <p:cNvPr id="19" name="TextovéPole 18"/>
          <p:cNvSpPr txBox="1"/>
          <p:nvPr/>
        </p:nvSpPr>
        <p:spPr>
          <a:xfrm>
            <a:off x="8023820" y="70235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15" name="Obdélník 14"/>
          <p:cNvSpPr/>
          <p:nvPr/>
        </p:nvSpPr>
        <p:spPr>
          <a:xfrm>
            <a:off x="5575548" y="82397"/>
            <a:ext cx="4608512" cy="584775"/>
          </a:xfrm>
          <a:prstGeom prst="rect">
            <a:avLst/>
          </a:prstGeom>
          <a:noFill/>
        </p:spPr>
        <p:txBody>
          <a:bodyPr wrap="square" lIns="91440" tIns="45720" rIns="91440" bIns="45720">
            <a:spAutoFit/>
          </a:bodyPr>
          <a:lstStyle/>
          <a:p>
            <a:pPr algn="ctr"/>
            <a:endParaRPr lang="cs-CZ" sz="3200" b="1" cap="none" spc="0" dirty="0">
              <a:ln w="10541" cmpd="sng">
                <a:solidFill>
                  <a:schemeClr val="accent1">
                    <a:shade val="88000"/>
                    <a:satMod val="110000"/>
                  </a:schemeClr>
                </a:solidFill>
                <a:prstDash val="solid"/>
              </a:ln>
              <a:solidFill>
                <a:schemeClr val="bg1"/>
              </a:solidFill>
              <a:effectLst/>
            </a:endParaRPr>
          </a:p>
        </p:txBody>
      </p:sp>
      <p:sp>
        <p:nvSpPr>
          <p:cNvPr id="26" name="Rectangle 30"/>
          <p:cNvSpPr>
            <a:spLocks noChangeArrowheads="1"/>
          </p:cNvSpPr>
          <p:nvPr/>
        </p:nvSpPr>
        <p:spPr bwMode="auto">
          <a:xfrm>
            <a:off x="6007596" y="2960975"/>
            <a:ext cx="4104456"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solidFill>
                    <a:srgbClr val="FF00FF"/>
                  </a:solidFill>
                </a:ln>
                <a:solidFill>
                  <a:schemeClr val="tx1"/>
                </a:solidFill>
                <a:effectLst/>
                <a:latin typeface="Arial" pitchFamily="34" charset="0"/>
                <a:ea typeface="Times New Roman" pitchFamily="18" charset="0"/>
                <a:cs typeface="Arial" pitchFamily="34" charset="0"/>
              </a:rPr>
              <a:t>SK </a:t>
            </a:r>
            <a:r>
              <a:rPr kumimoji="0" lang="cs-CZ" sz="1800" b="1" i="0" u="sng" strike="noStrike" cap="none" normalizeH="0" baseline="0" dirty="0" err="1" smtClean="0">
                <a:ln>
                  <a:solidFill>
                    <a:srgbClr val="FF00FF"/>
                  </a:solidFill>
                </a:ln>
                <a:solidFill>
                  <a:schemeClr val="tx1"/>
                </a:solidFill>
                <a:effectLst/>
                <a:latin typeface="Arial" pitchFamily="34" charset="0"/>
                <a:ea typeface="Times New Roman" pitchFamily="18" charset="0"/>
                <a:cs typeface="Arial" pitchFamily="34" charset="0"/>
              </a:rPr>
              <a:t>Baník</a:t>
            </a:r>
            <a:r>
              <a:rPr kumimoji="0" lang="cs-CZ" sz="1800" b="1" i="0" u="sng" strike="noStrike" cap="none" normalizeH="0" baseline="0" dirty="0" smtClean="0">
                <a:ln>
                  <a:solidFill>
                    <a:srgbClr val="FF00FF"/>
                  </a:solidFill>
                </a:ln>
                <a:solidFill>
                  <a:schemeClr val="tx1"/>
                </a:solidFill>
                <a:effectLst/>
                <a:latin typeface="Arial" pitchFamily="34" charset="0"/>
                <a:ea typeface="Times New Roman" pitchFamily="18" charset="0"/>
                <a:cs typeface="Arial" pitchFamily="34" charset="0"/>
              </a:rPr>
              <a:t> </a:t>
            </a:r>
            <a:r>
              <a:rPr kumimoji="0" lang="cs-CZ" sz="1800" b="1" i="0" u="sng" strike="noStrike" cap="none" normalizeH="0" baseline="0" dirty="0" err="1" smtClean="0">
                <a:ln>
                  <a:solidFill>
                    <a:srgbClr val="FF00FF"/>
                  </a:solidFill>
                </a:ln>
                <a:solidFill>
                  <a:schemeClr val="tx1"/>
                </a:solidFill>
                <a:effectLst/>
                <a:latin typeface="Arial" pitchFamily="34" charset="0"/>
                <a:ea typeface="Times New Roman" pitchFamily="18" charset="0"/>
                <a:cs typeface="Arial" pitchFamily="34" charset="0"/>
              </a:rPr>
              <a:t>Modlany</a:t>
            </a:r>
            <a:r>
              <a:rPr kumimoji="0" lang="cs-CZ" sz="1800" b="1" i="0" u="sng" strike="noStrike" cap="none" normalizeH="0" baseline="0" dirty="0" smtClean="0">
                <a:ln>
                  <a:solidFill>
                    <a:srgbClr val="FF00FF"/>
                  </a:solidFill>
                </a:ln>
                <a:solidFill>
                  <a:schemeClr val="tx1"/>
                </a:solidFill>
                <a:effectLst/>
                <a:latin typeface="Arial" pitchFamily="34" charset="0"/>
                <a:ea typeface="Times New Roman" pitchFamily="18" charset="0"/>
                <a:cs typeface="Arial" pitchFamily="34" charset="0"/>
              </a:rPr>
              <a:t> –SK </a:t>
            </a:r>
            <a:r>
              <a:rPr kumimoji="0" lang="cs-CZ" sz="1800" b="1" i="0" u="sng" strike="noStrike" cap="none" normalizeH="0" baseline="0" dirty="0" err="1" smtClean="0">
                <a:ln>
                  <a:solidFill>
                    <a:srgbClr val="FF00FF"/>
                  </a:solid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solidFill>
                  <a:srgbClr val="FF00FF"/>
                </a:solidFill>
              </a:ln>
              <a:solidFill>
                <a:schemeClr val="tx1"/>
              </a:solidFill>
              <a:effectLst/>
              <a:latin typeface="Arial" pitchFamily="34" charset="0"/>
              <a:cs typeface="Arial" pitchFamily="34" charset="0"/>
            </a:endParaRPr>
          </a:p>
          <a:p>
            <a:r>
              <a:rPr kumimoji="0" lang="cs-CZ" sz="1800" b="1" i="0" u="sng" strike="noStrike" cap="none" normalizeH="0" baseline="0" dirty="0" smtClean="0">
                <a:ln>
                  <a:solidFill>
                    <a:srgbClr val="FF00FF"/>
                  </a:solidFill>
                </a:ln>
                <a:solidFill>
                  <a:schemeClr val="tx1"/>
                </a:solidFill>
                <a:effectLst/>
                <a:latin typeface="Arial" pitchFamily="34" charset="0"/>
                <a:ea typeface="Times New Roman" pitchFamily="18" charset="0"/>
                <a:cs typeface="Arial" pitchFamily="34" charset="0"/>
              </a:rPr>
              <a:t>2:2(0:0)  4:5 PK   26.9.2015 8. kolo</a:t>
            </a: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Hrdý 1, Slanička 1 z penalty</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Kloub-</a:t>
            </a:r>
            <a:r>
              <a:rPr lang="cs-CZ" sz="1100" b="0" dirty="0" err="1" smtClean="0">
                <a:latin typeface="Arial" pitchFamily="34" charset="0"/>
                <a:cs typeface="Arial" pitchFamily="34" charset="0"/>
              </a:rPr>
              <a:t>Čámský</a:t>
            </a:r>
            <a:r>
              <a:rPr lang="cs-CZ" sz="1100" b="0" dirty="0" smtClean="0">
                <a:latin typeface="Arial" pitchFamily="34" charset="0"/>
                <a:cs typeface="Arial" pitchFamily="34" charset="0"/>
              </a:rPr>
              <a:t>, Šimral, Ransdorf, Mencl- </a:t>
            </a:r>
          </a:p>
          <a:p>
            <a:r>
              <a:rPr lang="cs-CZ" sz="1100" b="0" dirty="0" smtClean="0">
                <a:latin typeface="Arial" pitchFamily="34" charset="0"/>
                <a:cs typeface="Arial" pitchFamily="34" charset="0"/>
              </a:rPr>
              <a:t>               Kucler(85.Tichý), Hrdý, Slanička, </a:t>
            </a:r>
          </a:p>
          <a:p>
            <a:r>
              <a:rPr lang="cs-CZ" sz="1100" b="0" dirty="0" smtClean="0">
                <a:latin typeface="Arial" pitchFamily="34" charset="0"/>
                <a:cs typeface="Arial" pitchFamily="34" charset="0"/>
              </a:rPr>
              <a:t>               Stejskal-</a:t>
            </a:r>
            <a:r>
              <a:rPr lang="cs-CZ" sz="1100" b="0" dirty="0" err="1" smtClean="0">
                <a:latin typeface="Arial" pitchFamily="34" charset="0"/>
                <a:cs typeface="Arial" pitchFamily="34" charset="0"/>
              </a:rPr>
              <a:t>Belák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Malák</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Připraveni:</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J.Grepl</a:t>
            </a:r>
            <a:r>
              <a:rPr lang="cs-CZ" sz="1100" b="0" dirty="0" smtClean="0">
                <a:latin typeface="Arial" pitchFamily="34" charset="0"/>
                <a:cs typeface="Arial" pitchFamily="34" charset="0"/>
              </a:rPr>
              <a:t>, Marek</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J.Vinš</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Zavřek</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Masér: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.Zavřel</a:t>
            </a: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A</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Suchánek</a:t>
            </a:r>
            <a:r>
              <a:rPr lang="cs-CZ" sz="1100" b="0" dirty="0" smtClean="0">
                <a:latin typeface="Arial" pitchFamily="34" charset="0"/>
                <a:cs typeface="Arial" pitchFamily="34" charset="0"/>
              </a:rPr>
              <a:t>-A,</a:t>
            </a:r>
            <a:r>
              <a:rPr lang="cs-CZ" sz="1100" b="0" dirty="0" err="1" smtClean="0">
                <a:latin typeface="Arial" pitchFamily="34" charset="0"/>
                <a:cs typeface="Arial" pitchFamily="34" charset="0"/>
              </a:rPr>
              <a:t>Meder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D.Průša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Delegát:</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.Bobek   150 diváků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TextovéPole 26"/>
          <p:cNvSpPr txBox="1"/>
          <p:nvPr/>
        </p:nvSpPr>
        <p:spPr>
          <a:xfrm>
            <a:off x="5863580" y="1171228"/>
            <a:ext cx="4320480" cy="1631216"/>
          </a:xfrm>
          <a:prstGeom prst="rect">
            <a:avLst/>
          </a:prstGeom>
          <a:blipFill>
            <a:blip r:embed="rId3" cstate="print"/>
            <a:stretch>
              <a:fillRect/>
            </a:stretch>
          </a:blipFill>
        </p:spPr>
        <p:txBody>
          <a:bodyPr wrap="square" rtlCol="0">
            <a:spAutoFit/>
          </a:bodyPr>
          <a:lstStyle/>
          <a:p>
            <a:pPr algn="ctr"/>
            <a:r>
              <a:rPr lang="cs-CZ" sz="2000" dirty="0" smtClean="0">
                <a:solidFill>
                  <a:schemeClr val="accent6">
                    <a:lumMod val="50000"/>
                  </a:schemeClr>
                </a:solidFill>
                <a:effectLst>
                  <a:outerShdw blurRad="38100" dist="38100" dir="2700000" algn="tl">
                    <a:srgbClr val="000000">
                      <a:alpha val="43137"/>
                    </a:srgbClr>
                  </a:outerShdw>
                </a:effectLst>
                <a:latin typeface="Rockwell Condensed" pitchFamily="18" charset="0"/>
              </a:rPr>
              <a:t>Ještě 5 minut před koncem jsme vedli 2:1, ale vítězství jsme neudrželi.  Kopali se penalty. Tu závěrečnou Karlíkovi Lukáš Kloub chytil a domů jsme si vezli bod navíc</a:t>
            </a:r>
          </a:p>
        </p:txBody>
      </p:sp>
      <p:sp>
        <p:nvSpPr>
          <p:cNvPr id="28" name="TextovéPole 27"/>
          <p:cNvSpPr txBox="1"/>
          <p:nvPr/>
        </p:nvSpPr>
        <p:spPr>
          <a:xfrm>
            <a:off x="5863580" y="73105"/>
            <a:ext cx="4320480" cy="954107"/>
          </a:xfrm>
          <a:prstGeom prst="rect">
            <a:avLst/>
          </a:prstGeom>
          <a:blipFill>
            <a:blip r:embed="rId4" cstate="print"/>
            <a:stretch>
              <a:fillRect/>
            </a:stretch>
          </a:blipFill>
          <a:ln w="63500">
            <a:solidFill>
              <a:schemeClr val="accent5">
                <a:lumMod val="75000"/>
              </a:schemeClr>
            </a:solidFill>
          </a:ln>
        </p:spPr>
        <p:txBody>
          <a:bodyPr wrap="square" rtlCol="0">
            <a:spAutoFit/>
          </a:bodyPr>
          <a:lstStyle/>
          <a:p>
            <a:pPr algn="ctr"/>
            <a:r>
              <a:rPr lang="cs-CZ" sz="2800" dirty="0" smtClean="0">
                <a:effectLst>
                  <a:outerShdw blurRad="38100" dist="38100" dir="2700000" algn="tl">
                    <a:srgbClr val="000000">
                      <a:alpha val="43137"/>
                    </a:srgbClr>
                  </a:outerShdw>
                </a:effectLst>
                <a:latin typeface="Baskerville Old Face" pitchFamily="18" charset="0"/>
              </a:rPr>
              <a:t>Na podzim to bylo v </a:t>
            </a:r>
            <a:r>
              <a:rPr lang="cs-CZ" sz="2800" dirty="0" err="1" smtClean="0">
                <a:effectLst>
                  <a:outerShdw blurRad="38100" dist="38100" dir="2700000" algn="tl">
                    <a:srgbClr val="000000">
                      <a:alpha val="43137"/>
                    </a:srgbClr>
                  </a:outerShdw>
                </a:effectLst>
                <a:latin typeface="Baskerville Old Face" pitchFamily="18" charset="0"/>
              </a:rPr>
              <a:t>Modlanech</a:t>
            </a:r>
            <a:r>
              <a:rPr lang="cs-CZ" sz="2800" dirty="0" smtClean="0">
                <a:effectLst>
                  <a:outerShdw blurRad="38100" dist="38100" dir="2700000" algn="tl">
                    <a:srgbClr val="000000">
                      <a:alpha val="43137"/>
                    </a:srgbClr>
                  </a:outerShdw>
                </a:effectLst>
                <a:latin typeface="Baskerville Old Face" pitchFamily="18" charset="0"/>
              </a:rPr>
              <a:t> drama</a:t>
            </a:r>
          </a:p>
        </p:txBody>
      </p:sp>
      <p:pic>
        <p:nvPicPr>
          <p:cNvPr id="29" name="Picture 30"/>
          <p:cNvPicPr>
            <a:picLocks noChangeAspect="1" noChangeArrowheads="1"/>
          </p:cNvPicPr>
          <p:nvPr/>
        </p:nvPicPr>
        <p:blipFill>
          <a:blip r:embed="rId5" cstate="print"/>
          <a:srcRect/>
          <a:stretch>
            <a:fillRect/>
          </a:stretch>
        </p:blipFill>
        <p:spPr bwMode="auto">
          <a:xfrm>
            <a:off x="6367636" y="5059660"/>
            <a:ext cx="3024336" cy="1872208"/>
          </a:xfrm>
          <a:prstGeom prst="rect">
            <a:avLst/>
          </a:prstGeom>
          <a:noFill/>
          <a:ln w="28575">
            <a:solidFill>
              <a:schemeClr val="accent4">
                <a:lumMod val="65000"/>
                <a:lumOff val="35000"/>
              </a:schemeClr>
            </a:solidFill>
            <a:prstDash val="dash"/>
            <a:miter lim="800000"/>
            <a:headEnd/>
            <a:tailEnd/>
          </a:ln>
        </p:spPr>
      </p:pic>
      <p:graphicFrame>
        <p:nvGraphicFramePr>
          <p:cNvPr id="18" name="Tabulka 17"/>
          <p:cNvGraphicFramePr>
            <a:graphicFrameLocks noGrp="1"/>
          </p:cNvGraphicFramePr>
          <p:nvPr/>
        </p:nvGraphicFramePr>
        <p:xfrm>
          <a:off x="174948" y="4430985"/>
          <a:ext cx="4536504" cy="2428875"/>
        </p:xfrm>
        <a:graphic>
          <a:graphicData uri="http://schemas.openxmlformats.org/drawingml/2006/table">
            <a:tbl>
              <a:tblPr/>
              <a:tblGrid>
                <a:gridCol w="1134126">
                  <a:extLst>
                    <a:ext uri="{9D8B030D-6E8A-4147-A177-3AD203B41FA5}">
                      <a16:colId xmlns:a16="http://schemas.microsoft.com/office/drawing/2014/main" val="20000"/>
                    </a:ext>
                  </a:extLst>
                </a:gridCol>
                <a:gridCol w="1134126">
                  <a:extLst>
                    <a:ext uri="{9D8B030D-6E8A-4147-A177-3AD203B41FA5}">
                      <a16:colId xmlns:a16="http://schemas.microsoft.com/office/drawing/2014/main" val="20001"/>
                    </a:ext>
                  </a:extLst>
                </a:gridCol>
                <a:gridCol w="1134126">
                  <a:extLst>
                    <a:ext uri="{9D8B030D-6E8A-4147-A177-3AD203B41FA5}">
                      <a16:colId xmlns:a16="http://schemas.microsoft.com/office/drawing/2014/main" val="20002"/>
                    </a:ext>
                  </a:extLst>
                </a:gridCol>
                <a:gridCol w="1134126">
                  <a:extLst>
                    <a:ext uri="{9D8B030D-6E8A-4147-A177-3AD203B41FA5}">
                      <a16:colId xmlns:a16="http://schemas.microsoft.com/office/drawing/2014/main" val="20003"/>
                    </a:ext>
                  </a:extLst>
                </a:gridCol>
              </a:tblGrid>
              <a:tr h="485775">
                <a:tc gridSpan="4">
                  <a:txBody>
                    <a:bodyPr/>
                    <a:lstStyle/>
                    <a:p>
                      <a:pPr algn="ctr" fontAlgn="ctr"/>
                      <a:r>
                        <a:rPr lang="cs-CZ" sz="1200" b="1" i="0" u="none" strike="noStrike" dirty="0">
                          <a:solidFill>
                            <a:srgbClr val="000000"/>
                          </a:solidFill>
                          <a:latin typeface="Georgia"/>
                        </a:rPr>
                        <a:t>1. turnaj mladší přípravky 24.4.2016 </a:t>
                      </a:r>
                      <a:r>
                        <a:rPr lang="cs-CZ" sz="1200" b="1" i="0" u="none" strike="noStrike" dirty="0" err="1">
                          <a:solidFill>
                            <a:srgbClr val="000000"/>
                          </a:solidFill>
                          <a:latin typeface="Georgia"/>
                        </a:rPr>
                        <a:t>Štětí</a:t>
                      </a:r>
                      <a:r>
                        <a:rPr lang="cs-CZ" sz="1200" b="1" i="0" u="none" strike="noStrike" dirty="0">
                          <a:solidFill>
                            <a:srgbClr val="000000"/>
                          </a:solidFill>
                          <a:latin typeface="Georgia"/>
                        </a:rPr>
                        <a:t> liga o 21.-24. místo</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485775">
                <a:tc>
                  <a:txBody>
                    <a:bodyPr/>
                    <a:lstStyle/>
                    <a:p>
                      <a:pPr algn="ctr" fontAlgn="ctr"/>
                      <a:r>
                        <a:rPr lang="cs-CZ" sz="1200" b="1" i="0" u="none" strike="noStrike">
                          <a:solidFill>
                            <a:srgbClr val="000000"/>
                          </a:solidFill>
                          <a:latin typeface="Arial"/>
                        </a:rPr>
                        <a:t>Zápas</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gridSpan="2">
                  <a:txBody>
                    <a:bodyPr/>
                    <a:lstStyle/>
                    <a:p>
                      <a:pPr algn="ctr" fontAlgn="ctr"/>
                      <a:r>
                        <a:rPr lang="cs-CZ" sz="1200" b="1" i="0" u="none" strike="noStrike">
                          <a:solidFill>
                            <a:srgbClr val="000000"/>
                          </a:solidFill>
                          <a:latin typeface="Arial"/>
                        </a:rPr>
                        <a:t>Soupeři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a:txBody>
                    <a:bodyPr/>
                    <a:lstStyle/>
                    <a:p>
                      <a:pPr algn="ctr" fontAlgn="ctr"/>
                      <a:r>
                        <a:rPr lang="cs-CZ" sz="1200" b="1" i="0" u="none" strike="noStrike" dirty="0">
                          <a:solidFill>
                            <a:srgbClr val="000000"/>
                          </a:solidFill>
                          <a:latin typeface="Arial"/>
                        </a:rPr>
                        <a:t>Výsledek</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485775">
                <a:tc>
                  <a:txBody>
                    <a:bodyPr/>
                    <a:lstStyle/>
                    <a:p>
                      <a:pPr algn="ctr" fontAlgn="ctr"/>
                      <a:r>
                        <a:rPr lang="cs-CZ" sz="1200" b="1" i="0" u="none" strike="noStrike">
                          <a:solidFill>
                            <a:srgbClr val="000000"/>
                          </a:solidFill>
                          <a:latin typeface="Arial"/>
                        </a:rPr>
                        <a:t>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 SK Štětí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TJ Sokol Libochovany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1:10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85775">
                <a:tc>
                  <a:txBody>
                    <a:bodyPr/>
                    <a:lstStyle/>
                    <a:p>
                      <a:pPr algn="ctr" fontAlgn="ctr"/>
                      <a:r>
                        <a:rPr lang="cs-CZ" sz="1200" b="1" i="0" u="none" strike="noStrike">
                          <a:solidFill>
                            <a:srgbClr val="000000"/>
                          </a:solidFill>
                          <a:latin typeface="Arial"/>
                        </a:rPr>
                        <a:t>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Arial"/>
                        </a:rPr>
                        <a:t>TJ Sokol Libochovany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Arial"/>
                        </a:rPr>
                        <a:t>TJ Žitenice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Arial"/>
                        </a:rPr>
                        <a:t>7:0</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485775">
                <a:tc>
                  <a:txBody>
                    <a:bodyPr/>
                    <a:lstStyle/>
                    <a:p>
                      <a:pPr algn="ctr" fontAlgn="ctr"/>
                      <a:r>
                        <a:rPr lang="cs-CZ" sz="1200" b="1" i="0" u="none" strike="noStrike">
                          <a:solidFill>
                            <a:srgbClr val="000000"/>
                          </a:solidFill>
                          <a:latin typeface="Arial"/>
                        </a:rPr>
                        <a:t>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SK Štětí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Arial"/>
                        </a:rPr>
                        <a:t>TJ Žitenice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a:solidFill>
                            <a:srgbClr val="000000"/>
                          </a:solidFill>
                          <a:latin typeface="Arial"/>
                        </a:rPr>
                        <a:t>5:5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bl>
          </a:graphicData>
        </a:graphic>
      </p:graphicFrame>
      <p:graphicFrame>
        <p:nvGraphicFramePr>
          <p:cNvPr id="20" name="Tabulka 19"/>
          <p:cNvGraphicFramePr>
            <a:graphicFrameLocks noGrp="1"/>
          </p:cNvGraphicFramePr>
          <p:nvPr/>
        </p:nvGraphicFramePr>
        <p:xfrm>
          <a:off x="102940" y="163116"/>
          <a:ext cx="4680520" cy="2103755"/>
        </p:xfrm>
        <a:graphic>
          <a:graphicData uri="http://schemas.openxmlformats.org/drawingml/2006/table">
            <a:tbl>
              <a:tblPr/>
              <a:tblGrid>
                <a:gridCol w="783873">
                  <a:extLst>
                    <a:ext uri="{9D8B030D-6E8A-4147-A177-3AD203B41FA5}">
                      <a16:colId xmlns:a16="http://schemas.microsoft.com/office/drawing/2014/main" val="20000"/>
                    </a:ext>
                  </a:extLst>
                </a:gridCol>
                <a:gridCol w="1465503">
                  <a:extLst>
                    <a:ext uri="{9D8B030D-6E8A-4147-A177-3AD203B41FA5}">
                      <a16:colId xmlns:a16="http://schemas.microsoft.com/office/drawing/2014/main" val="20001"/>
                    </a:ext>
                  </a:extLst>
                </a:gridCol>
                <a:gridCol w="1658631">
                  <a:extLst>
                    <a:ext uri="{9D8B030D-6E8A-4147-A177-3AD203B41FA5}">
                      <a16:colId xmlns:a16="http://schemas.microsoft.com/office/drawing/2014/main" val="20002"/>
                    </a:ext>
                  </a:extLst>
                </a:gridCol>
                <a:gridCol w="772513">
                  <a:extLst>
                    <a:ext uri="{9D8B030D-6E8A-4147-A177-3AD203B41FA5}">
                      <a16:colId xmlns:a16="http://schemas.microsoft.com/office/drawing/2014/main" val="20003"/>
                    </a:ext>
                  </a:extLst>
                </a:gridCol>
              </a:tblGrid>
              <a:tr h="278765">
                <a:tc gridSpan="4">
                  <a:txBody>
                    <a:bodyPr/>
                    <a:lstStyle/>
                    <a:p>
                      <a:pPr algn="ctr" fontAlgn="ctr"/>
                      <a:r>
                        <a:rPr lang="cs-CZ" sz="1050" b="1" i="0" u="none" strike="noStrike" dirty="0">
                          <a:solidFill>
                            <a:srgbClr val="000000"/>
                          </a:solidFill>
                          <a:latin typeface="Georgia"/>
                        </a:rPr>
                        <a:t>1. turnaj mladší přípravky 24.3.2016   </a:t>
                      </a:r>
                      <a:r>
                        <a:rPr lang="cs-CZ" sz="1050" b="1" i="0" u="none" strike="noStrike" dirty="0" smtClean="0">
                          <a:solidFill>
                            <a:srgbClr val="000000"/>
                          </a:solidFill>
                          <a:latin typeface="Georgia"/>
                        </a:rPr>
                        <a:t>Lovosice </a:t>
                      </a:r>
                      <a:r>
                        <a:rPr lang="cs-CZ" sz="1050" b="1" i="0" u="none" strike="noStrike" dirty="0">
                          <a:solidFill>
                            <a:srgbClr val="000000"/>
                          </a:solidFill>
                          <a:latin typeface="Georgia"/>
                        </a:rPr>
                        <a:t>semifinálová skupina</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fontAlgn="ctr"/>
                      <a:r>
                        <a:rPr lang="cs-CZ" sz="800" b="1" i="0" u="none" strike="noStrike">
                          <a:solidFill>
                            <a:srgbClr val="000000"/>
                          </a:solidFill>
                          <a:latin typeface="Arial"/>
                        </a:rPr>
                        <a:t>Zápas</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gridSpan="2">
                  <a:txBody>
                    <a:bodyPr/>
                    <a:lstStyle/>
                    <a:p>
                      <a:pPr algn="ctr" fontAlgn="ctr"/>
                      <a:r>
                        <a:rPr lang="cs-CZ" sz="800" b="1" i="0" u="none" strike="noStrike" dirty="0">
                          <a:solidFill>
                            <a:srgbClr val="000000"/>
                          </a:solidFill>
                          <a:latin typeface="Arial"/>
                        </a:rPr>
                        <a:t>Soupeři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a:txBody>
                    <a:bodyPr/>
                    <a:lstStyle/>
                    <a:p>
                      <a:pPr algn="ctr" fontAlgn="ctr"/>
                      <a:r>
                        <a:rPr lang="cs-CZ" sz="800" b="1" i="0" u="none" strike="noStrike">
                          <a:solidFill>
                            <a:srgbClr val="000000"/>
                          </a:solidFill>
                          <a:latin typeface="Arial"/>
                        </a:rPr>
                        <a:t>Výsledek</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278765">
                <a:tc>
                  <a:txBody>
                    <a:bodyPr/>
                    <a:lstStyle/>
                    <a:p>
                      <a:pPr algn="ctr" fontAlgn="ctr"/>
                      <a:r>
                        <a:rPr lang="cs-CZ" sz="1050" b="1" i="0" u="none" strike="noStrike" dirty="0">
                          <a:solidFill>
                            <a:srgbClr val="000000"/>
                          </a:solidFill>
                          <a:latin typeface="Arial"/>
                        </a:rPr>
                        <a:t>1.</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latin typeface="Arial"/>
                        </a:rPr>
                        <a:t>Lovosice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a:solidFill>
                            <a:srgbClr val="000000"/>
                          </a:solidFill>
                          <a:latin typeface="Arial"/>
                        </a:rPr>
                        <a:t>SK/Slavoj 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a:solidFill>
                            <a:srgbClr val="000000"/>
                          </a:solidFill>
                          <a:latin typeface="Arial"/>
                        </a:rPr>
                        <a:t>8:1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78765">
                <a:tc>
                  <a:txBody>
                    <a:bodyPr/>
                    <a:lstStyle/>
                    <a:p>
                      <a:pPr algn="ctr" fontAlgn="ctr"/>
                      <a:r>
                        <a:rPr lang="cs-CZ" sz="1050" b="1" i="0" u="none" strike="noStrike">
                          <a:solidFill>
                            <a:srgbClr val="000000"/>
                          </a:solidFill>
                          <a:latin typeface="Arial"/>
                        </a:rPr>
                        <a:t>2.</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dirty="0">
                          <a:solidFill>
                            <a:srgbClr val="000000"/>
                          </a:solidFill>
                          <a:latin typeface="Arial"/>
                        </a:rPr>
                        <a:t>Lovosice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a:solidFill>
                            <a:srgbClr val="000000"/>
                          </a:solidFill>
                          <a:latin typeface="Arial"/>
                        </a:rPr>
                        <a:t>  Libotenice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a:solidFill>
                            <a:srgbClr val="000000"/>
                          </a:solidFill>
                          <a:latin typeface="Arial"/>
                        </a:rPr>
                        <a:t>18:3</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278765">
                <a:tc>
                  <a:txBody>
                    <a:bodyPr/>
                    <a:lstStyle/>
                    <a:p>
                      <a:pPr algn="ctr" fontAlgn="ctr"/>
                      <a:r>
                        <a:rPr lang="cs-CZ" sz="1050" b="1" i="0" u="none" strike="noStrike">
                          <a:solidFill>
                            <a:srgbClr val="000000"/>
                          </a:solidFill>
                          <a:latin typeface="Arial"/>
                        </a:rPr>
                        <a:t>3.</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latin typeface="Arial"/>
                        </a:rPr>
                        <a:t>Lovosice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r>
                        <a:rPr lang="cs-CZ" sz="105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a:solidFill>
                            <a:srgbClr val="000000"/>
                          </a:solidFill>
                          <a:latin typeface="Arial"/>
                        </a:rPr>
                        <a:t>9:4</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78765">
                <a:tc>
                  <a:txBody>
                    <a:bodyPr/>
                    <a:lstStyle/>
                    <a:p>
                      <a:pPr algn="ctr" fontAlgn="ctr"/>
                      <a:r>
                        <a:rPr lang="cs-CZ" sz="1050" b="1" i="0" u="none" strike="noStrike">
                          <a:solidFill>
                            <a:srgbClr val="000000"/>
                          </a:solidFill>
                          <a:latin typeface="Arial"/>
                        </a:rPr>
                        <a:t>4.</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a:solidFill>
                            <a:srgbClr val="000000"/>
                          </a:solidFill>
                          <a:latin typeface="Arial"/>
                        </a:rPr>
                        <a:t>SK/Slavoj 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dirty="0" err="1">
                          <a:solidFill>
                            <a:srgbClr val="000000"/>
                          </a:solidFill>
                          <a:latin typeface="Arial"/>
                        </a:rPr>
                        <a:t>Libotenice</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050" b="1" i="0" u="none" strike="noStrike" dirty="0">
                          <a:solidFill>
                            <a:srgbClr val="000000"/>
                          </a:solidFill>
                          <a:latin typeface="Arial"/>
                        </a:rPr>
                        <a:t>18:1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5"/>
                  </a:ext>
                </a:extLst>
              </a:tr>
              <a:tr h="278765">
                <a:tc>
                  <a:txBody>
                    <a:bodyPr/>
                    <a:lstStyle/>
                    <a:p>
                      <a:pPr algn="ctr" fontAlgn="ctr"/>
                      <a:r>
                        <a:rPr lang="cs-CZ" sz="1050" b="1" i="0" u="none" strike="noStrike">
                          <a:solidFill>
                            <a:srgbClr val="000000"/>
                          </a:solidFill>
                          <a:latin typeface="Arial"/>
                        </a:rPr>
                        <a:t>5.</a:t>
                      </a: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a:solidFill>
                            <a:srgbClr val="000000"/>
                          </a:solidFill>
                          <a:latin typeface="Arial"/>
                        </a:rPr>
                        <a:t>SK/Slavoj Roudnice n.L.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r>
                        <a:rPr lang="cs-CZ" sz="105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50" b="1" i="0" u="none" strike="noStrike" dirty="0">
                          <a:solidFill>
                            <a:srgbClr val="000000"/>
                          </a:solidFill>
                          <a:latin typeface="Arial"/>
                        </a:rPr>
                        <a:t>8:11</a:t>
                      </a: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graphicFrame>
        <p:nvGraphicFramePr>
          <p:cNvPr id="22" name="Tabulka 21"/>
          <p:cNvGraphicFramePr>
            <a:graphicFrameLocks noGrp="1"/>
          </p:cNvGraphicFramePr>
          <p:nvPr/>
        </p:nvGraphicFramePr>
        <p:xfrm>
          <a:off x="102940" y="2467372"/>
          <a:ext cx="4608512" cy="1583298"/>
        </p:xfrm>
        <a:graphic>
          <a:graphicData uri="http://schemas.openxmlformats.org/drawingml/2006/table">
            <a:tbl>
              <a:tblPr/>
              <a:tblGrid>
                <a:gridCol w="494874">
                  <a:extLst>
                    <a:ext uri="{9D8B030D-6E8A-4147-A177-3AD203B41FA5}">
                      <a16:colId xmlns:a16="http://schemas.microsoft.com/office/drawing/2014/main" val="20000"/>
                    </a:ext>
                  </a:extLst>
                </a:gridCol>
                <a:gridCol w="1309353">
                  <a:extLst>
                    <a:ext uri="{9D8B030D-6E8A-4147-A177-3AD203B41FA5}">
                      <a16:colId xmlns:a16="http://schemas.microsoft.com/office/drawing/2014/main" val="20001"/>
                    </a:ext>
                  </a:extLst>
                </a:gridCol>
                <a:gridCol w="412395">
                  <a:extLst>
                    <a:ext uri="{9D8B030D-6E8A-4147-A177-3AD203B41FA5}">
                      <a16:colId xmlns:a16="http://schemas.microsoft.com/office/drawing/2014/main" val="20002"/>
                    </a:ext>
                  </a:extLst>
                </a:gridCol>
                <a:gridCol w="412395">
                  <a:extLst>
                    <a:ext uri="{9D8B030D-6E8A-4147-A177-3AD203B41FA5}">
                      <a16:colId xmlns:a16="http://schemas.microsoft.com/office/drawing/2014/main" val="20003"/>
                    </a:ext>
                  </a:extLst>
                </a:gridCol>
                <a:gridCol w="412395">
                  <a:extLst>
                    <a:ext uri="{9D8B030D-6E8A-4147-A177-3AD203B41FA5}">
                      <a16:colId xmlns:a16="http://schemas.microsoft.com/office/drawing/2014/main" val="20004"/>
                    </a:ext>
                  </a:extLst>
                </a:gridCol>
                <a:gridCol w="412395">
                  <a:extLst>
                    <a:ext uri="{9D8B030D-6E8A-4147-A177-3AD203B41FA5}">
                      <a16:colId xmlns:a16="http://schemas.microsoft.com/office/drawing/2014/main" val="20005"/>
                    </a:ext>
                  </a:extLst>
                </a:gridCol>
                <a:gridCol w="494874">
                  <a:extLst>
                    <a:ext uri="{9D8B030D-6E8A-4147-A177-3AD203B41FA5}">
                      <a16:colId xmlns:a16="http://schemas.microsoft.com/office/drawing/2014/main" val="20006"/>
                    </a:ext>
                  </a:extLst>
                </a:gridCol>
                <a:gridCol w="659831">
                  <a:extLst>
                    <a:ext uri="{9D8B030D-6E8A-4147-A177-3AD203B41FA5}">
                      <a16:colId xmlns:a16="http://schemas.microsoft.com/office/drawing/2014/main" val="20007"/>
                    </a:ext>
                  </a:extLst>
                </a:gridCol>
              </a:tblGrid>
              <a:tr h="354965">
                <a:tc>
                  <a:txBody>
                    <a:bodyPr/>
                    <a:lstStyle/>
                    <a:p>
                      <a:pPr algn="ctr" fontAlgn="ctr"/>
                      <a:r>
                        <a:rPr lang="cs-CZ" sz="1400" b="1" i="0" u="none" strike="noStrike" dirty="0">
                          <a:solidFill>
                            <a:srgbClr val="000000"/>
                          </a:solidFill>
                          <a:latin typeface="Calibri"/>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Lovosice</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35:8</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9</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0"/>
                  </a:ext>
                </a:extLst>
              </a:tr>
              <a:tr h="437123">
                <a:tc>
                  <a:txBody>
                    <a:bodyPr/>
                    <a:lstStyle/>
                    <a:p>
                      <a:pPr algn="ctr" fontAlgn="ctr"/>
                      <a:r>
                        <a:rPr lang="cs-CZ" sz="1400" b="1" i="0" u="none" strike="noStrike">
                          <a:solidFill>
                            <a:srgbClr val="000000"/>
                          </a:solidFill>
                          <a:latin typeface="Calibri"/>
                        </a:rPr>
                        <a:t>2</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err="1">
                          <a:solidFill>
                            <a:srgbClr val="000000"/>
                          </a:solidFill>
                          <a:latin typeface="Calibri"/>
                        </a:rPr>
                        <a:t>Štětí</a:t>
                      </a:r>
                      <a:endParaRPr lang="cs-CZ" sz="1400" b="1" i="0" u="none" strike="noStrike" dirty="0">
                        <a:solidFill>
                          <a:srgbClr val="000000"/>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2</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1</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39:20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6</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354965">
                <a:tc>
                  <a:txBody>
                    <a:bodyPr/>
                    <a:lstStyle/>
                    <a:p>
                      <a:pPr algn="ctr" fontAlgn="ctr"/>
                      <a:r>
                        <a:rPr lang="cs-CZ" sz="1400" b="1" i="0" u="none" strike="noStrike">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a:solidFill>
                            <a:srgbClr val="000000"/>
                          </a:solidFill>
                          <a:latin typeface="Calibri"/>
                        </a:rPr>
                        <a:t>Sj Roudnice/SK Roudnice</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1</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2</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27:20</a:t>
                      </a:r>
                    </a:p>
                  </a:txBody>
                  <a:tcPr marL="9525" marR="9525" marT="9525" marB="0" anchor="ctr">
                    <a:lnL>
                      <a:noFill/>
                    </a:lnL>
                    <a:lnR>
                      <a:noFill/>
                    </a:lnR>
                    <a:lnT>
                      <a:noFill/>
                    </a:lnT>
                    <a:lnB>
                      <a:noFill/>
                    </a:lnB>
                    <a:solidFill>
                      <a:srgbClr val="CCFFFF"/>
                    </a:solidFill>
                  </a:tcPr>
                </a:tc>
                <a:tc>
                  <a:txBody>
                    <a:bodyPr/>
                    <a:lstStyle/>
                    <a:p>
                      <a:pPr algn="ctr" fontAlgn="ctr"/>
                      <a:r>
                        <a:rPr lang="cs-CZ" sz="1400" b="1" i="0" u="none" strike="noStrike" dirty="0">
                          <a:solidFill>
                            <a:srgbClr val="000000"/>
                          </a:solidFill>
                          <a:latin typeface="Calibri"/>
                        </a:rPr>
                        <a:t>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354965">
                <a:tc>
                  <a:txBody>
                    <a:bodyPr/>
                    <a:lstStyle/>
                    <a:p>
                      <a:pPr algn="ctr" fontAlgn="ctr"/>
                      <a:r>
                        <a:rPr lang="cs-CZ" sz="1400" b="1" i="0" u="none" strike="noStrike">
                          <a:solidFill>
                            <a:srgbClr val="000000"/>
                          </a:solidFill>
                          <a:latin typeface="Calibri"/>
                        </a:rPr>
                        <a:t>4</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Libotenice</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3</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a:solidFill>
                            <a:srgbClr val="000000"/>
                          </a:solidFill>
                          <a:latin typeface="Calibri"/>
                        </a:rPr>
                        <a:t>3</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7:60</a:t>
                      </a:r>
                    </a:p>
                  </a:txBody>
                  <a:tcPr marL="9525" marR="9525" marT="9525" marB="0" anchor="ctr">
                    <a:lnL>
                      <a:noFill/>
                    </a:lnL>
                    <a:lnR>
                      <a:noFill/>
                    </a:lnR>
                    <a:lnT>
                      <a:noFill/>
                    </a:lnT>
                    <a:lnB>
                      <a:noFill/>
                    </a:lnB>
                    <a:solidFill>
                      <a:srgbClr val="FFFF00"/>
                    </a:solidFill>
                  </a:tcPr>
                </a:tc>
                <a:tc>
                  <a:txBody>
                    <a:bodyPr/>
                    <a:lstStyle/>
                    <a:p>
                      <a:pPr algn="ctr" fontAlgn="ctr"/>
                      <a:r>
                        <a:rPr lang="cs-CZ" sz="1400" b="1" i="0" u="none" strike="noStrike" dirty="0">
                          <a:solidFill>
                            <a:srgbClr val="000000"/>
                          </a:solidFill>
                          <a:latin typeface="Calibri"/>
                        </a:rPr>
                        <a:t>0</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bl>
          </a:graphicData>
        </a:graphic>
      </p:graphicFrame>
      <p:pic>
        <p:nvPicPr>
          <p:cNvPr id="4098" name="Picture 3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graphicFrame>
        <p:nvGraphicFramePr>
          <p:cNvPr id="24" name="Tabulka 23"/>
          <p:cNvGraphicFramePr>
            <a:graphicFrameLocks noGrp="1"/>
          </p:cNvGraphicFramePr>
          <p:nvPr/>
        </p:nvGraphicFramePr>
        <p:xfrm>
          <a:off x="126504" y="5072970"/>
          <a:ext cx="4512940" cy="1786890"/>
        </p:xfrm>
        <a:graphic>
          <a:graphicData uri="http://schemas.openxmlformats.org/drawingml/2006/table">
            <a:tbl>
              <a:tblPr/>
              <a:tblGrid>
                <a:gridCol w="651601">
                  <a:extLst>
                    <a:ext uri="{9D8B030D-6E8A-4147-A177-3AD203B41FA5}">
                      <a16:colId xmlns:a16="http://schemas.microsoft.com/office/drawing/2014/main" val="20000"/>
                    </a:ext>
                  </a:extLst>
                </a:gridCol>
                <a:gridCol w="992915">
                  <a:extLst>
                    <a:ext uri="{9D8B030D-6E8A-4147-A177-3AD203B41FA5}">
                      <a16:colId xmlns:a16="http://schemas.microsoft.com/office/drawing/2014/main" val="20001"/>
                    </a:ext>
                  </a:extLst>
                </a:gridCol>
                <a:gridCol w="2206480">
                  <a:extLst>
                    <a:ext uri="{9D8B030D-6E8A-4147-A177-3AD203B41FA5}">
                      <a16:colId xmlns:a16="http://schemas.microsoft.com/office/drawing/2014/main" val="20002"/>
                    </a:ext>
                  </a:extLst>
                </a:gridCol>
                <a:gridCol w="661944">
                  <a:extLst>
                    <a:ext uri="{9D8B030D-6E8A-4147-A177-3AD203B41FA5}">
                      <a16:colId xmlns:a16="http://schemas.microsoft.com/office/drawing/2014/main" val="20003"/>
                    </a:ext>
                  </a:extLst>
                </a:gridCol>
              </a:tblGrid>
              <a:tr h="255270">
                <a:tc>
                  <a:txBody>
                    <a:bodyPr/>
                    <a:lstStyle/>
                    <a:p>
                      <a:pPr algn="ctr" fontAlgn="ctr"/>
                      <a:r>
                        <a:rPr lang="cs-CZ" sz="1100" b="1" i="0" u="none" strike="noStrike" dirty="0">
                          <a:solidFill>
                            <a:srgbClr val="000000"/>
                          </a:solidFill>
                          <a:latin typeface="Georgia"/>
                        </a:rPr>
                        <a:t>16.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12.3.2016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LoKo Chomutov - Modlany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2:3 PK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0"/>
                  </a:ext>
                </a:extLst>
              </a:tr>
              <a:tr h="255270">
                <a:tc>
                  <a:txBody>
                    <a:bodyPr/>
                    <a:lstStyle/>
                    <a:p>
                      <a:pPr algn="ctr" fontAlgn="ctr"/>
                      <a:r>
                        <a:rPr lang="cs-CZ" sz="1100" b="1" i="0" u="none" strike="noStrike">
                          <a:solidFill>
                            <a:srgbClr val="000000"/>
                          </a:solidFill>
                          <a:latin typeface="Georgia"/>
                        </a:rPr>
                        <a:t>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19.3.2016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Modlany - Krupka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0:3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255270">
                <a:tc>
                  <a:txBody>
                    <a:bodyPr/>
                    <a:lstStyle/>
                    <a:p>
                      <a:pPr algn="ctr" fontAlgn="ctr"/>
                      <a:r>
                        <a:rPr lang="cs-CZ" sz="1100" b="1" i="0" u="none" strike="noStrike">
                          <a:solidFill>
                            <a:srgbClr val="000000"/>
                          </a:solidFill>
                          <a:latin typeface="Georgia"/>
                        </a:rPr>
                        <a:t>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26.3.2016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Postoloprty - Modlany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4:2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2"/>
                  </a:ext>
                </a:extLst>
              </a:tr>
              <a:tr h="255270">
                <a:tc>
                  <a:txBody>
                    <a:bodyPr/>
                    <a:lstStyle/>
                    <a:p>
                      <a:pPr algn="ctr" fontAlgn="ctr"/>
                      <a:r>
                        <a:rPr lang="cs-CZ" sz="1100" b="1" i="0" u="none" strike="noStrike">
                          <a:solidFill>
                            <a:srgbClr val="000000"/>
                          </a:solidFill>
                          <a:latin typeface="Georgia"/>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2.4.2016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Modlany - Horní Jiřetín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0:2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255270">
                <a:tc>
                  <a:txBody>
                    <a:bodyPr/>
                    <a:lstStyle/>
                    <a:p>
                      <a:pPr algn="ctr" fontAlgn="ctr"/>
                      <a:r>
                        <a:rPr lang="cs-CZ" sz="1100" b="1" i="0" u="none" strike="noStrike">
                          <a:solidFill>
                            <a:srgbClr val="000000"/>
                          </a:solidFill>
                          <a:latin typeface="Georgia"/>
                        </a:rPr>
                        <a:t>20.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9.4.2016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Proboštov - Modlany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4"/>
                  </a:ext>
                </a:extLst>
              </a:tr>
              <a:tr h="255270">
                <a:tc>
                  <a:txBody>
                    <a:bodyPr/>
                    <a:lstStyle/>
                    <a:p>
                      <a:pPr algn="ctr" fontAlgn="ctr"/>
                      <a:r>
                        <a:rPr lang="cs-CZ" sz="1100" b="1" i="0" u="none" strike="noStrike">
                          <a:solidFill>
                            <a:srgbClr val="000000"/>
                          </a:solidFill>
                          <a:latin typeface="Georgia"/>
                        </a:rPr>
                        <a:t>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16.4.2016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Modlany - Žatec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000000"/>
                          </a:solidFill>
                          <a:latin typeface="Georgia"/>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r h="255270">
                <a:tc>
                  <a:txBody>
                    <a:bodyPr/>
                    <a:lstStyle/>
                    <a:p>
                      <a:pPr algn="ctr" fontAlgn="ctr"/>
                      <a:r>
                        <a:rPr lang="cs-CZ" sz="1100" b="1" i="0" u="none" strike="noStrike">
                          <a:solidFill>
                            <a:srgbClr val="000000"/>
                          </a:solidFill>
                          <a:latin typeface="Georgia"/>
                        </a:rPr>
                        <a:t>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a:solidFill>
                            <a:srgbClr val="000000"/>
                          </a:solidFill>
                          <a:latin typeface="Georgia"/>
                        </a:rPr>
                        <a:t>24.4.2016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dirty="0" err="1" smtClean="0">
                          <a:solidFill>
                            <a:srgbClr val="000000"/>
                          </a:solidFill>
                          <a:latin typeface="Georgia"/>
                        </a:rPr>
                        <a:t>Modlany</a:t>
                      </a:r>
                      <a:r>
                        <a:rPr lang="cs-CZ" sz="1100" b="1" i="0" u="none" strike="noStrike" dirty="0" smtClean="0">
                          <a:solidFill>
                            <a:srgbClr val="000000"/>
                          </a:solidFill>
                          <a:latin typeface="Georgia"/>
                        </a:rPr>
                        <a:t>-Modrá</a:t>
                      </a:r>
                      <a:endParaRPr lang="cs-CZ" sz="1100" b="1" i="0" u="none" strike="noStrike" dirty="0">
                        <a:solidFill>
                          <a:srgbClr val="000000"/>
                        </a:solidFill>
                        <a:latin typeface="Georgia"/>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1100" b="1" i="0" u="none" strike="noStrike" dirty="0" smtClean="0">
                          <a:solidFill>
                            <a:srgbClr val="000000"/>
                          </a:solidFill>
                          <a:latin typeface="Georgia"/>
                        </a:rPr>
                        <a:t>2:3 PK</a:t>
                      </a:r>
                      <a:endParaRPr lang="cs-CZ" sz="1100" b="1" i="0" u="none" strike="noStrike" dirty="0">
                        <a:solidFill>
                          <a:srgbClr val="000000"/>
                        </a:solidFill>
                        <a:latin typeface="Georgi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6"/>
                  </a:ext>
                </a:extLst>
              </a:tr>
            </a:tbl>
          </a:graphicData>
        </a:graphic>
      </p:graphicFrame>
      <p:sp>
        <p:nvSpPr>
          <p:cNvPr id="25" name="TextovéPole 24"/>
          <p:cNvSpPr txBox="1"/>
          <p:nvPr/>
        </p:nvSpPr>
        <p:spPr>
          <a:xfrm>
            <a:off x="102940" y="91108"/>
            <a:ext cx="4464496" cy="1446550"/>
          </a:xfrm>
          <a:prstGeom prst="rect">
            <a:avLst/>
          </a:prstGeom>
          <a:blipFill>
            <a:blip r:embed="rId3" cstate="print"/>
            <a:stretch>
              <a:fillRect/>
            </a:stretch>
          </a:blipFill>
          <a:ln w="69850">
            <a:solidFill>
              <a:srgbClr val="CCFF66"/>
            </a:solidFill>
          </a:ln>
        </p:spPr>
        <p:txBody>
          <a:bodyPr wrap="square" rtlCol="0">
            <a:spAutoFit/>
          </a:bodyPr>
          <a:lstStyle/>
          <a:p>
            <a:pPr algn="ctr"/>
            <a:r>
              <a:rPr lang="cs-CZ" sz="4400" u="sng" dirty="0" err="1" smtClean="0">
                <a:latin typeface="Bookman Old Style" pitchFamily="18" charset="0"/>
              </a:rPr>
              <a:t>Modlany</a:t>
            </a:r>
            <a:r>
              <a:rPr lang="cs-CZ" sz="4400" u="sng" dirty="0" smtClean="0">
                <a:latin typeface="Bookman Old Style" pitchFamily="18" charset="0"/>
              </a:rPr>
              <a:t> na jaře</a:t>
            </a:r>
          </a:p>
        </p:txBody>
      </p:sp>
      <p:sp>
        <p:nvSpPr>
          <p:cNvPr id="14" name="TextovéPole 13"/>
          <p:cNvSpPr txBox="1"/>
          <p:nvPr/>
        </p:nvSpPr>
        <p:spPr>
          <a:xfrm>
            <a:off x="102940" y="1747292"/>
            <a:ext cx="4536504" cy="3046988"/>
          </a:xfrm>
          <a:prstGeom prst="rect">
            <a:avLst/>
          </a:prstGeom>
          <a:blipFill>
            <a:blip r:embed="rId4" cstate="print"/>
            <a:stretch>
              <a:fillRect/>
            </a:stretch>
          </a:blipFill>
          <a:ln w="19050">
            <a:solidFill>
              <a:srgbClr val="FF33CC"/>
            </a:solidFill>
          </a:ln>
        </p:spPr>
        <p:txBody>
          <a:bodyPr wrap="square" rtlCol="0">
            <a:spAutoFit/>
          </a:bodyPr>
          <a:lstStyle/>
          <a:p>
            <a:pPr algn="just"/>
            <a:r>
              <a:rPr lang="cs-CZ" sz="1600" b="0" dirty="0" err="1" smtClean="0">
                <a:latin typeface="Verdana" pitchFamily="34" charset="0"/>
                <a:ea typeface="Verdana" pitchFamily="34" charset="0"/>
                <a:cs typeface="Verdana" pitchFamily="34" charset="0"/>
              </a:rPr>
              <a:t>Modlany</a:t>
            </a:r>
            <a:r>
              <a:rPr lang="cs-CZ" sz="1600" b="0" dirty="0" smtClean="0">
                <a:latin typeface="Verdana" pitchFamily="34" charset="0"/>
                <a:ea typeface="Verdana" pitchFamily="34" charset="0"/>
                <a:cs typeface="Verdana" pitchFamily="34" charset="0"/>
              </a:rPr>
              <a:t> vstupovaly do jarní části na 3. místě tabulky se ziskem 31 bodů s 5 bodovou ztrátou na 1. </a:t>
            </a:r>
            <a:r>
              <a:rPr lang="cs-CZ" sz="1600" b="0" dirty="0" err="1" smtClean="0">
                <a:latin typeface="Verdana" pitchFamily="34" charset="0"/>
                <a:ea typeface="Verdana" pitchFamily="34" charset="0"/>
                <a:cs typeface="Verdana" pitchFamily="34" charset="0"/>
              </a:rPr>
              <a:t>Štětí</a:t>
            </a:r>
            <a:r>
              <a:rPr lang="cs-CZ" sz="1600" b="0" dirty="0" smtClean="0">
                <a:latin typeface="Verdana" pitchFamily="34" charset="0"/>
                <a:ea typeface="Verdana" pitchFamily="34" charset="0"/>
                <a:cs typeface="Verdana" pitchFamily="34" charset="0"/>
              </a:rPr>
              <a:t>. Zvítězily na penalty v Chomutově, ale pak následovaly 3 prohry v řadě. Dalšího vítězství se dočkaly až 9.dubna v derby zápase v Proboštově . V prvních 5 jarních kolech získaly </a:t>
            </a:r>
            <a:r>
              <a:rPr lang="cs-CZ" sz="1600" b="0" dirty="0" err="1" smtClean="0">
                <a:latin typeface="Verdana" pitchFamily="34" charset="0"/>
                <a:ea typeface="Verdana" pitchFamily="34" charset="0"/>
                <a:cs typeface="Verdana" pitchFamily="34" charset="0"/>
              </a:rPr>
              <a:t>Modlany</a:t>
            </a:r>
            <a:r>
              <a:rPr lang="cs-CZ" sz="1600" b="0" dirty="0" smtClean="0">
                <a:latin typeface="Verdana" pitchFamily="34" charset="0"/>
                <a:ea typeface="Verdana" pitchFamily="34" charset="0"/>
                <a:cs typeface="Verdana" pitchFamily="34" charset="0"/>
              </a:rPr>
              <a:t> 5 bodů, které znamenaly propad na 6. místo.  Ve 21. a ve 22. kole byly </a:t>
            </a:r>
            <a:r>
              <a:rPr lang="cs-CZ" sz="1600" b="0" dirty="0" err="1" smtClean="0">
                <a:latin typeface="Verdana" pitchFamily="34" charset="0"/>
                <a:ea typeface="Verdana" pitchFamily="34" charset="0"/>
                <a:cs typeface="Verdana" pitchFamily="34" charset="0"/>
              </a:rPr>
              <a:t>Baníku</a:t>
            </a:r>
            <a:r>
              <a:rPr lang="cs-CZ" sz="1600" b="0" dirty="0" smtClean="0">
                <a:latin typeface="Verdana" pitchFamily="34" charset="0"/>
                <a:ea typeface="Verdana" pitchFamily="34" charset="0"/>
                <a:cs typeface="Verdana" pitchFamily="34" charset="0"/>
              </a:rPr>
              <a:t> </a:t>
            </a:r>
            <a:r>
              <a:rPr lang="cs-CZ" sz="1600" b="0" dirty="0" err="1" smtClean="0">
                <a:latin typeface="Verdana" pitchFamily="34" charset="0"/>
                <a:ea typeface="Verdana" pitchFamily="34" charset="0"/>
                <a:cs typeface="Verdana" pitchFamily="34" charset="0"/>
              </a:rPr>
              <a:t>Modlany</a:t>
            </a:r>
            <a:r>
              <a:rPr lang="cs-CZ" sz="1600" b="0" dirty="0" smtClean="0">
                <a:latin typeface="Verdana" pitchFamily="34" charset="0"/>
                <a:ea typeface="Verdana" pitchFamily="34" charset="0"/>
                <a:cs typeface="Verdana" pitchFamily="34" charset="0"/>
              </a:rPr>
              <a:t> </a:t>
            </a:r>
            <a:r>
              <a:rPr lang="cs-CZ" sz="1600" b="0" dirty="0" err="1" smtClean="0">
                <a:latin typeface="Verdana" pitchFamily="34" charset="0"/>
                <a:ea typeface="Verdana" pitchFamily="34" charset="0"/>
                <a:cs typeface="Verdana" pitchFamily="34" charset="0"/>
              </a:rPr>
              <a:t>nalosovány</a:t>
            </a:r>
            <a:r>
              <a:rPr lang="cs-CZ" sz="1600" b="0" dirty="0" smtClean="0">
                <a:latin typeface="Verdana" pitchFamily="34" charset="0"/>
                <a:ea typeface="Verdana" pitchFamily="34" charset="0"/>
                <a:cs typeface="Verdana" pitchFamily="34" charset="0"/>
              </a:rPr>
              <a:t> domácí zápasy, ze kterých byl zisk 1 bodu. Aktuální postavení v tabulce je 7. místo.</a:t>
            </a:r>
          </a:p>
        </p:txBody>
      </p:sp>
      <p:graphicFrame>
        <p:nvGraphicFramePr>
          <p:cNvPr id="11" name="Tabulka 10"/>
          <p:cNvGraphicFramePr>
            <a:graphicFrameLocks noGrp="1"/>
          </p:cNvGraphicFramePr>
          <p:nvPr/>
        </p:nvGraphicFramePr>
        <p:xfrm>
          <a:off x="5503538" y="235124"/>
          <a:ext cx="4680522" cy="6552726"/>
        </p:xfrm>
        <a:graphic>
          <a:graphicData uri="http://schemas.openxmlformats.org/drawingml/2006/table">
            <a:tbl>
              <a:tblPr/>
              <a:tblGrid>
                <a:gridCol w="336998">
                  <a:extLst>
                    <a:ext uri="{9D8B030D-6E8A-4147-A177-3AD203B41FA5}">
                      <a16:colId xmlns:a16="http://schemas.microsoft.com/office/drawing/2014/main" val="20000"/>
                    </a:ext>
                  </a:extLst>
                </a:gridCol>
                <a:gridCol w="1922133">
                  <a:extLst>
                    <a:ext uri="{9D8B030D-6E8A-4147-A177-3AD203B41FA5}">
                      <a16:colId xmlns:a16="http://schemas.microsoft.com/office/drawing/2014/main" val="20001"/>
                    </a:ext>
                  </a:extLst>
                </a:gridCol>
                <a:gridCol w="312035">
                  <a:extLst>
                    <a:ext uri="{9D8B030D-6E8A-4147-A177-3AD203B41FA5}">
                      <a16:colId xmlns:a16="http://schemas.microsoft.com/office/drawing/2014/main" val="20002"/>
                    </a:ext>
                  </a:extLst>
                </a:gridCol>
                <a:gridCol w="312035">
                  <a:extLst>
                    <a:ext uri="{9D8B030D-6E8A-4147-A177-3AD203B41FA5}">
                      <a16:colId xmlns:a16="http://schemas.microsoft.com/office/drawing/2014/main" val="20003"/>
                    </a:ext>
                  </a:extLst>
                </a:gridCol>
                <a:gridCol w="312035">
                  <a:extLst>
                    <a:ext uri="{9D8B030D-6E8A-4147-A177-3AD203B41FA5}">
                      <a16:colId xmlns:a16="http://schemas.microsoft.com/office/drawing/2014/main" val="20004"/>
                    </a:ext>
                  </a:extLst>
                </a:gridCol>
                <a:gridCol w="312035">
                  <a:extLst>
                    <a:ext uri="{9D8B030D-6E8A-4147-A177-3AD203B41FA5}">
                      <a16:colId xmlns:a16="http://schemas.microsoft.com/office/drawing/2014/main" val="20005"/>
                    </a:ext>
                  </a:extLst>
                </a:gridCol>
                <a:gridCol w="599107">
                  <a:extLst>
                    <a:ext uri="{9D8B030D-6E8A-4147-A177-3AD203B41FA5}">
                      <a16:colId xmlns:a16="http://schemas.microsoft.com/office/drawing/2014/main" val="20006"/>
                    </a:ext>
                  </a:extLst>
                </a:gridCol>
                <a:gridCol w="574144">
                  <a:extLst>
                    <a:ext uri="{9D8B030D-6E8A-4147-A177-3AD203B41FA5}">
                      <a16:colId xmlns:a16="http://schemas.microsoft.com/office/drawing/2014/main" val="20007"/>
                    </a:ext>
                  </a:extLst>
                </a:gridCol>
              </a:tblGrid>
              <a:tr h="271951">
                <a:tc gridSpan="8">
                  <a:txBody>
                    <a:bodyPr/>
                    <a:lstStyle/>
                    <a:p>
                      <a:pPr algn="ctr" rtl="0" fontAlgn="ctr"/>
                      <a:r>
                        <a:rPr lang="cs-CZ" sz="1100" b="1" i="0" u="none" strike="noStrike">
                          <a:solidFill>
                            <a:srgbClr val="0066FF"/>
                          </a:solidFill>
                          <a:latin typeface="Bookman Old Style"/>
                        </a:rPr>
                        <a:t>Krajský přebor starší přípravky r.2005</a:t>
                      </a:r>
                    </a:p>
                  </a:txBody>
                  <a:tcPr marL="9036" marR="903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1951">
                <a:tc>
                  <a:txBody>
                    <a:bodyPr/>
                    <a:lstStyle/>
                    <a:p>
                      <a:pPr algn="ctr" rtl="0" fontAlgn="ctr"/>
                      <a:r>
                        <a:rPr lang="cs-CZ" sz="1100" b="1" i="0" u="none" strike="noStrike">
                          <a:solidFill>
                            <a:srgbClr val="000000"/>
                          </a:solidFill>
                          <a:latin typeface="Calibri"/>
                        </a:rPr>
                        <a:t>1</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 L.</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361:167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36</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271951">
                <a:tc>
                  <a:txBody>
                    <a:bodyPr/>
                    <a:lstStyle/>
                    <a:p>
                      <a:pPr algn="ctr" rtl="0" fontAlgn="ctr"/>
                      <a:r>
                        <a:rPr lang="cs-CZ" sz="1100" b="1" i="0" u="none" strike="noStrike">
                          <a:solidFill>
                            <a:srgbClr val="000000"/>
                          </a:solidFill>
                          <a:latin typeface="Calibri"/>
                        </a:rPr>
                        <a:t>2</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344:154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34</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71951">
                <a:tc>
                  <a:txBody>
                    <a:bodyPr/>
                    <a:lstStyle/>
                    <a:p>
                      <a:pPr algn="ctr" rtl="0" fontAlgn="ctr"/>
                      <a:r>
                        <a:rPr lang="cs-CZ" sz="1100" b="1" i="0" u="none" strike="noStrike">
                          <a:solidFill>
                            <a:srgbClr val="FF0066"/>
                          </a:solidFill>
                          <a:latin typeface="Calibri"/>
                        </a:rPr>
                        <a:t>3</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SK Roudnice/Štětí</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13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330:198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66"/>
                          </a:solidFill>
                          <a:latin typeface="Calibri"/>
                        </a:rPr>
                        <a:t>33</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271951">
                <a:tc>
                  <a:txBody>
                    <a:bodyPr/>
                    <a:lstStyle/>
                    <a:p>
                      <a:pPr algn="ctr" rtl="0" fontAlgn="ctr"/>
                      <a:r>
                        <a:rPr lang="cs-CZ" sz="1100" b="1" i="0" u="none" strike="noStrike">
                          <a:solidFill>
                            <a:srgbClr val="000000"/>
                          </a:solidFill>
                          <a:latin typeface="Calibri"/>
                        </a:rPr>
                        <a:t>4</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288:159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31</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71951">
                <a:tc>
                  <a:txBody>
                    <a:bodyPr/>
                    <a:lstStyle/>
                    <a:p>
                      <a:pPr algn="ctr" rtl="0" fontAlgn="ctr"/>
                      <a:r>
                        <a:rPr lang="cs-CZ" sz="1100" b="1" i="0" u="none" strike="noStrike">
                          <a:solidFill>
                            <a:srgbClr val="000000"/>
                          </a:solidFill>
                          <a:latin typeface="Calibri"/>
                        </a:rPr>
                        <a:t>5</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Litoměřice</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279:184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24</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271951">
                <a:tc>
                  <a:txBody>
                    <a:bodyPr/>
                    <a:lstStyle/>
                    <a:p>
                      <a:pPr algn="ctr" rtl="0" fontAlgn="ctr"/>
                      <a:r>
                        <a:rPr lang="cs-CZ" sz="1100" b="1" i="0" u="none" strike="noStrike">
                          <a:solidFill>
                            <a:srgbClr val="000000"/>
                          </a:solidFill>
                          <a:latin typeface="Calibri"/>
                        </a:rPr>
                        <a:t>6</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290:227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23</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71951">
                <a:tc>
                  <a:txBody>
                    <a:bodyPr/>
                    <a:lstStyle/>
                    <a:p>
                      <a:pPr algn="ctr" rtl="0" fontAlgn="ctr"/>
                      <a:r>
                        <a:rPr lang="cs-CZ" sz="1100" b="1" i="0" u="none" strike="noStrike">
                          <a:solidFill>
                            <a:srgbClr val="000000"/>
                          </a:solidFill>
                          <a:latin typeface="Calibri"/>
                        </a:rPr>
                        <a:t>7</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239:234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22</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271951">
                <a:tc>
                  <a:txBody>
                    <a:bodyPr/>
                    <a:lstStyle/>
                    <a:p>
                      <a:pPr algn="ctr" rtl="0" fontAlgn="ctr"/>
                      <a:r>
                        <a:rPr lang="cs-CZ" sz="1100" b="1" i="0" u="none" strike="noStrike">
                          <a:solidFill>
                            <a:srgbClr val="000000"/>
                          </a:solidFill>
                          <a:latin typeface="Calibri"/>
                        </a:rPr>
                        <a:t>8</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165:195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71951">
                <a:tc>
                  <a:txBody>
                    <a:bodyPr/>
                    <a:lstStyle/>
                    <a:p>
                      <a:pPr algn="ctr" rtl="0" fontAlgn="ctr"/>
                      <a:r>
                        <a:rPr lang="cs-CZ" sz="1100" b="1" i="0" u="none" strike="noStrike">
                          <a:solidFill>
                            <a:srgbClr val="000000"/>
                          </a:solidFill>
                          <a:latin typeface="Calibri"/>
                        </a:rPr>
                        <a:t>9</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202:381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271951">
                <a:tc>
                  <a:txBody>
                    <a:bodyPr/>
                    <a:lstStyle/>
                    <a:p>
                      <a:pPr algn="ctr" rtl="0" fontAlgn="ctr"/>
                      <a:r>
                        <a:rPr lang="cs-CZ" sz="1100" b="1" i="0" u="none" strike="noStrike">
                          <a:solidFill>
                            <a:srgbClr val="000000"/>
                          </a:solidFill>
                          <a:latin typeface="Calibri"/>
                        </a:rPr>
                        <a:t>10</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194:379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84902">
                <a:tc>
                  <a:txBody>
                    <a:bodyPr/>
                    <a:lstStyle/>
                    <a:p>
                      <a:pPr algn="ctr" rtl="0" fontAlgn="ctr"/>
                      <a:r>
                        <a:rPr lang="cs-CZ" sz="1100" b="1" i="0" u="none" strike="noStrike">
                          <a:solidFill>
                            <a:srgbClr val="000000"/>
                          </a:solidFill>
                          <a:latin typeface="Calibri"/>
                        </a:rPr>
                        <a:t>11</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116:530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271951">
                <a:tc gridSpan="8">
                  <a:txBody>
                    <a:bodyPr/>
                    <a:lstStyle/>
                    <a:p>
                      <a:pPr algn="ctr" rtl="0" fontAlgn="ctr"/>
                      <a:r>
                        <a:rPr lang="cs-CZ" sz="1100" b="1" i="0" u="none" strike="noStrike">
                          <a:solidFill>
                            <a:srgbClr val="0066FF"/>
                          </a:solidFill>
                          <a:latin typeface="Bookman Old Style"/>
                        </a:rPr>
                        <a:t>Krajskýpřebor starší přípravky r.2006</a:t>
                      </a:r>
                    </a:p>
                  </a:txBody>
                  <a:tcPr marL="9036" marR="9036" marT="903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271951">
                <a:tc>
                  <a:txBody>
                    <a:bodyPr/>
                    <a:lstStyle/>
                    <a:p>
                      <a:pPr algn="ctr" rtl="0" fontAlgn="ctr"/>
                      <a:r>
                        <a:rPr lang="cs-CZ" sz="1100" b="1" i="0" u="none" strike="noStrike">
                          <a:solidFill>
                            <a:srgbClr val="000000"/>
                          </a:solidFill>
                          <a:latin typeface="Calibri"/>
                        </a:rPr>
                        <a:t>1</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 L.</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302:141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30</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271951">
                <a:tc>
                  <a:txBody>
                    <a:bodyPr/>
                    <a:lstStyle/>
                    <a:p>
                      <a:pPr algn="ctr" rtl="0" fontAlgn="ctr"/>
                      <a:r>
                        <a:rPr lang="cs-CZ" sz="1100" b="1" i="0" u="none" strike="noStrike">
                          <a:solidFill>
                            <a:srgbClr val="000000"/>
                          </a:solidFill>
                          <a:latin typeface="Calibri"/>
                        </a:rPr>
                        <a:t>2</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251:136</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25</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71951">
                <a:tc>
                  <a:txBody>
                    <a:bodyPr/>
                    <a:lstStyle/>
                    <a:p>
                      <a:pPr algn="ctr" rtl="0" fontAlgn="ctr"/>
                      <a:r>
                        <a:rPr lang="cs-CZ" sz="1100" b="1" i="0" u="none" strike="noStrike">
                          <a:solidFill>
                            <a:srgbClr val="000000"/>
                          </a:solidFill>
                          <a:latin typeface="Calibri"/>
                        </a:rPr>
                        <a:t>3</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258:163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23</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271951">
                <a:tc>
                  <a:txBody>
                    <a:bodyPr/>
                    <a:lstStyle/>
                    <a:p>
                      <a:pPr algn="ctr" rtl="0" fontAlgn="ctr"/>
                      <a:r>
                        <a:rPr lang="cs-CZ" sz="1100" b="1" i="0" u="none" strike="noStrike">
                          <a:solidFill>
                            <a:srgbClr val="000000"/>
                          </a:solidFill>
                          <a:latin typeface="Calibri"/>
                        </a:rPr>
                        <a:t>4</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227:134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21</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271951">
                <a:tc>
                  <a:txBody>
                    <a:bodyPr/>
                    <a:lstStyle/>
                    <a:p>
                      <a:pPr algn="ctr" rtl="0" fontAlgn="ctr"/>
                      <a:r>
                        <a:rPr lang="cs-CZ" sz="1100" b="1" i="0" u="none" strike="noStrike">
                          <a:solidFill>
                            <a:srgbClr val="FF0000"/>
                          </a:solidFill>
                          <a:latin typeface="Calibri"/>
                        </a:rPr>
                        <a:t>5</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209:150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21</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271951">
                <a:tc>
                  <a:txBody>
                    <a:bodyPr/>
                    <a:lstStyle/>
                    <a:p>
                      <a:pPr algn="ctr" rtl="0" fontAlgn="ctr"/>
                      <a:r>
                        <a:rPr lang="cs-CZ" sz="1100" b="1" i="0" u="none" strike="noStrike">
                          <a:solidFill>
                            <a:srgbClr val="000000"/>
                          </a:solidFill>
                          <a:latin typeface="Calibri"/>
                        </a:rPr>
                        <a:t>6</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206:117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19</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271951">
                <a:tc>
                  <a:txBody>
                    <a:bodyPr/>
                    <a:lstStyle/>
                    <a:p>
                      <a:pPr algn="ctr" rtl="0" fontAlgn="ctr"/>
                      <a:r>
                        <a:rPr lang="cs-CZ" sz="1100" b="1" i="0" u="none" strike="noStrike">
                          <a:solidFill>
                            <a:srgbClr val="000000"/>
                          </a:solidFill>
                          <a:latin typeface="Calibri"/>
                        </a:rPr>
                        <a:t>7</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144:178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271951">
                <a:tc>
                  <a:txBody>
                    <a:bodyPr/>
                    <a:lstStyle/>
                    <a:p>
                      <a:pPr algn="ctr" rtl="0" fontAlgn="ctr"/>
                      <a:r>
                        <a:rPr lang="cs-CZ" sz="1100" b="1" i="0" u="none" strike="noStrike">
                          <a:solidFill>
                            <a:srgbClr val="000000"/>
                          </a:solidFill>
                          <a:latin typeface="Calibri"/>
                        </a:rPr>
                        <a:t>8</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Litvínov</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156:284</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271951">
                <a:tc>
                  <a:txBody>
                    <a:bodyPr/>
                    <a:lstStyle/>
                    <a:p>
                      <a:pPr algn="ctr" rtl="0" fontAlgn="ctr"/>
                      <a:r>
                        <a:rPr lang="cs-CZ" sz="1100" b="1" i="0" u="none" strike="noStrike">
                          <a:solidFill>
                            <a:srgbClr val="000000"/>
                          </a:solidFill>
                          <a:latin typeface="Calibri"/>
                        </a:rPr>
                        <a:t>9</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FC Chomutov</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115:155</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271951">
                <a:tc>
                  <a:txBody>
                    <a:bodyPr/>
                    <a:lstStyle/>
                    <a:p>
                      <a:pPr algn="ctr" rtl="0" fontAlgn="ctr"/>
                      <a:r>
                        <a:rPr lang="cs-CZ" sz="1100" b="1" i="0" u="none" strike="noStrike">
                          <a:solidFill>
                            <a:srgbClr val="000000"/>
                          </a:solidFill>
                          <a:latin typeface="Calibri"/>
                        </a:rPr>
                        <a:t>10</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9</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154:278</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284902">
                <a:tc>
                  <a:txBody>
                    <a:bodyPr/>
                    <a:lstStyle/>
                    <a:p>
                      <a:pPr algn="ctr" rtl="0" fontAlgn="ctr"/>
                      <a:r>
                        <a:rPr lang="cs-CZ" sz="1100" b="1" i="0" u="none" strike="noStrike">
                          <a:solidFill>
                            <a:srgbClr val="000000"/>
                          </a:solidFill>
                          <a:latin typeface="Calibri"/>
                        </a:rPr>
                        <a:t>11</a:t>
                      </a:r>
                    </a:p>
                  </a:txBody>
                  <a:tcPr marL="9036" marR="9036" marT="903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Mostecký FK</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97:382</a:t>
                      </a:r>
                    </a:p>
                  </a:txBody>
                  <a:tcPr marL="9036" marR="9036" marT="90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0</a:t>
                      </a:r>
                    </a:p>
                  </a:txBody>
                  <a:tcPr marL="9036" marR="9036" marT="903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pic>
        <p:nvPicPr>
          <p:cNvPr id="5122" name="Picture 175"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6859860"/>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cxnSp>
        <p:nvCxnSpPr>
          <p:cNvPr id="17" name="Přímá spojovací šipka 16"/>
          <p:cNvCxnSpPr/>
          <p:nvPr/>
        </p:nvCxnSpPr>
        <p:spPr bwMode="auto">
          <a:xfrm>
            <a:off x="917594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59924"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4" name="TextovéPole 23"/>
          <p:cNvSpPr txBox="1"/>
          <p:nvPr/>
        </p:nvSpPr>
        <p:spPr>
          <a:xfrm>
            <a:off x="5647556" y="235124"/>
            <a:ext cx="4248472"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6220" name="Rectangle 76"/>
          <p:cNvSpPr>
            <a:spLocks noChangeArrowheads="1"/>
          </p:cNvSpPr>
          <p:nvPr/>
        </p:nvSpPr>
        <p:spPr bwMode="auto">
          <a:xfrm>
            <a:off x="5328592" y="2539380"/>
            <a:ext cx="4927476" cy="41703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FK Slavoj Žatec – SK </a:t>
            </a:r>
            <a:r>
              <a:rPr kumimoji="0" lang="cs-CZ" sz="22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2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2:4(0:1)   23.4.2016   22. 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Před týdnem jsme přišli o jarní neporazitelnost a do Žatce jeli s cílem vrátit se na vítěznou vlnu. Žatec však patří k předním týmům soutěže a při vyrovnanosti tabulky v boji o 2. místo jsme věděli, že body zadarmo pouštět nebude.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Sled herních situací měl v úvodu rychlý rytmus. V 1. minutě hlavičkoval nad branku Žatce po rohu Šimral. V 7. minutě hledal v žatecké uličce nabíhajícího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Kuclera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brankář soupeře byl u míče dříve.  V 10. minutě jsme při bránění podcenili mokré hřiště a toho využil domácí hráč k nehlídanému postupu na branku. Kloub v brance se však předvedl prvním bravurním zákrokem. Následoval roh, po jehož zahrání čaroval Kloub v brance znova. Za další 2 minuty jsme si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gólovku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připravili také, když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hezky našel Hrdý, ale jeho střela ani dorážka Stejskala gólové parametry neměly. 2:2 na šance to bylo ve 13. minutě, kdy přihrávka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 úplně volného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před opuštěnou brankou byla nepřesná.  V 17. minutě po našem rohu střílel z dobré pozice v pokutovém území Stejskal, ale Hanus v brance se proti míči postavil a balón vyrazil. Za další minutu jsme měli k dispozici další roh. Hezky si na něj vyskočil Šimral, ale hlavičce chybělo několik centimetrů. Ohrozit naší branku se hezkou střelou přes celou branku snažil jeden z domácích, diváci už křičeli a je tam, ale míč skončil vedle. Šancí bylo hodně a jejich vyvrcholením byla ta po velké chybě</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ovéPole 13"/>
          <p:cNvSpPr txBox="1"/>
          <p:nvPr/>
        </p:nvSpPr>
        <p:spPr>
          <a:xfrm>
            <a:off x="5359524" y="91108"/>
            <a:ext cx="4824536" cy="2246769"/>
          </a:xfrm>
          <a:prstGeom prst="rect">
            <a:avLst/>
          </a:prstGeom>
          <a:blipFill>
            <a:blip r:embed="rId3" cstate="print"/>
            <a:stretch>
              <a:fillRect/>
            </a:stretch>
          </a:blipFill>
          <a:ln w="63500" cmpd="dbl">
            <a:solidFill>
              <a:srgbClr val="339933"/>
            </a:solidFill>
            <a:prstDash val="dashDot"/>
          </a:ln>
        </p:spPr>
        <p:txBody>
          <a:bodyPr wrap="square" rtlCol="0">
            <a:spAutoFit/>
          </a:bodyPr>
          <a:lstStyle/>
          <a:p>
            <a:pPr algn="ctr"/>
            <a:r>
              <a:rPr lang="cs-CZ" sz="2800" dirty="0" smtClean="0">
                <a:ln>
                  <a:solidFill>
                    <a:srgbClr val="0033CC"/>
                  </a:solidFill>
                </a:ln>
                <a:solidFill>
                  <a:srgbClr val="FF0000"/>
                </a:solidFill>
                <a:effectLst>
                  <a:outerShdw blurRad="38100" dist="38100" dir="2700000" algn="tl">
                    <a:srgbClr val="000000">
                      <a:alpha val="43137"/>
                    </a:srgbClr>
                  </a:outerShdw>
                </a:effectLst>
                <a:latin typeface="MS Sans Serif"/>
              </a:rPr>
              <a:t>V Žatci se nám daří. V posledních 5 zápasech jsme zde 4x vyhráli. V kvalitním utkání viděli diváci 2 vlastence</a:t>
            </a:r>
          </a:p>
        </p:txBody>
      </p:sp>
      <p:cxnSp>
        <p:nvCxnSpPr>
          <p:cNvPr id="20" name="Přímá spojovací šipka 19"/>
          <p:cNvCxnSpPr/>
          <p:nvPr/>
        </p:nvCxnSpPr>
        <p:spPr bwMode="auto">
          <a:xfrm>
            <a:off x="8743900" y="685986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71892" y="6859860"/>
            <a:ext cx="10801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5" name="Přímá spojovací šipka 24"/>
          <p:cNvCxnSpPr/>
          <p:nvPr/>
        </p:nvCxnSpPr>
        <p:spPr bwMode="auto">
          <a:xfrm>
            <a:off x="8887916" y="6931868"/>
            <a:ext cx="1224136" cy="144016"/>
          </a:xfrm>
          <a:prstGeom prst="straightConnector1">
            <a:avLst/>
          </a:prstGeom>
          <a:noFill/>
          <a:ln w="22225" cap="flat" cmpd="sng" algn="ctr">
            <a:solidFill>
              <a:schemeClr val="accent1">
                <a:lumMod val="50000"/>
              </a:schemeClr>
            </a:solidFill>
            <a:prstDash val="solid"/>
            <a:round/>
            <a:headEnd type="none" w="med" len="med"/>
            <a:tailEnd type="arrow"/>
          </a:ln>
          <a:effectLst>
            <a:outerShdw dist="45791" dir="2021404" algn="ctr" rotWithShape="0">
              <a:srgbClr val="9999FF"/>
            </a:outerShdw>
          </a:effectLst>
        </p:spPr>
      </p:cxnSp>
      <p:sp>
        <p:nvSpPr>
          <p:cNvPr id="21" name="Rectangle 76"/>
          <p:cNvSpPr>
            <a:spLocks noChangeArrowheads="1"/>
          </p:cNvSpPr>
          <p:nvPr/>
        </p:nvSpPr>
        <p:spPr bwMode="auto">
          <a:xfrm>
            <a:off x="102940" y="91108"/>
            <a:ext cx="4752528" cy="646331"/>
          </a:xfrm>
          <a:prstGeom prst="rect">
            <a:avLst/>
          </a:prstGeom>
          <a:noFill/>
          <a:ln w="60325">
            <a:gradFill flip="none" rotWithShape="1">
              <a:gsLst>
                <a:gs pos="0">
                  <a:schemeClr val="accent1">
                    <a:lumMod val="60000"/>
                    <a:lumOff val="40000"/>
                  </a:schemeClr>
                </a:gs>
                <a:gs pos="0">
                  <a:schemeClr val="accent1">
                    <a:lumMod val="60000"/>
                    <a:lumOff val="40000"/>
                  </a:schemeClr>
                </a:gs>
                <a:gs pos="0">
                  <a:schemeClr val="accent1">
                    <a:lumMod val="60000"/>
                    <a:lumOff val="40000"/>
                  </a:schemeClr>
                </a:gs>
                <a:gs pos="0">
                  <a:schemeClr val="accent1">
                    <a:lumMod val="60000"/>
                    <a:lumOff val="40000"/>
                  </a:schemeClr>
                </a:gs>
                <a:gs pos="0">
                  <a:schemeClr val="accent1">
                    <a:lumMod val="60000"/>
                    <a:lumOff val="40000"/>
                  </a:schemeClr>
                </a:gs>
                <a:gs pos="0">
                  <a:schemeClr val="accent1">
                    <a:lumMod val="60000"/>
                    <a:lumOff val="40000"/>
                  </a:schemeClr>
                </a:gs>
                <a:gs pos="0">
                  <a:schemeClr val="accent1">
                    <a:lumMod val="60000"/>
                    <a:lumOff val="40000"/>
                  </a:schemeClr>
                </a:gs>
                <a:gs pos="45000">
                  <a:srgbClr val="FF7A00"/>
                </a:gs>
                <a:gs pos="70000">
                  <a:srgbClr val="FF0300"/>
                </a:gs>
                <a:gs pos="100000">
                  <a:srgbClr val="4D0808"/>
                </a:gs>
              </a:gsLst>
              <a:path path="shape">
                <a:fillToRect l="50000" t="50000" r="50000" b="50000"/>
              </a:path>
              <a:tileRect/>
            </a:gra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0" i="0" u="sng" strike="noStrike" cap="none" normalizeH="0" baseline="0" dirty="0" smtClean="0">
                <a:ln>
                  <a:noFill/>
                </a:ln>
                <a:solidFill>
                  <a:schemeClr val="tx1"/>
                </a:solidFill>
                <a:effectLst/>
                <a:latin typeface="Arial Black" pitchFamily="34" charset="0"/>
                <a:ea typeface="Times New Roman" pitchFamily="18" charset="0"/>
                <a:cs typeface="Arial" pitchFamily="34" charset="0"/>
              </a:rPr>
              <a:t>Starší přípravka r. 2006 má v Ústeckém přeboru hodně napilno.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77"/>
          <p:cNvSpPr>
            <a:spLocks noChangeArrowheads="1"/>
          </p:cNvSpPr>
          <p:nvPr/>
        </p:nvSpPr>
        <p:spPr bwMode="auto">
          <a:xfrm>
            <a:off x="174948" y="883196"/>
            <a:ext cx="4680520" cy="4862870"/>
          </a:xfrm>
          <a:prstGeom prst="rect">
            <a:avLst/>
          </a:prstGeom>
          <a:blipFill>
            <a:blip r:embed="rId4" cstate="prin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FK </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Louny</a:t>
            </a: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Postoloprty</a:t>
            </a: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 SK </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Roudnice</a:t>
            </a: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9:35    sobota 16.4.2016</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FK </a:t>
            </a:r>
            <a:r>
              <a:rPr kumimoji="0" lang="cs-CZ" sz="140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Louny</a:t>
            </a: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40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Postoloprty</a:t>
            </a: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SK </a:t>
            </a:r>
            <a:r>
              <a:rPr kumimoji="0" lang="cs-CZ" sz="140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endParaRPr kumimoji="0" lang="cs-CZ" sz="14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5:19</a:t>
            </a:r>
            <a:endParaRPr kumimoji="0" lang="cs-CZ" sz="14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FK </a:t>
            </a:r>
            <a:r>
              <a:rPr kumimoji="0" lang="cs-CZ"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Louny</a:t>
            </a: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Postoloprty</a:t>
            </a: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SK Roudnice </a:t>
            </a:r>
            <a:r>
              <a:rPr kumimoji="0" lang="cs-CZ"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a:t>
            </a:r>
            <a:endParaRPr kumimoji="0" lang="cs-CZ"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4:16</a:t>
            </a:r>
            <a:endParaRPr kumimoji="0" lang="cs-CZ"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 </a:t>
            </a:r>
            <a:r>
              <a:rPr kumimoji="0" lang="cs-CZ" sz="1200" b="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D.Kosorič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6, Hromy 4,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.Malina 4,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Martiňák</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Širochman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 Dvořák 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Roudnice</a:t>
            </a: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1400" b="1"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 FK Litoměřice</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4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19:17    středa 20.4.2016</a:t>
            </a:r>
            <a:endParaRPr kumimoji="0" lang="cs-CZ"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SK </a:t>
            </a:r>
            <a:r>
              <a:rPr kumimoji="0" lang="cs-CZ" sz="140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FK Litoměřice</a:t>
            </a:r>
            <a:endParaRPr kumimoji="0" lang="cs-CZ" sz="14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12:11</a:t>
            </a:r>
            <a:endParaRPr kumimoji="0" lang="cs-CZ" sz="14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SK Roudnice </a:t>
            </a:r>
            <a:r>
              <a:rPr kumimoji="0" lang="cs-CZ"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n.L.</a:t>
            </a: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FK Litoměřice</a:t>
            </a:r>
            <a:endParaRPr kumimoji="0" lang="cs-CZ"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7:6</a:t>
            </a:r>
            <a:endParaRPr kumimoji="0" lang="cs-CZ"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 </a:t>
            </a:r>
            <a:r>
              <a:rPr kumimoji="0" lang="cs-CZ" sz="1200" b="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2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D.Kosorič</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4, Hromy 6,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L</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.Malina 1,  </a:t>
            </a:r>
            <a:r>
              <a:rPr kumimoji="0" lang="cs-CZ"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Širochman</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a:t>
            </a:r>
          </a:p>
          <a:p>
            <a:pPr marL="0" marR="0" lvl="0" indent="0" algn="l" defTabSz="914400" rtl="0" eaLnBrk="0" fontAlgn="base" latinLnBrk="0" hangingPunct="0">
              <a:lnSpc>
                <a:spcPct val="100000"/>
              </a:lnSpc>
              <a:spcBef>
                <a:spcPct val="0"/>
              </a:spcBef>
              <a:spcAft>
                <a:spcPct val="0"/>
              </a:spcAft>
              <a:buClrTx/>
              <a:buSzTx/>
              <a:buFontTx/>
              <a:buNone/>
              <a:tabLst/>
            </a:pPr>
            <a:endParaRPr lang="cs-CZ" b="0" dirty="0" smtClean="0">
              <a:latin typeface="Arial" pitchFamily="34" charset="0"/>
              <a:ea typeface="Times New Roman" pitchFamily="18" charset="0"/>
              <a:cs typeface="Arial" pitchFamily="34" charset="0"/>
            </a:endParaRPr>
          </a:p>
          <a:p>
            <a:pPr lvl="0" algn="ctr" eaLnBrk="0" hangingPunct="0"/>
            <a:r>
              <a:rPr lang="cs-CZ" u="sng" dirty="0" smtClean="0">
                <a:latin typeface="Arial" pitchFamily="34" charset="0"/>
                <a:ea typeface="Times New Roman" pitchFamily="18" charset="0"/>
                <a:cs typeface="Arial" pitchFamily="34" charset="0"/>
              </a:rPr>
              <a:t>SK </a:t>
            </a:r>
            <a:r>
              <a:rPr lang="cs-CZ" u="sng" dirty="0" err="1" smtClean="0">
                <a:latin typeface="Arial" pitchFamily="34" charset="0"/>
                <a:ea typeface="Times New Roman" pitchFamily="18" charset="0"/>
                <a:cs typeface="Arial" pitchFamily="34" charset="0"/>
              </a:rPr>
              <a:t>Roudnice</a:t>
            </a:r>
            <a:r>
              <a:rPr lang="cs-CZ" u="sng" dirty="0" smtClean="0">
                <a:latin typeface="Arial" pitchFamily="34" charset="0"/>
                <a:ea typeface="Times New Roman" pitchFamily="18" charset="0"/>
                <a:cs typeface="Arial" pitchFamily="34" charset="0"/>
              </a:rPr>
              <a:t>/SK </a:t>
            </a:r>
            <a:r>
              <a:rPr lang="cs-CZ" u="sng" dirty="0" err="1" smtClean="0">
                <a:latin typeface="Arial" pitchFamily="34" charset="0"/>
                <a:ea typeface="Times New Roman" pitchFamily="18" charset="0"/>
                <a:cs typeface="Arial" pitchFamily="34" charset="0"/>
              </a:rPr>
              <a:t>Štětí</a:t>
            </a:r>
            <a:r>
              <a:rPr lang="cs-CZ" u="sng" dirty="0" smtClean="0">
                <a:latin typeface="Arial" pitchFamily="34" charset="0"/>
                <a:ea typeface="Times New Roman" pitchFamily="18" charset="0"/>
                <a:cs typeface="Arial" pitchFamily="34" charset="0"/>
              </a:rPr>
              <a:t> – Mostecký </a:t>
            </a:r>
            <a:r>
              <a:rPr lang="cs-CZ" u="sng" dirty="0" err="1" smtClean="0">
                <a:latin typeface="Arial" pitchFamily="34" charset="0"/>
                <a:ea typeface="Times New Roman" pitchFamily="18" charset="0"/>
                <a:cs typeface="Arial" pitchFamily="34" charset="0"/>
              </a:rPr>
              <a:t>fotb.klub</a:t>
            </a:r>
            <a:endParaRPr lang="cs-CZ" b="0" dirty="0" smtClean="0">
              <a:latin typeface="Arial" pitchFamily="34" charset="0"/>
              <a:cs typeface="Arial" pitchFamily="34" charset="0"/>
            </a:endParaRPr>
          </a:p>
          <a:p>
            <a:pPr lvl="0" algn="ctr" eaLnBrk="0" hangingPunct="0"/>
            <a:r>
              <a:rPr lang="cs-CZ" u="sng" dirty="0" smtClean="0">
                <a:latin typeface="Arial" pitchFamily="34" charset="0"/>
                <a:ea typeface="Times New Roman" pitchFamily="18" charset="0"/>
                <a:cs typeface="Arial" pitchFamily="34" charset="0"/>
              </a:rPr>
              <a:t>46:3    sobota 23.4.2016</a:t>
            </a:r>
            <a:endParaRPr lang="cs-CZ" b="0" dirty="0" smtClean="0">
              <a:latin typeface="Arial" pitchFamily="34" charset="0"/>
              <a:cs typeface="Arial" pitchFamily="34" charset="0"/>
            </a:endParaRPr>
          </a:p>
          <a:p>
            <a:pPr lvl="0" eaLnBrk="0" hangingPunct="0"/>
            <a:r>
              <a:rPr lang="cs-CZ" dirty="0" smtClean="0">
                <a:latin typeface="Arial" pitchFamily="34" charset="0"/>
                <a:ea typeface="Times New Roman" pitchFamily="18" charset="0"/>
                <a:cs typeface="Arial" pitchFamily="34" charset="0"/>
              </a:rPr>
              <a:t>SK </a:t>
            </a:r>
            <a:r>
              <a:rPr lang="cs-CZ" dirty="0" err="1" smtClean="0">
                <a:latin typeface="Arial" pitchFamily="34" charset="0"/>
                <a:ea typeface="Times New Roman" pitchFamily="18" charset="0"/>
                <a:cs typeface="Arial" pitchFamily="34" charset="0"/>
              </a:rPr>
              <a:t>Štětí</a:t>
            </a:r>
            <a:r>
              <a:rPr lang="cs-CZ" dirty="0" smtClean="0">
                <a:latin typeface="Arial" pitchFamily="34" charset="0"/>
                <a:ea typeface="Times New Roman" pitchFamily="18" charset="0"/>
                <a:cs typeface="Arial" pitchFamily="34" charset="0"/>
              </a:rPr>
              <a:t> – Mostecký fotbalový klub</a:t>
            </a:r>
            <a:endParaRPr lang="cs-CZ" dirty="0" smtClean="0">
              <a:latin typeface="Arial" pitchFamily="34" charset="0"/>
              <a:cs typeface="Arial" pitchFamily="34" charset="0"/>
            </a:endParaRPr>
          </a:p>
          <a:p>
            <a:pPr lvl="0" eaLnBrk="0" hangingPunct="0"/>
            <a:r>
              <a:rPr lang="cs-CZ" dirty="0" smtClean="0">
                <a:latin typeface="Arial" pitchFamily="34" charset="0"/>
                <a:ea typeface="Times New Roman" pitchFamily="18" charset="0"/>
                <a:cs typeface="Arial" pitchFamily="34" charset="0"/>
              </a:rPr>
              <a:t>              20:1</a:t>
            </a:r>
            <a:endParaRPr lang="cs-CZ" dirty="0" smtClean="0">
              <a:latin typeface="Arial" pitchFamily="34" charset="0"/>
              <a:cs typeface="Arial" pitchFamily="34" charset="0"/>
            </a:endParaRPr>
          </a:p>
          <a:p>
            <a:pPr lvl="0" eaLnBrk="0" hangingPunct="0"/>
            <a:r>
              <a:rPr lang="cs-CZ" dirty="0" smtClean="0">
                <a:latin typeface="Arial" pitchFamily="34" charset="0"/>
                <a:ea typeface="Times New Roman" pitchFamily="18" charset="0"/>
                <a:cs typeface="Arial" pitchFamily="34" charset="0"/>
              </a:rPr>
              <a:t>SK Roudnice </a:t>
            </a:r>
            <a:r>
              <a:rPr lang="cs-CZ" dirty="0" err="1" smtClean="0">
                <a:latin typeface="Arial" pitchFamily="34" charset="0"/>
                <a:ea typeface="Times New Roman" pitchFamily="18" charset="0"/>
                <a:cs typeface="Arial" pitchFamily="34" charset="0"/>
              </a:rPr>
              <a:t>n.L.</a:t>
            </a:r>
            <a:r>
              <a:rPr lang="cs-CZ" dirty="0" smtClean="0">
                <a:latin typeface="Arial" pitchFamily="34" charset="0"/>
                <a:ea typeface="Times New Roman" pitchFamily="18" charset="0"/>
                <a:cs typeface="Arial" pitchFamily="34" charset="0"/>
              </a:rPr>
              <a:t> – FK Litoměřice</a:t>
            </a:r>
            <a:endParaRPr lang="cs-CZ" dirty="0" smtClean="0">
              <a:latin typeface="Arial" pitchFamily="34" charset="0"/>
              <a:cs typeface="Arial" pitchFamily="34" charset="0"/>
            </a:endParaRPr>
          </a:p>
          <a:p>
            <a:pPr lvl="0" eaLnBrk="0" hangingPunct="0"/>
            <a:r>
              <a:rPr lang="cs-CZ" dirty="0" smtClean="0">
                <a:latin typeface="Arial" pitchFamily="34" charset="0"/>
                <a:ea typeface="Times New Roman" pitchFamily="18" charset="0"/>
                <a:cs typeface="Arial" pitchFamily="34" charset="0"/>
              </a:rPr>
              <a:t>26:2</a:t>
            </a:r>
            <a:endParaRPr lang="cs-CZ" dirty="0" smtClean="0">
              <a:latin typeface="Arial" pitchFamily="34" charset="0"/>
              <a:cs typeface="Arial" pitchFamily="34" charset="0"/>
            </a:endParaRPr>
          </a:p>
          <a:p>
            <a:pPr lvl="0" eaLnBrk="0" hangingPunct="0"/>
            <a:r>
              <a:rPr lang="cs-CZ" sz="1100" b="0" u="sng" dirty="0" smtClean="0">
                <a:latin typeface="Arial" pitchFamily="34" charset="0"/>
                <a:ea typeface="Times New Roman" pitchFamily="18" charset="0"/>
                <a:cs typeface="Arial" pitchFamily="34" charset="0"/>
              </a:rPr>
              <a:t>Branky </a:t>
            </a:r>
            <a:r>
              <a:rPr lang="cs-CZ" sz="1100" b="0" u="sng" dirty="0" err="1" smtClean="0">
                <a:latin typeface="Arial" pitchFamily="34" charset="0"/>
                <a:ea typeface="Times New Roman" pitchFamily="18" charset="0"/>
                <a:cs typeface="Arial" pitchFamily="34" charset="0"/>
              </a:rPr>
              <a:t>Štětí</a:t>
            </a:r>
            <a:r>
              <a:rPr lang="cs-CZ" sz="1100" b="0" u="sng" dirty="0" smtClean="0">
                <a:latin typeface="Arial" pitchFamily="34" charset="0"/>
                <a:ea typeface="Times New Roman" pitchFamily="18" charset="0"/>
                <a:cs typeface="Arial" pitchFamily="34" charset="0"/>
              </a:rPr>
              <a: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D.Kosorič</a:t>
            </a:r>
            <a:r>
              <a:rPr lang="cs-CZ" sz="1100" b="0" dirty="0" smtClean="0">
                <a:latin typeface="Arial" pitchFamily="34" charset="0"/>
                <a:ea typeface="Times New Roman" pitchFamily="18" charset="0"/>
                <a:cs typeface="Arial" pitchFamily="34" charset="0"/>
              </a:rPr>
              <a:t>  5, Hromy 8, </a:t>
            </a:r>
            <a:r>
              <a:rPr lang="cs-CZ" sz="1100" b="0" dirty="0" err="1" smtClean="0">
                <a:latin typeface="Arial" pitchFamily="34" charset="0"/>
                <a:ea typeface="Times New Roman" pitchFamily="18" charset="0"/>
                <a:cs typeface="Arial" pitchFamily="34" charset="0"/>
              </a:rPr>
              <a:t>L</a:t>
            </a:r>
            <a:r>
              <a:rPr lang="cs-CZ" sz="1100" b="0" dirty="0" smtClean="0">
                <a:latin typeface="Arial" pitchFamily="34" charset="0"/>
                <a:ea typeface="Times New Roman" pitchFamily="18" charset="0"/>
                <a:cs typeface="Arial" pitchFamily="34" charset="0"/>
              </a:rPr>
              <a:t>.Malina 2  </a:t>
            </a:r>
            <a:r>
              <a:rPr lang="cs-CZ" sz="1100" b="0" dirty="0" err="1" smtClean="0">
                <a:latin typeface="Arial" pitchFamily="34" charset="0"/>
                <a:ea typeface="Times New Roman" pitchFamily="18" charset="0"/>
                <a:cs typeface="Arial" pitchFamily="34" charset="0"/>
              </a:rPr>
              <a:t>Širochman</a:t>
            </a:r>
            <a:r>
              <a:rPr lang="cs-CZ" sz="1100" b="0" dirty="0" smtClean="0">
                <a:latin typeface="Arial" pitchFamily="34" charset="0"/>
                <a:ea typeface="Times New Roman" pitchFamily="18" charset="0"/>
                <a:cs typeface="Arial" pitchFamily="34" charset="0"/>
              </a:rPr>
              <a:t>  3, </a:t>
            </a:r>
          </a:p>
          <a:p>
            <a:pPr lvl="0"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Eisenhammer</a:t>
            </a:r>
            <a:r>
              <a:rPr lang="cs-CZ" sz="1100" b="0" dirty="0" smtClean="0">
                <a:latin typeface="Arial" pitchFamily="34" charset="0"/>
                <a:ea typeface="Times New Roman" pitchFamily="18" charset="0"/>
                <a:cs typeface="Arial" pitchFamily="34" charset="0"/>
              </a:rPr>
              <a:t> 1</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6" name="Picture 110"/>
          <p:cNvPicPr>
            <a:picLocks noChangeAspect="1" noChangeArrowheads="1"/>
          </p:cNvPicPr>
          <p:nvPr/>
        </p:nvPicPr>
        <p:blipFill>
          <a:blip r:embed="rId5" cstate="print"/>
          <a:srcRect/>
          <a:stretch>
            <a:fillRect/>
          </a:stretch>
        </p:blipFill>
        <p:spPr bwMode="auto">
          <a:xfrm>
            <a:off x="534988" y="5779740"/>
            <a:ext cx="3888432" cy="1187599"/>
          </a:xfrm>
          <a:prstGeom prst="rect">
            <a:avLst/>
          </a:prstGeom>
          <a:noFill/>
          <a:ln w="9525">
            <a:noFill/>
            <a:miter lim="800000"/>
            <a:headEnd/>
            <a:tailEnd/>
          </a:ln>
        </p:spPr>
      </p:pic>
      <p:pic>
        <p:nvPicPr>
          <p:cNvPr id="6146" name="Picture 1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275953</TotalTime>
  <Words>6433</Words>
  <Application>Microsoft Office PowerPoint</Application>
  <PresentationFormat>Vlastní</PresentationFormat>
  <Paragraphs>2327</Paragraphs>
  <Slides>24</Slides>
  <Notes>17</Notes>
  <HiddenSlides>0</HiddenSlides>
  <MMClips>0</MMClips>
  <ScaleCrop>false</ScaleCrop>
  <HeadingPairs>
    <vt:vector size="6" baseType="variant">
      <vt:variant>
        <vt:lpstr>Použitá písma</vt:lpstr>
      </vt:variant>
      <vt:variant>
        <vt:i4>54</vt:i4>
      </vt:variant>
      <vt:variant>
        <vt:lpstr>Motiv</vt:lpstr>
      </vt:variant>
      <vt:variant>
        <vt:i4>1</vt:i4>
      </vt:variant>
      <vt:variant>
        <vt:lpstr>Nadpisy snímků</vt:lpstr>
      </vt:variant>
      <vt:variant>
        <vt:i4>24</vt:i4>
      </vt:variant>
    </vt:vector>
  </HeadingPairs>
  <TitlesOfParts>
    <vt:vector size="79" baseType="lpstr">
      <vt:lpstr>FangSong</vt:lpstr>
      <vt:lpstr>GulimChe</vt:lpstr>
      <vt:lpstr>Gungsuh</vt:lpstr>
      <vt:lpstr>KaiTi</vt:lpstr>
      <vt:lpstr>Malgun Gothic</vt:lpstr>
      <vt:lpstr>SimHei</vt:lpstr>
      <vt:lpstr>SimSun</vt:lpstr>
      <vt:lpstr>Aharoni</vt:lpstr>
      <vt:lpstr>Albertus MT</vt:lpstr>
      <vt:lpstr>Algerian</vt:lpstr>
      <vt:lpstr>Arial</vt:lpstr>
      <vt:lpstr>Arial Black</vt:lpstr>
      <vt:lpstr>Arial Rounded MT Bold</vt:lpstr>
      <vt:lpstr>Baskerville Old Face</vt:lpstr>
      <vt:lpstr>Bodoni MT Black</vt:lpstr>
      <vt:lpstr>Bookman Old Style</vt:lpstr>
      <vt:lpstr>Britannic Bold</vt:lpstr>
      <vt:lpstr>Calibri</vt:lpstr>
      <vt:lpstr>Californian FB</vt:lpstr>
      <vt:lpstr>Cambria</vt:lpstr>
      <vt:lpstr>Cambria Math</vt:lpstr>
      <vt:lpstr>Candara</vt:lpstr>
      <vt:lpstr>Century Gothic</vt:lpstr>
      <vt:lpstr>Century Schoolbook</vt:lpstr>
      <vt:lpstr>Colonna MT</vt:lpstr>
      <vt:lpstr>Constantia</vt:lpstr>
      <vt:lpstr>Copperplate Gothic Bold</vt:lpstr>
      <vt:lpstr>Engravers MT</vt:lpstr>
      <vt:lpstr>Franklin Gothic Demi</vt:lpstr>
      <vt:lpstr>FrankRuehl</vt:lpstr>
      <vt:lpstr>Georgia</vt:lpstr>
      <vt:lpstr>Gill Sans Ultra Bold</vt:lpstr>
      <vt:lpstr>Gloucester MT Extra Condensed</vt:lpstr>
      <vt:lpstr>Imprint MT Shadow</vt:lpstr>
      <vt:lpstr>KodchiangUPC</vt:lpstr>
      <vt:lpstr>LilyUPC</vt:lpstr>
      <vt:lpstr>Lucida Fax</vt:lpstr>
      <vt:lpstr>Microsoft PhagsPa</vt:lpstr>
      <vt:lpstr>Mongolian Baiti</vt:lpstr>
      <vt:lpstr>MS Sans Serif</vt:lpstr>
      <vt:lpstr>Perpetua</vt:lpstr>
      <vt:lpstr>Ravie</vt:lpstr>
      <vt:lpstr>Rockwell</vt:lpstr>
      <vt:lpstr>Rockwell Condensed</vt:lpstr>
      <vt:lpstr>Rockwell Extra Bold</vt:lpstr>
      <vt:lpstr>RomanT</vt:lpstr>
      <vt:lpstr>Script MT Bold</vt:lpstr>
      <vt:lpstr>Segoe UI Semibold</vt:lpstr>
      <vt:lpstr>Swis721 Blk BT</vt:lpstr>
      <vt:lpstr>Swis721 Ex BT</vt:lpstr>
      <vt:lpstr>Tahoma</vt:lpstr>
      <vt:lpstr>Times New Roman</vt:lpstr>
      <vt:lpstr>Trebuchet MS</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16377</cp:revision>
  <cp:lastPrinted>2003-08-14T09:54:30Z</cp:lastPrinted>
  <dcterms:created xsi:type="dcterms:W3CDTF">2001-03-12T13:44:53Z</dcterms:created>
  <dcterms:modified xsi:type="dcterms:W3CDTF">2017-09-08T11:36:47Z</dcterms:modified>
</cp:coreProperties>
</file>