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0"/>
  </p:notesMasterIdLst>
  <p:handoutMasterIdLst>
    <p:handoutMasterId r:id="rId31"/>
  </p:handoutMasterIdLst>
  <p:sldIdLst>
    <p:sldId id="312" r:id="rId2"/>
    <p:sldId id="258" r:id="rId3"/>
    <p:sldId id="295" r:id="rId4"/>
    <p:sldId id="272" r:id="rId5"/>
    <p:sldId id="289" r:id="rId6"/>
    <p:sldId id="304" r:id="rId7"/>
    <p:sldId id="303" r:id="rId8"/>
    <p:sldId id="290" r:id="rId9"/>
    <p:sldId id="273" r:id="rId10"/>
    <p:sldId id="260" r:id="rId11"/>
    <p:sldId id="259" r:id="rId12"/>
    <p:sldId id="309" r:id="rId13"/>
    <p:sldId id="317" r:id="rId14"/>
    <p:sldId id="275" r:id="rId15"/>
    <p:sldId id="262" r:id="rId16"/>
    <p:sldId id="276" r:id="rId17"/>
    <p:sldId id="305" r:id="rId18"/>
    <p:sldId id="313" r:id="rId19"/>
    <p:sldId id="314" r:id="rId20"/>
    <p:sldId id="315" r:id="rId21"/>
    <p:sldId id="319" r:id="rId22"/>
    <p:sldId id="318" r:id="rId23"/>
    <p:sldId id="320" r:id="rId24"/>
    <p:sldId id="321" r:id="rId25"/>
    <p:sldId id="322" r:id="rId26"/>
    <p:sldId id="323" r:id="rId27"/>
    <p:sldId id="324" r:id="rId28"/>
    <p:sldId id="325" r:id="rId29"/>
  </p:sldIdLst>
  <p:sldSz cx="10287000"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280">
          <p15:clr>
            <a:srgbClr val="A4A3A4"/>
          </p15:clr>
        </p15:guide>
        <p15:guide id="2" pos="3240">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66FF"/>
    <a:srgbClr val="D60093"/>
    <a:srgbClr val="00FFFF"/>
    <a:srgbClr val="3333CC"/>
    <a:srgbClr val="000066"/>
    <a:srgbClr val="FFFF99"/>
    <a:srgbClr val="000099"/>
    <a:srgbClr val="FF00FF"/>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8080" autoAdjust="0"/>
  </p:normalViewPr>
  <p:slideViewPr>
    <p:cSldViewPr>
      <p:cViewPr varScale="1">
        <p:scale>
          <a:sx n="83" d="100"/>
          <a:sy n="83" d="100"/>
        </p:scale>
        <p:origin x="1026" y="60"/>
      </p:cViewPr>
      <p:guideLst>
        <p:guide orient="horz" pos="228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444" y="-102"/>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55650" y="742950"/>
            <a:ext cx="528955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2</a:t>
            </a:fld>
            <a:endParaRPr lang="cs-CZ" dirty="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ln/>
        </p:spPr>
      </p:sp>
      <p:sp>
        <p:nvSpPr>
          <p:cNvPr id="30723" name="Zástupný symbol pro poznámky 2"/>
          <p:cNvSpPr>
            <a:spLocks noGrp="1"/>
          </p:cNvSpPr>
          <p:nvPr>
            <p:ph type="body" idx="1"/>
          </p:nvPr>
        </p:nvSpPr>
        <p:spPr>
          <a:noFill/>
          <a:ln/>
        </p:spPr>
        <p:txBody>
          <a:bodyPr/>
          <a:lstStyle/>
          <a:p>
            <a:endParaRPr lang="cs-CZ" dirty="0" smtClean="0"/>
          </a:p>
        </p:txBody>
      </p:sp>
      <p:sp>
        <p:nvSpPr>
          <p:cNvPr id="30724" name="Zástupný symbol pro číslo snímku 3"/>
          <p:cNvSpPr>
            <a:spLocks noGrp="1"/>
          </p:cNvSpPr>
          <p:nvPr>
            <p:ph type="sldNum" sz="quarter" idx="5"/>
          </p:nvPr>
        </p:nvSpPr>
        <p:spPr>
          <a:noFill/>
        </p:spPr>
        <p:txBody>
          <a:bodyPr/>
          <a:lstStyle/>
          <a:p>
            <a:fld id="{8230E266-BC3E-4CDC-99D1-FCE112551CE1}" type="slidenum">
              <a:rPr lang="cs-CZ" smtClean="0"/>
              <a:pPr/>
              <a:t>11</a:t>
            </a:fld>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ln/>
        </p:spPr>
      </p:sp>
      <p:sp>
        <p:nvSpPr>
          <p:cNvPr id="31747" name="Zástupný symbol pro poznámky 2"/>
          <p:cNvSpPr>
            <a:spLocks noGrp="1"/>
          </p:cNvSpPr>
          <p:nvPr>
            <p:ph type="body" idx="1"/>
          </p:nvPr>
        </p:nvSpPr>
        <p:spPr>
          <a:noFill/>
          <a:ln/>
        </p:spPr>
        <p:txBody>
          <a:bodyPr/>
          <a:lstStyle/>
          <a:p>
            <a:endParaRPr lang="cs-CZ" dirty="0" smtClean="0"/>
          </a:p>
        </p:txBody>
      </p:sp>
      <p:sp>
        <p:nvSpPr>
          <p:cNvPr id="31748" name="Zástupný symbol pro číslo snímku 3"/>
          <p:cNvSpPr>
            <a:spLocks noGrp="1"/>
          </p:cNvSpPr>
          <p:nvPr>
            <p:ph type="sldNum" sz="quarter" idx="5"/>
          </p:nvPr>
        </p:nvSpPr>
        <p:spPr>
          <a:noFill/>
        </p:spPr>
        <p:txBody>
          <a:bodyPr/>
          <a:lstStyle/>
          <a:p>
            <a:fld id="{563BA8EE-150F-4AC3-9C19-F8362AA1A39B}" type="slidenum">
              <a:rPr lang="cs-CZ" smtClean="0"/>
              <a:pPr/>
              <a:t>12</a:t>
            </a:fld>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a:ln/>
        </p:spPr>
      </p:sp>
      <p:sp>
        <p:nvSpPr>
          <p:cNvPr id="32771" name="Zástupný symbol pro poznámky 2"/>
          <p:cNvSpPr>
            <a:spLocks noGrp="1"/>
          </p:cNvSpPr>
          <p:nvPr>
            <p:ph type="body" idx="1"/>
          </p:nvPr>
        </p:nvSpPr>
        <p:spPr>
          <a:noFill/>
          <a:ln/>
        </p:spPr>
        <p:txBody>
          <a:bodyPr/>
          <a:lstStyle/>
          <a:p>
            <a:endParaRPr lang="cs-CZ" dirty="0" smtClean="0"/>
          </a:p>
        </p:txBody>
      </p:sp>
      <p:sp>
        <p:nvSpPr>
          <p:cNvPr id="32772" name="Zástupný symbol pro číslo snímku 3"/>
          <p:cNvSpPr>
            <a:spLocks noGrp="1"/>
          </p:cNvSpPr>
          <p:nvPr>
            <p:ph type="sldNum" sz="quarter" idx="5"/>
          </p:nvPr>
        </p:nvSpPr>
        <p:spPr>
          <a:noFill/>
        </p:spPr>
        <p:txBody>
          <a:bodyPr/>
          <a:lstStyle/>
          <a:p>
            <a:fld id="{DC8687F6-1782-49CE-8F61-31A0FD4C54BE}" type="slidenum">
              <a:rPr lang="cs-CZ" smtClean="0"/>
              <a:pPr/>
              <a:t>14</a:t>
            </a:fld>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ln/>
        </p:spPr>
      </p:sp>
      <p:sp>
        <p:nvSpPr>
          <p:cNvPr id="33795" name="Zástupný symbol pro poznámky 2"/>
          <p:cNvSpPr>
            <a:spLocks noGrp="1"/>
          </p:cNvSpPr>
          <p:nvPr>
            <p:ph type="body" idx="1"/>
          </p:nvPr>
        </p:nvSpPr>
        <p:spPr>
          <a:noFill/>
          <a:ln/>
        </p:spPr>
        <p:txBody>
          <a:bodyPr/>
          <a:lstStyle/>
          <a:p>
            <a:endParaRPr lang="cs-CZ" sz="1050" dirty="0" smtClean="0">
              <a:latin typeface="Arial" pitchFamily="34" charset="0"/>
              <a:cs typeface="Arial" pitchFamily="34" charset="0"/>
            </a:endParaRPr>
          </a:p>
        </p:txBody>
      </p:sp>
      <p:sp>
        <p:nvSpPr>
          <p:cNvPr id="33796" name="Zástupný symbol pro číslo snímku 3"/>
          <p:cNvSpPr>
            <a:spLocks noGrp="1"/>
          </p:cNvSpPr>
          <p:nvPr>
            <p:ph type="sldNum" sz="quarter" idx="5"/>
          </p:nvPr>
        </p:nvSpPr>
        <p:spPr>
          <a:noFill/>
        </p:spPr>
        <p:txBody>
          <a:bodyPr/>
          <a:lstStyle/>
          <a:p>
            <a:fld id="{038657F1-8447-401B-8487-CA030393E5AC}" type="slidenum">
              <a:rPr lang="cs-CZ" smtClean="0"/>
              <a:pPr/>
              <a:t>15</a:t>
            </a:fld>
            <a:endParaRPr lang="cs-CZ"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8E82826-A3DE-4B0F-B771-F82CF74CC625}" type="slidenum">
              <a:rPr lang="cs-CZ" smtClean="0"/>
              <a:pPr/>
              <a:t>16</a:t>
            </a:fld>
            <a:endParaRPr lang="cs-CZ" dirty="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ln/>
        </p:spPr>
      </p:sp>
      <p:sp>
        <p:nvSpPr>
          <p:cNvPr id="35843" name="Zástupný symbol pro poznámky 2"/>
          <p:cNvSpPr>
            <a:spLocks noGrp="1"/>
          </p:cNvSpPr>
          <p:nvPr>
            <p:ph type="body" idx="1"/>
          </p:nvPr>
        </p:nvSpPr>
        <p:spPr>
          <a:noFill/>
          <a:ln/>
        </p:spPr>
        <p:txBody>
          <a:bodyPr/>
          <a:lstStyle/>
          <a:p>
            <a:endParaRPr lang="cs-CZ" dirty="0" smtClean="0"/>
          </a:p>
        </p:txBody>
      </p:sp>
      <p:sp>
        <p:nvSpPr>
          <p:cNvPr id="35844" name="Zástupný symbol pro číslo snímku 3"/>
          <p:cNvSpPr>
            <a:spLocks noGrp="1"/>
          </p:cNvSpPr>
          <p:nvPr>
            <p:ph type="sldNum" sz="quarter" idx="5"/>
          </p:nvPr>
        </p:nvSpPr>
        <p:spPr>
          <a:noFill/>
        </p:spPr>
        <p:txBody>
          <a:bodyPr/>
          <a:lstStyle/>
          <a:p>
            <a:fld id="{754ECFDB-ECB8-454F-A80D-A89FE9E5D5DB}" type="slidenum">
              <a:rPr lang="cs-CZ" smtClean="0"/>
              <a:pPr/>
              <a:t>17</a:t>
            </a:fld>
            <a:endParaRPr 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20</a:t>
            </a:fld>
            <a:endParaRPr lang="cs-CZ"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22</a:t>
            </a:fld>
            <a:endParaRPr lang="cs-C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a:ln/>
        </p:spPr>
      </p:sp>
      <p:sp>
        <p:nvSpPr>
          <p:cNvPr id="23555" name="Zástupný symbol pro poznámky 2"/>
          <p:cNvSpPr>
            <a:spLocks noGrp="1"/>
          </p:cNvSpPr>
          <p:nvPr>
            <p:ph type="body" idx="1"/>
          </p:nvPr>
        </p:nvSpPr>
        <p:spPr>
          <a:noFill/>
          <a:ln/>
        </p:spPr>
        <p:txBody>
          <a:bodyPr/>
          <a:lstStyle/>
          <a:p>
            <a:endParaRPr lang="cs-CZ" dirty="0" smtClean="0"/>
          </a:p>
        </p:txBody>
      </p:sp>
      <p:sp>
        <p:nvSpPr>
          <p:cNvPr id="23556" name="Zástupný symbol pro číslo snímku 3"/>
          <p:cNvSpPr>
            <a:spLocks noGrp="1"/>
          </p:cNvSpPr>
          <p:nvPr>
            <p:ph type="sldNum" sz="quarter" idx="5"/>
          </p:nvPr>
        </p:nvSpPr>
        <p:spPr>
          <a:noFill/>
        </p:spPr>
        <p:txBody>
          <a:bodyPr/>
          <a:lstStyle/>
          <a:p>
            <a:fld id="{19785B64-BD86-46E3-B3F6-06F807F9F30C}" type="slidenum">
              <a:rPr lang="cs-CZ" smtClean="0"/>
              <a:pPr/>
              <a:t>3</a:t>
            </a:fld>
            <a:endParaRPr lang="cs-CZ"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a:ln/>
        </p:spPr>
      </p:sp>
      <p:sp>
        <p:nvSpPr>
          <p:cNvPr id="24579" name="Zástupný symbol pro poznámky 2"/>
          <p:cNvSpPr>
            <a:spLocks noGrp="1"/>
          </p:cNvSpPr>
          <p:nvPr>
            <p:ph type="body" idx="1"/>
          </p:nvPr>
        </p:nvSpPr>
        <p:spPr>
          <a:noFill/>
          <a:ln/>
        </p:spPr>
        <p:txBody>
          <a:bodyPr/>
          <a:lstStyle/>
          <a:p>
            <a:endParaRPr lang="cs-CZ" dirty="0" smtClean="0"/>
          </a:p>
        </p:txBody>
      </p:sp>
      <p:sp>
        <p:nvSpPr>
          <p:cNvPr id="24580" name="Zástupný symbol pro číslo snímku 3"/>
          <p:cNvSpPr>
            <a:spLocks noGrp="1"/>
          </p:cNvSpPr>
          <p:nvPr>
            <p:ph type="sldNum" sz="quarter" idx="5"/>
          </p:nvPr>
        </p:nvSpPr>
        <p:spPr>
          <a:noFill/>
        </p:spPr>
        <p:txBody>
          <a:bodyPr/>
          <a:lstStyle/>
          <a:p>
            <a:fld id="{3E369CA8-E0A2-4FB1-9C20-9F1661A52DEC}" type="slidenum">
              <a:rPr lang="cs-CZ" smtClean="0"/>
              <a:pPr/>
              <a:t>4</a:t>
            </a:fld>
            <a:endParaRPr 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a:ln/>
        </p:spPr>
      </p:sp>
      <p:sp>
        <p:nvSpPr>
          <p:cNvPr id="25603" name="Zástupný symbol pro poznámky 2"/>
          <p:cNvSpPr>
            <a:spLocks noGrp="1"/>
          </p:cNvSpPr>
          <p:nvPr>
            <p:ph type="body" idx="1"/>
          </p:nvPr>
        </p:nvSpPr>
        <p:spPr>
          <a:noFill/>
          <a:ln/>
        </p:spPr>
        <p:txBody>
          <a:bodyPr/>
          <a:lstStyle/>
          <a:p>
            <a:endParaRPr lang="cs-CZ" dirty="0" smtClean="0"/>
          </a:p>
        </p:txBody>
      </p:sp>
      <p:sp>
        <p:nvSpPr>
          <p:cNvPr id="25604" name="Zástupný symbol pro číslo snímku 3"/>
          <p:cNvSpPr>
            <a:spLocks noGrp="1"/>
          </p:cNvSpPr>
          <p:nvPr>
            <p:ph type="sldNum" sz="quarter" idx="5"/>
          </p:nvPr>
        </p:nvSpPr>
        <p:spPr>
          <a:noFill/>
        </p:spPr>
        <p:txBody>
          <a:bodyPr/>
          <a:lstStyle/>
          <a:p>
            <a:fld id="{C7938B80-D65E-48CB-8F6A-36C6FFB0DAE8}" type="slidenum">
              <a:rPr lang="cs-CZ" smtClean="0"/>
              <a:pPr/>
              <a:t>5</a:t>
            </a:fld>
            <a:endParaRPr lang="cs-CZ"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6</a:t>
            </a:fld>
            <a:endParaRPr lang="cs-CZ"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a:ln/>
        </p:spPr>
      </p:sp>
      <p:sp>
        <p:nvSpPr>
          <p:cNvPr id="26627" name="Zástupný symbol pro poznámky 2"/>
          <p:cNvSpPr>
            <a:spLocks noGrp="1"/>
          </p:cNvSpPr>
          <p:nvPr>
            <p:ph type="body" idx="1"/>
          </p:nvPr>
        </p:nvSpPr>
        <p:spPr>
          <a:noFill/>
          <a:ln/>
        </p:spPr>
        <p:txBody>
          <a:bodyPr/>
          <a:lstStyle/>
          <a:p>
            <a:endParaRPr lang="cs-CZ" dirty="0" smtClean="0"/>
          </a:p>
        </p:txBody>
      </p:sp>
      <p:sp>
        <p:nvSpPr>
          <p:cNvPr id="26628" name="Zástupný symbol pro číslo snímku 3"/>
          <p:cNvSpPr>
            <a:spLocks noGrp="1"/>
          </p:cNvSpPr>
          <p:nvPr>
            <p:ph type="sldNum" sz="quarter" idx="5"/>
          </p:nvPr>
        </p:nvSpPr>
        <p:spPr>
          <a:noFill/>
        </p:spPr>
        <p:txBody>
          <a:bodyPr/>
          <a:lstStyle/>
          <a:p>
            <a:fld id="{7C27DC2A-937E-4FCC-AAFC-A78424F36788}" type="slidenum">
              <a:rPr lang="cs-CZ" smtClean="0"/>
              <a:pPr/>
              <a:t>7</a:t>
            </a:fld>
            <a:endParaRPr lang="cs-CZ"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p:cNvSpPr>
            <a:spLocks noGrp="1" noRot="1" noChangeAspect="1" noTextEdit="1"/>
          </p:cNvSpPr>
          <p:nvPr>
            <p:ph type="sldImg"/>
          </p:nvPr>
        </p:nvSpPr>
        <p:spPr>
          <a:ln/>
        </p:spPr>
      </p:sp>
      <p:sp>
        <p:nvSpPr>
          <p:cNvPr id="27651" name="Zástupný symbol pro poznámky 2"/>
          <p:cNvSpPr>
            <a:spLocks noGrp="1"/>
          </p:cNvSpPr>
          <p:nvPr>
            <p:ph type="body" idx="1"/>
          </p:nvPr>
        </p:nvSpPr>
        <p:spPr>
          <a:noFill/>
          <a:ln/>
        </p:spPr>
        <p:txBody>
          <a:bodyPr/>
          <a:lstStyle/>
          <a:p>
            <a:endParaRPr lang="cs-CZ" dirty="0" smtClean="0"/>
          </a:p>
        </p:txBody>
      </p:sp>
      <p:sp>
        <p:nvSpPr>
          <p:cNvPr id="27652" name="Zástupný symbol pro číslo snímku 3"/>
          <p:cNvSpPr>
            <a:spLocks noGrp="1"/>
          </p:cNvSpPr>
          <p:nvPr>
            <p:ph type="sldNum" sz="quarter" idx="5"/>
          </p:nvPr>
        </p:nvSpPr>
        <p:spPr>
          <a:noFill/>
        </p:spPr>
        <p:txBody>
          <a:bodyPr/>
          <a:lstStyle/>
          <a:p>
            <a:fld id="{37F9CF97-4255-41CF-ABEE-4D377FE67BF6}" type="slidenum">
              <a:rPr lang="cs-CZ" smtClean="0"/>
              <a:pPr/>
              <a:t>8</a:t>
            </a:fld>
            <a:endParaRPr lang="cs-CZ"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ln/>
        </p:spPr>
      </p:sp>
      <p:sp>
        <p:nvSpPr>
          <p:cNvPr id="28675" name="Zástupný symbol pro poznámky 2"/>
          <p:cNvSpPr>
            <a:spLocks noGrp="1"/>
          </p:cNvSpPr>
          <p:nvPr>
            <p:ph type="body" idx="1"/>
          </p:nvPr>
        </p:nvSpPr>
        <p:spPr>
          <a:noFill/>
          <a:ln/>
        </p:spPr>
        <p:txBody>
          <a:bodyPr/>
          <a:lstStyle/>
          <a:p>
            <a:endParaRPr lang="cs-CZ" dirty="0" smtClean="0"/>
          </a:p>
        </p:txBody>
      </p:sp>
      <p:sp>
        <p:nvSpPr>
          <p:cNvPr id="28676" name="Zástupný symbol pro číslo snímku 3"/>
          <p:cNvSpPr>
            <a:spLocks noGrp="1"/>
          </p:cNvSpPr>
          <p:nvPr>
            <p:ph type="sldNum" sz="quarter" idx="5"/>
          </p:nvPr>
        </p:nvSpPr>
        <p:spPr>
          <a:noFill/>
        </p:spPr>
        <p:txBody>
          <a:bodyPr/>
          <a:lstStyle/>
          <a:p>
            <a:fld id="{F77E9A95-85BE-4ED6-94CB-F379B6DFE388}" type="slidenum">
              <a:rPr lang="cs-CZ" smtClean="0"/>
              <a:pPr/>
              <a:t>9</a:t>
            </a:fld>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ln/>
        </p:spPr>
      </p:sp>
      <p:sp>
        <p:nvSpPr>
          <p:cNvPr id="29699" name="Zástupný symbol pro poznámky 2"/>
          <p:cNvSpPr>
            <a:spLocks noGrp="1"/>
          </p:cNvSpPr>
          <p:nvPr>
            <p:ph type="body" idx="1"/>
          </p:nvPr>
        </p:nvSpPr>
        <p:spPr>
          <a:noFill/>
          <a:ln/>
        </p:spPr>
        <p:txBody>
          <a:bodyPr/>
          <a:lstStyle/>
          <a:p>
            <a:endParaRPr lang="cs-CZ" dirty="0" smtClean="0"/>
          </a:p>
        </p:txBody>
      </p:sp>
      <p:sp>
        <p:nvSpPr>
          <p:cNvPr id="29700" name="Zástupný symbol pro číslo snímku 3"/>
          <p:cNvSpPr>
            <a:spLocks noGrp="1"/>
          </p:cNvSpPr>
          <p:nvPr>
            <p:ph type="sldNum" sz="quarter" idx="5"/>
          </p:nvPr>
        </p:nvSpPr>
        <p:spPr>
          <a:noFill/>
        </p:spPr>
        <p:txBody>
          <a:bodyPr/>
          <a:lstStyle/>
          <a:p>
            <a:fld id="{6172F903-C95B-4E34-BF57-327F9BD2F872}" type="slidenum">
              <a:rPr lang="cs-CZ" smtClean="0"/>
              <a:pPr/>
              <a:t>10</a:t>
            </a:fld>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71525" y="2249488"/>
            <a:ext cx="8743950" cy="1550987"/>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543050" y="4102100"/>
            <a:ext cx="7200900"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329488" y="642938"/>
            <a:ext cx="2185987" cy="57912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771525" y="642938"/>
            <a:ext cx="6405563" cy="57912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71525" y="642938"/>
            <a:ext cx="8743950" cy="579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71525" y="642938"/>
            <a:ext cx="8743950" cy="12065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219700" y="20907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219700" y="43386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12800" y="4651375"/>
            <a:ext cx="8743950" cy="14382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812800" y="3068638"/>
            <a:ext cx="8743950"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219700"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4350" y="290513"/>
            <a:ext cx="9258300" cy="12065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514350" y="1620838"/>
            <a:ext cx="4545013"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514350" y="2295525"/>
            <a:ext cx="4545013"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226050" y="1620838"/>
            <a:ext cx="4546600"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5226050" y="2295525"/>
            <a:ext cx="4546600"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4350" y="288925"/>
            <a:ext cx="3384550" cy="12255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022725" y="288925"/>
            <a:ext cx="5749925"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14350" y="1514475"/>
            <a:ext cx="338455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16125" y="5067300"/>
            <a:ext cx="6172200" cy="59848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016125" y="646113"/>
            <a:ext cx="6172200"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smtClean="0"/>
          </a:p>
        </p:txBody>
      </p:sp>
      <p:sp>
        <p:nvSpPr>
          <p:cNvPr id="4" name="Zástupný symbol pro text 3"/>
          <p:cNvSpPr>
            <a:spLocks noGrp="1"/>
          </p:cNvSpPr>
          <p:nvPr>
            <p:ph type="body" sz="half" idx="2"/>
          </p:nvPr>
        </p:nvSpPr>
        <p:spPr>
          <a:xfrm>
            <a:off x="2016125" y="5665788"/>
            <a:ext cx="6172200"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71525" y="642938"/>
            <a:ext cx="8743950"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smtClean="0"/>
              <a:t>Klepnutím lze upravit styl předlohy nadpisů.</a:t>
            </a:r>
          </a:p>
        </p:txBody>
      </p:sp>
      <p:sp>
        <p:nvSpPr>
          <p:cNvPr id="10243" name="Rectangle 3"/>
          <p:cNvSpPr>
            <a:spLocks noGrp="1" noChangeArrowheads="1"/>
          </p:cNvSpPr>
          <p:nvPr>
            <p:ph type="body" idx="1"/>
          </p:nvPr>
        </p:nvSpPr>
        <p:spPr bwMode="auto">
          <a:xfrm>
            <a:off x="771525" y="2090738"/>
            <a:ext cx="8743950"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771525"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514725" y="6596063"/>
            <a:ext cx="3257550"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72350"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3" Type="http://schemas.openxmlformats.org/officeDocument/2006/relationships/image" Target="../media/image576.emf"/><Relationship Id="rId18" Type="http://schemas.openxmlformats.org/officeDocument/2006/relationships/image" Target="../media/image581.emf"/><Relationship Id="rId26" Type="http://schemas.openxmlformats.org/officeDocument/2006/relationships/image" Target="../media/image589.emf"/><Relationship Id="rId39" Type="http://schemas.openxmlformats.org/officeDocument/2006/relationships/image" Target="../media/image602.emf"/><Relationship Id="rId21" Type="http://schemas.openxmlformats.org/officeDocument/2006/relationships/image" Target="../media/image584.emf"/><Relationship Id="rId34" Type="http://schemas.openxmlformats.org/officeDocument/2006/relationships/image" Target="../media/image597.emf"/><Relationship Id="rId42" Type="http://schemas.openxmlformats.org/officeDocument/2006/relationships/image" Target="../media/image605.emf"/><Relationship Id="rId47" Type="http://schemas.openxmlformats.org/officeDocument/2006/relationships/image" Target="../media/image610.emf"/><Relationship Id="rId50" Type="http://schemas.openxmlformats.org/officeDocument/2006/relationships/image" Target="../media/image613.emf"/><Relationship Id="rId55" Type="http://schemas.openxmlformats.org/officeDocument/2006/relationships/image" Target="../media/image618.emf"/><Relationship Id="rId63" Type="http://schemas.openxmlformats.org/officeDocument/2006/relationships/image" Target="../media/image626.emf"/><Relationship Id="rId7" Type="http://schemas.openxmlformats.org/officeDocument/2006/relationships/image" Target="../media/image570.emf"/><Relationship Id="rId2" Type="http://schemas.openxmlformats.org/officeDocument/2006/relationships/notesSlide" Target="../notesSlides/notesSlide9.xml"/><Relationship Id="rId16" Type="http://schemas.openxmlformats.org/officeDocument/2006/relationships/image" Target="../media/image579.emf"/><Relationship Id="rId20" Type="http://schemas.openxmlformats.org/officeDocument/2006/relationships/image" Target="../media/image583.emf"/><Relationship Id="rId29" Type="http://schemas.openxmlformats.org/officeDocument/2006/relationships/image" Target="../media/image592.emf"/><Relationship Id="rId41" Type="http://schemas.openxmlformats.org/officeDocument/2006/relationships/image" Target="../media/image604.emf"/><Relationship Id="rId54" Type="http://schemas.openxmlformats.org/officeDocument/2006/relationships/image" Target="../media/image617.emf"/><Relationship Id="rId62" Type="http://schemas.openxmlformats.org/officeDocument/2006/relationships/image" Target="../media/image625.emf"/><Relationship Id="rId1" Type="http://schemas.openxmlformats.org/officeDocument/2006/relationships/slideLayout" Target="../slideLayouts/slideLayout7.xml"/><Relationship Id="rId6" Type="http://schemas.openxmlformats.org/officeDocument/2006/relationships/image" Target="../media/image569.emf"/><Relationship Id="rId11" Type="http://schemas.openxmlformats.org/officeDocument/2006/relationships/image" Target="../media/image574.emf"/><Relationship Id="rId24" Type="http://schemas.openxmlformats.org/officeDocument/2006/relationships/image" Target="../media/image587.emf"/><Relationship Id="rId32" Type="http://schemas.openxmlformats.org/officeDocument/2006/relationships/image" Target="../media/image595.emf"/><Relationship Id="rId37" Type="http://schemas.openxmlformats.org/officeDocument/2006/relationships/image" Target="../media/image600.emf"/><Relationship Id="rId40" Type="http://schemas.openxmlformats.org/officeDocument/2006/relationships/image" Target="../media/image603.emf"/><Relationship Id="rId45" Type="http://schemas.openxmlformats.org/officeDocument/2006/relationships/image" Target="../media/image608.emf"/><Relationship Id="rId53" Type="http://schemas.openxmlformats.org/officeDocument/2006/relationships/image" Target="../media/image616.emf"/><Relationship Id="rId58" Type="http://schemas.openxmlformats.org/officeDocument/2006/relationships/image" Target="../media/image621.emf"/><Relationship Id="rId5" Type="http://schemas.openxmlformats.org/officeDocument/2006/relationships/image" Target="../media/image568.emf"/><Relationship Id="rId15" Type="http://schemas.openxmlformats.org/officeDocument/2006/relationships/image" Target="../media/image578.emf"/><Relationship Id="rId23" Type="http://schemas.openxmlformats.org/officeDocument/2006/relationships/image" Target="../media/image586.emf"/><Relationship Id="rId28" Type="http://schemas.openxmlformats.org/officeDocument/2006/relationships/image" Target="../media/image591.emf"/><Relationship Id="rId36" Type="http://schemas.openxmlformats.org/officeDocument/2006/relationships/image" Target="../media/image599.emf"/><Relationship Id="rId49" Type="http://schemas.openxmlformats.org/officeDocument/2006/relationships/image" Target="../media/image612.emf"/><Relationship Id="rId57" Type="http://schemas.openxmlformats.org/officeDocument/2006/relationships/image" Target="../media/image620.emf"/><Relationship Id="rId61" Type="http://schemas.openxmlformats.org/officeDocument/2006/relationships/image" Target="../media/image624.emf"/><Relationship Id="rId10" Type="http://schemas.openxmlformats.org/officeDocument/2006/relationships/image" Target="../media/image573.emf"/><Relationship Id="rId19" Type="http://schemas.openxmlformats.org/officeDocument/2006/relationships/image" Target="../media/image582.emf"/><Relationship Id="rId31" Type="http://schemas.openxmlformats.org/officeDocument/2006/relationships/image" Target="../media/image594.emf"/><Relationship Id="rId44" Type="http://schemas.openxmlformats.org/officeDocument/2006/relationships/image" Target="../media/image607.emf"/><Relationship Id="rId52" Type="http://schemas.openxmlformats.org/officeDocument/2006/relationships/image" Target="../media/image615.emf"/><Relationship Id="rId60" Type="http://schemas.openxmlformats.org/officeDocument/2006/relationships/image" Target="../media/image623.emf"/><Relationship Id="rId4" Type="http://schemas.openxmlformats.org/officeDocument/2006/relationships/image" Target="../media/image567.jpeg"/><Relationship Id="rId9" Type="http://schemas.openxmlformats.org/officeDocument/2006/relationships/image" Target="../media/image572.emf"/><Relationship Id="rId14" Type="http://schemas.openxmlformats.org/officeDocument/2006/relationships/image" Target="../media/image577.emf"/><Relationship Id="rId22" Type="http://schemas.openxmlformats.org/officeDocument/2006/relationships/image" Target="../media/image585.emf"/><Relationship Id="rId27" Type="http://schemas.openxmlformats.org/officeDocument/2006/relationships/image" Target="../media/image590.emf"/><Relationship Id="rId30" Type="http://schemas.openxmlformats.org/officeDocument/2006/relationships/image" Target="../media/image593.emf"/><Relationship Id="rId35" Type="http://schemas.openxmlformats.org/officeDocument/2006/relationships/image" Target="../media/image598.emf"/><Relationship Id="rId43" Type="http://schemas.openxmlformats.org/officeDocument/2006/relationships/image" Target="../media/image606.emf"/><Relationship Id="rId48" Type="http://schemas.openxmlformats.org/officeDocument/2006/relationships/image" Target="../media/image611.emf"/><Relationship Id="rId56" Type="http://schemas.openxmlformats.org/officeDocument/2006/relationships/image" Target="../media/image619.emf"/><Relationship Id="rId64" Type="http://schemas.openxmlformats.org/officeDocument/2006/relationships/image" Target="../media/image627.emf"/><Relationship Id="rId8" Type="http://schemas.openxmlformats.org/officeDocument/2006/relationships/image" Target="../media/image571.emf"/><Relationship Id="rId51" Type="http://schemas.openxmlformats.org/officeDocument/2006/relationships/image" Target="../media/image614.emf"/><Relationship Id="rId3" Type="http://schemas.openxmlformats.org/officeDocument/2006/relationships/image" Target="../media/image566.png"/><Relationship Id="rId12" Type="http://schemas.openxmlformats.org/officeDocument/2006/relationships/image" Target="../media/image575.emf"/><Relationship Id="rId17" Type="http://schemas.openxmlformats.org/officeDocument/2006/relationships/image" Target="../media/image580.emf"/><Relationship Id="rId25" Type="http://schemas.openxmlformats.org/officeDocument/2006/relationships/image" Target="../media/image588.emf"/><Relationship Id="rId33" Type="http://schemas.openxmlformats.org/officeDocument/2006/relationships/image" Target="../media/image596.emf"/><Relationship Id="rId38" Type="http://schemas.openxmlformats.org/officeDocument/2006/relationships/image" Target="../media/image601.emf"/><Relationship Id="rId46" Type="http://schemas.openxmlformats.org/officeDocument/2006/relationships/image" Target="../media/image609.emf"/><Relationship Id="rId59" Type="http://schemas.openxmlformats.org/officeDocument/2006/relationships/image" Target="../media/image622.emf"/></Relationships>
</file>

<file path=ppt/slides/_rels/slide11.xml.rels><?xml version="1.0" encoding="UTF-8" standalone="yes"?>
<Relationships xmlns="http://schemas.openxmlformats.org/package/2006/relationships"><Relationship Id="rId3" Type="http://schemas.openxmlformats.org/officeDocument/2006/relationships/image" Target="../media/image628.jpeg"/><Relationship Id="rId7" Type="http://schemas.openxmlformats.org/officeDocument/2006/relationships/image" Target="../media/image63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31.jpeg"/><Relationship Id="rId5" Type="http://schemas.openxmlformats.org/officeDocument/2006/relationships/image" Target="../media/image630.png"/><Relationship Id="rId4" Type="http://schemas.openxmlformats.org/officeDocument/2006/relationships/image" Target="../media/image629.png"/></Relationships>
</file>

<file path=ppt/slides/_rels/slide12.xml.rels><?xml version="1.0" encoding="UTF-8" standalone="yes"?>
<Relationships xmlns="http://schemas.openxmlformats.org/package/2006/relationships"><Relationship Id="rId3" Type="http://schemas.openxmlformats.org/officeDocument/2006/relationships/image" Target="../media/image63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36.png"/><Relationship Id="rId5" Type="http://schemas.openxmlformats.org/officeDocument/2006/relationships/image" Target="../media/image635.jpeg"/><Relationship Id="rId4" Type="http://schemas.openxmlformats.org/officeDocument/2006/relationships/image" Target="../media/image634.png"/></Relationships>
</file>

<file path=ppt/slides/_rels/slide13.xml.rels><?xml version="1.0" encoding="UTF-8" standalone="yes"?>
<Relationships xmlns="http://schemas.openxmlformats.org/package/2006/relationships"><Relationship Id="rId3" Type="http://schemas.openxmlformats.org/officeDocument/2006/relationships/image" Target="../media/image638.png"/><Relationship Id="rId2" Type="http://schemas.openxmlformats.org/officeDocument/2006/relationships/image" Target="../media/image637.jpeg"/><Relationship Id="rId1" Type="http://schemas.openxmlformats.org/officeDocument/2006/relationships/slideLayout" Target="../slideLayouts/slideLayout7.xml"/><Relationship Id="rId5" Type="http://schemas.openxmlformats.org/officeDocument/2006/relationships/image" Target="../media/image640.png"/><Relationship Id="rId4" Type="http://schemas.openxmlformats.org/officeDocument/2006/relationships/image" Target="../media/image639.jpeg"/></Relationships>
</file>

<file path=ppt/slides/_rels/slide14.xml.rels><?xml version="1.0" encoding="UTF-8" standalone="yes"?>
<Relationships xmlns="http://schemas.openxmlformats.org/package/2006/relationships"><Relationship Id="rId3" Type="http://schemas.openxmlformats.org/officeDocument/2006/relationships/image" Target="../media/image641.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42.png"/></Relationships>
</file>

<file path=ppt/slides/_rels/slide15.xml.rels><?xml version="1.0" encoding="UTF-8" standalone="yes"?>
<Relationships xmlns="http://schemas.openxmlformats.org/package/2006/relationships"><Relationship Id="rId8" Type="http://schemas.openxmlformats.org/officeDocument/2006/relationships/image" Target="../media/image647.emf"/><Relationship Id="rId13" Type="http://schemas.openxmlformats.org/officeDocument/2006/relationships/image" Target="../media/image652.emf"/><Relationship Id="rId18" Type="http://schemas.openxmlformats.org/officeDocument/2006/relationships/image" Target="../media/image657.emf"/><Relationship Id="rId26" Type="http://schemas.openxmlformats.org/officeDocument/2006/relationships/image" Target="../media/image665.emf"/><Relationship Id="rId39" Type="http://schemas.openxmlformats.org/officeDocument/2006/relationships/image" Target="../media/image678.emf"/><Relationship Id="rId3" Type="http://schemas.openxmlformats.org/officeDocument/2006/relationships/image" Target="../media/image22.jpeg"/><Relationship Id="rId21" Type="http://schemas.openxmlformats.org/officeDocument/2006/relationships/image" Target="../media/image660.emf"/><Relationship Id="rId34" Type="http://schemas.openxmlformats.org/officeDocument/2006/relationships/image" Target="../media/image673.emf"/><Relationship Id="rId42" Type="http://schemas.openxmlformats.org/officeDocument/2006/relationships/image" Target="../media/image681.emf"/><Relationship Id="rId7" Type="http://schemas.openxmlformats.org/officeDocument/2006/relationships/image" Target="../media/image646.emf"/><Relationship Id="rId12" Type="http://schemas.openxmlformats.org/officeDocument/2006/relationships/image" Target="../media/image651.emf"/><Relationship Id="rId17" Type="http://schemas.openxmlformats.org/officeDocument/2006/relationships/image" Target="../media/image656.emf"/><Relationship Id="rId25" Type="http://schemas.openxmlformats.org/officeDocument/2006/relationships/image" Target="../media/image664.emf"/><Relationship Id="rId33" Type="http://schemas.openxmlformats.org/officeDocument/2006/relationships/image" Target="../media/image672.emf"/><Relationship Id="rId38" Type="http://schemas.openxmlformats.org/officeDocument/2006/relationships/image" Target="../media/image677.emf"/><Relationship Id="rId2" Type="http://schemas.openxmlformats.org/officeDocument/2006/relationships/notesSlide" Target="../notesSlides/notesSlide13.xml"/><Relationship Id="rId16" Type="http://schemas.openxmlformats.org/officeDocument/2006/relationships/image" Target="../media/image655.emf"/><Relationship Id="rId20" Type="http://schemas.openxmlformats.org/officeDocument/2006/relationships/image" Target="../media/image659.emf"/><Relationship Id="rId29" Type="http://schemas.openxmlformats.org/officeDocument/2006/relationships/image" Target="../media/image668.emf"/><Relationship Id="rId41" Type="http://schemas.openxmlformats.org/officeDocument/2006/relationships/image" Target="../media/image680.emf"/><Relationship Id="rId1" Type="http://schemas.openxmlformats.org/officeDocument/2006/relationships/slideLayout" Target="../slideLayouts/slideLayout7.xml"/><Relationship Id="rId6" Type="http://schemas.openxmlformats.org/officeDocument/2006/relationships/image" Target="../media/image645.emf"/><Relationship Id="rId11" Type="http://schemas.openxmlformats.org/officeDocument/2006/relationships/image" Target="../media/image650.emf"/><Relationship Id="rId24" Type="http://schemas.openxmlformats.org/officeDocument/2006/relationships/image" Target="../media/image663.emf"/><Relationship Id="rId32" Type="http://schemas.openxmlformats.org/officeDocument/2006/relationships/image" Target="../media/image671.emf"/><Relationship Id="rId37" Type="http://schemas.openxmlformats.org/officeDocument/2006/relationships/image" Target="../media/image676.emf"/><Relationship Id="rId40" Type="http://schemas.openxmlformats.org/officeDocument/2006/relationships/image" Target="../media/image679.emf"/><Relationship Id="rId5" Type="http://schemas.openxmlformats.org/officeDocument/2006/relationships/image" Target="../media/image644.emf"/><Relationship Id="rId15" Type="http://schemas.openxmlformats.org/officeDocument/2006/relationships/image" Target="../media/image654.emf"/><Relationship Id="rId23" Type="http://schemas.openxmlformats.org/officeDocument/2006/relationships/image" Target="../media/image662.emf"/><Relationship Id="rId28" Type="http://schemas.openxmlformats.org/officeDocument/2006/relationships/image" Target="../media/image667.emf"/><Relationship Id="rId36" Type="http://schemas.openxmlformats.org/officeDocument/2006/relationships/image" Target="../media/image675.emf"/><Relationship Id="rId10" Type="http://schemas.openxmlformats.org/officeDocument/2006/relationships/image" Target="../media/image649.emf"/><Relationship Id="rId19" Type="http://schemas.openxmlformats.org/officeDocument/2006/relationships/image" Target="../media/image658.emf"/><Relationship Id="rId31" Type="http://schemas.openxmlformats.org/officeDocument/2006/relationships/image" Target="../media/image670.emf"/><Relationship Id="rId4" Type="http://schemas.openxmlformats.org/officeDocument/2006/relationships/image" Target="../media/image643.jpeg"/><Relationship Id="rId9" Type="http://schemas.openxmlformats.org/officeDocument/2006/relationships/image" Target="../media/image648.emf"/><Relationship Id="rId14" Type="http://schemas.openxmlformats.org/officeDocument/2006/relationships/image" Target="../media/image653.emf"/><Relationship Id="rId22" Type="http://schemas.openxmlformats.org/officeDocument/2006/relationships/image" Target="../media/image661.emf"/><Relationship Id="rId27" Type="http://schemas.openxmlformats.org/officeDocument/2006/relationships/image" Target="../media/image666.emf"/><Relationship Id="rId30" Type="http://schemas.openxmlformats.org/officeDocument/2006/relationships/image" Target="../media/image669.emf"/><Relationship Id="rId35" Type="http://schemas.openxmlformats.org/officeDocument/2006/relationships/image" Target="../media/image674.emf"/></Relationships>
</file>

<file path=ppt/slides/_rels/slide16.xml.rels><?xml version="1.0" encoding="UTF-8" standalone="yes"?>
<Relationships xmlns="http://schemas.openxmlformats.org/package/2006/relationships"><Relationship Id="rId3" Type="http://schemas.openxmlformats.org/officeDocument/2006/relationships/image" Target="../media/image68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683.jpeg"/></Relationships>
</file>

<file path=ppt/slides/_rels/slide17.xml.rels><?xml version="1.0" encoding="UTF-8" standalone="yes"?>
<Relationships xmlns="http://schemas.openxmlformats.org/package/2006/relationships"><Relationship Id="rId8" Type="http://schemas.openxmlformats.org/officeDocument/2006/relationships/image" Target="../media/image689.emf"/><Relationship Id="rId13" Type="http://schemas.openxmlformats.org/officeDocument/2006/relationships/image" Target="../media/image694.emf"/><Relationship Id="rId3" Type="http://schemas.openxmlformats.org/officeDocument/2006/relationships/image" Target="../media/image684.png"/><Relationship Id="rId7" Type="http://schemas.openxmlformats.org/officeDocument/2006/relationships/image" Target="../media/image688.emf"/><Relationship Id="rId12" Type="http://schemas.openxmlformats.org/officeDocument/2006/relationships/image" Target="../media/image693.em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87.emf"/><Relationship Id="rId11" Type="http://schemas.openxmlformats.org/officeDocument/2006/relationships/image" Target="../media/image692.emf"/><Relationship Id="rId5" Type="http://schemas.openxmlformats.org/officeDocument/2006/relationships/image" Target="../media/image686.emf"/><Relationship Id="rId10" Type="http://schemas.openxmlformats.org/officeDocument/2006/relationships/image" Target="../media/image691.emf"/><Relationship Id="rId4" Type="http://schemas.openxmlformats.org/officeDocument/2006/relationships/image" Target="../media/image685.jpeg"/><Relationship Id="rId9" Type="http://schemas.openxmlformats.org/officeDocument/2006/relationships/image" Target="../media/image690.emf"/><Relationship Id="rId14" Type="http://schemas.openxmlformats.org/officeDocument/2006/relationships/image" Target="../media/image695.emf"/></Relationships>
</file>

<file path=ppt/slides/_rels/slide18.xml.rels><?xml version="1.0" encoding="UTF-8" standalone="yes"?>
<Relationships xmlns="http://schemas.openxmlformats.org/package/2006/relationships"><Relationship Id="rId3" Type="http://schemas.openxmlformats.org/officeDocument/2006/relationships/image" Target="../media/image697.png"/><Relationship Id="rId2" Type="http://schemas.openxmlformats.org/officeDocument/2006/relationships/image" Target="../media/image696.jpeg"/><Relationship Id="rId1" Type="http://schemas.openxmlformats.org/officeDocument/2006/relationships/slideLayout" Target="../slideLayouts/slideLayout12.xml"/><Relationship Id="rId5" Type="http://schemas.openxmlformats.org/officeDocument/2006/relationships/image" Target="../media/image699.jpeg"/><Relationship Id="rId4" Type="http://schemas.openxmlformats.org/officeDocument/2006/relationships/image" Target="../media/image698.png"/></Relationships>
</file>

<file path=ppt/slides/_rels/slide19.xml.rels><?xml version="1.0" encoding="UTF-8" standalone="yes"?>
<Relationships xmlns="http://schemas.openxmlformats.org/package/2006/relationships"><Relationship Id="rId3" Type="http://schemas.openxmlformats.org/officeDocument/2006/relationships/image" Target="../media/image701.png"/><Relationship Id="rId2" Type="http://schemas.openxmlformats.org/officeDocument/2006/relationships/image" Target="../media/image700.png"/><Relationship Id="rId1" Type="http://schemas.openxmlformats.org/officeDocument/2006/relationships/slideLayout" Target="../slideLayouts/slideLayout12.xml"/><Relationship Id="rId5" Type="http://schemas.openxmlformats.org/officeDocument/2006/relationships/image" Target="../media/image703.jpeg"/><Relationship Id="rId4" Type="http://schemas.openxmlformats.org/officeDocument/2006/relationships/image" Target="../media/image702.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hyperlink" Target="http://www.izolace-beran.cz/index.php?lg=cz" TargetMode="External"/><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704.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07.png"/><Relationship Id="rId5" Type="http://schemas.openxmlformats.org/officeDocument/2006/relationships/image" Target="../media/image706.jpeg"/><Relationship Id="rId4" Type="http://schemas.openxmlformats.org/officeDocument/2006/relationships/image" Target="../media/image705.png"/></Relationships>
</file>

<file path=ppt/slides/_rels/slide21.xml.rels><?xml version="1.0" encoding="UTF-8" standalone="yes"?>
<Relationships xmlns="http://schemas.openxmlformats.org/package/2006/relationships"><Relationship Id="rId3" Type="http://schemas.openxmlformats.org/officeDocument/2006/relationships/image" Target="../media/image709.png"/><Relationship Id="rId2" Type="http://schemas.openxmlformats.org/officeDocument/2006/relationships/image" Target="../media/image70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712.jpeg"/><Relationship Id="rId5" Type="http://schemas.openxmlformats.org/officeDocument/2006/relationships/image" Target="../media/image22.jpeg"/><Relationship Id="rId4" Type="http://schemas.openxmlformats.org/officeDocument/2006/relationships/image" Target="../media/image711.png"/></Relationships>
</file>

<file path=ppt/slides/_rels/slide23.xml.rels><?xml version="1.0" encoding="UTF-8" standalone="yes"?>
<Relationships xmlns="http://schemas.openxmlformats.org/package/2006/relationships"><Relationship Id="rId3" Type="http://schemas.openxmlformats.org/officeDocument/2006/relationships/image" Target="../media/image714.png"/><Relationship Id="rId2" Type="http://schemas.openxmlformats.org/officeDocument/2006/relationships/image" Target="../media/image71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16.jpeg"/><Relationship Id="rId2" Type="http://schemas.openxmlformats.org/officeDocument/2006/relationships/image" Target="../media/image715.jpeg"/><Relationship Id="rId1" Type="http://schemas.openxmlformats.org/officeDocument/2006/relationships/slideLayout" Target="../slideLayouts/slideLayout12.xml"/><Relationship Id="rId6" Type="http://schemas.openxmlformats.org/officeDocument/2006/relationships/image" Target="../media/image719.jpeg"/><Relationship Id="rId5" Type="http://schemas.openxmlformats.org/officeDocument/2006/relationships/image" Target="../media/image718.png"/><Relationship Id="rId4" Type="http://schemas.openxmlformats.org/officeDocument/2006/relationships/image" Target="../media/image717.png"/></Relationships>
</file>

<file path=ppt/slides/_rels/slide25.xml.rels><?xml version="1.0" encoding="UTF-8" standalone="yes"?>
<Relationships xmlns="http://schemas.openxmlformats.org/package/2006/relationships"><Relationship Id="rId3" Type="http://schemas.openxmlformats.org/officeDocument/2006/relationships/image" Target="../media/image721.png"/><Relationship Id="rId2" Type="http://schemas.openxmlformats.org/officeDocument/2006/relationships/image" Target="../media/image720.png"/><Relationship Id="rId1" Type="http://schemas.openxmlformats.org/officeDocument/2006/relationships/slideLayout" Target="../slideLayouts/slideLayout12.xml"/><Relationship Id="rId5" Type="http://schemas.openxmlformats.org/officeDocument/2006/relationships/image" Target="../media/image723.jpeg"/><Relationship Id="rId4" Type="http://schemas.openxmlformats.org/officeDocument/2006/relationships/image" Target="../media/image722.png"/></Relationships>
</file>

<file path=ppt/slides/_rels/slide26.xml.rels><?xml version="1.0" encoding="UTF-8" standalone="yes"?>
<Relationships xmlns="http://schemas.openxmlformats.org/package/2006/relationships"><Relationship Id="rId3" Type="http://schemas.openxmlformats.org/officeDocument/2006/relationships/image" Target="../media/image725.png"/><Relationship Id="rId2" Type="http://schemas.openxmlformats.org/officeDocument/2006/relationships/image" Target="../media/image724.jpeg"/><Relationship Id="rId1" Type="http://schemas.openxmlformats.org/officeDocument/2006/relationships/slideLayout" Target="../slideLayouts/slideLayout12.xml"/><Relationship Id="rId5" Type="http://schemas.openxmlformats.org/officeDocument/2006/relationships/image" Target="../media/image628.jpeg"/><Relationship Id="rId4" Type="http://schemas.openxmlformats.org/officeDocument/2006/relationships/image" Target="../media/image726.png"/></Relationships>
</file>

<file path=ppt/slides/_rels/slide27.xml.rels><?xml version="1.0" encoding="UTF-8" standalone="yes"?>
<Relationships xmlns="http://schemas.openxmlformats.org/package/2006/relationships"><Relationship Id="rId3" Type="http://schemas.openxmlformats.org/officeDocument/2006/relationships/image" Target="../media/image728.jpeg"/><Relationship Id="rId2" Type="http://schemas.openxmlformats.org/officeDocument/2006/relationships/image" Target="../media/image727.jpeg"/><Relationship Id="rId1" Type="http://schemas.openxmlformats.org/officeDocument/2006/relationships/slideLayout" Target="../slideLayouts/slideLayout12.xml"/><Relationship Id="rId5" Type="http://schemas.openxmlformats.org/officeDocument/2006/relationships/image" Target="../media/image730.png"/><Relationship Id="rId4" Type="http://schemas.openxmlformats.org/officeDocument/2006/relationships/image" Target="../media/image729.jpeg"/></Relationships>
</file>

<file path=ppt/slides/_rels/slide28.xml.rels><?xml version="1.0" encoding="UTF-8" standalone="yes"?>
<Relationships xmlns="http://schemas.openxmlformats.org/package/2006/relationships"><Relationship Id="rId3" Type="http://schemas.openxmlformats.org/officeDocument/2006/relationships/image" Target="../media/image732.jpeg"/><Relationship Id="rId2" Type="http://schemas.openxmlformats.org/officeDocument/2006/relationships/image" Target="../media/image731.jpeg"/><Relationship Id="rId1" Type="http://schemas.openxmlformats.org/officeDocument/2006/relationships/slideLayout" Target="../slideLayouts/slideLayout12.xml"/><Relationship Id="rId5" Type="http://schemas.openxmlformats.org/officeDocument/2006/relationships/image" Target="../media/image734.jpeg"/><Relationship Id="rId4" Type="http://schemas.openxmlformats.org/officeDocument/2006/relationships/image" Target="../media/image733.png"/></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3" Type="http://schemas.openxmlformats.org/officeDocument/2006/relationships/image" Target="../media/image34.emf"/><Relationship Id="rId18" Type="http://schemas.openxmlformats.org/officeDocument/2006/relationships/image" Target="../media/image39.emf"/><Relationship Id="rId26" Type="http://schemas.openxmlformats.org/officeDocument/2006/relationships/image" Target="../media/image47.emf"/><Relationship Id="rId39" Type="http://schemas.openxmlformats.org/officeDocument/2006/relationships/image" Target="../media/image60.emf"/><Relationship Id="rId21" Type="http://schemas.openxmlformats.org/officeDocument/2006/relationships/image" Target="../media/image42.emf"/><Relationship Id="rId34" Type="http://schemas.openxmlformats.org/officeDocument/2006/relationships/image" Target="../media/image55.emf"/><Relationship Id="rId42" Type="http://schemas.openxmlformats.org/officeDocument/2006/relationships/image" Target="../media/image63.emf"/><Relationship Id="rId47" Type="http://schemas.openxmlformats.org/officeDocument/2006/relationships/image" Target="../media/image68.emf"/><Relationship Id="rId50" Type="http://schemas.openxmlformats.org/officeDocument/2006/relationships/image" Target="../media/image71.emf"/><Relationship Id="rId55" Type="http://schemas.openxmlformats.org/officeDocument/2006/relationships/image" Target="../media/image76.emf"/><Relationship Id="rId63" Type="http://schemas.openxmlformats.org/officeDocument/2006/relationships/image" Target="../media/image84.emf"/><Relationship Id="rId68" Type="http://schemas.openxmlformats.org/officeDocument/2006/relationships/image" Target="../media/image89.emf"/><Relationship Id="rId76" Type="http://schemas.openxmlformats.org/officeDocument/2006/relationships/image" Target="../media/image97.emf"/><Relationship Id="rId7" Type="http://schemas.openxmlformats.org/officeDocument/2006/relationships/image" Target="../media/image28.emf"/><Relationship Id="rId71" Type="http://schemas.openxmlformats.org/officeDocument/2006/relationships/image" Target="../media/image92.emf"/><Relationship Id="rId2" Type="http://schemas.openxmlformats.org/officeDocument/2006/relationships/notesSlide" Target="../notesSlides/notesSlide3.xml"/><Relationship Id="rId16" Type="http://schemas.openxmlformats.org/officeDocument/2006/relationships/image" Target="../media/image37.emf"/><Relationship Id="rId29" Type="http://schemas.openxmlformats.org/officeDocument/2006/relationships/image" Target="../media/image50.emf"/><Relationship Id="rId11" Type="http://schemas.openxmlformats.org/officeDocument/2006/relationships/image" Target="../media/image32.emf"/><Relationship Id="rId24" Type="http://schemas.openxmlformats.org/officeDocument/2006/relationships/image" Target="../media/image45.emf"/><Relationship Id="rId32" Type="http://schemas.openxmlformats.org/officeDocument/2006/relationships/image" Target="../media/image53.emf"/><Relationship Id="rId37" Type="http://schemas.openxmlformats.org/officeDocument/2006/relationships/image" Target="../media/image58.emf"/><Relationship Id="rId40" Type="http://schemas.openxmlformats.org/officeDocument/2006/relationships/image" Target="../media/image61.emf"/><Relationship Id="rId45" Type="http://schemas.openxmlformats.org/officeDocument/2006/relationships/image" Target="../media/image66.emf"/><Relationship Id="rId53" Type="http://schemas.openxmlformats.org/officeDocument/2006/relationships/image" Target="../media/image74.emf"/><Relationship Id="rId58" Type="http://schemas.openxmlformats.org/officeDocument/2006/relationships/image" Target="../media/image79.emf"/><Relationship Id="rId66" Type="http://schemas.openxmlformats.org/officeDocument/2006/relationships/image" Target="../media/image87.emf"/><Relationship Id="rId74" Type="http://schemas.openxmlformats.org/officeDocument/2006/relationships/image" Target="../media/image95.emf"/><Relationship Id="rId79" Type="http://schemas.openxmlformats.org/officeDocument/2006/relationships/image" Target="../media/image100.emf"/><Relationship Id="rId5" Type="http://schemas.openxmlformats.org/officeDocument/2006/relationships/image" Target="../media/image26.emf"/><Relationship Id="rId61" Type="http://schemas.openxmlformats.org/officeDocument/2006/relationships/image" Target="../media/image82.emf"/><Relationship Id="rId82" Type="http://schemas.openxmlformats.org/officeDocument/2006/relationships/image" Target="../media/image103.emf"/><Relationship Id="rId10" Type="http://schemas.openxmlformats.org/officeDocument/2006/relationships/image" Target="../media/image31.emf"/><Relationship Id="rId19" Type="http://schemas.openxmlformats.org/officeDocument/2006/relationships/image" Target="../media/image40.emf"/><Relationship Id="rId31" Type="http://schemas.openxmlformats.org/officeDocument/2006/relationships/image" Target="../media/image52.emf"/><Relationship Id="rId44" Type="http://schemas.openxmlformats.org/officeDocument/2006/relationships/image" Target="../media/image65.emf"/><Relationship Id="rId52" Type="http://schemas.openxmlformats.org/officeDocument/2006/relationships/image" Target="../media/image73.emf"/><Relationship Id="rId60" Type="http://schemas.openxmlformats.org/officeDocument/2006/relationships/image" Target="../media/image81.emf"/><Relationship Id="rId65" Type="http://schemas.openxmlformats.org/officeDocument/2006/relationships/image" Target="../media/image86.emf"/><Relationship Id="rId73" Type="http://schemas.openxmlformats.org/officeDocument/2006/relationships/image" Target="../media/image94.emf"/><Relationship Id="rId78" Type="http://schemas.openxmlformats.org/officeDocument/2006/relationships/image" Target="../media/image99.emf"/><Relationship Id="rId81" Type="http://schemas.openxmlformats.org/officeDocument/2006/relationships/image" Target="../media/image102.emf"/><Relationship Id="rId4" Type="http://schemas.openxmlformats.org/officeDocument/2006/relationships/image" Target="../media/image25.png"/><Relationship Id="rId9" Type="http://schemas.openxmlformats.org/officeDocument/2006/relationships/image" Target="../media/image30.emf"/><Relationship Id="rId14" Type="http://schemas.openxmlformats.org/officeDocument/2006/relationships/image" Target="../media/image35.emf"/><Relationship Id="rId22" Type="http://schemas.openxmlformats.org/officeDocument/2006/relationships/image" Target="../media/image43.emf"/><Relationship Id="rId27" Type="http://schemas.openxmlformats.org/officeDocument/2006/relationships/image" Target="../media/image48.emf"/><Relationship Id="rId30" Type="http://schemas.openxmlformats.org/officeDocument/2006/relationships/image" Target="../media/image51.emf"/><Relationship Id="rId35" Type="http://schemas.openxmlformats.org/officeDocument/2006/relationships/image" Target="../media/image56.emf"/><Relationship Id="rId43" Type="http://schemas.openxmlformats.org/officeDocument/2006/relationships/image" Target="../media/image64.emf"/><Relationship Id="rId48" Type="http://schemas.openxmlformats.org/officeDocument/2006/relationships/image" Target="../media/image69.emf"/><Relationship Id="rId56" Type="http://schemas.openxmlformats.org/officeDocument/2006/relationships/image" Target="../media/image77.emf"/><Relationship Id="rId64" Type="http://schemas.openxmlformats.org/officeDocument/2006/relationships/image" Target="../media/image85.emf"/><Relationship Id="rId69" Type="http://schemas.openxmlformats.org/officeDocument/2006/relationships/image" Target="../media/image90.emf"/><Relationship Id="rId77" Type="http://schemas.openxmlformats.org/officeDocument/2006/relationships/image" Target="../media/image98.emf"/><Relationship Id="rId8" Type="http://schemas.openxmlformats.org/officeDocument/2006/relationships/image" Target="../media/image29.emf"/><Relationship Id="rId51" Type="http://schemas.openxmlformats.org/officeDocument/2006/relationships/image" Target="../media/image72.emf"/><Relationship Id="rId72" Type="http://schemas.openxmlformats.org/officeDocument/2006/relationships/image" Target="../media/image93.emf"/><Relationship Id="rId80" Type="http://schemas.openxmlformats.org/officeDocument/2006/relationships/image" Target="../media/image101.emf"/><Relationship Id="rId3" Type="http://schemas.openxmlformats.org/officeDocument/2006/relationships/image" Target="../media/image24.png"/><Relationship Id="rId12" Type="http://schemas.openxmlformats.org/officeDocument/2006/relationships/image" Target="../media/image33.emf"/><Relationship Id="rId17" Type="http://schemas.openxmlformats.org/officeDocument/2006/relationships/image" Target="../media/image38.emf"/><Relationship Id="rId25" Type="http://schemas.openxmlformats.org/officeDocument/2006/relationships/image" Target="../media/image46.emf"/><Relationship Id="rId33" Type="http://schemas.openxmlformats.org/officeDocument/2006/relationships/image" Target="../media/image54.emf"/><Relationship Id="rId38" Type="http://schemas.openxmlformats.org/officeDocument/2006/relationships/image" Target="../media/image59.emf"/><Relationship Id="rId46" Type="http://schemas.openxmlformats.org/officeDocument/2006/relationships/image" Target="../media/image67.emf"/><Relationship Id="rId59" Type="http://schemas.openxmlformats.org/officeDocument/2006/relationships/image" Target="../media/image80.emf"/><Relationship Id="rId67" Type="http://schemas.openxmlformats.org/officeDocument/2006/relationships/image" Target="../media/image88.emf"/><Relationship Id="rId20" Type="http://schemas.openxmlformats.org/officeDocument/2006/relationships/image" Target="../media/image41.emf"/><Relationship Id="rId41" Type="http://schemas.openxmlformats.org/officeDocument/2006/relationships/image" Target="../media/image62.emf"/><Relationship Id="rId54" Type="http://schemas.openxmlformats.org/officeDocument/2006/relationships/image" Target="../media/image75.emf"/><Relationship Id="rId62" Type="http://schemas.openxmlformats.org/officeDocument/2006/relationships/image" Target="../media/image83.emf"/><Relationship Id="rId70" Type="http://schemas.openxmlformats.org/officeDocument/2006/relationships/image" Target="../media/image91.emf"/><Relationship Id="rId75" Type="http://schemas.openxmlformats.org/officeDocument/2006/relationships/image" Target="../media/image96.emf"/><Relationship Id="rId1" Type="http://schemas.openxmlformats.org/officeDocument/2006/relationships/slideLayout" Target="../slideLayouts/slideLayout4.xml"/><Relationship Id="rId6" Type="http://schemas.openxmlformats.org/officeDocument/2006/relationships/image" Target="../media/image27.emf"/><Relationship Id="rId15" Type="http://schemas.openxmlformats.org/officeDocument/2006/relationships/image" Target="../media/image36.emf"/><Relationship Id="rId23" Type="http://schemas.openxmlformats.org/officeDocument/2006/relationships/image" Target="../media/image44.emf"/><Relationship Id="rId28" Type="http://schemas.openxmlformats.org/officeDocument/2006/relationships/image" Target="../media/image49.emf"/><Relationship Id="rId36" Type="http://schemas.openxmlformats.org/officeDocument/2006/relationships/image" Target="../media/image57.emf"/><Relationship Id="rId49" Type="http://schemas.openxmlformats.org/officeDocument/2006/relationships/image" Target="../media/image70.emf"/><Relationship Id="rId57" Type="http://schemas.openxmlformats.org/officeDocument/2006/relationships/image" Target="../media/image78.emf"/></Relationships>
</file>

<file path=ppt/slides/_rels/slide5.xml.rels><?xml version="1.0" encoding="UTF-8" standalone="yes"?>
<Relationships xmlns="http://schemas.openxmlformats.org/package/2006/relationships"><Relationship Id="rId26" Type="http://schemas.openxmlformats.org/officeDocument/2006/relationships/image" Target="../media/image127.emf"/><Relationship Id="rId117" Type="http://schemas.openxmlformats.org/officeDocument/2006/relationships/image" Target="../media/image218.emf"/><Relationship Id="rId21" Type="http://schemas.openxmlformats.org/officeDocument/2006/relationships/image" Target="../media/image122.emf"/><Relationship Id="rId42" Type="http://schemas.openxmlformats.org/officeDocument/2006/relationships/image" Target="../media/image143.emf"/><Relationship Id="rId47" Type="http://schemas.openxmlformats.org/officeDocument/2006/relationships/image" Target="../media/image148.emf"/><Relationship Id="rId63" Type="http://schemas.openxmlformats.org/officeDocument/2006/relationships/image" Target="../media/image164.emf"/><Relationship Id="rId68" Type="http://schemas.openxmlformats.org/officeDocument/2006/relationships/image" Target="../media/image169.emf"/><Relationship Id="rId84" Type="http://schemas.openxmlformats.org/officeDocument/2006/relationships/image" Target="../media/image185.emf"/><Relationship Id="rId89" Type="http://schemas.openxmlformats.org/officeDocument/2006/relationships/image" Target="../media/image190.emf"/><Relationship Id="rId112" Type="http://schemas.openxmlformats.org/officeDocument/2006/relationships/image" Target="../media/image213.emf"/><Relationship Id="rId133" Type="http://schemas.openxmlformats.org/officeDocument/2006/relationships/image" Target="../media/image234.emf"/><Relationship Id="rId138" Type="http://schemas.openxmlformats.org/officeDocument/2006/relationships/image" Target="../media/image239.emf"/><Relationship Id="rId154" Type="http://schemas.openxmlformats.org/officeDocument/2006/relationships/image" Target="../media/image255.emf"/><Relationship Id="rId159" Type="http://schemas.openxmlformats.org/officeDocument/2006/relationships/image" Target="../media/image260.emf"/><Relationship Id="rId16" Type="http://schemas.openxmlformats.org/officeDocument/2006/relationships/image" Target="../media/image117.emf"/><Relationship Id="rId107" Type="http://schemas.openxmlformats.org/officeDocument/2006/relationships/image" Target="../media/image208.emf"/><Relationship Id="rId11" Type="http://schemas.openxmlformats.org/officeDocument/2006/relationships/image" Target="../media/image112.emf"/><Relationship Id="rId32" Type="http://schemas.openxmlformats.org/officeDocument/2006/relationships/image" Target="../media/image133.emf"/><Relationship Id="rId37" Type="http://schemas.openxmlformats.org/officeDocument/2006/relationships/image" Target="../media/image138.emf"/><Relationship Id="rId53" Type="http://schemas.openxmlformats.org/officeDocument/2006/relationships/image" Target="../media/image154.emf"/><Relationship Id="rId58" Type="http://schemas.openxmlformats.org/officeDocument/2006/relationships/image" Target="../media/image159.emf"/><Relationship Id="rId74" Type="http://schemas.openxmlformats.org/officeDocument/2006/relationships/image" Target="../media/image175.emf"/><Relationship Id="rId79" Type="http://schemas.openxmlformats.org/officeDocument/2006/relationships/image" Target="../media/image180.emf"/><Relationship Id="rId102" Type="http://schemas.openxmlformats.org/officeDocument/2006/relationships/image" Target="../media/image203.emf"/><Relationship Id="rId123" Type="http://schemas.openxmlformats.org/officeDocument/2006/relationships/image" Target="../media/image224.emf"/><Relationship Id="rId128" Type="http://schemas.openxmlformats.org/officeDocument/2006/relationships/image" Target="../media/image229.emf"/><Relationship Id="rId144" Type="http://schemas.openxmlformats.org/officeDocument/2006/relationships/image" Target="../media/image245.emf"/><Relationship Id="rId149" Type="http://schemas.openxmlformats.org/officeDocument/2006/relationships/image" Target="../media/image250.emf"/><Relationship Id="rId5" Type="http://schemas.openxmlformats.org/officeDocument/2006/relationships/image" Target="../media/image106.emf"/><Relationship Id="rId90" Type="http://schemas.openxmlformats.org/officeDocument/2006/relationships/image" Target="../media/image191.emf"/><Relationship Id="rId95" Type="http://schemas.openxmlformats.org/officeDocument/2006/relationships/image" Target="../media/image196.emf"/><Relationship Id="rId160" Type="http://schemas.openxmlformats.org/officeDocument/2006/relationships/image" Target="../media/image261.emf"/><Relationship Id="rId22" Type="http://schemas.openxmlformats.org/officeDocument/2006/relationships/image" Target="../media/image123.emf"/><Relationship Id="rId27" Type="http://schemas.openxmlformats.org/officeDocument/2006/relationships/image" Target="../media/image128.emf"/><Relationship Id="rId43" Type="http://schemas.openxmlformats.org/officeDocument/2006/relationships/image" Target="../media/image144.emf"/><Relationship Id="rId48" Type="http://schemas.openxmlformats.org/officeDocument/2006/relationships/image" Target="../media/image149.emf"/><Relationship Id="rId64" Type="http://schemas.openxmlformats.org/officeDocument/2006/relationships/image" Target="../media/image165.emf"/><Relationship Id="rId69" Type="http://schemas.openxmlformats.org/officeDocument/2006/relationships/image" Target="../media/image170.emf"/><Relationship Id="rId113" Type="http://schemas.openxmlformats.org/officeDocument/2006/relationships/image" Target="../media/image214.emf"/><Relationship Id="rId118" Type="http://schemas.openxmlformats.org/officeDocument/2006/relationships/image" Target="../media/image219.emf"/><Relationship Id="rId134" Type="http://schemas.openxmlformats.org/officeDocument/2006/relationships/image" Target="../media/image235.emf"/><Relationship Id="rId139" Type="http://schemas.openxmlformats.org/officeDocument/2006/relationships/image" Target="../media/image240.emf"/><Relationship Id="rId80" Type="http://schemas.openxmlformats.org/officeDocument/2006/relationships/image" Target="../media/image181.emf"/><Relationship Id="rId85" Type="http://schemas.openxmlformats.org/officeDocument/2006/relationships/image" Target="../media/image186.emf"/><Relationship Id="rId150" Type="http://schemas.openxmlformats.org/officeDocument/2006/relationships/image" Target="../media/image251.emf"/><Relationship Id="rId155" Type="http://schemas.openxmlformats.org/officeDocument/2006/relationships/image" Target="../media/image256.emf"/><Relationship Id="rId12" Type="http://schemas.openxmlformats.org/officeDocument/2006/relationships/image" Target="../media/image113.emf"/><Relationship Id="rId17" Type="http://schemas.openxmlformats.org/officeDocument/2006/relationships/image" Target="../media/image118.emf"/><Relationship Id="rId33" Type="http://schemas.openxmlformats.org/officeDocument/2006/relationships/image" Target="../media/image134.emf"/><Relationship Id="rId38" Type="http://schemas.openxmlformats.org/officeDocument/2006/relationships/image" Target="../media/image139.emf"/><Relationship Id="rId59" Type="http://schemas.openxmlformats.org/officeDocument/2006/relationships/image" Target="../media/image160.emf"/><Relationship Id="rId103" Type="http://schemas.openxmlformats.org/officeDocument/2006/relationships/image" Target="../media/image204.emf"/><Relationship Id="rId108" Type="http://schemas.openxmlformats.org/officeDocument/2006/relationships/image" Target="../media/image209.emf"/><Relationship Id="rId124" Type="http://schemas.openxmlformats.org/officeDocument/2006/relationships/image" Target="../media/image225.emf"/><Relationship Id="rId129" Type="http://schemas.openxmlformats.org/officeDocument/2006/relationships/image" Target="../media/image230.emf"/><Relationship Id="rId54" Type="http://schemas.openxmlformats.org/officeDocument/2006/relationships/image" Target="../media/image155.emf"/><Relationship Id="rId70" Type="http://schemas.openxmlformats.org/officeDocument/2006/relationships/image" Target="../media/image171.emf"/><Relationship Id="rId75" Type="http://schemas.openxmlformats.org/officeDocument/2006/relationships/image" Target="../media/image176.emf"/><Relationship Id="rId91" Type="http://schemas.openxmlformats.org/officeDocument/2006/relationships/image" Target="../media/image192.emf"/><Relationship Id="rId96" Type="http://schemas.openxmlformats.org/officeDocument/2006/relationships/image" Target="../media/image197.emf"/><Relationship Id="rId140" Type="http://schemas.openxmlformats.org/officeDocument/2006/relationships/image" Target="../media/image241.emf"/><Relationship Id="rId145" Type="http://schemas.openxmlformats.org/officeDocument/2006/relationships/image" Target="../media/image246.emf"/><Relationship Id="rId161" Type="http://schemas.openxmlformats.org/officeDocument/2006/relationships/image" Target="../media/image262.emf"/><Relationship Id="rId1" Type="http://schemas.openxmlformats.org/officeDocument/2006/relationships/slideLayout" Target="../slideLayouts/slideLayout4.xml"/><Relationship Id="rId6" Type="http://schemas.openxmlformats.org/officeDocument/2006/relationships/image" Target="../media/image107.emf"/><Relationship Id="rId15" Type="http://schemas.openxmlformats.org/officeDocument/2006/relationships/image" Target="../media/image116.emf"/><Relationship Id="rId23" Type="http://schemas.openxmlformats.org/officeDocument/2006/relationships/image" Target="../media/image124.emf"/><Relationship Id="rId28" Type="http://schemas.openxmlformats.org/officeDocument/2006/relationships/image" Target="../media/image129.emf"/><Relationship Id="rId36" Type="http://schemas.openxmlformats.org/officeDocument/2006/relationships/image" Target="../media/image137.emf"/><Relationship Id="rId49" Type="http://schemas.openxmlformats.org/officeDocument/2006/relationships/image" Target="../media/image150.emf"/><Relationship Id="rId57" Type="http://schemas.openxmlformats.org/officeDocument/2006/relationships/image" Target="../media/image158.emf"/><Relationship Id="rId106" Type="http://schemas.openxmlformats.org/officeDocument/2006/relationships/image" Target="../media/image207.emf"/><Relationship Id="rId114" Type="http://schemas.openxmlformats.org/officeDocument/2006/relationships/image" Target="../media/image215.emf"/><Relationship Id="rId119" Type="http://schemas.openxmlformats.org/officeDocument/2006/relationships/image" Target="../media/image220.emf"/><Relationship Id="rId127" Type="http://schemas.openxmlformats.org/officeDocument/2006/relationships/image" Target="../media/image228.emf"/><Relationship Id="rId10" Type="http://schemas.openxmlformats.org/officeDocument/2006/relationships/image" Target="../media/image111.emf"/><Relationship Id="rId31" Type="http://schemas.openxmlformats.org/officeDocument/2006/relationships/image" Target="../media/image132.emf"/><Relationship Id="rId44" Type="http://schemas.openxmlformats.org/officeDocument/2006/relationships/image" Target="../media/image145.emf"/><Relationship Id="rId52" Type="http://schemas.openxmlformats.org/officeDocument/2006/relationships/image" Target="../media/image153.emf"/><Relationship Id="rId60" Type="http://schemas.openxmlformats.org/officeDocument/2006/relationships/image" Target="../media/image161.emf"/><Relationship Id="rId65" Type="http://schemas.openxmlformats.org/officeDocument/2006/relationships/image" Target="../media/image166.emf"/><Relationship Id="rId73" Type="http://schemas.openxmlformats.org/officeDocument/2006/relationships/image" Target="../media/image174.emf"/><Relationship Id="rId78" Type="http://schemas.openxmlformats.org/officeDocument/2006/relationships/image" Target="../media/image179.emf"/><Relationship Id="rId81" Type="http://schemas.openxmlformats.org/officeDocument/2006/relationships/image" Target="../media/image182.emf"/><Relationship Id="rId86" Type="http://schemas.openxmlformats.org/officeDocument/2006/relationships/image" Target="../media/image187.emf"/><Relationship Id="rId94" Type="http://schemas.openxmlformats.org/officeDocument/2006/relationships/image" Target="../media/image195.emf"/><Relationship Id="rId99" Type="http://schemas.openxmlformats.org/officeDocument/2006/relationships/image" Target="../media/image200.emf"/><Relationship Id="rId101" Type="http://schemas.openxmlformats.org/officeDocument/2006/relationships/image" Target="../media/image202.emf"/><Relationship Id="rId122" Type="http://schemas.openxmlformats.org/officeDocument/2006/relationships/image" Target="../media/image223.emf"/><Relationship Id="rId130" Type="http://schemas.openxmlformats.org/officeDocument/2006/relationships/image" Target="../media/image231.emf"/><Relationship Id="rId135" Type="http://schemas.openxmlformats.org/officeDocument/2006/relationships/image" Target="../media/image236.emf"/><Relationship Id="rId143" Type="http://schemas.openxmlformats.org/officeDocument/2006/relationships/image" Target="../media/image244.emf"/><Relationship Id="rId148" Type="http://schemas.openxmlformats.org/officeDocument/2006/relationships/image" Target="../media/image249.emf"/><Relationship Id="rId151" Type="http://schemas.openxmlformats.org/officeDocument/2006/relationships/image" Target="../media/image252.emf"/><Relationship Id="rId156" Type="http://schemas.openxmlformats.org/officeDocument/2006/relationships/image" Target="../media/image257.emf"/><Relationship Id="rId164" Type="http://schemas.openxmlformats.org/officeDocument/2006/relationships/image" Target="../media/image265.emf"/><Relationship Id="rId4" Type="http://schemas.openxmlformats.org/officeDocument/2006/relationships/image" Target="../media/image105.emf"/><Relationship Id="rId9" Type="http://schemas.openxmlformats.org/officeDocument/2006/relationships/image" Target="../media/image110.emf"/><Relationship Id="rId13" Type="http://schemas.openxmlformats.org/officeDocument/2006/relationships/image" Target="../media/image114.emf"/><Relationship Id="rId18" Type="http://schemas.openxmlformats.org/officeDocument/2006/relationships/image" Target="../media/image119.emf"/><Relationship Id="rId39" Type="http://schemas.openxmlformats.org/officeDocument/2006/relationships/image" Target="../media/image140.emf"/><Relationship Id="rId109" Type="http://schemas.openxmlformats.org/officeDocument/2006/relationships/image" Target="../media/image210.emf"/><Relationship Id="rId34" Type="http://schemas.openxmlformats.org/officeDocument/2006/relationships/image" Target="../media/image135.emf"/><Relationship Id="rId50" Type="http://schemas.openxmlformats.org/officeDocument/2006/relationships/image" Target="../media/image151.emf"/><Relationship Id="rId55" Type="http://schemas.openxmlformats.org/officeDocument/2006/relationships/image" Target="../media/image156.emf"/><Relationship Id="rId76" Type="http://schemas.openxmlformats.org/officeDocument/2006/relationships/image" Target="../media/image177.emf"/><Relationship Id="rId97" Type="http://schemas.openxmlformats.org/officeDocument/2006/relationships/image" Target="../media/image198.emf"/><Relationship Id="rId104" Type="http://schemas.openxmlformats.org/officeDocument/2006/relationships/image" Target="../media/image205.emf"/><Relationship Id="rId120" Type="http://schemas.openxmlformats.org/officeDocument/2006/relationships/image" Target="../media/image221.emf"/><Relationship Id="rId125" Type="http://schemas.openxmlformats.org/officeDocument/2006/relationships/image" Target="../media/image226.emf"/><Relationship Id="rId141" Type="http://schemas.openxmlformats.org/officeDocument/2006/relationships/image" Target="../media/image242.emf"/><Relationship Id="rId146" Type="http://schemas.openxmlformats.org/officeDocument/2006/relationships/image" Target="../media/image247.emf"/><Relationship Id="rId7" Type="http://schemas.openxmlformats.org/officeDocument/2006/relationships/image" Target="../media/image108.emf"/><Relationship Id="rId71" Type="http://schemas.openxmlformats.org/officeDocument/2006/relationships/image" Target="../media/image172.emf"/><Relationship Id="rId92" Type="http://schemas.openxmlformats.org/officeDocument/2006/relationships/image" Target="../media/image193.emf"/><Relationship Id="rId162" Type="http://schemas.openxmlformats.org/officeDocument/2006/relationships/image" Target="../media/image263.emf"/><Relationship Id="rId2" Type="http://schemas.openxmlformats.org/officeDocument/2006/relationships/notesSlide" Target="../notesSlides/notesSlide4.xml"/><Relationship Id="rId29" Type="http://schemas.openxmlformats.org/officeDocument/2006/relationships/image" Target="../media/image130.emf"/><Relationship Id="rId24" Type="http://schemas.openxmlformats.org/officeDocument/2006/relationships/image" Target="../media/image125.emf"/><Relationship Id="rId40" Type="http://schemas.openxmlformats.org/officeDocument/2006/relationships/image" Target="../media/image141.emf"/><Relationship Id="rId45" Type="http://schemas.openxmlformats.org/officeDocument/2006/relationships/image" Target="../media/image146.emf"/><Relationship Id="rId66" Type="http://schemas.openxmlformats.org/officeDocument/2006/relationships/image" Target="../media/image167.emf"/><Relationship Id="rId87" Type="http://schemas.openxmlformats.org/officeDocument/2006/relationships/image" Target="../media/image188.emf"/><Relationship Id="rId110" Type="http://schemas.openxmlformats.org/officeDocument/2006/relationships/image" Target="../media/image211.emf"/><Relationship Id="rId115" Type="http://schemas.openxmlformats.org/officeDocument/2006/relationships/image" Target="../media/image216.emf"/><Relationship Id="rId131" Type="http://schemas.openxmlformats.org/officeDocument/2006/relationships/image" Target="../media/image232.emf"/><Relationship Id="rId136" Type="http://schemas.openxmlformats.org/officeDocument/2006/relationships/image" Target="../media/image237.emf"/><Relationship Id="rId157" Type="http://schemas.openxmlformats.org/officeDocument/2006/relationships/image" Target="../media/image258.emf"/><Relationship Id="rId61" Type="http://schemas.openxmlformats.org/officeDocument/2006/relationships/image" Target="../media/image162.emf"/><Relationship Id="rId82" Type="http://schemas.openxmlformats.org/officeDocument/2006/relationships/image" Target="../media/image183.emf"/><Relationship Id="rId152" Type="http://schemas.openxmlformats.org/officeDocument/2006/relationships/image" Target="../media/image253.emf"/><Relationship Id="rId19" Type="http://schemas.openxmlformats.org/officeDocument/2006/relationships/image" Target="../media/image120.emf"/><Relationship Id="rId14" Type="http://schemas.openxmlformats.org/officeDocument/2006/relationships/image" Target="../media/image115.emf"/><Relationship Id="rId30" Type="http://schemas.openxmlformats.org/officeDocument/2006/relationships/image" Target="../media/image131.emf"/><Relationship Id="rId35" Type="http://schemas.openxmlformats.org/officeDocument/2006/relationships/image" Target="../media/image136.emf"/><Relationship Id="rId56" Type="http://schemas.openxmlformats.org/officeDocument/2006/relationships/image" Target="../media/image157.emf"/><Relationship Id="rId77" Type="http://schemas.openxmlformats.org/officeDocument/2006/relationships/image" Target="../media/image178.emf"/><Relationship Id="rId100" Type="http://schemas.openxmlformats.org/officeDocument/2006/relationships/image" Target="../media/image201.emf"/><Relationship Id="rId105" Type="http://schemas.openxmlformats.org/officeDocument/2006/relationships/image" Target="../media/image206.emf"/><Relationship Id="rId126" Type="http://schemas.openxmlformats.org/officeDocument/2006/relationships/image" Target="../media/image227.emf"/><Relationship Id="rId147" Type="http://schemas.openxmlformats.org/officeDocument/2006/relationships/image" Target="../media/image248.emf"/><Relationship Id="rId8" Type="http://schemas.openxmlformats.org/officeDocument/2006/relationships/image" Target="../media/image109.emf"/><Relationship Id="rId51" Type="http://schemas.openxmlformats.org/officeDocument/2006/relationships/image" Target="../media/image152.emf"/><Relationship Id="rId72" Type="http://schemas.openxmlformats.org/officeDocument/2006/relationships/image" Target="../media/image173.emf"/><Relationship Id="rId93" Type="http://schemas.openxmlformats.org/officeDocument/2006/relationships/image" Target="../media/image194.emf"/><Relationship Id="rId98" Type="http://schemas.openxmlformats.org/officeDocument/2006/relationships/image" Target="../media/image199.emf"/><Relationship Id="rId121" Type="http://schemas.openxmlformats.org/officeDocument/2006/relationships/image" Target="../media/image222.emf"/><Relationship Id="rId142" Type="http://schemas.openxmlformats.org/officeDocument/2006/relationships/image" Target="../media/image243.emf"/><Relationship Id="rId163" Type="http://schemas.openxmlformats.org/officeDocument/2006/relationships/image" Target="../media/image264.emf"/><Relationship Id="rId3" Type="http://schemas.openxmlformats.org/officeDocument/2006/relationships/image" Target="../media/image104.emf"/><Relationship Id="rId25" Type="http://schemas.openxmlformats.org/officeDocument/2006/relationships/image" Target="../media/image126.emf"/><Relationship Id="rId46" Type="http://schemas.openxmlformats.org/officeDocument/2006/relationships/image" Target="../media/image147.emf"/><Relationship Id="rId67" Type="http://schemas.openxmlformats.org/officeDocument/2006/relationships/image" Target="../media/image168.emf"/><Relationship Id="rId116" Type="http://schemas.openxmlformats.org/officeDocument/2006/relationships/image" Target="../media/image217.emf"/><Relationship Id="rId137" Type="http://schemas.openxmlformats.org/officeDocument/2006/relationships/image" Target="../media/image238.emf"/><Relationship Id="rId158" Type="http://schemas.openxmlformats.org/officeDocument/2006/relationships/image" Target="../media/image259.emf"/><Relationship Id="rId20" Type="http://schemas.openxmlformats.org/officeDocument/2006/relationships/image" Target="../media/image121.emf"/><Relationship Id="rId41" Type="http://schemas.openxmlformats.org/officeDocument/2006/relationships/image" Target="../media/image142.emf"/><Relationship Id="rId62" Type="http://schemas.openxmlformats.org/officeDocument/2006/relationships/image" Target="../media/image163.emf"/><Relationship Id="rId83" Type="http://schemas.openxmlformats.org/officeDocument/2006/relationships/image" Target="../media/image184.emf"/><Relationship Id="rId88" Type="http://schemas.openxmlformats.org/officeDocument/2006/relationships/image" Target="../media/image189.emf"/><Relationship Id="rId111" Type="http://schemas.openxmlformats.org/officeDocument/2006/relationships/image" Target="../media/image212.emf"/><Relationship Id="rId132" Type="http://schemas.openxmlformats.org/officeDocument/2006/relationships/image" Target="../media/image233.emf"/><Relationship Id="rId153" Type="http://schemas.openxmlformats.org/officeDocument/2006/relationships/image" Target="../media/image254.emf"/></Relationships>
</file>

<file path=ppt/slides/_rels/slide6.xml.rels><?xml version="1.0" encoding="UTF-8" standalone="yes"?>
<Relationships xmlns="http://schemas.openxmlformats.org/package/2006/relationships"><Relationship Id="rId13" Type="http://schemas.openxmlformats.org/officeDocument/2006/relationships/image" Target="../media/image276.emf"/><Relationship Id="rId18" Type="http://schemas.openxmlformats.org/officeDocument/2006/relationships/image" Target="../media/image281.emf"/><Relationship Id="rId26" Type="http://schemas.openxmlformats.org/officeDocument/2006/relationships/image" Target="../media/image289.emf"/><Relationship Id="rId39" Type="http://schemas.openxmlformats.org/officeDocument/2006/relationships/image" Target="../media/image302.emf"/><Relationship Id="rId21" Type="http://schemas.openxmlformats.org/officeDocument/2006/relationships/image" Target="../media/image284.emf"/><Relationship Id="rId34" Type="http://schemas.openxmlformats.org/officeDocument/2006/relationships/image" Target="../media/image297.emf"/><Relationship Id="rId42" Type="http://schemas.openxmlformats.org/officeDocument/2006/relationships/image" Target="../media/image305.emf"/><Relationship Id="rId47" Type="http://schemas.openxmlformats.org/officeDocument/2006/relationships/image" Target="../media/image310.emf"/><Relationship Id="rId50" Type="http://schemas.openxmlformats.org/officeDocument/2006/relationships/image" Target="../media/image313.emf"/><Relationship Id="rId55" Type="http://schemas.openxmlformats.org/officeDocument/2006/relationships/image" Target="../media/image318.emf"/><Relationship Id="rId63" Type="http://schemas.openxmlformats.org/officeDocument/2006/relationships/image" Target="../media/image326.emf"/><Relationship Id="rId68" Type="http://schemas.openxmlformats.org/officeDocument/2006/relationships/image" Target="../media/image331.emf"/><Relationship Id="rId76" Type="http://schemas.openxmlformats.org/officeDocument/2006/relationships/image" Target="../media/image339.emf"/><Relationship Id="rId7" Type="http://schemas.openxmlformats.org/officeDocument/2006/relationships/image" Target="../media/image270.emf"/><Relationship Id="rId71" Type="http://schemas.openxmlformats.org/officeDocument/2006/relationships/image" Target="../media/image334.emf"/><Relationship Id="rId2" Type="http://schemas.openxmlformats.org/officeDocument/2006/relationships/notesSlide" Target="../notesSlides/notesSlide5.xml"/><Relationship Id="rId16" Type="http://schemas.openxmlformats.org/officeDocument/2006/relationships/image" Target="../media/image279.emf"/><Relationship Id="rId29" Type="http://schemas.openxmlformats.org/officeDocument/2006/relationships/image" Target="../media/image292.emf"/><Relationship Id="rId11" Type="http://schemas.openxmlformats.org/officeDocument/2006/relationships/image" Target="../media/image274.emf"/><Relationship Id="rId24" Type="http://schemas.openxmlformats.org/officeDocument/2006/relationships/image" Target="../media/image287.emf"/><Relationship Id="rId32" Type="http://schemas.openxmlformats.org/officeDocument/2006/relationships/image" Target="../media/image295.emf"/><Relationship Id="rId37" Type="http://schemas.openxmlformats.org/officeDocument/2006/relationships/image" Target="../media/image300.emf"/><Relationship Id="rId40" Type="http://schemas.openxmlformats.org/officeDocument/2006/relationships/image" Target="../media/image303.emf"/><Relationship Id="rId45" Type="http://schemas.openxmlformats.org/officeDocument/2006/relationships/image" Target="../media/image308.emf"/><Relationship Id="rId53" Type="http://schemas.openxmlformats.org/officeDocument/2006/relationships/image" Target="../media/image316.emf"/><Relationship Id="rId58" Type="http://schemas.openxmlformats.org/officeDocument/2006/relationships/image" Target="../media/image321.emf"/><Relationship Id="rId66" Type="http://schemas.openxmlformats.org/officeDocument/2006/relationships/image" Target="../media/image329.emf"/><Relationship Id="rId74" Type="http://schemas.openxmlformats.org/officeDocument/2006/relationships/image" Target="../media/image337.emf"/><Relationship Id="rId5" Type="http://schemas.openxmlformats.org/officeDocument/2006/relationships/image" Target="../media/image268.png"/><Relationship Id="rId15" Type="http://schemas.openxmlformats.org/officeDocument/2006/relationships/image" Target="../media/image278.emf"/><Relationship Id="rId23" Type="http://schemas.openxmlformats.org/officeDocument/2006/relationships/image" Target="../media/image286.emf"/><Relationship Id="rId28" Type="http://schemas.openxmlformats.org/officeDocument/2006/relationships/image" Target="../media/image291.emf"/><Relationship Id="rId36" Type="http://schemas.openxmlformats.org/officeDocument/2006/relationships/image" Target="../media/image299.emf"/><Relationship Id="rId49" Type="http://schemas.openxmlformats.org/officeDocument/2006/relationships/image" Target="../media/image312.emf"/><Relationship Id="rId57" Type="http://schemas.openxmlformats.org/officeDocument/2006/relationships/image" Target="../media/image320.emf"/><Relationship Id="rId61" Type="http://schemas.openxmlformats.org/officeDocument/2006/relationships/image" Target="../media/image324.emf"/><Relationship Id="rId10" Type="http://schemas.openxmlformats.org/officeDocument/2006/relationships/image" Target="../media/image273.emf"/><Relationship Id="rId19" Type="http://schemas.openxmlformats.org/officeDocument/2006/relationships/image" Target="../media/image282.emf"/><Relationship Id="rId31" Type="http://schemas.openxmlformats.org/officeDocument/2006/relationships/image" Target="../media/image294.emf"/><Relationship Id="rId44" Type="http://schemas.openxmlformats.org/officeDocument/2006/relationships/image" Target="../media/image307.emf"/><Relationship Id="rId52" Type="http://schemas.openxmlformats.org/officeDocument/2006/relationships/image" Target="../media/image315.emf"/><Relationship Id="rId60" Type="http://schemas.openxmlformats.org/officeDocument/2006/relationships/image" Target="../media/image323.emf"/><Relationship Id="rId65" Type="http://schemas.openxmlformats.org/officeDocument/2006/relationships/image" Target="../media/image328.emf"/><Relationship Id="rId73" Type="http://schemas.openxmlformats.org/officeDocument/2006/relationships/image" Target="../media/image336.emf"/><Relationship Id="rId78" Type="http://schemas.openxmlformats.org/officeDocument/2006/relationships/image" Target="../media/image341.emf"/><Relationship Id="rId4" Type="http://schemas.openxmlformats.org/officeDocument/2006/relationships/image" Target="../media/image267.jpeg"/><Relationship Id="rId9" Type="http://schemas.openxmlformats.org/officeDocument/2006/relationships/image" Target="../media/image272.emf"/><Relationship Id="rId14" Type="http://schemas.openxmlformats.org/officeDocument/2006/relationships/image" Target="../media/image277.emf"/><Relationship Id="rId22" Type="http://schemas.openxmlformats.org/officeDocument/2006/relationships/image" Target="../media/image285.emf"/><Relationship Id="rId27" Type="http://schemas.openxmlformats.org/officeDocument/2006/relationships/image" Target="../media/image290.emf"/><Relationship Id="rId30" Type="http://schemas.openxmlformats.org/officeDocument/2006/relationships/image" Target="../media/image293.emf"/><Relationship Id="rId35" Type="http://schemas.openxmlformats.org/officeDocument/2006/relationships/image" Target="../media/image298.emf"/><Relationship Id="rId43" Type="http://schemas.openxmlformats.org/officeDocument/2006/relationships/image" Target="../media/image306.emf"/><Relationship Id="rId48" Type="http://schemas.openxmlformats.org/officeDocument/2006/relationships/image" Target="../media/image311.emf"/><Relationship Id="rId56" Type="http://schemas.openxmlformats.org/officeDocument/2006/relationships/image" Target="../media/image319.emf"/><Relationship Id="rId64" Type="http://schemas.openxmlformats.org/officeDocument/2006/relationships/image" Target="../media/image327.emf"/><Relationship Id="rId69" Type="http://schemas.openxmlformats.org/officeDocument/2006/relationships/image" Target="../media/image332.emf"/><Relationship Id="rId77" Type="http://schemas.openxmlformats.org/officeDocument/2006/relationships/image" Target="../media/image340.emf"/><Relationship Id="rId8" Type="http://schemas.openxmlformats.org/officeDocument/2006/relationships/image" Target="../media/image271.emf"/><Relationship Id="rId51" Type="http://schemas.openxmlformats.org/officeDocument/2006/relationships/image" Target="../media/image314.emf"/><Relationship Id="rId72" Type="http://schemas.openxmlformats.org/officeDocument/2006/relationships/image" Target="../media/image335.emf"/><Relationship Id="rId3" Type="http://schemas.openxmlformats.org/officeDocument/2006/relationships/image" Target="../media/image266.jpeg"/><Relationship Id="rId12" Type="http://schemas.openxmlformats.org/officeDocument/2006/relationships/image" Target="../media/image275.emf"/><Relationship Id="rId17" Type="http://schemas.openxmlformats.org/officeDocument/2006/relationships/image" Target="../media/image280.emf"/><Relationship Id="rId25" Type="http://schemas.openxmlformats.org/officeDocument/2006/relationships/image" Target="../media/image288.emf"/><Relationship Id="rId33" Type="http://schemas.openxmlformats.org/officeDocument/2006/relationships/image" Target="../media/image296.emf"/><Relationship Id="rId38" Type="http://schemas.openxmlformats.org/officeDocument/2006/relationships/image" Target="../media/image301.emf"/><Relationship Id="rId46" Type="http://schemas.openxmlformats.org/officeDocument/2006/relationships/image" Target="../media/image309.emf"/><Relationship Id="rId59" Type="http://schemas.openxmlformats.org/officeDocument/2006/relationships/image" Target="../media/image322.emf"/><Relationship Id="rId67" Type="http://schemas.openxmlformats.org/officeDocument/2006/relationships/image" Target="../media/image330.emf"/><Relationship Id="rId20" Type="http://schemas.openxmlformats.org/officeDocument/2006/relationships/image" Target="../media/image283.emf"/><Relationship Id="rId41" Type="http://schemas.openxmlformats.org/officeDocument/2006/relationships/image" Target="../media/image304.emf"/><Relationship Id="rId54" Type="http://schemas.openxmlformats.org/officeDocument/2006/relationships/image" Target="../media/image317.emf"/><Relationship Id="rId62" Type="http://schemas.openxmlformats.org/officeDocument/2006/relationships/image" Target="../media/image325.emf"/><Relationship Id="rId70" Type="http://schemas.openxmlformats.org/officeDocument/2006/relationships/image" Target="../media/image333.emf"/><Relationship Id="rId75" Type="http://schemas.openxmlformats.org/officeDocument/2006/relationships/image" Target="../media/image338.emf"/><Relationship Id="rId1" Type="http://schemas.openxmlformats.org/officeDocument/2006/relationships/slideLayout" Target="../slideLayouts/slideLayout4.xml"/><Relationship Id="rId6" Type="http://schemas.openxmlformats.org/officeDocument/2006/relationships/image" Target="../media/image269.jpeg"/></Relationships>
</file>

<file path=ppt/slides/_rels/slide7.xml.rels><?xml version="1.0" encoding="UTF-8" standalone="yes"?>
<Relationships xmlns="http://schemas.openxmlformats.org/package/2006/relationships"><Relationship Id="rId26" Type="http://schemas.openxmlformats.org/officeDocument/2006/relationships/image" Target="../media/image365.emf"/><Relationship Id="rId21" Type="http://schemas.openxmlformats.org/officeDocument/2006/relationships/image" Target="../media/image360.emf"/><Relationship Id="rId42" Type="http://schemas.openxmlformats.org/officeDocument/2006/relationships/image" Target="../media/image381.emf"/><Relationship Id="rId47" Type="http://schemas.openxmlformats.org/officeDocument/2006/relationships/image" Target="../media/image386.emf"/><Relationship Id="rId63" Type="http://schemas.openxmlformats.org/officeDocument/2006/relationships/image" Target="../media/image402.emf"/><Relationship Id="rId68" Type="http://schemas.openxmlformats.org/officeDocument/2006/relationships/image" Target="../media/image407.emf"/><Relationship Id="rId84" Type="http://schemas.openxmlformats.org/officeDocument/2006/relationships/image" Target="../media/image423.emf"/><Relationship Id="rId89" Type="http://schemas.openxmlformats.org/officeDocument/2006/relationships/image" Target="../media/image428.emf"/><Relationship Id="rId112" Type="http://schemas.openxmlformats.org/officeDocument/2006/relationships/image" Target="../media/image451.emf"/><Relationship Id="rId16" Type="http://schemas.openxmlformats.org/officeDocument/2006/relationships/image" Target="../media/image355.emf"/><Relationship Id="rId107" Type="http://schemas.openxmlformats.org/officeDocument/2006/relationships/image" Target="../media/image446.emf"/><Relationship Id="rId11" Type="http://schemas.openxmlformats.org/officeDocument/2006/relationships/image" Target="../media/image350.emf"/><Relationship Id="rId24" Type="http://schemas.openxmlformats.org/officeDocument/2006/relationships/image" Target="../media/image363.emf"/><Relationship Id="rId32" Type="http://schemas.openxmlformats.org/officeDocument/2006/relationships/image" Target="../media/image371.emf"/><Relationship Id="rId37" Type="http://schemas.openxmlformats.org/officeDocument/2006/relationships/image" Target="../media/image376.emf"/><Relationship Id="rId40" Type="http://schemas.openxmlformats.org/officeDocument/2006/relationships/image" Target="../media/image379.emf"/><Relationship Id="rId45" Type="http://schemas.openxmlformats.org/officeDocument/2006/relationships/image" Target="../media/image384.emf"/><Relationship Id="rId53" Type="http://schemas.openxmlformats.org/officeDocument/2006/relationships/image" Target="../media/image392.emf"/><Relationship Id="rId58" Type="http://schemas.openxmlformats.org/officeDocument/2006/relationships/image" Target="../media/image397.emf"/><Relationship Id="rId66" Type="http://schemas.openxmlformats.org/officeDocument/2006/relationships/image" Target="../media/image405.emf"/><Relationship Id="rId74" Type="http://schemas.openxmlformats.org/officeDocument/2006/relationships/image" Target="../media/image413.emf"/><Relationship Id="rId79" Type="http://schemas.openxmlformats.org/officeDocument/2006/relationships/image" Target="../media/image418.emf"/><Relationship Id="rId87" Type="http://schemas.openxmlformats.org/officeDocument/2006/relationships/image" Target="../media/image426.emf"/><Relationship Id="rId102" Type="http://schemas.openxmlformats.org/officeDocument/2006/relationships/image" Target="../media/image441.emf"/><Relationship Id="rId110" Type="http://schemas.openxmlformats.org/officeDocument/2006/relationships/image" Target="../media/image449.emf"/><Relationship Id="rId115" Type="http://schemas.openxmlformats.org/officeDocument/2006/relationships/image" Target="../media/image454.emf"/><Relationship Id="rId5" Type="http://schemas.openxmlformats.org/officeDocument/2006/relationships/image" Target="../media/image344.jpeg"/><Relationship Id="rId61" Type="http://schemas.openxmlformats.org/officeDocument/2006/relationships/image" Target="../media/image400.emf"/><Relationship Id="rId82" Type="http://schemas.openxmlformats.org/officeDocument/2006/relationships/image" Target="../media/image421.emf"/><Relationship Id="rId90" Type="http://schemas.openxmlformats.org/officeDocument/2006/relationships/image" Target="../media/image429.emf"/><Relationship Id="rId95" Type="http://schemas.openxmlformats.org/officeDocument/2006/relationships/image" Target="../media/image434.emf"/><Relationship Id="rId19" Type="http://schemas.openxmlformats.org/officeDocument/2006/relationships/image" Target="../media/image358.emf"/><Relationship Id="rId14" Type="http://schemas.openxmlformats.org/officeDocument/2006/relationships/image" Target="../media/image353.emf"/><Relationship Id="rId22" Type="http://schemas.openxmlformats.org/officeDocument/2006/relationships/image" Target="../media/image361.emf"/><Relationship Id="rId27" Type="http://schemas.openxmlformats.org/officeDocument/2006/relationships/image" Target="../media/image366.emf"/><Relationship Id="rId30" Type="http://schemas.openxmlformats.org/officeDocument/2006/relationships/image" Target="../media/image369.emf"/><Relationship Id="rId35" Type="http://schemas.openxmlformats.org/officeDocument/2006/relationships/image" Target="../media/image374.emf"/><Relationship Id="rId43" Type="http://schemas.openxmlformats.org/officeDocument/2006/relationships/image" Target="../media/image382.emf"/><Relationship Id="rId48" Type="http://schemas.openxmlformats.org/officeDocument/2006/relationships/image" Target="../media/image387.emf"/><Relationship Id="rId56" Type="http://schemas.openxmlformats.org/officeDocument/2006/relationships/image" Target="../media/image395.emf"/><Relationship Id="rId64" Type="http://schemas.openxmlformats.org/officeDocument/2006/relationships/image" Target="../media/image403.emf"/><Relationship Id="rId69" Type="http://schemas.openxmlformats.org/officeDocument/2006/relationships/image" Target="../media/image408.emf"/><Relationship Id="rId77" Type="http://schemas.openxmlformats.org/officeDocument/2006/relationships/image" Target="../media/image416.emf"/><Relationship Id="rId100" Type="http://schemas.openxmlformats.org/officeDocument/2006/relationships/image" Target="../media/image439.emf"/><Relationship Id="rId105" Type="http://schemas.openxmlformats.org/officeDocument/2006/relationships/image" Target="../media/image444.emf"/><Relationship Id="rId113" Type="http://schemas.openxmlformats.org/officeDocument/2006/relationships/image" Target="../media/image452.emf"/><Relationship Id="rId8" Type="http://schemas.openxmlformats.org/officeDocument/2006/relationships/image" Target="../media/image347.emf"/><Relationship Id="rId51" Type="http://schemas.openxmlformats.org/officeDocument/2006/relationships/image" Target="../media/image390.emf"/><Relationship Id="rId72" Type="http://schemas.openxmlformats.org/officeDocument/2006/relationships/image" Target="../media/image411.emf"/><Relationship Id="rId80" Type="http://schemas.openxmlformats.org/officeDocument/2006/relationships/image" Target="../media/image419.emf"/><Relationship Id="rId85" Type="http://schemas.openxmlformats.org/officeDocument/2006/relationships/image" Target="../media/image424.emf"/><Relationship Id="rId93" Type="http://schemas.openxmlformats.org/officeDocument/2006/relationships/image" Target="../media/image432.emf"/><Relationship Id="rId98" Type="http://schemas.openxmlformats.org/officeDocument/2006/relationships/image" Target="../media/image437.emf"/><Relationship Id="rId3" Type="http://schemas.openxmlformats.org/officeDocument/2006/relationships/image" Target="../media/image342.jpeg"/><Relationship Id="rId12" Type="http://schemas.openxmlformats.org/officeDocument/2006/relationships/image" Target="../media/image351.emf"/><Relationship Id="rId17" Type="http://schemas.openxmlformats.org/officeDocument/2006/relationships/image" Target="../media/image356.emf"/><Relationship Id="rId25" Type="http://schemas.openxmlformats.org/officeDocument/2006/relationships/image" Target="../media/image364.emf"/><Relationship Id="rId33" Type="http://schemas.openxmlformats.org/officeDocument/2006/relationships/image" Target="../media/image372.emf"/><Relationship Id="rId38" Type="http://schemas.openxmlformats.org/officeDocument/2006/relationships/image" Target="../media/image377.emf"/><Relationship Id="rId46" Type="http://schemas.openxmlformats.org/officeDocument/2006/relationships/image" Target="../media/image385.emf"/><Relationship Id="rId59" Type="http://schemas.openxmlformats.org/officeDocument/2006/relationships/image" Target="../media/image398.emf"/><Relationship Id="rId67" Type="http://schemas.openxmlformats.org/officeDocument/2006/relationships/image" Target="../media/image406.emf"/><Relationship Id="rId103" Type="http://schemas.openxmlformats.org/officeDocument/2006/relationships/image" Target="../media/image442.emf"/><Relationship Id="rId108" Type="http://schemas.openxmlformats.org/officeDocument/2006/relationships/image" Target="../media/image447.emf"/><Relationship Id="rId20" Type="http://schemas.openxmlformats.org/officeDocument/2006/relationships/image" Target="../media/image359.emf"/><Relationship Id="rId41" Type="http://schemas.openxmlformats.org/officeDocument/2006/relationships/image" Target="../media/image380.emf"/><Relationship Id="rId54" Type="http://schemas.openxmlformats.org/officeDocument/2006/relationships/image" Target="../media/image393.emf"/><Relationship Id="rId62" Type="http://schemas.openxmlformats.org/officeDocument/2006/relationships/image" Target="../media/image401.emf"/><Relationship Id="rId70" Type="http://schemas.openxmlformats.org/officeDocument/2006/relationships/image" Target="../media/image409.emf"/><Relationship Id="rId75" Type="http://schemas.openxmlformats.org/officeDocument/2006/relationships/image" Target="../media/image414.emf"/><Relationship Id="rId83" Type="http://schemas.openxmlformats.org/officeDocument/2006/relationships/image" Target="../media/image422.emf"/><Relationship Id="rId88" Type="http://schemas.openxmlformats.org/officeDocument/2006/relationships/image" Target="../media/image427.emf"/><Relationship Id="rId91" Type="http://schemas.openxmlformats.org/officeDocument/2006/relationships/image" Target="../media/image430.emf"/><Relationship Id="rId96" Type="http://schemas.openxmlformats.org/officeDocument/2006/relationships/image" Target="../media/image435.emf"/><Relationship Id="rId111" Type="http://schemas.openxmlformats.org/officeDocument/2006/relationships/image" Target="../media/image450.emf"/><Relationship Id="rId1" Type="http://schemas.openxmlformats.org/officeDocument/2006/relationships/slideLayout" Target="../slideLayouts/slideLayout4.xml"/><Relationship Id="rId6" Type="http://schemas.openxmlformats.org/officeDocument/2006/relationships/image" Target="../media/image345.png"/><Relationship Id="rId15" Type="http://schemas.openxmlformats.org/officeDocument/2006/relationships/image" Target="../media/image354.emf"/><Relationship Id="rId23" Type="http://schemas.openxmlformats.org/officeDocument/2006/relationships/image" Target="../media/image362.emf"/><Relationship Id="rId28" Type="http://schemas.openxmlformats.org/officeDocument/2006/relationships/image" Target="../media/image367.emf"/><Relationship Id="rId36" Type="http://schemas.openxmlformats.org/officeDocument/2006/relationships/image" Target="../media/image375.emf"/><Relationship Id="rId49" Type="http://schemas.openxmlformats.org/officeDocument/2006/relationships/image" Target="../media/image388.emf"/><Relationship Id="rId57" Type="http://schemas.openxmlformats.org/officeDocument/2006/relationships/image" Target="../media/image396.emf"/><Relationship Id="rId106" Type="http://schemas.openxmlformats.org/officeDocument/2006/relationships/image" Target="../media/image445.emf"/><Relationship Id="rId114" Type="http://schemas.openxmlformats.org/officeDocument/2006/relationships/image" Target="../media/image453.emf"/><Relationship Id="rId10" Type="http://schemas.openxmlformats.org/officeDocument/2006/relationships/image" Target="../media/image349.emf"/><Relationship Id="rId31" Type="http://schemas.openxmlformats.org/officeDocument/2006/relationships/image" Target="../media/image370.emf"/><Relationship Id="rId44" Type="http://schemas.openxmlformats.org/officeDocument/2006/relationships/image" Target="../media/image383.emf"/><Relationship Id="rId52" Type="http://schemas.openxmlformats.org/officeDocument/2006/relationships/image" Target="../media/image391.emf"/><Relationship Id="rId60" Type="http://schemas.openxmlformats.org/officeDocument/2006/relationships/image" Target="../media/image399.emf"/><Relationship Id="rId65" Type="http://schemas.openxmlformats.org/officeDocument/2006/relationships/image" Target="../media/image404.emf"/><Relationship Id="rId73" Type="http://schemas.openxmlformats.org/officeDocument/2006/relationships/image" Target="../media/image412.emf"/><Relationship Id="rId78" Type="http://schemas.openxmlformats.org/officeDocument/2006/relationships/image" Target="../media/image417.emf"/><Relationship Id="rId81" Type="http://schemas.openxmlformats.org/officeDocument/2006/relationships/image" Target="../media/image420.emf"/><Relationship Id="rId86" Type="http://schemas.openxmlformats.org/officeDocument/2006/relationships/image" Target="../media/image425.emf"/><Relationship Id="rId94" Type="http://schemas.openxmlformats.org/officeDocument/2006/relationships/image" Target="../media/image433.emf"/><Relationship Id="rId99" Type="http://schemas.openxmlformats.org/officeDocument/2006/relationships/image" Target="../media/image438.emf"/><Relationship Id="rId101" Type="http://schemas.openxmlformats.org/officeDocument/2006/relationships/image" Target="../media/image440.emf"/><Relationship Id="rId4" Type="http://schemas.openxmlformats.org/officeDocument/2006/relationships/image" Target="../media/image343.png"/><Relationship Id="rId9" Type="http://schemas.openxmlformats.org/officeDocument/2006/relationships/image" Target="../media/image348.emf"/><Relationship Id="rId13" Type="http://schemas.openxmlformats.org/officeDocument/2006/relationships/image" Target="../media/image352.emf"/><Relationship Id="rId18" Type="http://schemas.openxmlformats.org/officeDocument/2006/relationships/image" Target="../media/image357.emf"/><Relationship Id="rId39" Type="http://schemas.openxmlformats.org/officeDocument/2006/relationships/image" Target="../media/image378.emf"/><Relationship Id="rId109" Type="http://schemas.openxmlformats.org/officeDocument/2006/relationships/image" Target="../media/image448.emf"/><Relationship Id="rId34" Type="http://schemas.openxmlformats.org/officeDocument/2006/relationships/image" Target="../media/image373.emf"/><Relationship Id="rId50" Type="http://schemas.openxmlformats.org/officeDocument/2006/relationships/image" Target="../media/image389.emf"/><Relationship Id="rId55" Type="http://schemas.openxmlformats.org/officeDocument/2006/relationships/image" Target="../media/image394.emf"/><Relationship Id="rId76" Type="http://schemas.openxmlformats.org/officeDocument/2006/relationships/image" Target="../media/image415.emf"/><Relationship Id="rId97" Type="http://schemas.openxmlformats.org/officeDocument/2006/relationships/image" Target="../media/image436.emf"/><Relationship Id="rId104" Type="http://schemas.openxmlformats.org/officeDocument/2006/relationships/image" Target="../media/image443.emf"/><Relationship Id="rId7" Type="http://schemas.openxmlformats.org/officeDocument/2006/relationships/image" Target="../media/image346.png"/><Relationship Id="rId71" Type="http://schemas.openxmlformats.org/officeDocument/2006/relationships/image" Target="../media/image410.emf"/><Relationship Id="rId92" Type="http://schemas.openxmlformats.org/officeDocument/2006/relationships/image" Target="../media/image431.emf"/><Relationship Id="rId2" Type="http://schemas.openxmlformats.org/officeDocument/2006/relationships/notesSlide" Target="../notesSlides/notesSlide6.xml"/><Relationship Id="rId29" Type="http://schemas.openxmlformats.org/officeDocument/2006/relationships/image" Target="../media/image368.emf"/></Relationships>
</file>

<file path=ppt/slides/_rels/slide8.xml.rels><?xml version="1.0" encoding="UTF-8" standalone="yes"?>
<Relationships xmlns="http://schemas.openxmlformats.org/package/2006/relationships"><Relationship Id="rId8" Type="http://schemas.openxmlformats.org/officeDocument/2006/relationships/image" Target="../media/image459.emf"/><Relationship Id="rId13" Type="http://schemas.openxmlformats.org/officeDocument/2006/relationships/image" Target="../media/image464.emf"/><Relationship Id="rId18" Type="http://schemas.openxmlformats.org/officeDocument/2006/relationships/image" Target="../media/image469.emf"/><Relationship Id="rId26" Type="http://schemas.openxmlformats.org/officeDocument/2006/relationships/image" Target="../media/image477.emf"/><Relationship Id="rId3" Type="http://schemas.openxmlformats.org/officeDocument/2006/relationships/image" Target="../media/image455.jpeg"/><Relationship Id="rId21" Type="http://schemas.openxmlformats.org/officeDocument/2006/relationships/image" Target="../media/image472.emf"/><Relationship Id="rId34" Type="http://schemas.openxmlformats.org/officeDocument/2006/relationships/image" Target="../media/image485.emf"/><Relationship Id="rId7" Type="http://schemas.openxmlformats.org/officeDocument/2006/relationships/image" Target="../media/image458.emf"/><Relationship Id="rId12" Type="http://schemas.openxmlformats.org/officeDocument/2006/relationships/image" Target="../media/image463.emf"/><Relationship Id="rId17" Type="http://schemas.openxmlformats.org/officeDocument/2006/relationships/image" Target="../media/image468.emf"/><Relationship Id="rId25" Type="http://schemas.openxmlformats.org/officeDocument/2006/relationships/image" Target="../media/image476.emf"/><Relationship Id="rId33" Type="http://schemas.openxmlformats.org/officeDocument/2006/relationships/image" Target="../media/image484.emf"/><Relationship Id="rId2" Type="http://schemas.openxmlformats.org/officeDocument/2006/relationships/notesSlide" Target="../notesSlides/notesSlide7.xml"/><Relationship Id="rId16" Type="http://schemas.openxmlformats.org/officeDocument/2006/relationships/image" Target="../media/image467.emf"/><Relationship Id="rId20" Type="http://schemas.openxmlformats.org/officeDocument/2006/relationships/image" Target="../media/image471.emf"/><Relationship Id="rId29" Type="http://schemas.openxmlformats.org/officeDocument/2006/relationships/image" Target="../media/image480.emf"/><Relationship Id="rId1" Type="http://schemas.openxmlformats.org/officeDocument/2006/relationships/slideLayout" Target="../slideLayouts/slideLayout4.xml"/><Relationship Id="rId6" Type="http://schemas.openxmlformats.org/officeDocument/2006/relationships/image" Target="../media/image457.jpeg"/><Relationship Id="rId11" Type="http://schemas.openxmlformats.org/officeDocument/2006/relationships/image" Target="../media/image462.emf"/><Relationship Id="rId24" Type="http://schemas.openxmlformats.org/officeDocument/2006/relationships/image" Target="../media/image475.emf"/><Relationship Id="rId32" Type="http://schemas.openxmlformats.org/officeDocument/2006/relationships/image" Target="../media/image483.emf"/><Relationship Id="rId5" Type="http://schemas.openxmlformats.org/officeDocument/2006/relationships/image" Target="../media/image456.png"/><Relationship Id="rId15" Type="http://schemas.openxmlformats.org/officeDocument/2006/relationships/image" Target="../media/image466.emf"/><Relationship Id="rId23" Type="http://schemas.openxmlformats.org/officeDocument/2006/relationships/image" Target="../media/image474.emf"/><Relationship Id="rId28" Type="http://schemas.openxmlformats.org/officeDocument/2006/relationships/image" Target="../media/image479.emf"/><Relationship Id="rId10" Type="http://schemas.openxmlformats.org/officeDocument/2006/relationships/image" Target="../media/image461.emf"/><Relationship Id="rId19" Type="http://schemas.openxmlformats.org/officeDocument/2006/relationships/image" Target="../media/image470.emf"/><Relationship Id="rId31" Type="http://schemas.openxmlformats.org/officeDocument/2006/relationships/image" Target="../media/image482.emf"/><Relationship Id="rId4" Type="http://schemas.openxmlformats.org/officeDocument/2006/relationships/image" Target="../media/image22.jpeg"/><Relationship Id="rId9" Type="http://schemas.openxmlformats.org/officeDocument/2006/relationships/image" Target="../media/image460.emf"/><Relationship Id="rId14" Type="http://schemas.openxmlformats.org/officeDocument/2006/relationships/image" Target="../media/image465.emf"/><Relationship Id="rId22" Type="http://schemas.openxmlformats.org/officeDocument/2006/relationships/image" Target="../media/image473.emf"/><Relationship Id="rId27" Type="http://schemas.openxmlformats.org/officeDocument/2006/relationships/image" Target="../media/image478.emf"/><Relationship Id="rId30" Type="http://schemas.openxmlformats.org/officeDocument/2006/relationships/image" Target="../media/image481.emf"/></Relationships>
</file>

<file path=ppt/slides/_rels/slide9.xml.rels><?xml version="1.0" encoding="UTF-8" standalone="yes"?>
<Relationships xmlns="http://schemas.openxmlformats.org/package/2006/relationships"><Relationship Id="rId13" Type="http://schemas.openxmlformats.org/officeDocument/2006/relationships/image" Target="../media/image496.emf"/><Relationship Id="rId18" Type="http://schemas.openxmlformats.org/officeDocument/2006/relationships/image" Target="../media/image501.emf"/><Relationship Id="rId26" Type="http://schemas.openxmlformats.org/officeDocument/2006/relationships/image" Target="../media/image509.emf"/><Relationship Id="rId39" Type="http://schemas.openxmlformats.org/officeDocument/2006/relationships/image" Target="../media/image522.emf"/><Relationship Id="rId21" Type="http://schemas.openxmlformats.org/officeDocument/2006/relationships/image" Target="../media/image504.emf"/><Relationship Id="rId34" Type="http://schemas.openxmlformats.org/officeDocument/2006/relationships/image" Target="../media/image517.emf"/><Relationship Id="rId42" Type="http://schemas.openxmlformats.org/officeDocument/2006/relationships/image" Target="../media/image525.emf"/><Relationship Id="rId47" Type="http://schemas.openxmlformats.org/officeDocument/2006/relationships/image" Target="../media/image530.emf"/><Relationship Id="rId50" Type="http://schemas.openxmlformats.org/officeDocument/2006/relationships/image" Target="../media/image533.emf"/><Relationship Id="rId55" Type="http://schemas.openxmlformats.org/officeDocument/2006/relationships/image" Target="../media/image538.emf"/><Relationship Id="rId63" Type="http://schemas.openxmlformats.org/officeDocument/2006/relationships/image" Target="../media/image546.emf"/><Relationship Id="rId68" Type="http://schemas.openxmlformats.org/officeDocument/2006/relationships/image" Target="../media/image551.emf"/><Relationship Id="rId76" Type="http://schemas.openxmlformats.org/officeDocument/2006/relationships/image" Target="../media/image559.emf"/><Relationship Id="rId7" Type="http://schemas.openxmlformats.org/officeDocument/2006/relationships/image" Target="../media/image490.png"/><Relationship Id="rId71" Type="http://schemas.openxmlformats.org/officeDocument/2006/relationships/image" Target="../media/image554.emf"/><Relationship Id="rId2" Type="http://schemas.openxmlformats.org/officeDocument/2006/relationships/notesSlide" Target="../notesSlides/notesSlide8.xml"/><Relationship Id="rId16" Type="http://schemas.openxmlformats.org/officeDocument/2006/relationships/image" Target="../media/image499.emf"/><Relationship Id="rId29" Type="http://schemas.openxmlformats.org/officeDocument/2006/relationships/image" Target="../media/image512.emf"/><Relationship Id="rId11" Type="http://schemas.openxmlformats.org/officeDocument/2006/relationships/image" Target="../media/image494.emf"/><Relationship Id="rId24" Type="http://schemas.openxmlformats.org/officeDocument/2006/relationships/image" Target="../media/image507.emf"/><Relationship Id="rId32" Type="http://schemas.openxmlformats.org/officeDocument/2006/relationships/image" Target="../media/image515.emf"/><Relationship Id="rId37" Type="http://schemas.openxmlformats.org/officeDocument/2006/relationships/image" Target="../media/image520.emf"/><Relationship Id="rId40" Type="http://schemas.openxmlformats.org/officeDocument/2006/relationships/image" Target="../media/image523.emf"/><Relationship Id="rId45" Type="http://schemas.openxmlformats.org/officeDocument/2006/relationships/image" Target="../media/image528.emf"/><Relationship Id="rId53" Type="http://schemas.openxmlformats.org/officeDocument/2006/relationships/image" Target="../media/image536.emf"/><Relationship Id="rId58" Type="http://schemas.openxmlformats.org/officeDocument/2006/relationships/image" Target="../media/image541.emf"/><Relationship Id="rId66" Type="http://schemas.openxmlformats.org/officeDocument/2006/relationships/image" Target="../media/image549.emf"/><Relationship Id="rId74" Type="http://schemas.openxmlformats.org/officeDocument/2006/relationships/image" Target="../media/image557.emf"/><Relationship Id="rId79" Type="http://schemas.openxmlformats.org/officeDocument/2006/relationships/image" Target="../media/image562.emf"/><Relationship Id="rId5" Type="http://schemas.openxmlformats.org/officeDocument/2006/relationships/image" Target="../media/image488.png"/><Relationship Id="rId61" Type="http://schemas.openxmlformats.org/officeDocument/2006/relationships/image" Target="../media/image544.emf"/><Relationship Id="rId82" Type="http://schemas.openxmlformats.org/officeDocument/2006/relationships/image" Target="../media/image565.emf"/><Relationship Id="rId10" Type="http://schemas.openxmlformats.org/officeDocument/2006/relationships/image" Target="../media/image493.emf"/><Relationship Id="rId19" Type="http://schemas.openxmlformats.org/officeDocument/2006/relationships/image" Target="../media/image502.emf"/><Relationship Id="rId31" Type="http://schemas.openxmlformats.org/officeDocument/2006/relationships/image" Target="../media/image514.emf"/><Relationship Id="rId44" Type="http://schemas.openxmlformats.org/officeDocument/2006/relationships/image" Target="../media/image527.emf"/><Relationship Id="rId52" Type="http://schemas.openxmlformats.org/officeDocument/2006/relationships/image" Target="../media/image535.emf"/><Relationship Id="rId60" Type="http://schemas.openxmlformats.org/officeDocument/2006/relationships/image" Target="../media/image543.emf"/><Relationship Id="rId65" Type="http://schemas.openxmlformats.org/officeDocument/2006/relationships/image" Target="../media/image548.emf"/><Relationship Id="rId73" Type="http://schemas.openxmlformats.org/officeDocument/2006/relationships/image" Target="../media/image556.emf"/><Relationship Id="rId78" Type="http://schemas.openxmlformats.org/officeDocument/2006/relationships/image" Target="../media/image561.emf"/><Relationship Id="rId81" Type="http://schemas.openxmlformats.org/officeDocument/2006/relationships/image" Target="../media/image564.emf"/><Relationship Id="rId4" Type="http://schemas.openxmlformats.org/officeDocument/2006/relationships/image" Target="../media/image487.png"/><Relationship Id="rId9" Type="http://schemas.openxmlformats.org/officeDocument/2006/relationships/image" Target="../media/image492.emf"/><Relationship Id="rId14" Type="http://schemas.openxmlformats.org/officeDocument/2006/relationships/image" Target="../media/image497.emf"/><Relationship Id="rId22" Type="http://schemas.openxmlformats.org/officeDocument/2006/relationships/image" Target="../media/image505.emf"/><Relationship Id="rId27" Type="http://schemas.openxmlformats.org/officeDocument/2006/relationships/image" Target="../media/image510.emf"/><Relationship Id="rId30" Type="http://schemas.openxmlformats.org/officeDocument/2006/relationships/image" Target="../media/image513.emf"/><Relationship Id="rId35" Type="http://schemas.openxmlformats.org/officeDocument/2006/relationships/image" Target="../media/image518.emf"/><Relationship Id="rId43" Type="http://schemas.openxmlformats.org/officeDocument/2006/relationships/image" Target="../media/image526.emf"/><Relationship Id="rId48" Type="http://schemas.openxmlformats.org/officeDocument/2006/relationships/image" Target="../media/image531.emf"/><Relationship Id="rId56" Type="http://schemas.openxmlformats.org/officeDocument/2006/relationships/image" Target="../media/image539.emf"/><Relationship Id="rId64" Type="http://schemas.openxmlformats.org/officeDocument/2006/relationships/image" Target="../media/image547.emf"/><Relationship Id="rId69" Type="http://schemas.openxmlformats.org/officeDocument/2006/relationships/image" Target="../media/image552.emf"/><Relationship Id="rId77" Type="http://schemas.openxmlformats.org/officeDocument/2006/relationships/image" Target="../media/image560.emf"/><Relationship Id="rId8" Type="http://schemas.openxmlformats.org/officeDocument/2006/relationships/image" Target="../media/image491.png"/><Relationship Id="rId51" Type="http://schemas.openxmlformats.org/officeDocument/2006/relationships/image" Target="../media/image534.emf"/><Relationship Id="rId72" Type="http://schemas.openxmlformats.org/officeDocument/2006/relationships/image" Target="../media/image555.emf"/><Relationship Id="rId80" Type="http://schemas.openxmlformats.org/officeDocument/2006/relationships/image" Target="../media/image563.emf"/><Relationship Id="rId3" Type="http://schemas.openxmlformats.org/officeDocument/2006/relationships/image" Target="../media/image486.jpeg"/><Relationship Id="rId12" Type="http://schemas.openxmlformats.org/officeDocument/2006/relationships/image" Target="../media/image495.emf"/><Relationship Id="rId17" Type="http://schemas.openxmlformats.org/officeDocument/2006/relationships/image" Target="../media/image500.emf"/><Relationship Id="rId25" Type="http://schemas.openxmlformats.org/officeDocument/2006/relationships/image" Target="../media/image508.emf"/><Relationship Id="rId33" Type="http://schemas.openxmlformats.org/officeDocument/2006/relationships/image" Target="../media/image516.emf"/><Relationship Id="rId38" Type="http://schemas.openxmlformats.org/officeDocument/2006/relationships/image" Target="../media/image521.emf"/><Relationship Id="rId46" Type="http://schemas.openxmlformats.org/officeDocument/2006/relationships/image" Target="../media/image529.emf"/><Relationship Id="rId59" Type="http://schemas.openxmlformats.org/officeDocument/2006/relationships/image" Target="../media/image542.emf"/><Relationship Id="rId67" Type="http://schemas.openxmlformats.org/officeDocument/2006/relationships/image" Target="../media/image550.emf"/><Relationship Id="rId20" Type="http://schemas.openxmlformats.org/officeDocument/2006/relationships/image" Target="../media/image503.emf"/><Relationship Id="rId41" Type="http://schemas.openxmlformats.org/officeDocument/2006/relationships/image" Target="../media/image524.emf"/><Relationship Id="rId54" Type="http://schemas.openxmlformats.org/officeDocument/2006/relationships/image" Target="../media/image537.emf"/><Relationship Id="rId62" Type="http://schemas.openxmlformats.org/officeDocument/2006/relationships/image" Target="../media/image545.emf"/><Relationship Id="rId70" Type="http://schemas.openxmlformats.org/officeDocument/2006/relationships/image" Target="../media/image553.emf"/><Relationship Id="rId75" Type="http://schemas.openxmlformats.org/officeDocument/2006/relationships/image" Target="../media/image558.emf"/><Relationship Id="rId1" Type="http://schemas.openxmlformats.org/officeDocument/2006/relationships/slideLayout" Target="../slideLayouts/slideLayout12.xml"/><Relationship Id="rId6" Type="http://schemas.openxmlformats.org/officeDocument/2006/relationships/image" Target="../media/image489.jpeg"/><Relationship Id="rId15" Type="http://schemas.openxmlformats.org/officeDocument/2006/relationships/image" Target="../media/image498.emf"/><Relationship Id="rId23" Type="http://schemas.openxmlformats.org/officeDocument/2006/relationships/image" Target="../media/image506.emf"/><Relationship Id="rId28" Type="http://schemas.openxmlformats.org/officeDocument/2006/relationships/image" Target="../media/image511.emf"/><Relationship Id="rId36" Type="http://schemas.openxmlformats.org/officeDocument/2006/relationships/image" Target="../media/image519.emf"/><Relationship Id="rId49" Type="http://schemas.openxmlformats.org/officeDocument/2006/relationships/image" Target="../media/image532.emf"/><Relationship Id="rId57" Type="http://schemas.openxmlformats.org/officeDocument/2006/relationships/image" Target="../media/image54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78"/>
          <p:cNvSpPr>
            <a:spLocks noChangeArrowheads="1"/>
          </p:cNvSpPr>
          <p:nvPr/>
        </p:nvSpPr>
        <p:spPr bwMode="auto">
          <a:xfrm>
            <a:off x="174948" y="2503892"/>
            <a:ext cx="4464050" cy="4644000"/>
          </a:xfrm>
          <a:prstGeom prst="rect">
            <a:avLst/>
          </a:prstGeom>
          <a:noFill/>
          <a:ln w="8001">
            <a:solidFill>
              <a:srgbClr val="000000"/>
            </a:solidFill>
            <a:miter lim="800000"/>
            <a:headEnd/>
            <a:tailEnd/>
          </a:ln>
        </p:spPr>
        <p:txBody>
          <a:bodyPr lIns="91425" tIns="45713" rIns="91425" bIns="45713"/>
          <a:lstStyle/>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Restaurace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Klub  ve Štětí</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FORNAXA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–TĚSNĚNÍ, spol.   s 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Dům dětí a mládeže Štětí</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VOLEMAN - autobusová přeprava</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Patok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Ahlfit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rPr>
              <a:t>STROJCONSULT  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Izolace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Beran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POKORNÝ, spol. s 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STAVEBNÍ STROJE A DOPRAVA s.r.o. </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JT-Service s.r.o.</a:t>
            </a:r>
            <a:endPar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endParaRP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VAM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ANLAGETECHNIK 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Průmstav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Štětí a.s.</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Montiz </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BESTONSTAV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rPr>
              <a:t>D</a:t>
            </a:r>
            <a:r>
              <a:rPr lang="en-GB" dirty="0">
                <a:solidFill>
                  <a:srgbClr val="006600"/>
                </a:solidFill>
                <a:effectLst>
                  <a:outerShdw blurRad="38100" dist="38100" dir="2700000" algn="tl">
                    <a:srgbClr val="000000">
                      <a:alpha val="43137"/>
                    </a:srgbClr>
                  </a:outerShdw>
                </a:effectLst>
                <a:latin typeface="Century Gothic" pitchFamily="34" charset="0"/>
              </a:rPr>
              <a:t>EKRA Industrial s.r.o. </a:t>
            </a:r>
            <a:endParaRPr lang="cs-CZ" dirty="0">
              <a:solidFill>
                <a:srgbClr val="006600"/>
              </a:solidFill>
              <a:effectLst>
                <a:outerShdw blurRad="38100" dist="38100" dir="2700000" algn="tl">
                  <a:srgbClr val="000000">
                    <a:alpha val="43137"/>
                  </a:srgbClr>
                </a:outerShdw>
              </a:effectLst>
              <a:latin typeface="Century Gothic" pitchFamily="34" charset="0"/>
            </a:endParaRP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AXIS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a.s.</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INDUSTRIAL CZ, spol. s 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Unistroj 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Tyma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CZ,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Technicom, </a:t>
            </a: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Fortuna</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Ruml 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GEAR SERVICE s.r.o.</a:t>
            </a:r>
            <a:endPar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endParaRPr>
          </a:p>
        </p:txBody>
      </p:sp>
      <p:sp>
        <p:nvSpPr>
          <p:cNvPr id="6" name="Rectangle 1279"/>
          <p:cNvSpPr>
            <a:spLocks noChangeArrowheads="1"/>
          </p:cNvSpPr>
          <p:nvPr/>
        </p:nvSpPr>
        <p:spPr bwMode="auto">
          <a:xfrm>
            <a:off x="174625" y="163513"/>
            <a:ext cx="4464050" cy="504825"/>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a:t>
            </a:r>
            <a:r>
              <a:rPr lang="cs-CZ" sz="2400" dirty="0" smtClean="0">
                <a:latin typeface="Albertus MT" pitchFamily="18" charset="0"/>
              </a:rPr>
              <a:t>2016</a:t>
            </a:r>
            <a:endParaRPr lang="cs-CZ" sz="2400" dirty="0">
              <a:latin typeface="Albertus MT" pitchFamily="18" charset="0"/>
            </a:endParaRPr>
          </a:p>
        </p:txBody>
      </p:sp>
      <p:sp>
        <p:nvSpPr>
          <p:cNvPr id="7" name="Rectangle 1280"/>
          <p:cNvSpPr>
            <a:spLocks noChangeArrowheads="1"/>
          </p:cNvSpPr>
          <p:nvPr/>
        </p:nvSpPr>
        <p:spPr bwMode="auto">
          <a:xfrm>
            <a:off x="174625" y="2035175"/>
            <a:ext cx="4464050" cy="431800"/>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a:t>
            </a:r>
            <a:r>
              <a:rPr lang="cs-CZ" sz="2400" dirty="0" smtClean="0">
                <a:latin typeface="Albertus MT" pitchFamily="18" charset="0"/>
              </a:rPr>
              <a:t>2016</a:t>
            </a:r>
            <a:endParaRPr lang="cs-CZ" sz="2400" b="0" dirty="0">
              <a:latin typeface="Times New Roman" pitchFamily="18" charset="0"/>
            </a:endParaRPr>
          </a:p>
        </p:txBody>
      </p:sp>
      <p:sp>
        <p:nvSpPr>
          <p:cNvPr id="8" name="Rectangle 1339"/>
          <p:cNvSpPr>
            <a:spLocks noChangeArrowheads="1"/>
          </p:cNvSpPr>
          <p:nvPr/>
        </p:nvSpPr>
        <p:spPr bwMode="auto">
          <a:xfrm>
            <a:off x="174948" y="595164"/>
            <a:ext cx="4464050" cy="1440160"/>
          </a:xfrm>
          <a:prstGeom prst="rect">
            <a:avLst/>
          </a:prstGeom>
          <a:solidFill>
            <a:srgbClr val="CCFFFF"/>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p:txBody>
      </p:sp>
      <p:pic>
        <p:nvPicPr>
          <p:cNvPr id="9" name="Picture 1341"/>
          <p:cNvPicPr>
            <a:picLocks noChangeAspect="1" noChangeArrowheads="1"/>
          </p:cNvPicPr>
          <p:nvPr/>
        </p:nvPicPr>
        <p:blipFill>
          <a:blip r:embed="rId2" cstate="print"/>
          <a:srcRect/>
          <a:stretch>
            <a:fillRect/>
          </a:stretch>
        </p:blipFill>
        <p:spPr bwMode="auto">
          <a:xfrm>
            <a:off x="1758950" y="811213"/>
            <a:ext cx="1030288" cy="936625"/>
          </a:xfrm>
          <a:prstGeom prst="rect">
            <a:avLst/>
          </a:prstGeom>
          <a:noFill/>
          <a:ln w="9525">
            <a:noFill/>
            <a:miter lim="800000"/>
            <a:headEnd/>
            <a:tailEnd/>
          </a:ln>
        </p:spPr>
      </p:pic>
      <p:sp>
        <p:nvSpPr>
          <p:cNvPr id="10" name="Text Box 6"/>
          <p:cNvSpPr txBox="1">
            <a:spLocks noChangeArrowheads="1"/>
          </p:cNvSpPr>
          <p:nvPr/>
        </p:nvSpPr>
        <p:spPr bwMode="auto">
          <a:xfrm>
            <a:off x="5360076" y="4607287"/>
            <a:ext cx="4895992" cy="2371205"/>
          </a:xfrm>
          <a:prstGeom prst="rect">
            <a:avLst/>
          </a:prstGeom>
          <a:blipFill>
            <a:blip r:embed="rId3" cstate="print"/>
            <a:stretch>
              <a:fillRect/>
            </a:stretch>
          </a:blipFill>
          <a:ln w="60325" cap="rnd" cmpd="sng">
            <a:solidFill>
              <a:srgbClr val="333399"/>
            </a:solidFill>
            <a:prstDash val="solid"/>
            <a:miter lim="800000"/>
            <a:headEnd/>
            <a:tailEnd/>
          </a:ln>
          <a:effectLst/>
        </p:spPr>
        <p:txBody>
          <a:bodyPr wrap="square" lIns="0" tIns="108000" rIns="91425" bIns="45713" anchor="ctr" anchorCtr="0">
            <a:spAutoFit/>
            <a:scene3d>
              <a:camera prst="orthographicFront"/>
              <a:lightRig rig="threePt" dir="t"/>
            </a:scene3d>
            <a:sp3d contourW="12700" prstMaterial="matte">
              <a:extrusionClr>
                <a:schemeClr val="bg1"/>
              </a:extrusionClr>
              <a:contourClr>
                <a:schemeClr val="tx1"/>
              </a:contourClr>
            </a:sp3d>
          </a:bodyPr>
          <a:lstStyle/>
          <a:p>
            <a:pPr algn="ctr" eaLnBrk="0" hangingPunct="0">
              <a:defRPr/>
            </a:pPr>
            <a:r>
              <a:rPr lang="cs-CZ" sz="4800" dirty="0" smtClean="0">
                <a:ln w="79375" cap="rnd" cmpd="dbl">
                  <a:solidFill>
                    <a:srgbClr val="FFFF66"/>
                  </a:solidFill>
                  <a:bevel/>
                </a:ln>
                <a:solidFill>
                  <a:srgbClr val="FF0066"/>
                </a:solidFill>
                <a:effectLst>
                  <a:outerShdw blurRad="38100" dist="38100" dir="2700000" algn="tl">
                    <a:srgbClr val="000000">
                      <a:alpha val="43137"/>
                    </a:srgbClr>
                  </a:outerShdw>
                </a:effectLst>
                <a:latin typeface="Arial Black" pitchFamily="34" charset="0"/>
                <a:ea typeface="Gungsuh" pitchFamily="18" charset="-127"/>
                <a:cs typeface="Arial" pitchFamily="34" charset="0"/>
              </a:rPr>
              <a:t>13.</a:t>
            </a:r>
          </a:p>
          <a:p>
            <a:pPr algn="ctr" eaLnBrk="0" hangingPunct="0">
              <a:defRPr/>
            </a:pPr>
            <a:r>
              <a:rPr lang="cs-CZ" sz="4800" dirty="0" smtClean="0">
                <a:ln w="79375" cap="rnd" cmpd="dbl">
                  <a:solidFill>
                    <a:srgbClr val="FFFF66"/>
                  </a:solidFill>
                  <a:bevel/>
                </a:ln>
                <a:solidFill>
                  <a:srgbClr val="FF0066"/>
                </a:solidFill>
                <a:effectLst>
                  <a:outerShdw blurRad="38100" dist="38100" dir="2700000" algn="tl">
                    <a:srgbClr val="000000">
                      <a:alpha val="43137"/>
                    </a:srgbClr>
                  </a:outerShdw>
                </a:effectLst>
                <a:latin typeface="Arial Black" pitchFamily="34" charset="0"/>
                <a:ea typeface="Gungsuh" pitchFamily="18" charset="-127"/>
                <a:cs typeface="Arial" pitchFamily="34" charset="0"/>
              </a:rPr>
              <a:t>TJ </a:t>
            </a:r>
            <a:r>
              <a:rPr lang="cs-CZ" sz="4800" dirty="0" err="1" smtClean="0">
                <a:ln w="79375" cap="rnd" cmpd="dbl">
                  <a:solidFill>
                    <a:srgbClr val="FFFF66"/>
                  </a:solidFill>
                  <a:bevel/>
                </a:ln>
                <a:solidFill>
                  <a:srgbClr val="FF0066"/>
                </a:solidFill>
                <a:effectLst>
                  <a:outerShdw blurRad="38100" dist="38100" dir="2700000" algn="tl">
                    <a:srgbClr val="000000">
                      <a:alpha val="43137"/>
                    </a:srgbClr>
                  </a:outerShdw>
                </a:effectLst>
                <a:latin typeface="Arial Black" pitchFamily="34" charset="0"/>
                <a:ea typeface="Gungsuh" pitchFamily="18" charset="-127"/>
                <a:cs typeface="Arial" pitchFamily="34" charset="0"/>
              </a:rPr>
              <a:t>Střekov</a:t>
            </a:r>
            <a:r>
              <a:rPr lang="cs-CZ" sz="4800" dirty="0" smtClean="0">
                <a:ln w="79375" cap="rnd" cmpd="dbl">
                  <a:solidFill>
                    <a:srgbClr val="FFFF66"/>
                  </a:solidFill>
                  <a:bevel/>
                </a:ln>
                <a:solidFill>
                  <a:srgbClr val="FF0066"/>
                </a:solidFill>
                <a:effectLst>
                  <a:outerShdw blurRad="38100" dist="38100" dir="2700000" algn="tl">
                    <a:srgbClr val="000000">
                      <a:alpha val="43137"/>
                    </a:srgbClr>
                  </a:outerShdw>
                </a:effectLst>
                <a:latin typeface="Arial Black" pitchFamily="34" charset="0"/>
                <a:ea typeface="Gungsuh" pitchFamily="18" charset="-127"/>
                <a:cs typeface="Arial" pitchFamily="34" charset="0"/>
              </a:rPr>
              <a:t>, z.s.</a:t>
            </a:r>
          </a:p>
        </p:txBody>
      </p:sp>
      <p:sp>
        <p:nvSpPr>
          <p:cNvPr id="13" name="TextovéPole 13"/>
          <p:cNvSpPr txBox="1">
            <a:spLocks noChangeArrowheads="1"/>
          </p:cNvSpPr>
          <p:nvPr/>
        </p:nvSpPr>
        <p:spPr bwMode="auto">
          <a:xfrm>
            <a:off x="5359524" y="6922576"/>
            <a:ext cx="4606925" cy="369332"/>
          </a:xfrm>
          <a:prstGeom prst="rect">
            <a:avLst/>
          </a:prstGeom>
          <a:noFill/>
          <a:ln w="9525">
            <a:noFill/>
            <a:miter lim="800000"/>
            <a:headEnd/>
            <a:tailEnd/>
          </a:ln>
        </p:spPr>
        <p:txBody>
          <a:bodyPr wrap="square">
            <a:spAutoFit/>
          </a:bodyPr>
          <a:lstStyle/>
          <a:p>
            <a:pPr algn="ctr"/>
            <a:r>
              <a:rPr lang="cs-CZ" sz="1800" dirty="0"/>
              <a:t>www.stetimondifotbal.cz</a:t>
            </a:r>
          </a:p>
        </p:txBody>
      </p:sp>
      <p:sp>
        <p:nvSpPr>
          <p:cNvPr id="16" name="TextovéPole 15"/>
          <p:cNvSpPr txBox="1"/>
          <p:nvPr/>
        </p:nvSpPr>
        <p:spPr>
          <a:xfrm>
            <a:off x="5359524" y="2539380"/>
            <a:ext cx="4896544" cy="1938992"/>
          </a:xfrm>
          <a:prstGeom prst="rect">
            <a:avLst/>
          </a:prstGeom>
          <a:blipFill>
            <a:blip r:embed="rId4" cstate="print"/>
            <a:stretch>
              <a:fillRect/>
            </a:stretch>
          </a:blipFill>
          <a:ln w="41275" cap="rnd" cmpd="sng">
            <a:gradFill flip="none" rotWithShape="1">
              <a:gsLst>
                <a:gs pos="0">
                  <a:srgbClr val="000082"/>
                </a:gs>
                <a:gs pos="30000">
                  <a:srgbClr val="66008F"/>
                </a:gs>
                <a:gs pos="64999">
                  <a:srgbClr val="BA0066"/>
                </a:gs>
                <a:gs pos="89999">
                  <a:srgbClr val="FF0000"/>
                </a:gs>
                <a:gs pos="100000">
                  <a:srgbClr val="FF8200"/>
                </a:gs>
              </a:gsLst>
              <a:lin ang="5400000" scaled="0"/>
              <a:tileRect r="-100000" b="-100000"/>
            </a:gradFill>
            <a:prstDash val="lgDashDot"/>
            <a:miter lim="800000"/>
          </a:ln>
          <a:effectLst>
            <a:outerShdw blurRad="50800" dist="38100" dir="5400000" algn="t" rotWithShape="0">
              <a:schemeClr val="accent1">
                <a:lumMod val="75000"/>
                <a:alpha val="40000"/>
              </a:schemeClr>
            </a:outerShdw>
          </a:effectLst>
          <a:scene3d>
            <a:camera prst="orthographicFront"/>
            <a:lightRig rig="threePt" dir="t"/>
          </a:scene3d>
          <a:sp3d extrusionH="25400" contourW="19050">
            <a:bevelT w="12700" h="82550"/>
          </a:sp3d>
        </p:spPr>
        <p:txBody>
          <a:bodyPr wrap="square" rtlCol="0">
            <a:spAutoFit/>
          </a:bodyPr>
          <a:lstStyle/>
          <a:p>
            <a:pPr algn="ctr"/>
            <a:r>
              <a:rPr lang="cs-CZ" sz="4000" dirty="0" smtClean="0">
                <a:ln w="31750">
                  <a:noFill/>
                </a:ln>
                <a:effectLst>
                  <a:outerShdw blurRad="38100" dist="38100" dir="2700000" algn="tl">
                    <a:srgbClr val="00CC00">
                      <a:alpha val="42745"/>
                    </a:srgbClr>
                  </a:outerShdw>
                </a:effectLst>
                <a:latin typeface="Copperplate Gothic Bold" pitchFamily="34" charset="0"/>
                <a:ea typeface="FangSong" pitchFamily="49" charset="-122"/>
                <a:cs typeface="KodchiangUPC" pitchFamily="18" charset="-34"/>
              </a:rPr>
              <a:t>21.5.2016  </a:t>
            </a:r>
          </a:p>
          <a:p>
            <a:pPr algn="ctr"/>
            <a:r>
              <a:rPr lang="cs-CZ" sz="4000" dirty="0" smtClean="0">
                <a:ln w="31750">
                  <a:noFill/>
                </a:ln>
                <a:effectLst>
                  <a:outerShdw blurRad="38100" dist="38100" dir="2700000" algn="tl">
                    <a:srgbClr val="00CC00">
                      <a:alpha val="42745"/>
                    </a:srgbClr>
                  </a:outerShdw>
                </a:effectLst>
                <a:latin typeface="Copperplate Gothic Bold" pitchFamily="34" charset="0"/>
                <a:ea typeface="FangSong" pitchFamily="49" charset="-122"/>
                <a:cs typeface="KodchiangUPC" pitchFamily="18" charset="-34"/>
              </a:rPr>
              <a:t>sobota  26.kolo   </a:t>
            </a:r>
          </a:p>
          <a:p>
            <a:pPr algn="ctr"/>
            <a:r>
              <a:rPr lang="cs-CZ" sz="4000" dirty="0" smtClean="0">
                <a:ln w="31750">
                  <a:noFill/>
                </a:ln>
                <a:effectLst>
                  <a:outerShdw blurRad="38100" dist="38100" dir="2700000" algn="tl">
                    <a:srgbClr val="00CC00">
                      <a:alpha val="42745"/>
                    </a:srgbClr>
                  </a:outerShdw>
                </a:effectLst>
                <a:latin typeface="Copperplate Gothic Bold" pitchFamily="34" charset="0"/>
                <a:ea typeface="FangSong" pitchFamily="49" charset="-122"/>
                <a:cs typeface="KodchiangUPC" pitchFamily="18" charset="-34"/>
              </a:rPr>
              <a:t>17:00 hod</a:t>
            </a:r>
            <a:endParaRPr lang="cs-CZ" sz="3600" dirty="0" smtClean="0">
              <a:ln w="31750">
                <a:noFill/>
              </a:ln>
              <a:effectLst>
                <a:outerShdw blurRad="38100" dist="38100" dir="2700000" algn="tl">
                  <a:srgbClr val="00CC00">
                    <a:alpha val="42745"/>
                  </a:srgbClr>
                </a:outerShdw>
              </a:effectLst>
              <a:latin typeface="Copperplate Gothic Bold" pitchFamily="34" charset="0"/>
              <a:ea typeface="FangSong" pitchFamily="49" charset="-122"/>
              <a:cs typeface="KodchiangUPC" pitchFamily="18" charset="-34"/>
            </a:endParaRPr>
          </a:p>
        </p:txBody>
      </p:sp>
      <p:sp>
        <p:nvSpPr>
          <p:cNvPr id="14" name="AutoShape 3"/>
          <p:cNvSpPr>
            <a:spLocks noChangeArrowheads="1"/>
          </p:cNvSpPr>
          <p:nvPr/>
        </p:nvSpPr>
        <p:spPr bwMode="auto">
          <a:xfrm>
            <a:off x="5359524" y="74422"/>
            <a:ext cx="4896544" cy="1191800"/>
          </a:xfrm>
          <a:prstGeom prst="flowChartAlternateProcess">
            <a:avLst/>
          </a:prstGeom>
          <a:blipFill>
            <a:blip r:embed="rId5" cstate="print"/>
            <a:stretch>
              <a:fillRect/>
            </a:stretch>
          </a:blipFill>
          <a:ln w="57150" cap="rnd" cmpd="sng">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r="-100000" b="-100000"/>
            </a:gradFill>
            <a:prstDash val="lgDashDotDot"/>
            <a:bevel/>
            <a:headEnd/>
            <a:tailEnd/>
          </a:ln>
          <a:effectLst/>
        </p:spPr>
        <p:txBody>
          <a:bodyPr wrap="none" lIns="0" tIns="45713" rIns="91425" bIns="45713" anchor="ctr"/>
          <a:lstStyle/>
          <a:p>
            <a:pPr algn="ctr" eaLnBrk="0" hangingPunct="0">
              <a:defRPr/>
            </a:pPr>
            <a:r>
              <a:rPr lang="cs-CZ" sz="3200" dirty="0">
                <a:ln w="25400" cap="rnd">
                  <a:solidFill>
                    <a:srgbClr val="9966FF"/>
                  </a:solidFill>
                  <a:miter lim="800000"/>
                </a:ln>
                <a:solidFill>
                  <a:srgbClr val="CC0066"/>
                </a:solidFill>
                <a:effectLst>
                  <a:outerShdw blurRad="38100" dist="38100" dir="2700000" algn="tl">
                    <a:srgbClr val="000000">
                      <a:alpha val="43137"/>
                    </a:srgbClr>
                  </a:outerShdw>
                </a:effectLst>
                <a:latin typeface="Swis721 Ex BT" pitchFamily="34" charset="0"/>
              </a:rPr>
              <a:t> </a:t>
            </a:r>
            <a:r>
              <a:rPr lang="cs-CZ" sz="3200" dirty="0">
                <a:ln w="0" cap="rnd">
                  <a:noFill/>
                  <a:miter lim="800000"/>
                </a:ln>
                <a:solidFill>
                  <a:srgbClr val="CC0066"/>
                </a:solidFill>
                <a:effectLst>
                  <a:outerShdw blurRad="50800" dist="50800" dir="5400000" algn="ctr" rotWithShape="0">
                    <a:schemeClr val="accent1">
                      <a:lumMod val="75000"/>
                    </a:schemeClr>
                  </a:outerShdw>
                </a:effectLst>
                <a:latin typeface="Georgia" pitchFamily="18" charset="0"/>
                <a:ea typeface="SimHei" pitchFamily="49" charset="-122"/>
                <a:cs typeface="LilyUPC" pitchFamily="34" charset="-34"/>
              </a:rPr>
              <a:t>Fotbalový zpravodaj</a:t>
            </a:r>
          </a:p>
          <a:p>
            <a:pPr algn="ctr" eaLnBrk="0" hangingPunct="0">
              <a:defRPr/>
            </a:pPr>
            <a:r>
              <a:rPr lang="cs-CZ" sz="3200" dirty="0">
                <a:ln w="0" cap="rnd">
                  <a:noFill/>
                  <a:miter lim="800000"/>
                </a:ln>
                <a:solidFill>
                  <a:srgbClr val="CC0066"/>
                </a:solidFill>
                <a:effectLst>
                  <a:outerShdw blurRad="50800" dist="50800" dir="5400000" algn="ctr" rotWithShape="0">
                    <a:schemeClr val="accent1">
                      <a:lumMod val="75000"/>
                    </a:schemeClr>
                  </a:outerShdw>
                </a:effectLst>
                <a:latin typeface="Georgia" pitchFamily="18" charset="0"/>
                <a:ea typeface="SimHei" pitchFamily="49" charset="-122"/>
                <a:cs typeface="LilyUPC" pitchFamily="34" charset="-34"/>
              </a:rPr>
              <a:t>SK </a:t>
            </a:r>
            <a:r>
              <a:rPr lang="cs-CZ" sz="3200" dirty="0" err="1" smtClean="0">
                <a:ln w="0" cap="rnd">
                  <a:noFill/>
                  <a:miter lim="800000"/>
                </a:ln>
                <a:solidFill>
                  <a:srgbClr val="CC0066"/>
                </a:solidFill>
                <a:effectLst>
                  <a:outerShdw blurRad="50800" dist="50800" dir="5400000" algn="ctr" rotWithShape="0">
                    <a:schemeClr val="accent1">
                      <a:lumMod val="75000"/>
                    </a:schemeClr>
                  </a:outerShdw>
                </a:effectLst>
                <a:latin typeface="Georgia" pitchFamily="18" charset="0"/>
                <a:ea typeface="SimHei" pitchFamily="49" charset="-122"/>
                <a:cs typeface="LilyUPC" pitchFamily="34" charset="-34"/>
              </a:rPr>
              <a:t>Štětí</a:t>
            </a:r>
            <a:r>
              <a:rPr lang="cs-CZ" sz="3200" dirty="0" smtClean="0">
                <a:ln w="0" cap="rnd">
                  <a:noFill/>
                  <a:miter lim="800000"/>
                </a:ln>
                <a:solidFill>
                  <a:srgbClr val="CC0066"/>
                </a:solidFill>
                <a:effectLst>
                  <a:outerShdw blurRad="50800" dist="50800" dir="5400000" algn="ctr" rotWithShape="0">
                    <a:schemeClr val="accent1">
                      <a:lumMod val="75000"/>
                    </a:schemeClr>
                  </a:outerShdw>
                </a:effectLst>
                <a:latin typeface="Georgia" pitchFamily="18" charset="0"/>
                <a:ea typeface="SimHei" pitchFamily="49" charset="-122"/>
                <a:cs typeface="LilyUPC" pitchFamily="34" charset="-34"/>
              </a:rPr>
              <a:t>, z.s.</a:t>
            </a:r>
            <a:endParaRPr lang="cs-CZ" sz="3200" dirty="0">
              <a:ln w="0" cap="rnd">
                <a:noFill/>
                <a:miter lim="800000"/>
              </a:ln>
              <a:solidFill>
                <a:srgbClr val="CC0066"/>
              </a:solidFill>
              <a:effectLst>
                <a:outerShdw blurRad="50800" dist="50800" dir="5400000" algn="ctr" rotWithShape="0">
                  <a:schemeClr val="accent1">
                    <a:lumMod val="75000"/>
                  </a:schemeClr>
                </a:outerShdw>
              </a:effectLst>
              <a:latin typeface="Georgia" pitchFamily="18" charset="0"/>
              <a:ea typeface="SimHei" pitchFamily="49" charset="-122"/>
              <a:cs typeface="LilyUPC" pitchFamily="34" charset="-34"/>
            </a:endParaRPr>
          </a:p>
        </p:txBody>
      </p:sp>
      <p:sp>
        <p:nvSpPr>
          <p:cNvPr id="17" name="TextovéPole 16"/>
          <p:cNvSpPr txBox="1"/>
          <p:nvPr/>
        </p:nvSpPr>
        <p:spPr>
          <a:xfrm>
            <a:off x="5359524" y="1459260"/>
            <a:ext cx="4896000" cy="1046440"/>
          </a:xfrm>
          <a:prstGeom prst="rect">
            <a:avLst/>
          </a:prstGeom>
          <a:blipFill>
            <a:blip r:embed="rId6" cstate="print"/>
            <a:stretch>
              <a:fillRect/>
            </a:stretch>
          </a:blipFill>
          <a:ln w="50800" cmpd="sng">
            <a:solidFill>
              <a:srgbClr val="9900FF"/>
            </a:solidFill>
            <a:prstDash val="solid"/>
          </a:ln>
          <a:effectLst>
            <a:innerShdw blurRad="63500" dist="50800" dir="10800000">
              <a:srgbClr val="FF3399">
                <a:alpha val="49804"/>
              </a:srgbClr>
            </a:innerShdw>
          </a:effectLst>
          <a:scene3d>
            <a:camera prst="orthographicFront"/>
            <a:lightRig rig="threePt" dir="t"/>
          </a:scene3d>
          <a:sp3d extrusionH="76200" contourW="12700">
            <a:bevelT w="165100" prst="coolSlant"/>
            <a:extrusionClr>
              <a:srgbClr val="CC00CC"/>
            </a:extrusionClr>
            <a:contourClr>
              <a:srgbClr val="CC66FF"/>
            </a:contourClr>
          </a:sp3d>
        </p:spPr>
        <p:txBody>
          <a:bodyPr wrap="square" rtlCol="0">
            <a:spAutoFit/>
          </a:bodyPr>
          <a:lstStyle/>
          <a:p>
            <a:pPr algn="ctr"/>
            <a:r>
              <a:rPr lang="cs-CZ" sz="3100" dirty="0" smtClean="0">
                <a:ln w="31750">
                  <a:noFill/>
                </a:ln>
                <a:blipFill>
                  <a:blip r:embed="rId7"/>
                  <a:stretch>
                    <a:fillRect/>
                  </a:stretch>
                </a:blipFill>
                <a:effectLst>
                  <a:outerShdw blurRad="38100" dist="38100" dir="2700000" algn="tl">
                    <a:srgbClr val="000000">
                      <a:alpha val="43137"/>
                    </a:srgbClr>
                  </a:outerShdw>
                </a:effectLst>
                <a:latin typeface="Estrangelo Edessa" pitchFamily="66" charset="0"/>
                <a:ea typeface="Cambria Math" pitchFamily="18" charset="0"/>
                <a:cs typeface="Estrangelo Edessa" pitchFamily="66" charset="0"/>
              </a:rPr>
              <a:t>Sezóna 2015/2016</a:t>
            </a:r>
          </a:p>
          <a:p>
            <a:pPr algn="ctr"/>
            <a:r>
              <a:rPr lang="cs-CZ" sz="3100" dirty="0" smtClean="0">
                <a:ln w="31750">
                  <a:noFill/>
                </a:ln>
                <a:blipFill>
                  <a:blip r:embed="rId7"/>
                  <a:stretch>
                    <a:fillRect/>
                  </a:stretch>
                </a:blipFill>
                <a:effectLst>
                  <a:outerShdw blurRad="38100" dist="38100" dir="2700000" algn="tl">
                    <a:srgbClr val="000000">
                      <a:alpha val="43137"/>
                    </a:srgbClr>
                  </a:outerShdw>
                </a:effectLst>
                <a:latin typeface="Estrangelo Edessa" pitchFamily="66" charset="0"/>
                <a:ea typeface="Cambria Math" pitchFamily="18" charset="0"/>
                <a:cs typeface="Estrangelo Edessa" pitchFamily="66" charset="0"/>
              </a:rPr>
              <a:t>Ústecký přebor Jaro 2016</a:t>
            </a:r>
            <a:endParaRPr lang="cs-CZ" sz="3100" dirty="0" smtClean="0">
              <a:ln w="31750">
                <a:gradFill>
                  <a:gsLst>
                    <a:gs pos="0">
                      <a:srgbClr val="03D4A8"/>
                    </a:gs>
                    <a:gs pos="25000">
                      <a:srgbClr val="21D6E0"/>
                    </a:gs>
                    <a:gs pos="75000">
                      <a:srgbClr val="0087E6"/>
                    </a:gs>
                    <a:gs pos="100000">
                      <a:srgbClr val="005CBF"/>
                    </a:gs>
                  </a:gsLst>
                  <a:lin ang="5400000" scaled="0"/>
                </a:gradFill>
              </a:ln>
              <a:blipFill>
                <a:blip r:embed="rId7"/>
                <a:stretch>
                  <a:fillRect/>
                </a:stretch>
              </a:blipFill>
              <a:effectLst>
                <a:outerShdw blurRad="38100" dist="38100" dir="2700000" algn="tl">
                  <a:srgbClr val="000000">
                    <a:alpha val="43137"/>
                  </a:srgbClr>
                </a:outerShdw>
              </a:effectLst>
              <a:latin typeface="Estrangelo Edessa" pitchFamily="66" charset="0"/>
              <a:ea typeface="Cambria Math" pitchFamily="18" charset="0"/>
              <a:cs typeface="Estrangelo Edessa" pitchFamily="66" charset="0"/>
            </a:endParaRPr>
          </a:p>
        </p:txBody>
      </p:sp>
      <p:pic>
        <p:nvPicPr>
          <p:cNvPr id="31746" name="Picture 2"/>
          <p:cNvPicPr>
            <a:picLocks noChangeAspect="1" noChangeArrowheads="1"/>
          </p:cNvPicPr>
          <p:nvPr/>
        </p:nvPicPr>
        <p:blipFill>
          <a:blip r:embed="rId8" cstate="print"/>
          <a:srcRect/>
          <a:stretch>
            <a:fillRect/>
          </a:stretch>
        </p:blipFill>
        <p:spPr bwMode="auto">
          <a:xfrm>
            <a:off x="5647556" y="4771628"/>
            <a:ext cx="648072" cy="648072"/>
          </a:xfrm>
          <a:prstGeom prst="rect">
            <a:avLst/>
          </a:prstGeom>
          <a:noFill/>
          <a:ln w="9525">
            <a:noFill/>
            <a:miter lim="800000"/>
            <a:headEnd/>
            <a:tailEnd/>
          </a:ln>
        </p:spPr>
      </p:pic>
      <p:pic>
        <p:nvPicPr>
          <p:cNvPr id="2" name="Picture 1"/>
          <p:cNvPicPr>
            <a:picLocks noChangeAspect="1" noChangeArrowheads="1"/>
          </p:cNvPicPr>
          <p:nvPr/>
        </p:nvPicPr>
        <p:blipFill>
          <a:blip r:embed="rId9" cstate="print"/>
          <a:srcRect/>
          <a:stretch>
            <a:fillRect/>
          </a:stretch>
        </p:blipFill>
        <p:spPr bwMode="auto">
          <a:xfrm>
            <a:off x="9319964" y="6211788"/>
            <a:ext cx="720080" cy="720080"/>
          </a:xfrm>
          <a:prstGeom prst="rect">
            <a:avLst/>
          </a:prstGeom>
          <a:noFill/>
          <a:ln w="9525">
            <a:noFill/>
            <a:miter lim="800000"/>
            <a:headEnd/>
            <a:tailEnd/>
          </a:ln>
        </p:spPr>
      </p:pic>
      <p:sp>
        <p:nvSpPr>
          <p:cNvPr id="15" name="TextovéPole 12"/>
          <p:cNvSpPr txBox="1">
            <a:spLocks noChangeArrowheads="1"/>
          </p:cNvSpPr>
          <p:nvPr/>
        </p:nvSpPr>
        <p:spPr bwMode="auto">
          <a:xfrm>
            <a:off x="8527801" y="4592479"/>
            <a:ext cx="15843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1pPr>
            <a:lvl2pPr marL="4556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2pPr>
            <a:lvl3pPr marL="9128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3pPr>
            <a:lvl4pPr marL="13700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4pPr>
            <a:lvl5pPr marL="18272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5pPr>
            <a:lvl6pPr marL="2286000" algn="l" defTabSz="914400" rtl="0" eaLnBrk="1" latinLnBrk="0" hangingPunct="1">
              <a:defRPr sz="1200" b="1" kern="1200">
                <a:solidFill>
                  <a:schemeClr val="tx1"/>
                </a:solidFill>
                <a:latin typeface="Arial Rounded MT Bold" panose="020F0704030504030204" pitchFamily="34" charset="0"/>
                <a:ea typeface="+mn-ea"/>
                <a:cs typeface="+mn-cs"/>
              </a:defRPr>
            </a:lvl6pPr>
            <a:lvl7pPr marL="2743200" algn="l" defTabSz="914400" rtl="0" eaLnBrk="1" latinLnBrk="0" hangingPunct="1">
              <a:defRPr sz="1200" b="1" kern="1200">
                <a:solidFill>
                  <a:schemeClr val="tx1"/>
                </a:solidFill>
                <a:latin typeface="Arial Rounded MT Bold" panose="020F0704030504030204" pitchFamily="34" charset="0"/>
                <a:ea typeface="+mn-ea"/>
                <a:cs typeface="+mn-cs"/>
              </a:defRPr>
            </a:lvl7pPr>
            <a:lvl8pPr marL="3200400" algn="l" defTabSz="914400" rtl="0" eaLnBrk="1" latinLnBrk="0" hangingPunct="1">
              <a:defRPr sz="1200" b="1" kern="1200">
                <a:solidFill>
                  <a:schemeClr val="tx1"/>
                </a:solidFill>
                <a:latin typeface="Arial Rounded MT Bold" panose="020F0704030504030204" pitchFamily="34" charset="0"/>
                <a:ea typeface="+mn-ea"/>
                <a:cs typeface="+mn-cs"/>
              </a:defRPr>
            </a:lvl8pPr>
            <a:lvl9pPr marL="3657600" algn="l" defTabSz="914400" rtl="0" eaLnBrk="1" latinLnBrk="0" hangingPunct="1">
              <a:defRPr sz="1200" b="1" kern="1200">
                <a:solidFill>
                  <a:schemeClr val="tx1"/>
                </a:solidFill>
                <a:latin typeface="Arial Rounded MT Bold" panose="020F0704030504030204" pitchFamily="34" charset="0"/>
                <a:ea typeface="+mn-ea"/>
                <a:cs typeface="+mn-cs"/>
              </a:defRPr>
            </a:lvl9pPr>
          </a:lstStyle>
          <a:p>
            <a:pPr algn="ctr"/>
            <a:r>
              <a:rPr lang="cs-CZ" altLang="cs-CZ" sz="5400" u="none" dirty="0">
                <a:latin typeface="Arial Black" panose="020B0A04020102020204" pitchFamily="34" charset="0"/>
              </a:rPr>
              <a:t> </a:t>
            </a:r>
            <a:r>
              <a:rPr lang="cs-CZ" altLang="cs-CZ" sz="5400" u="none" dirty="0" smtClean="0">
                <a:latin typeface="Arial Black" panose="020B0A04020102020204" pitchFamily="34" charset="0"/>
              </a:rPr>
              <a:t>4:0</a:t>
            </a:r>
            <a:endParaRPr lang="cs-CZ" altLang="cs-CZ" sz="5400" u="none" dirty="0">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0" name="Text Box 18191"/>
          <p:cNvSpPr txBox="1">
            <a:spLocks noChangeArrowheads="1"/>
          </p:cNvSpPr>
          <p:nvPr/>
        </p:nvSpPr>
        <p:spPr bwMode="auto">
          <a:xfrm>
            <a:off x="6439644" y="739180"/>
            <a:ext cx="184150" cy="615950"/>
          </a:xfrm>
          <a:prstGeom prst="rect">
            <a:avLst/>
          </a:prstGeom>
          <a:noFill/>
          <a:ln w="9525">
            <a:noFill/>
            <a:miter lim="800000"/>
            <a:headEnd/>
            <a:tailEnd/>
          </a:ln>
        </p:spPr>
        <p:txBody>
          <a:bodyPr wrap="none" lIns="91425" tIns="45713" rIns="91425" bIns="45713">
            <a:spAutoFit/>
          </a:bodyPr>
          <a:lstStyle/>
          <a:p>
            <a:endParaRPr lang="cs-CZ" sz="1800">
              <a:solidFill>
                <a:srgbClr val="000000"/>
              </a:solidFill>
              <a:latin typeface="Arial Black" pitchFamily="34" charset="0"/>
            </a:endParaRPr>
          </a:p>
          <a:p>
            <a:endParaRPr lang="cs-CZ" sz="1600">
              <a:solidFill>
                <a:srgbClr val="000000"/>
              </a:solidFill>
              <a:latin typeface="Gill Sans Ultra Bold" pitchFamily="34" charset="-18"/>
            </a:endParaRPr>
          </a:p>
        </p:txBody>
      </p:sp>
      <p:sp>
        <p:nvSpPr>
          <p:cNvPr id="8" name="TextovéPole 7"/>
          <p:cNvSpPr txBox="1"/>
          <p:nvPr/>
        </p:nvSpPr>
        <p:spPr>
          <a:xfrm>
            <a:off x="175912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10</a:t>
            </a:r>
          </a:p>
        </p:txBody>
      </p:sp>
      <p:sp>
        <p:nvSpPr>
          <p:cNvPr id="16" name="TextovéPole 15"/>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47</a:t>
            </a:r>
          </a:p>
        </p:txBody>
      </p:sp>
      <p:sp>
        <p:nvSpPr>
          <p:cNvPr id="7" name="Obdélník 6"/>
          <p:cNvSpPr/>
          <p:nvPr/>
        </p:nvSpPr>
        <p:spPr>
          <a:xfrm>
            <a:off x="30932" y="31576"/>
            <a:ext cx="4824536" cy="5370701"/>
          </a:xfrm>
          <a:prstGeom prst="rect">
            <a:avLst/>
          </a:prstGeom>
        </p:spPr>
        <p:txBody>
          <a:bodyPr wrap="square">
            <a:spAutoFit/>
          </a:bodyPr>
          <a:lstStyle/>
          <a:p>
            <a:pPr lvl="0" algn="just" eaLnBrk="0" hangingPunct="0"/>
            <a:r>
              <a:rPr lang="cs-CZ" b="0" dirty="0" smtClean="0">
                <a:latin typeface="Arial" pitchFamily="34" charset="0"/>
                <a:ea typeface="Times New Roman" pitchFamily="18" charset="0"/>
                <a:cs typeface="Arial" pitchFamily="34" charset="0"/>
              </a:rPr>
              <a:t>bezmocného gólmana jsme vedli 1:0.  Blízko druhé brance jsme byli za </a:t>
            </a:r>
            <a:r>
              <a:rPr lang="cs-CZ" sz="1100" b="0" dirty="0" smtClean="0">
                <a:latin typeface="Arial" pitchFamily="34" charset="0"/>
                <a:ea typeface="Times New Roman" pitchFamily="18" charset="0"/>
                <a:cs typeface="Arial" pitchFamily="34" charset="0"/>
              </a:rPr>
              <a:t>dalších 5 minut, když si po volném přímém kopu málem hlavou za záda vlastního brankáře poslal míč </a:t>
            </a:r>
            <a:r>
              <a:rPr lang="cs-CZ" sz="1100" b="0" dirty="0" err="1" smtClean="0">
                <a:latin typeface="Arial" pitchFamily="34" charset="0"/>
                <a:ea typeface="Times New Roman" pitchFamily="18" charset="0"/>
                <a:cs typeface="Arial" pitchFamily="34" charset="0"/>
              </a:rPr>
              <a:t>Urbanszký</a:t>
            </a:r>
            <a:r>
              <a:rPr lang="cs-CZ" sz="1100" b="0" dirty="0" smtClean="0">
                <a:latin typeface="Arial" pitchFamily="34" charset="0"/>
                <a:ea typeface="Times New Roman" pitchFamily="18" charset="0"/>
                <a:cs typeface="Arial" pitchFamily="34" charset="0"/>
              </a:rPr>
              <a:t>. Útoky domácích jsme úspěšně zachytávali v jejich zárodku a žádné větší šance z toho nebyly. Ve 36. minutě skončil na zemi v pokutovém území soupeře Slanička, ale jako nedovolený zákrok to posouzeno nebylo. Metr vedle nikým neobtěžován hlavičkoval ve 36. minutě po rohu Šimral . Za krásnou akci po ose Hrdý, Vacek a před brankou zakončujícího </a:t>
            </a:r>
            <a:r>
              <a:rPr lang="cs-CZ" sz="1100" b="0" dirty="0" err="1" smtClean="0">
                <a:latin typeface="Arial" pitchFamily="34" charset="0"/>
                <a:ea typeface="Times New Roman" pitchFamily="18" charset="0"/>
                <a:cs typeface="Arial" pitchFamily="34" charset="0"/>
              </a:rPr>
              <a:t>Slaničky</a:t>
            </a:r>
            <a:r>
              <a:rPr lang="cs-CZ" sz="1100" b="0" dirty="0" smtClean="0">
                <a:latin typeface="Arial" pitchFamily="34" charset="0"/>
                <a:ea typeface="Times New Roman" pitchFamily="18" charset="0"/>
                <a:cs typeface="Arial" pitchFamily="34" charset="0"/>
              </a:rPr>
              <a:t> jsme byli odměněni v poslední minutě první půle brankou na 2:0. Do druhého poločasu přivítal na hřišti hráče velký slejvák. Ten ještě neskončil, když z velkého vápna dobře hrající </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 trefil jen obránce před sebou. Aktivně hrající </a:t>
            </a:r>
            <a:r>
              <a:rPr lang="cs-CZ" sz="1100" b="0" dirty="0" err="1" smtClean="0">
                <a:latin typeface="Arial" pitchFamily="34" charset="0"/>
                <a:ea typeface="Times New Roman" pitchFamily="18" charset="0"/>
                <a:cs typeface="Arial" pitchFamily="34" charset="0"/>
              </a:rPr>
              <a:t>Čámský</a:t>
            </a:r>
            <a:r>
              <a:rPr lang="cs-CZ" sz="1100" b="0" dirty="0" smtClean="0">
                <a:latin typeface="Arial" pitchFamily="34" charset="0"/>
                <a:ea typeface="Times New Roman" pitchFamily="18" charset="0"/>
                <a:cs typeface="Arial" pitchFamily="34" charset="0"/>
              </a:rPr>
              <a:t> se pustil po pravé straně do útoku a krásnou nabídkou vyzval ke skórování Vacka, ale ten trefil jen brankáře. Nemusel litovat, protože hned při našem dalším útoku to byl opět </a:t>
            </a:r>
            <a:r>
              <a:rPr lang="cs-CZ" sz="1100" b="0" dirty="0" err="1" smtClean="0">
                <a:latin typeface="Arial" pitchFamily="34" charset="0"/>
                <a:ea typeface="Times New Roman" pitchFamily="18" charset="0"/>
                <a:cs typeface="Arial" pitchFamily="34" charset="0"/>
              </a:rPr>
              <a:t>Čámský</a:t>
            </a:r>
            <a:r>
              <a:rPr lang="cs-CZ" sz="1100" b="0" dirty="0" smtClean="0">
                <a:latin typeface="Arial" pitchFamily="34" charset="0"/>
                <a:ea typeface="Times New Roman" pitchFamily="18" charset="0"/>
                <a:cs typeface="Arial" pitchFamily="34" charset="0"/>
              </a:rPr>
              <a:t> přezdívaný </a:t>
            </a:r>
            <a:r>
              <a:rPr lang="cs-CZ" sz="1100" b="0" dirty="0" err="1" smtClean="0">
                <a:latin typeface="Arial" pitchFamily="34" charset="0"/>
                <a:ea typeface="Times New Roman" pitchFamily="18" charset="0"/>
                <a:cs typeface="Arial" pitchFamily="34" charset="0"/>
              </a:rPr>
              <a:t>Čáma</a:t>
            </a:r>
            <a:r>
              <a:rPr lang="cs-CZ" sz="1100" b="0" dirty="0" smtClean="0">
                <a:latin typeface="Arial" pitchFamily="34" charset="0"/>
                <a:ea typeface="Times New Roman" pitchFamily="18" charset="0"/>
                <a:cs typeface="Arial" pitchFamily="34" charset="0"/>
              </a:rPr>
              <a:t>, který vybojoval balón a z jeho přihrávky už pro Vacka tentokrát nebylo tak těžké zvýšit na 3:0. Herní pohoda na našich kopačkách ovládla dění na hřišti v dalších minutách.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trefil břevno. Trenér vystřídal 3 hráče a mužstvo si užívalo vedení. V 65. minutě si vyměnila míč dvojice našich nejlepších střelců letošního ročníku Slanička,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a druhý jmenovaný upravil na 4:0. Pak jsme trochu polevili a do šancí se dostaly i </a:t>
            </a:r>
            <a:r>
              <a:rPr lang="cs-CZ" sz="1100" b="0" dirty="0" err="1" smtClean="0">
                <a:latin typeface="Arial" pitchFamily="34" charset="0"/>
                <a:ea typeface="Times New Roman" pitchFamily="18" charset="0"/>
                <a:cs typeface="Arial" pitchFamily="34" charset="0"/>
              </a:rPr>
              <a:t>Neštěmice</a:t>
            </a:r>
            <a:r>
              <a:rPr lang="cs-CZ" sz="1100" b="0" dirty="0" smtClean="0">
                <a:latin typeface="Arial" pitchFamily="34" charset="0"/>
                <a:ea typeface="Times New Roman" pitchFamily="18" charset="0"/>
                <a:cs typeface="Arial" pitchFamily="34" charset="0"/>
              </a:rPr>
              <a:t>. Proti volnému přímému kopu domácích se ale dobře postavil Šimral a odkopl míč do bezpečí. 6 minut před koncem mohl nepříznivý výsledek korigovat </a:t>
            </a:r>
            <a:r>
              <a:rPr lang="cs-CZ" sz="1100" b="0" dirty="0" err="1" smtClean="0">
                <a:latin typeface="Arial" pitchFamily="34" charset="0"/>
                <a:ea typeface="Times New Roman" pitchFamily="18" charset="0"/>
                <a:cs typeface="Arial" pitchFamily="34" charset="0"/>
              </a:rPr>
              <a:t>Valta</a:t>
            </a:r>
            <a:r>
              <a:rPr lang="cs-CZ" sz="1100" b="0" dirty="0" smtClean="0">
                <a:latin typeface="Arial" pitchFamily="34" charset="0"/>
                <a:ea typeface="Times New Roman" pitchFamily="18" charset="0"/>
                <a:cs typeface="Arial" pitchFamily="34" charset="0"/>
              </a:rPr>
              <a:t>, ale branku vysoko přestřelil.  Do poslední akce celého zápasu se minutu před koncem přihlásil Jan </a:t>
            </a:r>
            <a:r>
              <a:rPr lang="cs-CZ" sz="1100" b="0" dirty="0" err="1" smtClean="0">
                <a:latin typeface="Arial" pitchFamily="34" charset="0"/>
                <a:ea typeface="Times New Roman" pitchFamily="18" charset="0"/>
                <a:cs typeface="Arial" pitchFamily="34" charset="0"/>
              </a:rPr>
              <a:t>Grepl</a:t>
            </a:r>
            <a:r>
              <a:rPr lang="cs-CZ" sz="1100" b="0" dirty="0" smtClean="0">
                <a:latin typeface="Arial" pitchFamily="34" charset="0"/>
                <a:ea typeface="Times New Roman" pitchFamily="18" charset="0"/>
                <a:cs typeface="Arial" pitchFamily="34" charset="0"/>
              </a:rPr>
              <a:t>. Utekl všem a k překvapení všech z dobrých 18 metrů poslal míč k tyči na konečných 5:0. </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Branky:</a:t>
            </a:r>
            <a:r>
              <a:rPr lang="cs-CZ" sz="1100" b="0" dirty="0" smtClean="0">
                <a:latin typeface="Arial" pitchFamily="34" charset="0"/>
                <a:ea typeface="Times New Roman" pitchFamily="18" charset="0"/>
                <a:cs typeface="Arial" pitchFamily="34" charset="0"/>
              </a:rPr>
              <a:t> Tichý 1, Slanička 1, Vacek 1,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1, </a:t>
            </a:r>
            <a:r>
              <a:rPr lang="cs-CZ" sz="1100" b="0" dirty="0" err="1" smtClean="0">
                <a:latin typeface="Arial" pitchFamily="34" charset="0"/>
                <a:ea typeface="Times New Roman" pitchFamily="18" charset="0"/>
                <a:cs typeface="Arial" pitchFamily="34" charset="0"/>
              </a:rPr>
              <a:t>J.Grepl</a:t>
            </a:r>
            <a:r>
              <a:rPr lang="cs-CZ" sz="1100" b="0" dirty="0" smtClean="0">
                <a:latin typeface="Arial" pitchFamily="34" charset="0"/>
                <a:ea typeface="Times New Roman" pitchFamily="18" charset="0"/>
                <a:cs typeface="Arial" pitchFamily="34" charset="0"/>
              </a:rPr>
              <a:t> 1</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Sestava:</a:t>
            </a:r>
            <a:r>
              <a:rPr lang="cs-CZ" sz="1100" b="0" dirty="0" smtClean="0">
                <a:latin typeface="Arial" pitchFamily="34" charset="0"/>
                <a:ea typeface="Times New Roman" pitchFamily="18" charset="0"/>
                <a:cs typeface="Arial" pitchFamily="34" charset="0"/>
              </a:rPr>
              <a:t> Kloub-</a:t>
            </a:r>
            <a:r>
              <a:rPr lang="cs-CZ" sz="1100" b="0" dirty="0" err="1" smtClean="0">
                <a:latin typeface="Arial" pitchFamily="34" charset="0"/>
                <a:ea typeface="Times New Roman" pitchFamily="18" charset="0"/>
                <a:cs typeface="Arial" pitchFamily="34" charset="0"/>
              </a:rPr>
              <a:t>Čámský</a:t>
            </a:r>
            <a:r>
              <a:rPr lang="cs-CZ" sz="1100" b="0" dirty="0" smtClean="0">
                <a:latin typeface="Arial" pitchFamily="34" charset="0"/>
                <a:ea typeface="Times New Roman" pitchFamily="18" charset="0"/>
                <a:cs typeface="Arial" pitchFamily="34" charset="0"/>
              </a:rPr>
              <a:t>(64.Mencl), Ransdorf, Šimral, Vacek(64.J.Grepl)-</a:t>
            </a:r>
          </a:p>
          <a:p>
            <a:pPr lvl="0" algn="just" eaLnBrk="0" hangingPunct="0"/>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Poráč</a:t>
            </a:r>
            <a:r>
              <a:rPr lang="cs-CZ" sz="1100" b="0" dirty="0" smtClean="0">
                <a:latin typeface="Arial" pitchFamily="34" charset="0"/>
                <a:ea typeface="Times New Roman" pitchFamily="18" charset="0"/>
                <a:cs typeface="Arial" pitchFamily="34" charset="0"/>
              </a:rPr>
              <a:t>(64.Kucler), </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 Slanička, Stejskal(10.Hrdý)-Tichý, </a:t>
            </a:r>
          </a:p>
          <a:p>
            <a:pPr lvl="0" algn="just" eaLnBrk="0" hangingPunct="0"/>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(75.Michovský)</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Trenér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J.Vinš</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Vedoucí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J.Havner</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Masér: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K</a:t>
            </a:r>
            <a:r>
              <a:rPr lang="cs-CZ" sz="1100" b="0" dirty="0" smtClean="0">
                <a:latin typeface="Arial" pitchFamily="34" charset="0"/>
                <a:ea typeface="Times New Roman" pitchFamily="18" charset="0"/>
                <a:cs typeface="Arial" pitchFamily="34" charset="0"/>
              </a:rPr>
              <a:t>.Zavřel</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Rozhodčí: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A</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Suchánek</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M</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Ipser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Z</a:t>
            </a:r>
            <a:r>
              <a:rPr lang="cs-CZ" sz="1100" b="0" dirty="0" smtClean="0">
                <a:latin typeface="Arial" pitchFamily="34" charset="0"/>
                <a:ea typeface="Times New Roman" pitchFamily="18" charset="0"/>
                <a:cs typeface="Arial" pitchFamily="34" charset="0"/>
              </a:rPr>
              <a:t>.Roháč  60 diváků</a:t>
            </a:r>
            <a:endParaRPr lang="cs-CZ" sz="1100" b="0" dirty="0" smtClean="0">
              <a:latin typeface="Arial" pitchFamily="34" charset="0"/>
              <a:cs typeface="Arial" pitchFamily="34" charset="0"/>
            </a:endParaRPr>
          </a:p>
        </p:txBody>
      </p:sp>
      <p:pic>
        <p:nvPicPr>
          <p:cNvPr id="2" name="Picture 62"/>
          <p:cNvPicPr>
            <a:picLocks noChangeAspect="1" noChangeArrowheads="1"/>
          </p:cNvPicPr>
          <p:nvPr/>
        </p:nvPicPr>
        <p:blipFill>
          <a:blip r:embed="rId3" cstate="print"/>
          <a:srcRect/>
          <a:stretch>
            <a:fillRect/>
          </a:stretch>
        </p:blipFill>
        <p:spPr bwMode="auto">
          <a:xfrm>
            <a:off x="1111052" y="5419700"/>
            <a:ext cx="1506091" cy="1291977"/>
          </a:xfrm>
          <a:prstGeom prst="rect">
            <a:avLst/>
          </a:prstGeom>
          <a:noFill/>
          <a:ln w="9525">
            <a:noFill/>
            <a:miter lim="800000"/>
            <a:headEnd/>
            <a:tailEnd/>
          </a:ln>
        </p:spPr>
      </p:pic>
      <p:graphicFrame>
        <p:nvGraphicFramePr>
          <p:cNvPr id="9" name="Tabulka 8"/>
          <p:cNvGraphicFramePr>
            <a:graphicFrameLocks noGrp="1"/>
          </p:cNvGraphicFramePr>
          <p:nvPr/>
        </p:nvGraphicFramePr>
        <p:xfrm>
          <a:off x="5719564" y="1891304"/>
          <a:ext cx="4437923" cy="4896548"/>
        </p:xfrm>
        <a:graphic>
          <a:graphicData uri="http://schemas.openxmlformats.org/drawingml/2006/table">
            <a:tbl>
              <a:tblPr/>
              <a:tblGrid>
                <a:gridCol w="282603">
                  <a:extLst>
                    <a:ext uri="{9D8B030D-6E8A-4147-A177-3AD203B41FA5}">
                      <a16:colId xmlns:a16="http://schemas.microsoft.com/office/drawing/2014/main" val="20000"/>
                    </a:ext>
                  </a:extLst>
                </a:gridCol>
                <a:gridCol w="2124761">
                  <a:extLst>
                    <a:ext uri="{9D8B030D-6E8A-4147-A177-3AD203B41FA5}">
                      <a16:colId xmlns:a16="http://schemas.microsoft.com/office/drawing/2014/main" val="20001"/>
                    </a:ext>
                  </a:extLst>
                </a:gridCol>
                <a:gridCol w="261670">
                  <a:extLst>
                    <a:ext uri="{9D8B030D-6E8A-4147-A177-3AD203B41FA5}">
                      <a16:colId xmlns:a16="http://schemas.microsoft.com/office/drawing/2014/main" val="20002"/>
                    </a:ext>
                  </a:extLst>
                </a:gridCol>
                <a:gridCol w="261670">
                  <a:extLst>
                    <a:ext uri="{9D8B030D-6E8A-4147-A177-3AD203B41FA5}">
                      <a16:colId xmlns:a16="http://schemas.microsoft.com/office/drawing/2014/main" val="20003"/>
                    </a:ext>
                  </a:extLst>
                </a:gridCol>
                <a:gridCol w="261670">
                  <a:extLst>
                    <a:ext uri="{9D8B030D-6E8A-4147-A177-3AD203B41FA5}">
                      <a16:colId xmlns:a16="http://schemas.microsoft.com/office/drawing/2014/main" val="20004"/>
                    </a:ext>
                  </a:extLst>
                </a:gridCol>
                <a:gridCol w="261670">
                  <a:extLst>
                    <a:ext uri="{9D8B030D-6E8A-4147-A177-3AD203B41FA5}">
                      <a16:colId xmlns:a16="http://schemas.microsoft.com/office/drawing/2014/main" val="20005"/>
                    </a:ext>
                  </a:extLst>
                </a:gridCol>
                <a:gridCol w="650410">
                  <a:extLst>
                    <a:ext uri="{9D8B030D-6E8A-4147-A177-3AD203B41FA5}">
                      <a16:colId xmlns:a16="http://schemas.microsoft.com/office/drawing/2014/main" val="20006"/>
                    </a:ext>
                  </a:extLst>
                </a:gridCol>
                <a:gridCol w="333469">
                  <a:extLst>
                    <a:ext uri="{9D8B030D-6E8A-4147-A177-3AD203B41FA5}">
                      <a16:colId xmlns:a16="http://schemas.microsoft.com/office/drawing/2014/main" val="20007"/>
                    </a:ext>
                  </a:extLst>
                </a:gridCol>
              </a:tblGrid>
              <a:tr h="205182">
                <a:tc gridSpan="8">
                  <a:txBody>
                    <a:bodyPr/>
                    <a:lstStyle/>
                    <a:p>
                      <a:pPr algn="ctr" rtl="0" fontAlgn="ctr"/>
                      <a:r>
                        <a:rPr lang="cs-CZ" sz="1200" b="1" i="0" u="none" strike="noStrike" dirty="0">
                          <a:solidFill>
                            <a:srgbClr val="0066FF"/>
                          </a:solidFill>
                          <a:latin typeface="Bookman Old Style"/>
                        </a:rPr>
                        <a:t>Krajský přebor starší přípravky r.2005</a:t>
                      </a:r>
                    </a:p>
                  </a:txBody>
                  <a:tcPr marL="8996" marR="8996" marT="89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2DE"/>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04593">
                <a:tc>
                  <a:txBody>
                    <a:bodyPr/>
                    <a:lstStyle/>
                    <a:p>
                      <a:pPr algn="ctr" rtl="0" fontAlgn="ctr"/>
                      <a:r>
                        <a:rPr lang="cs-CZ" sz="1100" b="1" i="0" u="none" strike="noStrike">
                          <a:solidFill>
                            <a:srgbClr val="000000"/>
                          </a:solidFill>
                          <a:latin typeface="Calibri"/>
                        </a:rPr>
                        <a:t>1.</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Ústí n.L.</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15</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15</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386:194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000000"/>
                          </a:solidFill>
                          <a:latin typeface="Calibri"/>
                        </a:rPr>
                        <a:t>45</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1"/>
                  </a:ext>
                </a:extLst>
              </a:tr>
              <a:tr h="204593">
                <a:tc>
                  <a:txBody>
                    <a:bodyPr/>
                    <a:lstStyle/>
                    <a:p>
                      <a:pPr algn="ctr" rtl="0" fontAlgn="ctr"/>
                      <a:r>
                        <a:rPr lang="cs-CZ" sz="1100" b="1" i="0" u="none" strike="noStrike">
                          <a:solidFill>
                            <a:srgbClr val="000000"/>
                          </a:solidFill>
                          <a:latin typeface="Calibri"/>
                        </a:rPr>
                        <a:t>2.</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FA Petra Voříška</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17</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403:220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39</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04593">
                <a:tc>
                  <a:txBody>
                    <a:bodyPr/>
                    <a:lstStyle/>
                    <a:p>
                      <a:pPr algn="ctr" rtl="0" fontAlgn="ctr"/>
                      <a:r>
                        <a:rPr lang="cs-CZ" sz="1100" b="1" i="0" u="none" strike="noStrike">
                          <a:solidFill>
                            <a:srgbClr val="000000"/>
                          </a:solidFill>
                          <a:latin typeface="Calibri"/>
                        </a:rPr>
                        <a:t>3.</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Junior Teplice</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16</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379:209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39</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3"/>
                  </a:ext>
                </a:extLst>
              </a:tr>
              <a:tr h="204593">
                <a:tc>
                  <a:txBody>
                    <a:bodyPr/>
                    <a:lstStyle/>
                    <a:p>
                      <a:pPr algn="ctr" rtl="0" fontAlgn="ctr"/>
                      <a:r>
                        <a:rPr lang="cs-CZ" sz="1100" b="1" i="0" u="none" strike="noStrike">
                          <a:solidFill>
                            <a:srgbClr val="000000"/>
                          </a:solidFill>
                          <a:latin typeface="Calibri"/>
                        </a:rPr>
                        <a:t>4.</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Junior Chomutov</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16</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5</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338:265</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33</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204593">
                <a:tc>
                  <a:txBody>
                    <a:bodyPr/>
                    <a:lstStyle/>
                    <a:p>
                      <a:pPr algn="ctr" rtl="0" fontAlgn="ctr"/>
                      <a:r>
                        <a:rPr lang="cs-CZ" sz="1100" b="1" i="0" u="none" strike="noStrike">
                          <a:solidFill>
                            <a:srgbClr val="000000"/>
                          </a:solidFill>
                          <a:latin typeface="Calibri"/>
                        </a:rPr>
                        <a:t>5.</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BANÍK MOST 1909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17</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8</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8</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297:278</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25</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5"/>
                  </a:ext>
                </a:extLst>
              </a:tr>
              <a:tr h="204593">
                <a:tc>
                  <a:txBody>
                    <a:bodyPr/>
                    <a:lstStyle/>
                    <a:p>
                      <a:pPr algn="ctr" rtl="0" fontAlgn="ctr"/>
                      <a:r>
                        <a:rPr lang="cs-CZ" sz="1100" b="1" i="0" u="none" strike="noStrike">
                          <a:solidFill>
                            <a:srgbClr val="000000"/>
                          </a:solidFill>
                          <a:latin typeface="Calibri"/>
                        </a:rPr>
                        <a:t>6.</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Mostecký fotbalový klub o.p.s.</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18</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8</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9</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348:344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25</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205182">
                <a:tc>
                  <a:txBody>
                    <a:bodyPr/>
                    <a:lstStyle/>
                    <a:p>
                      <a:pPr algn="ctr" rtl="0" fontAlgn="ctr"/>
                      <a:r>
                        <a:rPr lang="cs-CZ" sz="1200" b="1" i="0" u="none" strike="noStrike" dirty="0">
                          <a:solidFill>
                            <a:srgbClr val="FF0000"/>
                          </a:solidFill>
                          <a:latin typeface="Calibri"/>
                        </a:rPr>
                        <a:t>7.</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200" b="1" i="0" u="none" strike="noStrike" dirty="0">
                          <a:solidFill>
                            <a:srgbClr val="FF0000"/>
                          </a:solidFill>
                          <a:latin typeface="Calibri"/>
                        </a:rPr>
                        <a:t>SK </a:t>
                      </a:r>
                      <a:r>
                        <a:rPr lang="cs-CZ" sz="1200" b="1" i="0" u="none" strike="noStrike" dirty="0" err="1">
                          <a:solidFill>
                            <a:srgbClr val="FF0000"/>
                          </a:solidFill>
                          <a:latin typeface="Calibri"/>
                        </a:rPr>
                        <a:t>Štětí</a:t>
                      </a:r>
                      <a:r>
                        <a:rPr lang="cs-CZ" sz="1200" b="1" i="0" u="none" strike="noStrike" dirty="0">
                          <a:solidFill>
                            <a:srgbClr val="FF0000"/>
                          </a:solidFill>
                          <a:latin typeface="Calibri"/>
                        </a:rPr>
                        <a:t>/SK Roudnice </a:t>
                      </a:r>
                      <a:r>
                        <a:rPr lang="cs-CZ" sz="1200" b="1" i="0" u="none" strike="noStrike" dirty="0" err="1">
                          <a:solidFill>
                            <a:srgbClr val="FF0000"/>
                          </a:solidFill>
                          <a:latin typeface="Calibri"/>
                        </a:rPr>
                        <a:t>n.L.</a:t>
                      </a:r>
                      <a:r>
                        <a:rPr lang="cs-CZ" sz="1200" b="1" i="0" u="none" strike="noStrike" dirty="0">
                          <a:solidFill>
                            <a:srgbClr val="FF0000"/>
                          </a:solidFill>
                          <a:latin typeface="Calibri"/>
                        </a:rPr>
                        <a:t> </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FF0000"/>
                          </a:solidFill>
                          <a:latin typeface="Calibri"/>
                        </a:rPr>
                        <a:t>15</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FF0000"/>
                          </a:solidFill>
                          <a:latin typeface="Calibri"/>
                        </a:rPr>
                        <a:t>7</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FF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FF0000"/>
                          </a:solidFill>
                          <a:latin typeface="Calibri"/>
                        </a:rPr>
                        <a:t>7</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FF0000"/>
                          </a:solidFill>
                          <a:latin typeface="Calibri"/>
                        </a:rPr>
                        <a:t>293:277</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FF0000"/>
                          </a:solidFill>
                          <a:latin typeface="Calibri"/>
                        </a:rPr>
                        <a:t>22</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7"/>
                  </a:ext>
                </a:extLst>
              </a:tr>
              <a:tr h="204593">
                <a:tc>
                  <a:txBody>
                    <a:bodyPr/>
                    <a:lstStyle/>
                    <a:p>
                      <a:pPr algn="ctr" rtl="0" fontAlgn="ctr"/>
                      <a:r>
                        <a:rPr lang="cs-CZ" sz="1100" b="1" i="0" u="none" strike="noStrike">
                          <a:solidFill>
                            <a:srgbClr val="000000"/>
                          </a:solidFill>
                          <a:latin typeface="Calibri"/>
                        </a:rPr>
                        <a:t>8.</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TATRAN KADAŇ O.S./ ŽATEC</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16</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5</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253:260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16</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204593">
                <a:tc>
                  <a:txBody>
                    <a:bodyPr/>
                    <a:lstStyle/>
                    <a:p>
                      <a:pPr algn="ctr" rtl="0" fontAlgn="ctr"/>
                      <a:r>
                        <a:rPr lang="cs-CZ" sz="1100" b="1" i="0" u="none" strike="noStrike">
                          <a:solidFill>
                            <a:srgbClr val="000000"/>
                          </a:solidFill>
                          <a:latin typeface="Calibri"/>
                        </a:rPr>
                        <a:t>9.</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000000"/>
                          </a:solidFill>
                          <a:latin typeface="Calibri"/>
                        </a:rPr>
                        <a:t>FK Litvínov</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18</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12</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227:322</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14</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9"/>
                  </a:ext>
                </a:extLst>
              </a:tr>
              <a:tr h="204593">
                <a:tc>
                  <a:txBody>
                    <a:bodyPr/>
                    <a:lstStyle/>
                    <a:p>
                      <a:pPr algn="ctr" rtl="0" fontAlgn="ctr"/>
                      <a:r>
                        <a:rPr lang="cs-CZ" sz="1100" b="1" i="0" u="none" strike="noStrike">
                          <a:solidFill>
                            <a:srgbClr val="000000"/>
                          </a:solidFill>
                          <a:latin typeface="Calibri"/>
                        </a:rPr>
                        <a:t>10.</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Litoměřice</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17</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187:433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9</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204593">
                <a:tc>
                  <a:txBody>
                    <a:bodyPr/>
                    <a:lstStyle/>
                    <a:p>
                      <a:pPr algn="ctr" rtl="0" fontAlgn="ctr"/>
                      <a:r>
                        <a:rPr lang="cs-CZ" sz="1100" b="1" i="0" u="none" strike="noStrike">
                          <a:solidFill>
                            <a:srgbClr val="000000"/>
                          </a:solidFill>
                          <a:latin typeface="Calibri"/>
                        </a:rPr>
                        <a:t>11.</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Louny/Postoloprty</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17</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16</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224:533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1"/>
                  </a:ext>
                </a:extLst>
              </a:tr>
              <a:tr h="205182">
                <a:tc gridSpan="8">
                  <a:txBody>
                    <a:bodyPr/>
                    <a:lstStyle/>
                    <a:p>
                      <a:pPr algn="ctr" rtl="0" fontAlgn="ctr"/>
                      <a:r>
                        <a:rPr lang="cs-CZ" sz="1200" b="1" i="0" u="none" strike="noStrike" dirty="0" err="1">
                          <a:solidFill>
                            <a:srgbClr val="0066FF"/>
                          </a:solidFill>
                          <a:latin typeface="Bookman Old Style"/>
                        </a:rPr>
                        <a:t>Krajskýpřebor</a:t>
                      </a:r>
                      <a:r>
                        <a:rPr lang="cs-CZ" sz="1200" b="1" i="0" u="none" strike="noStrike" dirty="0">
                          <a:solidFill>
                            <a:srgbClr val="0066FF"/>
                          </a:solidFill>
                          <a:latin typeface="Bookman Old Style"/>
                        </a:rPr>
                        <a:t> starší přípravky r.2006</a:t>
                      </a:r>
                    </a:p>
                  </a:txBody>
                  <a:tcPr marL="8996" marR="8996" marT="89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2DE"/>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2"/>
                  </a:ext>
                </a:extLst>
              </a:tr>
              <a:tr h="202027">
                <a:tc>
                  <a:txBody>
                    <a:bodyPr/>
                    <a:lstStyle/>
                    <a:p>
                      <a:pPr algn="ctr" rtl="0" fontAlgn="ctr"/>
                      <a:r>
                        <a:rPr lang="cs-CZ" sz="1100" b="1" i="0" u="none" strike="noStrike">
                          <a:solidFill>
                            <a:srgbClr val="000000"/>
                          </a:solidFill>
                          <a:latin typeface="Calibri"/>
                        </a:rPr>
                        <a:t>1.</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Ústí n.L.</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15</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393:181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000000"/>
                          </a:solidFill>
                          <a:latin typeface="Calibri"/>
                        </a:rPr>
                        <a:t>42</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3"/>
                  </a:ext>
                </a:extLst>
              </a:tr>
              <a:tr h="202027">
                <a:tc>
                  <a:txBody>
                    <a:bodyPr/>
                    <a:lstStyle/>
                    <a:p>
                      <a:pPr algn="ctr" rtl="0" fontAlgn="ctr"/>
                      <a:r>
                        <a:rPr lang="cs-CZ" sz="1100" b="1" i="0" u="none" strike="noStrike">
                          <a:solidFill>
                            <a:srgbClr val="000000"/>
                          </a:solidFill>
                          <a:latin typeface="Calibri"/>
                        </a:rPr>
                        <a:t>2.</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100" b="1" i="0" u="none" strike="noStrike">
                          <a:solidFill>
                            <a:srgbClr val="000000"/>
                          </a:solidFill>
                          <a:latin typeface="Calibri"/>
                        </a:rPr>
                        <a:t>FK BANÍK MOST 1909, A.S.</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17</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400:194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40</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4"/>
                  </a:ext>
                </a:extLst>
              </a:tr>
              <a:tr h="205182">
                <a:tc>
                  <a:txBody>
                    <a:bodyPr/>
                    <a:lstStyle/>
                    <a:p>
                      <a:pPr algn="ctr" rtl="0" fontAlgn="ctr"/>
                      <a:r>
                        <a:rPr lang="cs-CZ" sz="1200" b="1" i="0" u="none" strike="noStrike" dirty="0">
                          <a:solidFill>
                            <a:srgbClr val="990033"/>
                          </a:solidFill>
                          <a:latin typeface="Calibri"/>
                        </a:rPr>
                        <a:t>3.</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200" b="1" i="0" u="none" strike="noStrike" dirty="0">
                          <a:solidFill>
                            <a:srgbClr val="990033"/>
                          </a:solidFill>
                          <a:latin typeface="Calibri"/>
                        </a:rPr>
                        <a:t>SK </a:t>
                      </a:r>
                      <a:r>
                        <a:rPr lang="cs-CZ" sz="1200" b="1" i="0" u="none" strike="noStrike" dirty="0" err="1">
                          <a:solidFill>
                            <a:srgbClr val="990033"/>
                          </a:solidFill>
                          <a:latin typeface="Calibri"/>
                        </a:rPr>
                        <a:t>Štětí</a:t>
                      </a:r>
                      <a:r>
                        <a:rPr lang="cs-CZ" sz="1200" b="1" i="0" u="none" strike="noStrike" dirty="0">
                          <a:solidFill>
                            <a:srgbClr val="990033"/>
                          </a:solidFill>
                          <a:latin typeface="Calibri"/>
                        </a:rPr>
                        <a:t>/SK Roudnice </a:t>
                      </a:r>
                      <a:r>
                        <a:rPr lang="cs-CZ" sz="1200" b="1" i="0" u="none" strike="noStrike" dirty="0" err="1">
                          <a:solidFill>
                            <a:srgbClr val="990033"/>
                          </a:solidFill>
                          <a:latin typeface="Calibri"/>
                        </a:rPr>
                        <a:t>n.L.</a:t>
                      </a:r>
                      <a:endParaRPr lang="cs-CZ" sz="1200" b="1" i="0" u="none" strike="noStrike" dirty="0">
                        <a:solidFill>
                          <a:srgbClr val="990033"/>
                        </a:solidFill>
                        <a:latin typeface="Calibri"/>
                      </a:endParaRP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990033"/>
                          </a:solidFill>
                          <a:latin typeface="Calibri"/>
                        </a:rPr>
                        <a:t>15</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990033"/>
                          </a:solidFill>
                          <a:latin typeface="Calibri"/>
                        </a:rPr>
                        <a:t>12</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990033"/>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990033"/>
                          </a:solidFill>
                          <a:latin typeface="Calibri"/>
                        </a:rPr>
                        <a:t>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990033"/>
                          </a:solidFill>
                          <a:latin typeface="Calibri"/>
                        </a:rPr>
                        <a:t>372:225</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990033"/>
                          </a:solidFill>
                          <a:latin typeface="Calibri"/>
                        </a:rPr>
                        <a:t>36</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5"/>
                  </a:ext>
                </a:extLst>
              </a:tr>
              <a:tr h="202027">
                <a:tc>
                  <a:txBody>
                    <a:bodyPr/>
                    <a:lstStyle/>
                    <a:p>
                      <a:pPr algn="ctr" rtl="0" fontAlgn="ctr"/>
                      <a:r>
                        <a:rPr lang="cs-CZ" sz="1100" b="1" i="0" u="none" strike="noStrike">
                          <a:solidFill>
                            <a:srgbClr val="000000"/>
                          </a:solidFill>
                          <a:latin typeface="Calibri"/>
                        </a:rPr>
                        <a:t>4.</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Litoměřice</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16</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5</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346:217</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33</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6"/>
                  </a:ext>
                </a:extLst>
              </a:tr>
              <a:tr h="202027">
                <a:tc>
                  <a:txBody>
                    <a:bodyPr/>
                    <a:lstStyle/>
                    <a:p>
                      <a:pPr algn="ctr" rtl="0" fontAlgn="ctr"/>
                      <a:r>
                        <a:rPr lang="cs-CZ" sz="1100" b="1" i="0" u="none" strike="noStrike">
                          <a:solidFill>
                            <a:srgbClr val="000000"/>
                          </a:solidFill>
                          <a:latin typeface="Calibri"/>
                        </a:rPr>
                        <a:t>5.</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TATRAN KADAŇ O.S./ŽATEC</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15</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294:180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31</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7"/>
                  </a:ext>
                </a:extLst>
              </a:tr>
              <a:tr h="202027">
                <a:tc>
                  <a:txBody>
                    <a:bodyPr/>
                    <a:lstStyle/>
                    <a:p>
                      <a:pPr algn="ctr" rtl="0" fontAlgn="ctr"/>
                      <a:r>
                        <a:rPr lang="cs-CZ" sz="1100" b="1" i="0" u="none" strike="noStrike">
                          <a:solidFill>
                            <a:srgbClr val="000000"/>
                          </a:solidFill>
                          <a:latin typeface="Calibri"/>
                        </a:rPr>
                        <a:t>6.</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FA Petra Voříška</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17</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353:271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31</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8"/>
                  </a:ext>
                </a:extLst>
              </a:tr>
              <a:tr h="202027">
                <a:tc>
                  <a:txBody>
                    <a:bodyPr/>
                    <a:lstStyle/>
                    <a:p>
                      <a:pPr algn="ctr" rtl="0" fontAlgn="ctr"/>
                      <a:r>
                        <a:rPr lang="cs-CZ" sz="1100" b="1" i="0" u="none" strike="noStrike">
                          <a:solidFill>
                            <a:srgbClr val="000000"/>
                          </a:solidFill>
                          <a:latin typeface="Calibri"/>
                        </a:rPr>
                        <a:t>7.</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Junior Teplice</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16</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7</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8</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275:294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22</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9"/>
                  </a:ext>
                </a:extLst>
              </a:tr>
              <a:tr h="202027">
                <a:tc>
                  <a:txBody>
                    <a:bodyPr/>
                    <a:lstStyle/>
                    <a:p>
                      <a:pPr algn="ctr" rtl="0" fontAlgn="ctr"/>
                      <a:r>
                        <a:rPr lang="cs-CZ" sz="1100" b="1" i="0" u="none" strike="noStrike">
                          <a:solidFill>
                            <a:srgbClr val="000000"/>
                          </a:solidFill>
                          <a:latin typeface="Calibri"/>
                        </a:rPr>
                        <a:t>8.</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Junior Chomutov</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16</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12</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226:273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12</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0"/>
                  </a:ext>
                </a:extLst>
              </a:tr>
              <a:tr h="202027">
                <a:tc>
                  <a:txBody>
                    <a:bodyPr/>
                    <a:lstStyle/>
                    <a:p>
                      <a:pPr algn="ctr" rtl="0" fontAlgn="ctr"/>
                      <a:r>
                        <a:rPr lang="cs-CZ" sz="1100" b="1" i="0" u="none" strike="noStrike">
                          <a:solidFill>
                            <a:srgbClr val="000000"/>
                          </a:solidFill>
                          <a:latin typeface="Calibri"/>
                        </a:rPr>
                        <a:t>9.</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000000"/>
                          </a:solidFill>
                          <a:latin typeface="Calibri"/>
                        </a:rPr>
                        <a:t>FK Litvínov</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18</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235:434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10</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21"/>
                  </a:ext>
                </a:extLst>
              </a:tr>
              <a:tr h="202027">
                <a:tc>
                  <a:txBody>
                    <a:bodyPr/>
                    <a:lstStyle/>
                    <a:p>
                      <a:pPr algn="ctr" rtl="0" fontAlgn="ctr"/>
                      <a:r>
                        <a:rPr lang="cs-CZ" sz="1100" b="1" i="0" u="none" strike="noStrike">
                          <a:solidFill>
                            <a:srgbClr val="000000"/>
                          </a:solidFill>
                          <a:latin typeface="Calibri"/>
                        </a:rPr>
                        <a:t>10.</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Louny/Postoloprty</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16</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14</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210:406</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4</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2"/>
                  </a:ext>
                </a:extLst>
              </a:tr>
              <a:tr h="211647">
                <a:tc>
                  <a:txBody>
                    <a:bodyPr/>
                    <a:lstStyle/>
                    <a:p>
                      <a:pPr algn="ctr" rtl="0" fontAlgn="ctr"/>
                      <a:r>
                        <a:rPr lang="cs-CZ" sz="1100" b="1" i="0" u="none" strike="noStrike">
                          <a:solidFill>
                            <a:srgbClr val="000000"/>
                          </a:solidFill>
                          <a:latin typeface="Calibri"/>
                        </a:rPr>
                        <a:t>11.</a:t>
                      </a:r>
                    </a:p>
                  </a:txBody>
                  <a:tcPr marL="8996" marR="8996" marT="89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000000"/>
                          </a:solidFill>
                          <a:latin typeface="Calibri"/>
                        </a:rPr>
                        <a:t>Mostecký fotbalový klub o.p.s.</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17</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16</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163:592</a:t>
                      </a:r>
                    </a:p>
                  </a:txBody>
                  <a:tcPr marL="8996" marR="8996" marT="89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000000"/>
                          </a:solidFill>
                          <a:latin typeface="Calibri"/>
                        </a:rPr>
                        <a:t>3</a:t>
                      </a:r>
                    </a:p>
                  </a:txBody>
                  <a:tcPr marL="8996" marR="8996" marT="89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23"/>
                  </a:ext>
                </a:extLst>
              </a:tr>
            </a:tbl>
          </a:graphicData>
        </a:graphic>
      </p:graphicFrame>
      <p:sp>
        <p:nvSpPr>
          <p:cNvPr id="10" name="TextovéPole 9"/>
          <p:cNvSpPr txBox="1"/>
          <p:nvPr/>
        </p:nvSpPr>
        <p:spPr>
          <a:xfrm>
            <a:off x="5719564" y="163116"/>
            <a:ext cx="4536504" cy="1554272"/>
          </a:xfrm>
          <a:prstGeom prst="rect">
            <a:avLst/>
          </a:prstGeom>
          <a:blipFill>
            <a:blip r:embed="rId4" cstate="print"/>
            <a:tile tx="0" ty="0" sx="100000" sy="100000" flip="none" algn="tl"/>
          </a:blipFill>
          <a:ln w="53975" cmpd="sng">
            <a:solidFill>
              <a:srgbClr val="3333FF"/>
            </a:solidFill>
          </a:ln>
        </p:spPr>
        <p:txBody>
          <a:bodyPr wrap="square" rtlCol="0">
            <a:spAutoFit/>
          </a:bodyPr>
          <a:lstStyle/>
          <a:p>
            <a:pPr algn="ctr"/>
            <a:r>
              <a:rPr lang="cs-CZ" sz="1900" b="0" dirty="0" smtClean="0">
                <a:latin typeface="Gill Sans Ultra Bold" pitchFamily="34" charset="-18"/>
              </a:rPr>
              <a:t>Obě starší přípravky si úspěšně vedou v Ústeckém přeboru. Ta mladší je dokonce na bronzovém stupínku. </a:t>
            </a:r>
          </a:p>
        </p:txBody>
      </p:sp>
      <p:pic>
        <p:nvPicPr>
          <p:cNvPr id="7170" name="Picture 95"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1" name="Picture 94"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2" name="Picture 93"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3" name="Picture 92"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4" name="Picture 91"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5" name="Picture 90"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6" name="Picture 89"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7" name="Picture 88"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8" name="Picture 87"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79" name="Picture 86"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80" name="Picture 85"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1" name="Picture 84"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2" name="Picture 83"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3" name="Picture 82"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4" name="Picture 81"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5" name="Picture 80"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6" name="Picture 79"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7" name="Picture 78"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8" name="Picture 77"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89" name="Picture 76"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90" name="Picture 75"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1" name="Picture 74"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2" name="Picture 73"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3" name="Picture 72"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4" name="Picture 71"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5" name="Picture 70"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6" name="Picture 69"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7" name="Picture 68"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8" name="Picture 67"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199" name="Picture 66"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200" name="Picture 65"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1" name="Picture 64"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2" name="Picture 63"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3" name="Picture 62"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4" name="Picture 61"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5" name="Picture 60"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6" name="Picture 59"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7" name="Picture 58"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8" name="Picture 57"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09" name="Picture 56"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10" name="Picture 55"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1" name="Picture 54"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2" name="Picture 53"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3" name="Picture 52"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4" name="Picture 51"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5" name="Picture 50"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6" name="Picture 49"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7" name="Picture 48"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8" name="Picture 47"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19" name="Picture 46"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20" name="Picture 45"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1" name="Picture 44"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2" name="Picture 43"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3" name="Picture 42"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4" name="Picture 41"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5" name="Picture 40"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6" name="Picture 39"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7" name="Picture 38"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8" name="Picture 37"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pic>
        <p:nvPicPr>
          <p:cNvPr id="7229" name="Picture 36"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spTree>
  </p:cSld>
  <p:clrMapOvr>
    <a:masterClrMapping/>
  </p:clrMapOvr>
  <p:transition>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766378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11</a:t>
            </a:r>
          </a:p>
        </p:txBody>
      </p:sp>
      <p:sp>
        <p:nvSpPr>
          <p:cNvPr id="16" name="TextovéPole 15"/>
          <p:cNvSpPr txBox="1"/>
          <p:nvPr/>
        </p:nvSpPr>
        <p:spPr>
          <a:xfrm>
            <a:off x="19751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46</a:t>
            </a:r>
          </a:p>
        </p:txBody>
      </p:sp>
      <p:sp>
        <p:nvSpPr>
          <p:cNvPr id="13" name="Obdélník 12"/>
          <p:cNvSpPr/>
          <p:nvPr/>
        </p:nvSpPr>
        <p:spPr>
          <a:xfrm>
            <a:off x="5647556" y="4699620"/>
            <a:ext cx="4536504" cy="2215991"/>
          </a:xfrm>
          <a:prstGeom prst="rect">
            <a:avLst/>
          </a:prstGeom>
          <a:solidFill>
            <a:srgbClr val="FFFFCC"/>
          </a:solidFill>
          <a:ln w="41275">
            <a:solidFill>
              <a:srgbClr val="CC0066"/>
            </a:solidFill>
          </a:ln>
        </p:spPr>
        <p:txBody>
          <a:bodyPr wrap="square">
            <a:spAutoFit/>
          </a:bodyPr>
          <a:lstStyle/>
          <a:p>
            <a:r>
              <a:rPr lang="cs-CZ" sz="1800" u="sng" dirty="0" smtClean="0">
                <a:latin typeface="Eras Bold ITC" pitchFamily="34" charset="0"/>
                <a:ea typeface="Times New Roman" pitchFamily="18" charset="0"/>
                <a:cs typeface="Arial" pitchFamily="34" charset="0"/>
              </a:rPr>
              <a:t>Milan Plíšek – sekretář SK </a:t>
            </a:r>
            <a:r>
              <a:rPr lang="cs-CZ" sz="1800" u="sng" dirty="0" err="1" smtClean="0">
                <a:latin typeface="Eras Bold ITC" pitchFamily="34" charset="0"/>
                <a:ea typeface="Times New Roman" pitchFamily="18" charset="0"/>
                <a:cs typeface="Arial" pitchFamily="34" charset="0"/>
              </a:rPr>
              <a:t>Štětí</a:t>
            </a:r>
            <a:endParaRPr lang="cs-CZ" sz="1800" u="sng" dirty="0" smtClean="0">
              <a:latin typeface="Eras Bold ITC" pitchFamily="34" charset="0"/>
              <a:ea typeface="Times New Roman" pitchFamily="18" charset="0"/>
              <a:cs typeface="Arial" pitchFamily="34" charset="0"/>
            </a:endParaRPr>
          </a:p>
          <a:p>
            <a:pPr algn="just"/>
            <a:r>
              <a:rPr lang="cs-CZ" b="0" dirty="0" smtClean="0">
                <a:latin typeface="Arial" pitchFamily="34" charset="0"/>
                <a:ea typeface="Times New Roman" pitchFamily="18" charset="0"/>
                <a:cs typeface="Arial" pitchFamily="34" charset="0"/>
              </a:rPr>
              <a:t>Úlohu favorita jsme splnili a zaslouženě jsme si domů odvezli 3 body. Domácí si vypracovali jednu velkou šanci hned v úvodu, ale jinak jsme je do ničeho moc nepustili. Zlomovým momentem byla branka na 2:0 v poslední minutě prvního poločasu. Když jsme brzo po změně stran přidali z kopačky Vacka třetí gól, tak bylo rozhodnuto. Dění na hřišti už jsme si v pohodě pohlídali a přidali další 2 branky. Hráče je třeba pochválit a popřát jim, aby se na ten poslední krůček k vítězství v Ústeckém přeboru, který mohou udělat již za týden doma proti </a:t>
            </a:r>
            <a:r>
              <a:rPr lang="cs-CZ" b="0" dirty="0" err="1" smtClean="0">
                <a:latin typeface="Arial" pitchFamily="34" charset="0"/>
                <a:ea typeface="Times New Roman" pitchFamily="18" charset="0"/>
                <a:cs typeface="Arial" pitchFamily="34" charset="0"/>
              </a:rPr>
              <a:t>Střekovu</a:t>
            </a:r>
            <a:r>
              <a:rPr lang="cs-CZ" b="0" dirty="0" smtClean="0">
                <a:latin typeface="Arial" pitchFamily="34" charset="0"/>
                <a:ea typeface="Times New Roman" pitchFamily="18" charset="0"/>
                <a:cs typeface="Arial" pitchFamily="34" charset="0"/>
              </a:rPr>
              <a:t>, připravili, co nejlépe. </a:t>
            </a:r>
            <a:endParaRPr lang="cs-CZ" dirty="0"/>
          </a:p>
        </p:txBody>
      </p:sp>
      <p:sp>
        <p:nvSpPr>
          <p:cNvPr id="15" name="TextovéPole 14"/>
          <p:cNvSpPr txBox="1"/>
          <p:nvPr/>
        </p:nvSpPr>
        <p:spPr>
          <a:xfrm>
            <a:off x="5647556" y="2052161"/>
            <a:ext cx="4536504" cy="2431435"/>
          </a:xfrm>
          <a:prstGeom prst="rect">
            <a:avLst/>
          </a:prstGeom>
          <a:solidFill>
            <a:schemeClr val="accent3">
              <a:lumMod val="95000"/>
            </a:schemeClr>
          </a:solidFill>
          <a:ln w="22225">
            <a:solidFill>
              <a:srgbClr val="3366FF"/>
            </a:solidFill>
          </a:ln>
        </p:spPr>
        <p:txBody>
          <a:bodyPr wrap="square" rtlCol="0">
            <a:spAutoFit/>
          </a:bodyPr>
          <a:lstStyle/>
          <a:p>
            <a:pPr algn="ctr"/>
            <a:r>
              <a:rPr lang="cs-CZ" sz="1600" b="0" u="sng" dirty="0" smtClean="0">
                <a:effectLst>
                  <a:outerShdw blurRad="38100" dist="38100" dir="2700000" algn="tl">
                    <a:srgbClr val="000000">
                      <a:alpha val="43137"/>
                    </a:srgbClr>
                  </a:outerShdw>
                </a:effectLst>
                <a:latin typeface="Arial Black" pitchFamily="34" charset="0"/>
              </a:rPr>
              <a:t>Trenér FK ČL </a:t>
            </a:r>
            <a:r>
              <a:rPr lang="cs-CZ" sz="1600" b="0" u="sng" dirty="0" err="1" smtClean="0">
                <a:effectLst>
                  <a:outerShdw blurRad="38100" dist="38100" dir="2700000" algn="tl">
                    <a:srgbClr val="000000">
                      <a:alpha val="43137"/>
                    </a:srgbClr>
                  </a:outerShdw>
                </a:effectLst>
                <a:latin typeface="Arial Black" pitchFamily="34" charset="0"/>
              </a:rPr>
              <a:t>Neštěmice</a:t>
            </a:r>
            <a:r>
              <a:rPr lang="cs-CZ" sz="1600" b="0" u="sng" dirty="0" smtClean="0">
                <a:effectLst>
                  <a:outerShdw blurRad="38100" dist="38100" dir="2700000" algn="tl">
                    <a:srgbClr val="000000">
                      <a:alpha val="43137"/>
                    </a:srgbClr>
                  </a:outerShdw>
                </a:effectLst>
                <a:latin typeface="Arial Black" pitchFamily="34" charset="0"/>
              </a:rPr>
              <a:t> </a:t>
            </a:r>
          </a:p>
          <a:p>
            <a:pPr algn="ctr"/>
            <a:r>
              <a:rPr lang="cs-CZ" sz="2000" u="sng" dirty="0" smtClean="0">
                <a:effectLst>
                  <a:outerShdw blurRad="38100" dist="38100" dir="2700000" algn="tl">
                    <a:srgbClr val="000000">
                      <a:alpha val="43137"/>
                    </a:srgbClr>
                  </a:outerShdw>
                </a:effectLst>
                <a:latin typeface="Arial Black" pitchFamily="34" charset="0"/>
              </a:rPr>
              <a:t>Tomáš </a:t>
            </a:r>
            <a:r>
              <a:rPr lang="cs-CZ" sz="2000" u="sng" dirty="0" err="1" smtClean="0">
                <a:effectLst>
                  <a:outerShdw blurRad="38100" dist="38100" dir="2700000" algn="tl">
                    <a:srgbClr val="000000">
                      <a:alpha val="43137"/>
                    </a:srgbClr>
                  </a:outerShdw>
                </a:effectLst>
                <a:latin typeface="Arial Black" pitchFamily="34" charset="0"/>
              </a:rPr>
              <a:t>Friedl</a:t>
            </a:r>
            <a:r>
              <a:rPr lang="cs-CZ" sz="2000" u="sng" dirty="0" smtClean="0">
                <a:effectLst>
                  <a:outerShdw blurRad="38100" dist="38100" dir="2700000" algn="tl">
                    <a:srgbClr val="000000">
                      <a:alpha val="43137"/>
                    </a:srgbClr>
                  </a:outerShdw>
                </a:effectLst>
                <a:latin typeface="Arial Black" pitchFamily="34" charset="0"/>
              </a:rPr>
              <a:t> </a:t>
            </a:r>
            <a:r>
              <a:rPr lang="cs-CZ" sz="2000" b="0" u="sng" dirty="0" smtClean="0">
                <a:effectLst>
                  <a:outerShdw blurRad="38100" dist="38100" dir="2700000" algn="tl">
                    <a:srgbClr val="000000">
                      <a:alpha val="43137"/>
                    </a:srgbClr>
                  </a:outerShdw>
                </a:effectLst>
                <a:latin typeface="Arial Black" pitchFamily="34" charset="0"/>
              </a:rPr>
              <a:t> </a:t>
            </a:r>
            <a:endParaRPr lang="cs-CZ" sz="1600" b="0" u="sng" dirty="0" smtClean="0">
              <a:effectLst>
                <a:outerShdw blurRad="38100" dist="38100" dir="2700000" algn="tl">
                  <a:srgbClr val="000000">
                    <a:alpha val="43137"/>
                  </a:srgbClr>
                </a:outerShdw>
              </a:effectLst>
              <a:latin typeface="Arial Black" pitchFamily="34" charset="0"/>
            </a:endParaRPr>
          </a:p>
          <a:p>
            <a:pPr algn="ctr"/>
            <a:r>
              <a:rPr lang="cs-CZ" sz="1600" b="0" u="sng" dirty="0" smtClean="0">
                <a:effectLst>
                  <a:outerShdw blurRad="38100" dist="38100" dir="2700000" algn="tl">
                    <a:srgbClr val="000000">
                      <a:alpha val="43137"/>
                    </a:srgbClr>
                  </a:outerShdw>
                </a:effectLst>
                <a:latin typeface="Arial Black" pitchFamily="34" charset="0"/>
              </a:rPr>
              <a:t>si láme hlavu nad tím, jak navrátit mužstvu střeleckou důvěru</a:t>
            </a:r>
          </a:p>
          <a:p>
            <a:r>
              <a:rPr lang="cs-CZ" b="0" dirty="0" smtClean="0">
                <a:latin typeface="Arial" pitchFamily="34" charset="0"/>
                <a:cs typeface="Arial" pitchFamily="34" charset="0"/>
              </a:rPr>
              <a:t>Prvních patnáct minut jsme měli dobrých, Růžička šel sám na brankáře, ale nedal. Pak převzali iniciativu hosté. Na konci poločasu jsme si nepohlídali hráče po křížném pasu a dostali jsme gól do šatny. Chtěli jsme zvednout hlavu, leží na nás deka, hráči se bojí hrát, jenže po deseti minutách  druhé půle jsme inkasovali potřetí a bylo po zápase.</a:t>
            </a:r>
            <a:r>
              <a:rPr lang="pl-PL" b="0" dirty="0" smtClean="0">
                <a:latin typeface="Arial" pitchFamily="34" charset="0"/>
                <a:cs typeface="Arial" pitchFamily="34" charset="0"/>
              </a:rPr>
              <a:t> Jsme dole. Je to o jednom gólu, musíme tomu jít naproti bojovností a nasazením.</a:t>
            </a:r>
            <a:endParaRPr lang="cs-CZ" sz="1800" b="0" u="sng" dirty="0" smtClean="0">
              <a:latin typeface="Baskerville Old Face" pitchFamily="18" charset="0"/>
            </a:endParaRPr>
          </a:p>
        </p:txBody>
      </p:sp>
      <p:sp>
        <p:nvSpPr>
          <p:cNvPr id="17" name="TextovéPole 16"/>
          <p:cNvSpPr txBox="1"/>
          <p:nvPr/>
        </p:nvSpPr>
        <p:spPr>
          <a:xfrm>
            <a:off x="5647556" y="91108"/>
            <a:ext cx="4464496" cy="1200329"/>
          </a:xfrm>
          <a:prstGeom prst="rect">
            <a:avLst/>
          </a:prstGeom>
          <a:blipFill>
            <a:blip r:embed="rId3" cstate="print"/>
            <a:tile tx="0" ty="0" sx="100000" sy="100000" flip="none" algn="tl"/>
          </a:blipFill>
          <a:ln w="69850" cmpd="thickThin">
            <a:gradFill flip="none" rotWithShape="1">
              <a:gsLst>
                <a:gs pos="0">
                  <a:srgbClr val="FFF200"/>
                </a:gs>
                <a:gs pos="45000">
                  <a:srgbClr val="FF7A00"/>
                </a:gs>
                <a:gs pos="70000">
                  <a:srgbClr val="FF0300"/>
                </a:gs>
                <a:gs pos="100000">
                  <a:srgbClr val="4D0808"/>
                </a:gs>
              </a:gsLst>
              <a:lin ang="5400000" scaled="0"/>
              <a:tileRect/>
            </a:gradFill>
            <a:prstDash val="dash"/>
          </a:ln>
        </p:spPr>
        <p:txBody>
          <a:bodyPr wrap="square" rtlCol="0">
            <a:spAutoFit/>
          </a:bodyPr>
          <a:lstStyle/>
          <a:p>
            <a:pPr algn="ctr"/>
            <a:r>
              <a:rPr lang="cs-CZ" sz="2400" dirty="0" smtClean="0">
                <a:latin typeface="Bookman Old Style" pitchFamily="18" charset="0"/>
              </a:rPr>
              <a:t>Po zápase v </a:t>
            </a:r>
            <a:r>
              <a:rPr lang="cs-CZ" sz="2400" dirty="0" err="1" smtClean="0">
                <a:latin typeface="Bookman Old Style" pitchFamily="18" charset="0"/>
              </a:rPr>
              <a:t>Neštěmicích</a:t>
            </a:r>
            <a:r>
              <a:rPr lang="cs-CZ" sz="2400" dirty="0" smtClean="0">
                <a:latin typeface="Bookman Old Style" pitchFamily="18" charset="0"/>
              </a:rPr>
              <a:t> se jeho průběh lépe hodnotil hostům.</a:t>
            </a:r>
          </a:p>
        </p:txBody>
      </p:sp>
      <p:pic>
        <p:nvPicPr>
          <p:cNvPr id="40961" name="Picture 1"/>
          <p:cNvPicPr>
            <a:picLocks noChangeAspect="1" noChangeArrowheads="1"/>
          </p:cNvPicPr>
          <p:nvPr/>
        </p:nvPicPr>
        <p:blipFill>
          <a:blip r:embed="rId4" cstate="print"/>
          <a:srcRect/>
          <a:stretch>
            <a:fillRect/>
          </a:stretch>
        </p:blipFill>
        <p:spPr bwMode="auto">
          <a:xfrm>
            <a:off x="6583660" y="1387252"/>
            <a:ext cx="792088" cy="576064"/>
          </a:xfrm>
          <a:prstGeom prst="rect">
            <a:avLst/>
          </a:prstGeom>
          <a:noFill/>
          <a:ln w="9525">
            <a:noFill/>
            <a:miter lim="800000"/>
            <a:headEnd/>
            <a:tailEnd/>
          </a:ln>
        </p:spPr>
      </p:pic>
      <p:pic>
        <p:nvPicPr>
          <p:cNvPr id="40962" name="Picture 2"/>
          <p:cNvPicPr>
            <a:picLocks noChangeAspect="1" noChangeArrowheads="1"/>
          </p:cNvPicPr>
          <p:nvPr/>
        </p:nvPicPr>
        <p:blipFill>
          <a:blip r:embed="rId5" cstate="print"/>
          <a:srcRect/>
          <a:stretch>
            <a:fillRect/>
          </a:stretch>
        </p:blipFill>
        <p:spPr bwMode="auto">
          <a:xfrm>
            <a:off x="8455869" y="1387253"/>
            <a:ext cx="648072" cy="576064"/>
          </a:xfrm>
          <a:prstGeom prst="rect">
            <a:avLst/>
          </a:prstGeom>
          <a:noFill/>
          <a:ln w="9525">
            <a:noFill/>
            <a:miter lim="800000"/>
            <a:headEnd/>
            <a:tailEnd/>
          </a:ln>
        </p:spPr>
      </p:pic>
      <p:sp>
        <p:nvSpPr>
          <p:cNvPr id="18" name="TextovéPole 17"/>
          <p:cNvSpPr txBox="1"/>
          <p:nvPr/>
        </p:nvSpPr>
        <p:spPr>
          <a:xfrm>
            <a:off x="174948" y="91108"/>
            <a:ext cx="4392488" cy="1815882"/>
          </a:xfrm>
          <a:prstGeom prst="rect">
            <a:avLst/>
          </a:prstGeom>
          <a:blipFill dpi="0" rotWithShape="1">
            <a:blip r:embed="rId6" cstate="print">
              <a:alphaModFix amt="19000"/>
            </a:blip>
            <a:srcRect/>
            <a:stretch>
              <a:fillRect/>
            </a:stretch>
          </a:blipFill>
          <a:ln w="60325">
            <a:solidFill>
              <a:schemeClr val="tx1"/>
            </a:solidFill>
            <a:prstDash val="sysDash"/>
          </a:ln>
        </p:spPr>
        <p:txBody>
          <a:bodyPr wrap="square" rtlCol="0">
            <a:spAutoFit/>
          </a:bodyPr>
          <a:lstStyle/>
          <a:p>
            <a:pPr algn="ctr"/>
            <a:r>
              <a:rPr lang="cs-CZ" sz="2800" dirty="0" smtClean="0">
                <a:ln w="9525">
                  <a:solidFill>
                    <a:srgbClr val="CC0099"/>
                  </a:solidFill>
                </a:ln>
                <a:solidFill>
                  <a:schemeClr val="bg2"/>
                </a:solidFill>
                <a:latin typeface="Bookman Old Style" pitchFamily="18" charset="0"/>
              </a:rPr>
              <a:t>V poháru Hejtmana Ústeckého kraje skončili mladší žáci ve 2. kole</a:t>
            </a:r>
          </a:p>
        </p:txBody>
      </p:sp>
      <p:sp>
        <p:nvSpPr>
          <p:cNvPr id="19" name="TextovéPole 18"/>
          <p:cNvSpPr txBox="1"/>
          <p:nvPr/>
        </p:nvSpPr>
        <p:spPr>
          <a:xfrm>
            <a:off x="102940" y="2035324"/>
            <a:ext cx="4464496" cy="2616101"/>
          </a:xfrm>
          <a:prstGeom prst="rect">
            <a:avLst/>
          </a:prstGeom>
          <a:noFill/>
        </p:spPr>
        <p:txBody>
          <a:bodyPr wrap="square" rtlCol="0">
            <a:spAutoFit/>
          </a:bodyPr>
          <a:lstStyle/>
          <a:p>
            <a:pPr algn="ctr"/>
            <a:r>
              <a:rPr lang="cs-CZ" sz="1600" u="sng" dirty="0" smtClean="0">
                <a:ln w="3175">
                  <a:noFill/>
                </a:ln>
                <a:solidFill>
                  <a:srgbClr val="0033CC"/>
                </a:solidFill>
                <a:latin typeface="Georgia" pitchFamily="18" charset="0"/>
                <a:cs typeface="Arial" pitchFamily="34" charset="0"/>
              </a:rPr>
              <a:t>FK Litoměřice – SK </a:t>
            </a:r>
            <a:r>
              <a:rPr lang="cs-CZ" sz="1600" u="sng" dirty="0" err="1" smtClean="0">
                <a:ln w="3175">
                  <a:noFill/>
                </a:ln>
                <a:solidFill>
                  <a:srgbClr val="0033CC"/>
                </a:solidFill>
                <a:latin typeface="Georgia" pitchFamily="18" charset="0"/>
                <a:cs typeface="Arial" pitchFamily="34" charset="0"/>
              </a:rPr>
              <a:t>Štětí</a:t>
            </a:r>
            <a:endParaRPr lang="cs-CZ" sz="1600" u="sng" dirty="0" smtClean="0">
              <a:ln w="3175">
                <a:noFill/>
              </a:ln>
              <a:solidFill>
                <a:srgbClr val="0033CC"/>
              </a:solidFill>
              <a:latin typeface="Georgia" pitchFamily="18" charset="0"/>
              <a:cs typeface="Arial" pitchFamily="34" charset="0"/>
            </a:endParaRPr>
          </a:p>
          <a:p>
            <a:pPr algn="ctr"/>
            <a:r>
              <a:rPr lang="cs-CZ" sz="1600" u="sng" dirty="0" smtClean="0">
                <a:ln w="3175">
                  <a:noFill/>
                </a:ln>
                <a:solidFill>
                  <a:srgbClr val="0033CC"/>
                </a:solidFill>
                <a:latin typeface="Georgia" pitchFamily="18" charset="0"/>
                <a:cs typeface="Arial" pitchFamily="34" charset="0"/>
              </a:rPr>
              <a:t>4:1(2:1)  3.5.2016  2.kolo poháru</a:t>
            </a:r>
          </a:p>
          <a:p>
            <a:pPr algn="just"/>
            <a:r>
              <a:rPr lang="cs-CZ" b="0" dirty="0" smtClean="0">
                <a:latin typeface="Arial" pitchFamily="34" charset="0"/>
                <a:cs typeface="Arial" pitchFamily="34" charset="0"/>
              </a:rPr>
              <a:t>Statečný boj mladších žáků ve 2. kole poháru. Domácí šli do vedení v 6. minutě, ale v 16. se podařilo vyrovnat </a:t>
            </a:r>
            <a:r>
              <a:rPr lang="cs-CZ" b="0" dirty="0" err="1" smtClean="0">
                <a:latin typeface="Arial" pitchFamily="34" charset="0"/>
                <a:cs typeface="Arial" pitchFamily="34" charset="0"/>
              </a:rPr>
              <a:t>Malechovi</a:t>
            </a:r>
            <a:r>
              <a:rPr lang="cs-CZ" b="0" dirty="0" smtClean="0">
                <a:latin typeface="Arial" pitchFamily="34" charset="0"/>
                <a:cs typeface="Arial" pitchFamily="34" charset="0"/>
              </a:rPr>
              <a:t>. Ještě v 1. poločase domácím zásluhou </a:t>
            </a:r>
            <a:r>
              <a:rPr lang="cs-CZ" b="0" dirty="0" err="1" smtClean="0">
                <a:latin typeface="Arial" pitchFamily="34" charset="0"/>
                <a:cs typeface="Arial" pitchFamily="34" charset="0"/>
              </a:rPr>
              <a:t>Frňouse</a:t>
            </a:r>
            <a:r>
              <a:rPr lang="cs-CZ" b="0" dirty="0" smtClean="0">
                <a:latin typeface="Arial" pitchFamily="34" charset="0"/>
                <a:cs typeface="Arial" pitchFamily="34" charset="0"/>
              </a:rPr>
              <a:t> podařilo strhnout vedení na svou stran a po změně stran už střílely branky pouze Litoměřice.</a:t>
            </a:r>
          </a:p>
          <a:p>
            <a:pPr algn="just"/>
            <a:r>
              <a:rPr lang="cs-CZ" b="0" u="sng" dirty="0" smtClean="0">
                <a:latin typeface="Arial" pitchFamily="34" charset="0"/>
                <a:cs typeface="Arial" pitchFamily="34" charset="0"/>
              </a:rPr>
              <a:t>Branky: </a:t>
            </a:r>
            <a:r>
              <a:rPr lang="cs-CZ" b="0" dirty="0" err="1" smtClean="0">
                <a:latin typeface="Arial" pitchFamily="34" charset="0"/>
                <a:cs typeface="Arial" pitchFamily="34" charset="0"/>
              </a:rPr>
              <a:t>Malecha</a:t>
            </a:r>
            <a:r>
              <a:rPr lang="cs-CZ" b="0" dirty="0" smtClean="0">
                <a:latin typeface="Arial" pitchFamily="34" charset="0"/>
                <a:cs typeface="Arial" pitchFamily="34" charset="0"/>
              </a:rPr>
              <a:t> 1</a:t>
            </a:r>
          </a:p>
          <a:p>
            <a:pPr algn="just"/>
            <a:r>
              <a:rPr lang="cs-CZ" b="0" u="sng" dirty="0" smtClean="0">
                <a:latin typeface="Arial" pitchFamily="34" charset="0"/>
                <a:cs typeface="Arial" pitchFamily="34" charset="0"/>
              </a:rPr>
              <a:t>Sestava:</a:t>
            </a:r>
            <a:r>
              <a:rPr lang="cs-CZ" b="0" dirty="0" smtClean="0">
                <a:latin typeface="Arial" pitchFamily="34" charset="0"/>
                <a:cs typeface="Arial" pitchFamily="34" charset="0"/>
              </a:rPr>
              <a:t> Černý-</a:t>
            </a:r>
            <a:r>
              <a:rPr lang="cs-CZ" b="0" dirty="0" err="1" smtClean="0">
                <a:latin typeface="Arial" pitchFamily="34" charset="0"/>
                <a:cs typeface="Arial" pitchFamily="34" charset="0"/>
              </a:rPr>
              <a:t>Schleiss</a:t>
            </a:r>
            <a:r>
              <a:rPr lang="cs-CZ" b="0" dirty="0" smtClean="0">
                <a:latin typeface="Arial" pitchFamily="34" charset="0"/>
                <a:cs typeface="Arial" pitchFamily="34" charset="0"/>
              </a:rPr>
              <a:t>, Prokopec, Jakub Pilař, </a:t>
            </a:r>
          </a:p>
          <a:p>
            <a:pPr algn="just"/>
            <a:r>
              <a:rPr lang="cs-CZ" b="0" dirty="0" smtClean="0">
                <a:latin typeface="Arial" pitchFamily="34" charset="0"/>
                <a:cs typeface="Arial" pitchFamily="34" charset="0"/>
              </a:rPr>
              <a:t>               Nedvěd, Franc, Daniluk, Jakub Novák, </a:t>
            </a:r>
          </a:p>
          <a:p>
            <a:pPr algn="just"/>
            <a:r>
              <a:rPr lang="cs-CZ" b="0" dirty="0" smtClean="0">
                <a:latin typeface="Arial" pitchFamily="34" charset="0"/>
                <a:cs typeface="Arial" pitchFamily="34" charset="0"/>
              </a:rPr>
              <a:t>               </a:t>
            </a:r>
            <a:r>
              <a:rPr lang="cs-CZ" b="0" dirty="0" err="1" smtClean="0">
                <a:latin typeface="Arial" pitchFamily="34" charset="0"/>
                <a:cs typeface="Arial" pitchFamily="34" charset="0"/>
              </a:rPr>
              <a:t>Ivanič</a:t>
            </a:r>
            <a:r>
              <a:rPr lang="cs-CZ" b="0" dirty="0" smtClean="0">
                <a:latin typeface="Arial" pitchFamily="34" charset="0"/>
                <a:cs typeface="Arial" pitchFamily="34" charset="0"/>
              </a:rPr>
              <a:t>, </a:t>
            </a:r>
            <a:r>
              <a:rPr lang="cs-CZ" b="0" dirty="0" err="1" smtClean="0">
                <a:latin typeface="Arial" pitchFamily="34" charset="0"/>
                <a:cs typeface="Arial" pitchFamily="34" charset="0"/>
              </a:rPr>
              <a:t>Malecha</a:t>
            </a:r>
            <a:r>
              <a:rPr lang="cs-CZ" b="0" dirty="0" smtClean="0">
                <a:latin typeface="Arial" pitchFamily="34" charset="0"/>
                <a:cs typeface="Arial" pitchFamily="34" charset="0"/>
              </a:rPr>
              <a:t>, </a:t>
            </a:r>
            <a:r>
              <a:rPr lang="cs-CZ" b="0" dirty="0" err="1" smtClean="0">
                <a:latin typeface="Arial" pitchFamily="34" charset="0"/>
                <a:cs typeface="Arial" pitchFamily="34" charset="0"/>
              </a:rPr>
              <a:t>Bartko</a:t>
            </a:r>
            <a:r>
              <a:rPr lang="cs-CZ" b="0" dirty="0" smtClean="0">
                <a:latin typeface="Arial" pitchFamily="34" charset="0"/>
                <a:cs typeface="Arial" pitchFamily="34" charset="0"/>
              </a:rPr>
              <a:t>, </a:t>
            </a:r>
            <a:r>
              <a:rPr lang="cs-CZ" b="0" dirty="0" err="1" smtClean="0">
                <a:latin typeface="Arial" pitchFamily="34" charset="0"/>
                <a:cs typeface="Arial" pitchFamily="34" charset="0"/>
              </a:rPr>
              <a:t>Kuča</a:t>
            </a:r>
            <a:r>
              <a:rPr lang="cs-CZ" b="0" dirty="0" smtClean="0">
                <a:latin typeface="Arial" pitchFamily="34" charset="0"/>
                <a:cs typeface="Arial" pitchFamily="34" charset="0"/>
              </a:rPr>
              <a:t>, Bohatec, </a:t>
            </a:r>
          </a:p>
          <a:p>
            <a:pPr algn="just"/>
            <a:r>
              <a:rPr lang="cs-CZ" b="0" dirty="0" smtClean="0">
                <a:latin typeface="Arial" pitchFamily="34" charset="0"/>
                <a:cs typeface="Arial" pitchFamily="34" charset="0"/>
              </a:rPr>
              <a:t>               </a:t>
            </a:r>
            <a:r>
              <a:rPr lang="cs-CZ" b="0" dirty="0" err="1" smtClean="0">
                <a:latin typeface="Arial" pitchFamily="34" charset="0"/>
                <a:cs typeface="Arial" pitchFamily="34" charset="0"/>
              </a:rPr>
              <a:t>Cízler</a:t>
            </a:r>
            <a:r>
              <a:rPr lang="cs-CZ" b="0" dirty="0" smtClean="0">
                <a:latin typeface="Arial" pitchFamily="34" charset="0"/>
                <a:cs typeface="Arial" pitchFamily="34" charset="0"/>
              </a:rPr>
              <a:t> </a:t>
            </a:r>
            <a:r>
              <a:rPr lang="cs-CZ" b="0" u="sng" dirty="0" smtClean="0">
                <a:latin typeface="Arial" pitchFamily="34" charset="0"/>
                <a:cs typeface="Arial" pitchFamily="34" charset="0"/>
              </a:rPr>
              <a:t> </a:t>
            </a:r>
          </a:p>
          <a:p>
            <a:pPr algn="just"/>
            <a:r>
              <a:rPr lang="cs-CZ" b="0" u="sng" dirty="0" smtClean="0">
                <a:latin typeface="Arial" pitchFamily="34" charset="0"/>
                <a:cs typeface="Arial" pitchFamily="34" charset="0"/>
              </a:rPr>
              <a:t>Trenér</a:t>
            </a:r>
            <a:r>
              <a:rPr lang="cs-CZ" b="0" dirty="0" smtClean="0">
                <a:latin typeface="Arial" pitchFamily="34" charset="0"/>
                <a:cs typeface="Arial" pitchFamily="34" charset="0"/>
              </a:rPr>
              <a:t>: </a:t>
            </a:r>
            <a:r>
              <a:rPr lang="cs-CZ" b="0" dirty="0" err="1" smtClean="0">
                <a:latin typeface="Arial" pitchFamily="34" charset="0"/>
                <a:cs typeface="Arial" pitchFamily="34" charset="0"/>
              </a:rPr>
              <a:t>F.Kučera</a:t>
            </a:r>
            <a:r>
              <a:rPr lang="cs-CZ" b="0" u="sng" dirty="0" smtClean="0">
                <a:latin typeface="Arial" pitchFamily="34" charset="0"/>
                <a:cs typeface="Arial" pitchFamily="34" charset="0"/>
              </a:rPr>
              <a:t>,</a:t>
            </a:r>
            <a:r>
              <a:rPr lang="cs-CZ" b="0" dirty="0" smtClean="0">
                <a:latin typeface="Arial" pitchFamily="34" charset="0"/>
                <a:cs typeface="Arial" pitchFamily="34" charset="0"/>
              </a:rPr>
              <a:t> </a:t>
            </a:r>
            <a:r>
              <a:rPr lang="cs-CZ" b="0" dirty="0" err="1" smtClean="0">
                <a:latin typeface="Arial" pitchFamily="34" charset="0"/>
                <a:cs typeface="Arial" pitchFamily="34" charset="0"/>
              </a:rPr>
              <a:t>P.Záloha</a:t>
            </a:r>
            <a:r>
              <a:rPr lang="cs-CZ" b="0" dirty="0" smtClean="0">
                <a:latin typeface="Arial" pitchFamily="34" charset="0"/>
                <a:cs typeface="Arial" pitchFamily="34" charset="0"/>
              </a:rPr>
              <a:t>  </a:t>
            </a:r>
            <a:r>
              <a:rPr lang="cs-CZ" b="0" u="sng" dirty="0" smtClean="0">
                <a:latin typeface="Arial" pitchFamily="34" charset="0"/>
                <a:cs typeface="Arial" pitchFamily="34" charset="0"/>
              </a:rPr>
              <a:t>Vedoucí</a:t>
            </a:r>
            <a:r>
              <a:rPr lang="cs-CZ" b="0" dirty="0" smtClean="0">
                <a:latin typeface="Arial" pitchFamily="34" charset="0"/>
                <a:cs typeface="Arial" pitchFamily="34" charset="0"/>
              </a:rPr>
              <a:t>: </a:t>
            </a:r>
            <a:r>
              <a:rPr lang="cs-CZ" b="0" dirty="0" err="1" smtClean="0">
                <a:latin typeface="Arial" pitchFamily="34" charset="0"/>
                <a:cs typeface="Arial" pitchFamily="34" charset="0"/>
              </a:rPr>
              <a:t>J.Hezina</a:t>
            </a:r>
            <a:endParaRPr lang="cs-CZ" b="0" dirty="0" smtClean="0">
              <a:latin typeface="Arial" pitchFamily="34" charset="0"/>
              <a:cs typeface="Arial" pitchFamily="34" charset="0"/>
            </a:endParaRPr>
          </a:p>
        </p:txBody>
      </p:sp>
      <p:pic>
        <p:nvPicPr>
          <p:cNvPr id="40963" name="Picture 3"/>
          <p:cNvPicPr>
            <a:picLocks noChangeAspect="1" noChangeArrowheads="1"/>
          </p:cNvPicPr>
          <p:nvPr/>
        </p:nvPicPr>
        <p:blipFill>
          <a:blip r:embed="rId7" cstate="print"/>
          <a:srcRect/>
          <a:stretch>
            <a:fillRect/>
          </a:stretch>
        </p:blipFill>
        <p:spPr bwMode="auto">
          <a:xfrm>
            <a:off x="679004" y="4843636"/>
            <a:ext cx="3672408" cy="1944216"/>
          </a:xfrm>
          <a:prstGeom prst="rect">
            <a:avLst/>
          </a:prstGeom>
          <a:noFill/>
          <a:ln w="25400" cmpd="sng">
            <a:solidFill>
              <a:srgbClr val="FF6699"/>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1"/>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9" name="TextovéPole 2"/>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cxnSp>
        <p:nvCxnSpPr>
          <p:cNvPr id="15" name="Přímá spojovací šipka 14"/>
          <p:cNvCxnSpPr/>
          <p:nvPr/>
        </p:nvCxnSpPr>
        <p:spPr bwMode="auto">
          <a:xfrm>
            <a:off x="3631332" y="7075884"/>
            <a:ext cx="8640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73578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45</a:t>
            </a:r>
          </a:p>
        </p:txBody>
      </p:sp>
      <p:cxnSp>
        <p:nvCxnSpPr>
          <p:cNvPr id="16" name="Přímá spojovací šipka 15"/>
          <p:cNvCxnSpPr/>
          <p:nvPr/>
        </p:nvCxnSpPr>
        <p:spPr bwMode="auto">
          <a:xfrm>
            <a:off x="3415308" y="7075884"/>
            <a:ext cx="136815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8" name="Přímá spojovací šipka 17"/>
          <p:cNvCxnSpPr/>
          <p:nvPr/>
        </p:nvCxnSpPr>
        <p:spPr bwMode="auto">
          <a:xfrm>
            <a:off x="3919364" y="7239000"/>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1" name="TextovéPole 10"/>
          <p:cNvSpPr txBox="1"/>
          <p:nvPr/>
        </p:nvSpPr>
        <p:spPr>
          <a:xfrm>
            <a:off x="190314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12</a:t>
            </a:r>
          </a:p>
        </p:txBody>
      </p:sp>
      <p:pic>
        <p:nvPicPr>
          <p:cNvPr id="38913" name="Picture 1"/>
          <p:cNvPicPr>
            <a:picLocks noChangeAspect="1" noChangeArrowheads="1"/>
          </p:cNvPicPr>
          <p:nvPr/>
        </p:nvPicPr>
        <p:blipFill>
          <a:blip r:embed="rId3" cstate="print"/>
          <a:srcRect/>
          <a:stretch>
            <a:fillRect/>
          </a:stretch>
        </p:blipFill>
        <p:spPr bwMode="auto">
          <a:xfrm>
            <a:off x="174948" y="739180"/>
            <a:ext cx="4392488" cy="2952328"/>
          </a:xfrm>
          <a:prstGeom prst="rect">
            <a:avLst/>
          </a:prstGeom>
          <a:noFill/>
          <a:ln w="34925">
            <a:solidFill>
              <a:schemeClr val="accent6">
                <a:lumMod val="40000"/>
                <a:lumOff val="60000"/>
              </a:schemeClr>
            </a:solidFill>
            <a:miter lim="800000"/>
            <a:headEnd/>
            <a:tailEnd/>
          </a:ln>
        </p:spPr>
      </p:pic>
      <p:sp>
        <p:nvSpPr>
          <p:cNvPr id="17" name="TextovéPole 16"/>
          <p:cNvSpPr txBox="1"/>
          <p:nvPr/>
        </p:nvSpPr>
        <p:spPr>
          <a:xfrm>
            <a:off x="318964" y="91108"/>
            <a:ext cx="4104456" cy="523220"/>
          </a:xfrm>
          <a:prstGeom prst="rect">
            <a:avLst/>
          </a:prstGeom>
          <a:solidFill>
            <a:srgbClr val="FFFF99"/>
          </a:solidFill>
        </p:spPr>
        <p:txBody>
          <a:bodyPr wrap="square" rtlCol="0">
            <a:spAutoFit/>
          </a:bodyPr>
          <a:lstStyle/>
          <a:p>
            <a:pPr algn="ctr"/>
            <a:r>
              <a:rPr lang="cs-CZ" sz="1400" dirty="0" smtClean="0">
                <a:latin typeface="Bookman Old Style" pitchFamily="18" charset="0"/>
              </a:rPr>
              <a:t>FK ČL </a:t>
            </a:r>
            <a:r>
              <a:rPr lang="cs-CZ" sz="1400" dirty="0" err="1" smtClean="0">
                <a:latin typeface="Bookman Old Style" pitchFamily="18" charset="0"/>
              </a:rPr>
              <a:t>Neštěmice</a:t>
            </a:r>
            <a:r>
              <a:rPr lang="cs-CZ" sz="1400" dirty="0" smtClean="0">
                <a:latin typeface="Bookman Old Style" pitchFamily="18" charset="0"/>
              </a:rPr>
              <a:t> – SK </a:t>
            </a:r>
            <a:r>
              <a:rPr lang="cs-CZ" sz="1400" dirty="0" err="1" smtClean="0">
                <a:latin typeface="Bookman Old Style" pitchFamily="18" charset="0"/>
              </a:rPr>
              <a:t>Štětí</a:t>
            </a:r>
            <a:r>
              <a:rPr lang="cs-CZ" sz="1400" dirty="0" smtClean="0">
                <a:latin typeface="Bookman Old Style" pitchFamily="18" charset="0"/>
              </a:rPr>
              <a:t> 15.5.2016 – foto Jiří Havner</a:t>
            </a:r>
          </a:p>
        </p:txBody>
      </p:sp>
      <p:pic>
        <p:nvPicPr>
          <p:cNvPr id="38914" name="Picture 2"/>
          <p:cNvPicPr>
            <a:picLocks noChangeAspect="1" noChangeArrowheads="1"/>
          </p:cNvPicPr>
          <p:nvPr/>
        </p:nvPicPr>
        <p:blipFill>
          <a:blip r:embed="rId4" cstate="print"/>
          <a:srcRect/>
          <a:stretch>
            <a:fillRect/>
          </a:stretch>
        </p:blipFill>
        <p:spPr bwMode="auto">
          <a:xfrm>
            <a:off x="174948" y="3834308"/>
            <a:ext cx="4392488" cy="3097560"/>
          </a:xfrm>
          <a:prstGeom prst="rect">
            <a:avLst/>
          </a:prstGeom>
          <a:noFill/>
          <a:ln w="34925">
            <a:solidFill>
              <a:schemeClr val="accent6">
                <a:lumMod val="40000"/>
                <a:lumOff val="60000"/>
              </a:schemeClr>
            </a:solidFill>
            <a:miter lim="800000"/>
            <a:headEnd/>
            <a:tailEnd/>
          </a:ln>
        </p:spPr>
      </p:pic>
      <p:sp>
        <p:nvSpPr>
          <p:cNvPr id="19" name="Obdélník 18"/>
          <p:cNvSpPr/>
          <p:nvPr/>
        </p:nvSpPr>
        <p:spPr>
          <a:xfrm>
            <a:off x="5503540" y="3079725"/>
            <a:ext cx="4680520" cy="3924151"/>
          </a:xfrm>
          <a:prstGeom prst="rect">
            <a:avLst/>
          </a:prstGeom>
        </p:spPr>
        <p:txBody>
          <a:bodyPr wrap="square">
            <a:spAutoFit/>
          </a:bodyPr>
          <a:lstStyle/>
          <a:p>
            <a:pPr algn="ctr"/>
            <a:r>
              <a:rPr lang="cs-CZ" sz="2400" u="sng" dirty="0" smtClean="0">
                <a:ln w="15875">
                  <a:solidFill>
                    <a:schemeClr val="tx1"/>
                  </a:solidFill>
                </a:ln>
                <a:solidFill>
                  <a:schemeClr val="accent1">
                    <a:lumMod val="50000"/>
                  </a:schemeClr>
                </a:solidFill>
                <a:effectLst>
                  <a:outerShdw blurRad="38100" dist="38100" dir="2700000" algn="tl">
                    <a:srgbClr val="000000">
                      <a:alpha val="43137"/>
                    </a:srgbClr>
                  </a:outerShdw>
                </a:effectLst>
                <a:latin typeface="Arial" pitchFamily="34" charset="0"/>
                <a:cs typeface="Arial" pitchFamily="34" charset="0"/>
              </a:rPr>
              <a:t>SK </a:t>
            </a:r>
            <a:r>
              <a:rPr lang="cs-CZ" sz="2400" u="sng" dirty="0" err="1" smtClean="0">
                <a:ln w="15875">
                  <a:solidFill>
                    <a:schemeClr val="tx1"/>
                  </a:solidFill>
                </a:ln>
                <a:solidFill>
                  <a:schemeClr val="accent1">
                    <a:lumMod val="50000"/>
                  </a:schemeClr>
                </a:solidFill>
                <a:effectLst>
                  <a:outerShdw blurRad="38100" dist="38100" dir="2700000" algn="tl">
                    <a:srgbClr val="000000">
                      <a:alpha val="43137"/>
                    </a:srgbClr>
                  </a:outerShdw>
                </a:effectLst>
                <a:latin typeface="Arial" pitchFamily="34" charset="0"/>
                <a:cs typeface="Arial" pitchFamily="34" charset="0"/>
              </a:rPr>
              <a:t>Štětí</a:t>
            </a:r>
            <a:r>
              <a:rPr lang="cs-CZ" sz="2400" u="sng" dirty="0" smtClean="0">
                <a:ln w="15875">
                  <a:solidFill>
                    <a:schemeClr val="tx1"/>
                  </a:solidFill>
                </a:ln>
                <a:solidFill>
                  <a:schemeClr val="accent1">
                    <a:lumMod val="50000"/>
                  </a:schemeClr>
                </a:solidFill>
                <a:effectLst>
                  <a:outerShdw blurRad="38100" dist="38100" dir="2700000" algn="tl">
                    <a:srgbClr val="000000">
                      <a:alpha val="43137"/>
                    </a:srgbClr>
                  </a:outerShdw>
                </a:effectLst>
                <a:latin typeface="Arial" pitchFamily="34" charset="0"/>
                <a:cs typeface="Arial" pitchFamily="34" charset="0"/>
              </a:rPr>
              <a:t> - FK Ústí </a:t>
            </a:r>
            <a:r>
              <a:rPr lang="cs-CZ" sz="2400" u="sng" dirty="0" err="1" smtClean="0">
                <a:ln w="15875">
                  <a:solidFill>
                    <a:schemeClr val="tx1"/>
                  </a:solidFill>
                </a:ln>
                <a:solidFill>
                  <a:schemeClr val="accent1">
                    <a:lumMod val="50000"/>
                  </a:schemeClr>
                </a:solidFill>
                <a:effectLst>
                  <a:outerShdw blurRad="38100" dist="38100" dir="2700000" algn="tl">
                    <a:srgbClr val="000000">
                      <a:alpha val="43137"/>
                    </a:srgbClr>
                  </a:outerShdw>
                </a:effectLst>
                <a:latin typeface="Arial" pitchFamily="34" charset="0"/>
                <a:cs typeface="Arial" pitchFamily="34" charset="0"/>
              </a:rPr>
              <a:t>n.L.</a:t>
            </a:r>
            <a:r>
              <a:rPr lang="cs-CZ" sz="2400" u="sng" dirty="0" smtClean="0">
                <a:ln w="15875">
                  <a:solidFill>
                    <a:schemeClr val="tx1"/>
                  </a:solidFill>
                </a:ln>
                <a:solidFill>
                  <a:schemeClr val="accent1">
                    <a:lumMod val="50000"/>
                  </a:schemeClr>
                </a:solidFill>
                <a:effectLst>
                  <a:outerShdw blurRad="38100" dist="38100" dir="2700000" algn="tl">
                    <a:srgbClr val="000000">
                      <a:alpha val="43137"/>
                    </a:srgbClr>
                  </a:outerShdw>
                </a:effectLst>
                <a:latin typeface="Arial" pitchFamily="34" charset="0"/>
                <a:cs typeface="Arial" pitchFamily="34" charset="0"/>
              </a:rPr>
              <a:t> U14</a:t>
            </a:r>
            <a:endParaRPr lang="cs-CZ" sz="2400" dirty="0" smtClean="0">
              <a:ln w="15875">
                <a:solidFill>
                  <a:schemeClr val="tx1"/>
                </a:solidFill>
              </a:ln>
              <a:solidFill>
                <a:schemeClr val="accent1">
                  <a:lumMod val="50000"/>
                </a:schemeClr>
              </a:solidFill>
              <a:effectLst>
                <a:outerShdw blurRad="38100" dist="38100" dir="2700000" algn="tl">
                  <a:srgbClr val="000000">
                    <a:alpha val="43137"/>
                  </a:srgbClr>
                </a:outerShdw>
              </a:effectLst>
              <a:latin typeface="Arial" pitchFamily="34" charset="0"/>
              <a:cs typeface="Arial" pitchFamily="34" charset="0"/>
            </a:endParaRPr>
          </a:p>
          <a:p>
            <a:pPr algn="ctr"/>
            <a:r>
              <a:rPr lang="cs-CZ" sz="2400" u="sng" dirty="0" smtClean="0">
                <a:ln w="15875">
                  <a:solidFill>
                    <a:schemeClr val="tx1"/>
                  </a:solidFill>
                </a:ln>
                <a:solidFill>
                  <a:schemeClr val="accent1">
                    <a:lumMod val="50000"/>
                  </a:schemeClr>
                </a:solidFill>
                <a:effectLst>
                  <a:outerShdw blurRad="38100" dist="38100" dir="2700000" algn="tl">
                    <a:srgbClr val="000000">
                      <a:alpha val="43137"/>
                    </a:srgbClr>
                  </a:outerShdw>
                </a:effectLst>
                <a:latin typeface="Arial" pitchFamily="34" charset="0"/>
                <a:cs typeface="Arial" pitchFamily="34" charset="0"/>
              </a:rPr>
              <a:t>5:3(3:1)    3.5.2016 </a:t>
            </a:r>
          </a:p>
          <a:p>
            <a:pPr algn="ctr"/>
            <a:r>
              <a:rPr lang="cs-CZ" sz="1400" u="sng" dirty="0" smtClean="0">
                <a:ln w="15875">
                  <a:solidFill>
                    <a:schemeClr val="tx1"/>
                  </a:solidFill>
                </a:ln>
                <a:solidFill>
                  <a:schemeClr val="accent1">
                    <a:lumMod val="50000"/>
                  </a:schemeClr>
                </a:solidFill>
                <a:effectLst>
                  <a:outerShdw blurRad="38100" dist="38100" dir="2700000" algn="tl">
                    <a:srgbClr val="000000">
                      <a:alpha val="43137"/>
                    </a:srgbClr>
                  </a:outerShdw>
                </a:effectLst>
                <a:latin typeface="Arial" pitchFamily="34" charset="0"/>
                <a:cs typeface="Arial" pitchFamily="34" charset="0"/>
              </a:rPr>
              <a:t>2.kolo O pohár hejtmana Ústeckého kraje</a:t>
            </a:r>
            <a:endParaRPr lang="cs-CZ" sz="1400" dirty="0" smtClean="0">
              <a:ln w="15875">
                <a:solidFill>
                  <a:schemeClr val="tx1"/>
                </a:solidFill>
              </a:ln>
              <a:solidFill>
                <a:schemeClr val="accent1">
                  <a:lumMod val="50000"/>
                </a:schemeClr>
              </a:solidFill>
              <a:effectLst>
                <a:outerShdw blurRad="38100" dist="38100" dir="2700000" algn="tl">
                  <a:srgbClr val="000000">
                    <a:alpha val="43137"/>
                  </a:srgbClr>
                </a:outerShdw>
              </a:effectLst>
              <a:latin typeface="Arial" pitchFamily="34" charset="0"/>
              <a:cs typeface="Arial" pitchFamily="34" charset="0"/>
            </a:endParaRPr>
          </a:p>
          <a:p>
            <a:pPr algn="just"/>
            <a:r>
              <a:rPr lang="cs-CZ" sz="1100" b="0" dirty="0" smtClean="0">
                <a:latin typeface="Arial" pitchFamily="34" charset="0"/>
                <a:cs typeface="Arial" pitchFamily="34" charset="0"/>
              </a:rPr>
              <a:t>I když náš  </a:t>
            </a:r>
            <a:r>
              <a:rPr lang="cs-CZ" sz="1100" b="0" dirty="0" err="1" smtClean="0">
                <a:latin typeface="Arial" pitchFamily="34" charset="0"/>
                <a:cs typeface="Arial" pitchFamily="34" charset="0"/>
              </a:rPr>
              <a:t>náš</a:t>
            </a:r>
            <a:r>
              <a:rPr lang="cs-CZ" sz="1100" b="0" dirty="0" smtClean="0">
                <a:latin typeface="Arial" pitchFamily="34" charset="0"/>
                <a:cs typeface="Arial" pitchFamily="34" charset="0"/>
              </a:rPr>
              <a:t> soupeř ve svém názvu nesl U14, tak z důvodu kolize s jiným zápasovým termínem přijeli do </a:t>
            </a:r>
            <a:r>
              <a:rPr lang="cs-CZ" sz="1100" b="0" dirty="0" err="1" smtClean="0">
                <a:latin typeface="Arial" pitchFamily="34" charset="0"/>
                <a:cs typeface="Arial" pitchFamily="34" charset="0"/>
              </a:rPr>
              <a:t>Štětí</a:t>
            </a:r>
            <a:r>
              <a:rPr lang="cs-CZ" sz="1100" b="0" dirty="0" smtClean="0">
                <a:latin typeface="Arial" pitchFamily="34" charset="0"/>
                <a:cs typeface="Arial" pitchFamily="34" charset="0"/>
              </a:rPr>
              <a:t> mladší žáci. V úvodu utkání se to také projevila, protože v 8. minutě jsme vedli už 2:0. První branku vstřelil navrátilec do sestavy Ladislav Ladič a druhou přidal Patrik Možný. V sestavě hostů bylo několik velmi šikovných hráčů a pro náš kolektiv to určitě nebyla procházka růžovou zahradou. Ve 13. minutě se také trefil  Jakub Svoboda a bylo to už jen o branku 2:1. Naštěstí pro nás se ještě do poločasu dopustil chyby hostující brankář a vedli jsme 3:1. Druhá část  se pro nás vyvíjela velmi dobře a vedli jsme už 5:1. V závěru se 2 chyb dopustil brankář a hosté korigovali na konečných 5:1.</a:t>
            </a: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Možný 2, Ladič 1, Dvořák 1, </a:t>
            </a:r>
            <a:r>
              <a:rPr lang="cs-CZ" sz="1100" b="0" dirty="0" err="1" smtClean="0">
                <a:latin typeface="Arial" pitchFamily="34" charset="0"/>
                <a:cs typeface="Arial" pitchFamily="34" charset="0"/>
              </a:rPr>
              <a:t>Dopater</a:t>
            </a:r>
            <a:r>
              <a:rPr lang="cs-CZ" sz="1100" b="0" dirty="0" smtClean="0">
                <a:latin typeface="Arial" pitchFamily="34" charset="0"/>
                <a:cs typeface="Arial" pitchFamily="34" charset="0"/>
              </a:rPr>
              <a:t> 1</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Deák</a:t>
            </a:r>
            <a:r>
              <a:rPr lang="cs-CZ" sz="1100" b="0" dirty="0" smtClean="0">
                <a:latin typeface="Arial" pitchFamily="34" charset="0"/>
                <a:cs typeface="Arial" pitchFamily="34" charset="0"/>
              </a:rPr>
              <a:t>-Špaček, </a:t>
            </a:r>
            <a:r>
              <a:rPr lang="cs-CZ" sz="1100" b="0" dirty="0" err="1" smtClean="0">
                <a:latin typeface="Arial" pitchFamily="34" charset="0"/>
                <a:cs typeface="Arial" pitchFamily="34" charset="0"/>
              </a:rPr>
              <a:t>Neméth</a:t>
            </a:r>
            <a:r>
              <a:rPr lang="cs-CZ" sz="1100" b="0" dirty="0" smtClean="0">
                <a:latin typeface="Arial" pitchFamily="34" charset="0"/>
                <a:cs typeface="Arial" pitchFamily="34" charset="0"/>
              </a:rPr>
              <a:t>, Dvořák, </a:t>
            </a:r>
            <a:r>
              <a:rPr lang="cs-CZ" sz="1100" b="0" dirty="0" err="1" smtClean="0">
                <a:latin typeface="Arial" pitchFamily="34" charset="0"/>
                <a:cs typeface="Arial" pitchFamily="34" charset="0"/>
              </a:rPr>
              <a:t>Kacálek</a:t>
            </a:r>
            <a:r>
              <a:rPr lang="cs-CZ" sz="1100" b="0" dirty="0" smtClean="0">
                <a:latin typeface="Arial" pitchFamily="34" charset="0"/>
                <a:cs typeface="Arial" pitchFamily="34" charset="0"/>
              </a:rPr>
              <a:t>, Procházka, </a:t>
            </a:r>
          </a:p>
          <a:p>
            <a:r>
              <a:rPr lang="cs-CZ" sz="1100" b="0" dirty="0" smtClean="0">
                <a:latin typeface="Arial" pitchFamily="34" charset="0"/>
                <a:cs typeface="Arial" pitchFamily="34" charset="0"/>
              </a:rPr>
              <a:t>               Ladič, Možný, Vejražka, </a:t>
            </a:r>
            <a:r>
              <a:rPr lang="cs-CZ" sz="1100" b="0" dirty="0" err="1" smtClean="0">
                <a:latin typeface="Arial" pitchFamily="34" charset="0"/>
                <a:cs typeface="Arial" pitchFamily="34" charset="0"/>
              </a:rPr>
              <a:t>Dopater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Cap</a:t>
            </a:r>
            <a:r>
              <a:rPr lang="cs-CZ" sz="1100" b="0" dirty="0" smtClean="0">
                <a:latin typeface="Arial" pitchFamily="34" charset="0"/>
                <a:cs typeface="Arial" pitchFamily="34" charset="0"/>
              </a:rPr>
              <a:t>, pokorný, </a:t>
            </a:r>
            <a:r>
              <a:rPr lang="cs-CZ" sz="1100" b="0" dirty="0" err="1" smtClean="0">
                <a:latin typeface="Arial" pitchFamily="34" charset="0"/>
                <a:cs typeface="Arial" pitchFamily="34" charset="0"/>
              </a:rPr>
              <a:t>Šrotýř</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Slapnička</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Kettner</a:t>
            </a:r>
            <a:r>
              <a:rPr lang="cs-CZ" sz="1100" b="0" dirty="0" smtClean="0">
                <a:latin typeface="Arial" pitchFamily="34" charset="0"/>
                <a:cs typeface="Arial" pitchFamily="34" charset="0"/>
              </a:rPr>
              <a:t>, Ladislav Novák</a:t>
            </a: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J.Ransdorf</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R.Hrdlička</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J.Trutnovský</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Toráč</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L</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Holec</a:t>
            </a:r>
            <a:endParaRPr lang="cs-CZ" sz="1100" b="0" dirty="0">
              <a:latin typeface="Arial" pitchFamily="34" charset="0"/>
              <a:cs typeface="Arial" pitchFamily="34" charset="0"/>
            </a:endParaRPr>
          </a:p>
        </p:txBody>
      </p:sp>
      <p:sp>
        <p:nvSpPr>
          <p:cNvPr id="21" name="TextovéPole 20"/>
          <p:cNvSpPr txBox="1"/>
          <p:nvPr/>
        </p:nvSpPr>
        <p:spPr>
          <a:xfrm>
            <a:off x="5503540" y="91108"/>
            <a:ext cx="4711452" cy="2677656"/>
          </a:xfrm>
          <a:prstGeom prst="rect">
            <a:avLst/>
          </a:prstGeom>
          <a:blipFill>
            <a:blip r:embed="rId5" cstate="print"/>
            <a:stretch>
              <a:fillRect/>
            </a:stretch>
          </a:blipFill>
          <a:ln w="31750">
            <a:solidFill>
              <a:srgbClr val="990033"/>
            </a:solidFill>
            <a:prstDash val="lgDashDotDot"/>
          </a:ln>
        </p:spPr>
        <p:txBody>
          <a:bodyPr wrap="square" rtlCol="0">
            <a:spAutoFit/>
          </a:bodyPr>
          <a:lstStyle/>
          <a:p>
            <a:pPr algn="ctr"/>
            <a:r>
              <a:rPr lang="cs-CZ" sz="2400" dirty="0" smtClean="0">
                <a:latin typeface="Verdana" pitchFamily="34" charset="0"/>
                <a:ea typeface="Verdana" pitchFamily="34" charset="0"/>
                <a:cs typeface="Verdana" pitchFamily="34" charset="0"/>
              </a:rPr>
              <a:t>Do </a:t>
            </a:r>
            <a:r>
              <a:rPr lang="cs-CZ" sz="2400" dirty="0" err="1" smtClean="0">
                <a:latin typeface="Verdana" pitchFamily="34" charset="0"/>
                <a:ea typeface="Verdana" pitchFamily="34" charset="0"/>
                <a:cs typeface="Verdana" pitchFamily="34" charset="0"/>
              </a:rPr>
              <a:t>Štětí</a:t>
            </a:r>
            <a:r>
              <a:rPr lang="cs-CZ" sz="2400" dirty="0" smtClean="0">
                <a:latin typeface="Verdana" pitchFamily="34" charset="0"/>
                <a:ea typeface="Verdana" pitchFamily="34" charset="0"/>
                <a:cs typeface="Verdana" pitchFamily="34" charset="0"/>
              </a:rPr>
              <a:t> k zápasu O pohár hejtmana Ústeckého kraje starších žáků přijeli místo U14  žáci mladší. Překvapení se nekonalo a zajistili jsme si postup proti Teplicím.</a:t>
            </a:r>
          </a:p>
        </p:txBody>
      </p:sp>
      <p:pic>
        <p:nvPicPr>
          <p:cNvPr id="38915" name="Picture 3"/>
          <p:cNvPicPr>
            <a:picLocks noChangeAspect="1" noChangeArrowheads="1"/>
          </p:cNvPicPr>
          <p:nvPr/>
        </p:nvPicPr>
        <p:blipFill>
          <a:blip r:embed="rId6" cstate="print"/>
          <a:srcRect/>
          <a:stretch>
            <a:fillRect/>
          </a:stretch>
        </p:blipFill>
        <p:spPr bwMode="auto">
          <a:xfrm>
            <a:off x="8959924" y="6355804"/>
            <a:ext cx="720080" cy="72008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13</a:t>
            </a:r>
          </a:p>
        </p:txBody>
      </p:sp>
      <p:sp>
        <p:nvSpPr>
          <p:cNvPr id="15" name="TextovéPole 14"/>
          <p:cNvSpPr txBox="1"/>
          <p:nvPr/>
        </p:nvSpPr>
        <p:spPr>
          <a:xfrm>
            <a:off x="190314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44</a:t>
            </a:r>
          </a:p>
        </p:txBody>
      </p:sp>
      <p:graphicFrame>
        <p:nvGraphicFramePr>
          <p:cNvPr id="10" name="Tabulka 9"/>
          <p:cNvGraphicFramePr>
            <a:graphicFrameLocks noGrp="1"/>
          </p:cNvGraphicFramePr>
          <p:nvPr/>
        </p:nvGraphicFramePr>
        <p:xfrm>
          <a:off x="5503537" y="91108"/>
          <a:ext cx="4752531" cy="3472815"/>
        </p:xfrm>
        <a:graphic>
          <a:graphicData uri="http://schemas.openxmlformats.org/drawingml/2006/table">
            <a:tbl>
              <a:tblPr/>
              <a:tblGrid>
                <a:gridCol w="218507">
                  <a:extLst>
                    <a:ext uri="{9D8B030D-6E8A-4147-A177-3AD203B41FA5}">
                      <a16:colId xmlns:a16="http://schemas.microsoft.com/office/drawing/2014/main" val="20000"/>
                    </a:ext>
                  </a:extLst>
                </a:gridCol>
                <a:gridCol w="415164">
                  <a:extLst>
                    <a:ext uri="{9D8B030D-6E8A-4147-A177-3AD203B41FA5}">
                      <a16:colId xmlns:a16="http://schemas.microsoft.com/office/drawing/2014/main" val="20001"/>
                    </a:ext>
                  </a:extLst>
                </a:gridCol>
                <a:gridCol w="1518626">
                  <a:extLst>
                    <a:ext uri="{9D8B030D-6E8A-4147-A177-3AD203B41FA5}">
                      <a16:colId xmlns:a16="http://schemas.microsoft.com/office/drawing/2014/main" val="20002"/>
                    </a:ext>
                  </a:extLst>
                </a:gridCol>
                <a:gridCol w="273134">
                  <a:extLst>
                    <a:ext uri="{9D8B030D-6E8A-4147-A177-3AD203B41FA5}">
                      <a16:colId xmlns:a16="http://schemas.microsoft.com/office/drawing/2014/main" val="20003"/>
                    </a:ext>
                  </a:extLst>
                </a:gridCol>
                <a:gridCol w="273134">
                  <a:extLst>
                    <a:ext uri="{9D8B030D-6E8A-4147-A177-3AD203B41FA5}">
                      <a16:colId xmlns:a16="http://schemas.microsoft.com/office/drawing/2014/main" val="20004"/>
                    </a:ext>
                  </a:extLst>
                </a:gridCol>
                <a:gridCol w="273134">
                  <a:extLst>
                    <a:ext uri="{9D8B030D-6E8A-4147-A177-3AD203B41FA5}">
                      <a16:colId xmlns:a16="http://schemas.microsoft.com/office/drawing/2014/main" val="20005"/>
                    </a:ext>
                  </a:extLst>
                </a:gridCol>
                <a:gridCol w="273134">
                  <a:extLst>
                    <a:ext uri="{9D8B030D-6E8A-4147-A177-3AD203B41FA5}">
                      <a16:colId xmlns:a16="http://schemas.microsoft.com/office/drawing/2014/main" val="20006"/>
                    </a:ext>
                  </a:extLst>
                </a:gridCol>
                <a:gridCol w="273134">
                  <a:extLst>
                    <a:ext uri="{9D8B030D-6E8A-4147-A177-3AD203B41FA5}">
                      <a16:colId xmlns:a16="http://schemas.microsoft.com/office/drawing/2014/main" val="20007"/>
                    </a:ext>
                  </a:extLst>
                </a:gridCol>
                <a:gridCol w="753849">
                  <a:extLst>
                    <a:ext uri="{9D8B030D-6E8A-4147-A177-3AD203B41FA5}">
                      <a16:colId xmlns:a16="http://schemas.microsoft.com/office/drawing/2014/main" val="20008"/>
                    </a:ext>
                  </a:extLst>
                </a:gridCol>
                <a:gridCol w="284059">
                  <a:extLst>
                    <a:ext uri="{9D8B030D-6E8A-4147-A177-3AD203B41FA5}">
                      <a16:colId xmlns:a16="http://schemas.microsoft.com/office/drawing/2014/main" val="20009"/>
                    </a:ext>
                  </a:extLst>
                </a:gridCol>
                <a:gridCol w="196656">
                  <a:extLst>
                    <a:ext uri="{9D8B030D-6E8A-4147-A177-3AD203B41FA5}">
                      <a16:colId xmlns:a16="http://schemas.microsoft.com/office/drawing/2014/main" val="20010"/>
                    </a:ext>
                  </a:extLst>
                </a:gridCol>
              </a:tblGrid>
              <a:tr h="146939">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0"/>
                  </a:ext>
                </a:extLst>
              </a:tr>
              <a:tr h="21013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gridSpan="9">
                  <a:txBody>
                    <a:bodyPr/>
                    <a:lstStyle/>
                    <a:p>
                      <a:pPr algn="ctr" fontAlgn="ctr"/>
                      <a:r>
                        <a:rPr lang="cs-CZ" sz="1600" b="1" i="0" u="none" strike="noStrike" dirty="0">
                          <a:solidFill>
                            <a:srgbClr val="0000CC"/>
                          </a:solidFill>
                          <a:latin typeface="Calibri"/>
                        </a:rPr>
                        <a:t>Ústecký přebor dospělých 2015/2016 po 25.kole</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1"/>
                  </a:ext>
                </a:extLst>
              </a:tr>
              <a:tr h="14693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100" b="1" i="0" u="none" strike="noStrike" dirty="0">
                          <a:solidFill>
                            <a:srgbClr val="FF0000"/>
                          </a:solidFill>
                          <a:latin typeface="Arial"/>
                        </a:rPr>
                        <a:t>1</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a:solidFill>
                            <a:srgbClr val="FF0000"/>
                          </a:solidFill>
                          <a:latin typeface="Arial"/>
                        </a:rPr>
                        <a:t>SK Štětí</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FF0000"/>
                          </a:solidFill>
                          <a:latin typeface="Arial"/>
                        </a:rPr>
                        <a:t>25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FF0000"/>
                          </a:solidFill>
                          <a:latin typeface="Arial"/>
                        </a:rPr>
                        <a:t>22</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FF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FF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FF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FF0000"/>
                          </a:solidFill>
                          <a:latin typeface="Calibri"/>
                        </a:rPr>
                        <a:t>93:32</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FF0000"/>
                          </a:solidFill>
                          <a:latin typeface="Arial"/>
                        </a:rPr>
                        <a:t>63</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2"/>
                  </a:ext>
                </a:extLst>
              </a:tr>
              <a:tr h="14693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err="1">
                          <a:solidFill>
                            <a:srgbClr val="000000"/>
                          </a:solidFill>
                          <a:latin typeface="Arial"/>
                        </a:rPr>
                        <a:t>Proboštov</a:t>
                      </a:r>
                      <a:endParaRPr lang="cs-CZ" sz="11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59:36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49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3"/>
                  </a:ext>
                </a:extLst>
              </a:tr>
              <a:tr h="14693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dirty="0">
                          <a:solidFill>
                            <a:srgbClr val="000000"/>
                          </a:solidFill>
                          <a:latin typeface="Arial"/>
                        </a:rPr>
                        <a:t>TJ Krupka</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25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dirty="0">
                          <a:solidFill>
                            <a:srgbClr val="000000"/>
                          </a:solidFill>
                          <a:latin typeface="Arial"/>
                        </a:rPr>
                        <a:t>15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Calibri"/>
                        </a:rPr>
                        <a:t>72:55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46</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4"/>
                  </a:ext>
                </a:extLst>
              </a:tr>
              <a:tr h="159579">
                <a:tc>
                  <a:txBody>
                    <a:bodyPr/>
                    <a:lstStyle/>
                    <a:p>
                      <a:pPr algn="l" fontAlgn="b"/>
                      <a:r>
                        <a:rPr lang="cs-CZ" sz="12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latin typeface="Arial"/>
                        </a:rPr>
                        <a:t>TJ </a:t>
                      </a:r>
                      <a:r>
                        <a:rPr lang="cs-CZ" sz="1100" b="1" i="0" u="none" strike="noStrike" dirty="0" err="1">
                          <a:solidFill>
                            <a:srgbClr val="000000"/>
                          </a:solidFill>
                          <a:latin typeface="Arial"/>
                        </a:rPr>
                        <a:t>Srbice</a:t>
                      </a:r>
                      <a:endParaRPr lang="cs-CZ" sz="11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69:54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46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5"/>
                  </a:ext>
                </a:extLst>
              </a:tr>
              <a:tr h="159579">
                <a:tc>
                  <a:txBody>
                    <a:bodyPr/>
                    <a:lstStyle/>
                    <a:p>
                      <a:pPr algn="l" fontAlgn="b"/>
                      <a:r>
                        <a:rPr lang="cs-CZ" sz="12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a:solidFill>
                            <a:srgbClr val="000000"/>
                          </a:solidFill>
                          <a:latin typeface="Arial"/>
                        </a:rPr>
                        <a:t>FK Žatec</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25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14</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dirty="0">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dirty="0">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dirty="0">
                          <a:solidFill>
                            <a:srgbClr val="000000"/>
                          </a:solidFill>
                          <a:latin typeface="Arial"/>
                        </a:rPr>
                        <a:t>10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Calibri"/>
                        </a:rPr>
                        <a:t>53:46</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46</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6"/>
                  </a:ext>
                </a:extLst>
              </a:tr>
              <a:tr h="14693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SK Hrobce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90:66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43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7"/>
                  </a:ext>
                </a:extLst>
              </a:tr>
              <a:tr h="14693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a:solidFill>
                            <a:srgbClr val="000000"/>
                          </a:solidFill>
                          <a:latin typeface="Arial"/>
                        </a:rPr>
                        <a:t>FK Blšany</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25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14</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dirty="0">
                          <a:solidFill>
                            <a:srgbClr val="000000"/>
                          </a:solidFill>
                          <a:latin typeface="Calibri"/>
                        </a:rPr>
                        <a:t>71:59</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43</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8"/>
                  </a:ext>
                </a:extLst>
              </a:tr>
              <a:tr h="14693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TJ Modlany</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69:57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43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9"/>
                  </a:ext>
                </a:extLst>
              </a:tr>
              <a:tr h="14693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a:solidFill>
                            <a:srgbClr val="000000"/>
                          </a:solidFill>
                          <a:latin typeface="Arial"/>
                        </a:rPr>
                        <a:t>TJ H. Jiřetín</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25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12</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13</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dirty="0">
                          <a:solidFill>
                            <a:srgbClr val="000000"/>
                          </a:solidFill>
                          <a:latin typeface="Calibri"/>
                        </a:rPr>
                        <a:t>47:39</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39</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0"/>
                  </a:ext>
                </a:extLst>
              </a:tr>
              <a:tr h="14693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FK Bílina</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55:48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39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1"/>
                  </a:ext>
                </a:extLst>
              </a:tr>
              <a:tr h="14693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a:solidFill>
                            <a:srgbClr val="000000"/>
                          </a:solidFill>
                          <a:latin typeface="Arial"/>
                        </a:rPr>
                        <a:t>FK Neštěmice</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25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12</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13</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dirty="0">
                          <a:solidFill>
                            <a:srgbClr val="000000"/>
                          </a:solidFill>
                          <a:latin typeface="Calibri"/>
                        </a:rPr>
                        <a:t>62:56</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dirty="0">
                          <a:solidFill>
                            <a:srgbClr val="000000"/>
                          </a:solidFill>
                          <a:latin typeface="Arial"/>
                        </a:rPr>
                        <a:t>37</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2"/>
                  </a:ext>
                </a:extLst>
              </a:tr>
              <a:tr h="14693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FK Postoloprty</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45:80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28</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3"/>
                  </a:ext>
                </a:extLst>
              </a:tr>
              <a:tr h="14693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Arial"/>
                        </a:rPr>
                        <a:t>13</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a:solidFill>
                            <a:srgbClr val="000000"/>
                          </a:solidFill>
                          <a:latin typeface="Arial"/>
                        </a:rPr>
                        <a:t>AFK L. Chomutov</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25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16</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dirty="0">
                          <a:solidFill>
                            <a:srgbClr val="000000"/>
                          </a:solidFill>
                          <a:latin typeface="Calibri"/>
                        </a:rPr>
                        <a:t>37:60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dirty="0">
                          <a:solidFill>
                            <a:srgbClr val="000000"/>
                          </a:solidFill>
                          <a:latin typeface="Arial"/>
                        </a:rPr>
                        <a:t>27</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4"/>
                  </a:ext>
                </a:extLst>
              </a:tr>
              <a:tr h="14693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FK Modrá</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44:78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24</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5"/>
                  </a:ext>
                </a:extLst>
              </a:tr>
              <a:tr h="14693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Arial"/>
                        </a:rPr>
                        <a:t>15</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a:solidFill>
                            <a:srgbClr val="000000"/>
                          </a:solidFill>
                          <a:latin typeface="Arial"/>
                        </a:rPr>
                        <a:t>TJ Střekov</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24</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19</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Calibri"/>
                        </a:rPr>
                        <a:t>49:76</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dirty="0">
                          <a:solidFill>
                            <a:srgbClr val="000000"/>
                          </a:solidFill>
                          <a:latin typeface="Arial"/>
                        </a:rPr>
                        <a:t>17</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6"/>
                  </a:ext>
                </a:extLst>
              </a:tr>
              <a:tr h="14693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1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FK Duchcov</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19:92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7"/>
                  </a:ext>
                </a:extLst>
              </a:tr>
              <a:tr h="14693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8"/>
                  </a:ext>
                </a:extLst>
              </a:tr>
            </a:tbl>
          </a:graphicData>
        </a:graphic>
      </p:graphicFrame>
      <p:sp>
        <p:nvSpPr>
          <p:cNvPr id="11" name="TextovéPole 10"/>
          <p:cNvSpPr txBox="1"/>
          <p:nvPr/>
        </p:nvSpPr>
        <p:spPr>
          <a:xfrm>
            <a:off x="5430456" y="3619500"/>
            <a:ext cx="4681596" cy="3323987"/>
          </a:xfrm>
          <a:prstGeom prst="rect">
            <a:avLst/>
          </a:prstGeom>
          <a:blipFill>
            <a:blip r:embed="rId2" cstate="print"/>
            <a:stretch>
              <a:fillRect/>
            </a:stretch>
          </a:blipFill>
        </p:spPr>
        <p:txBody>
          <a:bodyPr wrap="square" rtlCol="0">
            <a:spAutoFit/>
          </a:bodyPr>
          <a:lstStyle/>
          <a:p>
            <a:pPr algn="just"/>
            <a:r>
              <a:rPr lang="cs-CZ" sz="1400" b="0" dirty="0" smtClean="0">
                <a:latin typeface="Arial" pitchFamily="34" charset="0"/>
                <a:cs typeface="Arial" pitchFamily="34" charset="0"/>
              </a:rPr>
              <a:t>O tom, že </a:t>
            </a:r>
            <a:r>
              <a:rPr lang="cs-CZ" sz="1400" b="0" dirty="0" err="1" smtClean="0">
                <a:latin typeface="Arial" pitchFamily="34" charset="0"/>
                <a:cs typeface="Arial" pitchFamily="34" charset="0"/>
              </a:rPr>
              <a:t>Štětí</a:t>
            </a:r>
            <a:r>
              <a:rPr lang="cs-CZ" sz="1400" b="0" dirty="0" smtClean="0">
                <a:latin typeface="Arial" pitchFamily="34" charset="0"/>
                <a:cs typeface="Arial" pitchFamily="34" charset="0"/>
              </a:rPr>
              <a:t> letos vyhraje Ústecký přebor už nepochybují ani ti největší pesimisté. Od 2. do 8. místa je to pak neskutečně vyrovnané.  O 2. místu se mluví jako o postupovém a tlačenice na tuto pozici  je velká. Ve hře je ještě 15 bodů.  Bude to zajímavé sledovat komu to nakonec vyjde.  Pak jsou tu 3 týmy Horní </a:t>
            </a:r>
            <a:r>
              <a:rPr lang="cs-CZ" sz="1400" b="0" dirty="0" err="1" smtClean="0">
                <a:latin typeface="Arial" pitchFamily="34" charset="0"/>
                <a:cs typeface="Arial" pitchFamily="34" charset="0"/>
              </a:rPr>
              <a:t>Jiřetín</a:t>
            </a:r>
            <a:r>
              <a:rPr lang="cs-CZ" sz="1400" b="0" dirty="0" smtClean="0">
                <a:latin typeface="Arial" pitchFamily="34" charset="0"/>
                <a:cs typeface="Arial" pitchFamily="34" charset="0"/>
              </a:rPr>
              <a:t>, Bílina, </a:t>
            </a:r>
            <a:r>
              <a:rPr lang="cs-CZ" sz="1400" b="0" dirty="0" err="1" smtClean="0">
                <a:latin typeface="Arial" pitchFamily="34" charset="0"/>
                <a:cs typeface="Arial" pitchFamily="34" charset="0"/>
              </a:rPr>
              <a:t>Neštěmice</a:t>
            </a:r>
            <a:r>
              <a:rPr lang="cs-CZ" sz="1400" b="0" dirty="0" smtClean="0">
                <a:latin typeface="Arial" pitchFamily="34" charset="0"/>
                <a:cs typeface="Arial" pitchFamily="34" charset="0"/>
              </a:rPr>
              <a:t>, které  už nemyslí ani na postup ani na sestup a soutěž si mohou užívat. </a:t>
            </a:r>
            <a:r>
              <a:rPr lang="cs-CZ" sz="1400" b="0" dirty="0" err="1" smtClean="0">
                <a:latin typeface="Arial" pitchFamily="34" charset="0"/>
                <a:cs typeface="Arial" pitchFamily="34" charset="0"/>
              </a:rPr>
              <a:t>Postoloprty</a:t>
            </a:r>
            <a:r>
              <a:rPr lang="cs-CZ" sz="1400" b="0" dirty="0" smtClean="0">
                <a:latin typeface="Arial" pitchFamily="34" charset="0"/>
                <a:cs typeface="Arial" pitchFamily="34" charset="0"/>
              </a:rPr>
              <a:t> Chomutov a Modrá se  poperou  o případného Černého Petra, kterým může být sestup 3. mužstva od konce. Následuje </a:t>
            </a:r>
            <a:r>
              <a:rPr lang="cs-CZ" sz="1400" b="0" dirty="0" err="1" smtClean="0">
                <a:latin typeface="Arial" pitchFamily="34" charset="0"/>
                <a:cs typeface="Arial" pitchFamily="34" charset="0"/>
              </a:rPr>
              <a:t>Střekov</a:t>
            </a:r>
            <a:r>
              <a:rPr lang="cs-CZ" sz="1400" b="0" dirty="0" smtClean="0">
                <a:latin typeface="Arial" pitchFamily="34" charset="0"/>
                <a:cs typeface="Arial" pitchFamily="34" charset="0"/>
              </a:rPr>
              <a:t>, náš dnešní soupeř , který v koutku duše věří, že když bude všechno vyhrávat, tak určitou naději na záchranu má. Beznadějně poslední  je </a:t>
            </a:r>
            <a:r>
              <a:rPr lang="cs-CZ" sz="1400" b="0" dirty="0" err="1" smtClean="0">
                <a:latin typeface="Arial" pitchFamily="34" charset="0"/>
                <a:cs typeface="Arial" pitchFamily="34" charset="0"/>
              </a:rPr>
              <a:t>Duchcov</a:t>
            </a:r>
            <a:r>
              <a:rPr lang="cs-CZ" sz="1400" b="0" dirty="0" smtClean="0">
                <a:latin typeface="Arial" pitchFamily="34" charset="0"/>
                <a:cs typeface="Arial" pitchFamily="34" charset="0"/>
              </a:rPr>
              <a:t>, který v tomto týdnu,  5 kol před koncem vyměnil  trenéra.  Stal se jím Vladimír Pešek.</a:t>
            </a:r>
          </a:p>
        </p:txBody>
      </p:sp>
      <p:pic>
        <p:nvPicPr>
          <p:cNvPr id="30721" name="Picture 1"/>
          <p:cNvPicPr>
            <a:picLocks noChangeAspect="1" noChangeArrowheads="1"/>
          </p:cNvPicPr>
          <p:nvPr/>
        </p:nvPicPr>
        <p:blipFill>
          <a:blip r:embed="rId3" cstate="print"/>
          <a:srcRect/>
          <a:stretch>
            <a:fillRect/>
          </a:stretch>
        </p:blipFill>
        <p:spPr bwMode="auto">
          <a:xfrm>
            <a:off x="1687116" y="4483596"/>
            <a:ext cx="1008112" cy="792088"/>
          </a:xfrm>
          <a:prstGeom prst="rect">
            <a:avLst/>
          </a:prstGeom>
          <a:noFill/>
          <a:ln w="9525">
            <a:noFill/>
            <a:miter lim="800000"/>
            <a:headEnd/>
            <a:tailEnd/>
          </a:ln>
        </p:spPr>
      </p:pic>
      <p:sp>
        <p:nvSpPr>
          <p:cNvPr id="9" name="TextovéPole 8"/>
          <p:cNvSpPr txBox="1"/>
          <p:nvPr/>
        </p:nvSpPr>
        <p:spPr>
          <a:xfrm>
            <a:off x="174948" y="103882"/>
            <a:ext cx="4464496" cy="923330"/>
          </a:xfrm>
          <a:prstGeom prst="rect">
            <a:avLst/>
          </a:prstGeom>
          <a:blipFill dpi="0" rotWithShape="1">
            <a:blip r:embed="rId4" cstate="print">
              <a:alphaModFix amt="57000"/>
            </a:blip>
            <a:srcRect/>
            <a:stretch>
              <a:fillRect/>
            </a:stretch>
          </a:blipFill>
          <a:ln w="60325">
            <a:gradFill flip="none" rotWithShape="1">
              <a:gsLst>
                <a:gs pos="0">
                  <a:srgbClr val="FFF200"/>
                </a:gs>
                <a:gs pos="45000">
                  <a:srgbClr val="FF7A00"/>
                </a:gs>
                <a:gs pos="70000">
                  <a:srgbClr val="FF0300"/>
                </a:gs>
                <a:gs pos="100000">
                  <a:srgbClr val="4D0808"/>
                </a:gs>
              </a:gsLst>
              <a:lin ang="5400000" scaled="0"/>
              <a:tileRect r="-100000" b="-100000"/>
            </a:gradFill>
            <a:prstDash val="dash"/>
          </a:ln>
        </p:spPr>
        <p:txBody>
          <a:bodyPr wrap="square" rtlCol="0">
            <a:spAutoFit/>
          </a:bodyPr>
          <a:lstStyle/>
          <a:p>
            <a:pPr algn="ctr"/>
            <a:r>
              <a:rPr lang="cs-CZ" sz="1800" dirty="0" smtClean="0">
                <a:solidFill>
                  <a:srgbClr val="D60093"/>
                </a:solidFill>
                <a:latin typeface="Bookman Old Style" pitchFamily="18" charset="0"/>
              </a:rPr>
              <a:t>Cestu O pohár Hejtmana Ústeckého kraje starších žáků zastavily  FK Teplice</a:t>
            </a:r>
          </a:p>
        </p:txBody>
      </p:sp>
      <p:sp>
        <p:nvSpPr>
          <p:cNvPr id="12" name="TextovéPole 11"/>
          <p:cNvSpPr txBox="1"/>
          <p:nvPr/>
        </p:nvSpPr>
        <p:spPr>
          <a:xfrm>
            <a:off x="102940" y="1315244"/>
            <a:ext cx="4464496" cy="3046988"/>
          </a:xfrm>
          <a:prstGeom prst="rect">
            <a:avLst/>
          </a:prstGeom>
          <a:noFill/>
        </p:spPr>
        <p:txBody>
          <a:bodyPr wrap="square" rtlCol="0">
            <a:spAutoFit/>
          </a:bodyPr>
          <a:lstStyle/>
          <a:p>
            <a:pPr algn="ctr"/>
            <a:r>
              <a:rPr lang="cs-CZ" sz="1800" u="sng" dirty="0" smtClean="0">
                <a:ln>
                  <a:gradFill>
                    <a:gsLst>
                      <a:gs pos="0">
                        <a:srgbClr val="FFF200"/>
                      </a:gs>
                      <a:gs pos="45000">
                        <a:srgbClr val="FF7A00"/>
                      </a:gs>
                      <a:gs pos="70000">
                        <a:srgbClr val="FF0300"/>
                      </a:gs>
                      <a:gs pos="100000">
                        <a:srgbClr val="4D0808"/>
                      </a:gs>
                    </a:gsLst>
                    <a:lin ang="5400000" scaled="0"/>
                  </a:gradFill>
                </a:ln>
                <a:latin typeface="Bookman Old Style" pitchFamily="18" charset="0"/>
              </a:rPr>
              <a:t>SK </a:t>
            </a:r>
            <a:r>
              <a:rPr lang="cs-CZ" sz="1800" u="sng" dirty="0" err="1" smtClean="0">
                <a:ln>
                  <a:gradFill>
                    <a:gsLst>
                      <a:gs pos="0">
                        <a:srgbClr val="FFF200"/>
                      </a:gs>
                      <a:gs pos="45000">
                        <a:srgbClr val="FF7A00"/>
                      </a:gs>
                      <a:gs pos="70000">
                        <a:srgbClr val="FF0300"/>
                      </a:gs>
                      <a:gs pos="100000">
                        <a:srgbClr val="4D0808"/>
                      </a:gs>
                    </a:gsLst>
                    <a:lin ang="5400000" scaled="0"/>
                  </a:gradFill>
                </a:ln>
                <a:latin typeface="Bookman Old Style" pitchFamily="18" charset="0"/>
              </a:rPr>
              <a:t>Štětí</a:t>
            </a:r>
            <a:r>
              <a:rPr lang="cs-CZ" sz="1800" u="sng" dirty="0" smtClean="0">
                <a:ln>
                  <a:gradFill>
                    <a:gsLst>
                      <a:gs pos="0">
                        <a:srgbClr val="FFF200"/>
                      </a:gs>
                      <a:gs pos="45000">
                        <a:srgbClr val="FF7A00"/>
                      </a:gs>
                      <a:gs pos="70000">
                        <a:srgbClr val="FF0300"/>
                      </a:gs>
                      <a:gs pos="100000">
                        <a:srgbClr val="4D0808"/>
                      </a:gs>
                    </a:gsLst>
                    <a:lin ang="5400000" scaled="0"/>
                  </a:gradFill>
                </a:ln>
                <a:latin typeface="Bookman Old Style" pitchFamily="18" charset="0"/>
              </a:rPr>
              <a:t> – FK Teplice U15</a:t>
            </a:r>
          </a:p>
          <a:p>
            <a:pPr algn="ctr"/>
            <a:r>
              <a:rPr lang="cs-CZ" sz="1800" u="sng" dirty="0" smtClean="0">
                <a:ln>
                  <a:gradFill>
                    <a:gsLst>
                      <a:gs pos="0">
                        <a:srgbClr val="FFF200"/>
                      </a:gs>
                      <a:gs pos="45000">
                        <a:srgbClr val="FF7A00"/>
                      </a:gs>
                      <a:gs pos="70000">
                        <a:srgbClr val="FF0300"/>
                      </a:gs>
                      <a:gs pos="100000">
                        <a:srgbClr val="4D0808"/>
                      </a:gs>
                    </a:gsLst>
                    <a:lin ang="5400000" scaled="0"/>
                  </a:gradFill>
                </a:ln>
                <a:latin typeface="Bookman Old Style" pitchFamily="18" charset="0"/>
              </a:rPr>
              <a:t>0:20(0:12)  čtvrtfinále 19.5.2016</a:t>
            </a:r>
          </a:p>
          <a:p>
            <a:r>
              <a:rPr lang="cs-CZ" b="0" dirty="0" smtClean="0">
                <a:latin typeface="Arial" pitchFamily="34" charset="0"/>
                <a:cs typeface="Arial" pitchFamily="34" charset="0"/>
              </a:rPr>
              <a:t>V kompletním složení dorazili ligoví žáci Teplice k pohárovému zápasu a než jsme se rozkoukali, tak to po 2 minutách bylo 0:2 v náš neprospěch. Pro naše mužstvo to byla velká zkouška. Navíc naše mužstvo doplnili i mladší žáci a  pro ně to bylo ještě těžší. I když však náš tým utrpěl vysokou a očekávanou porážku, tak je hráče třeba za vystoupení v Poháru hejtmana Ústeckého kraje pochválit. V předchozích 2 kolech vyhráli a udělali dobré jméno fotbalu ve </a:t>
            </a:r>
            <a:r>
              <a:rPr lang="cs-CZ" b="0" dirty="0" err="1" smtClean="0">
                <a:latin typeface="Arial" pitchFamily="34" charset="0"/>
                <a:cs typeface="Arial" pitchFamily="34" charset="0"/>
              </a:rPr>
              <a:t>Štětí</a:t>
            </a:r>
            <a:r>
              <a:rPr lang="cs-CZ" b="0" dirty="0" smtClean="0">
                <a:latin typeface="Arial" pitchFamily="34" charset="0"/>
                <a:cs typeface="Arial" pitchFamily="34" charset="0"/>
              </a:rPr>
              <a:t>. </a:t>
            </a:r>
          </a:p>
          <a:p>
            <a:r>
              <a:rPr lang="cs-CZ" b="0" u="sng" dirty="0" smtClean="0">
                <a:latin typeface="Arial" pitchFamily="34" charset="0"/>
                <a:cs typeface="Arial" pitchFamily="34" charset="0"/>
              </a:rPr>
              <a:t>Sestava</a:t>
            </a:r>
            <a:r>
              <a:rPr lang="cs-CZ" b="0" dirty="0" smtClean="0">
                <a:latin typeface="Arial" pitchFamily="34" charset="0"/>
                <a:cs typeface="Arial" pitchFamily="34" charset="0"/>
              </a:rPr>
              <a:t>: </a:t>
            </a:r>
            <a:r>
              <a:rPr lang="cs-CZ" b="0" dirty="0" err="1" smtClean="0">
                <a:latin typeface="Arial" pitchFamily="34" charset="0"/>
                <a:cs typeface="Arial" pitchFamily="34" charset="0"/>
              </a:rPr>
              <a:t>Deák</a:t>
            </a:r>
            <a:r>
              <a:rPr lang="cs-CZ" b="0" dirty="0" smtClean="0">
                <a:latin typeface="Arial" pitchFamily="34" charset="0"/>
                <a:cs typeface="Arial" pitchFamily="34" charset="0"/>
              </a:rPr>
              <a:t>-Špaček, </a:t>
            </a:r>
            <a:r>
              <a:rPr lang="cs-CZ" b="0" dirty="0" err="1" smtClean="0">
                <a:latin typeface="Arial" pitchFamily="34" charset="0"/>
                <a:cs typeface="Arial" pitchFamily="34" charset="0"/>
              </a:rPr>
              <a:t>T.Németh</a:t>
            </a:r>
            <a:r>
              <a:rPr lang="cs-CZ" b="0" dirty="0" smtClean="0">
                <a:latin typeface="Arial" pitchFamily="34" charset="0"/>
                <a:cs typeface="Arial" pitchFamily="34" charset="0"/>
              </a:rPr>
              <a:t>, Dvořák, Jakub </a:t>
            </a:r>
          </a:p>
          <a:p>
            <a:r>
              <a:rPr lang="cs-CZ" b="0" dirty="0" smtClean="0">
                <a:latin typeface="Arial" pitchFamily="34" charset="0"/>
                <a:cs typeface="Arial" pitchFamily="34" charset="0"/>
              </a:rPr>
              <a:t>               Pilař, </a:t>
            </a:r>
            <a:r>
              <a:rPr lang="cs-CZ" b="0" dirty="0" err="1" smtClean="0">
                <a:latin typeface="Arial" pitchFamily="34" charset="0"/>
                <a:cs typeface="Arial" pitchFamily="34" charset="0"/>
              </a:rPr>
              <a:t>Kadlůec</a:t>
            </a:r>
            <a:r>
              <a:rPr lang="cs-CZ" b="0" dirty="0" smtClean="0">
                <a:latin typeface="Arial" pitchFamily="34" charset="0"/>
                <a:cs typeface="Arial" pitchFamily="34" charset="0"/>
              </a:rPr>
              <a:t>, </a:t>
            </a:r>
            <a:r>
              <a:rPr lang="cs-CZ" b="0" dirty="0" err="1" smtClean="0">
                <a:latin typeface="Arial" pitchFamily="34" charset="0"/>
                <a:cs typeface="Arial" pitchFamily="34" charset="0"/>
              </a:rPr>
              <a:t>Kettner</a:t>
            </a:r>
            <a:r>
              <a:rPr lang="cs-CZ" b="0" dirty="0" smtClean="0">
                <a:latin typeface="Arial" pitchFamily="34" charset="0"/>
                <a:cs typeface="Arial" pitchFamily="34" charset="0"/>
              </a:rPr>
              <a:t>, 	, </a:t>
            </a:r>
            <a:r>
              <a:rPr lang="cs-CZ" b="0" dirty="0" err="1" smtClean="0">
                <a:latin typeface="Arial" pitchFamily="34" charset="0"/>
                <a:cs typeface="Arial" pitchFamily="34" charset="0"/>
              </a:rPr>
              <a:t>Schleiss</a:t>
            </a:r>
            <a:r>
              <a:rPr lang="cs-CZ" b="0" dirty="0" smtClean="0">
                <a:latin typeface="Arial" pitchFamily="34" charset="0"/>
                <a:cs typeface="Arial" pitchFamily="34" charset="0"/>
              </a:rPr>
              <a:t>, </a:t>
            </a:r>
          </a:p>
          <a:p>
            <a:r>
              <a:rPr lang="cs-CZ" b="0" dirty="0" smtClean="0">
                <a:latin typeface="Arial" pitchFamily="34" charset="0"/>
                <a:cs typeface="Arial" pitchFamily="34" charset="0"/>
              </a:rPr>
              <a:t>                </a:t>
            </a:r>
            <a:r>
              <a:rPr lang="cs-CZ" b="0" dirty="0" err="1" smtClean="0">
                <a:latin typeface="Arial" pitchFamily="34" charset="0"/>
                <a:cs typeface="Arial" pitchFamily="34" charset="0"/>
              </a:rPr>
              <a:t>Dopater</a:t>
            </a:r>
            <a:r>
              <a:rPr lang="cs-CZ" b="0" dirty="0" smtClean="0">
                <a:latin typeface="Arial" pitchFamily="34" charset="0"/>
                <a:cs typeface="Arial" pitchFamily="34" charset="0"/>
              </a:rPr>
              <a:t>, </a:t>
            </a:r>
            <a:r>
              <a:rPr lang="cs-CZ" b="0" dirty="0" err="1" smtClean="0">
                <a:latin typeface="Arial" pitchFamily="34" charset="0"/>
                <a:cs typeface="Arial" pitchFamily="34" charset="0"/>
              </a:rPr>
              <a:t>Cap</a:t>
            </a:r>
            <a:r>
              <a:rPr lang="cs-CZ" b="0" dirty="0" smtClean="0">
                <a:latin typeface="Arial" pitchFamily="34" charset="0"/>
                <a:cs typeface="Arial" pitchFamily="34" charset="0"/>
              </a:rPr>
              <a:t>, , </a:t>
            </a:r>
            <a:r>
              <a:rPr lang="cs-CZ" b="0" dirty="0" err="1" smtClean="0">
                <a:latin typeface="Arial" pitchFamily="34" charset="0"/>
                <a:cs typeface="Arial" pitchFamily="34" charset="0"/>
              </a:rPr>
              <a:t>L</a:t>
            </a:r>
            <a:r>
              <a:rPr lang="cs-CZ" b="0" dirty="0" smtClean="0">
                <a:latin typeface="Arial" pitchFamily="34" charset="0"/>
                <a:cs typeface="Arial" pitchFamily="34" charset="0"/>
              </a:rPr>
              <a:t>.Novák, </a:t>
            </a:r>
            <a:r>
              <a:rPr lang="cs-CZ" b="0" dirty="0" err="1" smtClean="0">
                <a:latin typeface="Arial" pitchFamily="34" charset="0"/>
                <a:cs typeface="Arial" pitchFamily="34" charset="0"/>
              </a:rPr>
              <a:t>Šrotýř</a:t>
            </a:r>
            <a:r>
              <a:rPr lang="cs-CZ" b="0" dirty="0" smtClean="0">
                <a:latin typeface="Arial" pitchFamily="34" charset="0"/>
                <a:cs typeface="Arial" pitchFamily="34" charset="0"/>
              </a:rPr>
              <a:t>, </a:t>
            </a:r>
            <a:r>
              <a:rPr lang="cs-CZ" b="0" dirty="0" err="1" smtClean="0">
                <a:latin typeface="Arial" pitchFamily="34" charset="0"/>
                <a:cs typeface="Arial" pitchFamily="34" charset="0"/>
              </a:rPr>
              <a:t>Bartko</a:t>
            </a:r>
            <a:r>
              <a:rPr lang="cs-CZ" b="0" dirty="0" smtClean="0">
                <a:latin typeface="Arial" pitchFamily="34" charset="0"/>
                <a:cs typeface="Arial" pitchFamily="34" charset="0"/>
              </a:rPr>
              <a:t>, </a:t>
            </a:r>
          </a:p>
          <a:p>
            <a:r>
              <a:rPr lang="cs-CZ" b="0" dirty="0" smtClean="0">
                <a:latin typeface="Arial" pitchFamily="34" charset="0"/>
                <a:cs typeface="Arial" pitchFamily="34" charset="0"/>
              </a:rPr>
              <a:t>                Ulrych</a:t>
            </a:r>
          </a:p>
          <a:p>
            <a:r>
              <a:rPr lang="cs-CZ" b="0" u="sng" dirty="0" smtClean="0">
                <a:latin typeface="Arial" pitchFamily="34" charset="0"/>
                <a:cs typeface="Arial" pitchFamily="34" charset="0"/>
              </a:rPr>
              <a:t>Trenér</a:t>
            </a:r>
            <a:r>
              <a:rPr lang="cs-CZ" b="0" dirty="0" smtClean="0">
                <a:latin typeface="Arial" pitchFamily="34" charset="0"/>
                <a:cs typeface="Arial" pitchFamily="34" charset="0"/>
              </a:rPr>
              <a:t>: </a:t>
            </a:r>
            <a:r>
              <a:rPr lang="cs-CZ" b="0" dirty="0" err="1" smtClean="0">
                <a:latin typeface="Arial" pitchFamily="34" charset="0"/>
                <a:cs typeface="Arial" pitchFamily="34" charset="0"/>
              </a:rPr>
              <a:t>J.Ransdorf</a:t>
            </a:r>
            <a:r>
              <a:rPr lang="cs-CZ" b="0" dirty="0" smtClean="0">
                <a:latin typeface="Arial" pitchFamily="34" charset="0"/>
                <a:cs typeface="Arial" pitchFamily="34" charset="0"/>
              </a:rPr>
              <a:t>  </a:t>
            </a:r>
            <a:r>
              <a:rPr lang="cs-CZ" b="0" u="sng" dirty="0" smtClean="0">
                <a:latin typeface="Arial" pitchFamily="34" charset="0"/>
                <a:cs typeface="Arial" pitchFamily="34" charset="0"/>
              </a:rPr>
              <a:t>Vedouc</a:t>
            </a:r>
            <a:r>
              <a:rPr lang="cs-CZ" b="0" dirty="0" smtClean="0">
                <a:latin typeface="Arial" pitchFamily="34" charset="0"/>
                <a:cs typeface="Arial" pitchFamily="34" charset="0"/>
              </a:rPr>
              <a:t>í:  </a:t>
            </a:r>
            <a:r>
              <a:rPr lang="cs-CZ" b="0" dirty="0" err="1" smtClean="0">
                <a:latin typeface="Arial" pitchFamily="34" charset="0"/>
                <a:cs typeface="Arial" pitchFamily="34" charset="0"/>
              </a:rPr>
              <a:t>R.Hrdlička</a:t>
            </a:r>
            <a:endParaRPr lang="cs-CZ" b="0" dirty="0" smtClean="0">
              <a:latin typeface="Arial" pitchFamily="34" charset="0"/>
              <a:cs typeface="Arial" pitchFamily="34" charset="0"/>
            </a:endParaRPr>
          </a:p>
        </p:txBody>
      </p:sp>
      <p:pic>
        <p:nvPicPr>
          <p:cNvPr id="36865" name="Picture 1"/>
          <p:cNvPicPr>
            <a:picLocks noChangeAspect="1" noChangeArrowheads="1"/>
          </p:cNvPicPr>
          <p:nvPr/>
        </p:nvPicPr>
        <p:blipFill>
          <a:blip r:embed="rId5" cstate="print"/>
          <a:srcRect/>
          <a:stretch>
            <a:fillRect/>
          </a:stretch>
        </p:blipFill>
        <p:spPr bwMode="auto">
          <a:xfrm>
            <a:off x="174948" y="5419700"/>
            <a:ext cx="4680520" cy="151216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1831132" y="693186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14</a:t>
            </a:r>
          </a:p>
        </p:txBody>
      </p:sp>
      <p:sp>
        <p:nvSpPr>
          <p:cNvPr id="14" name="TextovéPole 13"/>
          <p:cNvSpPr txBox="1"/>
          <p:nvPr/>
        </p:nvSpPr>
        <p:spPr>
          <a:xfrm>
            <a:off x="766378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43</a:t>
            </a:r>
          </a:p>
        </p:txBody>
      </p:sp>
      <p:sp>
        <p:nvSpPr>
          <p:cNvPr id="8" name="Obdélník 7"/>
          <p:cNvSpPr/>
          <p:nvPr/>
        </p:nvSpPr>
        <p:spPr>
          <a:xfrm>
            <a:off x="30932" y="1027212"/>
            <a:ext cx="4824536" cy="5832000"/>
          </a:xfrm>
          <a:prstGeom prst="rect">
            <a:avLst/>
          </a:prstGeom>
          <a:noFill/>
          <a:ln w="44450" cmpd="sng">
            <a:solidFill>
              <a:schemeClr val="tx1"/>
            </a:solidFill>
            <a:prstDash val="solid"/>
          </a:ln>
          <a:effectLst/>
        </p:spPr>
        <p:txBody>
          <a:bodyPr wrap="square">
            <a:spAutoFit/>
          </a:bodyPr>
          <a:lstStyle/>
          <a:p>
            <a:r>
              <a:rPr lang="cs-CZ" u="sng" dirty="0" smtClean="0">
                <a:solidFill>
                  <a:srgbClr val="990033"/>
                </a:solidFill>
              </a:rPr>
              <a:t>SK Hrobce - TJ Krupka   8:0(3:0)</a:t>
            </a:r>
          </a:p>
          <a:p>
            <a:pPr algn="just"/>
            <a:r>
              <a:rPr lang="cs-CZ" sz="1100" b="0" dirty="0" smtClean="0">
                <a:solidFill>
                  <a:srgbClr val="3333CC"/>
                </a:solidFill>
                <a:latin typeface="Arial" pitchFamily="34" charset="0"/>
                <a:cs typeface="Arial" pitchFamily="34" charset="0"/>
              </a:rPr>
              <a:t>hosté se domů vrátili s pěknou ostudou. Mužstvo bojující o 2. místo v tabulce zcela vyhořela. Domácí prokázali, že mají formu a jsou schopni porazit každého. 3 brankami se blýskl Vít Kala.</a:t>
            </a:r>
          </a:p>
          <a:p>
            <a:r>
              <a:rPr lang="cs-CZ" u="sng" dirty="0" smtClean="0">
                <a:solidFill>
                  <a:srgbClr val="990033"/>
                </a:solidFill>
              </a:rPr>
              <a:t>FK </a:t>
            </a:r>
            <a:r>
              <a:rPr lang="cs-CZ" u="sng" dirty="0" err="1" smtClean="0">
                <a:solidFill>
                  <a:srgbClr val="990033"/>
                </a:solidFill>
              </a:rPr>
              <a:t>Blšany</a:t>
            </a:r>
            <a:r>
              <a:rPr lang="cs-CZ" u="sng" dirty="0" smtClean="0">
                <a:solidFill>
                  <a:srgbClr val="990033"/>
                </a:solidFill>
              </a:rPr>
              <a:t> - FK Žatec  7:1 výsledek 1. poločasu nedohráno</a:t>
            </a:r>
          </a:p>
          <a:p>
            <a:pPr algn="just"/>
            <a:r>
              <a:rPr lang="cs-CZ" sz="1100" b="0" dirty="0" smtClean="0">
                <a:solidFill>
                  <a:srgbClr val="3333CC"/>
                </a:solidFill>
                <a:latin typeface="Arial" pitchFamily="34" charset="0"/>
                <a:cs typeface="Arial" pitchFamily="34" charset="0"/>
              </a:rPr>
              <a:t>domácí nastoupili v 10 včetně trenéra. Hlásili poruchu auta přijíždějících hráčů. Po 20 minutách prohrávali 5:0 a když to v poločase bylo už 1:7, tak nahlásili zranění několika hráčů a do druhé půle nenastoupli.</a:t>
            </a:r>
          </a:p>
          <a:p>
            <a:r>
              <a:rPr lang="cs-CZ" u="sng" dirty="0" smtClean="0">
                <a:solidFill>
                  <a:srgbClr val="990033"/>
                </a:solidFill>
              </a:rPr>
              <a:t>FK Bílina - FK </a:t>
            </a:r>
            <a:r>
              <a:rPr lang="cs-CZ" u="sng" dirty="0" err="1" smtClean="0">
                <a:solidFill>
                  <a:srgbClr val="990033"/>
                </a:solidFill>
              </a:rPr>
              <a:t>Postoloprty</a:t>
            </a:r>
            <a:r>
              <a:rPr lang="cs-CZ" u="sng" dirty="0" smtClean="0">
                <a:solidFill>
                  <a:srgbClr val="990033"/>
                </a:solidFill>
              </a:rPr>
              <a:t> 5:1(2:1)</a:t>
            </a:r>
          </a:p>
          <a:p>
            <a:pPr algn="just"/>
            <a:r>
              <a:rPr lang="cs-CZ" sz="1100" b="0" dirty="0" smtClean="0">
                <a:solidFill>
                  <a:srgbClr val="3333CC"/>
                </a:solidFill>
                <a:latin typeface="Arial" pitchFamily="34" charset="0"/>
                <a:cs typeface="Arial" pitchFamily="34" charset="0"/>
              </a:rPr>
              <a:t>domácím se po zimní změně trenéra daří. O záchranu hrající </a:t>
            </a:r>
            <a:r>
              <a:rPr lang="cs-CZ" sz="1100" b="0" dirty="0" err="1" smtClean="0">
                <a:solidFill>
                  <a:srgbClr val="3333CC"/>
                </a:solidFill>
                <a:latin typeface="Arial" pitchFamily="34" charset="0"/>
                <a:cs typeface="Arial" pitchFamily="34" charset="0"/>
              </a:rPr>
              <a:t>Postoloprty</a:t>
            </a:r>
            <a:r>
              <a:rPr lang="cs-CZ" sz="1100" b="0" dirty="0" smtClean="0">
                <a:solidFill>
                  <a:srgbClr val="3333CC"/>
                </a:solidFill>
                <a:latin typeface="Arial" pitchFamily="34" charset="0"/>
                <a:cs typeface="Arial" pitchFamily="34" charset="0"/>
              </a:rPr>
              <a:t> vydrželi pouze poločas a ve druhém už kralovali domácí, kteří udělali další důležitý krok k záchraně.  </a:t>
            </a:r>
          </a:p>
          <a:p>
            <a:r>
              <a:rPr lang="cs-CZ" u="sng" dirty="0" smtClean="0">
                <a:solidFill>
                  <a:srgbClr val="990033"/>
                </a:solidFill>
              </a:rPr>
              <a:t>FK </a:t>
            </a:r>
            <a:r>
              <a:rPr lang="cs-CZ" u="sng" dirty="0" err="1" smtClean="0">
                <a:solidFill>
                  <a:srgbClr val="990033"/>
                </a:solidFill>
              </a:rPr>
              <a:t>Duchcov</a:t>
            </a:r>
            <a:r>
              <a:rPr lang="cs-CZ" u="sng" dirty="0" smtClean="0">
                <a:solidFill>
                  <a:srgbClr val="990033"/>
                </a:solidFill>
              </a:rPr>
              <a:t> - TJ H. </a:t>
            </a:r>
            <a:r>
              <a:rPr lang="cs-CZ" u="sng" dirty="0" err="1" smtClean="0">
                <a:solidFill>
                  <a:srgbClr val="990033"/>
                </a:solidFill>
              </a:rPr>
              <a:t>Jiřetín</a:t>
            </a:r>
            <a:r>
              <a:rPr lang="cs-CZ" b="0" u="sng" dirty="0" smtClean="0">
                <a:solidFill>
                  <a:srgbClr val="990033"/>
                </a:solidFill>
                <a:latin typeface="Arial" pitchFamily="34" charset="0"/>
                <a:cs typeface="Arial" pitchFamily="34" charset="0"/>
              </a:rPr>
              <a:t>  </a:t>
            </a:r>
            <a:r>
              <a:rPr lang="cs-CZ" u="sng" dirty="0" smtClean="0">
                <a:solidFill>
                  <a:srgbClr val="990033"/>
                </a:solidFill>
              </a:rPr>
              <a:t>1:0  PK)</a:t>
            </a:r>
            <a:endParaRPr lang="cs-CZ" b="0" u="sng" dirty="0" smtClean="0">
              <a:solidFill>
                <a:srgbClr val="990033"/>
              </a:solidFill>
              <a:latin typeface="Arial" pitchFamily="34" charset="0"/>
              <a:cs typeface="Arial" pitchFamily="34" charset="0"/>
            </a:endParaRPr>
          </a:p>
          <a:p>
            <a:pPr algn="just"/>
            <a:r>
              <a:rPr lang="cs-CZ" sz="1100" b="0" dirty="0" smtClean="0">
                <a:solidFill>
                  <a:srgbClr val="3333CC"/>
                </a:solidFill>
                <a:latin typeface="Arial" pitchFamily="34" charset="0"/>
                <a:cs typeface="Arial" pitchFamily="34" charset="0"/>
              </a:rPr>
              <a:t>nudné utkání, ve kterém diváci branku neviděli. Domácí se na rozdíl  od minulého kola sešli a po bojovném výkonu si remízu zasloužili, když navíc byli úspěšnější  v penaltovém rozstřelu.</a:t>
            </a:r>
          </a:p>
          <a:p>
            <a:r>
              <a:rPr lang="cs-CZ" u="sng" dirty="0" smtClean="0">
                <a:solidFill>
                  <a:srgbClr val="990033"/>
                </a:solidFill>
              </a:rPr>
              <a:t>AFK L. Chomutov - FK Modrá 1:2(0:1)</a:t>
            </a:r>
          </a:p>
          <a:p>
            <a:pPr algn="just"/>
            <a:r>
              <a:rPr lang="cs-CZ" sz="1100" b="0" dirty="0" smtClean="0">
                <a:solidFill>
                  <a:srgbClr val="3333CC"/>
                </a:solidFill>
                <a:latin typeface="Arial" pitchFamily="34" charset="0"/>
                <a:cs typeface="Arial" pitchFamily="34" charset="0"/>
              </a:rPr>
              <a:t>domácí ani ve 2. domácím zápase v řadě nebodovali a potřetí v řadě prohráli. To naopak jejich soupeř v důležitém zápase teprve podruhé na jaře v normální hrací době vyhrál.  </a:t>
            </a:r>
          </a:p>
          <a:p>
            <a:r>
              <a:rPr lang="cs-CZ" u="sng" dirty="0" smtClean="0">
                <a:solidFill>
                  <a:srgbClr val="990033"/>
                </a:solidFill>
              </a:rPr>
              <a:t>TJ </a:t>
            </a:r>
            <a:r>
              <a:rPr lang="cs-CZ" u="sng" dirty="0" err="1" smtClean="0">
                <a:solidFill>
                  <a:srgbClr val="990033"/>
                </a:solidFill>
              </a:rPr>
              <a:t>Srbice</a:t>
            </a:r>
            <a:r>
              <a:rPr lang="cs-CZ" u="sng" dirty="0" smtClean="0">
                <a:solidFill>
                  <a:srgbClr val="990033"/>
                </a:solidFill>
              </a:rPr>
              <a:t> – </a:t>
            </a:r>
            <a:r>
              <a:rPr lang="cs-CZ" u="sng" dirty="0" err="1" smtClean="0">
                <a:solidFill>
                  <a:srgbClr val="990033"/>
                </a:solidFill>
              </a:rPr>
              <a:t>Proboštov</a:t>
            </a:r>
            <a:r>
              <a:rPr lang="cs-CZ" u="sng" dirty="0" smtClean="0">
                <a:solidFill>
                  <a:srgbClr val="990033"/>
                </a:solidFill>
              </a:rPr>
              <a:t> 3:1(2:0)</a:t>
            </a:r>
          </a:p>
          <a:p>
            <a:pPr algn="just"/>
            <a:r>
              <a:rPr lang="cs-CZ" sz="1100" b="0" dirty="0" smtClean="0">
                <a:solidFill>
                  <a:srgbClr val="3333CC"/>
                </a:solidFill>
                <a:latin typeface="Arial" pitchFamily="34" charset="0"/>
                <a:cs typeface="Arial" pitchFamily="34" charset="0"/>
              </a:rPr>
              <a:t>derby utkání a navíc o body, které by mohly v konečném součtu rozhodovat třeba i o 2. místu. Na hřišti vládla nervozita . Domácí vedli 2:1, ale hosté byli lepší. Bohužel pro ně, ale inkasovali potřetí a bylo rozhodnuto.</a:t>
            </a:r>
          </a:p>
          <a:p>
            <a:r>
              <a:rPr lang="cs-CZ" u="sng" dirty="0" smtClean="0">
                <a:solidFill>
                  <a:srgbClr val="990033"/>
                </a:solidFill>
              </a:rPr>
              <a:t>TJ </a:t>
            </a:r>
            <a:r>
              <a:rPr lang="cs-CZ" u="sng" dirty="0" err="1" smtClean="0">
                <a:solidFill>
                  <a:srgbClr val="990033"/>
                </a:solidFill>
              </a:rPr>
              <a:t>Střekov</a:t>
            </a:r>
            <a:r>
              <a:rPr lang="cs-CZ" u="sng" dirty="0" smtClean="0">
                <a:solidFill>
                  <a:srgbClr val="990033"/>
                </a:solidFill>
              </a:rPr>
              <a:t> - TJ </a:t>
            </a:r>
            <a:r>
              <a:rPr lang="cs-CZ" u="sng" dirty="0" err="1" smtClean="0">
                <a:solidFill>
                  <a:srgbClr val="990033"/>
                </a:solidFill>
              </a:rPr>
              <a:t>Modlany</a:t>
            </a:r>
            <a:r>
              <a:rPr lang="cs-CZ" u="sng" dirty="0" smtClean="0">
                <a:solidFill>
                  <a:srgbClr val="990033"/>
                </a:solidFill>
              </a:rPr>
              <a:t>  1:2(1:0)</a:t>
            </a:r>
          </a:p>
          <a:p>
            <a:pPr algn="just"/>
            <a:r>
              <a:rPr lang="cs-CZ" sz="1100" b="0" dirty="0" smtClean="0">
                <a:solidFill>
                  <a:srgbClr val="3333CC"/>
                </a:solidFill>
                <a:latin typeface="Arial" pitchFamily="34" charset="0"/>
                <a:cs typeface="Arial" pitchFamily="34" charset="0"/>
              </a:rPr>
              <a:t>tady už teče voda do </a:t>
            </a:r>
            <a:r>
              <a:rPr lang="cs-CZ" sz="1100" b="0" dirty="0" err="1" smtClean="0">
                <a:solidFill>
                  <a:srgbClr val="3333CC"/>
                </a:solidFill>
                <a:latin typeface="Arial" pitchFamily="34" charset="0"/>
                <a:cs typeface="Arial" pitchFamily="34" charset="0"/>
              </a:rPr>
              <a:t>střekovské</a:t>
            </a:r>
            <a:r>
              <a:rPr lang="cs-CZ" sz="1100" b="0" dirty="0" smtClean="0">
                <a:solidFill>
                  <a:srgbClr val="3333CC"/>
                </a:solidFill>
                <a:latin typeface="Arial" pitchFamily="34" charset="0"/>
                <a:cs typeface="Arial" pitchFamily="34" charset="0"/>
              </a:rPr>
              <a:t> lodi velkým proudem a začíná se rychle potápět. Domácí sice v poločase vedli 1:0, ale hosté 2 zásahy ve 2. poločase zápas otočili. Rozhodující branka Doležal 4 minuty před koncem.</a:t>
            </a:r>
          </a:p>
          <a:p>
            <a:r>
              <a:rPr lang="cs-CZ" u="sng" dirty="0" smtClean="0">
                <a:solidFill>
                  <a:srgbClr val="990033"/>
                </a:solidFill>
              </a:rPr>
              <a:t>FK </a:t>
            </a:r>
            <a:r>
              <a:rPr lang="cs-CZ" u="sng" dirty="0" err="1" smtClean="0">
                <a:solidFill>
                  <a:srgbClr val="990033"/>
                </a:solidFill>
              </a:rPr>
              <a:t>Neštěmice</a:t>
            </a:r>
            <a:r>
              <a:rPr lang="cs-CZ" u="sng" dirty="0" smtClean="0">
                <a:solidFill>
                  <a:srgbClr val="990033"/>
                </a:solidFill>
              </a:rPr>
              <a:t> - SK </a:t>
            </a:r>
            <a:r>
              <a:rPr lang="cs-CZ" u="sng" dirty="0" err="1" smtClean="0">
                <a:solidFill>
                  <a:srgbClr val="990033"/>
                </a:solidFill>
              </a:rPr>
              <a:t>Štětí</a:t>
            </a:r>
            <a:r>
              <a:rPr lang="cs-CZ" u="sng" dirty="0" smtClean="0">
                <a:solidFill>
                  <a:srgbClr val="990033"/>
                </a:solidFill>
              </a:rPr>
              <a:t>  0:5(0:2)</a:t>
            </a:r>
          </a:p>
          <a:p>
            <a:pPr algn="just"/>
            <a:r>
              <a:rPr lang="cs-CZ" sz="1100" b="0" dirty="0" smtClean="0">
                <a:solidFill>
                  <a:srgbClr val="3333CC"/>
                </a:solidFill>
                <a:latin typeface="Arial" pitchFamily="34" charset="0"/>
                <a:cs typeface="Arial" pitchFamily="34" charset="0"/>
              </a:rPr>
              <a:t>herní krize domácích se prohlubuje. Vedoucímu celku tabulky vzdorovali pouze do závěru 1. poločasu, kdy inkasovali podruhé. Druhý poločas už jasně režírovali hosté kráčející  k postupu.</a:t>
            </a:r>
          </a:p>
        </p:txBody>
      </p:sp>
      <p:sp>
        <p:nvSpPr>
          <p:cNvPr id="9" name="TextovéPole 8"/>
          <p:cNvSpPr txBox="1"/>
          <p:nvPr/>
        </p:nvSpPr>
        <p:spPr>
          <a:xfrm>
            <a:off x="30932" y="91108"/>
            <a:ext cx="4824536" cy="830997"/>
          </a:xfrm>
          <a:prstGeom prst="rect">
            <a:avLst/>
          </a:prstGeom>
          <a:blipFill>
            <a:blip r:embed="rId3" cstate="print"/>
            <a:stretch>
              <a:fillRect/>
            </a:stretch>
          </a:blipFill>
          <a:ln w="50800" cap="flat" cmpd="sng">
            <a:solidFill>
              <a:schemeClr val="tx1"/>
            </a:solidFill>
            <a:prstDash val="solid"/>
          </a:ln>
        </p:spPr>
        <p:txBody>
          <a:bodyPr wrap="square" rtlCol="0">
            <a:spAutoFit/>
          </a:bodyPr>
          <a:lstStyle/>
          <a:p>
            <a:pPr algn="ctr"/>
            <a:r>
              <a:rPr lang="cs-CZ" sz="2400" dirty="0" smtClean="0">
                <a:solidFill>
                  <a:srgbClr val="CC0066"/>
                </a:solidFill>
                <a:latin typeface="Bookman Old Style" pitchFamily="18" charset="0"/>
              </a:rPr>
              <a:t>25.kolo Ústeckého přeboru dospělých</a:t>
            </a:r>
          </a:p>
        </p:txBody>
      </p:sp>
      <p:graphicFrame>
        <p:nvGraphicFramePr>
          <p:cNvPr id="10" name="Tabulka 9"/>
          <p:cNvGraphicFramePr>
            <a:graphicFrameLocks noGrp="1"/>
          </p:cNvGraphicFramePr>
          <p:nvPr/>
        </p:nvGraphicFramePr>
        <p:xfrm>
          <a:off x="5791572" y="154757"/>
          <a:ext cx="4316713" cy="3104703"/>
        </p:xfrm>
        <a:graphic>
          <a:graphicData uri="http://schemas.openxmlformats.org/drawingml/2006/table">
            <a:tbl>
              <a:tblPr/>
              <a:tblGrid>
                <a:gridCol w="171526">
                  <a:extLst>
                    <a:ext uri="{9D8B030D-6E8A-4147-A177-3AD203B41FA5}">
                      <a16:colId xmlns:a16="http://schemas.microsoft.com/office/drawing/2014/main" val="20000"/>
                    </a:ext>
                  </a:extLst>
                </a:gridCol>
                <a:gridCol w="457400">
                  <a:extLst>
                    <a:ext uri="{9D8B030D-6E8A-4147-A177-3AD203B41FA5}">
                      <a16:colId xmlns:a16="http://schemas.microsoft.com/office/drawing/2014/main" val="20001"/>
                    </a:ext>
                  </a:extLst>
                </a:gridCol>
                <a:gridCol w="1362670">
                  <a:extLst>
                    <a:ext uri="{9D8B030D-6E8A-4147-A177-3AD203B41FA5}">
                      <a16:colId xmlns:a16="http://schemas.microsoft.com/office/drawing/2014/main" val="20002"/>
                    </a:ext>
                  </a:extLst>
                </a:gridCol>
                <a:gridCol w="285875">
                  <a:extLst>
                    <a:ext uri="{9D8B030D-6E8A-4147-A177-3AD203B41FA5}">
                      <a16:colId xmlns:a16="http://schemas.microsoft.com/office/drawing/2014/main" val="20003"/>
                    </a:ext>
                  </a:extLst>
                </a:gridCol>
                <a:gridCol w="285875">
                  <a:extLst>
                    <a:ext uri="{9D8B030D-6E8A-4147-A177-3AD203B41FA5}">
                      <a16:colId xmlns:a16="http://schemas.microsoft.com/office/drawing/2014/main" val="20004"/>
                    </a:ext>
                  </a:extLst>
                </a:gridCol>
                <a:gridCol w="285875">
                  <a:extLst>
                    <a:ext uri="{9D8B030D-6E8A-4147-A177-3AD203B41FA5}">
                      <a16:colId xmlns:a16="http://schemas.microsoft.com/office/drawing/2014/main" val="20005"/>
                    </a:ext>
                  </a:extLst>
                </a:gridCol>
                <a:gridCol w="285875">
                  <a:extLst>
                    <a:ext uri="{9D8B030D-6E8A-4147-A177-3AD203B41FA5}">
                      <a16:colId xmlns:a16="http://schemas.microsoft.com/office/drawing/2014/main" val="20006"/>
                    </a:ext>
                  </a:extLst>
                </a:gridCol>
                <a:gridCol w="285875">
                  <a:extLst>
                    <a:ext uri="{9D8B030D-6E8A-4147-A177-3AD203B41FA5}">
                      <a16:colId xmlns:a16="http://schemas.microsoft.com/office/drawing/2014/main" val="20007"/>
                    </a:ext>
                  </a:extLst>
                </a:gridCol>
                <a:gridCol w="457400">
                  <a:extLst>
                    <a:ext uri="{9D8B030D-6E8A-4147-A177-3AD203B41FA5}">
                      <a16:colId xmlns:a16="http://schemas.microsoft.com/office/drawing/2014/main" val="20008"/>
                    </a:ext>
                  </a:extLst>
                </a:gridCol>
                <a:gridCol w="247758">
                  <a:extLst>
                    <a:ext uri="{9D8B030D-6E8A-4147-A177-3AD203B41FA5}">
                      <a16:colId xmlns:a16="http://schemas.microsoft.com/office/drawing/2014/main" val="20009"/>
                    </a:ext>
                  </a:extLst>
                </a:gridCol>
                <a:gridCol w="190584">
                  <a:extLst>
                    <a:ext uri="{9D8B030D-6E8A-4147-A177-3AD203B41FA5}">
                      <a16:colId xmlns:a16="http://schemas.microsoft.com/office/drawing/2014/main" val="20010"/>
                    </a:ext>
                  </a:extLst>
                </a:gridCol>
              </a:tblGrid>
              <a:tr h="190500">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2381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400" b="1" i="0" u="none" strike="noStrike">
                          <a:solidFill>
                            <a:srgbClr val="0000CC"/>
                          </a:solidFill>
                          <a:latin typeface="Calibri"/>
                        </a:rPr>
                        <a:t>Okresní přebor mladších žáků 2015/2016 po 15. 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21944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latin typeface="Arial"/>
                        </a:rPr>
                        <a:t>Sokol </a:t>
                      </a:r>
                      <a:r>
                        <a:rPr lang="cs-CZ" sz="1000" b="1" i="0" u="none" strike="noStrike" dirty="0" err="1" smtClean="0">
                          <a:solidFill>
                            <a:srgbClr val="000000"/>
                          </a:solidFill>
                          <a:latin typeface="Arial"/>
                        </a:rPr>
                        <a:t>Straškov</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211:3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2286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latin typeface="Arial"/>
                        </a:rPr>
                        <a:t>FK Libochovice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97:30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75456">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latin typeface="Arial"/>
                        </a:rPr>
                        <a:t>TJ Sokol </a:t>
                      </a:r>
                      <a:r>
                        <a:rPr lang="cs-CZ" sz="1000" b="1" i="0" u="none" strike="noStrike" dirty="0" err="1" smtClean="0">
                          <a:solidFill>
                            <a:srgbClr val="000000"/>
                          </a:solidFill>
                          <a:latin typeface="Arial"/>
                        </a:rPr>
                        <a:t>Pokratice</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105:158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4572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dirty="0" smtClean="0">
                          <a:solidFill>
                            <a:srgbClr val="000000"/>
                          </a:solidFill>
                          <a:latin typeface="Arial"/>
                        </a:rPr>
                        <a:t>4.</a:t>
                      </a:r>
                      <a:endParaRPr lang="cs-CZ" sz="9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latin typeface="Arial"/>
                        </a:rPr>
                        <a:t>SK Roudnice n.L. B</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Calibri"/>
                        </a:rPr>
                        <a:t>71:28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26288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TJ Viktorie Budyně</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Calibri"/>
                        </a:rPr>
                        <a:t>63:39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2381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FF0066"/>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FF0066"/>
                          </a:solidFill>
                          <a:latin typeface="Arial"/>
                        </a:rPr>
                        <a:t>SK Štětí B, z.s.</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66"/>
                          </a:solidFill>
                          <a:latin typeface="Arial"/>
                        </a:rPr>
                        <a:t>14</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66"/>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66"/>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66"/>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66"/>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FF0066"/>
                          </a:solidFill>
                          <a:latin typeface="Calibri"/>
                        </a:rPr>
                        <a:t>53:63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66"/>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30021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FK Polepy</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Calibri"/>
                        </a:rPr>
                        <a:t>29:124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2286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latin typeface="Arial"/>
                        </a:rPr>
                        <a:t>Sokol Hoštka</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Calibri"/>
                        </a:rPr>
                        <a:t>20:75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27505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latin typeface="Arial"/>
                        </a:rPr>
                        <a:t>Fotbalový klub </a:t>
                      </a:r>
                      <a:r>
                        <a:rPr lang="cs-CZ" sz="1000" b="1" i="0" u="none" strike="noStrike" dirty="0" err="1">
                          <a:solidFill>
                            <a:srgbClr val="000000"/>
                          </a:solidFill>
                          <a:latin typeface="Arial"/>
                        </a:rPr>
                        <a:t>Peruc</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Calibri"/>
                        </a:rPr>
                        <a:t>10:139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bl>
          </a:graphicData>
        </a:graphic>
      </p:graphicFrame>
      <p:graphicFrame>
        <p:nvGraphicFramePr>
          <p:cNvPr id="7" name="Tabulka 6"/>
          <p:cNvGraphicFramePr>
            <a:graphicFrameLocks noGrp="1"/>
          </p:cNvGraphicFramePr>
          <p:nvPr/>
        </p:nvGraphicFramePr>
        <p:xfrm>
          <a:off x="5791572" y="3403476"/>
          <a:ext cx="4318000" cy="2286000"/>
        </p:xfrm>
        <a:graphic>
          <a:graphicData uri="http://schemas.openxmlformats.org/drawingml/2006/table">
            <a:tbl>
              <a:tblPr/>
              <a:tblGrid>
                <a:gridCol w="1094570">
                  <a:extLst>
                    <a:ext uri="{9D8B030D-6E8A-4147-A177-3AD203B41FA5}">
                      <a16:colId xmlns:a16="http://schemas.microsoft.com/office/drawing/2014/main" val="20000"/>
                    </a:ext>
                  </a:extLst>
                </a:gridCol>
                <a:gridCol w="1116779">
                  <a:extLst>
                    <a:ext uri="{9D8B030D-6E8A-4147-A177-3AD203B41FA5}">
                      <a16:colId xmlns:a16="http://schemas.microsoft.com/office/drawing/2014/main" val="20001"/>
                    </a:ext>
                  </a:extLst>
                </a:gridCol>
                <a:gridCol w="1091398">
                  <a:extLst>
                    <a:ext uri="{9D8B030D-6E8A-4147-A177-3AD203B41FA5}">
                      <a16:colId xmlns:a16="http://schemas.microsoft.com/office/drawing/2014/main" val="20002"/>
                    </a:ext>
                  </a:extLst>
                </a:gridCol>
                <a:gridCol w="1015253">
                  <a:extLst>
                    <a:ext uri="{9D8B030D-6E8A-4147-A177-3AD203B41FA5}">
                      <a16:colId xmlns:a16="http://schemas.microsoft.com/office/drawing/2014/main" val="20003"/>
                    </a:ext>
                  </a:extLst>
                </a:gridCol>
              </a:tblGrid>
              <a:tr h="342900">
                <a:tc gridSpan="4">
                  <a:txBody>
                    <a:bodyPr/>
                    <a:lstStyle/>
                    <a:p>
                      <a:pPr algn="ctr" fontAlgn="ctr"/>
                      <a:r>
                        <a:rPr lang="cs-CZ" sz="1800" b="1" i="0" u="none" strike="noStrike" dirty="0">
                          <a:solidFill>
                            <a:srgbClr val="000000"/>
                          </a:solidFill>
                          <a:latin typeface="Calibri"/>
                        </a:rPr>
                        <a:t>15. kolo okresního přeboru mladších žáků</a:t>
                      </a:r>
                    </a:p>
                  </a:txBody>
                  <a:tcPr marL="9525" marR="9525" marT="9525" marB="0" anchor="ctr">
                    <a:lnL>
                      <a:noFill/>
                    </a:lnL>
                    <a:lnR>
                      <a:noFill/>
                    </a:lnR>
                    <a:lnT>
                      <a:noFill/>
                    </a:lnT>
                    <a:lnB>
                      <a:noFill/>
                    </a:lnB>
                    <a:solidFill>
                      <a:srgbClr val="EBF2DE"/>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52425">
                <a:tc>
                  <a:txBody>
                    <a:bodyPr/>
                    <a:lstStyle/>
                    <a:p>
                      <a:pPr algn="ctr" fontAlgn="ctr"/>
                      <a:r>
                        <a:rPr lang="cs-CZ" sz="1200" b="1" i="0" u="none" strike="noStrike">
                          <a:solidFill>
                            <a:srgbClr val="000000"/>
                          </a:solidFill>
                          <a:latin typeface="Calibri"/>
                        </a:rPr>
                        <a:t>14.5.2016</a:t>
                      </a:r>
                    </a:p>
                  </a:txBody>
                  <a:tcPr marL="9525" marR="9525" marT="9525" marB="0" anchor="ctr">
                    <a:lnL>
                      <a:noFill/>
                    </a:lnL>
                    <a:lnR>
                      <a:noFill/>
                    </a:lnR>
                    <a:lnT>
                      <a:noFill/>
                    </a:lnT>
                    <a:lnB>
                      <a:noFill/>
                    </a:lnB>
                    <a:solidFill>
                      <a:srgbClr val="99FF66"/>
                    </a:solidFill>
                  </a:tcPr>
                </a:tc>
                <a:tc>
                  <a:txBody>
                    <a:bodyPr/>
                    <a:lstStyle/>
                    <a:p>
                      <a:pPr algn="ctr" fontAlgn="ctr"/>
                      <a:r>
                        <a:rPr lang="cs-CZ" sz="1200" b="1" i="0" u="none" strike="noStrike">
                          <a:solidFill>
                            <a:srgbClr val="000000"/>
                          </a:solidFill>
                          <a:latin typeface="Calibri"/>
                        </a:rPr>
                        <a:t>Budyně</a:t>
                      </a:r>
                    </a:p>
                  </a:txBody>
                  <a:tcPr marL="9525" marR="9525" marT="9525" marB="0" anchor="ctr">
                    <a:lnL>
                      <a:noFill/>
                    </a:lnL>
                    <a:lnR>
                      <a:noFill/>
                    </a:lnR>
                    <a:lnT>
                      <a:noFill/>
                    </a:lnT>
                    <a:lnB>
                      <a:noFill/>
                    </a:lnB>
                    <a:solidFill>
                      <a:srgbClr val="99FF66"/>
                    </a:solidFill>
                  </a:tcPr>
                </a:tc>
                <a:tc>
                  <a:txBody>
                    <a:bodyPr/>
                    <a:lstStyle/>
                    <a:p>
                      <a:pPr algn="ctr" fontAlgn="ctr"/>
                      <a:r>
                        <a:rPr lang="cs-CZ" sz="1200" b="1" i="0" u="none" strike="noStrike">
                          <a:solidFill>
                            <a:srgbClr val="000000"/>
                          </a:solidFill>
                          <a:latin typeface="Calibri"/>
                        </a:rPr>
                        <a:t>Hoštka</a:t>
                      </a:r>
                    </a:p>
                  </a:txBody>
                  <a:tcPr marL="9525" marR="9525" marT="9525" marB="0" anchor="ctr">
                    <a:lnL>
                      <a:noFill/>
                    </a:lnL>
                    <a:lnR>
                      <a:noFill/>
                    </a:lnR>
                    <a:lnT>
                      <a:noFill/>
                    </a:lnT>
                    <a:lnB>
                      <a:noFill/>
                    </a:lnB>
                    <a:solidFill>
                      <a:srgbClr val="99FF66"/>
                    </a:solidFill>
                  </a:tcPr>
                </a:tc>
                <a:tc>
                  <a:txBody>
                    <a:bodyPr/>
                    <a:lstStyle/>
                    <a:p>
                      <a:pPr algn="ctr" fontAlgn="ctr"/>
                      <a:r>
                        <a:rPr lang="cs-CZ" sz="1200" b="1" i="0" u="none" strike="noStrike">
                          <a:solidFill>
                            <a:srgbClr val="000000"/>
                          </a:solidFill>
                          <a:latin typeface="Calibri"/>
                        </a:rPr>
                        <a:t>8:3</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1"/>
                  </a:ext>
                </a:extLst>
              </a:tr>
              <a:tr h="600075">
                <a:tc>
                  <a:txBody>
                    <a:bodyPr/>
                    <a:lstStyle/>
                    <a:p>
                      <a:pPr algn="ctr" fontAlgn="ctr"/>
                      <a:r>
                        <a:rPr lang="cs-CZ" sz="1200" b="1" i="0" u="none" strike="noStrike">
                          <a:solidFill>
                            <a:srgbClr val="000000"/>
                          </a:solidFill>
                          <a:latin typeface="Calibri"/>
                        </a:rPr>
                        <a:t>14.5.2016</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Calibri"/>
                        </a:rPr>
                        <a:t>SK Roudnice "B"</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Calibri"/>
                        </a:rPr>
                        <a:t>Libochovice</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Calibri"/>
                        </a:rPr>
                        <a:t>2:5</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2"/>
                  </a:ext>
                </a:extLst>
              </a:tr>
              <a:tr h="400050">
                <a:tc>
                  <a:txBody>
                    <a:bodyPr/>
                    <a:lstStyle/>
                    <a:p>
                      <a:pPr algn="ctr" fontAlgn="ctr"/>
                      <a:r>
                        <a:rPr lang="cs-CZ" sz="1600" b="1" i="0" u="none" strike="noStrike" dirty="0">
                          <a:solidFill>
                            <a:srgbClr val="CC0099"/>
                          </a:solidFill>
                          <a:latin typeface="Calibri"/>
                        </a:rPr>
                        <a:t>14.5.2016</a:t>
                      </a:r>
                    </a:p>
                  </a:txBody>
                  <a:tcPr marL="9525" marR="9525" marT="9525" marB="0" anchor="ctr">
                    <a:lnL>
                      <a:noFill/>
                    </a:lnL>
                    <a:lnR>
                      <a:noFill/>
                    </a:lnR>
                    <a:lnT>
                      <a:noFill/>
                    </a:lnT>
                    <a:lnB>
                      <a:noFill/>
                    </a:lnB>
                    <a:solidFill>
                      <a:srgbClr val="99FF66"/>
                    </a:solidFill>
                  </a:tcPr>
                </a:tc>
                <a:tc>
                  <a:txBody>
                    <a:bodyPr/>
                    <a:lstStyle/>
                    <a:p>
                      <a:pPr algn="ctr" fontAlgn="ctr"/>
                      <a:r>
                        <a:rPr lang="cs-CZ" sz="1600" b="1" i="0" u="none" strike="noStrike" dirty="0" err="1">
                          <a:solidFill>
                            <a:srgbClr val="CC0099"/>
                          </a:solidFill>
                          <a:latin typeface="Calibri"/>
                        </a:rPr>
                        <a:t>Pokratice</a:t>
                      </a:r>
                      <a:endParaRPr lang="cs-CZ" sz="1600" b="1" i="0" u="none" strike="noStrike" dirty="0">
                        <a:solidFill>
                          <a:srgbClr val="CC0099"/>
                        </a:solidFill>
                        <a:latin typeface="Calibri"/>
                      </a:endParaRPr>
                    </a:p>
                  </a:txBody>
                  <a:tcPr marL="9525" marR="9525" marT="9525" marB="0" anchor="ctr">
                    <a:lnL>
                      <a:noFill/>
                    </a:lnL>
                    <a:lnR>
                      <a:noFill/>
                    </a:lnR>
                    <a:lnT>
                      <a:noFill/>
                    </a:lnT>
                    <a:lnB>
                      <a:noFill/>
                    </a:lnB>
                    <a:solidFill>
                      <a:srgbClr val="99FF66"/>
                    </a:solidFill>
                  </a:tcPr>
                </a:tc>
                <a:tc>
                  <a:txBody>
                    <a:bodyPr/>
                    <a:lstStyle/>
                    <a:p>
                      <a:pPr algn="ctr" fontAlgn="ctr"/>
                      <a:r>
                        <a:rPr lang="cs-CZ" sz="1600" b="1" i="0" u="none" strike="noStrike" dirty="0" err="1">
                          <a:solidFill>
                            <a:srgbClr val="CC0099"/>
                          </a:solidFill>
                          <a:latin typeface="Calibri"/>
                        </a:rPr>
                        <a:t>Štětí</a:t>
                      </a:r>
                      <a:r>
                        <a:rPr lang="cs-CZ" sz="1600" b="1" i="0" u="none" strike="noStrike" dirty="0">
                          <a:solidFill>
                            <a:srgbClr val="CC0099"/>
                          </a:solidFill>
                          <a:latin typeface="Calibri"/>
                        </a:rPr>
                        <a:t> "B"</a:t>
                      </a:r>
                    </a:p>
                  </a:txBody>
                  <a:tcPr marL="9525" marR="9525" marT="9525" marB="0" anchor="ctr">
                    <a:lnL>
                      <a:noFill/>
                    </a:lnL>
                    <a:lnR>
                      <a:noFill/>
                    </a:lnR>
                    <a:lnT>
                      <a:noFill/>
                    </a:lnT>
                    <a:lnB>
                      <a:noFill/>
                    </a:lnB>
                    <a:solidFill>
                      <a:srgbClr val="99FF66"/>
                    </a:solidFill>
                  </a:tcPr>
                </a:tc>
                <a:tc>
                  <a:txBody>
                    <a:bodyPr/>
                    <a:lstStyle/>
                    <a:p>
                      <a:pPr algn="ctr" fontAlgn="ctr"/>
                      <a:r>
                        <a:rPr lang="cs-CZ" sz="1600" b="1" i="0" u="none" strike="noStrike" dirty="0">
                          <a:solidFill>
                            <a:srgbClr val="CC0099"/>
                          </a:solidFill>
                          <a:latin typeface="Calibri"/>
                        </a:rPr>
                        <a:t>12:1</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3"/>
                  </a:ext>
                </a:extLst>
              </a:tr>
              <a:tr h="590550">
                <a:tc>
                  <a:txBody>
                    <a:bodyPr/>
                    <a:lstStyle/>
                    <a:p>
                      <a:pPr algn="ctr" fontAlgn="ctr"/>
                      <a:r>
                        <a:rPr lang="cs-CZ" sz="1200" b="1" i="0" u="none" strike="noStrike">
                          <a:solidFill>
                            <a:srgbClr val="000000"/>
                          </a:solidFill>
                          <a:latin typeface="Calibri"/>
                        </a:rPr>
                        <a:t>14.5.2016</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Calibri"/>
                        </a:rPr>
                        <a:t>Polepy</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Calibri"/>
                        </a:rPr>
                        <a:t>Straškov-Vodochody</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Calibri"/>
                        </a:rPr>
                        <a:t>0:23</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4"/>
                  </a:ext>
                </a:extLst>
              </a:tr>
            </a:tbl>
          </a:graphicData>
        </a:graphic>
      </p:graphicFrame>
      <p:pic>
        <p:nvPicPr>
          <p:cNvPr id="35841" name="Picture 1"/>
          <p:cNvPicPr>
            <a:picLocks noChangeAspect="1" noChangeArrowheads="1"/>
          </p:cNvPicPr>
          <p:nvPr/>
        </p:nvPicPr>
        <p:blipFill>
          <a:blip r:embed="rId4" cstate="print"/>
          <a:srcRect/>
          <a:stretch>
            <a:fillRect/>
          </a:stretch>
        </p:blipFill>
        <p:spPr bwMode="auto">
          <a:xfrm>
            <a:off x="6943700" y="5779740"/>
            <a:ext cx="1512168" cy="11259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19" name="Přímá spojovací čára 18" hidden="1"/>
          <p:cNvCxnSpPr/>
          <p:nvPr/>
        </p:nvCxnSpPr>
        <p:spPr bwMode="auto">
          <a:xfrm rot="5400000">
            <a:off x="7267575" y="487363"/>
            <a:ext cx="647700" cy="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5" name="Přímá spojovací čára 14"/>
          <p:cNvCxnSpPr/>
          <p:nvPr/>
        </p:nvCxnSpPr>
        <p:spPr bwMode="auto">
          <a:xfrm>
            <a:off x="2263180" y="1747292"/>
            <a:ext cx="914400" cy="91440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šipka 15"/>
          <p:cNvCxnSpPr/>
          <p:nvPr/>
        </p:nvCxnSpPr>
        <p:spPr bwMode="auto">
          <a:xfrm>
            <a:off x="1975148" y="6931868"/>
            <a:ext cx="194421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15</a:t>
            </a:r>
          </a:p>
        </p:txBody>
      </p:sp>
      <p:sp>
        <p:nvSpPr>
          <p:cNvPr id="14" name="TextovéPole 13"/>
          <p:cNvSpPr txBox="1"/>
          <p:nvPr/>
        </p:nvSpPr>
        <p:spPr>
          <a:xfrm>
            <a:off x="1831132" y="7003876"/>
            <a:ext cx="36004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42</a:t>
            </a:r>
          </a:p>
        </p:txBody>
      </p:sp>
      <p:graphicFrame>
        <p:nvGraphicFramePr>
          <p:cNvPr id="23" name="Tabulka 22"/>
          <p:cNvGraphicFramePr>
            <a:graphicFrameLocks noGrp="1"/>
          </p:cNvGraphicFramePr>
          <p:nvPr/>
        </p:nvGraphicFramePr>
        <p:xfrm>
          <a:off x="5503540" y="516488"/>
          <a:ext cx="4680520" cy="6415380"/>
        </p:xfrm>
        <a:graphic>
          <a:graphicData uri="http://schemas.openxmlformats.org/drawingml/2006/table">
            <a:tbl>
              <a:tblPr/>
              <a:tblGrid>
                <a:gridCol w="574958">
                  <a:extLst>
                    <a:ext uri="{9D8B030D-6E8A-4147-A177-3AD203B41FA5}">
                      <a16:colId xmlns:a16="http://schemas.microsoft.com/office/drawing/2014/main" val="20000"/>
                    </a:ext>
                  </a:extLst>
                </a:gridCol>
                <a:gridCol w="565974">
                  <a:extLst>
                    <a:ext uri="{9D8B030D-6E8A-4147-A177-3AD203B41FA5}">
                      <a16:colId xmlns:a16="http://schemas.microsoft.com/office/drawing/2014/main" val="20001"/>
                    </a:ext>
                  </a:extLst>
                </a:gridCol>
                <a:gridCol w="1284673">
                  <a:extLst>
                    <a:ext uri="{9D8B030D-6E8A-4147-A177-3AD203B41FA5}">
                      <a16:colId xmlns:a16="http://schemas.microsoft.com/office/drawing/2014/main" val="20002"/>
                    </a:ext>
                  </a:extLst>
                </a:gridCol>
                <a:gridCol w="2254915">
                  <a:extLst>
                    <a:ext uri="{9D8B030D-6E8A-4147-A177-3AD203B41FA5}">
                      <a16:colId xmlns:a16="http://schemas.microsoft.com/office/drawing/2014/main" val="20003"/>
                    </a:ext>
                  </a:extLst>
                </a:gridCol>
              </a:tblGrid>
              <a:tr h="140816">
                <a:tc gridSpan="4">
                  <a:txBody>
                    <a:bodyPr/>
                    <a:lstStyle/>
                    <a:p>
                      <a:pPr algn="ctr" rtl="0" fontAlgn="ctr"/>
                      <a:r>
                        <a:rPr lang="cs-CZ" sz="900" b="1" i="0" u="none" strike="noStrike" dirty="0">
                          <a:solidFill>
                            <a:srgbClr val="000000"/>
                          </a:solidFill>
                          <a:latin typeface="Arial Black"/>
                        </a:rPr>
                        <a:t>Zápasy  26.kola Krajského přeboru dospělých</a:t>
                      </a:r>
                    </a:p>
                  </a:txBody>
                  <a:tcPr marL="5404" marR="5404" marT="54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40816">
                <a:tc>
                  <a:txBody>
                    <a:bodyPr/>
                    <a:lstStyle/>
                    <a:p>
                      <a:pPr algn="ctr" rtl="0" fontAlgn="ctr"/>
                      <a:r>
                        <a:rPr lang="cs-CZ" sz="800" b="1" i="0" u="none" strike="noStrike" dirty="0">
                          <a:solidFill>
                            <a:srgbClr val="000000"/>
                          </a:solidFill>
                          <a:latin typeface="Arial"/>
                        </a:rPr>
                        <a:t>21.5.2016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14:00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TJ </a:t>
                      </a:r>
                      <a:r>
                        <a:rPr lang="cs-CZ" sz="900" b="1" i="0" u="none" strike="noStrike" dirty="0" err="1">
                          <a:solidFill>
                            <a:srgbClr val="000000"/>
                          </a:solidFill>
                          <a:latin typeface="Arial"/>
                        </a:rPr>
                        <a:t>Modlany</a:t>
                      </a:r>
                      <a:r>
                        <a:rPr lang="cs-CZ" sz="900" b="1" i="0" u="none" strike="noStrike" dirty="0">
                          <a:solidFill>
                            <a:srgbClr val="000000"/>
                          </a:solidFill>
                          <a:latin typeface="Arial"/>
                        </a:rPr>
                        <a:t> </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FK Blšany </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0816">
                <a:tc>
                  <a:txBody>
                    <a:bodyPr/>
                    <a:lstStyle/>
                    <a:p>
                      <a:pPr algn="ctr" rtl="0" fontAlgn="ctr"/>
                      <a:r>
                        <a:rPr lang="cs-CZ" sz="800" b="1" i="0" u="none" strike="noStrike" dirty="0">
                          <a:solidFill>
                            <a:srgbClr val="000000"/>
                          </a:solidFill>
                          <a:latin typeface="Arial"/>
                        </a:rPr>
                        <a:t>21.5.2016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900" b="1" i="0" u="none" strike="noStrike" dirty="0">
                          <a:solidFill>
                            <a:srgbClr val="000000"/>
                          </a:solidFill>
                          <a:latin typeface="Arial"/>
                        </a:rPr>
                        <a:t>SK </a:t>
                      </a:r>
                      <a:r>
                        <a:rPr lang="cs-CZ" sz="900" b="1" i="0" u="none" strike="noStrike" dirty="0" err="1">
                          <a:solidFill>
                            <a:srgbClr val="000000"/>
                          </a:solidFill>
                          <a:latin typeface="Arial"/>
                        </a:rPr>
                        <a:t>Štětí</a:t>
                      </a:r>
                      <a:r>
                        <a:rPr lang="cs-CZ" sz="900" b="1" i="0" u="none" strike="noStrike" dirty="0">
                          <a:solidFill>
                            <a:srgbClr val="000000"/>
                          </a:solidFill>
                          <a:latin typeface="Arial"/>
                        </a:rPr>
                        <a:t> </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900" b="1" i="0" u="none" strike="noStrike">
                          <a:solidFill>
                            <a:srgbClr val="000000"/>
                          </a:solidFill>
                          <a:latin typeface="Arial"/>
                        </a:rPr>
                        <a:t>TJ Střekov</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40816">
                <a:tc>
                  <a:txBody>
                    <a:bodyPr/>
                    <a:lstStyle/>
                    <a:p>
                      <a:pPr algn="ctr" rtl="0" fontAlgn="ctr"/>
                      <a:r>
                        <a:rPr lang="cs-CZ" sz="800" b="1" i="0" u="none" strike="noStrike" dirty="0">
                          <a:solidFill>
                            <a:srgbClr val="000000"/>
                          </a:solidFill>
                          <a:latin typeface="Arial"/>
                        </a:rPr>
                        <a:t>21.5.2016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FK Žatec</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TJ Srbice</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0816">
                <a:tc>
                  <a:txBody>
                    <a:bodyPr/>
                    <a:lstStyle/>
                    <a:p>
                      <a:pPr algn="ctr" rtl="0" fontAlgn="ctr"/>
                      <a:r>
                        <a:rPr lang="cs-CZ" sz="800" b="1" i="0" u="none" strike="noStrike">
                          <a:solidFill>
                            <a:srgbClr val="000000"/>
                          </a:solidFill>
                          <a:latin typeface="Arial"/>
                        </a:rPr>
                        <a:t>21.5.2016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err="1">
                          <a:solidFill>
                            <a:srgbClr val="000000"/>
                          </a:solidFill>
                          <a:latin typeface="Arial"/>
                        </a:rPr>
                        <a:t>Proboštov</a:t>
                      </a:r>
                      <a:r>
                        <a:rPr lang="cs-CZ" sz="900" b="1" i="0" u="none" strike="noStrike" dirty="0">
                          <a:solidFill>
                            <a:srgbClr val="000000"/>
                          </a:solidFill>
                          <a:latin typeface="Arial"/>
                        </a:rPr>
                        <a:t> </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FK Duchcov </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40816">
                <a:tc>
                  <a:txBody>
                    <a:bodyPr/>
                    <a:lstStyle/>
                    <a:p>
                      <a:pPr algn="ctr" rtl="0" fontAlgn="ctr"/>
                      <a:r>
                        <a:rPr lang="cs-CZ" sz="800" b="1" i="0" u="none" strike="noStrike">
                          <a:solidFill>
                            <a:srgbClr val="000000"/>
                          </a:solidFill>
                          <a:latin typeface="Arial"/>
                        </a:rPr>
                        <a:t>21.5.2016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TJ H. </a:t>
                      </a:r>
                      <a:r>
                        <a:rPr lang="cs-CZ" sz="900" b="1" i="0" u="none" strike="noStrike" dirty="0" err="1">
                          <a:solidFill>
                            <a:srgbClr val="000000"/>
                          </a:solidFill>
                          <a:latin typeface="Arial"/>
                        </a:rPr>
                        <a:t>Jiřetín</a:t>
                      </a:r>
                      <a:endParaRPr lang="cs-CZ" sz="900" b="1" i="0" u="none" strike="noStrike" dirty="0">
                        <a:solidFill>
                          <a:srgbClr val="000000"/>
                        </a:solidFill>
                        <a:latin typeface="Arial"/>
                      </a:endParaRP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FK Bílina</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40816">
                <a:tc>
                  <a:txBody>
                    <a:bodyPr/>
                    <a:lstStyle/>
                    <a:p>
                      <a:pPr algn="ctr" rtl="0" fontAlgn="ctr"/>
                      <a:r>
                        <a:rPr lang="cs-CZ" sz="800" b="1" i="0" u="none" strike="noStrike">
                          <a:solidFill>
                            <a:srgbClr val="000000"/>
                          </a:solidFill>
                          <a:latin typeface="Arial"/>
                        </a:rPr>
                        <a:t>21.5.2016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FK </a:t>
                      </a:r>
                      <a:r>
                        <a:rPr lang="cs-CZ" sz="900" b="1" i="0" u="none" strike="noStrike" dirty="0" err="1">
                          <a:solidFill>
                            <a:srgbClr val="000000"/>
                          </a:solidFill>
                          <a:latin typeface="Arial"/>
                        </a:rPr>
                        <a:t>Postoloprty</a:t>
                      </a:r>
                      <a:endParaRPr lang="cs-CZ" sz="900" b="1" i="0" u="none" strike="noStrike" dirty="0">
                        <a:solidFill>
                          <a:srgbClr val="000000"/>
                        </a:solidFill>
                        <a:latin typeface="Arial"/>
                      </a:endParaRP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SK Hrobce </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0816">
                <a:tc>
                  <a:txBody>
                    <a:bodyPr/>
                    <a:lstStyle/>
                    <a:p>
                      <a:pPr algn="ctr" rtl="0" fontAlgn="ctr"/>
                      <a:r>
                        <a:rPr lang="cs-CZ" sz="800" b="1" i="0" u="none" strike="noStrike">
                          <a:solidFill>
                            <a:srgbClr val="000000"/>
                          </a:solidFill>
                          <a:latin typeface="Arial"/>
                        </a:rPr>
                        <a:t>21.5.2016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TJ Krupka</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AFK L. Chomutov</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40816">
                <a:tc>
                  <a:txBody>
                    <a:bodyPr/>
                    <a:lstStyle/>
                    <a:p>
                      <a:pPr algn="ctr" rtl="0" fontAlgn="ctr"/>
                      <a:r>
                        <a:rPr lang="cs-CZ" sz="800" b="1" i="0" u="none" strike="noStrike">
                          <a:solidFill>
                            <a:srgbClr val="000000"/>
                          </a:solidFill>
                          <a:latin typeface="Arial"/>
                        </a:rPr>
                        <a:t>22.5.2016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FK Modrá</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FK Neštěmice</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40816">
                <a:tc gridSpan="4">
                  <a:txBody>
                    <a:bodyPr/>
                    <a:lstStyle/>
                    <a:p>
                      <a:pPr algn="ctr" rtl="0" fontAlgn="ctr"/>
                      <a:r>
                        <a:rPr lang="cs-CZ" sz="900" b="1" i="0" u="none" strike="noStrike" dirty="0">
                          <a:solidFill>
                            <a:srgbClr val="000000"/>
                          </a:solidFill>
                          <a:latin typeface="Arial Black"/>
                        </a:rPr>
                        <a:t>Zápasy  27.kola Krajského přeboru dospělých</a:t>
                      </a:r>
                    </a:p>
                  </a:txBody>
                  <a:tcPr marL="5404" marR="5404" marT="54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9"/>
                  </a:ext>
                </a:extLst>
              </a:tr>
              <a:tr h="140816">
                <a:tc>
                  <a:txBody>
                    <a:bodyPr/>
                    <a:lstStyle/>
                    <a:p>
                      <a:pPr algn="ctr" rtl="0" fontAlgn="ctr"/>
                      <a:r>
                        <a:rPr lang="cs-CZ" sz="800" b="1" i="0" u="none" strike="noStrike" dirty="0">
                          <a:solidFill>
                            <a:srgbClr val="000000"/>
                          </a:solidFill>
                          <a:latin typeface="Arial"/>
                        </a:rPr>
                        <a:t>28.5.2016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10:15</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SK Hrobce </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TJ H. </a:t>
                      </a:r>
                      <a:r>
                        <a:rPr lang="cs-CZ" sz="900" b="1" i="0" u="none" strike="noStrike" dirty="0" err="1">
                          <a:solidFill>
                            <a:srgbClr val="000000"/>
                          </a:solidFill>
                          <a:latin typeface="Arial"/>
                        </a:rPr>
                        <a:t>Jiřetín</a:t>
                      </a:r>
                      <a:endParaRPr lang="cs-CZ" sz="900" b="1" i="0" u="none" strike="noStrike" dirty="0">
                        <a:solidFill>
                          <a:srgbClr val="000000"/>
                        </a:solidFill>
                        <a:latin typeface="Arial"/>
                      </a:endParaRP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40816">
                <a:tc>
                  <a:txBody>
                    <a:bodyPr/>
                    <a:lstStyle/>
                    <a:p>
                      <a:pPr algn="ctr" rtl="0" fontAlgn="ctr"/>
                      <a:r>
                        <a:rPr lang="cs-CZ" sz="800" b="1" i="0" u="none" strike="noStrike" dirty="0">
                          <a:solidFill>
                            <a:srgbClr val="000000"/>
                          </a:solidFill>
                          <a:latin typeface="Arial"/>
                        </a:rPr>
                        <a:t>28.5.2016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800" b="1" i="0" u="none" strike="noStrike" dirty="0">
                          <a:solidFill>
                            <a:srgbClr val="000000"/>
                          </a:solidFill>
                          <a:latin typeface="Arial"/>
                        </a:rPr>
                        <a:t>10:30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900" b="1" i="0" u="none" strike="noStrike">
                          <a:solidFill>
                            <a:srgbClr val="000000"/>
                          </a:solidFill>
                          <a:latin typeface="Arial"/>
                        </a:rPr>
                        <a:t>FK Blšany </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900" b="1" i="0" u="none" strike="noStrike" dirty="0">
                          <a:solidFill>
                            <a:srgbClr val="000000"/>
                          </a:solidFill>
                          <a:latin typeface="Arial"/>
                        </a:rPr>
                        <a:t>SK </a:t>
                      </a:r>
                      <a:r>
                        <a:rPr lang="cs-CZ" sz="900" b="1" i="0" u="none" strike="noStrike" dirty="0" err="1">
                          <a:solidFill>
                            <a:srgbClr val="000000"/>
                          </a:solidFill>
                          <a:latin typeface="Arial"/>
                        </a:rPr>
                        <a:t>Štětí</a:t>
                      </a:r>
                      <a:r>
                        <a:rPr lang="cs-CZ" sz="900" b="1" i="0" u="none" strike="noStrike" dirty="0">
                          <a:solidFill>
                            <a:srgbClr val="000000"/>
                          </a:solidFill>
                          <a:latin typeface="Arial"/>
                        </a:rPr>
                        <a:t> </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1"/>
                  </a:ext>
                </a:extLst>
              </a:tr>
              <a:tr h="140816">
                <a:tc>
                  <a:txBody>
                    <a:bodyPr/>
                    <a:lstStyle/>
                    <a:p>
                      <a:pPr algn="ctr" rtl="0" fontAlgn="ctr"/>
                      <a:r>
                        <a:rPr lang="cs-CZ" sz="800" b="1" i="0" u="none" strike="noStrike">
                          <a:solidFill>
                            <a:srgbClr val="000000"/>
                          </a:solidFill>
                          <a:latin typeface="Arial"/>
                        </a:rPr>
                        <a:t>28.5.2016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15:00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FK Bílina</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err="1">
                          <a:solidFill>
                            <a:srgbClr val="000000"/>
                          </a:solidFill>
                          <a:latin typeface="Arial"/>
                        </a:rPr>
                        <a:t>Proboštov</a:t>
                      </a:r>
                      <a:r>
                        <a:rPr lang="cs-CZ" sz="900" b="1" i="0" u="none" strike="noStrike" dirty="0">
                          <a:solidFill>
                            <a:srgbClr val="000000"/>
                          </a:solidFill>
                          <a:latin typeface="Arial"/>
                        </a:rPr>
                        <a:t> </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40816">
                <a:tc>
                  <a:txBody>
                    <a:bodyPr/>
                    <a:lstStyle/>
                    <a:p>
                      <a:pPr algn="ctr" rtl="0" fontAlgn="ctr"/>
                      <a:r>
                        <a:rPr lang="cs-CZ" sz="800" b="1" i="0" u="none" strike="noStrike">
                          <a:solidFill>
                            <a:srgbClr val="000000"/>
                          </a:solidFill>
                          <a:latin typeface="Arial"/>
                        </a:rPr>
                        <a:t>28.5.2016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15:00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FK Duchcov </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FK Žatec</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40816">
                <a:tc>
                  <a:txBody>
                    <a:bodyPr/>
                    <a:lstStyle/>
                    <a:p>
                      <a:pPr algn="ctr" rtl="0" fontAlgn="ctr"/>
                      <a:r>
                        <a:rPr lang="cs-CZ" sz="800" b="1" i="0" u="none" strike="noStrike">
                          <a:solidFill>
                            <a:srgbClr val="000000"/>
                          </a:solidFill>
                          <a:latin typeface="Arial"/>
                        </a:rPr>
                        <a:t>28.5.2016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TJ Krupka</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FK Modrá</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40816">
                <a:tc>
                  <a:txBody>
                    <a:bodyPr/>
                    <a:lstStyle/>
                    <a:p>
                      <a:pPr algn="ctr" rtl="0" fontAlgn="ctr"/>
                      <a:r>
                        <a:rPr lang="cs-CZ" sz="800" b="1" i="0" u="none" strike="noStrike">
                          <a:solidFill>
                            <a:srgbClr val="000000"/>
                          </a:solidFill>
                          <a:latin typeface="Arial"/>
                        </a:rPr>
                        <a:t>28.5.2016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AFK L. Chomutov</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FK </a:t>
                      </a:r>
                      <a:r>
                        <a:rPr lang="cs-CZ" sz="900" b="1" i="0" u="none" strike="noStrike" dirty="0" err="1">
                          <a:solidFill>
                            <a:srgbClr val="000000"/>
                          </a:solidFill>
                          <a:latin typeface="Arial"/>
                        </a:rPr>
                        <a:t>Postoloprty</a:t>
                      </a:r>
                      <a:endParaRPr lang="cs-CZ" sz="900" b="1" i="0" u="none" strike="noStrike" dirty="0">
                        <a:solidFill>
                          <a:srgbClr val="000000"/>
                        </a:solidFill>
                        <a:latin typeface="Arial"/>
                      </a:endParaRP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40816">
                <a:tc>
                  <a:txBody>
                    <a:bodyPr/>
                    <a:lstStyle/>
                    <a:p>
                      <a:pPr algn="ctr" rtl="0" fontAlgn="ctr"/>
                      <a:r>
                        <a:rPr lang="cs-CZ" sz="800" b="1" i="0" u="none" strike="noStrike">
                          <a:solidFill>
                            <a:srgbClr val="000000"/>
                          </a:solidFill>
                          <a:latin typeface="Arial"/>
                        </a:rPr>
                        <a:t>28.5.2016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15:00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TJ Srbice</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TJ </a:t>
                      </a:r>
                      <a:r>
                        <a:rPr lang="cs-CZ" sz="900" b="1" i="0" u="none" strike="noStrike" dirty="0" err="1">
                          <a:solidFill>
                            <a:srgbClr val="000000"/>
                          </a:solidFill>
                          <a:latin typeface="Arial"/>
                        </a:rPr>
                        <a:t>Modlany</a:t>
                      </a:r>
                      <a:r>
                        <a:rPr lang="cs-CZ" sz="900" b="1" i="0" u="none" strike="noStrike" dirty="0">
                          <a:solidFill>
                            <a:srgbClr val="000000"/>
                          </a:solidFill>
                          <a:latin typeface="Arial"/>
                        </a:rPr>
                        <a:t> </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40816">
                <a:tc>
                  <a:txBody>
                    <a:bodyPr/>
                    <a:lstStyle/>
                    <a:p>
                      <a:pPr algn="ctr" rtl="0" fontAlgn="ctr"/>
                      <a:r>
                        <a:rPr lang="cs-CZ" sz="800" b="1" i="0" u="none" strike="noStrike">
                          <a:solidFill>
                            <a:srgbClr val="000000"/>
                          </a:solidFill>
                          <a:latin typeface="Arial"/>
                        </a:rPr>
                        <a:t>28.5.2016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TJ Střekov</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FK </a:t>
                      </a:r>
                      <a:r>
                        <a:rPr lang="cs-CZ" sz="900" b="1" i="0" u="none" strike="noStrike" dirty="0" err="1">
                          <a:solidFill>
                            <a:srgbClr val="000000"/>
                          </a:solidFill>
                          <a:latin typeface="Arial"/>
                        </a:rPr>
                        <a:t>Neštěmice</a:t>
                      </a:r>
                      <a:endParaRPr lang="cs-CZ" sz="900" b="1" i="0" u="none" strike="noStrike" dirty="0">
                        <a:solidFill>
                          <a:srgbClr val="000000"/>
                        </a:solidFill>
                        <a:latin typeface="Arial"/>
                      </a:endParaRP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40816">
                <a:tc gridSpan="4">
                  <a:txBody>
                    <a:bodyPr/>
                    <a:lstStyle/>
                    <a:p>
                      <a:pPr algn="ctr" rtl="0" fontAlgn="ctr"/>
                      <a:r>
                        <a:rPr lang="cs-CZ" sz="900" b="1" i="0" u="none" strike="noStrike" dirty="0">
                          <a:solidFill>
                            <a:srgbClr val="000000"/>
                          </a:solidFill>
                          <a:latin typeface="Arial Black"/>
                        </a:rPr>
                        <a:t>Zápasy  28.kola Krajského přeboru dospělých</a:t>
                      </a:r>
                    </a:p>
                  </a:txBody>
                  <a:tcPr marL="5404" marR="5404" marT="54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8"/>
                  </a:ext>
                </a:extLst>
              </a:tr>
              <a:tr h="140816">
                <a:tc>
                  <a:txBody>
                    <a:bodyPr/>
                    <a:lstStyle/>
                    <a:p>
                      <a:pPr algn="ctr" rtl="0" fontAlgn="ctr"/>
                      <a:r>
                        <a:rPr lang="cs-CZ" sz="800" b="1" i="0" u="none" strike="noStrike" dirty="0">
                          <a:solidFill>
                            <a:srgbClr val="000000"/>
                          </a:solidFill>
                          <a:latin typeface="Arial"/>
                        </a:rPr>
                        <a:t>4.6.2016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800" b="1" i="0" u="none" strike="noStrike">
                          <a:solidFill>
                            <a:srgbClr val="000000"/>
                          </a:solidFill>
                          <a:latin typeface="Arial"/>
                        </a:rPr>
                        <a:t>10:15</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900" b="1" i="0" u="none" strike="noStrike">
                          <a:solidFill>
                            <a:srgbClr val="000000"/>
                          </a:solidFill>
                          <a:latin typeface="Arial"/>
                        </a:rPr>
                        <a:t>SK Štětí </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900" b="1" i="0" u="none" strike="noStrike">
                          <a:solidFill>
                            <a:srgbClr val="000000"/>
                          </a:solidFill>
                          <a:latin typeface="Arial"/>
                        </a:rPr>
                        <a:t>TJ Srbice</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9"/>
                  </a:ext>
                </a:extLst>
              </a:tr>
              <a:tr h="140816">
                <a:tc>
                  <a:txBody>
                    <a:bodyPr/>
                    <a:lstStyle/>
                    <a:p>
                      <a:pPr algn="ctr" rtl="0" fontAlgn="ctr"/>
                      <a:r>
                        <a:rPr lang="cs-CZ" sz="800" b="1" i="0" u="none" strike="noStrike" dirty="0">
                          <a:solidFill>
                            <a:srgbClr val="000000"/>
                          </a:solidFill>
                          <a:latin typeface="Arial"/>
                        </a:rPr>
                        <a:t>4.6.2016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14:00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TJ Modlany</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FK </a:t>
                      </a:r>
                      <a:r>
                        <a:rPr lang="cs-CZ" sz="900" b="1" i="0" u="none" strike="noStrike" dirty="0" err="1">
                          <a:solidFill>
                            <a:srgbClr val="000000"/>
                          </a:solidFill>
                          <a:latin typeface="Arial"/>
                        </a:rPr>
                        <a:t>Duchcov</a:t>
                      </a:r>
                      <a:r>
                        <a:rPr lang="cs-CZ" sz="900" b="1" i="0" u="none" strike="noStrike" dirty="0">
                          <a:solidFill>
                            <a:srgbClr val="000000"/>
                          </a:solidFill>
                          <a:latin typeface="Arial"/>
                        </a:rPr>
                        <a:t> </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40816">
                <a:tc>
                  <a:txBody>
                    <a:bodyPr/>
                    <a:lstStyle/>
                    <a:p>
                      <a:pPr algn="ctr" rtl="0" fontAlgn="ctr"/>
                      <a:r>
                        <a:rPr lang="cs-CZ" sz="800" b="1" i="0" u="none" strike="noStrike">
                          <a:solidFill>
                            <a:srgbClr val="000000"/>
                          </a:solidFill>
                          <a:latin typeface="Arial"/>
                        </a:rPr>
                        <a:t>4.6.2016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FK Žatec</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FK Bílina</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40816">
                <a:tc>
                  <a:txBody>
                    <a:bodyPr/>
                    <a:lstStyle/>
                    <a:p>
                      <a:pPr algn="ctr" rtl="0" fontAlgn="ctr"/>
                      <a:r>
                        <a:rPr lang="cs-CZ" sz="800" b="1" i="0" u="none" strike="noStrike">
                          <a:solidFill>
                            <a:srgbClr val="000000"/>
                          </a:solidFill>
                          <a:latin typeface="Arial"/>
                        </a:rPr>
                        <a:t>4.6.2016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Proboštov </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SK Hrobce </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40816">
                <a:tc>
                  <a:txBody>
                    <a:bodyPr/>
                    <a:lstStyle/>
                    <a:p>
                      <a:pPr algn="ctr" rtl="0" fontAlgn="ctr"/>
                      <a:r>
                        <a:rPr lang="cs-CZ" sz="800" b="1" i="0" u="none" strike="noStrike">
                          <a:solidFill>
                            <a:srgbClr val="000000"/>
                          </a:solidFill>
                          <a:latin typeface="Arial"/>
                        </a:rPr>
                        <a:t>4.6.2016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TJ H. Jiřetín</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AFK L. Chomutov</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40816">
                <a:tc>
                  <a:txBody>
                    <a:bodyPr/>
                    <a:lstStyle/>
                    <a:p>
                      <a:pPr algn="ctr" rtl="0" fontAlgn="ctr"/>
                      <a:r>
                        <a:rPr lang="cs-CZ" sz="800" b="1" i="0" u="none" strike="noStrike">
                          <a:solidFill>
                            <a:srgbClr val="000000"/>
                          </a:solidFill>
                          <a:latin typeface="Arial"/>
                        </a:rPr>
                        <a:t>4.6.2016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FK Postoloprty</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TJ Krupka</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40816">
                <a:tc>
                  <a:txBody>
                    <a:bodyPr/>
                    <a:lstStyle/>
                    <a:p>
                      <a:pPr algn="ctr" rtl="0" fontAlgn="ctr"/>
                      <a:r>
                        <a:rPr lang="cs-CZ" sz="800" b="1" i="0" u="none" strike="noStrike">
                          <a:solidFill>
                            <a:srgbClr val="000000"/>
                          </a:solidFill>
                          <a:latin typeface="Arial"/>
                        </a:rPr>
                        <a:t>5.6.2016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15:00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FK Neštěmice</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FK Blšany </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16428">
                <a:tc>
                  <a:txBody>
                    <a:bodyPr/>
                    <a:lstStyle/>
                    <a:p>
                      <a:pPr algn="ctr" rtl="0" fontAlgn="ctr"/>
                      <a:r>
                        <a:rPr lang="cs-CZ" sz="800" b="1" i="0" u="none" strike="noStrike">
                          <a:solidFill>
                            <a:srgbClr val="000000"/>
                          </a:solidFill>
                          <a:latin typeface="Arial"/>
                        </a:rPr>
                        <a:t>5.6.2016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FK Modrá</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TJ Střekov </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40816">
                <a:tc gridSpan="4">
                  <a:txBody>
                    <a:bodyPr/>
                    <a:lstStyle/>
                    <a:p>
                      <a:pPr algn="ctr" rtl="0" fontAlgn="ctr"/>
                      <a:r>
                        <a:rPr lang="cs-CZ" sz="900" b="1" i="0" u="none" strike="noStrike" dirty="0">
                          <a:solidFill>
                            <a:srgbClr val="000000"/>
                          </a:solidFill>
                          <a:latin typeface="Arial Black"/>
                        </a:rPr>
                        <a:t>Zápasy  29.kola Krajského přeboru dospělých</a:t>
                      </a:r>
                    </a:p>
                  </a:txBody>
                  <a:tcPr marL="5404" marR="5404" marT="54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27"/>
                  </a:ext>
                </a:extLst>
              </a:tr>
              <a:tr h="140816">
                <a:tc>
                  <a:txBody>
                    <a:bodyPr/>
                    <a:lstStyle/>
                    <a:p>
                      <a:pPr algn="ctr" rtl="0" fontAlgn="ctr"/>
                      <a:r>
                        <a:rPr lang="cs-CZ" sz="800" b="1" i="0" u="none" strike="noStrike" dirty="0">
                          <a:solidFill>
                            <a:srgbClr val="000000"/>
                          </a:solidFill>
                          <a:latin typeface="Arial"/>
                        </a:rPr>
                        <a:t>11.6.2016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10:15</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SK Hrobce </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FK Žatec</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140816">
                <a:tc>
                  <a:txBody>
                    <a:bodyPr/>
                    <a:lstStyle/>
                    <a:p>
                      <a:pPr algn="ctr" rtl="0" fontAlgn="ctr"/>
                      <a:r>
                        <a:rPr lang="cs-CZ" sz="800" b="1" i="0" u="none" strike="noStrike">
                          <a:solidFill>
                            <a:srgbClr val="000000"/>
                          </a:solidFill>
                          <a:latin typeface="Arial"/>
                        </a:rPr>
                        <a:t>11.6.2016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10:30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FK Blšany </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TJ </a:t>
                      </a:r>
                      <a:r>
                        <a:rPr lang="cs-CZ" sz="900" b="1" i="0" u="none" strike="noStrike" dirty="0" err="1">
                          <a:solidFill>
                            <a:srgbClr val="000000"/>
                          </a:solidFill>
                          <a:latin typeface="Arial"/>
                        </a:rPr>
                        <a:t>Střekov</a:t>
                      </a:r>
                      <a:r>
                        <a:rPr lang="cs-CZ" sz="900" b="1" i="0" u="none" strike="noStrike" dirty="0">
                          <a:solidFill>
                            <a:srgbClr val="000000"/>
                          </a:solidFill>
                          <a:latin typeface="Arial"/>
                        </a:rPr>
                        <a:t> </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140816">
                <a:tc>
                  <a:txBody>
                    <a:bodyPr/>
                    <a:lstStyle/>
                    <a:p>
                      <a:pPr algn="ctr" rtl="0" fontAlgn="ctr"/>
                      <a:r>
                        <a:rPr lang="cs-CZ" sz="800" b="1" i="0" u="none" strike="noStrike">
                          <a:solidFill>
                            <a:srgbClr val="000000"/>
                          </a:solidFill>
                          <a:latin typeface="Arial"/>
                        </a:rPr>
                        <a:t>11.6.2016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15:00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FK Bílina</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TJ </a:t>
                      </a:r>
                      <a:r>
                        <a:rPr lang="cs-CZ" sz="900" b="1" i="0" u="none" strike="noStrike" dirty="0" err="1">
                          <a:solidFill>
                            <a:srgbClr val="000000"/>
                          </a:solidFill>
                          <a:latin typeface="Arial"/>
                        </a:rPr>
                        <a:t>Modlany</a:t>
                      </a:r>
                      <a:endParaRPr lang="cs-CZ" sz="900" b="1" i="0" u="none" strike="noStrike" dirty="0">
                        <a:solidFill>
                          <a:srgbClr val="000000"/>
                        </a:solidFill>
                        <a:latin typeface="Arial"/>
                      </a:endParaRP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140816">
                <a:tc>
                  <a:txBody>
                    <a:bodyPr/>
                    <a:lstStyle/>
                    <a:p>
                      <a:pPr algn="ctr" rtl="0" fontAlgn="ctr"/>
                      <a:r>
                        <a:rPr lang="cs-CZ" sz="800" b="1" i="0" u="none" strike="noStrike">
                          <a:solidFill>
                            <a:srgbClr val="000000"/>
                          </a:solidFill>
                          <a:latin typeface="Arial"/>
                        </a:rPr>
                        <a:t>11.6.2016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800" b="1" i="0" u="none" strike="noStrike" dirty="0">
                          <a:solidFill>
                            <a:srgbClr val="000000"/>
                          </a:solidFill>
                          <a:latin typeface="Arial"/>
                        </a:rPr>
                        <a:t>15:00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900" b="1" i="0" u="none" strike="noStrike" dirty="0">
                          <a:solidFill>
                            <a:srgbClr val="000000"/>
                          </a:solidFill>
                          <a:latin typeface="Arial"/>
                        </a:rPr>
                        <a:t>FK </a:t>
                      </a:r>
                      <a:r>
                        <a:rPr lang="cs-CZ" sz="900" b="1" i="0" u="none" strike="noStrike" dirty="0" err="1">
                          <a:solidFill>
                            <a:srgbClr val="000000"/>
                          </a:solidFill>
                          <a:latin typeface="Arial"/>
                        </a:rPr>
                        <a:t>Duchcov</a:t>
                      </a:r>
                      <a:r>
                        <a:rPr lang="cs-CZ" sz="900" b="1" i="0" u="none" strike="noStrike" dirty="0">
                          <a:solidFill>
                            <a:srgbClr val="000000"/>
                          </a:solidFill>
                          <a:latin typeface="Arial"/>
                        </a:rPr>
                        <a:t> </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900" b="1" i="0" u="none" strike="noStrike" dirty="0">
                          <a:solidFill>
                            <a:srgbClr val="000000"/>
                          </a:solidFill>
                          <a:latin typeface="Arial"/>
                        </a:rPr>
                        <a:t>SK </a:t>
                      </a:r>
                      <a:r>
                        <a:rPr lang="cs-CZ" sz="900" b="1" i="0" u="none" strike="noStrike" dirty="0" err="1">
                          <a:solidFill>
                            <a:srgbClr val="000000"/>
                          </a:solidFill>
                          <a:latin typeface="Arial"/>
                        </a:rPr>
                        <a:t>Štětí</a:t>
                      </a:r>
                      <a:r>
                        <a:rPr lang="cs-CZ" sz="900" b="1" i="0" u="none" strike="noStrike" dirty="0">
                          <a:solidFill>
                            <a:srgbClr val="000000"/>
                          </a:solidFill>
                          <a:latin typeface="Arial"/>
                        </a:rPr>
                        <a:t> </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31"/>
                  </a:ext>
                </a:extLst>
              </a:tr>
              <a:tr h="140816">
                <a:tc>
                  <a:txBody>
                    <a:bodyPr/>
                    <a:lstStyle/>
                    <a:p>
                      <a:pPr algn="ctr" rtl="0" fontAlgn="ctr"/>
                      <a:r>
                        <a:rPr lang="cs-CZ" sz="800" b="1" i="0" u="none" strike="noStrike">
                          <a:solidFill>
                            <a:srgbClr val="000000"/>
                          </a:solidFill>
                          <a:latin typeface="Arial"/>
                        </a:rPr>
                        <a:t>11.6.2016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FK </a:t>
                      </a:r>
                      <a:r>
                        <a:rPr lang="cs-CZ" sz="900" b="1" i="0" u="none" strike="noStrike" dirty="0" err="1">
                          <a:solidFill>
                            <a:srgbClr val="000000"/>
                          </a:solidFill>
                          <a:latin typeface="Arial"/>
                        </a:rPr>
                        <a:t>Postoloprty</a:t>
                      </a:r>
                      <a:endParaRPr lang="cs-CZ" sz="900" b="1" i="0" u="none" strike="noStrike" dirty="0">
                        <a:solidFill>
                          <a:srgbClr val="000000"/>
                        </a:solidFill>
                        <a:latin typeface="Arial"/>
                      </a:endParaRP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FK Modrá</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2"/>
                  </a:ext>
                </a:extLst>
              </a:tr>
              <a:tr h="140816">
                <a:tc>
                  <a:txBody>
                    <a:bodyPr/>
                    <a:lstStyle/>
                    <a:p>
                      <a:pPr algn="ctr" rtl="0" fontAlgn="ctr"/>
                      <a:r>
                        <a:rPr lang="cs-CZ" sz="800" b="1" i="0" u="none" strike="noStrike">
                          <a:solidFill>
                            <a:srgbClr val="000000"/>
                          </a:solidFill>
                          <a:latin typeface="Arial"/>
                        </a:rPr>
                        <a:t>11.6.2016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AFK L. Chomutov</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Proboštov </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3"/>
                  </a:ext>
                </a:extLst>
              </a:tr>
              <a:tr h="140816">
                <a:tc>
                  <a:txBody>
                    <a:bodyPr/>
                    <a:lstStyle/>
                    <a:p>
                      <a:pPr algn="ctr" rtl="0" fontAlgn="ctr"/>
                      <a:r>
                        <a:rPr lang="cs-CZ" sz="800" b="1" i="0" u="none" strike="noStrike">
                          <a:solidFill>
                            <a:srgbClr val="000000"/>
                          </a:solidFill>
                          <a:latin typeface="Arial"/>
                        </a:rPr>
                        <a:t>11.6.2016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TJ </a:t>
                      </a:r>
                      <a:r>
                        <a:rPr lang="cs-CZ" sz="900" b="1" i="0" u="none" strike="noStrike" dirty="0" err="1">
                          <a:solidFill>
                            <a:srgbClr val="000000"/>
                          </a:solidFill>
                          <a:latin typeface="Arial"/>
                        </a:rPr>
                        <a:t>Srbice</a:t>
                      </a:r>
                      <a:endParaRPr lang="cs-CZ" sz="900" b="1" i="0" u="none" strike="noStrike" dirty="0">
                        <a:solidFill>
                          <a:srgbClr val="000000"/>
                        </a:solidFill>
                        <a:latin typeface="Arial"/>
                      </a:endParaRP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FK </a:t>
                      </a:r>
                      <a:r>
                        <a:rPr lang="cs-CZ" sz="900" b="1" i="0" u="none" strike="noStrike" dirty="0" err="1">
                          <a:solidFill>
                            <a:srgbClr val="000000"/>
                          </a:solidFill>
                          <a:latin typeface="Arial"/>
                        </a:rPr>
                        <a:t>Neštěmice</a:t>
                      </a:r>
                      <a:endParaRPr lang="cs-CZ" sz="900" b="1" i="0" u="none" strike="noStrike" dirty="0">
                        <a:solidFill>
                          <a:srgbClr val="000000"/>
                        </a:solidFill>
                        <a:latin typeface="Arial"/>
                      </a:endParaRP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4"/>
                  </a:ext>
                </a:extLst>
              </a:tr>
              <a:tr h="140816">
                <a:tc>
                  <a:txBody>
                    <a:bodyPr/>
                    <a:lstStyle/>
                    <a:p>
                      <a:pPr algn="ctr" rtl="0" fontAlgn="ctr"/>
                      <a:r>
                        <a:rPr lang="cs-CZ" sz="800" b="1" i="0" u="none" strike="noStrike">
                          <a:solidFill>
                            <a:srgbClr val="000000"/>
                          </a:solidFill>
                          <a:latin typeface="Arial"/>
                        </a:rPr>
                        <a:t>12.6.2016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TJ Krupka</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TJ H. </a:t>
                      </a:r>
                      <a:r>
                        <a:rPr lang="cs-CZ" sz="900" b="1" i="0" u="none" strike="noStrike" dirty="0" err="1">
                          <a:solidFill>
                            <a:srgbClr val="000000"/>
                          </a:solidFill>
                          <a:latin typeface="Arial"/>
                        </a:rPr>
                        <a:t>Jiřetín</a:t>
                      </a:r>
                      <a:endParaRPr lang="cs-CZ" sz="900" b="1" i="0" u="none" strike="noStrike" dirty="0">
                        <a:solidFill>
                          <a:srgbClr val="000000"/>
                        </a:solidFill>
                        <a:latin typeface="Arial"/>
                      </a:endParaRP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5"/>
                  </a:ext>
                </a:extLst>
              </a:tr>
              <a:tr h="140816">
                <a:tc gridSpan="4">
                  <a:txBody>
                    <a:bodyPr/>
                    <a:lstStyle/>
                    <a:p>
                      <a:pPr algn="ctr" rtl="0" fontAlgn="ctr"/>
                      <a:r>
                        <a:rPr lang="cs-CZ" sz="900" b="1" i="0" u="none" strike="noStrike" dirty="0">
                          <a:solidFill>
                            <a:srgbClr val="000000"/>
                          </a:solidFill>
                          <a:latin typeface="Arial Black"/>
                        </a:rPr>
                        <a:t>Zápasy  30.kola Krajského přeboru dospělých</a:t>
                      </a:r>
                    </a:p>
                  </a:txBody>
                  <a:tcPr marL="5404" marR="5404" marT="540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36"/>
                  </a:ext>
                </a:extLst>
              </a:tr>
              <a:tr h="140816">
                <a:tc>
                  <a:txBody>
                    <a:bodyPr/>
                    <a:lstStyle/>
                    <a:p>
                      <a:pPr algn="ctr" rtl="0" fontAlgn="ctr"/>
                      <a:r>
                        <a:rPr lang="cs-CZ" sz="800" b="1" i="0" u="none" strike="noStrike" dirty="0">
                          <a:solidFill>
                            <a:srgbClr val="000000"/>
                          </a:solidFill>
                          <a:latin typeface="Arial"/>
                        </a:rPr>
                        <a:t>18.6.2016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800" b="1" i="0" u="none" strike="noStrike" dirty="0">
                          <a:solidFill>
                            <a:srgbClr val="000000"/>
                          </a:solidFill>
                          <a:latin typeface="Arial"/>
                        </a:rPr>
                        <a:t>18.6.2016</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900" b="1" i="0" u="none" strike="noStrike">
                          <a:solidFill>
                            <a:srgbClr val="000000"/>
                          </a:solidFill>
                          <a:latin typeface="Arial"/>
                        </a:rPr>
                        <a:t>SK Štětí </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900" b="1" i="0" u="none" strike="noStrike" dirty="0">
                          <a:solidFill>
                            <a:srgbClr val="000000"/>
                          </a:solidFill>
                          <a:latin typeface="Arial"/>
                        </a:rPr>
                        <a:t>FK Bílina</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37"/>
                  </a:ext>
                </a:extLst>
              </a:tr>
              <a:tr h="140816">
                <a:tc>
                  <a:txBody>
                    <a:bodyPr/>
                    <a:lstStyle/>
                    <a:p>
                      <a:pPr algn="ctr" rtl="0" fontAlgn="ctr"/>
                      <a:r>
                        <a:rPr lang="cs-CZ" sz="800" b="1" i="0" u="none" strike="noStrike" dirty="0">
                          <a:solidFill>
                            <a:srgbClr val="000000"/>
                          </a:solidFill>
                          <a:latin typeface="Arial"/>
                        </a:rPr>
                        <a:t>18.6.2016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TJ Modlany</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SK Hrobce </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8"/>
                  </a:ext>
                </a:extLst>
              </a:tr>
              <a:tr h="140816">
                <a:tc>
                  <a:txBody>
                    <a:bodyPr/>
                    <a:lstStyle/>
                    <a:p>
                      <a:pPr algn="ctr" rtl="0" fontAlgn="ctr"/>
                      <a:r>
                        <a:rPr lang="cs-CZ" sz="800" b="1" i="0" u="none" strike="noStrike" dirty="0">
                          <a:solidFill>
                            <a:srgbClr val="000000"/>
                          </a:solidFill>
                          <a:latin typeface="Arial"/>
                        </a:rPr>
                        <a:t>18.6.2016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FK Neštěmice</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FK </a:t>
                      </a:r>
                      <a:r>
                        <a:rPr lang="cs-CZ" sz="900" b="1" i="0" u="none" strike="noStrike" dirty="0" err="1">
                          <a:solidFill>
                            <a:srgbClr val="000000"/>
                          </a:solidFill>
                          <a:latin typeface="Arial"/>
                        </a:rPr>
                        <a:t>Duchcov</a:t>
                      </a:r>
                      <a:r>
                        <a:rPr lang="cs-CZ" sz="900" b="1" i="0" u="none" strike="noStrike" dirty="0">
                          <a:solidFill>
                            <a:srgbClr val="000000"/>
                          </a:solidFill>
                          <a:latin typeface="Arial"/>
                        </a:rPr>
                        <a:t> </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9"/>
                  </a:ext>
                </a:extLst>
              </a:tr>
              <a:tr h="140816">
                <a:tc>
                  <a:txBody>
                    <a:bodyPr/>
                    <a:lstStyle/>
                    <a:p>
                      <a:pPr algn="ctr" rtl="0" fontAlgn="ctr"/>
                      <a:r>
                        <a:rPr lang="cs-CZ" sz="800" b="1" i="0" u="none" strike="noStrike">
                          <a:solidFill>
                            <a:srgbClr val="000000"/>
                          </a:solidFill>
                          <a:latin typeface="Arial"/>
                        </a:rPr>
                        <a:t>18.6.2016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TJ Střekov </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TJ </a:t>
                      </a:r>
                      <a:r>
                        <a:rPr lang="cs-CZ" sz="900" b="1" i="0" u="none" strike="noStrike" dirty="0" err="1">
                          <a:solidFill>
                            <a:srgbClr val="000000"/>
                          </a:solidFill>
                          <a:latin typeface="Arial"/>
                        </a:rPr>
                        <a:t>Srbice</a:t>
                      </a:r>
                      <a:endParaRPr lang="cs-CZ" sz="900" b="1" i="0" u="none" strike="noStrike" dirty="0">
                        <a:solidFill>
                          <a:srgbClr val="000000"/>
                        </a:solidFill>
                        <a:latin typeface="Arial"/>
                      </a:endParaRP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0"/>
                  </a:ext>
                </a:extLst>
              </a:tr>
              <a:tr h="140816">
                <a:tc>
                  <a:txBody>
                    <a:bodyPr/>
                    <a:lstStyle/>
                    <a:p>
                      <a:pPr algn="ctr" rtl="0" fontAlgn="ctr"/>
                      <a:r>
                        <a:rPr lang="cs-CZ" sz="800" b="1" i="0" u="none" strike="noStrike">
                          <a:solidFill>
                            <a:srgbClr val="000000"/>
                          </a:solidFill>
                          <a:latin typeface="Arial"/>
                        </a:rPr>
                        <a:t>18.6.2016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FK Žatec</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AFK L. Chomutov</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1"/>
                  </a:ext>
                </a:extLst>
              </a:tr>
              <a:tr h="140816">
                <a:tc>
                  <a:txBody>
                    <a:bodyPr/>
                    <a:lstStyle/>
                    <a:p>
                      <a:pPr algn="ctr" rtl="0" fontAlgn="ctr"/>
                      <a:r>
                        <a:rPr lang="cs-CZ" sz="800" b="1" i="0" u="none" strike="noStrike">
                          <a:solidFill>
                            <a:srgbClr val="000000"/>
                          </a:solidFill>
                          <a:latin typeface="Arial"/>
                        </a:rPr>
                        <a:t>18.6.2016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Proboštov </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TJ Krupka</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2"/>
                  </a:ext>
                </a:extLst>
              </a:tr>
              <a:tr h="140816">
                <a:tc>
                  <a:txBody>
                    <a:bodyPr/>
                    <a:lstStyle/>
                    <a:p>
                      <a:pPr algn="ctr" rtl="0" fontAlgn="ctr"/>
                      <a:r>
                        <a:rPr lang="cs-CZ" sz="800" b="1" i="0" u="none" strike="noStrike">
                          <a:solidFill>
                            <a:srgbClr val="000000"/>
                          </a:solidFill>
                          <a:latin typeface="Arial"/>
                        </a:rPr>
                        <a:t>18.6.2016</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15:00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a:solidFill>
                            <a:srgbClr val="000000"/>
                          </a:solidFill>
                          <a:latin typeface="Arial"/>
                        </a:rPr>
                        <a:t>TJ H. Jiřetín</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FK </a:t>
                      </a:r>
                      <a:r>
                        <a:rPr lang="cs-CZ" sz="900" b="1" i="0" u="none" strike="noStrike" dirty="0" err="1">
                          <a:solidFill>
                            <a:srgbClr val="000000"/>
                          </a:solidFill>
                          <a:latin typeface="Arial"/>
                        </a:rPr>
                        <a:t>Postoloprty</a:t>
                      </a:r>
                      <a:endParaRPr lang="cs-CZ" sz="900" b="1" i="0" u="none" strike="noStrike" dirty="0">
                        <a:solidFill>
                          <a:srgbClr val="000000"/>
                        </a:solidFill>
                        <a:latin typeface="Arial"/>
                      </a:endParaRP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3"/>
                  </a:ext>
                </a:extLst>
              </a:tr>
              <a:tr h="140816">
                <a:tc>
                  <a:txBody>
                    <a:bodyPr/>
                    <a:lstStyle/>
                    <a:p>
                      <a:pPr algn="ctr" rtl="0" fontAlgn="ctr"/>
                      <a:r>
                        <a:rPr lang="cs-CZ" sz="800" b="1" i="0" u="none" strike="noStrike">
                          <a:solidFill>
                            <a:srgbClr val="000000"/>
                          </a:solidFill>
                          <a:latin typeface="Arial"/>
                        </a:rPr>
                        <a:t>19.6.2015</a:t>
                      </a:r>
                    </a:p>
                  </a:txBody>
                  <a:tcPr marL="5404" marR="5404" marT="540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800" b="1" i="0" u="none" strike="noStrike" dirty="0">
                          <a:solidFill>
                            <a:srgbClr val="000000"/>
                          </a:solidFill>
                          <a:latin typeface="Arial"/>
                        </a:rPr>
                        <a:t>17:00</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FK Modrá</a:t>
                      </a:r>
                    </a:p>
                  </a:txBody>
                  <a:tcPr marL="5404" marR="5404" marT="5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cs-CZ" sz="900" b="1" i="0" u="none" strike="noStrike" dirty="0">
                          <a:solidFill>
                            <a:srgbClr val="000000"/>
                          </a:solidFill>
                          <a:latin typeface="Arial"/>
                        </a:rPr>
                        <a:t>FK </a:t>
                      </a:r>
                      <a:r>
                        <a:rPr lang="cs-CZ" sz="900" b="1" i="0" u="none" strike="noStrike" dirty="0" err="1">
                          <a:solidFill>
                            <a:srgbClr val="000000"/>
                          </a:solidFill>
                          <a:latin typeface="Arial"/>
                        </a:rPr>
                        <a:t>Blšany</a:t>
                      </a:r>
                      <a:r>
                        <a:rPr lang="cs-CZ" sz="900" b="1" i="0" u="none" strike="noStrike" dirty="0">
                          <a:solidFill>
                            <a:srgbClr val="000000"/>
                          </a:solidFill>
                          <a:latin typeface="Arial"/>
                        </a:rPr>
                        <a:t> </a:t>
                      </a:r>
                    </a:p>
                  </a:txBody>
                  <a:tcPr marL="5404" marR="5404" marT="540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4"/>
                  </a:ext>
                </a:extLst>
              </a:tr>
            </a:tbl>
          </a:graphicData>
        </a:graphic>
      </p:graphicFrame>
      <p:sp>
        <p:nvSpPr>
          <p:cNvPr id="24" name="TextovéPole 23"/>
          <p:cNvSpPr txBox="1"/>
          <p:nvPr/>
        </p:nvSpPr>
        <p:spPr>
          <a:xfrm>
            <a:off x="5503540" y="105926"/>
            <a:ext cx="4680520" cy="338554"/>
          </a:xfrm>
          <a:prstGeom prst="rect">
            <a:avLst/>
          </a:prstGeom>
          <a:blipFill>
            <a:blip r:embed="rId3" cstate="print"/>
            <a:tile tx="0" ty="0" sx="100000" sy="100000" flip="none" algn="tl"/>
          </a:blipFill>
          <a:ln w="34925" cmpd="sng">
            <a:solidFill>
              <a:schemeClr val="tx1"/>
            </a:solidFill>
            <a:prstDash val="dash"/>
          </a:ln>
        </p:spPr>
        <p:txBody>
          <a:bodyPr wrap="square" rtlCol="0">
            <a:spAutoFit/>
          </a:bodyPr>
          <a:lstStyle/>
          <a:p>
            <a:pPr algn="ctr"/>
            <a:r>
              <a:rPr lang="cs-CZ" sz="1600" u="sng" dirty="0" smtClean="0">
                <a:solidFill>
                  <a:srgbClr val="0000CC"/>
                </a:solidFill>
                <a:effectLst>
                  <a:outerShdw blurRad="38100" dist="38100" dir="2700000" algn="tl">
                    <a:srgbClr val="000000">
                      <a:alpha val="43137"/>
                    </a:srgbClr>
                  </a:outerShdw>
                </a:effectLst>
                <a:latin typeface="Bookman Old Style" pitchFamily="18" charset="0"/>
              </a:rPr>
              <a:t>Posledních 5 kol Ústeckého přebo</a:t>
            </a:r>
            <a:r>
              <a:rPr lang="cs-CZ" sz="1400" u="sng" dirty="0" smtClean="0">
                <a:solidFill>
                  <a:srgbClr val="0000CC"/>
                </a:solidFill>
                <a:effectLst>
                  <a:outerShdw blurRad="38100" dist="38100" dir="2700000" algn="tl">
                    <a:srgbClr val="000000">
                      <a:alpha val="43137"/>
                    </a:srgbClr>
                  </a:outerShdw>
                </a:effectLst>
                <a:latin typeface="Bookman Old Style" pitchFamily="18" charset="0"/>
              </a:rPr>
              <a:t>ru</a:t>
            </a:r>
          </a:p>
        </p:txBody>
      </p:sp>
      <p:sp>
        <p:nvSpPr>
          <p:cNvPr id="25" name="TextovéPole 24"/>
          <p:cNvSpPr txBox="1"/>
          <p:nvPr/>
        </p:nvSpPr>
        <p:spPr>
          <a:xfrm>
            <a:off x="102940" y="91108"/>
            <a:ext cx="4495428" cy="1292662"/>
          </a:xfrm>
          <a:prstGeom prst="rect">
            <a:avLst/>
          </a:prstGeom>
          <a:blipFill>
            <a:blip r:embed="rId4" cstate="print"/>
            <a:stretch>
              <a:fillRect/>
            </a:stretch>
          </a:blipFill>
          <a:ln w="57150">
            <a:solidFill>
              <a:srgbClr val="6666FF"/>
            </a:solidFill>
            <a:prstDash val="sysDash"/>
          </a:ln>
        </p:spPr>
        <p:txBody>
          <a:bodyPr wrap="square" rtlCol="0">
            <a:spAutoFit/>
          </a:bodyPr>
          <a:lstStyle/>
          <a:p>
            <a:pPr algn="ctr"/>
            <a:r>
              <a:rPr lang="cs-CZ" sz="2600" dirty="0" smtClean="0">
                <a:ln>
                  <a:solidFill>
                    <a:srgbClr val="7030A0"/>
                  </a:solidFill>
                </a:ln>
                <a:latin typeface="Britannic Bold" pitchFamily="34" charset="0"/>
              </a:rPr>
              <a:t>Mladší </a:t>
            </a:r>
            <a:r>
              <a:rPr lang="cs-CZ" sz="2600" dirty="0" err="1" smtClean="0">
                <a:ln>
                  <a:solidFill>
                    <a:srgbClr val="7030A0"/>
                  </a:solidFill>
                </a:ln>
                <a:latin typeface="Britannic Bold" pitchFamily="34" charset="0"/>
              </a:rPr>
              <a:t>žácí</a:t>
            </a:r>
            <a:r>
              <a:rPr lang="cs-CZ" sz="2600" dirty="0" smtClean="0">
                <a:ln>
                  <a:solidFill>
                    <a:srgbClr val="7030A0"/>
                  </a:solidFill>
                </a:ln>
                <a:latin typeface="Britannic Bold" pitchFamily="34" charset="0"/>
              </a:rPr>
              <a:t> B hráli v okresním přeboru se silnými soupeři</a:t>
            </a:r>
          </a:p>
        </p:txBody>
      </p:sp>
      <p:sp>
        <p:nvSpPr>
          <p:cNvPr id="26" name="Obdélník 25"/>
          <p:cNvSpPr/>
          <p:nvPr/>
        </p:nvSpPr>
        <p:spPr>
          <a:xfrm>
            <a:off x="205880" y="5300652"/>
            <a:ext cx="4320480" cy="1631216"/>
          </a:xfrm>
          <a:prstGeom prst="rect">
            <a:avLst/>
          </a:prstGeom>
        </p:spPr>
        <p:txBody>
          <a:bodyPr wrap="square">
            <a:spAutoFit/>
          </a:bodyPr>
          <a:lstStyle/>
          <a:p>
            <a:pPr algn="ctr"/>
            <a:r>
              <a:rPr lang="cs-CZ" sz="2000" u="sng" dirty="0" err="1" smtClean="0">
                <a:effectLst>
                  <a:outerShdw blurRad="38100" dist="38100" dir="2700000" algn="tl">
                    <a:srgbClr val="000000">
                      <a:alpha val="43137"/>
                    </a:srgbClr>
                  </a:outerShdw>
                </a:effectLst>
                <a:latin typeface="Arial" pitchFamily="34" charset="0"/>
                <a:cs typeface="Arial" pitchFamily="34" charset="0"/>
              </a:rPr>
              <a:t>Štětí</a:t>
            </a:r>
            <a:r>
              <a:rPr lang="cs-CZ" sz="2000" u="sng" dirty="0" smtClean="0">
                <a:effectLst>
                  <a:outerShdw blurRad="38100" dist="38100" dir="2700000" algn="tl">
                    <a:srgbClr val="000000">
                      <a:alpha val="43137"/>
                    </a:srgbClr>
                  </a:outerShdw>
                </a:effectLst>
                <a:latin typeface="Arial" pitchFamily="34" charset="0"/>
                <a:cs typeface="Arial" pitchFamily="34" charset="0"/>
              </a:rPr>
              <a:t> B - FK Libochovice</a:t>
            </a:r>
            <a:r>
              <a:rPr lang="cs-CZ" sz="2000" dirty="0" smtClean="0">
                <a:effectLst>
                  <a:outerShdw blurRad="38100" dist="38100" dir="2700000" algn="tl">
                    <a:srgbClr val="000000">
                      <a:alpha val="43137"/>
                    </a:srgbClr>
                  </a:outerShdw>
                </a:effectLst>
                <a:latin typeface="Arial" pitchFamily="34" charset="0"/>
                <a:cs typeface="Arial" pitchFamily="34" charset="0"/>
              </a:rPr>
              <a:t/>
            </a:r>
            <a:br>
              <a:rPr lang="cs-CZ" sz="2000" dirty="0" smtClean="0">
                <a:effectLst>
                  <a:outerShdw blurRad="38100" dist="38100" dir="2700000" algn="tl">
                    <a:srgbClr val="000000">
                      <a:alpha val="43137"/>
                    </a:srgbClr>
                  </a:outerShdw>
                </a:effectLst>
                <a:latin typeface="Arial" pitchFamily="34" charset="0"/>
                <a:cs typeface="Arial" pitchFamily="34" charset="0"/>
              </a:rPr>
            </a:br>
            <a:r>
              <a:rPr lang="cs-CZ" sz="2000" u="sng" dirty="0" smtClean="0">
                <a:effectLst>
                  <a:outerShdw blurRad="38100" dist="38100" dir="2700000" algn="tl">
                    <a:srgbClr val="000000">
                      <a:alpha val="43137"/>
                    </a:srgbClr>
                  </a:outerShdw>
                </a:effectLst>
                <a:latin typeface="Arial" pitchFamily="34" charset="0"/>
                <a:cs typeface="Arial" pitchFamily="34" charset="0"/>
              </a:rPr>
              <a:t>1:4(0:1)   13.kolo 1.5.2016</a:t>
            </a:r>
          </a:p>
          <a:p>
            <a:r>
              <a:rPr lang="cs-CZ" b="0" u="sng" dirty="0" smtClean="0">
                <a:latin typeface="Arial" pitchFamily="34" charset="0"/>
                <a:cs typeface="Arial" pitchFamily="34" charset="0"/>
              </a:rPr>
              <a:t>Branky:</a:t>
            </a:r>
            <a:r>
              <a:rPr lang="cs-CZ" b="0" dirty="0" smtClean="0">
                <a:latin typeface="Arial" pitchFamily="34" charset="0"/>
                <a:cs typeface="Arial" pitchFamily="34" charset="0"/>
              </a:rPr>
              <a:t> Nedvěd 1</a:t>
            </a:r>
            <a:br>
              <a:rPr lang="cs-CZ" b="0" dirty="0" smtClean="0">
                <a:latin typeface="Arial" pitchFamily="34" charset="0"/>
                <a:cs typeface="Arial" pitchFamily="34" charset="0"/>
              </a:rPr>
            </a:br>
            <a:r>
              <a:rPr lang="cs-CZ" b="0" u="sng" dirty="0" smtClean="0">
                <a:latin typeface="Arial" pitchFamily="34" charset="0"/>
                <a:cs typeface="Arial" pitchFamily="34" charset="0"/>
              </a:rPr>
              <a:t>Sestava</a:t>
            </a:r>
            <a:r>
              <a:rPr lang="cs-CZ" b="0" dirty="0" smtClean="0">
                <a:latin typeface="Arial" pitchFamily="34" charset="0"/>
                <a:cs typeface="Arial" pitchFamily="34" charset="0"/>
              </a:rPr>
              <a:t>: Černý-Procházka, Bílý, Musílek, </a:t>
            </a:r>
            <a:r>
              <a:rPr lang="cs-CZ" b="0" dirty="0" err="1" smtClean="0">
                <a:latin typeface="Arial" pitchFamily="34" charset="0"/>
                <a:cs typeface="Arial" pitchFamily="34" charset="0"/>
              </a:rPr>
              <a:t>Slapnička</a:t>
            </a:r>
            <a:r>
              <a:rPr lang="cs-CZ" b="0" dirty="0" smtClean="0">
                <a:latin typeface="Arial" pitchFamily="34" charset="0"/>
                <a:cs typeface="Arial" pitchFamily="34" charset="0"/>
              </a:rPr>
              <a:t>, Franc, </a:t>
            </a:r>
          </a:p>
          <a:p>
            <a:r>
              <a:rPr lang="cs-CZ" b="0" dirty="0" smtClean="0">
                <a:latin typeface="Arial" pitchFamily="34" charset="0"/>
                <a:cs typeface="Arial" pitchFamily="34" charset="0"/>
              </a:rPr>
              <a:t>               </a:t>
            </a:r>
            <a:r>
              <a:rPr lang="cs-CZ" b="0" dirty="0" err="1" smtClean="0">
                <a:latin typeface="Arial" pitchFamily="34" charset="0"/>
                <a:cs typeface="Arial" pitchFamily="34" charset="0"/>
              </a:rPr>
              <a:t>Švarcbach</a:t>
            </a:r>
            <a:r>
              <a:rPr lang="cs-CZ" b="0" dirty="0" smtClean="0">
                <a:latin typeface="Arial" pitchFamily="34" charset="0"/>
                <a:cs typeface="Arial" pitchFamily="34" charset="0"/>
              </a:rPr>
              <a:t>, Jakub Novák, </a:t>
            </a:r>
            <a:r>
              <a:rPr lang="cs-CZ" b="0" dirty="0" err="1" smtClean="0">
                <a:latin typeface="Arial" pitchFamily="34" charset="0"/>
                <a:cs typeface="Arial" pitchFamily="34" charset="0"/>
              </a:rPr>
              <a:t>Ivanič</a:t>
            </a:r>
            <a:r>
              <a:rPr lang="cs-CZ" b="0" dirty="0" smtClean="0">
                <a:latin typeface="Arial" pitchFamily="34" charset="0"/>
                <a:cs typeface="Arial" pitchFamily="34" charset="0"/>
              </a:rPr>
              <a:t>, Bohatec, </a:t>
            </a:r>
          </a:p>
          <a:p>
            <a:r>
              <a:rPr lang="cs-CZ" b="0" dirty="0" smtClean="0">
                <a:latin typeface="Arial" pitchFamily="34" charset="0"/>
                <a:cs typeface="Arial" pitchFamily="34" charset="0"/>
              </a:rPr>
              <a:t>               </a:t>
            </a:r>
            <a:r>
              <a:rPr lang="cs-CZ" b="0" dirty="0" err="1" smtClean="0">
                <a:latin typeface="Arial" pitchFamily="34" charset="0"/>
                <a:cs typeface="Arial" pitchFamily="34" charset="0"/>
              </a:rPr>
              <a:t>Schleiss</a:t>
            </a:r>
            <a:r>
              <a:rPr lang="cs-CZ" b="0" dirty="0" smtClean="0">
                <a:latin typeface="Arial" pitchFamily="34" charset="0"/>
                <a:cs typeface="Arial" pitchFamily="34" charset="0"/>
              </a:rPr>
              <a:t>, Pokorný, Nedvěd, </a:t>
            </a:r>
            <a:r>
              <a:rPr lang="cs-CZ" b="0" dirty="0" err="1" smtClean="0">
                <a:latin typeface="Arial" pitchFamily="34" charset="0"/>
                <a:cs typeface="Arial" pitchFamily="34" charset="0"/>
              </a:rPr>
              <a:t>Kettner</a:t>
            </a:r>
            <a:r>
              <a:rPr lang="cs-CZ" b="0" dirty="0" smtClean="0">
                <a:latin typeface="Arial" pitchFamily="34" charset="0"/>
                <a:cs typeface="Arial" pitchFamily="34" charset="0"/>
              </a:rPr>
              <a:t>, </a:t>
            </a:r>
            <a:r>
              <a:rPr lang="cs-CZ" b="0" dirty="0" err="1" smtClean="0">
                <a:latin typeface="Arial" pitchFamily="34" charset="0"/>
                <a:cs typeface="Arial" pitchFamily="34" charset="0"/>
              </a:rPr>
              <a:t>Cízler</a:t>
            </a:r>
            <a:r>
              <a:rPr lang="cs-CZ" b="0" dirty="0" smtClean="0">
                <a:latin typeface="Arial" pitchFamily="34" charset="0"/>
                <a:cs typeface="Arial" pitchFamily="34" charset="0"/>
              </a:rPr>
              <a:t/>
            </a:r>
            <a:br>
              <a:rPr lang="cs-CZ" b="0" dirty="0" smtClean="0">
                <a:latin typeface="Arial" pitchFamily="34" charset="0"/>
                <a:cs typeface="Arial" pitchFamily="34" charset="0"/>
              </a:rPr>
            </a:br>
            <a:r>
              <a:rPr lang="cs-CZ" b="0" u="sng" dirty="0" smtClean="0">
                <a:latin typeface="Arial" pitchFamily="34" charset="0"/>
                <a:cs typeface="Arial" pitchFamily="34" charset="0"/>
              </a:rPr>
              <a:t>Trenér:</a:t>
            </a:r>
            <a:r>
              <a:rPr lang="cs-CZ" b="0" dirty="0" smtClean="0">
                <a:latin typeface="Arial" pitchFamily="34" charset="0"/>
                <a:cs typeface="Arial" pitchFamily="34" charset="0"/>
              </a:rPr>
              <a:t> </a:t>
            </a:r>
            <a:r>
              <a:rPr lang="cs-CZ" b="0" dirty="0" err="1" smtClean="0">
                <a:latin typeface="Arial" pitchFamily="34" charset="0"/>
                <a:cs typeface="Arial" pitchFamily="34" charset="0"/>
              </a:rPr>
              <a:t>P.Záloha</a:t>
            </a:r>
            <a:r>
              <a:rPr lang="cs-CZ" b="0" dirty="0" smtClean="0">
                <a:latin typeface="Arial" pitchFamily="34" charset="0"/>
                <a:cs typeface="Arial" pitchFamily="34" charset="0"/>
              </a:rPr>
              <a:t>, </a:t>
            </a:r>
            <a:r>
              <a:rPr lang="cs-CZ" b="0" dirty="0" err="1" smtClean="0">
                <a:latin typeface="Arial" pitchFamily="34" charset="0"/>
                <a:cs typeface="Arial" pitchFamily="34" charset="0"/>
              </a:rPr>
              <a:t>F.Kučera</a:t>
            </a:r>
            <a:r>
              <a:rPr lang="cs-CZ" b="0" dirty="0" smtClean="0">
                <a:latin typeface="Arial" pitchFamily="34" charset="0"/>
                <a:cs typeface="Arial" pitchFamily="34" charset="0"/>
              </a:rPr>
              <a:t> </a:t>
            </a:r>
            <a:r>
              <a:rPr lang="cs-CZ" b="0" u="sng" dirty="0" smtClean="0">
                <a:latin typeface="Arial" pitchFamily="34" charset="0"/>
                <a:cs typeface="Arial" pitchFamily="34" charset="0"/>
              </a:rPr>
              <a:t> Vedoucí: </a:t>
            </a:r>
            <a:r>
              <a:rPr lang="cs-CZ" b="0" dirty="0" err="1" smtClean="0">
                <a:latin typeface="Arial" pitchFamily="34" charset="0"/>
                <a:cs typeface="Arial" pitchFamily="34" charset="0"/>
              </a:rPr>
              <a:t>T.Gernat</a:t>
            </a:r>
            <a:endParaRPr lang="cs-CZ" b="0" dirty="0">
              <a:latin typeface="Arial" pitchFamily="34" charset="0"/>
              <a:cs typeface="Arial" pitchFamily="34" charset="0"/>
            </a:endParaRPr>
          </a:p>
        </p:txBody>
      </p:sp>
      <p:sp>
        <p:nvSpPr>
          <p:cNvPr id="27" name="Obdélník 26"/>
          <p:cNvSpPr/>
          <p:nvPr/>
        </p:nvSpPr>
        <p:spPr>
          <a:xfrm>
            <a:off x="102940" y="2947035"/>
            <a:ext cx="4495428" cy="2400657"/>
          </a:xfrm>
          <a:prstGeom prst="rect">
            <a:avLst/>
          </a:prstGeom>
        </p:spPr>
        <p:txBody>
          <a:bodyPr wrap="square">
            <a:spAutoFit/>
          </a:bodyPr>
          <a:lstStyle/>
          <a:p>
            <a:pPr algn="ctr"/>
            <a:r>
              <a:rPr lang="cs-CZ" sz="2000" u="sng" dirty="0" smtClean="0">
                <a:ln>
                  <a:solidFill>
                    <a:schemeClr val="tx1"/>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atin typeface="Arial" pitchFamily="34" charset="0"/>
                <a:cs typeface="Arial" pitchFamily="34" charset="0"/>
              </a:rPr>
              <a:t>Sokol </a:t>
            </a:r>
            <a:r>
              <a:rPr lang="cs-CZ" sz="2000" u="sng" dirty="0" err="1" smtClean="0">
                <a:ln>
                  <a:solidFill>
                    <a:schemeClr val="tx1"/>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atin typeface="Arial" pitchFamily="34" charset="0"/>
                <a:cs typeface="Arial" pitchFamily="34" charset="0"/>
              </a:rPr>
              <a:t>Straškov</a:t>
            </a:r>
            <a:r>
              <a:rPr lang="cs-CZ" sz="2000" u="sng" dirty="0" smtClean="0">
                <a:ln>
                  <a:solidFill>
                    <a:schemeClr val="tx1"/>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atin typeface="Arial" pitchFamily="34" charset="0"/>
                <a:cs typeface="Arial" pitchFamily="34" charset="0"/>
              </a:rPr>
              <a:t> –SK </a:t>
            </a:r>
            <a:r>
              <a:rPr lang="cs-CZ" sz="2000" u="sng" dirty="0" err="1" smtClean="0">
                <a:ln>
                  <a:solidFill>
                    <a:schemeClr val="tx1"/>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atin typeface="Arial" pitchFamily="34" charset="0"/>
                <a:cs typeface="Arial" pitchFamily="34" charset="0"/>
              </a:rPr>
              <a:t>Štětí</a:t>
            </a:r>
            <a:r>
              <a:rPr lang="cs-CZ" sz="2000" u="sng" dirty="0" smtClean="0">
                <a:ln>
                  <a:solidFill>
                    <a:schemeClr val="tx1"/>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atin typeface="Arial" pitchFamily="34" charset="0"/>
                <a:cs typeface="Arial" pitchFamily="34" charset="0"/>
              </a:rPr>
              <a:t> B </a:t>
            </a:r>
            <a:br>
              <a:rPr lang="cs-CZ" sz="2000" u="sng" dirty="0" smtClean="0">
                <a:ln>
                  <a:solidFill>
                    <a:schemeClr val="tx1"/>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atin typeface="Arial" pitchFamily="34" charset="0"/>
                <a:cs typeface="Arial" pitchFamily="34" charset="0"/>
              </a:rPr>
            </a:br>
            <a:r>
              <a:rPr lang="cs-CZ" sz="2000" u="sng" dirty="0" smtClean="0">
                <a:ln>
                  <a:solidFill>
                    <a:schemeClr val="tx1"/>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atin typeface="Arial" pitchFamily="34" charset="0"/>
                <a:cs typeface="Arial" pitchFamily="34" charset="0"/>
              </a:rPr>
              <a:t>10:0(8:0)   14.kolo 8.5.2016</a:t>
            </a:r>
          </a:p>
          <a:p>
            <a:r>
              <a:rPr lang="cs-CZ" sz="1100" b="0" dirty="0" smtClean="0">
                <a:latin typeface="Arial" pitchFamily="34" charset="0"/>
                <a:cs typeface="Arial" pitchFamily="34" charset="0"/>
              </a:rPr>
              <a:t>Vedoucí celek okresního přeboru, který v předchozích 11 zápasech ještě neztratil bod, byl pro naše mladé hráče těžkým oříškem a již v průběhu 1. poločasu jsme inkasovali pořádnou porci gólů. Ve 2. části už jsme odolávali lépe a škoda jen, že se nám nepodařilo vstřelit aspoň 1 branku</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Kettner</a:t>
            </a:r>
            <a:r>
              <a:rPr lang="cs-CZ" sz="1100" b="0" dirty="0" smtClean="0">
                <a:latin typeface="Arial" pitchFamily="34" charset="0"/>
                <a:cs typeface="Arial" pitchFamily="34" charset="0"/>
              </a:rPr>
              <a:t>-Pokorný, </a:t>
            </a:r>
            <a:r>
              <a:rPr lang="cs-CZ" sz="1100" b="0" dirty="0" err="1" smtClean="0">
                <a:latin typeface="Arial" pitchFamily="34" charset="0"/>
                <a:cs typeface="Arial" pitchFamily="34" charset="0"/>
              </a:rPr>
              <a:t>Švarcbach</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Slapnička</a:t>
            </a:r>
            <a:r>
              <a:rPr lang="cs-CZ" sz="1100" b="0" dirty="0" smtClean="0">
                <a:latin typeface="Arial" pitchFamily="34" charset="0"/>
                <a:cs typeface="Arial" pitchFamily="34" charset="0"/>
              </a:rPr>
              <a:t>, Procházka, Bílý, </a:t>
            </a:r>
          </a:p>
          <a:p>
            <a:r>
              <a:rPr lang="cs-CZ" sz="1100" b="0" dirty="0" smtClean="0">
                <a:latin typeface="Arial" pitchFamily="34" charset="0"/>
                <a:cs typeface="Arial" pitchFamily="34" charset="0"/>
              </a:rPr>
              <a:t>                Nedvěd, Jakub Novák, Kroupa, </a:t>
            </a:r>
            <a:r>
              <a:rPr lang="cs-CZ" sz="1100" b="0" dirty="0" err="1" smtClean="0">
                <a:latin typeface="Arial" pitchFamily="34" charset="0"/>
                <a:cs typeface="Arial" pitchFamily="34" charset="0"/>
              </a:rPr>
              <a:t>Schleiss</a:t>
            </a:r>
            <a:r>
              <a:rPr lang="cs-CZ" sz="1100" b="0" dirty="0" smtClean="0">
                <a:latin typeface="Arial" pitchFamily="34" charset="0"/>
                <a:cs typeface="Arial" pitchFamily="34" charset="0"/>
              </a:rPr>
              <a:t>, Franc, </a:t>
            </a:r>
            <a:r>
              <a:rPr lang="cs-CZ" sz="1100" b="0" dirty="0" err="1" smtClean="0">
                <a:latin typeface="Arial" pitchFamily="34" charset="0"/>
                <a:cs typeface="Arial" pitchFamily="34" charset="0"/>
              </a:rPr>
              <a:t>Kuča</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Musílek, </a:t>
            </a:r>
            <a:r>
              <a:rPr lang="cs-CZ" sz="1100" b="0" dirty="0" err="1" smtClean="0">
                <a:latin typeface="Arial" pitchFamily="34" charset="0"/>
                <a:cs typeface="Arial" pitchFamily="34" charset="0"/>
              </a:rPr>
              <a:t>Cízler</a:t>
            </a:r>
            <a:r>
              <a:rPr lang="cs-CZ" sz="1100" b="0" dirty="0" smtClean="0">
                <a:latin typeface="Arial" pitchFamily="34" charset="0"/>
                <a:cs typeface="Arial" pitchFamily="34" charset="0"/>
              </a:rPr>
              <a:t/>
            </a:r>
            <a:br>
              <a:rPr lang="cs-CZ" sz="1100" b="0" dirty="0" smtClean="0">
                <a:latin typeface="Arial" pitchFamily="34" charset="0"/>
                <a:cs typeface="Arial" pitchFamily="34" charset="0"/>
              </a:rPr>
            </a:br>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P.Záloha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F.Kučera</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 Vedoucí: </a:t>
            </a:r>
            <a:r>
              <a:rPr lang="cs-CZ" sz="1100" b="0" dirty="0" err="1" smtClean="0">
                <a:latin typeface="Arial" pitchFamily="34" charset="0"/>
                <a:cs typeface="Arial" pitchFamily="34" charset="0"/>
              </a:rPr>
              <a:t>T.Gernat</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J-Hořejší</a:t>
            </a:r>
            <a:endParaRPr lang="cs-CZ" sz="1800" u="sng" dirty="0"/>
          </a:p>
        </p:txBody>
      </p:sp>
      <p:sp>
        <p:nvSpPr>
          <p:cNvPr id="28" name="TextovéPole 27"/>
          <p:cNvSpPr txBox="1"/>
          <p:nvPr/>
        </p:nvSpPr>
        <p:spPr>
          <a:xfrm>
            <a:off x="102940" y="1417156"/>
            <a:ext cx="4464496" cy="1554272"/>
          </a:xfrm>
          <a:prstGeom prst="rect">
            <a:avLst/>
          </a:prstGeom>
          <a:noFill/>
        </p:spPr>
        <p:txBody>
          <a:bodyPr wrap="square" rtlCol="0">
            <a:spAutoFit/>
          </a:bodyPr>
          <a:lstStyle/>
          <a:p>
            <a:pPr algn="ctr"/>
            <a:r>
              <a:rPr lang="cs-CZ" sz="2000" u="sng" dirty="0" smtClean="0">
                <a:gradFill>
                  <a:gsLst>
                    <a:gs pos="0">
                      <a:srgbClr val="000082"/>
                    </a:gs>
                    <a:gs pos="30000">
                      <a:srgbClr val="66008F"/>
                    </a:gs>
                    <a:gs pos="64999">
                      <a:srgbClr val="BA0066"/>
                    </a:gs>
                    <a:gs pos="89999">
                      <a:srgbClr val="FF0000"/>
                    </a:gs>
                    <a:gs pos="100000">
                      <a:srgbClr val="FF8200"/>
                    </a:gs>
                  </a:gsLst>
                  <a:lin ang="5400000" scaled="0"/>
                </a:gradFill>
                <a:effectLst>
                  <a:outerShdw blurRad="38100" dist="38100" dir="2700000" algn="tl">
                    <a:srgbClr val="000000">
                      <a:alpha val="43137"/>
                    </a:srgbClr>
                  </a:outerShdw>
                </a:effectLst>
                <a:latin typeface="Arial" pitchFamily="34" charset="0"/>
                <a:cs typeface="Arial" pitchFamily="34" charset="0"/>
              </a:rPr>
              <a:t>Sokol </a:t>
            </a:r>
            <a:r>
              <a:rPr lang="cs-CZ" sz="2000" u="sng" dirty="0" err="1" smtClean="0">
                <a:gradFill>
                  <a:gsLst>
                    <a:gs pos="0">
                      <a:srgbClr val="000082"/>
                    </a:gs>
                    <a:gs pos="30000">
                      <a:srgbClr val="66008F"/>
                    </a:gs>
                    <a:gs pos="64999">
                      <a:srgbClr val="BA0066"/>
                    </a:gs>
                    <a:gs pos="89999">
                      <a:srgbClr val="FF0000"/>
                    </a:gs>
                    <a:gs pos="100000">
                      <a:srgbClr val="FF8200"/>
                    </a:gs>
                  </a:gsLst>
                  <a:lin ang="5400000" scaled="0"/>
                </a:gradFill>
                <a:effectLst>
                  <a:outerShdw blurRad="38100" dist="38100" dir="2700000" algn="tl">
                    <a:srgbClr val="000000">
                      <a:alpha val="43137"/>
                    </a:srgbClr>
                  </a:outerShdw>
                </a:effectLst>
                <a:latin typeface="Arial" pitchFamily="34" charset="0"/>
                <a:cs typeface="Arial" pitchFamily="34" charset="0"/>
              </a:rPr>
              <a:t>Pokratice</a:t>
            </a:r>
            <a:r>
              <a:rPr lang="cs-CZ" sz="2000" u="sng" dirty="0" smtClean="0">
                <a:gradFill>
                  <a:gsLst>
                    <a:gs pos="0">
                      <a:srgbClr val="000082"/>
                    </a:gs>
                    <a:gs pos="30000">
                      <a:srgbClr val="66008F"/>
                    </a:gs>
                    <a:gs pos="64999">
                      <a:srgbClr val="BA0066"/>
                    </a:gs>
                    <a:gs pos="89999">
                      <a:srgbClr val="FF0000"/>
                    </a:gs>
                    <a:gs pos="100000">
                      <a:srgbClr val="FF8200"/>
                    </a:gs>
                  </a:gsLst>
                  <a:lin ang="5400000" scaled="0"/>
                </a:gradFill>
                <a:effectLst>
                  <a:outerShdw blurRad="38100" dist="38100" dir="2700000" algn="tl">
                    <a:srgbClr val="000000">
                      <a:alpha val="43137"/>
                    </a:srgbClr>
                  </a:outerShdw>
                </a:effectLst>
                <a:latin typeface="Arial" pitchFamily="34" charset="0"/>
                <a:cs typeface="Arial" pitchFamily="34" charset="0"/>
              </a:rPr>
              <a:t> - SK </a:t>
            </a:r>
            <a:r>
              <a:rPr lang="cs-CZ" sz="2000" u="sng" dirty="0" err="1" smtClean="0">
                <a:gradFill>
                  <a:gsLst>
                    <a:gs pos="0">
                      <a:srgbClr val="000082"/>
                    </a:gs>
                    <a:gs pos="30000">
                      <a:srgbClr val="66008F"/>
                    </a:gs>
                    <a:gs pos="64999">
                      <a:srgbClr val="BA0066"/>
                    </a:gs>
                    <a:gs pos="89999">
                      <a:srgbClr val="FF0000"/>
                    </a:gs>
                    <a:gs pos="100000">
                      <a:srgbClr val="FF8200"/>
                    </a:gs>
                  </a:gsLst>
                  <a:lin ang="5400000" scaled="0"/>
                </a:gradFill>
                <a:effectLst>
                  <a:outerShdw blurRad="38100" dist="38100" dir="2700000" algn="tl">
                    <a:srgbClr val="000000">
                      <a:alpha val="43137"/>
                    </a:srgbClr>
                  </a:outerShdw>
                </a:effectLst>
                <a:latin typeface="Arial" pitchFamily="34" charset="0"/>
                <a:cs typeface="Arial" pitchFamily="34" charset="0"/>
              </a:rPr>
              <a:t>Štětí</a:t>
            </a:r>
            <a:r>
              <a:rPr lang="cs-CZ" sz="2000" u="sng" dirty="0" smtClean="0">
                <a:gradFill>
                  <a:gsLst>
                    <a:gs pos="0">
                      <a:srgbClr val="000082"/>
                    </a:gs>
                    <a:gs pos="30000">
                      <a:srgbClr val="66008F"/>
                    </a:gs>
                    <a:gs pos="64999">
                      <a:srgbClr val="BA0066"/>
                    </a:gs>
                    <a:gs pos="89999">
                      <a:srgbClr val="FF0000"/>
                    </a:gs>
                    <a:gs pos="100000">
                      <a:srgbClr val="FF8200"/>
                    </a:gs>
                  </a:gsLst>
                  <a:lin ang="5400000" scaled="0"/>
                </a:gradFill>
                <a:effectLst>
                  <a:outerShdw blurRad="38100" dist="38100" dir="2700000" algn="tl">
                    <a:srgbClr val="000000">
                      <a:alpha val="43137"/>
                    </a:srgbClr>
                  </a:outerShdw>
                </a:effectLst>
                <a:latin typeface="Arial" pitchFamily="34" charset="0"/>
                <a:cs typeface="Arial" pitchFamily="34" charset="0"/>
              </a:rPr>
              <a:t> B</a:t>
            </a:r>
          </a:p>
          <a:p>
            <a:pPr algn="ctr"/>
            <a:r>
              <a:rPr lang="cs-CZ" sz="2000" u="sng" dirty="0" smtClean="0">
                <a:gradFill>
                  <a:gsLst>
                    <a:gs pos="0">
                      <a:srgbClr val="000082"/>
                    </a:gs>
                    <a:gs pos="30000">
                      <a:srgbClr val="66008F"/>
                    </a:gs>
                    <a:gs pos="64999">
                      <a:srgbClr val="BA0066"/>
                    </a:gs>
                    <a:gs pos="89999">
                      <a:srgbClr val="FF0000"/>
                    </a:gs>
                    <a:gs pos="100000">
                      <a:srgbClr val="FF8200"/>
                    </a:gs>
                  </a:gsLst>
                  <a:lin ang="5400000" scaled="0"/>
                </a:gradFill>
                <a:effectLst>
                  <a:outerShdw blurRad="38100" dist="38100" dir="2700000" algn="tl">
                    <a:srgbClr val="000000">
                      <a:alpha val="43137"/>
                    </a:srgbClr>
                  </a:outerShdw>
                </a:effectLst>
                <a:latin typeface="Arial" pitchFamily="34" charset="0"/>
                <a:cs typeface="Arial" pitchFamily="34" charset="0"/>
              </a:rPr>
              <a:t>12:1(4:1)  14.5.2016  15. kolo</a:t>
            </a: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Jakub Novák 1</a:t>
            </a:r>
          </a:p>
          <a:p>
            <a:r>
              <a:rPr lang="cs-CZ" sz="1100" b="0" u="sng" dirty="0" smtClean="0">
                <a:latin typeface="Arial" pitchFamily="34" charset="0"/>
                <a:cs typeface="Arial" pitchFamily="34" charset="0"/>
              </a:rPr>
              <a:t>Sestava: </a:t>
            </a:r>
            <a:r>
              <a:rPr lang="cs-CZ" sz="1100" b="0" dirty="0" err="1" smtClean="0">
                <a:latin typeface="Arial" pitchFamily="34" charset="0"/>
                <a:cs typeface="Arial" pitchFamily="34" charset="0"/>
              </a:rPr>
              <a:t>Cízler</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Schleiss</a:t>
            </a:r>
            <a:r>
              <a:rPr lang="cs-CZ" sz="1100" b="0" dirty="0" smtClean="0">
                <a:latin typeface="Arial" pitchFamily="34" charset="0"/>
                <a:cs typeface="Arial" pitchFamily="34" charset="0"/>
              </a:rPr>
              <a:t>, Pokorný, Bílý, </a:t>
            </a:r>
            <a:r>
              <a:rPr lang="cs-CZ" sz="1100" b="0" dirty="0" err="1" smtClean="0">
                <a:latin typeface="Arial" pitchFamily="34" charset="0"/>
                <a:cs typeface="Arial" pitchFamily="34" charset="0"/>
              </a:rPr>
              <a:t>Švarcbach</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Kroupa, Procházka, </a:t>
            </a:r>
            <a:r>
              <a:rPr lang="cs-CZ" sz="1100" b="0" dirty="0" err="1" smtClean="0">
                <a:latin typeface="Arial" pitchFamily="34" charset="0"/>
                <a:cs typeface="Arial" pitchFamily="34" charset="0"/>
              </a:rPr>
              <a:t>Kettner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J.Novák</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Slapnička</a:t>
            </a:r>
            <a:r>
              <a:rPr lang="cs-CZ" sz="1100" b="0" dirty="0" smtClean="0">
                <a:latin typeface="Arial" pitchFamily="34" charset="0"/>
                <a:cs typeface="Arial" pitchFamily="34" charset="0"/>
              </a:rPr>
              <a:t>, Franc</a:t>
            </a:r>
          </a:p>
          <a:p>
            <a:r>
              <a:rPr lang="cs-CZ" sz="1100" b="0" u="sng" dirty="0" smtClean="0">
                <a:latin typeface="Arial" pitchFamily="34" charset="0"/>
                <a:cs typeface="Arial" pitchFamily="34" charset="0"/>
              </a:rPr>
              <a:t>Vedoucí: </a:t>
            </a:r>
            <a:r>
              <a:rPr lang="cs-CZ" sz="1100" b="0" dirty="0" err="1" smtClean="0">
                <a:latin typeface="Arial" pitchFamily="34" charset="0"/>
                <a:cs typeface="Arial" pitchFamily="34" charset="0"/>
              </a:rPr>
              <a:t>T.Gernat</a:t>
            </a:r>
            <a:endParaRPr lang="cs-CZ" sz="1100" b="0" dirty="0" smtClean="0">
              <a:latin typeface="Arial" pitchFamily="34" charset="0"/>
              <a:cs typeface="Arial" pitchFamily="34" charset="0"/>
            </a:endParaRPr>
          </a:p>
        </p:txBody>
      </p:sp>
      <p:pic>
        <p:nvPicPr>
          <p:cNvPr id="8194" name="Picture 52"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5" name="Picture 51"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6" name="Picture 50"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7" name="Picture 49"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8" name="Picture 48"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199" name="Picture 47"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200" name="Picture 46"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1" name="Picture 45"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2" name="Picture 44"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3" name="Picture 43"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4" name="Picture 42"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5" name="Picture 41"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6" name="Picture 40"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7" name="Picture 39"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8" name="Picture 38"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09" name="Picture 37"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10" name="Picture 36"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1" name="Picture 35"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2" name="Picture 34"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3" name="Picture 33"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4" name="Picture 32"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5" name="Picture 31"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6" name="Picture 30"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7" name="Picture 29"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8" name="Picture 28"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19" name="Picture 27"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20" name="Picture 26"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1" name="Picture 25"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2" name="Picture 24"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3" name="Picture 23"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4" name="Picture 22"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5" name="Picture 21"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6" name="Picture 20"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7" name="Picture 1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8" name="Picture 1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29" name="Picture 1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30" name="Picture 1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pic>
        <p:nvPicPr>
          <p:cNvPr id="8231" name="Picture 1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8888413" y="7004050"/>
            <a:ext cx="100806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1" name="Přímá spojovací šipka 10"/>
          <p:cNvCxnSpPr/>
          <p:nvPr/>
        </p:nvCxnSpPr>
        <p:spPr bwMode="auto">
          <a:xfrm>
            <a:off x="86725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7519764" y="70235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41</a:t>
            </a:r>
          </a:p>
        </p:txBody>
      </p:sp>
      <p:sp>
        <p:nvSpPr>
          <p:cNvPr id="17" name="TextovéPole 16"/>
          <p:cNvSpPr txBox="1"/>
          <p:nvPr/>
        </p:nvSpPr>
        <p:spPr>
          <a:xfrm>
            <a:off x="1759124"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16</a:t>
            </a:r>
          </a:p>
        </p:txBody>
      </p:sp>
      <p:sp>
        <p:nvSpPr>
          <p:cNvPr id="14" name="Rectangle 62"/>
          <p:cNvSpPr>
            <a:spLocks noChangeArrowheads="1"/>
          </p:cNvSpPr>
          <p:nvPr/>
        </p:nvSpPr>
        <p:spPr bwMode="auto">
          <a:xfrm>
            <a:off x="30932" y="1994232"/>
            <a:ext cx="4711452" cy="48782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sng" strike="noStrike" cap="none" normalizeH="0" baseline="0" dirty="0" smtClean="0">
                <a:ln w="22225">
                  <a:solidFill>
                    <a:schemeClr val="accent6">
                      <a:lumMod val="75000"/>
                    </a:schemeClr>
                  </a:solidFill>
                </a:ln>
                <a:solidFill>
                  <a:schemeClr val="tx1"/>
                </a:solidFill>
                <a:effectLst/>
                <a:latin typeface="Arial Black" pitchFamily="34" charset="0"/>
                <a:ea typeface="Times New Roman" pitchFamily="18" charset="0"/>
                <a:cs typeface="Arial" pitchFamily="34" charset="0"/>
              </a:rPr>
              <a:t>FC Jiskra Modrá – SK </a:t>
            </a:r>
            <a:r>
              <a:rPr kumimoji="0" lang="cs-CZ" sz="1800" b="1" i="0" u="sng" strike="noStrike" cap="none" normalizeH="0" baseline="0" dirty="0" err="1" smtClean="0">
                <a:ln w="22225">
                  <a:solidFill>
                    <a:schemeClr val="accent6">
                      <a:lumMod val="75000"/>
                    </a:schemeClr>
                  </a:solidFill>
                </a:ln>
                <a:solidFill>
                  <a:schemeClr val="tx1"/>
                </a:solidFill>
                <a:effectLst/>
                <a:latin typeface="Arial Black" pitchFamily="34" charset="0"/>
                <a:ea typeface="Times New Roman" pitchFamily="18" charset="0"/>
                <a:cs typeface="Arial" pitchFamily="34" charset="0"/>
              </a:rPr>
              <a:t>Štětí</a:t>
            </a:r>
            <a:endParaRPr kumimoji="0" lang="cs-CZ" sz="800" b="0" i="0" u="none" strike="noStrike" cap="none" normalizeH="0" baseline="0" dirty="0" smtClean="0">
              <a:ln w="22225">
                <a:solidFill>
                  <a:schemeClr val="accent6">
                    <a:lumMod val="75000"/>
                  </a:schemeClr>
                </a:solidFill>
              </a:ln>
              <a:solidFill>
                <a:schemeClr val="tx1"/>
              </a:solidFill>
              <a:effectLst/>
              <a:latin typeface="Arial Black"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1" i="0" u="sng" strike="noStrike" cap="none" normalizeH="0" baseline="0" dirty="0" smtClean="0">
                <a:ln w="22225">
                  <a:solidFill>
                    <a:schemeClr val="accent6">
                      <a:lumMod val="75000"/>
                    </a:schemeClr>
                  </a:solidFill>
                </a:ln>
                <a:solidFill>
                  <a:schemeClr val="tx1"/>
                </a:solidFill>
                <a:effectLst/>
                <a:latin typeface="Arial Black" pitchFamily="34" charset="0"/>
                <a:ea typeface="Times New Roman" pitchFamily="18" charset="0"/>
                <a:cs typeface="Arial" pitchFamily="34" charset="0"/>
              </a:rPr>
              <a:t>0:5(0:1)  8.5.2016   24.kolo</a:t>
            </a:r>
            <a:endParaRPr kumimoji="0" lang="cs-CZ" sz="800" b="0" i="0" u="none" strike="noStrike" cap="none" normalizeH="0" baseline="0" dirty="0" smtClean="0">
              <a:ln w="22225">
                <a:solidFill>
                  <a:schemeClr val="accent6">
                    <a:lumMod val="75000"/>
                  </a:schemeClr>
                </a:solidFill>
              </a:ln>
              <a:solidFill>
                <a:schemeClr val="tx1"/>
              </a:solidFill>
              <a:effectLst/>
              <a:latin typeface="Arial Black"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Vzpomínky na minulé zápasy v Modré napovídaly, že na zdejším pěkném fotbalovém areálu jsme body nikdy lehce nezískávali. Domácí sice letos bojují o záchranu, a i když jsme přijeli jako vedoucí celek tabulky, tak by se sebemenší podcenění nemuselo vyplatit. </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Taktika domácího celku byla v úvodu jasná. Zatáhnout se na vlastní polovinu a využívat každé příležitosti k založení rychlého útoku. Domácí si hned v 6. minutě vypracovali volný přímý kop, ale žádné větší nebezpečí z toho pro naši obranu nebylo. Mnohem lépe vypadala střela Žáka v 10. minutě, která skončila půlmetru vedle pravé tyče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štětské</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branky. První hezkou střelu na domácí branku vyslal Stejskal pravou nohou ve 14. minutě, ale pozorný brankář Kratochvíl vyrazil míč na roh. Precizně provedeným rohem se představil Kucler, který ve 13. minutě posadil balón na hlavu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Slaničkovi</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který brankou na 1:0 zahájil svoje nedělní brankové představení. Domácí hned po rozehrávce z poloviny hřiště zaútočili a v nepřehledné situaci jsme míč odvraceli do bezpečí na poslední chvíli. Vedoucí branka jakoby nás ukolébala. Zdlouhavá rozehrávka, snaha vylákat soupeře na naší polovinu vycházela naprázdno. Opět se ukázalo, že hrát proti vytrvale zavřené obraně se nám moc nedaří. Jedním z klíčových okamžiků zápasu byla 20. minuta, kdy se Modrá po pravé straně dostala až do přímého ohrožení naší branky a reflexivní zákrok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Klouba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zabránil vyrovnání. Ve zbytku poločasu jsme si připravili několik střeleckých pokusů. Z dálky vypálil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ale brankář stál na svém místě. 5 minut před změnou stran to zase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šajtlí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zkoušel Slanička, ale i v tomto případě prokázal gólman postřeh. Do druhého poločasu vyběhlo naše mužstvo o poznání aktivněji s cílem co</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5" name="Přímá spojovací šipka 14"/>
          <p:cNvCxnSpPr/>
          <p:nvPr/>
        </p:nvCxnSpPr>
        <p:spPr bwMode="auto">
          <a:xfrm>
            <a:off x="3127276" y="6931868"/>
            <a:ext cx="1224136" cy="144016"/>
          </a:xfrm>
          <a:prstGeom prst="straightConnector1">
            <a:avLst/>
          </a:prstGeom>
          <a:noFill/>
          <a:ln w="22225" cap="flat" cmpd="sng" algn="ctr">
            <a:solidFill>
              <a:schemeClr val="accent5">
                <a:lumMod val="50000"/>
              </a:schemeClr>
            </a:solidFill>
            <a:prstDash val="solid"/>
            <a:round/>
            <a:headEnd type="none" w="med" len="med"/>
            <a:tailEnd type="arrow"/>
          </a:ln>
          <a:effectLst>
            <a:outerShdw dist="45791" dir="2021404" algn="ctr" rotWithShape="0">
              <a:srgbClr val="9999FF"/>
            </a:outerShdw>
          </a:effectLst>
        </p:spPr>
      </p:cxnSp>
      <p:pic>
        <p:nvPicPr>
          <p:cNvPr id="20" name="Picture 40"/>
          <p:cNvPicPr>
            <a:picLocks noChangeAspect="1" noChangeArrowheads="1"/>
          </p:cNvPicPr>
          <p:nvPr/>
        </p:nvPicPr>
        <p:blipFill>
          <a:blip r:embed="rId3" cstate="print"/>
          <a:srcRect/>
          <a:stretch>
            <a:fillRect/>
          </a:stretch>
        </p:blipFill>
        <p:spPr bwMode="auto">
          <a:xfrm>
            <a:off x="3673302" y="307132"/>
            <a:ext cx="997074" cy="1114425"/>
          </a:xfrm>
          <a:prstGeom prst="rect">
            <a:avLst/>
          </a:prstGeom>
          <a:noFill/>
          <a:ln w="44450">
            <a:solidFill>
              <a:srgbClr val="FF5050"/>
            </a:solidFill>
            <a:prstDash val="sysDash"/>
            <a:miter lim="800000"/>
            <a:headEnd/>
            <a:tailEnd/>
          </a:ln>
        </p:spPr>
      </p:pic>
      <p:sp>
        <p:nvSpPr>
          <p:cNvPr id="21" name="TextovéPole 20"/>
          <p:cNvSpPr txBox="1"/>
          <p:nvPr/>
        </p:nvSpPr>
        <p:spPr>
          <a:xfrm>
            <a:off x="102940" y="91108"/>
            <a:ext cx="3312368" cy="1785104"/>
          </a:xfrm>
          <a:prstGeom prst="rect">
            <a:avLst/>
          </a:prstGeom>
          <a:blipFill>
            <a:blip r:embed="rId4" cstate="print"/>
            <a:stretch>
              <a:fillRect/>
            </a:stretch>
          </a:blipFill>
          <a:ln w="50800">
            <a:solidFill>
              <a:srgbClr val="6F8529"/>
            </a:solidFill>
          </a:ln>
        </p:spPr>
        <p:txBody>
          <a:bodyPr wrap="square" rtlCol="0">
            <a:spAutoFit/>
          </a:bodyPr>
          <a:lstStyle/>
          <a:p>
            <a:pPr algn="ctr"/>
            <a:r>
              <a:rPr lang="cs-CZ" sz="2200" dirty="0" smtClean="0">
                <a:latin typeface="Georgia" pitchFamily="18" charset="0"/>
              </a:rPr>
              <a:t>Mužstvo dospělých rozhodlo o svém vítězství zlepšeným výkonem ve </a:t>
            </a:r>
          </a:p>
          <a:p>
            <a:pPr algn="ctr"/>
            <a:r>
              <a:rPr lang="cs-CZ" sz="2200" dirty="0" smtClean="0">
                <a:latin typeface="Georgia" pitchFamily="18" charset="0"/>
              </a:rPr>
              <a:t>2. poločase </a:t>
            </a:r>
          </a:p>
        </p:txBody>
      </p:sp>
      <p:sp>
        <p:nvSpPr>
          <p:cNvPr id="22" name="Obdélník 21"/>
          <p:cNvSpPr/>
          <p:nvPr/>
        </p:nvSpPr>
        <p:spPr>
          <a:xfrm>
            <a:off x="5575548" y="4771628"/>
            <a:ext cx="4567436" cy="2277547"/>
          </a:xfrm>
          <a:prstGeom prst="rect">
            <a:avLst/>
          </a:prstGeom>
        </p:spPr>
        <p:txBody>
          <a:bodyPr wrap="square">
            <a:spAutoFit/>
          </a:bodyPr>
          <a:lstStyle/>
          <a:p>
            <a:pPr algn="ctr"/>
            <a:r>
              <a:rPr lang="cs-CZ" sz="1600" b="0" u="sng" dirty="0" smtClean="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latin typeface="Arial Black" pitchFamily="34" charset="0"/>
              </a:rPr>
              <a:t>SK Brozany - SK </a:t>
            </a:r>
            <a:r>
              <a:rPr lang="cs-CZ" sz="1600" b="0" u="sng" dirty="0" err="1" smtClean="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latin typeface="Arial Black" pitchFamily="34" charset="0"/>
              </a:rPr>
              <a:t>Štětí</a:t>
            </a:r>
            <a:r>
              <a:rPr lang="cs-CZ" sz="1600" b="0" u="sng" dirty="0" smtClean="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latin typeface="Arial Black" pitchFamily="34" charset="0"/>
              </a:rPr>
              <a:t> A</a:t>
            </a:r>
            <a:br>
              <a:rPr lang="cs-CZ" sz="1600" b="0" u="sng" dirty="0" smtClean="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latin typeface="Arial Black" pitchFamily="34" charset="0"/>
              </a:rPr>
            </a:br>
            <a:r>
              <a:rPr lang="cs-CZ" sz="1600" b="0" u="sng" dirty="0" smtClean="0">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tileRect r="-100000" b="-100000"/>
                  </a:gradFill>
                </a:ln>
                <a:latin typeface="Arial Black" pitchFamily="34" charset="0"/>
              </a:rPr>
              <a:t>1:8(0:3)   23.kolo 1.5.2016</a:t>
            </a:r>
          </a:p>
          <a:p>
            <a:r>
              <a:rPr lang="cs-CZ" sz="1100" b="0" dirty="0" smtClean="0">
                <a:latin typeface="Arial" pitchFamily="34" charset="0"/>
                <a:cs typeface="Arial" pitchFamily="34" charset="0"/>
              </a:rPr>
              <a:t>S cílem přerušit sérii 3 porážek v řadě odjížděli mladší žáci na </a:t>
            </a:r>
            <a:r>
              <a:rPr lang="cs-CZ" sz="1100" b="0" dirty="0" err="1" smtClean="0">
                <a:latin typeface="Arial" pitchFamily="34" charset="0"/>
                <a:cs typeface="Arial" pitchFamily="34" charset="0"/>
              </a:rPr>
              <a:t>umělku</a:t>
            </a:r>
            <a:r>
              <a:rPr lang="cs-CZ" sz="1100" b="0" dirty="0" smtClean="0">
                <a:latin typeface="Arial" pitchFamily="34" charset="0"/>
                <a:cs typeface="Arial" pitchFamily="34" charset="0"/>
              </a:rPr>
              <a:t> do </a:t>
            </a:r>
            <a:r>
              <a:rPr lang="cs-CZ" sz="1100" b="0" dirty="0" err="1" smtClean="0">
                <a:latin typeface="Arial" pitchFamily="34" charset="0"/>
                <a:cs typeface="Arial" pitchFamily="34" charset="0"/>
              </a:rPr>
              <a:t>Brozan</a:t>
            </a:r>
            <a:r>
              <a:rPr lang="cs-CZ" sz="1100" b="0" dirty="0" smtClean="0">
                <a:latin typeface="Arial" pitchFamily="34" charset="0"/>
                <a:cs typeface="Arial" pitchFamily="34" charset="0"/>
              </a:rPr>
              <a:t> a  když v 9. minutě vedli už 3:0, tak bylo našlápnuto k vítězství. Do poločasu jsme sice branku už nevstřelili, ale brzo po změně stran střelec utkání Jakub Daniluk rozjel střelecké hody na novo. 8. místo s 24 body. </a:t>
            </a:r>
            <a:br>
              <a:rPr lang="cs-CZ" sz="1100" b="0" dirty="0" smtClean="0">
                <a:latin typeface="Arial" pitchFamily="34" charset="0"/>
                <a:cs typeface="Arial" pitchFamily="34" charset="0"/>
              </a:rPr>
            </a:br>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Daniluk 3, </a:t>
            </a:r>
            <a:r>
              <a:rPr lang="cs-CZ" sz="1100" b="0" dirty="0" err="1" smtClean="0">
                <a:latin typeface="Arial" pitchFamily="34" charset="0"/>
                <a:cs typeface="Arial" pitchFamily="34" charset="0"/>
              </a:rPr>
              <a:t>Malecha</a:t>
            </a:r>
            <a:r>
              <a:rPr lang="cs-CZ" sz="1100" b="0" dirty="0" smtClean="0">
                <a:latin typeface="Arial" pitchFamily="34" charset="0"/>
                <a:cs typeface="Arial" pitchFamily="34" charset="0"/>
              </a:rPr>
              <a:t> 2, Jakub Novák 2, Bohatec 1</a:t>
            </a:r>
            <a:br>
              <a:rPr lang="cs-CZ" sz="1100" b="0" dirty="0" smtClean="0">
                <a:latin typeface="Arial" pitchFamily="34" charset="0"/>
                <a:cs typeface="Arial" pitchFamily="34" charset="0"/>
              </a:rPr>
            </a:br>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Švarcbach</a:t>
            </a:r>
            <a:r>
              <a:rPr lang="cs-CZ" sz="1100" b="0" dirty="0" smtClean="0">
                <a:latin typeface="Arial" pitchFamily="34" charset="0"/>
                <a:cs typeface="Arial" pitchFamily="34" charset="0"/>
              </a:rPr>
              <a:t>-Bohatec, Jakub Pilař, </a:t>
            </a:r>
            <a:r>
              <a:rPr lang="cs-CZ" sz="1100" b="0" dirty="0" err="1" smtClean="0">
                <a:latin typeface="Arial" pitchFamily="34" charset="0"/>
                <a:cs typeface="Arial" pitchFamily="34" charset="0"/>
              </a:rPr>
              <a:t>FrancDaniluk</a:t>
            </a:r>
            <a:r>
              <a:rPr lang="cs-CZ" sz="1100" b="0" dirty="0" smtClean="0">
                <a:latin typeface="Arial" pitchFamily="34" charset="0"/>
                <a:cs typeface="Arial" pitchFamily="34" charset="0"/>
              </a:rPr>
              <a:t>, Jakub </a:t>
            </a:r>
          </a:p>
          <a:p>
            <a:r>
              <a:rPr lang="cs-CZ" sz="1100" b="0" dirty="0" smtClean="0">
                <a:latin typeface="Arial" pitchFamily="34" charset="0"/>
                <a:cs typeface="Arial" pitchFamily="34" charset="0"/>
              </a:rPr>
              <a:t>               Novák, </a:t>
            </a:r>
            <a:r>
              <a:rPr lang="cs-CZ" sz="1100" b="0" dirty="0" err="1" smtClean="0">
                <a:latin typeface="Arial" pitchFamily="34" charset="0"/>
                <a:cs typeface="Arial" pitchFamily="34" charset="0"/>
              </a:rPr>
              <a:t>Ivanič</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Malecha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Bartko</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Kuča</a:t>
            </a:r>
            <a:r>
              <a:rPr lang="cs-CZ" sz="1100" b="0" dirty="0" smtClean="0">
                <a:latin typeface="Arial" pitchFamily="34" charset="0"/>
                <a:cs typeface="Arial" pitchFamily="34" charset="0"/>
              </a:rPr>
              <a:t>, Prokopec, </a:t>
            </a:r>
            <a:r>
              <a:rPr lang="cs-CZ" sz="1100" b="0" dirty="0" err="1" smtClean="0">
                <a:latin typeface="Arial" pitchFamily="34" charset="0"/>
                <a:cs typeface="Arial" pitchFamily="34" charset="0"/>
              </a:rPr>
              <a:t>Cízler</a:t>
            </a:r>
            <a:r>
              <a:rPr lang="cs-CZ" sz="1100" b="0" dirty="0" smtClean="0">
                <a:latin typeface="Arial" pitchFamily="34" charset="0"/>
                <a:cs typeface="Arial" pitchFamily="34" charset="0"/>
              </a:rPr>
              <a:t/>
            </a:r>
            <a:br>
              <a:rPr lang="cs-CZ" sz="1100" b="0" dirty="0" smtClean="0">
                <a:latin typeface="Arial" pitchFamily="34" charset="0"/>
                <a:cs typeface="Arial" pitchFamily="34" charset="0"/>
              </a:rPr>
            </a:br>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F.Kučera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P.Záloha</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T.Gernat</a:t>
            </a:r>
            <a:r>
              <a:rPr lang="cs-CZ" sz="1100" b="0" dirty="0" smtClean="0">
                <a:latin typeface="Arial" pitchFamily="34" charset="0"/>
                <a:cs typeface="Arial" pitchFamily="34" charset="0"/>
              </a:rPr>
              <a:t/>
            </a:r>
            <a:br>
              <a:rPr lang="cs-CZ" sz="1100" b="0" dirty="0" smtClean="0">
                <a:latin typeface="Arial" pitchFamily="34" charset="0"/>
                <a:cs typeface="Arial" pitchFamily="34" charset="0"/>
              </a:rPr>
            </a:br>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D.Mojžíš</a:t>
            </a:r>
            <a:endParaRPr lang="cs-CZ" dirty="0" smtClean="0"/>
          </a:p>
        </p:txBody>
      </p:sp>
      <p:sp>
        <p:nvSpPr>
          <p:cNvPr id="23" name="TextovéPole 22"/>
          <p:cNvSpPr txBox="1"/>
          <p:nvPr/>
        </p:nvSpPr>
        <p:spPr>
          <a:xfrm>
            <a:off x="5719564" y="-10517"/>
            <a:ext cx="4176464" cy="523220"/>
          </a:xfrm>
          <a:prstGeom prst="rect">
            <a:avLst/>
          </a:prstGeom>
          <a:noFill/>
        </p:spPr>
        <p:txBody>
          <a:bodyPr wrap="square" rtlCol="0">
            <a:spAutoFit/>
            <a:scene3d>
              <a:camera prst="perspectiveRelaxed"/>
              <a:lightRig rig="threePt" dir="t"/>
            </a:scene3d>
          </a:bodyPr>
          <a:lstStyle/>
          <a:p>
            <a:pPr algn="ctr"/>
            <a:r>
              <a:rPr lang="cs-CZ" sz="2800" u="sng" dirty="0" smtClean="0">
                <a:ln>
                  <a:solidFill>
                    <a:srgbClr val="00CC99"/>
                  </a:solidFill>
                </a:ln>
                <a:latin typeface="Bookman Old Style" pitchFamily="18" charset="0"/>
              </a:rPr>
              <a:t>Mladší žáci A</a:t>
            </a:r>
          </a:p>
        </p:txBody>
      </p:sp>
      <p:sp>
        <p:nvSpPr>
          <p:cNvPr id="24" name="Obdélník 23"/>
          <p:cNvSpPr/>
          <p:nvPr/>
        </p:nvSpPr>
        <p:spPr>
          <a:xfrm>
            <a:off x="5575548" y="2817247"/>
            <a:ext cx="4536504" cy="1954381"/>
          </a:xfrm>
          <a:prstGeom prst="rect">
            <a:avLst/>
          </a:prstGeom>
        </p:spPr>
        <p:txBody>
          <a:bodyPr wrap="square">
            <a:spAutoFit/>
          </a:bodyPr>
          <a:lstStyle/>
          <a:p>
            <a:pPr algn="ctr"/>
            <a:r>
              <a:rPr lang="cs-CZ" b="0" u="sng" dirty="0" smtClean="0">
                <a:latin typeface="Arial Black" pitchFamily="34" charset="0"/>
              </a:rPr>
              <a:t> </a:t>
            </a:r>
            <a:r>
              <a:rPr lang="cs-CZ" sz="1600" b="0" u="sng" dirty="0" smtClean="0">
                <a:ln>
                  <a:gradFill>
                    <a:gsLst>
                      <a:gs pos="0">
                        <a:srgbClr val="000082"/>
                      </a:gs>
                      <a:gs pos="30000">
                        <a:srgbClr val="66008F"/>
                      </a:gs>
                      <a:gs pos="64999">
                        <a:srgbClr val="BA0066"/>
                      </a:gs>
                      <a:gs pos="89999">
                        <a:srgbClr val="FF0000"/>
                      </a:gs>
                      <a:gs pos="100000">
                        <a:srgbClr val="FF8200"/>
                      </a:gs>
                    </a:gsLst>
                    <a:lin ang="5400000" scaled="0"/>
                  </a:gradFill>
                </a:ln>
                <a:latin typeface="Arial Black" pitchFamily="34" charset="0"/>
              </a:rPr>
              <a:t>SK </a:t>
            </a:r>
            <a:r>
              <a:rPr lang="cs-CZ" sz="1600" b="0" u="sng" dirty="0" err="1" smtClean="0">
                <a:ln>
                  <a:gradFill>
                    <a:gsLst>
                      <a:gs pos="0">
                        <a:srgbClr val="000082"/>
                      </a:gs>
                      <a:gs pos="30000">
                        <a:srgbClr val="66008F"/>
                      </a:gs>
                      <a:gs pos="64999">
                        <a:srgbClr val="BA0066"/>
                      </a:gs>
                      <a:gs pos="89999">
                        <a:srgbClr val="FF0000"/>
                      </a:gs>
                      <a:gs pos="100000">
                        <a:srgbClr val="FF8200"/>
                      </a:gs>
                    </a:gsLst>
                    <a:lin ang="5400000" scaled="0"/>
                  </a:gradFill>
                </a:ln>
                <a:latin typeface="Arial Black" pitchFamily="34" charset="0"/>
              </a:rPr>
              <a:t>Štětí</a:t>
            </a:r>
            <a:r>
              <a:rPr lang="cs-CZ" sz="1600" b="0" u="sng" dirty="0" smtClean="0">
                <a:ln>
                  <a:gradFill>
                    <a:gsLst>
                      <a:gs pos="0">
                        <a:srgbClr val="000082"/>
                      </a:gs>
                      <a:gs pos="30000">
                        <a:srgbClr val="66008F"/>
                      </a:gs>
                      <a:gs pos="64999">
                        <a:srgbClr val="BA0066"/>
                      </a:gs>
                      <a:gs pos="89999">
                        <a:srgbClr val="FF0000"/>
                      </a:gs>
                      <a:gs pos="100000">
                        <a:srgbClr val="FF8200"/>
                      </a:gs>
                    </a:gsLst>
                    <a:lin ang="5400000" scaled="0"/>
                  </a:gradFill>
                </a:ln>
                <a:latin typeface="Arial Black" pitchFamily="34" charset="0"/>
              </a:rPr>
              <a:t> A –FK Litoměřice/</a:t>
            </a:r>
            <a:r>
              <a:rPr lang="cs-CZ" sz="1600" b="0" u="sng" dirty="0" err="1" smtClean="0">
                <a:ln>
                  <a:gradFill>
                    <a:gsLst>
                      <a:gs pos="0">
                        <a:srgbClr val="000082"/>
                      </a:gs>
                      <a:gs pos="30000">
                        <a:srgbClr val="66008F"/>
                      </a:gs>
                      <a:gs pos="64999">
                        <a:srgbClr val="BA0066"/>
                      </a:gs>
                      <a:gs pos="89999">
                        <a:srgbClr val="FF0000"/>
                      </a:gs>
                      <a:gs pos="100000">
                        <a:srgbClr val="FF8200"/>
                      </a:gs>
                    </a:gsLst>
                    <a:lin ang="5400000" scaled="0"/>
                  </a:gradFill>
                </a:ln>
                <a:latin typeface="Arial Black" pitchFamily="34" charset="0"/>
              </a:rPr>
              <a:t>Žitenice</a:t>
            </a:r>
            <a:r>
              <a:rPr lang="cs-CZ" sz="1600" b="0" u="sng" dirty="0" smtClean="0">
                <a:ln>
                  <a:gradFill>
                    <a:gsLst>
                      <a:gs pos="0">
                        <a:srgbClr val="000082"/>
                      </a:gs>
                      <a:gs pos="30000">
                        <a:srgbClr val="66008F"/>
                      </a:gs>
                      <a:gs pos="64999">
                        <a:srgbClr val="BA0066"/>
                      </a:gs>
                      <a:gs pos="89999">
                        <a:srgbClr val="FF0000"/>
                      </a:gs>
                      <a:gs pos="100000">
                        <a:srgbClr val="FF8200"/>
                      </a:gs>
                    </a:gsLst>
                    <a:lin ang="5400000" scaled="0"/>
                  </a:gradFill>
                </a:ln>
                <a:latin typeface="Arial Black" pitchFamily="34" charset="0"/>
              </a:rPr>
              <a:t/>
            </a:r>
            <a:br>
              <a:rPr lang="cs-CZ" sz="1600" b="0" u="sng" dirty="0" smtClean="0">
                <a:ln>
                  <a:gradFill>
                    <a:gsLst>
                      <a:gs pos="0">
                        <a:srgbClr val="000082"/>
                      </a:gs>
                      <a:gs pos="30000">
                        <a:srgbClr val="66008F"/>
                      </a:gs>
                      <a:gs pos="64999">
                        <a:srgbClr val="BA0066"/>
                      </a:gs>
                      <a:gs pos="89999">
                        <a:srgbClr val="FF0000"/>
                      </a:gs>
                      <a:gs pos="100000">
                        <a:srgbClr val="FF8200"/>
                      </a:gs>
                    </a:gsLst>
                    <a:lin ang="5400000" scaled="0"/>
                  </a:gradFill>
                </a:ln>
                <a:latin typeface="Arial Black" pitchFamily="34" charset="0"/>
              </a:rPr>
            </a:br>
            <a:r>
              <a:rPr lang="cs-CZ" sz="1600" b="0" u="sng" dirty="0" smtClean="0">
                <a:ln>
                  <a:gradFill>
                    <a:gsLst>
                      <a:gs pos="0">
                        <a:srgbClr val="000082"/>
                      </a:gs>
                      <a:gs pos="30000">
                        <a:srgbClr val="66008F"/>
                      </a:gs>
                      <a:gs pos="64999">
                        <a:srgbClr val="BA0066"/>
                      </a:gs>
                      <a:gs pos="89999">
                        <a:srgbClr val="FF0000"/>
                      </a:gs>
                      <a:gs pos="100000">
                        <a:srgbClr val="FF8200"/>
                      </a:gs>
                    </a:gsLst>
                    <a:lin ang="5400000" scaled="0"/>
                  </a:gradFill>
                </a:ln>
                <a:latin typeface="Arial Black" pitchFamily="34" charset="0"/>
              </a:rPr>
              <a:t>2:9(0:5)   24.kolo 8.5.2016</a:t>
            </a:r>
            <a:endParaRPr lang="cs-CZ" b="0" u="sng" dirty="0" smtClean="0">
              <a:ln>
                <a:gradFill>
                  <a:gsLst>
                    <a:gs pos="0">
                      <a:srgbClr val="000082"/>
                    </a:gs>
                    <a:gs pos="30000">
                      <a:srgbClr val="66008F"/>
                    </a:gs>
                    <a:gs pos="64999">
                      <a:srgbClr val="BA0066"/>
                    </a:gs>
                    <a:gs pos="89999">
                      <a:srgbClr val="FF0000"/>
                    </a:gs>
                    <a:gs pos="100000">
                      <a:srgbClr val="FF8200"/>
                    </a:gs>
                  </a:gsLst>
                  <a:lin ang="5400000" scaled="0"/>
                </a:gradFill>
              </a:ln>
              <a:latin typeface="Arial Black" pitchFamily="34" charset="0"/>
            </a:endParaRPr>
          </a:p>
          <a:p>
            <a:pPr algn="just"/>
            <a:r>
              <a:rPr lang="cs-CZ" sz="1100" b="0" dirty="0" smtClean="0">
                <a:latin typeface="Arial" pitchFamily="34" charset="0"/>
                <a:cs typeface="Arial" pitchFamily="34" charset="0"/>
              </a:rPr>
              <a:t>Herní kvalita hostů byla znát od úvodního hvizdu a již v průběhu 1. poločasu si soupeř vypracoval dostatečný náskok, který ve 2. části ještě navýšil. </a:t>
            </a: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Bartko</a:t>
            </a:r>
            <a:r>
              <a:rPr lang="cs-CZ" sz="1100" b="0" dirty="0" smtClean="0">
                <a:latin typeface="Arial" pitchFamily="34" charset="0"/>
                <a:cs typeface="Arial" pitchFamily="34" charset="0"/>
              </a:rPr>
              <a:t> 1, Daniluk 1</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Bartko</a:t>
            </a:r>
            <a:r>
              <a:rPr lang="cs-CZ" sz="1100" b="0" dirty="0" smtClean="0">
                <a:latin typeface="Arial" pitchFamily="34" charset="0"/>
                <a:cs typeface="Arial" pitchFamily="34" charset="0"/>
              </a:rPr>
              <a:t>-Prokopec, Jakub Pilař, Franc, Daniluk, Jakub </a:t>
            </a:r>
          </a:p>
          <a:p>
            <a:r>
              <a:rPr lang="cs-CZ" sz="1100" b="0" dirty="0" smtClean="0">
                <a:latin typeface="Arial" pitchFamily="34" charset="0"/>
                <a:cs typeface="Arial" pitchFamily="34" charset="0"/>
              </a:rPr>
              <a:t>                 Novák, </a:t>
            </a:r>
            <a:r>
              <a:rPr lang="cs-CZ" sz="1100" b="0" dirty="0" err="1" smtClean="0">
                <a:latin typeface="Arial" pitchFamily="34" charset="0"/>
                <a:cs typeface="Arial" pitchFamily="34" charset="0"/>
              </a:rPr>
              <a:t>Ivanič</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Malecha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Kuča</a:t>
            </a:r>
            <a:r>
              <a:rPr lang="cs-CZ" sz="1100" b="0" dirty="0" smtClean="0">
                <a:latin typeface="Arial" pitchFamily="34" charset="0"/>
                <a:cs typeface="Arial" pitchFamily="34" charset="0"/>
              </a:rPr>
              <a:t>, </a:t>
            </a:r>
            <a:br>
              <a:rPr lang="cs-CZ" sz="1100" b="0" dirty="0" smtClean="0">
                <a:latin typeface="Arial" pitchFamily="34" charset="0"/>
                <a:cs typeface="Arial" pitchFamily="34" charset="0"/>
              </a:rPr>
            </a:br>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F.Kučera</a:t>
            </a:r>
            <a:r>
              <a:rPr lang="cs-CZ" sz="1100" b="0" dirty="0" smtClean="0">
                <a:latin typeface="Arial" pitchFamily="34" charset="0"/>
                <a:cs typeface="Arial" pitchFamily="34" charset="0"/>
              </a:rPr>
              <a:t>  , </a:t>
            </a:r>
            <a:r>
              <a:rPr lang="cs-CZ" sz="1100" b="0" dirty="0" err="1" smtClean="0">
                <a:latin typeface="Arial" pitchFamily="34" charset="0"/>
                <a:cs typeface="Arial" pitchFamily="34" charset="0"/>
              </a:rPr>
              <a:t>P.Záloha</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T.Gernat</a:t>
            </a:r>
            <a:r>
              <a:rPr lang="cs-CZ" sz="1100" b="0" dirty="0" smtClean="0">
                <a:latin typeface="Arial" pitchFamily="34" charset="0"/>
                <a:cs typeface="Arial" pitchFamily="34" charset="0"/>
              </a:rPr>
              <a:t/>
            </a:r>
            <a:br>
              <a:rPr lang="cs-CZ" sz="1100" b="0" dirty="0" smtClean="0">
                <a:latin typeface="Arial" pitchFamily="34" charset="0"/>
                <a:cs typeface="Arial" pitchFamily="34" charset="0"/>
              </a:rPr>
            </a:br>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J.Trutnovský</a:t>
            </a:r>
            <a:r>
              <a:rPr lang="cs-CZ" b="0" dirty="0" smtClean="0">
                <a:latin typeface="Arial" pitchFamily="34" charset="0"/>
                <a:cs typeface="Arial" pitchFamily="34" charset="0"/>
              </a:rPr>
              <a:t>. </a:t>
            </a:r>
            <a:endParaRPr lang="cs-CZ" dirty="0"/>
          </a:p>
        </p:txBody>
      </p:sp>
      <p:sp>
        <p:nvSpPr>
          <p:cNvPr id="25" name="Obdélník 24"/>
          <p:cNvSpPr/>
          <p:nvPr/>
        </p:nvSpPr>
        <p:spPr>
          <a:xfrm>
            <a:off x="5503540" y="462469"/>
            <a:ext cx="4680520" cy="2292935"/>
          </a:xfrm>
          <a:prstGeom prst="rect">
            <a:avLst/>
          </a:prstGeom>
        </p:spPr>
        <p:txBody>
          <a:bodyPr wrap="square">
            <a:spAutoFit/>
          </a:bodyPr>
          <a:lstStyle/>
          <a:p>
            <a:pPr algn="ctr"/>
            <a:r>
              <a:rPr lang="cs-CZ" b="0" u="sng" dirty="0" smtClean="0">
                <a:latin typeface="Arial Black" pitchFamily="34" charset="0"/>
              </a:rPr>
              <a:t> </a:t>
            </a:r>
            <a:r>
              <a:rPr lang="cs-CZ" sz="1600" b="0" u="sng" dirty="0" smtClean="0">
                <a:ln>
                  <a:gradFill>
                    <a:gsLst>
                      <a:gs pos="0">
                        <a:srgbClr val="03D4A8"/>
                      </a:gs>
                      <a:gs pos="25000">
                        <a:srgbClr val="21D6E0"/>
                      </a:gs>
                      <a:gs pos="75000">
                        <a:srgbClr val="0087E6"/>
                      </a:gs>
                      <a:gs pos="100000">
                        <a:srgbClr val="005CBF"/>
                      </a:gs>
                    </a:gsLst>
                    <a:lin ang="5400000" scaled="0"/>
                  </a:gradFill>
                </a:ln>
                <a:latin typeface="Arial Black" pitchFamily="34" charset="0"/>
              </a:rPr>
              <a:t>SK </a:t>
            </a:r>
            <a:r>
              <a:rPr lang="cs-CZ" sz="1600" b="0" u="sng" dirty="0" err="1" smtClean="0">
                <a:ln>
                  <a:gradFill>
                    <a:gsLst>
                      <a:gs pos="0">
                        <a:srgbClr val="03D4A8"/>
                      </a:gs>
                      <a:gs pos="25000">
                        <a:srgbClr val="21D6E0"/>
                      </a:gs>
                      <a:gs pos="75000">
                        <a:srgbClr val="0087E6"/>
                      </a:gs>
                      <a:gs pos="100000">
                        <a:srgbClr val="005CBF"/>
                      </a:gs>
                    </a:gsLst>
                    <a:lin ang="5400000" scaled="0"/>
                  </a:gradFill>
                </a:ln>
                <a:latin typeface="Arial Black" pitchFamily="34" charset="0"/>
              </a:rPr>
              <a:t>Štětí</a:t>
            </a:r>
            <a:r>
              <a:rPr lang="cs-CZ" sz="1600" b="0" u="sng" dirty="0" smtClean="0">
                <a:ln>
                  <a:gradFill>
                    <a:gsLst>
                      <a:gs pos="0">
                        <a:srgbClr val="03D4A8"/>
                      </a:gs>
                      <a:gs pos="25000">
                        <a:srgbClr val="21D6E0"/>
                      </a:gs>
                      <a:gs pos="75000">
                        <a:srgbClr val="0087E6"/>
                      </a:gs>
                      <a:gs pos="100000">
                        <a:srgbClr val="005CBF"/>
                      </a:gs>
                    </a:gsLst>
                    <a:lin ang="5400000" scaled="0"/>
                  </a:gradFill>
                </a:ln>
                <a:latin typeface="Arial Black" pitchFamily="34" charset="0"/>
              </a:rPr>
              <a:t> A –FK ČL </a:t>
            </a:r>
            <a:r>
              <a:rPr lang="cs-CZ" sz="1600" b="0" u="sng" dirty="0" err="1" smtClean="0">
                <a:ln>
                  <a:gradFill>
                    <a:gsLst>
                      <a:gs pos="0">
                        <a:srgbClr val="03D4A8"/>
                      </a:gs>
                      <a:gs pos="25000">
                        <a:srgbClr val="21D6E0"/>
                      </a:gs>
                      <a:gs pos="75000">
                        <a:srgbClr val="0087E6"/>
                      </a:gs>
                      <a:gs pos="100000">
                        <a:srgbClr val="005CBF"/>
                      </a:gs>
                    </a:gsLst>
                    <a:lin ang="5400000" scaled="0"/>
                  </a:gradFill>
                </a:ln>
                <a:latin typeface="Arial Black" pitchFamily="34" charset="0"/>
              </a:rPr>
              <a:t>Neštěmice</a:t>
            </a:r>
            <a:endParaRPr lang="cs-CZ" sz="1600" b="0" u="sng" dirty="0" smtClean="0">
              <a:ln>
                <a:gradFill>
                  <a:gsLst>
                    <a:gs pos="0">
                      <a:srgbClr val="03D4A8"/>
                    </a:gs>
                    <a:gs pos="25000">
                      <a:srgbClr val="21D6E0"/>
                    </a:gs>
                    <a:gs pos="75000">
                      <a:srgbClr val="0087E6"/>
                    </a:gs>
                    <a:gs pos="100000">
                      <a:srgbClr val="005CBF"/>
                    </a:gs>
                  </a:gsLst>
                  <a:lin ang="5400000" scaled="0"/>
                </a:gradFill>
              </a:ln>
              <a:latin typeface="Arial Black" pitchFamily="34" charset="0"/>
            </a:endParaRPr>
          </a:p>
          <a:p>
            <a:pPr algn="ctr"/>
            <a:r>
              <a:rPr lang="cs-CZ" sz="1600" b="0" u="sng" dirty="0" smtClean="0">
                <a:ln>
                  <a:gradFill>
                    <a:gsLst>
                      <a:gs pos="0">
                        <a:srgbClr val="03D4A8"/>
                      </a:gs>
                      <a:gs pos="25000">
                        <a:srgbClr val="21D6E0"/>
                      </a:gs>
                      <a:gs pos="75000">
                        <a:srgbClr val="0087E6"/>
                      </a:gs>
                      <a:gs pos="100000">
                        <a:srgbClr val="005CBF"/>
                      </a:gs>
                    </a:gsLst>
                    <a:lin ang="5400000" scaled="0"/>
                  </a:gradFill>
                </a:ln>
                <a:latin typeface="Arial Black" pitchFamily="34" charset="0"/>
              </a:rPr>
              <a:t>5:2(1:0)   </a:t>
            </a:r>
            <a:r>
              <a:rPr lang="cs-CZ" sz="1400" b="0" u="sng" dirty="0" smtClean="0">
                <a:ln>
                  <a:gradFill>
                    <a:gsLst>
                      <a:gs pos="0">
                        <a:srgbClr val="03D4A8"/>
                      </a:gs>
                      <a:gs pos="25000">
                        <a:srgbClr val="21D6E0"/>
                      </a:gs>
                      <a:gs pos="75000">
                        <a:srgbClr val="0087E6"/>
                      </a:gs>
                      <a:gs pos="100000">
                        <a:srgbClr val="005CBF"/>
                      </a:gs>
                    </a:gsLst>
                    <a:lin ang="5400000" scaled="0"/>
                  </a:gradFill>
                </a:ln>
                <a:latin typeface="Arial Black" pitchFamily="34" charset="0"/>
              </a:rPr>
              <a:t>31.kolo 11.5.2016 předehrávka</a:t>
            </a:r>
            <a:endParaRPr lang="cs-CZ" b="0" u="sng" dirty="0" smtClean="0">
              <a:ln>
                <a:gradFill>
                  <a:gsLst>
                    <a:gs pos="0">
                      <a:srgbClr val="03D4A8"/>
                    </a:gs>
                    <a:gs pos="25000">
                      <a:srgbClr val="21D6E0"/>
                    </a:gs>
                    <a:gs pos="75000">
                      <a:srgbClr val="0087E6"/>
                    </a:gs>
                    <a:gs pos="100000">
                      <a:srgbClr val="005CBF"/>
                    </a:gs>
                  </a:gsLst>
                  <a:lin ang="5400000" scaled="0"/>
                </a:gradFill>
              </a:ln>
              <a:latin typeface="Arial Black" pitchFamily="34" charset="0"/>
            </a:endParaRPr>
          </a:p>
          <a:p>
            <a:pPr algn="just"/>
            <a:r>
              <a:rPr lang="cs-CZ" sz="1100" b="0" dirty="0" smtClean="0">
                <a:latin typeface="Arial" pitchFamily="34" charset="0"/>
                <a:cs typeface="Arial" pitchFamily="34" charset="0"/>
              </a:rPr>
              <a:t>V 1. poločase moc branek nepadalo. Jedinou vstřelil domácí </a:t>
            </a:r>
            <a:r>
              <a:rPr lang="cs-CZ" sz="1100" b="0" dirty="0" err="1" smtClean="0">
                <a:latin typeface="Arial" pitchFamily="34" charset="0"/>
                <a:cs typeface="Arial" pitchFamily="34" charset="0"/>
              </a:rPr>
              <a:t>Malecha</a:t>
            </a:r>
            <a:r>
              <a:rPr lang="cs-CZ" sz="1100" b="0" dirty="0" smtClean="0">
                <a:latin typeface="Arial" pitchFamily="34" charset="0"/>
                <a:cs typeface="Arial" pitchFamily="34" charset="0"/>
              </a:rPr>
              <a:t>. Po změně stran jsme získali vedení 3:0,ale rychle jsme o něj přišli.Hosté snížili na 2:3. Dobře rozehraný zápas jsme si však vzít nenechali a 2 brankami Jakuba Pilaře jsme pečetili naše vítězství.</a:t>
            </a: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Jakub Pilař 2, Daniluk 1, </a:t>
            </a:r>
            <a:r>
              <a:rPr lang="cs-CZ" sz="1100" b="0" dirty="0" err="1" smtClean="0">
                <a:latin typeface="Arial" pitchFamily="34" charset="0"/>
                <a:cs typeface="Arial" pitchFamily="34" charset="0"/>
              </a:rPr>
              <a:t>Ivanič</a:t>
            </a:r>
            <a:r>
              <a:rPr lang="cs-CZ" sz="1100" b="0" dirty="0" smtClean="0">
                <a:latin typeface="Arial" pitchFamily="34" charset="0"/>
                <a:cs typeface="Arial" pitchFamily="34" charset="0"/>
              </a:rPr>
              <a:t> 1, Maůecha1</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Černý-Nedvěd, Prokopec, Jakub Pilař, </a:t>
            </a:r>
            <a:r>
              <a:rPr lang="cs-CZ" sz="1100" b="0" dirty="0" err="1" smtClean="0">
                <a:latin typeface="Arial" pitchFamily="34" charset="0"/>
                <a:cs typeface="Arial" pitchFamily="34" charset="0"/>
              </a:rPr>
              <a:t>Švarcbach</a:t>
            </a:r>
            <a:r>
              <a:rPr lang="cs-CZ" sz="1100" b="0" dirty="0" smtClean="0">
                <a:latin typeface="Arial" pitchFamily="34" charset="0"/>
                <a:cs typeface="Arial" pitchFamily="34" charset="0"/>
              </a:rPr>
              <a:t>, Franc, </a:t>
            </a:r>
          </a:p>
          <a:p>
            <a:r>
              <a:rPr lang="cs-CZ" sz="1100" b="0" dirty="0" smtClean="0">
                <a:latin typeface="Arial" pitchFamily="34" charset="0"/>
                <a:cs typeface="Arial" pitchFamily="34" charset="0"/>
              </a:rPr>
              <a:t>               Daniluk, Jakub Novák, </a:t>
            </a:r>
            <a:r>
              <a:rPr lang="cs-CZ" sz="1100" b="0" dirty="0" err="1" smtClean="0">
                <a:latin typeface="Arial" pitchFamily="34" charset="0"/>
                <a:cs typeface="Arial" pitchFamily="34" charset="0"/>
              </a:rPr>
              <a:t>Ivanič</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Malecha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Bartko</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Kuča</a:t>
            </a:r>
            <a:r>
              <a:rPr lang="cs-CZ" sz="1100" b="0" dirty="0" smtClean="0">
                <a:latin typeface="Arial" pitchFamily="34" charset="0"/>
                <a:cs typeface="Arial" pitchFamily="34" charset="0"/>
              </a:rPr>
              <a:t>, Bohatec,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Cízler</a:t>
            </a:r>
            <a:r>
              <a:rPr lang="cs-CZ" sz="1100" b="0" dirty="0" smtClean="0">
                <a:latin typeface="Arial" pitchFamily="34" charset="0"/>
                <a:cs typeface="Arial" pitchFamily="34" charset="0"/>
              </a:rPr>
              <a:t/>
            </a:r>
            <a:br>
              <a:rPr lang="cs-CZ" sz="1100" b="0" dirty="0" smtClean="0">
                <a:latin typeface="Arial" pitchFamily="34" charset="0"/>
                <a:cs typeface="Arial" pitchFamily="34" charset="0"/>
              </a:rPr>
            </a:br>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F.Kučera</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F.Gernat</a:t>
            </a:r>
            <a:r>
              <a:rPr lang="cs-CZ" sz="1100" b="0" dirty="0" smtClean="0">
                <a:latin typeface="Arial" pitchFamily="34" charset="0"/>
                <a:cs typeface="Arial" pitchFamily="34" charset="0"/>
              </a:rPr>
              <a:t/>
            </a:r>
            <a:br>
              <a:rPr lang="cs-CZ" sz="1100" b="0" dirty="0" smtClean="0">
                <a:latin typeface="Arial" pitchFamily="34" charset="0"/>
                <a:cs typeface="Arial" pitchFamily="34" charset="0"/>
              </a:rPr>
            </a:br>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Eichler</a:t>
            </a:r>
            <a:r>
              <a:rPr lang="cs-CZ" b="0" dirty="0" smtClean="0">
                <a:latin typeface="Arial" pitchFamily="34" charset="0"/>
                <a:cs typeface="Arial" pitchFamily="34" charset="0"/>
              </a:rPr>
              <a:t>. </a:t>
            </a:r>
            <a:endParaRPr lang="cs-CZ" dirty="0"/>
          </a:p>
        </p:txBody>
      </p:sp>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Přímá spojovací šipka 10"/>
          <p:cNvCxnSpPr/>
          <p:nvPr/>
        </p:nvCxnSpPr>
        <p:spPr bwMode="auto">
          <a:xfrm>
            <a:off x="318964" y="3259460"/>
            <a:ext cx="0" cy="1512168"/>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175912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40</a:t>
            </a:r>
          </a:p>
        </p:txBody>
      </p:sp>
      <p:sp>
        <p:nvSpPr>
          <p:cNvPr id="13" name="TextovéPole 12"/>
          <p:cNvSpPr txBox="1"/>
          <p:nvPr/>
        </p:nvSpPr>
        <p:spPr>
          <a:xfrm>
            <a:off x="7735788"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17</a:t>
            </a:r>
          </a:p>
        </p:txBody>
      </p:sp>
      <p:cxnSp>
        <p:nvCxnSpPr>
          <p:cNvPr id="15" name="Přímá spojovací šipka 14"/>
          <p:cNvCxnSpPr/>
          <p:nvPr/>
        </p:nvCxnSpPr>
        <p:spPr bwMode="auto">
          <a:xfrm>
            <a:off x="3343300" y="7239000"/>
            <a:ext cx="93610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4" name="TextovéPole 13"/>
          <p:cNvSpPr txBox="1"/>
          <p:nvPr/>
        </p:nvSpPr>
        <p:spPr>
          <a:xfrm>
            <a:off x="5791572" y="91108"/>
            <a:ext cx="4392488" cy="307777"/>
          </a:xfrm>
          <a:prstGeom prst="rect">
            <a:avLst/>
          </a:prstGeom>
          <a:solidFill>
            <a:srgbClr val="CCFFCC"/>
          </a:solidFill>
        </p:spPr>
        <p:txBody>
          <a:bodyPr wrap="square" rtlCol="0">
            <a:spAutoFit/>
          </a:bodyPr>
          <a:lstStyle/>
          <a:p>
            <a:pPr algn="ctr"/>
            <a:r>
              <a:rPr lang="cs-CZ" sz="1400" u="sng" dirty="0" smtClean="0">
                <a:latin typeface="Bookman Old Style" pitchFamily="18" charset="0"/>
              </a:rPr>
              <a:t>FC Jiskra Modrá– SK </a:t>
            </a:r>
            <a:r>
              <a:rPr lang="cs-CZ" sz="1400" u="sng" dirty="0" err="1" smtClean="0">
                <a:latin typeface="Bookman Old Style" pitchFamily="18" charset="0"/>
              </a:rPr>
              <a:t>Štětí</a:t>
            </a:r>
            <a:r>
              <a:rPr lang="cs-CZ" sz="1400" u="sng" dirty="0" smtClean="0">
                <a:latin typeface="Bookman Old Style" pitchFamily="18" charset="0"/>
              </a:rPr>
              <a:t>  8.5.2016</a:t>
            </a:r>
          </a:p>
        </p:txBody>
      </p:sp>
      <p:sp>
        <p:nvSpPr>
          <p:cNvPr id="21" name="Obdélník 20"/>
          <p:cNvSpPr/>
          <p:nvPr/>
        </p:nvSpPr>
        <p:spPr>
          <a:xfrm>
            <a:off x="5503540" y="451148"/>
            <a:ext cx="4711452" cy="5339923"/>
          </a:xfrm>
          <a:prstGeom prst="rect">
            <a:avLst/>
          </a:prstGeom>
        </p:spPr>
        <p:txBody>
          <a:bodyPr wrap="square">
            <a:spAutoFit/>
          </a:bodyPr>
          <a:lstStyle/>
          <a:p>
            <a:pPr lvl="0" algn="just" eaLnBrk="0" hangingPunct="0"/>
            <a:r>
              <a:rPr lang="cs-CZ" sz="1100" b="0" dirty="0" smtClean="0">
                <a:latin typeface="Arial" pitchFamily="34" charset="0"/>
                <a:ea typeface="Times New Roman" pitchFamily="18" charset="0"/>
                <a:cs typeface="Arial" pitchFamily="34" charset="0"/>
              </a:rPr>
              <a:t>nejrychleji rozhodnout. V 50. minutě slibně se rozvíjející akci Slanička, Stejskal zastavilo ještě postavení mimo hru, ale za dalších 6. minut se neohroženě vydal do vápna Modré Stejskal, kde byl zastaven jen za cenu faulu a na řadu přišla penalta. Ty v současné době ve </a:t>
            </a:r>
            <a:r>
              <a:rPr lang="cs-CZ" sz="1100" b="0" dirty="0" err="1" smtClean="0">
                <a:latin typeface="Arial" pitchFamily="34" charset="0"/>
                <a:ea typeface="Times New Roman" pitchFamily="18" charset="0"/>
                <a:cs typeface="Arial" pitchFamily="34" charset="0"/>
              </a:rPr>
              <a:t>Štětí</a:t>
            </a:r>
            <a:r>
              <a:rPr lang="cs-CZ" sz="1100" b="0" dirty="0" smtClean="0">
                <a:latin typeface="Arial" pitchFamily="34" charset="0"/>
                <a:ea typeface="Times New Roman" pitchFamily="18" charset="0"/>
                <a:cs typeface="Arial" pitchFamily="34" charset="0"/>
              </a:rPr>
              <a:t>, jak bylo slyšet v hledišti, kope spolehlivě Slanička a stalo se tak i v tomto případě, když zvýšil na 2:0. Herní převaha našeho mužstva začínala získávat na intenzitě. Důrazný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vybojoval míč a z těžko úhlu těsně netrefil. Stejný hráč byl ve velké </a:t>
            </a:r>
            <a:r>
              <a:rPr lang="cs-CZ" sz="1100" b="0" dirty="0" err="1" smtClean="0">
                <a:latin typeface="Arial" pitchFamily="34" charset="0"/>
                <a:ea typeface="Times New Roman" pitchFamily="18" charset="0"/>
                <a:cs typeface="Arial" pitchFamily="34" charset="0"/>
              </a:rPr>
              <a:t>gólovce</a:t>
            </a:r>
            <a:r>
              <a:rPr lang="cs-CZ" sz="1100" b="0" dirty="0" smtClean="0">
                <a:latin typeface="Arial" pitchFamily="34" charset="0"/>
                <a:ea typeface="Times New Roman" pitchFamily="18" charset="0"/>
                <a:cs typeface="Arial" pitchFamily="34" charset="0"/>
              </a:rPr>
              <a:t> v 66. minutě, ale z metru trefil jen brankáře. V 69. minutě už jsme se však radovali. Stejně jako v prvním poločase jsme kopali roh, tentokrát ho však zahrával Stejskal, ale střelec už byl stejný. Slanička hlavou 3:0. V našich řadách nastalo velké střídání a na hřišti se během 2 minut objevilo 5 nových hráčů. Naše aktivita ale nepolevovala, ba naopak. Byl to střídající Tichý, který si v 77. minutě  vzal míč na polovině hřiště, přiblížil se šestnáctce a nezadržitelně skóroval na 4:0, i když se brankář natahoval, jak mohl a míč i lehce tečoval. K dispozici jsme měli i další 2 šance, ale Kucler ani Tichý neuspěli. 3 minuty před koncem brankové hody 2. poločasu vrcholily. Do volného přímého kopu se opřel Slanička a ani okamžitý skok brankáře nezabránil nádherné brance na konečných 5:0 </a:t>
            </a:r>
            <a:r>
              <a:rPr lang="cs-CZ" sz="1100" b="0" dirty="0" smtClean="0">
                <a:solidFill>
                  <a:srgbClr val="333333"/>
                </a:solidFill>
                <a:latin typeface="Arial" pitchFamily="34" charset="0"/>
                <a:ea typeface="Times New Roman" pitchFamily="18" charset="0"/>
                <a:cs typeface="Arial" pitchFamily="34" charset="0"/>
              </a:rPr>
              <a:t>a její střelec mohl slavit svůj čtvrtý gól v utkání.</a:t>
            </a:r>
            <a:r>
              <a:rPr lang="cs-CZ" sz="1100" b="0" dirty="0" smtClean="0">
                <a:latin typeface="Arial" pitchFamily="34" charset="0"/>
                <a:ea typeface="Times New Roman" pitchFamily="18" charset="0"/>
                <a:cs typeface="Arial" pitchFamily="34" charset="0"/>
              </a:rPr>
              <a:t> kterou střelec oslavil svůj čtvrtý gól v utkání. Gratulujeme. Ještě jednu zajímavost měla tato branka. Byla to sázka. Všemi známý Martin </a:t>
            </a:r>
            <a:r>
              <a:rPr lang="cs-CZ" sz="1100" b="0" dirty="0" err="1" smtClean="0">
                <a:latin typeface="Arial" pitchFamily="34" charset="0"/>
                <a:ea typeface="Times New Roman" pitchFamily="18" charset="0"/>
                <a:cs typeface="Arial" pitchFamily="34" charset="0"/>
              </a:rPr>
              <a:t>Toráč</a:t>
            </a:r>
            <a:r>
              <a:rPr lang="cs-CZ" sz="1100" b="0" dirty="0" smtClean="0">
                <a:latin typeface="Arial" pitchFamily="34" charset="0"/>
                <a:ea typeface="Times New Roman" pitchFamily="18" charset="0"/>
                <a:cs typeface="Arial" pitchFamily="34" charset="0"/>
              </a:rPr>
              <a:t> totiž vsadil svoji otužilost. Pokud </a:t>
            </a:r>
            <a:r>
              <a:rPr lang="cs-CZ" sz="1100" b="0" dirty="0" err="1" smtClean="0">
                <a:latin typeface="Arial" pitchFamily="34" charset="0"/>
                <a:ea typeface="Times New Roman" pitchFamily="18" charset="0"/>
                <a:cs typeface="Arial" pitchFamily="34" charset="0"/>
              </a:rPr>
              <a:t>Štětí</a:t>
            </a:r>
            <a:r>
              <a:rPr lang="cs-CZ" sz="1100" b="0" dirty="0" smtClean="0">
                <a:latin typeface="Arial" pitchFamily="34" charset="0"/>
                <a:ea typeface="Times New Roman" pitchFamily="18" charset="0"/>
                <a:cs typeface="Arial" pitchFamily="34" charset="0"/>
              </a:rPr>
              <a:t> v Modré vyhraje o 5 a více branek, tak se po cestě domů bude ve </a:t>
            </a:r>
            <a:r>
              <a:rPr lang="cs-CZ" sz="1100" b="0" dirty="0" err="1" smtClean="0">
                <a:latin typeface="Arial" pitchFamily="34" charset="0"/>
                <a:ea typeface="Times New Roman" pitchFamily="18" charset="0"/>
                <a:cs typeface="Arial" pitchFamily="34" charset="0"/>
              </a:rPr>
              <a:t>Vaňově</a:t>
            </a:r>
            <a:r>
              <a:rPr lang="cs-CZ" sz="1100" b="0" dirty="0" smtClean="0">
                <a:latin typeface="Arial" pitchFamily="34" charset="0"/>
                <a:ea typeface="Times New Roman" pitchFamily="18" charset="0"/>
                <a:cs typeface="Arial" pitchFamily="34" charset="0"/>
              </a:rPr>
              <a:t> koupat v Labi. Věřte, nevěřte, stalo se tak.</a:t>
            </a:r>
            <a:br>
              <a:rPr lang="cs-CZ" sz="1100" b="0" dirty="0" smtClean="0">
                <a:latin typeface="Arial" pitchFamily="34" charset="0"/>
                <a:ea typeface="Times New Roman" pitchFamily="18" charset="0"/>
                <a:cs typeface="Arial" pitchFamily="34" charset="0"/>
              </a:rPr>
            </a:br>
            <a:r>
              <a:rPr lang="cs-CZ" sz="1100" b="0" u="sng" dirty="0" smtClean="0">
                <a:latin typeface="Arial" pitchFamily="34" charset="0"/>
                <a:ea typeface="Times New Roman" pitchFamily="18" charset="0"/>
                <a:cs typeface="Arial" pitchFamily="34" charset="0"/>
              </a:rPr>
              <a:t>Branky:</a:t>
            </a:r>
            <a:r>
              <a:rPr lang="cs-CZ" sz="1100" b="0" dirty="0" smtClean="0">
                <a:latin typeface="Arial" pitchFamily="34" charset="0"/>
                <a:ea typeface="Times New Roman" pitchFamily="18" charset="0"/>
                <a:cs typeface="Arial" pitchFamily="34" charset="0"/>
              </a:rPr>
              <a:t> Slanička 4, Tichý 1</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Sestava:</a:t>
            </a:r>
            <a:r>
              <a:rPr lang="cs-CZ" sz="1100" b="0" dirty="0" smtClean="0">
                <a:latin typeface="Arial" pitchFamily="34" charset="0"/>
                <a:ea typeface="Times New Roman" pitchFamily="18" charset="0"/>
                <a:cs typeface="Arial" pitchFamily="34" charset="0"/>
              </a:rPr>
              <a:t> Kloub- </a:t>
            </a:r>
            <a:r>
              <a:rPr lang="cs-CZ" sz="1100" b="0" dirty="0" err="1" smtClean="0">
                <a:latin typeface="Arial" pitchFamily="34" charset="0"/>
                <a:ea typeface="Times New Roman" pitchFamily="18" charset="0"/>
                <a:cs typeface="Arial" pitchFamily="34" charset="0"/>
              </a:rPr>
              <a:t>Čámský</a:t>
            </a:r>
            <a:r>
              <a:rPr lang="cs-CZ" sz="1100" b="0" dirty="0" smtClean="0">
                <a:latin typeface="Arial" pitchFamily="34" charset="0"/>
                <a:ea typeface="Times New Roman" pitchFamily="18" charset="0"/>
                <a:cs typeface="Arial" pitchFamily="34" charset="0"/>
              </a:rPr>
              <a:t>(68.Tichý), Ransdorf, Šimral, Vacek(73.Lelek)-</a:t>
            </a:r>
          </a:p>
          <a:p>
            <a:pPr lvl="0" algn="just" eaLnBrk="0" hangingPunct="0"/>
            <a:r>
              <a:rPr lang="cs-CZ" sz="1100" b="0" dirty="0" smtClean="0">
                <a:latin typeface="Arial" pitchFamily="34" charset="0"/>
                <a:ea typeface="Times New Roman" pitchFamily="18" charset="0"/>
                <a:cs typeface="Arial" pitchFamily="34" charset="0"/>
              </a:rPr>
              <a:t>                Kucler, </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 Hrdý(68.Poráč), Stejskal(73.Mencl)-Slanička, </a:t>
            </a:r>
          </a:p>
          <a:p>
            <a:pPr lvl="0" algn="just" eaLnBrk="0" hangingPunct="0"/>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(73.J.Grepl)</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Připraveni:</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V</a:t>
            </a:r>
            <a:r>
              <a:rPr lang="cs-CZ" sz="1100" b="0" dirty="0" smtClean="0">
                <a:latin typeface="Arial" pitchFamily="34" charset="0"/>
                <a:ea typeface="Times New Roman" pitchFamily="18" charset="0"/>
                <a:cs typeface="Arial" pitchFamily="34" charset="0"/>
              </a:rPr>
              <a:t>.Michovský</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Trenér: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J.Vinš</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Vedoucí: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J.Havner</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Masér: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M</a:t>
            </a:r>
            <a:r>
              <a:rPr lang="cs-CZ" sz="1100" b="0" dirty="0" smtClean="0">
                <a:latin typeface="Arial" pitchFamily="34" charset="0"/>
                <a:ea typeface="Times New Roman" pitchFamily="18" charset="0"/>
                <a:cs typeface="Arial" pitchFamily="34" charset="0"/>
              </a:rPr>
              <a:t>.Šmidrkal</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Rozhodčí: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J.Novotný</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J.Javorek</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M</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Maleček</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Delegát:</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D.Sieber</a:t>
            </a:r>
            <a:endParaRPr lang="cs-CZ" sz="1100" b="0" dirty="0" smtClean="0">
              <a:latin typeface="Arial" pitchFamily="34" charset="0"/>
              <a:ea typeface="Times New Roman" pitchFamily="18" charset="0"/>
              <a:cs typeface="Arial" pitchFamily="34" charset="0"/>
            </a:endParaRPr>
          </a:p>
        </p:txBody>
      </p:sp>
      <p:pic>
        <p:nvPicPr>
          <p:cNvPr id="22" name="Picture 1"/>
          <p:cNvPicPr>
            <a:picLocks noChangeAspect="1" noChangeArrowheads="1"/>
          </p:cNvPicPr>
          <p:nvPr/>
        </p:nvPicPr>
        <p:blipFill>
          <a:blip r:embed="rId3" cstate="print"/>
          <a:srcRect/>
          <a:stretch>
            <a:fillRect/>
          </a:stretch>
        </p:blipFill>
        <p:spPr bwMode="auto">
          <a:xfrm>
            <a:off x="6943700" y="5851748"/>
            <a:ext cx="1153294" cy="920130"/>
          </a:xfrm>
          <a:prstGeom prst="rect">
            <a:avLst/>
          </a:prstGeom>
          <a:noFill/>
          <a:ln w="9525">
            <a:noFill/>
            <a:miter lim="800000"/>
            <a:headEnd/>
            <a:tailEnd/>
          </a:ln>
        </p:spPr>
      </p:pic>
      <p:sp>
        <p:nvSpPr>
          <p:cNvPr id="23" name="TextovéPole 22"/>
          <p:cNvSpPr txBox="1"/>
          <p:nvPr/>
        </p:nvSpPr>
        <p:spPr>
          <a:xfrm>
            <a:off x="102940" y="769084"/>
            <a:ext cx="4456036" cy="1554272"/>
          </a:xfrm>
          <a:prstGeom prst="rect">
            <a:avLst/>
          </a:prstGeom>
          <a:noFill/>
        </p:spPr>
        <p:txBody>
          <a:bodyPr wrap="square" rtlCol="0">
            <a:spAutoFit/>
          </a:bodyPr>
          <a:lstStyle/>
          <a:p>
            <a:pPr algn="ctr"/>
            <a:r>
              <a:rPr lang="cs-CZ" sz="2000" u="sng" dirty="0" smtClean="0">
                <a:ln w="15875">
                  <a:solidFill>
                    <a:srgbClr val="00CC99"/>
                  </a:solidFill>
                </a:ln>
                <a:solidFill>
                  <a:srgbClr val="6600FF"/>
                </a:solidFill>
                <a:latin typeface="Bookman Old Style" pitchFamily="18" charset="0"/>
              </a:rPr>
              <a:t>TJ Krupka - SK </a:t>
            </a:r>
            <a:r>
              <a:rPr lang="cs-CZ" sz="2000" u="sng" dirty="0" err="1" smtClean="0">
                <a:ln w="15875">
                  <a:solidFill>
                    <a:srgbClr val="00CC99"/>
                  </a:solidFill>
                </a:ln>
                <a:solidFill>
                  <a:srgbClr val="6600FF"/>
                </a:solidFill>
                <a:latin typeface="Bookman Old Style" pitchFamily="18" charset="0"/>
              </a:rPr>
              <a:t>Štětí</a:t>
            </a:r>
            <a:endParaRPr lang="cs-CZ" sz="2000" u="sng" dirty="0" smtClean="0">
              <a:ln w="15875">
                <a:solidFill>
                  <a:srgbClr val="00CC99"/>
                </a:solidFill>
              </a:ln>
              <a:solidFill>
                <a:srgbClr val="6600FF"/>
              </a:solidFill>
              <a:latin typeface="Bookman Old Style" pitchFamily="18" charset="0"/>
            </a:endParaRPr>
          </a:p>
          <a:p>
            <a:pPr algn="ctr"/>
            <a:r>
              <a:rPr lang="cs-CZ" sz="2000" u="sng" dirty="0" smtClean="0">
                <a:ln w="15875">
                  <a:solidFill>
                    <a:srgbClr val="00CC99"/>
                  </a:solidFill>
                </a:ln>
                <a:solidFill>
                  <a:srgbClr val="6600FF"/>
                </a:solidFill>
                <a:latin typeface="Bookman Old Style" pitchFamily="18" charset="0"/>
              </a:rPr>
              <a:t>16:2(9:1)  </a:t>
            </a:r>
            <a:r>
              <a:rPr lang="cs-CZ" sz="1600" u="sng" dirty="0" smtClean="0">
                <a:ln w="15875">
                  <a:solidFill>
                    <a:srgbClr val="00CC99"/>
                  </a:solidFill>
                </a:ln>
                <a:solidFill>
                  <a:srgbClr val="6600FF"/>
                </a:solidFill>
                <a:latin typeface="Bookman Old Style" pitchFamily="18" charset="0"/>
              </a:rPr>
              <a:t>14.5.2016 25. kolo </a:t>
            </a:r>
            <a:endParaRPr lang="cs-CZ" sz="2000" u="sng" dirty="0" smtClean="0">
              <a:ln w="15875">
                <a:solidFill>
                  <a:srgbClr val="00CC99"/>
                </a:solidFill>
              </a:ln>
              <a:solidFill>
                <a:srgbClr val="6600FF"/>
              </a:solidFill>
              <a:latin typeface="Bookman Old Style" pitchFamily="18" charset="0"/>
            </a:endParaRPr>
          </a:p>
          <a:p>
            <a:pPr algn="just"/>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Dvořák 2,  Možný 1</a:t>
            </a:r>
          </a:p>
          <a:p>
            <a:pPr algn="just"/>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Černý-Prokopec, Jakub Pilař, Hrdlička, Nedvěd, Daniluk, </a:t>
            </a:r>
          </a:p>
          <a:p>
            <a:pPr algn="just"/>
            <a:r>
              <a:rPr lang="cs-CZ" sz="1100" b="0" dirty="0" smtClean="0">
                <a:latin typeface="Arial" pitchFamily="34" charset="0"/>
                <a:cs typeface="Arial" pitchFamily="34" charset="0"/>
              </a:rPr>
              <a:t>               Bohatec, </a:t>
            </a:r>
            <a:r>
              <a:rPr lang="cs-CZ" sz="1100" b="0" dirty="0" err="1" smtClean="0">
                <a:latin typeface="Arial" pitchFamily="34" charset="0"/>
                <a:cs typeface="Arial" pitchFamily="34" charset="0"/>
              </a:rPr>
              <a:t>Ivanič</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Malecha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Bartko</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Kuča</a:t>
            </a:r>
            <a:endParaRPr lang="cs-CZ" sz="1100" b="0" dirty="0" smtClean="0">
              <a:latin typeface="Arial" pitchFamily="34" charset="0"/>
              <a:cs typeface="Arial" pitchFamily="34" charset="0"/>
            </a:endParaRPr>
          </a:p>
          <a:p>
            <a:pPr algn="just"/>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P.Záloha</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G</a:t>
            </a:r>
            <a:r>
              <a:rPr lang="cs-CZ" sz="1100" b="0" dirty="0" smtClean="0">
                <a:latin typeface="Arial" pitchFamily="34" charset="0"/>
                <a:cs typeface="Arial" pitchFamily="34" charset="0"/>
              </a:rPr>
              <a:t>.Tomáš</a:t>
            </a:r>
          </a:p>
          <a:p>
            <a:pPr algn="just"/>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Roman Linhart</a:t>
            </a:r>
          </a:p>
        </p:txBody>
      </p:sp>
      <p:sp>
        <p:nvSpPr>
          <p:cNvPr id="24" name="TextovéPole 23"/>
          <p:cNvSpPr txBox="1"/>
          <p:nvPr/>
        </p:nvSpPr>
        <p:spPr>
          <a:xfrm>
            <a:off x="102940" y="103302"/>
            <a:ext cx="4392488" cy="707886"/>
          </a:xfrm>
          <a:prstGeom prst="rect">
            <a:avLst/>
          </a:prstGeom>
          <a:blipFill>
            <a:blip r:embed="rId4" cstate="print"/>
            <a:stretch>
              <a:fillRect/>
            </a:stretch>
          </a:blipFill>
        </p:spPr>
        <p:txBody>
          <a:bodyPr wrap="square" rtlCol="0">
            <a:spAutoFit/>
          </a:bodyPr>
          <a:lstStyle/>
          <a:p>
            <a:pPr algn="ctr"/>
            <a:r>
              <a:rPr lang="cs-CZ" sz="2000" u="sng" dirty="0" smtClean="0">
                <a:solidFill>
                  <a:srgbClr val="CC0099"/>
                </a:solidFill>
                <a:latin typeface="Bookman Old Style" pitchFamily="18" charset="0"/>
              </a:rPr>
              <a:t>Mladší žáci utrpěli v posledním kole krutou porážku</a:t>
            </a:r>
          </a:p>
        </p:txBody>
      </p:sp>
      <p:graphicFrame>
        <p:nvGraphicFramePr>
          <p:cNvPr id="25" name="Tabulka 24"/>
          <p:cNvGraphicFramePr>
            <a:graphicFrameLocks noGrp="1"/>
          </p:cNvGraphicFramePr>
          <p:nvPr/>
        </p:nvGraphicFramePr>
        <p:xfrm>
          <a:off x="102939" y="2409041"/>
          <a:ext cx="4464497" cy="2794635"/>
        </p:xfrm>
        <a:graphic>
          <a:graphicData uri="http://schemas.openxmlformats.org/drawingml/2006/table">
            <a:tbl>
              <a:tblPr/>
              <a:tblGrid>
                <a:gridCol w="339882">
                  <a:extLst>
                    <a:ext uri="{9D8B030D-6E8A-4147-A177-3AD203B41FA5}">
                      <a16:colId xmlns:a16="http://schemas.microsoft.com/office/drawing/2014/main" val="20000"/>
                    </a:ext>
                  </a:extLst>
                </a:gridCol>
                <a:gridCol w="297398">
                  <a:extLst>
                    <a:ext uri="{9D8B030D-6E8A-4147-A177-3AD203B41FA5}">
                      <a16:colId xmlns:a16="http://schemas.microsoft.com/office/drawing/2014/main" val="20001"/>
                    </a:ext>
                  </a:extLst>
                </a:gridCol>
                <a:gridCol w="1671089">
                  <a:extLst>
                    <a:ext uri="{9D8B030D-6E8A-4147-A177-3AD203B41FA5}">
                      <a16:colId xmlns:a16="http://schemas.microsoft.com/office/drawing/2014/main" val="20002"/>
                    </a:ext>
                  </a:extLst>
                </a:gridCol>
                <a:gridCol w="201805">
                  <a:extLst>
                    <a:ext uri="{9D8B030D-6E8A-4147-A177-3AD203B41FA5}">
                      <a16:colId xmlns:a16="http://schemas.microsoft.com/office/drawing/2014/main" val="20003"/>
                    </a:ext>
                  </a:extLst>
                </a:gridCol>
                <a:gridCol w="201805">
                  <a:extLst>
                    <a:ext uri="{9D8B030D-6E8A-4147-A177-3AD203B41FA5}">
                      <a16:colId xmlns:a16="http://schemas.microsoft.com/office/drawing/2014/main" val="20004"/>
                    </a:ext>
                  </a:extLst>
                </a:gridCol>
                <a:gridCol w="201805">
                  <a:extLst>
                    <a:ext uri="{9D8B030D-6E8A-4147-A177-3AD203B41FA5}">
                      <a16:colId xmlns:a16="http://schemas.microsoft.com/office/drawing/2014/main" val="20005"/>
                    </a:ext>
                  </a:extLst>
                </a:gridCol>
                <a:gridCol w="201805">
                  <a:extLst>
                    <a:ext uri="{9D8B030D-6E8A-4147-A177-3AD203B41FA5}">
                      <a16:colId xmlns:a16="http://schemas.microsoft.com/office/drawing/2014/main" val="20006"/>
                    </a:ext>
                  </a:extLst>
                </a:gridCol>
                <a:gridCol w="201805">
                  <a:extLst>
                    <a:ext uri="{9D8B030D-6E8A-4147-A177-3AD203B41FA5}">
                      <a16:colId xmlns:a16="http://schemas.microsoft.com/office/drawing/2014/main" val="20007"/>
                    </a:ext>
                  </a:extLst>
                </a:gridCol>
                <a:gridCol w="495662">
                  <a:extLst>
                    <a:ext uri="{9D8B030D-6E8A-4147-A177-3AD203B41FA5}">
                      <a16:colId xmlns:a16="http://schemas.microsoft.com/office/drawing/2014/main" val="20008"/>
                    </a:ext>
                  </a:extLst>
                </a:gridCol>
                <a:gridCol w="382367">
                  <a:extLst>
                    <a:ext uri="{9D8B030D-6E8A-4147-A177-3AD203B41FA5}">
                      <a16:colId xmlns:a16="http://schemas.microsoft.com/office/drawing/2014/main" val="20009"/>
                    </a:ext>
                  </a:extLst>
                </a:gridCol>
                <a:gridCol w="269074">
                  <a:extLst>
                    <a:ext uri="{9D8B030D-6E8A-4147-A177-3AD203B41FA5}">
                      <a16:colId xmlns:a16="http://schemas.microsoft.com/office/drawing/2014/main" val="20010"/>
                    </a:ext>
                  </a:extLst>
                </a:gridCol>
              </a:tblGrid>
              <a:tr h="36000">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360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900" b="1" i="0" u="none" strike="noStrike">
                          <a:solidFill>
                            <a:srgbClr val="0000CC"/>
                          </a:solidFill>
                          <a:latin typeface="Calibri"/>
                        </a:rPr>
                        <a:t>Ústecký přebor mladších žáků 2015/2016  po 26. odehraných zápasech</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360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SK Roudnice n. L.</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164:39</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75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360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dirty="0">
                          <a:solidFill>
                            <a:srgbClr val="000000"/>
                          </a:solidFill>
                          <a:latin typeface="Arial"/>
                        </a:rPr>
                        <a:t>FK Litoměřice</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26</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Calibri"/>
                        </a:rPr>
                        <a:t>188:29</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71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360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latin typeface="Arial"/>
                        </a:rPr>
                        <a:t>FK Junior Děčín B</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162:91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55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360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dirty="0">
                          <a:solidFill>
                            <a:srgbClr val="000000"/>
                          </a:solidFill>
                          <a:latin typeface="Arial"/>
                        </a:rPr>
                        <a:t>FK </a:t>
                      </a:r>
                      <a:r>
                        <a:rPr lang="cs-CZ" sz="1000" b="1" i="0" u="none" strike="noStrike" dirty="0" err="1">
                          <a:solidFill>
                            <a:srgbClr val="000000"/>
                          </a:solidFill>
                          <a:latin typeface="Arial"/>
                        </a:rPr>
                        <a:t>Duchcov</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Calibri"/>
                        </a:rPr>
                        <a:t>66:69</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42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360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latin typeface="Arial"/>
                        </a:rPr>
                        <a:t>FK Litoměřice </a:t>
                      </a:r>
                      <a:r>
                        <a:rPr lang="cs-CZ" sz="1000" b="1" i="0" u="none" strike="noStrike" dirty="0" err="1">
                          <a:solidFill>
                            <a:srgbClr val="000000"/>
                          </a:solidFill>
                          <a:latin typeface="Arial"/>
                        </a:rPr>
                        <a:t>Žitenice</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Calibri"/>
                        </a:rPr>
                        <a:t>61:77</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39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360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dirty="0">
                          <a:solidFill>
                            <a:srgbClr val="000000"/>
                          </a:solidFill>
                          <a:latin typeface="Arial"/>
                        </a:rPr>
                        <a:t>TJ Krupka</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26</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Calibri"/>
                        </a:rPr>
                        <a:t>101:98</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37</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360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latin typeface="Arial"/>
                        </a:rPr>
                        <a:t>TJ Sokol </a:t>
                      </a:r>
                      <a:r>
                        <a:rPr lang="cs-CZ" sz="1000" b="1" i="0" u="none" strike="noStrike" dirty="0" err="1">
                          <a:solidFill>
                            <a:srgbClr val="000000"/>
                          </a:solidFill>
                          <a:latin typeface="Arial"/>
                        </a:rPr>
                        <a:t>Košťany</a:t>
                      </a:r>
                      <a:r>
                        <a:rPr lang="cs-CZ" sz="1000" b="1" i="0" u="none" strike="noStrike" dirty="0">
                          <a:solidFill>
                            <a:srgbClr val="000000"/>
                          </a:solidFill>
                          <a:latin typeface="Arial"/>
                        </a:rPr>
                        <a:t>/</a:t>
                      </a:r>
                      <a:r>
                        <a:rPr lang="cs-CZ" sz="1000" b="1" i="0" u="none" strike="noStrike" dirty="0" err="1">
                          <a:solidFill>
                            <a:srgbClr val="000000"/>
                          </a:solidFill>
                          <a:latin typeface="Arial"/>
                        </a:rPr>
                        <a:t>Oldřichov</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26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56:85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32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360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FF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FF0000"/>
                          </a:solidFill>
                          <a:latin typeface="Arial"/>
                        </a:rPr>
                        <a:t>SK Štětí, z.s.</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FF0000"/>
                          </a:solidFill>
                          <a:latin typeface="Arial"/>
                        </a:rPr>
                        <a:t>26</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FF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latin typeface="Arial"/>
                        </a:rPr>
                        <a:t>16</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latin typeface="Calibri"/>
                        </a:rPr>
                        <a:t>86:118</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latin typeface="Arial"/>
                        </a:rPr>
                        <a:t>30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360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FK Junior Děčín</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83:140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360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latin typeface="Arial"/>
                        </a:rPr>
                        <a:t>FK Český Lev Neštěmice</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Calibri"/>
                        </a:rPr>
                        <a:t>76:132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360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ASK Lovosice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18</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56:135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360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latin typeface="Arial"/>
                        </a:rPr>
                        <a:t>SK Sokol Brozany</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24</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18</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Calibri"/>
                        </a:rPr>
                        <a:t>59:145</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360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bl>
          </a:graphicData>
        </a:graphic>
      </p:graphicFrame>
      <p:graphicFrame>
        <p:nvGraphicFramePr>
          <p:cNvPr id="26" name="Tabulka 25"/>
          <p:cNvGraphicFramePr>
            <a:graphicFrameLocks noGrp="1"/>
          </p:cNvGraphicFramePr>
          <p:nvPr/>
        </p:nvGraphicFramePr>
        <p:xfrm>
          <a:off x="102940" y="5264993"/>
          <a:ext cx="4464496" cy="1666875"/>
        </p:xfrm>
        <a:graphic>
          <a:graphicData uri="http://schemas.openxmlformats.org/drawingml/2006/table">
            <a:tbl>
              <a:tblPr/>
              <a:tblGrid>
                <a:gridCol w="1392509">
                  <a:extLst>
                    <a:ext uri="{9D8B030D-6E8A-4147-A177-3AD203B41FA5}">
                      <a16:colId xmlns:a16="http://schemas.microsoft.com/office/drawing/2014/main" val="20000"/>
                    </a:ext>
                  </a:extLst>
                </a:gridCol>
                <a:gridCol w="1340760">
                  <a:extLst>
                    <a:ext uri="{9D8B030D-6E8A-4147-A177-3AD203B41FA5}">
                      <a16:colId xmlns:a16="http://schemas.microsoft.com/office/drawing/2014/main" val="20001"/>
                    </a:ext>
                  </a:extLst>
                </a:gridCol>
                <a:gridCol w="940884">
                  <a:extLst>
                    <a:ext uri="{9D8B030D-6E8A-4147-A177-3AD203B41FA5}">
                      <a16:colId xmlns:a16="http://schemas.microsoft.com/office/drawing/2014/main" val="20002"/>
                    </a:ext>
                  </a:extLst>
                </a:gridCol>
                <a:gridCol w="790343">
                  <a:extLst>
                    <a:ext uri="{9D8B030D-6E8A-4147-A177-3AD203B41FA5}">
                      <a16:colId xmlns:a16="http://schemas.microsoft.com/office/drawing/2014/main" val="20003"/>
                    </a:ext>
                  </a:extLst>
                </a:gridCol>
              </a:tblGrid>
              <a:tr h="288032">
                <a:tc gridSpan="4">
                  <a:txBody>
                    <a:bodyPr/>
                    <a:lstStyle/>
                    <a:p>
                      <a:pPr algn="ctr" rtl="0" fontAlgn="ctr"/>
                      <a:r>
                        <a:rPr lang="cs-CZ" sz="1000" b="1" i="0" u="none" strike="noStrike" dirty="0">
                          <a:solidFill>
                            <a:srgbClr val="000000"/>
                          </a:solidFill>
                          <a:latin typeface="Century Gothic"/>
                        </a:rPr>
                        <a:t>25 kolo poslední výsledky Ústeckého přeboru            </a:t>
                      </a:r>
                      <a:r>
                        <a:rPr lang="cs-CZ" sz="1000" b="1" i="0" u="none" strike="noStrike" dirty="0" smtClean="0">
                          <a:solidFill>
                            <a:srgbClr val="000000"/>
                          </a:solidFill>
                          <a:latin typeface="Century Gothic"/>
                        </a:rPr>
                        <a:t>                       Starších </a:t>
                      </a:r>
                      <a:r>
                        <a:rPr lang="cs-CZ" sz="1000" b="1" i="0" u="none" strike="noStrike" dirty="0">
                          <a:solidFill>
                            <a:srgbClr val="000000"/>
                          </a:solidFill>
                          <a:latin typeface="Century Gothic"/>
                        </a:rPr>
                        <a:t>a mladších žáků</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99"/>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61925">
                <a:tc>
                  <a:txBody>
                    <a:bodyPr/>
                    <a:lstStyle/>
                    <a:p>
                      <a:pPr algn="ctr" rtl="0" fontAlgn="ctr"/>
                      <a:r>
                        <a:rPr lang="cs-CZ" sz="1000" b="0" i="0" u="none" strike="noStrike" dirty="0">
                          <a:solidFill>
                            <a:srgbClr val="000000"/>
                          </a:solidFill>
                          <a:latin typeface="Cambria"/>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99"/>
                    </a:solidFill>
                  </a:tcPr>
                </a:tc>
                <a:tc>
                  <a:txBody>
                    <a:bodyPr/>
                    <a:lstStyle/>
                    <a:p>
                      <a:pPr algn="ctr" rtl="0" fontAlgn="ctr"/>
                      <a:r>
                        <a:rPr lang="cs-CZ" sz="1000" b="0" i="0" u="none" strike="noStrike">
                          <a:solidFill>
                            <a:srgbClr val="000000"/>
                          </a:solidFill>
                          <a:latin typeface="Cambri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99"/>
                    </a:solidFill>
                  </a:tcPr>
                </a:tc>
                <a:tc>
                  <a:txBody>
                    <a:bodyPr/>
                    <a:lstStyle/>
                    <a:p>
                      <a:pPr algn="ctr" rtl="0" fontAlgn="ctr"/>
                      <a:r>
                        <a:rPr lang="cs-CZ" sz="1000" b="1" i="0" u="none" strike="noStrike" dirty="0">
                          <a:solidFill>
                            <a:srgbClr val="000000"/>
                          </a:solidFill>
                          <a:latin typeface="Cambria"/>
                        </a:rPr>
                        <a:t>Starší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99"/>
                    </a:solidFill>
                  </a:tcPr>
                </a:tc>
                <a:tc>
                  <a:txBody>
                    <a:bodyPr/>
                    <a:lstStyle/>
                    <a:p>
                      <a:pPr algn="ctr" rtl="0" fontAlgn="ctr"/>
                      <a:r>
                        <a:rPr lang="cs-CZ" sz="1000" b="1" i="0" u="none" strike="noStrike" dirty="0">
                          <a:solidFill>
                            <a:srgbClr val="000000"/>
                          </a:solidFill>
                          <a:latin typeface="Cambria"/>
                        </a:rPr>
                        <a:t>Mladší</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99"/>
                    </a:solidFill>
                  </a:tcPr>
                </a:tc>
                <a:extLst>
                  <a:ext uri="{0D108BD9-81ED-4DB2-BD59-A6C34878D82A}">
                    <a16:rowId xmlns:a16="http://schemas.microsoft.com/office/drawing/2014/main" val="10001"/>
                  </a:ext>
                </a:extLst>
              </a:tr>
              <a:tr h="161925">
                <a:tc>
                  <a:txBody>
                    <a:bodyPr/>
                    <a:lstStyle/>
                    <a:p>
                      <a:pPr algn="ctr" rtl="0" fontAlgn="ctr"/>
                      <a:r>
                        <a:rPr lang="cs-CZ" sz="800" b="1" i="0" u="none" strike="noStrike" dirty="0">
                          <a:solidFill>
                            <a:srgbClr val="000000"/>
                          </a:solidFill>
                          <a:effectLst>
                            <a:outerShdw blurRad="50800" dist="38100" algn="tr" rotWithShape="0">
                              <a:prstClr val="black">
                                <a:alpha val="40000"/>
                              </a:prstClr>
                            </a:outerShdw>
                          </a:effectLst>
                          <a:latin typeface="Verdana"/>
                        </a:rPr>
                        <a:t>  </a:t>
                      </a:r>
                      <a:r>
                        <a:rPr lang="cs-CZ" sz="800" b="1" i="0" u="none" strike="noStrike" dirty="0">
                          <a:solidFill>
                            <a:srgbClr val="000000"/>
                          </a:solidFill>
                          <a:effectLst>
                            <a:outerShdw blurRad="50800" dist="38100" algn="tr" rotWithShape="0">
                              <a:prstClr val="black">
                                <a:alpha val="40000"/>
                              </a:prstClr>
                            </a:outerShdw>
                          </a:effectLst>
                          <a:latin typeface="Calibri"/>
                        </a:rPr>
                        <a:t>TJ Krupka  </a:t>
                      </a:r>
                      <a:endParaRPr lang="cs-CZ" sz="800" b="1" i="0" u="none" strike="noStrike" dirty="0">
                        <a:solidFill>
                          <a:srgbClr val="000000"/>
                        </a:solidFill>
                        <a:effectLst>
                          <a:outerShdw blurRad="50800" dist="38100" algn="tr" rotWithShape="0">
                            <a:prstClr val="black">
                              <a:alpha val="40000"/>
                            </a:prstClr>
                          </a:outerShdw>
                        </a:effectLst>
                        <a:latin typeface="Verdana"/>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800" b="1" i="0" u="none" strike="noStrike">
                          <a:solidFill>
                            <a:srgbClr val="000000"/>
                          </a:solidFill>
                          <a:latin typeface="Verdana"/>
                        </a:rPr>
                        <a:t>SK Štětí </a:t>
                      </a:r>
                      <a:r>
                        <a:rPr lang="cs-CZ" sz="800" b="1" i="0" u="none" strike="noStrike">
                          <a:solidFill>
                            <a:srgbClr val="000000"/>
                          </a:solidFill>
                          <a:effectLst>
                            <a:outerShdw blurRad="50800" dist="38100" algn="tr" rotWithShape="0">
                              <a:prstClr val="black">
                                <a:alpha val="40000"/>
                              </a:prstClr>
                            </a:outerShdw>
                          </a:effectLst>
                          <a:latin typeface="Verdana"/>
                        </a:rPr>
                        <a:t> </a:t>
                      </a:r>
                      <a:endParaRPr lang="cs-CZ" sz="800" b="1" i="0" u="none" strike="noStrike">
                        <a:solidFill>
                          <a:srgbClr val="000000"/>
                        </a:solidFill>
                        <a:latin typeface="Verdan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0" i="0" u="none" strike="noStrike" dirty="0" smtClean="0">
                          <a:solidFill>
                            <a:srgbClr val="000000"/>
                          </a:solidFill>
                          <a:effectLst>
                            <a:outerShdw blurRad="50800" dist="38100" algn="tr" rotWithShape="0">
                              <a:prstClr val="black">
                                <a:alpha val="40000"/>
                              </a:prstClr>
                            </a:outerShdw>
                          </a:effectLst>
                          <a:latin typeface="Cambria"/>
                        </a:rPr>
                        <a:t>1:3</a:t>
                      </a:r>
                      <a:r>
                        <a:rPr lang="cs-CZ" sz="1000" b="0" i="0" u="none" strike="noStrike" dirty="0">
                          <a:solidFill>
                            <a:srgbClr val="000000"/>
                          </a:solidFill>
                          <a:effectLst>
                            <a:outerShdw blurRad="50800" dist="38100" algn="tr" rotWithShape="0">
                              <a:prstClr val="black">
                                <a:alpha val="40000"/>
                              </a:prstClr>
                            </a:outerShdw>
                          </a:effectLst>
                          <a:latin typeface="Cambri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0" i="0" u="none" strike="noStrike" dirty="0" smtClean="0">
                          <a:solidFill>
                            <a:srgbClr val="000000"/>
                          </a:solidFill>
                          <a:effectLst>
                            <a:outerShdw blurRad="50800" dist="38100" algn="tr" rotWithShape="0">
                              <a:prstClr val="black">
                                <a:alpha val="40000"/>
                              </a:prstClr>
                            </a:outerShdw>
                          </a:effectLst>
                          <a:latin typeface="Cambria"/>
                        </a:rPr>
                        <a:t>16:2</a:t>
                      </a:r>
                      <a:r>
                        <a:rPr lang="cs-CZ" sz="1000" b="0" i="0" u="none" strike="noStrike" dirty="0">
                          <a:solidFill>
                            <a:srgbClr val="000000"/>
                          </a:solidFill>
                          <a:effectLst>
                            <a:outerShdw blurRad="50800" dist="38100" algn="tr" rotWithShape="0">
                              <a:prstClr val="black">
                                <a:alpha val="40000"/>
                              </a:prstClr>
                            </a:outerShdw>
                          </a:effectLst>
                          <a:latin typeface="Cambria"/>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61925">
                <a:tc>
                  <a:txBody>
                    <a:bodyPr/>
                    <a:lstStyle/>
                    <a:p>
                      <a:pPr algn="ctr" rtl="0" fontAlgn="ctr"/>
                      <a:r>
                        <a:rPr lang="cs-CZ" sz="800" b="1" i="0" u="none" strike="noStrike" dirty="0">
                          <a:solidFill>
                            <a:srgbClr val="000000"/>
                          </a:solidFill>
                          <a:latin typeface="Verdana"/>
                        </a:rPr>
                        <a:t>FK </a:t>
                      </a:r>
                      <a:r>
                        <a:rPr lang="cs-CZ" sz="800" b="1" i="0" u="none" strike="noStrike" dirty="0" err="1">
                          <a:solidFill>
                            <a:srgbClr val="000000"/>
                          </a:solidFill>
                          <a:latin typeface="Verdana"/>
                        </a:rPr>
                        <a:t>Duchcov</a:t>
                      </a:r>
                      <a:r>
                        <a:rPr lang="cs-CZ" sz="800" b="1" i="0" u="none" strike="noStrike" dirty="0">
                          <a:solidFill>
                            <a:srgbClr val="000000"/>
                          </a:solidFill>
                          <a:latin typeface="Verdana"/>
                        </a:rPr>
                        <a:t> </a:t>
                      </a:r>
                      <a:r>
                        <a:rPr lang="cs-CZ" sz="800" b="1" i="0" u="none" strike="noStrike" dirty="0">
                          <a:solidFill>
                            <a:srgbClr val="000000"/>
                          </a:solidFill>
                          <a:effectLst>
                            <a:outerShdw blurRad="50800" dist="38100" algn="tr" rotWithShape="0">
                              <a:prstClr val="black">
                                <a:alpha val="40000"/>
                              </a:prstClr>
                            </a:outerShdw>
                          </a:effectLst>
                          <a:latin typeface="Calibri"/>
                        </a:rPr>
                        <a:t> </a:t>
                      </a:r>
                      <a:endParaRPr lang="cs-CZ" sz="800" b="1" i="0" u="none" strike="noStrike" dirty="0">
                        <a:solidFill>
                          <a:srgbClr val="000000"/>
                        </a:solidFill>
                        <a:latin typeface="Verdana"/>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ctr"/>
                      <a:r>
                        <a:rPr lang="cs-CZ" sz="800" b="1" i="0" u="none" strike="noStrike" dirty="0">
                          <a:solidFill>
                            <a:srgbClr val="000000"/>
                          </a:solidFill>
                          <a:latin typeface="Verdana"/>
                        </a:rPr>
                        <a:t>FK Děčín A </a:t>
                      </a:r>
                      <a:r>
                        <a:rPr lang="cs-CZ" sz="800" b="1" i="0" u="none" strike="noStrike" dirty="0">
                          <a:solidFill>
                            <a:srgbClr val="000000"/>
                          </a:solidFill>
                          <a:effectLst>
                            <a:outerShdw blurRad="50800" dist="38100" algn="tr" rotWithShape="0">
                              <a:prstClr val="black">
                                <a:alpha val="40000"/>
                              </a:prstClr>
                            </a:outerShdw>
                          </a:effectLst>
                          <a:latin typeface="Verdana"/>
                        </a:rPr>
                        <a:t> </a:t>
                      </a:r>
                      <a:endParaRPr lang="cs-CZ" sz="800" b="1" i="0" u="none" strike="noStrike" dirty="0">
                        <a:solidFill>
                          <a:srgbClr val="000000"/>
                        </a:solidFill>
                        <a:latin typeface="Verdan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ctr"/>
                      <a:r>
                        <a:rPr lang="cs-CZ" sz="1000" b="0" i="0" u="none" strike="noStrike" dirty="0" smtClean="0">
                          <a:solidFill>
                            <a:srgbClr val="000000"/>
                          </a:solidFill>
                          <a:effectLst>
                            <a:outerShdw blurRad="50800" dist="38100" algn="tr" rotWithShape="0">
                              <a:prstClr val="black">
                                <a:alpha val="40000"/>
                              </a:prstClr>
                            </a:outerShdw>
                          </a:effectLst>
                          <a:latin typeface="Cambria"/>
                        </a:rPr>
                        <a:t>1:6</a:t>
                      </a:r>
                      <a:r>
                        <a:rPr lang="cs-CZ" sz="1000" b="0" i="0" u="none" strike="noStrike" dirty="0">
                          <a:solidFill>
                            <a:srgbClr val="000000"/>
                          </a:solidFill>
                          <a:effectLst>
                            <a:outerShdw blurRad="50800" dist="38100" algn="tr" rotWithShape="0">
                              <a:prstClr val="black">
                                <a:alpha val="40000"/>
                              </a:prstClr>
                            </a:outerShdw>
                          </a:effectLst>
                          <a:latin typeface="Cambri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7:1</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0003"/>
                  </a:ext>
                </a:extLst>
              </a:tr>
              <a:tr h="161925">
                <a:tc>
                  <a:txBody>
                    <a:bodyPr/>
                    <a:lstStyle/>
                    <a:p>
                      <a:pPr algn="ctr" rtl="0" fontAlgn="ctr"/>
                      <a:r>
                        <a:rPr lang="cs-CZ" sz="800" b="1" i="0" u="none" strike="noStrike">
                          <a:solidFill>
                            <a:srgbClr val="000000"/>
                          </a:solidFill>
                          <a:effectLst>
                            <a:outerShdw blurRad="50800" dist="38100" algn="tr" rotWithShape="0">
                              <a:prstClr val="black">
                                <a:alpha val="40000"/>
                              </a:prstClr>
                            </a:outerShdw>
                          </a:effectLst>
                          <a:latin typeface="Verdana"/>
                        </a:rPr>
                        <a:t>  </a:t>
                      </a:r>
                      <a:r>
                        <a:rPr lang="cs-CZ" sz="800" b="1" i="0" u="none" strike="noStrike">
                          <a:solidFill>
                            <a:srgbClr val="000000"/>
                          </a:solidFill>
                          <a:effectLst>
                            <a:outerShdw blurRad="50800" dist="38100" algn="tr" rotWithShape="0">
                              <a:prstClr val="black">
                                <a:alpha val="40000"/>
                              </a:prstClr>
                            </a:outerShdw>
                          </a:effectLst>
                          <a:latin typeface="Calibri"/>
                        </a:rPr>
                        <a:t>ASK Lovosice  </a:t>
                      </a:r>
                      <a:endParaRPr lang="cs-CZ" sz="800" b="1" i="0" u="none" strike="noStrike">
                        <a:solidFill>
                          <a:srgbClr val="000000"/>
                        </a:solidFill>
                        <a:effectLst>
                          <a:outerShdw blurRad="50800" dist="38100" algn="tr" rotWithShape="0">
                            <a:prstClr val="black">
                              <a:alpha val="40000"/>
                            </a:prstClr>
                          </a:outerShdw>
                        </a:effectLst>
                        <a:latin typeface="Verdana"/>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800" b="1" i="0" u="none" strike="noStrike" dirty="0">
                          <a:solidFill>
                            <a:srgbClr val="000000"/>
                          </a:solidFill>
                          <a:latin typeface="Verdana"/>
                        </a:rPr>
                        <a:t>FK Litoměřice </a:t>
                      </a:r>
                      <a:r>
                        <a:rPr lang="cs-CZ" sz="800" b="1" i="0" u="none" strike="noStrike" dirty="0">
                          <a:solidFill>
                            <a:srgbClr val="000000"/>
                          </a:solidFill>
                          <a:effectLst>
                            <a:outerShdw blurRad="50800" dist="38100" algn="tr" rotWithShape="0">
                              <a:prstClr val="black">
                                <a:alpha val="40000"/>
                              </a:prstClr>
                            </a:outerShdw>
                          </a:effectLst>
                          <a:latin typeface="Verdana"/>
                        </a:rPr>
                        <a:t> </a:t>
                      </a:r>
                      <a:endParaRPr lang="cs-CZ" sz="800" b="1" i="0" u="none" strike="noStrike" dirty="0">
                        <a:solidFill>
                          <a:srgbClr val="000000"/>
                        </a:solidFill>
                        <a:latin typeface="Verdan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0" i="0" u="none" strike="noStrike" dirty="0" smtClean="0">
                          <a:solidFill>
                            <a:srgbClr val="000000"/>
                          </a:solidFill>
                          <a:effectLst>
                            <a:outerShdw blurRad="50800" dist="38100" algn="tr" rotWithShape="0">
                              <a:prstClr val="black">
                                <a:alpha val="40000"/>
                              </a:prstClr>
                            </a:outerShdw>
                          </a:effectLst>
                          <a:latin typeface="Cambria"/>
                        </a:rPr>
                        <a:t>1:5</a:t>
                      </a:r>
                      <a:r>
                        <a:rPr lang="cs-CZ" sz="1000" b="0" i="0" u="none" strike="noStrike" dirty="0">
                          <a:solidFill>
                            <a:srgbClr val="000000"/>
                          </a:solidFill>
                          <a:effectLst>
                            <a:outerShdw blurRad="50800" dist="38100" algn="tr" rotWithShape="0">
                              <a:prstClr val="black">
                                <a:alpha val="40000"/>
                              </a:prstClr>
                            </a:outerShdw>
                          </a:effectLst>
                          <a:latin typeface="Cambri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0:10</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161925">
                <a:tc>
                  <a:txBody>
                    <a:bodyPr/>
                    <a:lstStyle/>
                    <a:p>
                      <a:pPr algn="ctr" rtl="0" fontAlgn="ctr"/>
                      <a:r>
                        <a:rPr lang="cs-CZ" sz="800" b="1" i="0" u="none" strike="noStrike" dirty="0">
                          <a:solidFill>
                            <a:srgbClr val="000000"/>
                          </a:solidFill>
                          <a:latin typeface="Verdana"/>
                        </a:rPr>
                        <a:t>FK Děčín B </a:t>
                      </a:r>
                      <a:r>
                        <a:rPr lang="cs-CZ" sz="800" b="1" i="0" u="none" strike="noStrike" dirty="0">
                          <a:solidFill>
                            <a:srgbClr val="000000"/>
                          </a:solidFill>
                          <a:effectLst>
                            <a:outerShdw blurRad="50800" dist="38100" algn="tr" rotWithShape="0">
                              <a:prstClr val="black">
                                <a:alpha val="40000"/>
                              </a:prstClr>
                            </a:outerShdw>
                          </a:effectLst>
                          <a:latin typeface="Calibri"/>
                        </a:rPr>
                        <a:t> </a:t>
                      </a:r>
                      <a:endParaRPr lang="cs-CZ" sz="800" b="1" i="0" u="none" strike="noStrike" dirty="0">
                        <a:solidFill>
                          <a:srgbClr val="000000"/>
                        </a:solidFill>
                        <a:latin typeface="Verdana"/>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ctr"/>
                      <a:r>
                        <a:rPr lang="cs-CZ" sz="800" b="1" i="0" u="none" strike="noStrike" dirty="0">
                          <a:solidFill>
                            <a:srgbClr val="000000"/>
                          </a:solidFill>
                          <a:latin typeface="Verdana"/>
                        </a:rPr>
                        <a:t>SK Roudnice </a:t>
                      </a:r>
                      <a:r>
                        <a:rPr lang="cs-CZ" sz="800" b="1" i="0" u="none" strike="noStrike" dirty="0">
                          <a:solidFill>
                            <a:srgbClr val="000000"/>
                          </a:solidFill>
                          <a:effectLst>
                            <a:outerShdw blurRad="50800" dist="38100" algn="tr" rotWithShape="0">
                              <a:prstClr val="black">
                                <a:alpha val="40000"/>
                              </a:prstClr>
                            </a:outerShdw>
                          </a:effectLst>
                          <a:latin typeface="Verdana"/>
                        </a:rPr>
                        <a:t> </a:t>
                      </a:r>
                      <a:endParaRPr lang="cs-CZ" sz="800" b="1" i="0" u="none" strike="noStrike" dirty="0">
                        <a:solidFill>
                          <a:srgbClr val="000000"/>
                        </a:solidFill>
                        <a:latin typeface="Verdan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1:2 </a:t>
                      </a:r>
                      <a:r>
                        <a:rPr lang="cs-CZ" sz="1000" b="0" i="0" u="none" strike="noStrike" dirty="0" err="1" smtClean="0">
                          <a:solidFill>
                            <a:srgbClr val="000000"/>
                          </a:solidFill>
                          <a:effectLst>
                            <a:outerShdw blurRad="50800" dist="38100" algn="tr" rotWithShape="0">
                              <a:prstClr val="black">
                                <a:alpha val="40000"/>
                              </a:prstClr>
                            </a:outerShdw>
                          </a:effectLst>
                          <a:latin typeface="Cambria"/>
                        </a:rPr>
                        <a:t>pk</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3:8</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0005"/>
                  </a:ext>
                </a:extLst>
              </a:tr>
              <a:tr h="266700">
                <a:tc>
                  <a:txBody>
                    <a:bodyPr/>
                    <a:lstStyle/>
                    <a:p>
                      <a:pPr algn="ctr" rtl="0" fontAlgn="ctr"/>
                      <a:r>
                        <a:rPr lang="cs-CZ" sz="800" b="1" i="0" u="none" strike="noStrike">
                          <a:solidFill>
                            <a:srgbClr val="000000"/>
                          </a:solidFill>
                          <a:latin typeface="Verdana"/>
                        </a:rPr>
                        <a:t>SK Brozany </a:t>
                      </a:r>
                      <a:r>
                        <a:rPr lang="cs-CZ" sz="800" b="1" i="0" u="none" strike="noStrike">
                          <a:solidFill>
                            <a:srgbClr val="000000"/>
                          </a:solidFill>
                          <a:effectLst>
                            <a:outerShdw blurRad="50800" dist="38100" algn="tr" rotWithShape="0">
                              <a:prstClr val="black">
                                <a:alpha val="40000"/>
                              </a:prstClr>
                            </a:outerShdw>
                          </a:effectLst>
                          <a:latin typeface="Calibri"/>
                        </a:rPr>
                        <a:t> </a:t>
                      </a:r>
                      <a:endParaRPr lang="cs-CZ" sz="800" b="1" i="0" u="none" strike="noStrike">
                        <a:solidFill>
                          <a:srgbClr val="000000"/>
                        </a:solidFill>
                        <a:latin typeface="Verdana"/>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800" b="1" i="0" u="none" strike="noStrike" dirty="0">
                          <a:solidFill>
                            <a:srgbClr val="000000"/>
                          </a:solidFill>
                          <a:latin typeface="Verdana"/>
                        </a:rPr>
                        <a:t>TJ </a:t>
                      </a:r>
                      <a:r>
                        <a:rPr lang="cs-CZ" sz="800" b="1" i="0" u="none" strike="noStrike" dirty="0" err="1">
                          <a:solidFill>
                            <a:srgbClr val="000000"/>
                          </a:solidFill>
                          <a:latin typeface="Verdana"/>
                        </a:rPr>
                        <a:t>Košťany</a:t>
                      </a:r>
                      <a:r>
                        <a:rPr lang="cs-CZ" sz="800" b="1" i="0" u="none" strike="noStrike" dirty="0">
                          <a:solidFill>
                            <a:srgbClr val="000000"/>
                          </a:solidFill>
                          <a:latin typeface="Verdana"/>
                        </a:rPr>
                        <a:t>/ </a:t>
                      </a:r>
                      <a:r>
                        <a:rPr lang="cs-CZ" sz="800" b="1" i="0" u="none" strike="noStrike" dirty="0" err="1">
                          <a:solidFill>
                            <a:srgbClr val="000000"/>
                          </a:solidFill>
                          <a:latin typeface="Verdana"/>
                        </a:rPr>
                        <a:t>Oldřichov</a:t>
                      </a:r>
                      <a:r>
                        <a:rPr lang="cs-CZ" sz="800" b="1" i="0" u="none" strike="noStrike" dirty="0">
                          <a:solidFill>
                            <a:srgbClr val="000000"/>
                          </a:solidFill>
                          <a:latin typeface="Verdana"/>
                        </a:rPr>
                        <a:t> </a:t>
                      </a:r>
                      <a:r>
                        <a:rPr lang="cs-CZ" sz="800" b="1" i="0" u="none" strike="noStrike" dirty="0">
                          <a:solidFill>
                            <a:srgbClr val="000000"/>
                          </a:solidFill>
                          <a:effectLst>
                            <a:outerShdw blurRad="50800" dist="38100" algn="tr" rotWithShape="0">
                              <a:prstClr val="black">
                                <a:alpha val="40000"/>
                              </a:prstClr>
                            </a:outerShdw>
                          </a:effectLst>
                          <a:latin typeface="Verdana"/>
                        </a:rPr>
                        <a:t> </a:t>
                      </a:r>
                      <a:endParaRPr lang="cs-CZ" sz="800" b="1" i="0" u="none" strike="noStrike" dirty="0">
                        <a:solidFill>
                          <a:srgbClr val="000000"/>
                        </a:solidFill>
                        <a:latin typeface="Verdan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0" i="0" u="none" strike="noStrike" dirty="0" smtClean="0">
                          <a:solidFill>
                            <a:srgbClr val="000000"/>
                          </a:solidFill>
                          <a:effectLst>
                            <a:outerShdw blurRad="50800" dist="38100" algn="tr" rotWithShape="0">
                              <a:prstClr val="black">
                                <a:alpha val="40000"/>
                              </a:prstClr>
                            </a:outerShdw>
                          </a:effectLst>
                          <a:latin typeface="Cambria"/>
                        </a:rPr>
                        <a:t>2:4</a:t>
                      </a:r>
                      <a:r>
                        <a:rPr lang="cs-CZ" sz="1000" b="0" i="0" u="none" strike="noStrike" dirty="0">
                          <a:solidFill>
                            <a:srgbClr val="000000"/>
                          </a:solidFill>
                          <a:effectLst>
                            <a:outerShdw blurRad="50800" dist="38100" algn="tr" rotWithShape="0">
                              <a:prstClr val="black">
                                <a:alpha val="40000"/>
                              </a:prstClr>
                            </a:outerShdw>
                          </a:effectLst>
                          <a:latin typeface="Cambri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1:6</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276225">
                <a:tc>
                  <a:txBody>
                    <a:bodyPr/>
                    <a:lstStyle/>
                    <a:p>
                      <a:pPr algn="ctr" rtl="0" fontAlgn="ctr"/>
                      <a:r>
                        <a:rPr lang="cs-CZ" sz="800" b="1" i="0" u="none" strike="noStrike">
                          <a:solidFill>
                            <a:srgbClr val="000000"/>
                          </a:solidFill>
                          <a:latin typeface="Verdana"/>
                        </a:rPr>
                        <a:t>FK Litoměřice/     Žitenice </a:t>
                      </a:r>
                      <a:r>
                        <a:rPr lang="cs-CZ" sz="800" b="1" i="0" u="none" strike="noStrike">
                          <a:solidFill>
                            <a:srgbClr val="000000"/>
                          </a:solidFill>
                          <a:effectLst>
                            <a:outerShdw blurRad="50800" dist="38100" algn="tr" rotWithShape="0">
                              <a:prstClr val="black">
                                <a:alpha val="40000"/>
                              </a:prstClr>
                            </a:outerShdw>
                          </a:effectLst>
                          <a:latin typeface="Calibri"/>
                        </a:rPr>
                        <a:t> </a:t>
                      </a:r>
                      <a:endParaRPr lang="cs-CZ" sz="800" b="1" i="0" u="none" strike="noStrike">
                        <a:solidFill>
                          <a:srgbClr val="000000"/>
                        </a:solidFill>
                        <a:latin typeface="Verdana"/>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ctr" rtl="0" fontAlgn="ctr"/>
                      <a:r>
                        <a:rPr lang="cs-CZ" sz="800" b="1" i="0" u="none" strike="noStrike" dirty="0" err="1">
                          <a:solidFill>
                            <a:srgbClr val="000000"/>
                          </a:solidFill>
                          <a:latin typeface="Verdana"/>
                        </a:rPr>
                        <a:t>Neštěmice</a:t>
                      </a:r>
                      <a:r>
                        <a:rPr lang="cs-CZ" sz="800" b="1" i="0" u="none" strike="noStrike" dirty="0">
                          <a:solidFill>
                            <a:srgbClr val="000000"/>
                          </a:solidFill>
                          <a:latin typeface="Verdana"/>
                        </a:rPr>
                        <a:t> </a:t>
                      </a:r>
                      <a:r>
                        <a:rPr lang="cs-CZ" sz="800" b="1" i="0" u="none" strike="noStrike" dirty="0">
                          <a:solidFill>
                            <a:srgbClr val="000000"/>
                          </a:solidFill>
                          <a:effectLst>
                            <a:outerShdw blurRad="50800" dist="38100" algn="tr" rotWithShape="0">
                              <a:prstClr val="black">
                                <a:alpha val="40000"/>
                              </a:prstClr>
                            </a:outerShdw>
                          </a:effectLst>
                          <a:latin typeface="Verdana"/>
                        </a:rPr>
                        <a:t> </a:t>
                      </a:r>
                      <a:endParaRPr lang="cs-CZ" sz="800" b="1" i="0" u="none" strike="noStrike" dirty="0">
                        <a:solidFill>
                          <a:srgbClr val="000000"/>
                        </a:solidFill>
                        <a:latin typeface="Verdan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ctr" rtl="0"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15.6.2016</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ctr" rtl="0"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1:2  PK</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0007"/>
                  </a:ext>
                </a:extLst>
              </a:tr>
            </a:tbl>
          </a:graphicData>
        </a:graphic>
      </p:graphicFrame>
      <p:pic>
        <p:nvPicPr>
          <p:cNvPr id="9218" name="Picture 10"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19" name="Picture 9"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0" name="Picture 8"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1" name="Picture 7"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2" name="Picture 6"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3" name="Picture 5"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4" name="Picture 4"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5" name="Picture 3"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6" name="Picture 2"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7" name="Picture 1"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807796"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39</a:t>
            </a:r>
          </a:p>
        </p:txBody>
      </p:sp>
      <p:sp>
        <p:nvSpPr>
          <p:cNvPr id="4" name="TextovéPole 3"/>
          <p:cNvSpPr txBox="1"/>
          <p:nvPr/>
        </p:nvSpPr>
        <p:spPr>
          <a:xfrm>
            <a:off x="1903140"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18</a:t>
            </a:r>
          </a:p>
        </p:txBody>
      </p:sp>
      <p:sp>
        <p:nvSpPr>
          <p:cNvPr id="10" name="TextovéPole 9"/>
          <p:cNvSpPr txBox="1"/>
          <p:nvPr/>
        </p:nvSpPr>
        <p:spPr>
          <a:xfrm>
            <a:off x="174948" y="91108"/>
            <a:ext cx="4824536" cy="830997"/>
          </a:xfrm>
          <a:prstGeom prst="rect">
            <a:avLst/>
          </a:prstGeom>
          <a:solidFill>
            <a:srgbClr val="66FFFF"/>
          </a:solidFill>
          <a:ln>
            <a:gradFill>
              <a:gsLst>
                <a:gs pos="0">
                  <a:schemeClr val="accent1">
                    <a:lumMod val="40000"/>
                    <a:lumOff val="60000"/>
                  </a:schemeClr>
                </a:gs>
                <a:gs pos="12000">
                  <a:srgbClr val="E6D78A"/>
                </a:gs>
                <a:gs pos="30000">
                  <a:srgbClr val="C7AC4C"/>
                </a:gs>
                <a:gs pos="45000">
                  <a:srgbClr val="E6D78A"/>
                </a:gs>
                <a:gs pos="77000">
                  <a:srgbClr val="C7AC4C"/>
                </a:gs>
                <a:gs pos="100000">
                  <a:srgbClr val="E6DCAC"/>
                </a:gs>
              </a:gsLst>
              <a:lin ang="5400000" scaled="0"/>
            </a:gradFill>
          </a:ln>
          <a:effectLst>
            <a:innerShdw blurRad="63500" dist="50800" dir="16200000">
              <a:prstClr val="black">
                <a:alpha val="50000"/>
              </a:prstClr>
            </a:innerShdw>
          </a:effectLst>
        </p:spPr>
        <p:txBody>
          <a:bodyPr wrap="square" rtlCol="0">
            <a:spAutoFit/>
          </a:bodyPr>
          <a:lstStyle/>
          <a:p>
            <a:pPr algn="ctr"/>
            <a:r>
              <a:rPr lang="cs-CZ" sz="2400" dirty="0" smtClean="0">
                <a:solidFill>
                  <a:srgbClr val="D60093"/>
                </a:solidFill>
                <a:effectLst>
                  <a:outerShdw blurRad="38100" dist="38100" dir="2700000" algn="tl">
                    <a:srgbClr val="000000">
                      <a:alpha val="43137"/>
                    </a:srgbClr>
                  </a:outerShdw>
                </a:effectLst>
                <a:latin typeface="Arial Narrow" pitchFamily="34" charset="0"/>
              </a:rPr>
              <a:t>Dozvuky po zápase </a:t>
            </a:r>
          </a:p>
          <a:p>
            <a:pPr algn="ctr"/>
            <a:r>
              <a:rPr lang="cs-CZ" sz="2400" dirty="0" smtClean="0">
                <a:solidFill>
                  <a:srgbClr val="D60093"/>
                </a:solidFill>
                <a:effectLst>
                  <a:outerShdw blurRad="38100" dist="38100" dir="2700000" algn="tl">
                    <a:srgbClr val="000000">
                      <a:alpha val="43137"/>
                    </a:srgbClr>
                  </a:outerShdw>
                </a:effectLst>
                <a:latin typeface="Arial Narrow" pitchFamily="34" charset="0"/>
              </a:rPr>
              <a:t>FC  Jiskra Modrá – SK </a:t>
            </a:r>
            <a:r>
              <a:rPr lang="cs-CZ" sz="2400" dirty="0" err="1" smtClean="0">
                <a:solidFill>
                  <a:srgbClr val="D60093"/>
                </a:solidFill>
                <a:effectLst>
                  <a:outerShdw blurRad="38100" dist="38100" dir="2700000" algn="tl">
                    <a:srgbClr val="000000">
                      <a:alpha val="43137"/>
                    </a:srgbClr>
                  </a:outerShdw>
                </a:effectLst>
                <a:latin typeface="Arial Narrow" pitchFamily="34" charset="0"/>
              </a:rPr>
              <a:t>Štětí</a:t>
            </a:r>
            <a:r>
              <a:rPr lang="cs-CZ" sz="2400" dirty="0" smtClean="0">
                <a:solidFill>
                  <a:srgbClr val="D60093"/>
                </a:solidFill>
                <a:effectLst>
                  <a:outerShdw blurRad="38100" dist="38100" dir="2700000" algn="tl">
                    <a:srgbClr val="000000">
                      <a:alpha val="43137"/>
                    </a:srgbClr>
                  </a:outerShdw>
                </a:effectLst>
                <a:latin typeface="Arial Narrow" pitchFamily="34" charset="0"/>
              </a:rPr>
              <a:t> 8.5.2016</a:t>
            </a:r>
          </a:p>
        </p:txBody>
      </p:sp>
      <p:sp>
        <p:nvSpPr>
          <p:cNvPr id="16" name="Obdélník 15"/>
          <p:cNvSpPr/>
          <p:nvPr/>
        </p:nvSpPr>
        <p:spPr>
          <a:xfrm>
            <a:off x="30932" y="1030982"/>
            <a:ext cx="4896544" cy="3308598"/>
          </a:xfrm>
          <a:prstGeom prst="rect">
            <a:avLst/>
          </a:prstGeom>
        </p:spPr>
        <p:txBody>
          <a:bodyPr wrap="square">
            <a:spAutoFit/>
          </a:bodyPr>
          <a:lstStyle/>
          <a:p>
            <a:r>
              <a:rPr lang="cs-CZ" sz="1800" u="sng" dirty="0" smtClean="0">
                <a:gradFill>
                  <a:gsLst>
                    <a:gs pos="0">
                      <a:srgbClr val="03D4A8"/>
                    </a:gs>
                    <a:gs pos="25000">
                      <a:srgbClr val="21D6E0"/>
                    </a:gs>
                    <a:gs pos="75000">
                      <a:srgbClr val="0087E6"/>
                    </a:gs>
                    <a:gs pos="100000">
                      <a:srgbClr val="005CBF"/>
                    </a:gs>
                  </a:gsLst>
                  <a:lin ang="5400000" scaled="0"/>
                </a:gradFill>
                <a:effectLst>
                  <a:outerShdw blurRad="38100" dist="38100" dir="2700000" algn="tl">
                    <a:srgbClr val="000000">
                      <a:alpha val="43137"/>
                    </a:srgbClr>
                  </a:outerShdw>
                </a:effectLst>
                <a:latin typeface="Arial" pitchFamily="34" charset="0"/>
                <a:cs typeface="Arial" pitchFamily="34" charset="0"/>
              </a:rPr>
              <a:t> Josef Rákosník – trenér FC Jiskra Modrá</a:t>
            </a:r>
          </a:p>
          <a:p>
            <a:endParaRPr lang="cs-CZ" sz="1100" b="0" dirty="0" smtClean="0">
              <a:latin typeface="Arial" pitchFamily="34" charset="0"/>
              <a:cs typeface="Arial" pitchFamily="34" charset="0"/>
            </a:endParaRPr>
          </a:p>
          <a:p>
            <a:r>
              <a:rPr lang="cs-CZ" b="0" dirty="0" smtClean="0">
                <a:latin typeface="Constantia" pitchFamily="18" charset="0"/>
                <a:cs typeface="Arial" pitchFamily="34" charset="0"/>
              </a:rPr>
              <a:t>V  prvním poločase jsme  se ještě drželi. Bohužel ale přišla brzy zbytečná chyba. Po darovaném rohu byl ve vápně úplně volný Slanička, který se nemýlil. Měli jsme tam nějaká přečíslení, ale nevyřešilo se to dobře. Ale ani </a:t>
            </a:r>
            <a:r>
              <a:rPr lang="cs-CZ" b="0" dirty="0" err="1" smtClean="0">
                <a:latin typeface="Constantia" pitchFamily="18" charset="0"/>
                <a:cs typeface="Arial" pitchFamily="34" charset="0"/>
              </a:rPr>
              <a:t>Štětí</a:t>
            </a:r>
            <a:r>
              <a:rPr lang="cs-CZ" b="0" dirty="0" smtClean="0">
                <a:latin typeface="Constantia" pitchFamily="18" charset="0"/>
                <a:cs typeface="Arial" pitchFamily="34" charset="0"/>
              </a:rPr>
              <a:t> nemělo žádné velké šance. Ve druhé půli s přibývajícím časem nám docházely síly. Frustrovaný Fejfar zbytečně fauloval a Slanička dal z penalty na 2:0. Od té doby </a:t>
            </a:r>
            <a:r>
              <a:rPr lang="cs-CZ" b="0" dirty="0" err="1" smtClean="0">
                <a:latin typeface="Constantia" pitchFamily="18" charset="0"/>
                <a:cs typeface="Arial" pitchFamily="34" charset="0"/>
              </a:rPr>
              <a:t>Štětí</a:t>
            </a:r>
            <a:r>
              <a:rPr lang="cs-CZ" b="0" dirty="0" smtClean="0">
                <a:latin typeface="Constantia" pitchFamily="18" charset="0"/>
                <a:cs typeface="Arial" pitchFamily="34" charset="0"/>
              </a:rPr>
              <a:t> jednoznačně dominovalo. Slanička nastřílel další dvě branky, jednu trefu obstaral Tichý. Zákonitě jsme ve druhé půli odešli fyzicky. Ono se ani není co divit, když máte v týdnu na tréninku jednou dva a podruhé čtyři hráče. A tak je to pořád dokola. Tady si pořád někteří myslí, že se slezeme na zápas a něco si řekneme a všechno bude v pohodě. A nemyslí si to jen hráči. Ale fotbal má nějaké zákonitosti. A je dobře, že to pořád platí. I když za to dostáváme momentálně pěkně přes držku. A k tomu ještě naše doslova žákovské chyby při standardních situacích. Někdy mi připadá, že to snad někteří hráči dělají i schválně.</a:t>
            </a:r>
            <a:endParaRPr lang="cs-CZ" b="0" dirty="0">
              <a:latin typeface="Constantia" pitchFamily="18" charset="0"/>
              <a:cs typeface="Arial" pitchFamily="34" charset="0"/>
            </a:endParaRPr>
          </a:p>
        </p:txBody>
      </p:sp>
      <p:sp>
        <p:nvSpPr>
          <p:cNvPr id="17" name="Obdélník 16"/>
          <p:cNvSpPr/>
          <p:nvPr/>
        </p:nvSpPr>
        <p:spPr>
          <a:xfrm>
            <a:off x="30932" y="5419700"/>
            <a:ext cx="4896544" cy="1477328"/>
          </a:xfrm>
          <a:prstGeom prst="rect">
            <a:avLst/>
          </a:prstGeom>
        </p:spPr>
        <p:txBody>
          <a:bodyPr wrap="square">
            <a:spAutoFit/>
          </a:bodyPr>
          <a:lstStyle/>
          <a:p>
            <a:r>
              <a:rPr lang="cs-CZ" sz="18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Milan Plíšek – sekretář SK </a:t>
            </a:r>
            <a:r>
              <a:rPr lang="cs-CZ" sz="1800" u="sng"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Štětí</a:t>
            </a:r>
            <a:endParaRPr lang="cs-CZ" sz="18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r>
              <a:rPr lang="cs-CZ" b="0" dirty="0" smtClean="0">
                <a:latin typeface="Constantia" pitchFamily="18" charset="0"/>
              </a:rPr>
              <a:t>Zápas proti soupeři, který zkusil obranou taktiku a ta nám moc nesedí. V 1. poločase jsme soupeře ničím nepřekvapili. I když byla herní kvalita na naší straně, tak branka padla jenom 1 Modrá stále žila.   Druhý poločas byl z naší strany mnohem lepší a důležitým momentem byla branka na 2:0 v 56. minutě z penalty. Soupeř rezignoval a závěr zápasu jsme si už užili. </a:t>
            </a:r>
            <a:endParaRPr lang="cs-CZ" b="0" dirty="0">
              <a:latin typeface="Constantia" pitchFamily="18" charset="0"/>
              <a:cs typeface="Arial" pitchFamily="34" charset="0"/>
            </a:endParaRPr>
          </a:p>
        </p:txBody>
      </p:sp>
      <p:pic>
        <p:nvPicPr>
          <p:cNvPr id="18" name="Picture 6" descr="C:\Users\czmipli\AppData\Local\Microsoft\Windows\Temporary Internet Files\Content.IE5\QMLCCE5Q\Interview[1].jpg"/>
          <p:cNvPicPr>
            <a:picLocks noChangeAspect="1" noChangeArrowheads="1"/>
          </p:cNvPicPr>
          <p:nvPr/>
        </p:nvPicPr>
        <p:blipFill>
          <a:blip r:embed="rId2" cstate="print"/>
          <a:srcRect/>
          <a:stretch>
            <a:fillRect/>
          </a:stretch>
        </p:blipFill>
        <p:spPr bwMode="auto">
          <a:xfrm>
            <a:off x="1399084" y="4411588"/>
            <a:ext cx="2088232" cy="894606"/>
          </a:xfrm>
          <a:prstGeom prst="rect">
            <a:avLst/>
          </a:prstGeom>
          <a:noFill/>
          <a:ln w="31750" cmpd="sng">
            <a:solidFill>
              <a:schemeClr val="accent1">
                <a:lumMod val="60000"/>
                <a:lumOff val="40000"/>
              </a:schemeClr>
            </a:solidFill>
            <a:prstDash val="sysDash"/>
          </a:ln>
        </p:spPr>
      </p:pic>
      <p:sp>
        <p:nvSpPr>
          <p:cNvPr id="19" name="Obdélník 18"/>
          <p:cNvSpPr/>
          <p:nvPr/>
        </p:nvSpPr>
        <p:spPr>
          <a:xfrm>
            <a:off x="5503540" y="824250"/>
            <a:ext cx="4968552" cy="2939266"/>
          </a:xfrm>
          <a:prstGeom prst="rect">
            <a:avLst/>
          </a:prstGeom>
        </p:spPr>
        <p:txBody>
          <a:bodyPr wrap="square">
            <a:spAutoFit/>
          </a:bodyPr>
          <a:lstStyle/>
          <a:p>
            <a:r>
              <a:rPr lang="cs-CZ" sz="2000" dirty="0" smtClean="0"/>
              <a:t>               </a:t>
            </a:r>
            <a:r>
              <a:rPr lang="cs-CZ" sz="1800" u="sng" dirty="0" smtClean="0">
                <a:ln>
                  <a:solidFill>
                    <a:srgbClr val="FF9999"/>
                  </a:solidFill>
                </a:ln>
                <a:solidFill>
                  <a:srgbClr val="336600"/>
                </a:solidFill>
              </a:rPr>
              <a:t>SK Brozany - SK </a:t>
            </a:r>
            <a:r>
              <a:rPr lang="cs-CZ" sz="1800" u="sng" dirty="0" err="1" smtClean="0">
                <a:ln>
                  <a:solidFill>
                    <a:srgbClr val="FF9999"/>
                  </a:solidFill>
                </a:ln>
                <a:solidFill>
                  <a:srgbClr val="336600"/>
                </a:solidFill>
              </a:rPr>
              <a:t>Štětí</a:t>
            </a:r>
            <a:r>
              <a:rPr lang="cs-CZ" sz="1800" u="sng" dirty="0" smtClean="0">
                <a:ln>
                  <a:solidFill>
                    <a:srgbClr val="FF9999"/>
                  </a:solidFill>
                </a:ln>
                <a:solidFill>
                  <a:srgbClr val="336600"/>
                </a:solidFill>
              </a:rPr>
              <a:t/>
            </a:r>
            <a:br>
              <a:rPr lang="cs-CZ" sz="1800" u="sng" dirty="0" smtClean="0">
                <a:ln>
                  <a:solidFill>
                    <a:srgbClr val="FF9999"/>
                  </a:solidFill>
                </a:ln>
                <a:solidFill>
                  <a:srgbClr val="336600"/>
                </a:solidFill>
              </a:rPr>
            </a:br>
            <a:r>
              <a:rPr lang="cs-CZ" sz="1800" dirty="0" smtClean="0">
                <a:ln>
                  <a:solidFill>
                    <a:srgbClr val="FF9999"/>
                  </a:solidFill>
                </a:ln>
                <a:solidFill>
                  <a:srgbClr val="336600"/>
                </a:solidFill>
              </a:rPr>
              <a:t>              </a:t>
            </a:r>
            <a:r>
              <a:rPr lang="cs-CZ" sz="1800" u="sng" dirty="0" smtClean="0">
                <a:ln>
                  <a:solidFill>
                    <a:srgbClr val="FF9999"/>
                  </a:solidFill>
                </a:ln>
                <a:solidFill>
                  <a:srgbClr val="336600"/>
                </a:solidFill>
              </a:rPr>
              <a:t>8:1(4:0)       23.kolo 1.5.2016</a:t>
            </a:r>
            <a:r>
              <a:rPr lang="cs-CZ" dirty="0" smtClean="0"/>
              <a:t/>
            </a:r>
            <a:br>
              <a:rPr lang="cs-CZ" dirty="0" smtClean="0"/>
            </a:br>
            <a:r>
              <a:rPr lang="cs-CZ" sz="1050" b="0" dirty="0" smtClean="0">
                <a:latin typeface="Arial" pitchFamily="34" charset="0"/>
                <a:cs typeface="Arial" pitchFamily="34" charset="0"/>
              </a:rPr>
              <a:t>Domácí neváhali a hned od začátku se pustili do aktivního útočení. a měli jsme hodně práce, aby jsme čisté konto udrželi aspoň do 16. minuty. Pak to však dostalo velmi rychlý sled branek v naší síti. Ve 25. minutě jsme tahali míč ze sítě už počtvrté. Po změně stran si nejprve </a:t>
            </a:r>
            <a:r>
              <a:rPr lang="cs-CZ" sz="1050" b="0" dirty="0" err="1" smtClean="0">
                <a:latin typeface="Arial" pitchFamily="34" charset="0"/>
                <a:cs typeface="Arial" pitchFamily="34" charset="0"/>
              </a:rPr>
              <a:t>Dopater</a:t>
            </a:r>
            <a:r>
              <a:rPr lang="cs-CZ" sz="1050" b="0" dirty="0" smtClean="0">
                <a:latin typeface="Arial" pitchFamily="34" charset="0"/>
                <a:cs typeface="Arial" pitchFamily="34" charset="0"/>
              </a:rPr>
              <a:t> vstřelil  a </a:t>
            </a:r>
            <a:r>
              <a:rPr lang="cs-CZ" sz="1050" b="0" dirty="0" err="1" smtClean="0">
                <a:latin typeface="Arial" pitchFamily="34" charset="0"/>
                <a:cs typeface="Arial" pitchFamily="34" charset="0"/>
              </a:rPr>
              <a:t>a</a:t>
            </a:r>
            <a:r>
              <a:rPr lang="cs-CZ" sz="1050" b="0" dirty="0" smtClean="0">
                <a:latin typeface="Arial" pitchFamily="34" charset="0"/>
                <a:cs typeface="Arial" pitchFamily="34" charset="0"/>
              </a:rPr>
              <a:t> pak jsme si připravili největší šanci zápasu, která byla zastavena jen za cenu faulu na Dvořáka v pokutovém území. Míč si vzal </a:t>
            </a:r>
            <a:r>
              <a:rPr lang="cs-CZ" sz="1050" b="0" dirty="0" err="1" smtClean="0">
                <a:latin typeface="Arial" pitchFamily="34" charset="0"/>
                <a:cs typeface="Arial" pitchFamily="34" charset="0"/>
              </a:rPr>
              <a:t>Dopater</a:t>
            </a:r>
            <a:r>
              <a:rPr lang="cs-CZ" sz="1050" b="0" dirty="0" smtClean="0">
                <a:latin typeface="Arial" pitchFamily="34" charset="0"/>
                <a:cs typeface="Arial" pitchFamily="34" charset="0"/>
              </a:rPr>
              <a:t> a snížil na 1:5. Signálem na obrat v zápase to ale nebyl. Brozany i nadále pokračovaly v pohodovém tempu a přidávaly branky až na konečných 8:1.</a:t>
            </a:r>
          </a:p>
          <a:p>
            <a:r>
              <a:rPr lang="cs-CZ" sz="1050" b="0" u="sng" dirty="0" smtClean="0">
                <a:latin typeface="Arial" pitchFamily="34" charset="0"/>
                <a:cs typeface="Arial" pitchFamily="34" charset="0"/>
              </a:rPr>
              <a:t>Branky</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Dopater</a:t>
            </a:r>
            <a:r>
              <a:rPr lang="cs-CZ" sz="1050" b="0" dirty="0" smtClean="0">
                <a:latin typeface="Arial" pitchFamily="34" charset="0"/>
                <a:cs typeface="Arial" pitchFamily="34" charset="0"/>
              </a:rPr>
              <a:t> 1</a:t>
            </a:r>
            <a:br>
              <a:rPr lang="cs-CZ" sz="1050" b="0" dirty="0" smtClean="0">
                <a:latin typeface="Arial" pitchFamily="34" charset="0"/>
                <a:cs typeface="Arial" pitchFamily="34" charset="0"/>
              </a:rPr>
            </a:br>
            <a:r>
              <a:rPr lang="cs-CZ" sz="1050" b="0" u="sng" dirty="0" smtClean="0">
                <a:latin typeface="Arial" pitchFamily="34" charset="0"/>
                <a:cs typeface="Arial" pitchFamily="34" charset="0"/>
              </a:rPr>
              <a:t>Sestava:</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Šrotýř</a:t>
            </a:r>
            <a:r>
              <a:rPr lang="cs-CZ" sz="1050" b="0" dirty="0" smtClean="0">
                <a:latin typeface="Arial" pitchFamily="34" charset="0"/>
                <a:cs typeface="Arial" pitchFamily="34" charset="0"/>
              </a:rPr>
              <a:t>-Špaček, Németh, Novák, </a:t>
            </a:r>
            <a:r>
              <a:rPr lang="cs-CZ" sz="1050" b="0" dirty="0" err="1" smtClean="0">
                <a:latin typeface="Arial" pitchFamily="34" charset="0"/>
                <a:cs typeface="Arial" pitchFamily="34" charset="0"/>
              </a:rPr>
              <a:t>Kacálek</a:t>
            </a:r>
            <a:r>
              <a:rPr lang="cs-CZ" sz="1050" b="0" dirty="0" smtClean="0">
                <a:latin typeface="Arial" pitchFamily="34" charset="0"/>
                <a:cs typeface="Arial" pitchFamily="34" charset="0"/>
              </a:rPr>
              <a:t>, Ulrych, Ladič, </a:t>
            </a:r>
          </a:p>
          <a:p>
            <a:r>
              <a:rPr lang="cs-CZ" sz="1050" b="0" dirty="0" smtClean="0">
                <a:latin typeface="Arial" pitchFamily="34" charset="0"/>
                <a:cs typeface="Arial" pitchFamily="34" charset="0"/>
              </a:rPr>
              <a:t>                Možný, Vejražka, </a:t>
            </a:r>
            <a:r>
              <a:rPr lang="cs-CZ" sz="1050" b="0" dirty="0" err="1" smtClean="0">
                <a:latin typeface="Arial" pitchFamily="34" charset="0"/>
                <a:cs typeface="Arial" pitchFamily="34" charset="0"/>
              </a:rPr>
              <a:t>Dopater</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Cap</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L</a:t>
            </a:r>
            <a:r>
              <a:rPr lang="cs-CZ" sz="1050" b="0" dirty="0" smtClean="0">
                <a:latin typeface="Arial" pitchFamily="34" charset="0"/>
                <a:cs typeface="Arial" pitchFamily="34" charset="0"/>
              </a:rPr>
              <a:t>.Novák, </a:t>
            </a:r>
            <a:r>
              <a:rPr lang="cs-CZ" sz="1050" b="0" dirty="0" err="1" smtClean="0">
                <a:latin typeface="Arial" pitchFamily="34" charset="0"/>
                <a:cs typeface="Arial" pitchFamily="34" charset="0"/>
              </a:rPr>
              <a:t>Deák</a:t>
            </a:r>
            <a:r>
              <a:rPr lang="cs-CZ" sz="1050" b="0" dirty="0" smtClean="0">
                <a:latin typeface="Arial" pitchFamily="34" charset="0"/>
                <a:cs typeface="Arial" pitchFamily="34" charset="0"/>
              </a:rPr>
              <a:t>, Vaculík, </a:t>
            </a:r>
          </a:p>
          <a:p>
            <a:r>
              <a:rPr lang="cs-CZ" sz="1050" b="0" dirty="0" smtClean="0">
                <a:latin typeface="Arial" pitchFamily="34" charset="0"/>
                <a:cs typeface="Arial" pitchFamily="34" charset="0"/>
              </a:rPr>
              <a:t>                  Kadlec</a:t>
            </a:r>
            <a:br>
              <a:rPr lang="cs-CZ" sz="1050" b="0" dirty="0" smtClean="0">
                <a:latin typeface="Arial" pitchFamily="34" charset="0"/>
                <a:cs typeface="Arial" pitchFamily="34" charset="0"/>
              </a:rPr>
            </a:br>
            <a:r>
              <a:rPr lang="cs-CZ" sz="1050" b="0" u="sng" dirty="0" smtClean="0">
                <a:latin typeface="Arial" pitchFamily="34" charset="0"/>
                <a:cs typeface="Arial" pitchFamily="34" charset="0"/>
              </a:rPr>
              <a:t>Trenér</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J.Ransdorf</a:t>
            </a:r>
            <a:r>
              <a:rPr lang="cs-CZ" sz="1050" b="0" dirty="0" smtClean="0">
                <a:latin typeface="Arial" pitchFamily="34" charset="0"/>
                <a:cs typeface="Arial" pitchFamily="34" charset="0"/>
              </a:rPr>
              <a:t>  Vedoucí: </a:t>
            </a:r>
            <a:r>
              <a:rPr lang="cs-CZ" sz="1050" b="0" dirty="0" err="1" smtClean="0">
                <a:latin typeface="Arial" pitchFamily="34" charset="0"/>
                <a:cs typeface="Arial" pitchFamily="34" charset="0"/>
              </a:rPr>
              <a:t>R.Hrdlička</a:t>
            </a:r>
            <a:r>
              <a:rPr lang="cs-CZ" sz="1050" b="0" dirty="0" smtClean="0">
                <a:latin typeface="Arial" pitchFamily="34" charset="0"/>
                <a:cs typeface="Arial" pitchFamily="34" charset="0"/>
              </a:rPr>
              <a:t/>
            </a:r>
            <a:br>
              <a:rPr lang="cs-CZ" sz="1050" b="0" dirty="0" smtClean="0">
                <a:latin typeface="Arial" pitchFamily="34" charset="0"/>
                <a:cs typeface="Arial" pitchFamily="34" charset="0"/>
              </a:rPr>
            </a:br>
            <a:r>
              <a:rPr lang="cs-CZ" sz="1050" b="0" u="sng" dirty="0" smtClean="0">
                <a:latin typeface="Arial" pitchFamily="34" charset="0"/>
                <a:cs typeface="Arial" pitchFamily="34" charset="0"/>
              </a:rPr>
              <a:t>Rozhodč</a:t>
            </a:r>
            <a:r>
              <a:rPr lang="cs-CZ" sz="1050" b="0" dirty="0" smtClean="0">
                <a:latin typeface="Arial" pitchFamily="34" charset="0"/>
                <a:cs typeface="Arial" pitchFamily="34" charset="0"/>
              </a:rPr>
              <a:t>í: </a:t>
            </a:r>
            <a:r>
              <a:rPr lang="cs-CZ" sz="1050" b="0" dirty="0" err="1" smtClean="0">
                <a:latin typeface="Arial" pitchFamily="34" charset="0"/>
                <a:cs typeface="Arial" pitchFamily="34" charset="0"/>
              </a:rPr>
              <a:t>N.Váňová</a:t>
            </a:r>
            <a:r>
              <a:rPr lang="cs-CZ" sz="1050" b="0" dirty="0" smtClean="0">
                <a:latin typeface="Arial" pitchFamily="34" charset="0"/>
                <a:cs typeface="Arial" pitchFamily="34" charset="0"/>
              </a:rPr>
              <a:t>-</a:t>
            </a:r>
            <a:r>
              <a:rPr lang="cs-CZ" sz="1050" b="0" dirty="0" err="1" smtClean="0">
                <a:latin typeface="Arial" pitchFamily="34" charset="0"/>
                <a:cs typeface="Arial" pitchFamily="34" charset="0"/>
              </a:rPr>
              <a:t>D.Mojžíš</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P.Ryska</a:t>
            </a:r>
            <a:endParaRPr lang="cs-CZ" sz="1050" b="0" dirty="0">
              <a:latin typeface="Arial" pitchFamily="34" charset="0"/>
              <a:cs typeface="Arial" pitchFamily="34" charset="0"/>
            </a:endParaRPr>
          </a:p>
        </p:txBody>
      </p:sp>
      <p:sp>
        <p:nvSpPr>
          <p:cNvPr id="20" name="TextovéPole 19"/>
          <p:cNvSpPr txBox="1"/>
          <p:nvPr/>
        </p:nvSpPr>
        <p:spPr>
          <a:xfrm>
            <a:off x="5503540" y="3726056"/>
            <a:ext cx="4824536" cy="3277820"/>
          </a:xfrm>
          <a:prstGeom prst="rect">
            <a:avLst/>
          </a:prstGeom>
          <a:noFill/>
        </p:spPr>
        <p:txBody>
          <a:bodyPr wrap="square" rtlCol="0">
            <a:spAutoFit/>
          </a:bodyPr>
          <a:lstStyle/>
          <a:p>
            <a:pPr algn="ctr"/>
            <a:r>
              <a:rPr lang="cs-CZ" sz="1800" u="sng" dirty="0" smtClean="0">
                <a:ln w="19050">
                  <a:solidFill>
                    <a:srgbClr val="D60093"/>
                  </a:solidFill>
                </a:ln>
                <a:gradFill>
                  <a:gsLst>
                    <a:gs pos="0">
                      <a:srgbClr val="FBEAC7"/>
                    </a:gs>
                    <a:gs pos="17999">
                      <a:srgbClr val="FEE7F2"/>
                    </a:gs>
                    <a:gs pos="36000">
                      <a:srgbClr val="FAC77D"/>
                    </a:gs>
                    <a:gs pos="61000">
                      <a:srgbClr val="FBA97D"/>
                    </a:gs>
                    <a:gs pos="82001">
                      <a:srgbClr val="FBD49C"/>
                    </a:gs>
                    <a:gs pos="100000">
                      <a:srgbClr val="FEE7F2"/>
                    </a:gs>
                  </a:gsLst>
                  <a:lin ang="5400000" scaled="0"/>
                </a:gradFill>
                <a:latin typeface="Bookman Old Style" pitchFamily="18" charset="0"/>
              </a:rPr>
              <a:t>SK </a:t>
            </a:r>
            <a:r>
              <a:rPr lang="cs-CZ" sz="1800" u="sng" dirty="0" err="1" smtClean="0">
                <a:ln w="19050">
                  <a:solidFill>
                    <a:srgbClr val="D60093"/>
                  </a:solidFill>
                </a:ln>
                <a:gradFill>
                  <a:gsLst>
                    <a:gs pos="0">
                      <a:srgbClr val="FBEAC7"/>
                    </a:gs>
                    <a:gs pos="17999">
                      <a:srgbClr val="FEE7F2"/>
                    </a:gs>
                    <a:gs pos="36000">
                      <a:srgbClr val="FAC77D"/>
                    </a:gs>
                    <a:gs pos="61000">
                      <a:srgbClr val="FBA97D"/>
                    </a:gs>
                    <a:gs pos="82001">
                      <a:srgbClr val="FBD49C"/>
                    </a:gs>
                    <a:gs pos="100000">
                      <a:srgbClr val="FEE7F2"/>
                    </a:gs>
                  </a:gsLst>
                  <a:lin ang="5400000" scaled="0"/>
                </a:gradFill>
                <a:latin typeface="Bookman Old Style" pitchFamily="18" charset="0"/>
              </a:rPr>
              <a:t>Štětí</a:t>
            </a:r>
            <a:r>
              <a:rPr lang="cs-CZ" sz="1800" u="sng" dirty="0" smtClean="0">
                <a:ln w="19050">
                  <a:solidFill>
                    <a:srgbClr val="D60093"/>
                  </a:solidFill>
                </a:ln>
                <a:gradFill>
                  <a:gsLst>
                    <a:gs pos="0">
                      <a:srgbClr val="FBEAC7"/>
                    </a:gs>
                    <a:gs pos="17999">
                      <a:srgbClr val="FEE7F2"/>
                    </a:gs>
                    <a:gs pos="36000">
                      <a:srgbClr val="FAC77D"/>
                    </a:gs>
                    <a:gs pos="61000">
                      <a:srgbClr val="FBA97D"/>
                    </a:gs>
                    <a:gs pos="82001">
                      <a:srgbClr val="FBD49C"/>
                    </a:gs>
                    <a:gs pos="100000">
                      <a:srgbClr val="FEE7F2"/>
                    </a:gs>
                  </a:gsLst>
                  <a:lin ang="5400000" scaled="0"/>
                </a:gradFill>
                <a:latin typeface="Bookman Old Style" pitchFamily="18" charset="0"/>
              </a:rPr>
              <a:t> – FK Litoměřice </a:t>
            </a:r>
            <a:r>
              <a:rPr lang="cs-CZ" sz="1800" u="sng" dirty="0" err="1" smtClean="0">
                <a:ln w="19050">
                  <a:solidFill>
                    <a:srgbClr val="D60093"/>
                  </a:solidFill>
                </a:ln>
                <a:gradFill>
                  <a:gsLst>
                    <a:gs pos="0">
                      <a:srgbClr val="FBEAC7"/>
                    </a:gs>
                    <a:gs pos="17999">
                      <a:srgbClr val="FEE7F2"/>
                    </a:gs>
                    <a:gs pos="36000">
                      <a:srgbClr val="FAC77D"/>
                    </a:gs>
                    <a:gs pos="61000">
                      <a:srgbClr val="FBA97D"/>
                    </a:gs>
                    <a:gs pos="82001">
                      <a:srgbClr val="FBD49C"/>
                    </a:gs>
                    <a:gs pos="100000">
                      <a:srgbClr val="FEE7F2"/>
                    </a:gs>
                  </a:gsLst>
                  <a:lin ang="5400000" scaled="0"/>
                </a:gradFill>
                <a:latin typeface="Bookman Old Style" pitchFamily="18" charset="0"/>
              </a:rPr>
              <a:t>Žitenice</a:t>
            </a:r>
            <a:endParaRPr lang="cs-CZ" sz="1800" u="sng" dirty="0" smtClean="0">
              <a:ln w="19050">
                <a:solidFill>
                  <a:srgbClr val="D60093"/>
                </a:solidFill>
              </a:ln>
              <a:gradFill>
                <a:gsLst>
                  <a:gs pos="0">
                    <a:srgbClr val="FBEAC7"/>
                  </a:gs>
                  <a:gs pos="17999">
                    <a:srgbClr val="FEE7F2"/>
                  </a:gs>
                  <a:gs pos="36000">
                    <a:srgbClr val="FAC77D"/>
                  </a:gs>
                  <a:gs pos="61000">
                    <a:srgbClr val="FBA97D"/>
                  </a:gs>
                  <a:gs pos="82001">
                    <a:srgbClr val="FBD49C"/>
                  </a:gs>
                  <a:gs pos="100000">
                    <a:srgbClr val="FEE7F2"/>
                  </a:gs>
                </a:gsLst>
                <a:lin ang="5400000" scaled="0"/>
              </a:gradFill>
              <a:latin typeface="Bookman Old Style" pitchFamily="18" charset="0"/>
            </a:endParaRPr>
          </a:p>
          <a:p>
            <a:pPr algn="ctr"/>
            <a:r>
              <a:rPr lang="cs-CZ" sz="1800" u="sng" dirty="0" smtClean="0">
                <a:ln w="19050">
                  <a:solidFill>
                    <a:srgbClr val="D60093"/>
                  </a:solidFill>
                </a:ln>
                <a:gradFill>
                  <a:gsLst>
                    <a:gs pos="0">
                      <a:srgbClr val="FBEAC7"/>
                    </a:gs>
                    <a:gs pos="17999">
                      <a:srgbClr val="FEE7F2"/>
                    </a:gs>
                    <a:gs pos="36000">
                      <a:srgbClr val="FAC77D"/>
                    </a:gs>
                    <a:gs pos="61000">
                      <a:srgbClr val="FBA97D"/>
                    </a:gs>
                    <a:gs pos="82001">
                      <a:srgbClr val="FBD49C"/>
                    </a:gs>
                    <a:gs pos="100000">
                      <a:srgbClr val="FEE7F2"/>
                    </a:gs>
                  </a:gsLst>
                  <a:lin ang="5400000" scaled="0"/>
                </a:gradFill>
                <a:latin typeface="Bookman Old Style" pitchFamily="18" charset="0"/>
              </a:rPr>
              <a:t>9:1(2:0)  8.5.2016 24. kolo</a:t>
            </a:r>
          </a:p>
          <a:p>
            <a:pPr algn="just"/>
            <a:r>
              <a:rPr lang="cs-CZ" sz="1100" b="0" dirty="0" smtClean="0">
                <a:latin typeface="Arial" pitchFamily="34" charset="0"/>
                <a:cs typeface="Arial" pitchFamily="34" charset="0"/>
              </a:rPr>
              <a:t>Nabitý dvou zápasový týden starších žáků  pokračoval v neděli </a:t>
            </a:r>
            <a:r>
              <a:rPr lang="cs-CZ" sz="1000" b="0" dirty="0" smtClean="0">
                <a:latin typeface="Arial" pitchFamily="34" charset="0"/>
                <a:cs typeface="Arial" pitchFamily="34" charset="0"/>
              </a:rPr>
              <a:t>dopoledne utkáním, do kterého vstupovali jako favorité.  Úvod vyšel přesně, jak jsme si přáli. Za obranu zaběhl Ladič, obešel i brankáře a zvedali jsme ruce nad hlavu. I v dalších minutách jsme byli o něco aktivnější než soupeř, ale šance nepřicházely a akcím chyběl moment překvapení. Změnilo se to ve 25. minutě a byl to opět Ladič, který prošel hostující obranou a zvýšil na 2:0. Hned po změně stran se do tabulky střelců zapsal Patrik Možný a vedení 3:0 přineslo do našich řad určité uklidnění. Svojí třetí branku na 4:0 vstřelil Ladič a naše jedenáctka ovládla dění na hřišti. Mohutný </a:t>
            </a:r>
            <a:r>
              <a:rPr lang="cs-CZ" sz="1000" b="0" dirty="0" err="1" smtClean="0">
                <a:latin typeface="Arial" pitchFamily="34" charset="0"/>
                <a:cs typeface="Arial" pitchFamily="34" charset="0"/>
              </a:rPr>
              <a:t>brankostroj</a:t>
            </a:r>
            <a:r>
              <a:rPr lang="cs-CZ" sz="1000" b="0" dirty="0" smtClean="0">
                <a:latin typeface="Arial" pitchFamily="34" charset="0"/>
                <a:cs typeface="Arial" pitchFamily="34" charset="0"/>
              </a:rPr>
              <a:t> odstartovala v 62. minutě penalta, ze které </a:t>
            </a:r>
            <a:r>
              <a:rPr lang="cs-CZ" sz="1000" b="0" dirty="0" err="1" smtClean="0">
                <a:latin typeface="Arial" pitchFamily="34" charset="0"/>
                <a:cs typeface="Arial" pitchFamily="34" charset="0"/>
              </a:rPr>
              <a:t>Dopater</a:t>
            </a:r>
            <a:r>
              <a:rPr lang="cs-CZ" sz="1000" b="0" dirty="0" smtClean="0">
                <a:latin typeface="Arial" pitchFamily="34" charset="0"/>
                <a:cs typeface="Arial" pitchFamily="34" charset="0"/>
              </a:rPr>
              <a:t> zvyšoval skóre už 5:0. V 63. min </a:t>
            </a:r>
            <a:r>
              <a:rPr lang="cs-CZ" sz="1000" b="0" dirty="0" err="1" smtClean="0">
                <a:latin typeface="Arial" pitchFamily="34" charset="0"/>
                <a:cs typeface="Arial" pitchFamily="34" charset="0"/>
              </a:rPr>
              <a:t>Cap</a:t>
            </a:r>
            <a:r>
              <a:rPr lang="cs-CZ" sz="1000" b="0" dirty="0" smtClean="0">
                <a:latin typeface="Arial" pitchFamily="34" charset="0"/>
                <a:cs typeface="Arial" pitchFamily="34" charset="0"/>
              </a:rPr>
              <a:t> 6:0, 64. min 7:0 Možný, 65. min 8:0 Špaček a všechno v 67. min. dokončil Ladič na 9:0. Poslední slovo si však vzali hosté, kteří minutu před koncem stanovili konečný výsledek zápasu 9:1.</a:t>
            </a:r>
          </a:p>
          <a:p>
            <a:pPr algn="just"/>
            <a:r>
              <a:rPr lang="cs-CZ" sz="1000" b="0" u="sng" dirty="0" smtClean="0">
                <a:latin typeface="Arial" pitchFamily="34" charset="0"/>
                <a:cs typeface="Arial" pitchFamily="34" charset="0"/>
              </a:rPr>
              <a:t>Branky</a:t>
            </a:r>
            <a:r>
              <a:rPr lang="cs-CZ" sz="1000" b="0" dirty="0" smtClean="0">
                <a:latin typeface="Arial" pitchFamily="34" charset="0"/>
                <a:cs typeface="Arial" pitchFamily="34" charset="0"/>
              </a:rPr>
              <a:t>: Ladič 4, Možný 2, </a:t>
            </a:r>
            <a:r>
              <a:rPr lang="cs-CZ" sz="1000" b="0" dirty="0" err="1" smtClean="0">
                <a:latin typeface="Arial" pitchFamily="34" charset="0"/>
                <a:cs typeface="Arial" pitchFamily="34" charset="0"/>
              </a:rPr>
              <a:t>Dopater</a:t>
            </a:r>
            <a:r>
              <a:rPr lang="cs-CZ" sz="1000" b="0" dirty="0" smtClean="0">
                <a:latin typeface="Arial" pitchFamily="34" charset="0"/>
                <a:cs typeface="Arial" pitchFamily="34" charset="0"/>
              </a:rPr>
              <a:t> 1, Špaček 1, </a:t>
            </a:r>
            <a:r>
              <a:rPr lang="cs-CZ" sz="1000" b="0" dirty="0" err="1" smtClean="0">
                <a:latin typeface="Arial" pitchFamily="34" charset="0"/>
                <a:cs typeface="Arial" pitchFamily="34" charset="0"/>
              </a:rPr>
              <a:t>Cap</a:t>
            </a:r>
            <a:r>
              <a:rPr lang="cs-CZ" sz="1000" b="0" dirty="0" smtClean="0">
                <a:latin typeface="Arial" pitchFamily="34" charset="0"/>
                <a:cs typeface="Arial" pitchFamily="34" charset="0"/>
              </a:rPr>
              <a:t> 1</a:t>
            </a:r>
          </a:p>
          <a:p>
            <a:pPr algn="just"/>
            <a:r>
              <a:rPr lang="cs-CZ" sz="1000" b="0" u="sng" dirty="0" smtClean="0">
                <a:latin typeface="Arial" pitchFamily="34" charset="0"/>
                <a:cs typeface="Arial" pitchFamily="34" charset="0"/>
              </a:rPr>
              <a:t>Sestava</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Šrotýř</a:t>
            </a:r>
            <a:r>
              <a:rPr lang="cs-CZ" sz="1000" b="0" dirty="0" smtClean="0">
                <a:latin typeface="Arial" pitchFamily="34" charset="0"/>
                <a:cs typeface="Arial" pitchFamily="34" charset="0"/>
              </a:rPr>
              <a:t>- Špaček, </a:t>
            </a:r>
            <a:r>
              <a:rPr lang="cs-CZ" sz="1000" b="0" dirty="0" err="1" smtClean="0">
                <a:latin typeface="Arial" pitchFamily="34" charset="0"/>
                <a:cs typeface="Arial" pitchFamily="34" charset="0"/>
              </a:rPr>
              <a:t>T.Németh</a:t>
            </a:r>
            <a:r>
              <a:rPr lang="cs-CZ" sz="1000" b="0" dirty="0" smtClean="0">
                <a:latin typeface="Arial" pitchFamily="34" charset="0"/>
                <a:cs typeface="Arial" pitchFamily="34" charset="0"/>
              </a:rPr>
              <a:t>, Dvořák, Novák, Kadlec, </a:t>
            </a:r>
          </a:p>
          <a:p>
            <a:pPr algn="just"/>
            <a:r>
              <a:rPr lang="cs-CZ" sz="1000" b="0" dirty="0" smtClean="0">
                <a:latin typeface="Arial" pitchFamily="34" charset="0"/>
                <a:cs typeface="Arial" pitchFamily="34" charset="0"/>
              </a:rPr>
              <a:t>               Ladič, Možný, </a:t>
            </a:r>
            <a:r>
              <a:rPr lang="cs-CZ" sz="1000" b="0" dirty="0" err="1" smtClean="0">
                <a:latin typeface="Arial" pitchFamily="34" charset="0"/>
                <a:cs typeface="Arial" pitchFamily="34" charset="0"/>
              </a:rPr>
              <a:t>Deák</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Dopater</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Cap</a:t>
            </a:r>
            <a:r>
              <a:rPr lang="cs-CZ" sz="1000" b="0" dirty="0" smtClean="0">
                <a:latin typeface="Arial" pitchFamily="34" charset="0"/>
                <a:cs typeface="Arial" pitchFamily="34" charset="0"/>
              </a:rPr>
              <a:t>, Jakub Novák</a:t>
            </a:r>
          </a:p>
          <a:p>
            <a:pPr algn="just"/>
            <a:r>
              <a:rPr lang="cs-CZ" sz="1000" b="0" u="sng" dirty="0" smtClean="0">
                <a:latin typeface="Arial" pitchFamily="34" charset="0"/>
                <a:cs typeface="Arial" pitchFamily="34" charset="0"/>
              </a:rPr>
              <a:t>Trenér</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J.Ransdorf</a:t>
            </a:r>
            <a:r>
              <a:rPr lang="cs-CZ" sz="1000" b="0" dirty="0" smtClean="0">
                <a:latin typeface="Arial" pitchFamily="34" charset="0"/>
                <a:cs typeface="Arial" pitchFamily="34" charset="0"/>
              </a:rPr>
              <a:t>, R,Hrdlička</a:t>
            </a:r>
          </a:p>
          <a:p>
            <a:pPr algn="just"/>
            <a:r>
              <a:rPr lang="cs-CZ" sz="1000" b="0" u="sng" dirty="0" smtClean="0">
                <a:latin typeface="Arial" pitchFamily="34" charset="0"/>
                <a:cs typeface="Arial" pitchFamily="34" charset="0"/>
              </a:rPr>
              <a:t>Rozhodčí:</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J.Trutnovský</a:t>
            </a:r>
            <a:r>
              <a:rPr lang="cs-CZ" sz="1000" b="0" dirty="0" smtClean="0">
                <a:latin typeface="Arial" pitchFamily="34" charset="0"/>
                <a:cs typeface="Arial" pitchFamily="34" charset="0"/>
              </a:rPr>
              <a:t>-</a:t>
            </a:r>
            <a:r>
              <a:rPr lang="cs-CZ" sz="1000" b="0" dirty="0" err="1" smtClean="0">
                <a:latin typeface="Arial" pitchFamily="34" charset="0"/>
                <a:cs typeface="Arial" pitchFamily="34" charset="0"/>
              </a:rPr>
              <a:t>D.Dobiáš</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D.Németh</a:t>
            </a:r>
            <a:r>
              <a:rPr lang="cs-CZ" sz="1000" b="0" dirty="0" smtClean="0">
                <a:latin typeface="Arial" pitchFamily="34" charset="0"/>
                <a:cs typeface="Arial" pitchFamily="34" charset="0"/>
              </a:rPr>
              <a:t>(laik)</a:t>
            </a:r>
          </a:p>
        </p:txBody>
      </p:sp>
      <p:pic>
        <p:nvPicPr>
          <p:cNvPr id="21" name="Picture 40"/>
          <p:cNvPicPr>
            <a:picLocks noChangeAspect="1" noChangeArrowheads="1"/>
          </p:cNvPicPr>
          <p:nvPr/>
        </p:nvPicPr>
        <p:blipFill>
          <a:blip r:embed="rId3" cstate="print"/>
          <a:srcRect/>
          <a:stretch>
            <a:fillRect/>
          </a:stretch>
        </p:blipFill>
        <p:spPr bwMode="auto">
          <a:xfrm>
            <a:off x="9535988" y="2899420"/>
            <a:ext cx="504056" cy="576064"/>
          </a:xfrm>
          <a:prstGeom prst="rect">
            <a:avLst/>
          </a:prstGeom>
          <a:noFill/>
          <a:ln w="9525">
            <a:noFill/>
            <a:miter lim="800000"/>
            <a:headEnd/>
            <a:tailEnd/>
          </a:ln>
        </p:spPr>
      </p:pic>
      <p:pic>
        <p:nvPicPr>
          <p:cNvPr id="22" name="Picture 41"/>
          <p:cNvPicPr>
            <a:picLocks noChangeAspect="1" noChangeArrowheads="1"/>
          </p:cNvPicPr>
          <p:nvPr/>
        </p:nvPicPr>
        <p:blipFill>
          <a:blip r:embed="rId4" cstate="print"/>
          <a:srcRect/>
          <a:stretch>
            <a:fillRect/>
          </a:stretch>
        </p:blipFill>
        <p:spPr bwMode="auto">
          <a:xfrm>
            <a:off x="9319964" y="6067772"/>
            <a:ext cx="720080" cy="720080"/>
          </a:xfrm>
          <a:prstGeom prst="rect">
            <a:avLst/>
          </a:prstGeom>
          <a:noFill/>
          <a:ln w="9525">
            <a:noFill/>
            <a:miter lim="800000"/>
            <a:headEnd/>
            <a:tailEnd/>
          </a:ln>
        </p:spPr>
      </p:pic>
      <p:sp>
        <p:nvSpPr>
          <p:cNvPr id="23" name="TextovéPole 22"/>
          <p:cNvSpPr txBox="1"/>
          <p:nvPr/>
        </p:nvSpPr>
        <p:spPr>
          <a:xfrm>
            <a:off x="5575548" y="91108"/>
            <a:ext cx="4639444" cy="646331"/>
          </a:xfrm>
          <a:prstGeom prst="rect">
            <a:avLst/>
          </a:prstGeom>
          <a:blipFill>
            <a:blip r:embed="rId5" cstate="print"/>
            <a:stretch>
              <a:fillRect/>
            </a:stretch>
          </a:blipFill>
          <a:ln w="34925">
            <a:solidFill>
              <a:srgbClr val="9900CC"/>
            </a:solidFill>
            <a:prstDash val="dash"/>
          </a:ln>
        </p:spPr>
        <p:txBody>
          <a:bodyPr wrap="square" rtlCol="0">
            <a:spAutoFit/>
          </a:bodyPr>
          <a:lstStyle/>
          <a:p>
            <a:pPr algn="ctr"/>
            <a:r>
              <a:rPr lang="cs-CZ" sz="1800" dirty="0" smtClean="0">
                <a:latin typeface="Bookman Old Style" pitchFamily="18" charset="0"/>
              </a:rPr>
              <a:t>Starší žáci v 1. květnovém týdnu střídavě oblačno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119164"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38</a:t>
            </a:r>
          </a:p>
        </p:txBody>
      </p:sp>
      <p:sp>
        <p:nvSpPr>
          <p:cNvPr id="10" name="TextovéPole 9"/>
          <p:cNvSpPr txBox="1"/>
          <p:nvPr/>
        </p:nvSpPr>
        <p:spPr>
          <a:xfrm>
            <a:off x="7591772"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19</a:t>
            </a:r>
          </a:p>
        </p:txBody>
      </p:sp>
      <p:sp>
        <p:nvSpPr>
          <p:cNvPr id="11" name="TextovéPole 10"/>
          <p:cNvSpPr txBox="1"/>
          <p:nvPr/>
        </p:nvSpPr>
        <p:spPr>
          <a:xfrm>
            <a:off x="5431532" y="71944"/>
            <a:ext cx="4752528" cy="523220"/>
          </a:xfrm>
          <a:prstGeom prst="rect">
            <a:avLst/>
          </a:prstGeom>
          <a:solidFill>
            <a:srgbClr val="FFFF00"/>
          </a:solidFill>
        </p:spPr>
        <p:txBody>
          <a:bodyPr wrap="square" rtlCol="0">
            <a:spAutoFit/>
          </a:bodyPr>
          <a:lstStyle/>
          <a:p>
            <a:pPr algn="ctr"/>
            <a:r>
              <a:rPr lang="cs-CZ" sz="1400" u="sng" dirty="0" smtClean="0"/>
              <a:t>FC Jiskra Modrá – SK </a:t>
            </a:r>
            <a:r>
              <a:rPr lang="cs-CZ" sz="1400" u="sng" dirty="0" err="1" smtClean="0"/>
              <a:t>Štětí</a:t>
            </a:r>
            <a:r>
              <a:rPr lang="cs-CZ" sz="1400" u="sng" dirty="0" smtClean="0"/>
              <a:t> 8.5.2016 </a:t>
            </a:r>
          </a:p>
          <a:p>
            <a:pPr algn="ctr"/>
            <a:r>
              <a:rPr lang="cs-CZ" sz="1400" u="sng" dirty="0" smtClean="0"/>
              <a:t>Foto: Jiří Havner</a:t>
            </a:r>
          </a:p>
        </p:txBody>
      </p:sp>
      <p:pic>
        <p:nvPicPr>
          <p:cNvPr id="12" name="Picture 1"/>
          <p:cNvPicPr>
            <a:picLocks noChangeAspect="1" noChangeArrowheads="1"/>
          </p:cNvPicPr>
          <p:nvPr/>
        </p:nvPicPr>
        <p:blipFill>
          <a:blip r:embed="rId2" cstate="print"/>
          <a:srcRect/>
          <a:stretch>
            <a:fillRect/>
          </a:stretch>
        </p:blipFill>
        <p:spPr bwMode="auto">
          <a:xfrm>
            <a:off x="5503540" y="667172"/>
            <a:ext cx="4608512" cy="3096344"/>
          </a:xfrm>
          <a:prstGeom prst="rect">
            <a:avLst/>
          </a:prstGeom>
          <a:noFill/>
          <a:ln w="38100">
            <a:solidFill>
              <a:srgbClr val="006666"/>
            </a:solidFill>
            <a:miter lim="800000"/>
            <a:headEnd/>
            <a:tailEnd/>
          </a:ln>
        </p:spPr>
      </p:pic>
      <p:pic>
        <p:nvPicPr>
          <p:cNvPr id="15" name="Picture 2"/>
          <p:cNvPicPr>
            <a:picLocks noChangeAspect="1" noChangeArrowheads="1"/>
          </p:cNvPicPr>
          <p:nvPr/>
        </p:nvPicPr>
        <p:blipFill>
          <a:blip r:embed="rId3" cstate="print"/>
          <a:srcRect/>
          <a:stretch>
            <a:fillRect/>
          </a:stretch>
        </p:blipFill>
        <p:spPr bwMode="auto">
          <a:xfrm>
            <a:off x="5431532" y="3907532"/>
            <a:ext cx="4680520" cy="2947442"/>
          </a:xfrm>
          <a:prstGeom prst="rect">
            <a:avLst/>
          </a:prstGeom>
          <a:noFill/>
          <a:ln w="38100">
            <a:solidFill>
              <a:srgbClr val="006666"/>
            </a:solidFill>
            <a:miter lim="800000"/>
            <a:headEnd/>
            <a:tailEnd/>
          </a:ln>
        </p:spPr>
      </p:pic>
      <p:sp>
        <p:nvSpPr>
          <p:cNvPr id="16" name="TextovéPole 15"/>
          <p:cNvSpPr txBox="1"/>
          <p:nvPr/>
        </p:nvSpPr>
        <p:spPr>
          <a:xfrm>
            <a:off x="7591772" y="2395364"/>
            <a:ext cx="936104" cy="830997"/>
          </a:xfrm>
          <a:prstGeom prst="rect">
            <a:avLst/>
          </a:prstGeom>
          <a:solidFill>
            <a:schemeClr val="bg1">
              <a:lumMod val="95000"/>
            </a:schemeClr>
          </a:solidFill>
        </p:spPr>
        <p:txBody>
          <a:bodyPr wrap="square" rtlCol="0">
            <a:spAutoFit/>
          </a:bodyPr>
          <a:lstStyle/>
          <a:p>
            <a:pPr algn="ctr"/>
            <a:r>
              <a:rPr lang="cs-CZ" sz="800" b="0" dirty="0" smtClean="0">
                <a:latin typeface="Arial" pitchFamily="34" charset="0"/>
                <a:cs typeface="Arial" pitchFamily="34" charset="0"/>
              </a:rPr>
              <a:t>Se 2 útočníky jsme nastupovali do zápasu v Modré. </a:t>
            </a:r>
            <a:r>
              <a:rPr lang="cs-CZ" sz="800" b="0" dirty="0" err="1" smtClean="0">
                <a:latin typeface="Arial" pitchFamily="34" charset="0"/>
                <a:cs typeface="Arial" pitchFamily="34" charset="0"/>
              </a:rPr>
              <a:t>Belák</a:t>
            </a:r>
            <a:r>
              <a:rPr lang="cs-CZ" sz="800" b="0" dirty="0" smtClean="0">
                <a:latin typeface="Arial" pitchFamily="34" charset="0"/>
                <a:cs typeface="Arial" pitchFamily="34" charset="0"/>
              </a:rPr>
              <a:t>, Slanička</a:t>
            </a:r>
          </a:p>
        </p:txBody>
      </p:sp>
      <p:sp>
        <p:nvSpPr>
          <p:cNvPr id="17" name="TextovéPole 16"/>
          <p:cNvSpPr txBox="1"/>
          <p:nvPr/>
        </p:nvSpPr>
        <p:spPr>
          <a:xfrm>
            <a:off x="102940" y="941844"/>
            <a:ext cx="4456036" cy="2677656"/>
          </a:xfrm>
          <a:prstGeom prst="rect">
            <a:avLst/>
          </a:prstGeom>
          <a:noFill/>
        </p:spPr>
        <p:txBody>
          <a:bodyPr wrap="square" rtlCol="0">
            <a:spAutoFit/>
          </a:bodyPr>
          <a:lstStyle/>
          <a:p>
            <a:pPr algn="ctr"/>
            <a:r>
              <a:rPr lang="cs-CZ" sz="1800" u="sng" dirty="0" smtClean="0">
                <a:ln w="15875">
                  <a:solidFill>
                    <a:schemeClr val="tx1"/>
                  </a:solidFill>
                </a:ln>
                <a:solidFill>
                  <a:srgbClr val="33CC33"/>
                </a:solidFill>
                <a:latin typeface="Bookman Old Style" pitchFamily="18" charset="0"/>
              </a:rPr>
              <a:t>SK </a:t>
            </a:r>
            <a:r>
              <a:rPr lang="cs-CZ" sz="1800" u="sng" dirty="0" err="1" smtClean="0">
                <a:ln w="15875">
                  <a:solidFill>
                    <a:schemeClr val="tx1"/>
                  </a:solidFill>
                </a:ln>
                <a:solidFill>
                  <a:srgbClr val="33CC33"/>
                </a:solidFill>
                <a:latin typeface="Bookman Old Style" pitchFamily="18" charset="0"/>
              </a:rPr>
              <a:t>Štětí</a:t>
            </a:r>
            <a:r>
              <a:rPr lang="cs-CZ" sz="1800" u="sng" dirty="0" smtClean="0">
                <a:ln w="15875">
                  <a:solidFill>
                    <a:schemeClr val="tx1"/>
                  </a:solidFill>
                </a:ln>
                <a:solidFill>
                  <a:srgbClr val="33CC33"/>
                </a:solidFill>
                <a:latin typeface="Bookman Old Style" pitchFamily="18" charset="0"/>
              </a:rPr>
              <a:t> – FK ČL </a:t>
            </a:r>
            <a:r>
              <a:rPr lang="cs-CZ" sz="1800" u="sng" dirty="0" err="1" smtClean="0">
                <a:ln w="15875">
                  <a:solidFill>
                    <a:schemeClr val="tx1"/>
                  </a:solidFill>
                </a:ln>
                <a:solidFill>
                  <a:srgbClr val="33CC33"/>
                </a:solidFill>
                <a:latin typeface="Bookman Old Style" pitchFamily="18" charset="0"/>
              </a:rPr>
              <a:t>Neštěmice</a:t>
            </a:r>
            <a:endParaRPr lang="cs-CZ" sz="1800" u="sng" dirty="0" smtClean="0">
              <a:ln w="15875">
                <a:solidFill>
                  <a:schemeClr val="tx1"/>
                </a:solidFill>
              </a:ln>
              <a:solidFill>
                <a:srgbClr val="33CC33"/>
              </a:solidFill>
              <a:latin typeface="Bookman Old Style" pitchFamily="18" charset="0"/>
            </a:endParaRPr>
          </a:p>
          <a:p>
            <a:pPr algn="ctr"/>
            <a:r>
              <a:rPr lang="cs-CZ" sz="1800" u="sng" dirty="0" smtClean="0">
                <a:ln w="15875">
                  <a:solidFill>
                    <a:schemeClr val="tx1"/>
                  </a:solidFill>
                </a:ln>
                <a:solidFill>
                  <a:srgbClr val="33CC33"/>
                </a:solidFill>
                <a:latin typeface="Bookman Old Style" pitchFamily="18" charset="0"/>
              </a:rPr>
              <a:t>3:2(1:0)  </a:t>
            </a:r>
            <a:r>
              <a:rPr lang="cs-CZ" sz="1400" u="sng" dirty="0" smtClean="0">
                <a:ln w="15875">
                  <a:solidFill>
                    <a:schemeClr val="tx1"/>
                  </a:solidFill>
                </a:ln>
                <a:solidFill>
                  <a:srgbClr val="33CC33"/>
                </a:solidFill>
                <a:latin typeface="Bookman Old Style" pitchFamily="18" charset="0"/>
              </a:rPr>
              <a:t>11.5.2016 31. kolo předehrávka</a:t>
            </a:r>
            <a:endParaRPr lang="cs-CZ" sz="1800" u="sng" dirty="0" smtClean="0">
              <a:ln w="15875">
                <a:solidFill>
                  <a:schemeClr val="tx1"/>
                </a:solidFill>
              </a:ln>
              <a:solidFill>
                <a:srgbClr val="33CC33"/>
              </a:solidFill>
              <a:latin typeface="Bookman Old Style" pitchFamily="18" charset="0"/>
            </a:endParaRPr>
          </a:p>
          <a:p>
            <a:pPr algn="just"/>
            <a:r>
              <a:rPr lang="cs-CZ" sz="1100" b="0" dirty="0" smtClean="0">
                <a:latin typeface="Arial" pitchFamily="34" charset="0"/>
                <a:cs typeface="Arial" pitchFamily="34" charset="0"/>
              </a:rPr>
              <a:t>Cenné vítězství proti čtvrtému celku tabulky. Do vedení jsme se dostali těsně před poločasovou přestávkou z kopačky Dvořáka. Hostům se podařilo vyrovnat v 50. minutě. Autorem branky byl </a:t>
            </a:r>
            <a:r>
              <a:rPr lang="cs-CZ" sz="1100" b="0" dirty="0" err="1" smtClean="0">
                <a:latin typeface="Arial" pitchFamily="34" charset="0"/>
                <a:cs typeface="Arial" pitchFamily="34" charset="0"/>
              </a:rPr>
              <a:t>Koňa</a:t>
            </a:r>
            <a:r>
              <a:rPr lang="cs-CZ" sz="1100" b="0" dirty="0" smtClean="0">
                <a:latin typeface="Arial" pitchFamily="34" charset="0"/>
                <a:cs typeface="Arial" pitchFamily="34" charset="0"/>
              </a:rPr>
              <a:t>. Inkasovaná branka nás ale nerozhodila a v rozmezí 4 minut v 60. a 64. minutě jsme dvěma góly získali dvoubrankové vedení. Hosté už pouze v poslední minutě stačili korigovat na konečných 2:3.</a:t>
            </a:r>
          </a:p>
          <a:p>
            <a:pPr algn="just"/>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Dvořák 2,  Možný 1</a:t>
            </a:r>
          </a:p>
          <a:p>
            <a:pPr algn="just"/>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Deák</a:t>
            </a:r>
            <a:r>
              <a:rPr lang="cs-CZ" sz="1100" b="0" dirty="0" smtClean="0">
                <a:latin typeface="Arial" pitchFamily="34" charset="0"/>
                <a:cs typeface="Arial" pitchFamily="34" charset="0"/>
              </a:rPr>
              <a:t>- Špaček, </a:t>
            </a:r>
            <a:r>
              <a:rPr lang="cs-CZ" sz="1100" b="0" dirty="0" err="1" smtClean="0">
                <a:latin typeface="Arial" pitchFamily="34" charset="0"/>
                <a:cs typeface="Arial" pitchFamily="34" charset="0"/>
              </a:rPr>
              <a:t>T.Németh</a:t>
            </a:r>
            <a:r>
              <a:rPr lang="cs-CZ" sz="1100" b="0" dirty="0" smtClean="0">
                <a:latin typeface="Arial" pitchFamily="34" charset="0"/>
                <a:cs typeface="Arial" pitchFamily="34" charset="0"/>
              </a:rPr>
              <a:t>, Dvořák, </a:t>
            </a:r>
            <a:r>
              <a:rPr lang="cs-CZ" sz="1100" b="0" dirty="0" err="1" smtClean="0">
                <a:latin typeface="Arial" pitchFamily="34" charset="0"/>
                <a:cs typeface="Arial" pitchFamily="34" charset="0"/>
              </a:rPr>
              <a:t>Kacálek</a:t>
            </a:r>
            <a:r>
              <a:rPr lang="cs-CZ" sz="1100" b="0" dirty="0" smtClean="0">
                <a:latin typeface="Arial" pitchFamily="34" charset="0"/>
                <a:cs typeface="Arial" pitchFamily="34" charset="0"/>
              </a:rPr>
              <a:t>, Kadlec, </a:t>
            </a:r>
          </a:p>
          <a:p>
            <a:pPr algn="just"/>
            <a:r>
              <a:rPr lang="cs-CZ" sz="1100" b="0" dirty="0" smtClean="0">
                <a:latin typeface="Arial" pitchFamily="34" charset="0"/>
                <a:cs typeface="Arial" pitchFamily="34" charset="0"/>
              </a:rPr>
              <a:t>               Ladič, Možný, Ulrych, </a:t>
            </a:r>
            <a:r>
              <a:rPr lang="cs-CZ" sz="1100" b="0" dirty="0" err="1" smtClean="0">
                <a:latin typeface="Arial" pitchFamily="34" charset="0"/>
                <a:cs typeface="Arial" pitchFamily="34" charset="0"/>
              </a:rPr>
              <a:t>Dopater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Cap</a:t>
            </a:r>
            <a:r>
              <a:rPr lang="cs-CZ" sz="1100" b="0" dirty="0" smtClean="0">
                <a:latin typeface="Arial" pitchFamily="34" charset="0"/>
                <a:cs typeface="Arial" pitchFamily="34" charset="0"/>
              </a:rPr>
              <a:t>,  Ladislav Novák, </a:t>
            </a:r>
          </a:p>
          <a:p>
            <a:pPr algn="just"/>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Šrotýř</a:t>
            </a:r>
            <a:endParaRPr lang="cs-CZ" sz="1100" b="0" dirty="0" smtClean="0">
              <a:latin typeface="Arial" pitchFamily="34" charset="0"/>
              <a:cs typeface="Arial" pitchFamily="34" charset="0"/>
            </a:endParaRPr>
          </a:p>
          <a:p>
            <a:pPr algn="just"/>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J.Ransdorf</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R,Hrdlička</a:t>
            </a:r>
          </a:p>
          <a:p>
            <a:pPr algn="just"/>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JM.Eichler</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D.Dobiáš</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Toráč</a:t>
            </a:r>
            <a:endParaRPr lang="cs-CZ" sz="1100" b="0" dirty="0" smtClean="0">
              <a:latin typeface="Arial" pitchFamily="34" charset="0"/>
              <a:cs typeface="Arial" pitchFamily="34" charset="0"/>
            </a:endParaRPr>
          </a:p>
        </p:txBody>
      </p:sp>
      <p:graphicFrame>
        <p:nvGraphicFramePr>
          <p:cNvPr id="28" name="Tabulka 27"/>
          <p:cNvGraphicFramePr>
            <a:graphicFrameLocks noGrp="1"/>
          </p:cNvGraphicFramePr>
          <p:nvPr/>
        </p:nvGraphicFramePr>
        <p:xfrm>
          <a:off x="102940" y="3681263"/>
          <a:ext cx="4639445" cy="3178597"/>
        </p:xfrm>
        <a:graphic>
          <a:graphicData uri="http://schemas.openxmlformats.org/drawingml/2006/table">
            <a:tbl>
              <a:tblPr/>
              <a:tblGrid>
                <a:gridCol w="264001">
                  <a:extLst>
                    <a:ext uri="{9D8B030D-6E8A-4147-A177-3AD203B41FA5}">
                      <a16:colId xmlns:a16="http://schemas.microsoft.com/office/drawing/2014/main" val="20000"/>
                    </a:ext>
                  </a:extLst>
                </a:gridCol>
                <a:gridCol w="310590">
                  <a:extLst>
                    <a:ext uri="{9D8B030D-6E8A-4147-A177-3AD203B41FA5}">
                      <a16:colId xmlns:a16="http://schemas.microsoft.com/office/drawing/2014/main" val="20001"/>
                    </a:ext>
                  </a:extLst>
                </a:gridCol>
                <a:gridCol w="1572364">
                  <a:extLst>
                    <a:ext uri="{9D8B030D-6E8A-4147-A177-3AD203B41FA5}">
                      <a16:colId xmlns:a16="http://schemas.microsoft.com/office/drawing/2014/main" val="20002"/>
                    </a:ext>
                  </a:extLst>
                </a:gridCol>
                <a:gridCol w="221296">
                  <a:extLst>
                    <a:ext uri="{9D8B030D-6E8A-4147-A177-3AD203B41FA5}">
                      <a16:colId xmlns:a16="http://schemas.microsoft.com/office/drawing/2014/main" val="20003"/>
                    </a:ext>
                  </a:extLst>
                </a:gridCol>
                <a:gridCol w="221296">
                  <a:extLst>
                    <a:ext uri="{9D8B030D-6E8A-4147-A177-3AD203B41FA5}">
                      <a16:colId xmlns:a16="http://schemas.microsoft.com/office/drawing/2014/main" val="20004"/>
                    </a:ext>
                  </a:extLst>
                </a:gridCol>
                <a:gridCol w="221296">
                  <a:extLst>
                    <a:ext uri="{9D8B030D-6E8A-4147-A177-3AD203B41FA5}">
                      <a16:colId xmlns:a16="http://schemas.microsoft.com/office/drawing/2014/main" val="20005"/>
                    </a:ext>
                  </a:extLst>
                </a:gridCol>
                <a:gridCol w="221296">
                  <a:extLst>
                    <a:ext uri="{9D8B030D-6E8A-4147-A177-3AD203B41FA5}">
                      <a16:colId xmlns:a16="http://schemas.microsoft.com/office/drawing/2014/main" val="20006"/>
                    </a:ext>
                  </a:extLst>
                </a:gridCol>
                <a:gridCol w="221296">
                  <a:extLst>
                    <a:ext uri="{9D8B030D-6E8A-4147-A177-3AD203B41FA5}">
                      <a16:colId xmlns:a16="http://schemas.microsoft.com/office/drawing/2014/main" val="20007"/>
                    </a:ext>
                  </a:extLst>
                </a:gridCol>
                <a:gridCol w="792005">
                  <a:extLst>
                    <a:ext uri="{9D8B030D-6E8A-4147-A177-3AD203B41FA5}">
                      <a16:colId xmlns:a16="http://schemas.microsoft.com/office/drawing/2014/main" val="20008"/>
                    </a:ext>
                  </a:extLst>
                </a:gridCol>
                <a:gridCol w="267885">
                  <a:extLst>
                    <a:ext uri="{9D8B030D-6E8A-4147-A177-3AD203B41FA5}">
                      <a16:colId xmlns:a16="http://schemas.microsoft.com/office/drawing/2014/main" val="20009"/>
                    </a:ext>
                  </a:extLst>
                </a:gridCol>
                <a:gridCol w="326120">
                  <a:extLst>
                    <a:ext uri="{9D8B030D-6E8A-4147-A177-3AD203B41FA5}">
                      <a16:colId xmlns:a16="http://schemas.microsoft.com/office/drawing/2014/main" val="20010"/>
                    </a:ext>
                  </a:extLst>
                </a:gridCol>
              </a:tblGrid>
              <a:tr h="212641">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4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4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4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4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4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4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4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21264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100" b="1" i="0" u="none" strike="noStrike" dirty="0">
                          <a:solidFill>
                            <a:srgbClr val="0000CC"/>
                          </a:solidFill>
                          <a:latin typeface="Calibri"/>
                        </a:rPr>
                        <a:t>Ústecký přebor starších žáků 2015/2016  po 26 odehraných zápasech</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21264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FK Litoměřice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195:16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75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9138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FK Junior Děčín</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26</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24</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202:38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72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1264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SK Sokol Brozany</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119:45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51</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21264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SK Roudnice n. L.</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26</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83:62</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44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2126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TJ Sokol Košťany/Oldřichov</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88:75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42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21264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FK Český Lev Neštěmice</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24</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108:73</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39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21264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ASK Lovosice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65:76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21264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FK Junior Děčín B</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26</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dirty="0">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59:134</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27</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21264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FK Duchcov</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51:136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21264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FF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FF0000"/>
                          </a:solidFill>
                          <a:latin typeface="Arial"/>
                        </a:rPr>
                        <a:t>SK Štětí, z.s.</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latin typeface="Arial"/>
                        </a:rPr>
                        <a:t>26</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latin typeface="Arial"/>
                        </a:rPr>
                        <a:t>18</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latin typeface="Calibri"/>
                        </a:rPr>
                        <a:t>55:131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latin typeface="Arial"/>
                        </a:rPr>
                        <a:t>23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21264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35:148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21264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FK Litoměřice Žitenice</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24</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44:170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21264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bl>
          </a:graphicData>
        </a:graphic>
      </p:graphicFrame>
      <p:pic>
        <p:nvPicPr>
          <p:cNvPr id="29" name="Picture 1"/>
          <p:cNvPicPr>
            <a:picLocks noChangeAspect="1" noChangeArrowheads="1"/>
          </p:cNvPicPr>
          <p:nvPr/>
        </p:nvPicPr>
        <p:blipFill>
          <a:blip r:embed="rId4" cstate="print"/>
          <a:srcRect/>
          <a:stretch>
            <a:fillRect/>
          </a:stretch>
        </p:blipFill>
        <p:spPr bwMode="auto">
          <a:xfrm>
            <a:off x="3415308" y="3043436"/>
            <a:ext cx="499120" cy="487884"/>
          </a:xfrm>
          <a:prstGeom prst="rect">
            <a:avLst/>
          </a:prstGeom>
          <a:noFill/>
          <a:ln w="9525">
            <a:noFill/>
            <a:miter lim="800000"/>
            <a:headEnd/>
            <a:tailEnd/>
          </a:ln>
        </p:spPr>
      </p:pic>
      <p:sp>
        <p:nvSpPr>
          <p:cNvPr id="30" name="TextovéPole 29"/>
          <p:cNvSpPr txBox="1"/>
          <p:nvPr/>
        </p:nvSpPr>
        <p:spPr>
          <a:xfrm>
            <a:off x="174948" y="91108"/>
            <a:ext cx="4464496" cy="677108"/>
          </a:xfrm>
          <a:prstGeom prst="rect">
            <a:avLst/>
          </a:prstGeom>
          <a:blipFill>
            <a:blip r:embed="rId5" cstate="print"/>
            <a:stretch>
              <a:fillRect/>
            </a:stretch>
          </a:blipFill>
          <a:ln w="41275">
            <a:solidFill>
              <a:schemeClr val="tx1"/>
            </a:solidFill>
          </a:ln>
        </p:spPr>
        <p:txBody>
          <a:bodyPr wrap="square" rtlCol="0">
            <a:spAutoFit/>
          </a:bodyPr>
          <a:lstStyle/>
          <a:p>
            <a:pPr algn="ctr"/>
            <a:r>
              <a:rPr lang="cs-CZ" sz="1800" dirty="0" smtClean="0">
                <a:effectLst>
                  <a:outerShdw blurRad="38100" dist="38100" dir="2700000" algn="tl">
                    <a:srgbClr val="000000">
                      <a:alpha val="43137"/>
                    </a:srgbClr>
                  </a:outerShdw>
                </a:effectLst>
                <a:latin typeface="Arial" pitchFamily="34" charset="0"/>
                <a:cs typeface="Arial" pitchFamily="34" charset="0"/>
              </a:rPr>
              <a:t>Dramatické utkání </a:t>
            </a:r>
            <a:r>
              <a:rPr lang="cs-CZ" sz="2000" dirty="0" smtClean="0">
                <a:effectLst>
                  <a:outerShdw blurRad="38100" dist="38100" dir="2700000" algn="tl">
                    <a:srgbClr val="000000">
                      <a:alpha val="43137"/>
                    </a:srgbClr>
                  </a:outerShdw>
                </a:effectLst>
                <a:latin typeface="Arial" pitchFamily="34" charset="0"/>
                <a:cs typeface="Arial" pitchFamily="34" charset="0"/>
              </a:rPr>
              <a:t>starších žáků </a:t>
            </a:r>
            <a:r>
              <a:rPr lang="cs-CZ" sz="1800" dirty="0" smtClean="0">
                <a:effectLst>
                  <a:outerShdw blurRad="38100" dist="38100" dir="2700000" algn="tl">
                    <a:srgbClr val="000000">
                      <a:alpha val="43137"/>
                    </a:srgbClr>
                  </a:outerShdw>
                </a:effectLst>
                <a:latin typeface="Arial" pitchFamily="34" charset="0"/>
                <a:cs typeface="Arial" pitchFamily="34" charset="0"/>
              </a:rPr>
              <a:t>se šťastným koncem pro naše mužstvo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5503540" y="2539380"/>
            <a:ext cx="184150" cy="276225"/>
          </a:xfrm>
          <a:prstGeom prst="rect">
            <a:avLst/>
          </a:prstGeom>
          <a:noFill/>
          <a:ln w="9525">
            <a:noFill/>
            <a:miter lim="800000"/>
            <a:headEnd/>
            <a:tailEnd/>
          </a:ln>
          <a:effectLst/>
        </p:spPr>
        <p:txBody>
          <a:bodyPr wrap="none" lIns="91425" tIns="45713" rIns="91425" bIns="45713" anchor="ctr">
            <a:spAutoFit/>
          </a:bodyPr>
          <a:lstStyle/>
          <a:p>
            <a:pPr algn="ctr" eaLnBrk="0" hangingPunct="0">
              <a:defRPr/>
            </a:pPr>
            <a:endParaRPr lang="cs-CZ" dirty="0">
              <a:effectLst>
                <a:outerShdw blurRad="38100" dist="38100" dir="2700000" algn="tl">
                  <a:srgbClr val="000000">
                    <a:alpha val="43137"/>
                  </a:srgbClr>
                </a:outerShdw>
              </a:effectLst>
            </a:endParaRPr>
          </a:p>
        </p:txBody>
      </p:sp>
      <p:pic>
        <p:nvPicPr>
          <p:cNvPr id="12291" name="Picture 48" descr="Home page">
            <a:hlinkClick r:id="rId3"/>
          </p:cNvPr>
          <p:cNvPicPr>
            <a:picLocks noChangeAspect="1" noChangeArrowheads="1"/>
          </p:cNvPicPr>
          <p:nvPr/>
        </p:nvPicPr>
        <p:blipFill>
          <a:blip r:embed="rId4"/>
          <a:srcRect/>
          <a:stretch>
            <a:fillRect/>
          </a:stretch>
        </p:blipFill>
        <p:spPr bwMode="auto">
          <a:xfrm>
            <a:off x="166688" y="46038"/>
            <a:ext cx="9525" cy="9525"/>
          </a:xfrm>
          <a:prstGeom prst="rect">
            <a:avLst/>
          </a:prstGeom>
          <a:noFill/>
          <a:ln w="9525">
            <a:noFill/>
            <a:miter lim="800000"/>
            <a:headEnd/>
            <a:tailEnd/>
          </a:ln>
        </p:spPr>
      </p:pic>
      <p:sp>
        <p:nvSpPr>
          <p:cNvPr id="15" name="Rectangle 87"/>
          <p:cNvSpPr>
            <a:spLocks noChangeArrowheads="1"/>
          </p:cNvSpPr>
          <p:nvPr/>
        </p:nvSpPr>
        <p:spPr bwMode="auto">
          <a:xfrm>
            <a:off x="102940" y="39798"/>
            <a:ext cx="4896544" cy="1015663"/>
          </a:xfrm>
          <a:prstGeom prst="rect">
            <a:avLst/>
          </a:prstGeom>
          <a:blipFill>
            <a:blip r:embed="rId5" cstate="print"/>
            <a:stretch>
              <a:fillRect/>
            </a:stretch>
          </a:blipFill>
          <a:ln w="60325" cmpd="sng">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prstDash val="solid"/>
            <a:headEnd/>
            <a:tailEnd/>
          </a:ln>
          <a:effectLst>
            <a:outerShdw blurRad="50800" dist="50800" dir="5400000" algn="ctr" rotWithShape="0">
              <a:schemeClr val="bg1"/>
            </a:outerShdw>
          </a:effectLst>
        </p:spPr>
        <p:style>
          <a:lnRef idx="2">
            <a:schemeClr val="accent2"/>
          </a:lnRef>
          <a:fillRef idx="1">
            <a:schemeClr val="lt1"/>
          </a:fillRef>
          <a:effectRef idx="0">
            <a:schemeClr val="accent2"/>
          </a:effectRef>
          <a:fontRef idx="minor">
            <a:schemeClr val="dk1"/>
          </a:fontRef>
        </p:style>
        <p:txBody>
          <a:bodyPr wrap="square" lIns="0" tIns="0" rIns="0" bIns="0" numCol="1" anchor="b">
            <a:normAutofit lnSpcReduction="10000"/>
            <a:scene3d>
              <a:camera prst="orthographicFront"/>
              <a:lightRig rig="twoPt" dir="t"/>
            </a:scene3d>
            <a:sp3d extrusionH="57150" contourW="38100">
              <a:bevelT w="25400" h="38100"/>
              <a:extrusionClr>
                <a:schemeClr val="bg1"/>
              </a:extrusionClr>
              <a:contourClr>
                <a:schemeClr val="bg1"/>
              </a:contourClr>
            </a:sp3d>
          </a:bodyPr>
          <a:lstStyle/>
          <a:p>
            <a:pPr algn="ctr" eaLnBrk="0" hangingPunct="0">
              <a:defRPr/>
            </a:pPr>
            <a:r>
              <a:rPr lang="cs-CZ" sz="6600" dirty="0">
                <a:ln w="101600">
                  <a:solidFill>
                    <a:schemeClr val="tx1"/>
                  </a:solidFill>
                </a:ln>
                <a:solidFill>
                  <a:schemeClr val="accent2">
                    <a:lumMod val="50000"/>
                  </a:schemeClr>
                </a:solidFill>
                <a:latin typeface="KodchiangUPC" pitchFamily="18" charset="-34"/>
                <a:cs typeface="KodchiangUPC" pitchFamily="18" charset="-34"/>
              </a:rPr>
              <a:t> </a:t>
            </a:r>
            <a:r>
              <a:rPr lang="cs-CZ" sz="7200" i="1" dirty="0" smtClean="0">
                <a:ln w="50800">
                  <a:solidFill>
                    <a:srgbClr val="00FF00"/>
                  </a:solidFill>
                </a:ln>
                <a:solidFill>
                  <a:schemeClr val="tx1"/>
                </a:solidFill>
                <a:latin typeface="Gungsuh" pitchFamily="18" charset="-127"/>
                <a:ea typeface="Gungsuh" pitchFamily="18" charset="-127"/>
                <a:cs typeface="FrankRuehl" pitchFamily="34" charset="-79"/>
              </a:rPr>
              <a:t>Vítáme</a:t>
            </a:r>
            <a:endParaRPr lang="cs-CZ" sz="7200" b="0" i="1" dirty="0">
              <a:ln w="50800">
                <a:solidFill>
                  <a:srgbClr val="00FF00"/>
                </a:solidFill>
              </a:ln>
              <a:solidFill>
                <a:schemeClr val="tx1"/>
              </a:solidFill>
              <a:effectLst>
                <a:outerShdw blurRad="50800" dist="50800" dir="5400000" algn="ctr" rotWithShape="0">
                  <a:srgbClr val="99FF33"/>
                </a:outerShdw>
              </a:effectLst>
              <a:latin typeface="Gungsuh" pitchFamily="18" charset="-127"/>
              <a:ea typeface="Gungsuh" pitchFamily="18" charset="-127"/>
              <a:cs typeface="FrankRuehl" pitchFamily="34" charset="-79"/>
            </a:endParaRPr>
          </a:p>
        </p:txBody>
      </p:sp>
      <p:sp>
        <p:nvSpPr>
          <p:cNvPr id="7178" name="Rectangle 129"/>
          <p:cNvSpPr>
            <a:spLocks noChangeArrowheads="1"/>
          </p:cNvSpPr>
          <p:nvPr/>
        </p:nvSpPr>
        <p:spPr bwMode="auto">
          <a:xfrm>
            <a:off x="102940" y="1819300"/>
            <a:ext cx="4896544" cy="792000"/>
          </a:xfrm>
          <a:prstGeom prst="rect">
            <a:avLst/>
          </a:prstGeom>
          <a:blipFill>
            <a:blip r:embed="rId6" cstate="print"/>
            <a:stretch>
              <a:fillRect/>
            </a:stretch>
          </a:blipFill>
          <a:ln w="25400" cmpd="dbl">
            <a:solidFill>
              <a:srgbClr val="CC0099"/>
            </a:solidFill>
            <a:miter lim="800000"/>
            <a:headEnd/>
            <a:tailEnd/>
          </a:ln>
          <a:effectLst>
            <a:innerShdw blurRad="647700" dist="1625600">
              <a:schemeClr val="accent1">
                <a:lumMod val="60000"/>
                <a:lumOff val="40000"/>
                <a:alpha val="50000"/>
              </a:schemeClr>
            </a:innerShdw>
          </a:effectLst>
        </p:spPr>
        <p:txBody>
          <a:bodyPr lIns="91425" tIns="45713" rIns="91425" bIns="45713"/>
          <a:lstStyle/>
          <a:p>
            <a:pPr algn="ctr" eaLnBrk="0" hangingPunct="0">
              <a:defRPr/>
            </a:pPr>
            <a:r>
              <a:rPr lang="cs-CZ" sz="5400" dirty="0" smtClean="0">
                <a:ln w="25400">
                  <a:solidFill>
                    <a:srgbClr val="FFFF00"/>
                  </a:solidFill>
                </a:ln>
                <a:blipFill>
                  <a:blip r:embed="rId7"/>
                  <a:stretch>
                    <a:fillRect/>
                  </a:stretch>
                </a:blipFill>
                <a:effectLst>
                  <a:outerShdw blurRad="38100" dist="38100" dir="2700000" algn="tl">
                    <a:srgbClr val="000000">
                      <a:alpha val="43137"/>
                    </a:srgbClr>
                  </a:outerShdw>
                </a:effectLst>
                <a:latin typeface="Rockwell Condensed" pitchFamily="18" charset="0"/>
                <a:ea typeface="GulimChe" pitchFamily="49" charset="-127"/>
                <a:cs typeface="Mongolian Baiti" pitchFamily="66" charset="0"/>
              </a:rPr>
              <a:t>SK </a:t>
            </a:r>
            <a:r>
              <a:rPr lang="cs-CZ" sz="5400" dirty="0" err="1" smtClean="0">
                <a:ln w="25400">
                  <a:solidFill>
                    <a:srgbClr val="FFFF00"/>
                  </a:solidFill>
                </a:ln>
                <a:blipFill>
                  <a:blip r:embed="rId7"/>
                  <a:stretch>
                    <a:fillRect/>
                  </a:stretch>
                </a:blipFill>
                <a:effectLst>
                  <a:outerShdw blurRad="38100" dist="38100" dir="2700000" algn="tl">
                    <a:srgbClr val="000000">
                      <a:alpha val="43137"/>
                    </a:srgbClr>
                  </a:outerShdw>
                </a:effectLst>
                <a:latin typeface="Rockwell Condensed" pitchFamily="18" charset="0"/>
                <a:ea typeface="GulimChe" pitchFamily="49" charset="-127"/>
                <a:cs typeface="Mongolian Baiti" pitchFamily="66" charset="0"/>
              </a:rPr>
              <a:t>Štětí</a:t>
            </a:r>
            <a:r>
              <a:rPr lang="cs-CZ" sz="5400" dirty="0" smtClean="0">
                <a:ln w="25400">
                  <a:solidFill>
                    <a:srgbClr val="FFFF00"/>
                  </a:solidFill>
                </a:ln>
                <a:blipFill>
                  <a:blip r:embed="rId7"/>
                  <a:stretch>
                    <a:fillRect/>
                  </a:stretch>
                </a:blipFill>
                <a:effectLst>
                  <a:outerShdw blurRad="38100" dist="38100" dir="2700000" algn="tl">
                    <a:srgbClr val="000000">
                      <a:alpha val="43137"/>
                    </a:srgbClr>
                  </a:outerShdw>
                </a:effectLst>
                <a:latin typeface="Rockwell Condensed" pitchFamily="18" charset="0"/>
                <a:ea typeface="GulimChe" pitchFamily="49" charset="-127"/>
                <a:cs typeface="Mongolian Baiti" pitchFamily="66" charset="0"/>
              </a:rPr>
              <a:t>, z.s.</a:t>
            </a:r>
            <a:endParaRPr lang="cs-CZ" sz="5400" dirty="0">
              <a:ln w="25400">
                <a:solidFill>
                  <a:srgbClr val="FFFF00"/>
                </a:solidFill>
              </a:ln>
              <a:blipFill>
                <a:blip r:embed="rId7"/>
                <a:stretch>
                  <a:fillRect/>
                </a:stretch>
              </a:blipFill>
              <a:effectLst>
                <a:outerShdw blurRad="38100" dist="38100" dir="2700000" algn="tl">
                  <a:srgbClr val="000000">
                    <a:alpha val="43137"/>
                  </a:srgbClr>
                </a:outerShdw>
              </a:effectLst>
              <a:latin typeface="Rockwell Condensed" pitchFamily="18" charset="0"/>
              <a:ea typeface="GulimChe" pitchFamily="49" charset="-127"/>
              <a:cs typeface="Mongolian Baiti" pitchFamily="66" charset="0"/>
            </a:endParaRPr>
          </a:p>
        </p:txBody>
      </p:sp>
      <p:sp>
        <p:nvSpPr>
          <p:cNvPr id="12298" name="Text Box 147"/>
          <p:cNvSpPr txBox="1">
            <a:spLocks noChangeArrowheads="1"/>
          </p:cNvSpPr>
          <p:nvPr/>
        </p:nvSpPr>
        <p:spPr bwMode="auto">
          <a:xfrm>
            <a:off x="2335188" y="2539380"/>
            <a:ext cx="339725" cy="338540"/>
          </a:xfrm>
          <a:prstGeom prst="rect">
            <a:avLst/>
          </a:prstGeom>
          <a:noFill/>
          <a:ln w="9525">
            <a:noFill/>
            <a:miter lim="800000"/>
            <a:headEnd/>
            <a:tailEnd/>
          </a:ln>
        </p:spPr>
        <p:txBody>
          <a:bodyPr lIns="91425" tIns="45713" rIns="91425" bIns="45713">
            <a:spAutoFit/>
          </a:bodyPr>
          <a:lstStyle/>
          <a:p>
            <a:pPr algn="ctr" eaLnBrk="0" hangingPunct="0"/>
            <a:r>
              <a:rPr lang="cs-CZ" sz="1600" dirty="0">
                <a:latin typeface="Albertus MT" pitchFamily="18" charset="0"/>
              </a:rPr>
              <a:t>a</a:t>
            </a:r>
          </a:p>
        </p:txBody>
      </p:sp>
      <p:sp>
        <p:nvSpPr>
          <p:cNvPr id="7181" name="Text Box 148"/>
          <p:cNvSpPr txBox="1">
            <a:spLocks noChangeArrowheads="1"/>
          </p:cNvSpPr>
          <p:nvPr/>
        </p:nvSpPr>
        <p:spPr bwMode="auto">
          <a:xfrm>
            <a:off x="102940" y="3763516"/>
            <a:ext cx="4896544" cy="2893086"/>
          </a:xfrm>
          <a:prstGeom prst="rect">
            <a:avLst/>
          </a:prstGeom>
          <a:blipFill>
            <a:blip r:embed="rId8" cstate="print"/>
            <a:stretch>
              <a:fillRect/>
            </a:stretch>
          </a:blipFill>
          <a:ln w="63500">
            <a:solidFill>
              <a:schemeClr val="tx1"/>
            </a:solidFill>
            <a:miter lim="800000"/>
            <a:headEnd/>
            <a:tailEnd/>
          </a:ln>
          <a:scene3d>
            <a:camera prst="orthographicFront"/>
            <a:lightRig rig="threePt" dir="t"/>
          </a:scene3d>
          <a:sp3d contourW="12700">
            <a:contourClr>
              <a:schemeClr val="accent2">
                <a:lumMod val="20000"/>
                <a:lumOff val="80000"/>
              </a:schemeClr>
            </a:contourClr>
          </a:sp3d>
        </p:spPr>
        <p:txBody>
          <a:bodyPr wrap="square" lIns="91425" tIns="45713" rIns="91425" bIns="45713">
            <a:spAutoFit/>
          </a:bodyPr>
          <a:lstStyle/>
          <a:p>
            <a:pPr algn="ctr" eaLnBrk="0" hangingPunct="0">
              <a:defRPr/>
            </a:pPr>
            <a:r>
              <a:rPr lang="cs-CZ" sz="2600" u="sng" dirty="0">
                <a:ln w="3175">
                  <a:solidFill>
                    <a:srgbClr val="FFCC66"/>
                  </a:solidFill>
                </a:ln>
                <a:solidFill>
                  <a:srgbClr val="FF0066"/>
                </a:solidFill>
                <a:effectLst>
                  <a:outerShdw blurRad="38100" dist="38100" dir="2700000" algn="tl">
                    <a:srgbClr val="000000">
                      <a:alpha val="43137"/>
                    </a:srgbClr>
                  </a:outerShdw>
                </a:effectLst>
                <a:latin typeface="Century Schoolbook" pitchFamily="18" charset="0"/>
                <a:ea typeface="FangSong" pitchFamily="49" charset="-122"/>
                <a:cs typeface="Times New Roman" pitchFamily="18" charset="0"/>
              </a:rPr>
              <a:t>Hlavního rozhodčího</a:t>
            </a:r>
          </a:p>
          <a:p>
            <a:pPr algn="ctr" eaLnBrk="0" hangingPunct="0">
              <a:defRPr/>
            </a:pPr>
            <a:r>
              <a:rPr lang="cs-CZ" sz="2600" dirty="0" smtClean="0">
                <a:ln w="3175">
                  <a:noFill/>
                </a:ln>
                <a:blipFill>
                  <a:blip r:embed="rId9"/>
                  <a:stretch>
                    <a:fillRect/>
                  </a:stretch>
                </a:blipFill>
                <a:effectLst>
                  <a:outerShdw blurRad="38100" dist="38100" dir="2700000" algn="tl">
                    <a:srgbClr val="000000">
                      <a:alpha val="43137"/>
                    </a:srgbClr>
                  </a:outerShdw>
                </a:effectLst>
                <a:latin typeface="Colonna MT" pitchFamily="82" charset="0"/>
                <a:ea typeface="KaiTi" pitchFamily="49" charset="-122"/>
                <a:cs typeface="RomanT" pitchFamily="2" charset="0"/>
              </a:rPr>
              <a:t>Víta Nedvěda z Chomutova</a:t>
            </a:r>
          </a:p>
          <a:p>
            <a:pPr algn="ctr" eaLnBrk="0" hangingPunct="0">
              <a:defRPr/>
            </a:pPr>
            <a:r>
              <a:rPr lang="cs-CZ" sz="2600" dirty="0" smtClean="0">
                <a:ln w="3175">
                  <a:noFill/>
                </a:ln>
                <a:solidFill>
                  <a:srgbClr val="FF0066"/>
                </a:solidFill>
                <a:effectLst>
                  <a:outerShdw blurRad="38100" dist="38100" dir="2700000" algn="tl">
                    <a:srgbClr val="000000">
                      <a:alpha val="43137"/>
                    </a:srgbClr>
                  </a:outerShdw>
                </a:effectLst>
                <a:latin typeface="Gill Sans Ultra Bold" pitchFamily="34" charset="-18"/>
                <a:ea typeface="Gungsuh" pitchFamily="18" charset="-127"/>
                <a:cs typeface="Arial" pitchFamily="34" charset="0"/>
              </a:rPr>
              <a:t>   </a:t>
            </a:r>
            <a:r>
              <a:rPr lang="cs-CZ" sz="2100" u="sng" dirty="0" smtClean="0">
                <a:ln w="3175">
                  <a:solidFill>
                    <a:srgbClr val="FFCC66"/>
                  </a:solidFill>
                </a:ln>
                <a:solidFill>
                  <a:srgbClr val="FF0066"/>
                </a:solidFill>
                <a:effectLst>
                  <a:outerShdw blurRad="38100" dist="38100" dir="2700000" algn="tl">
                    <a:srgbClr val="000000">
                      <a:alpha val="43137"/>
                    </a:srgbClr>
                  </a:outerShdw>
                </a:effectLst>
                <a:latin typeface="Century Schoolbook" pitchFamily="18" charset="0"/>
                <a:ea typeface="Gungsuh" pitchFamily="18" charset="-127"/>
                <a:cs typeface="Times New Roman" pitchFamily="18" charset="0"/>
              </a:rPr>
              <a:t>Asistenty hlavního rozhodčího</a:t>
            </a:r>
          </a:p>
          <a:p>
            <a:pPr algn="ctr" eaLnBrk="0" hangingPunct="0">
              <a:defRPr/>
            </a:pPr>
            <a:r>
              <a:rPr lang="cs-CZ" sz="2600" dirty="0" smtClean="0">
                <a:ln w="3175">
                  <a:noFill/>
                </a:ln>
                <a:blipFill>
                  <a:blip r:embed="rId9"/>
                  <a:stretch>
                    <a:fillRect/>
                  </a:stretch>
                </a:blipFill>
                <a:effectLst>
                  <a:outerShdw blurRad="38100" dist="38100" dir="2700000" algn="tl">
                    <a:srgbClr val="000000">
                      <a:alpha val="43137"/>
                    </a:srgbClr>
                  </a:outerShdw>
                </a:effectLst>
                <a:latin typeface="Colonna MT" pitchFamily="82" charset="0"/>
                <a:ea typeface="KaiTi" pitchFamily="49" charset="-122"/>
                <a:cs typeface="RomanT" pitchFamily="2" charset="0"/>
              </a:rPr>
              <a:t>Jakuba Zavadila z Žatce</a:t>
            </a:r>
          </a:p>
          <a:p>
            <a:pPr algn="ctr" eaLnBrk="0" hangingPunct="0">
              <a:defRPr/>
            </a:pPr>
            <a:r>
              <a:rPr lang="cs-CZ" sz="2600" dirty="0" smtClean="0">
                <a:ln w="3175">
                  <a:noFill/>
                </a:ln>
                <a:blipFill>
                  <a:blip r:embed="rId9"/>
                  <a:stretch>
                    <a:fillRect/>
                  </a:stretch>
                </a:blipFill>
                <a:effectLst>
                  <a:outerShdw blurRad="38100" dist="38100" dir="2700000" algn="tl">
                    <a:srgbClr val="000000">
                      <a:alpha val="43137"/>
                    </a:srgbClr>
                  </a:outerShdw>
                </a:effectLst>
                <a:latin typeface="Colonna MT" pitchFamily="82" charset="0"/>
                <a:ea typeface="KaiTi" pitchFamily="49" charset="-122"/>
                <a:cs typeface="RomanT" pitchFamily="2" charset="0"/>
              </a:rPr>
              <a:t>Radka Krutinu z Chomutova</a:t>
            </a:r>
          </a:p>
          <a:p>
            <a:pPr marL="0" lvl="1" indent="0" algn="ctr">
              <a:defRPr/>
            </a:pPr>
            <a:r>
              <a:rPr lang="cs-CZ" sz="2600" dirty="0" smtClean="0">
                <a:ln w="3175">
                  <a:noFill/>
                </a:ln>
                <a:effectLst>
                  <a:outerShdw blurRad="38100" dist="38100" dir="2700000" algn="tl">
                    <a:srgbClr val="000000">
                      <a:alpha val="43137"/>
                    </a:srgbClr>
                  </a:outerShdw>
                </a:effectLst>
                <a:latin typeface="RomanT" pitchFamily="2" charset="0"/>
                <a:ea typeface="KaiTi" pitchFamily="49" charset="-122"/>
                <a:cs typeface="RomanT" pitchFamily="2" charset="0"/>
              </a:rPr>
              <a:t> </a:t>
            </a:r>
            <a:r>
              <a:rPr lang="cs-CZ" sz="2600" u="sng" dirty="0" smtClean="0">
                <a:ln w="3175">
                  <a:solidFill>
                    <a:srgbClr val="FFCC66"/>
                  </a:solidFill>
                </a:ln>
                <a:solidFill>
                  <a:srgbClr val="FF0066"/>
                </a:solidFill>
                <a:effectLst>
                  <a:outerShdw blurRad="38100" dist="38100" dir="2700000" algn="tl">
                    <a:srgbClr val="000000">
                      <a:alpha val="43137"/>
                    </a:srgbClr>
                  </a:outerShdw>
                </a:effectLst>
                <a:latin typeface="Century Schoolbook" pitchFamily="18" charset="0"/>
                <a:ea typeface="Gungsuh" pitchFamily="18" charset="-127"/>
                <a:cs typeface="Times New Roman" pitchFamily="18" charset="0"/>
              </a:rPr>
              <a:t>Delegáta FAČR</a:t>
            </a:r>
          </a:p>
          <a:p>
            <a:pPr algn="ctr" eaLnBrk="0" hangingPunct="0">
              <a:defRPr/>
            </a:pPr>
            <a:r>
              <a:rPr lang="cs-CZ" sz="2600" dirty="0" smtClean="0">
                <a:ln w="3175">
                  <a:noFill/>
                </a:ln>
                <a:blipFill>
                  <a:blip r:embed="rId9"/>
                  <a:stretch>
                    <a:fillRect/>
                  </a:stretch>
                </a:blipFill>
                <a:effectLst>
                  <a:outerShdw blurRad="38100" dist="38100" dir="2700000" algn="tl">
                    <a:srgbClr val="000000">
                      <a:alpha val="43137"/>
                    </a:srgbClr>
                  </a:outerShdw>
                </a:effectLst>
                <a:latin typeface="Colonna MT" pitchFamily="82" charset="0"/>
                <a:ea typeface="KaiTi" pitchFamily="49" charset="-122"/>
                <a:cs typeface="RomanT" pitchFamily="2" charset="0"/>
              </a:rPr>
              <a:t>Petra </a:t>
            </a:r>
            <a:r>
              <a:rPr lang="cs-CZ" sz="2600" dirty="0" err="1" smtClean="0">
                <a:ln w="3175">
                  <a:noFill/>
                </a:ln>
                <a:blipFill>
                  <a:blip r:embed="rId9"/>
                  <a:stretch>
                    <a:fillRect/>
                  </a:stretch>
                </a:blipFill>
                <a:effectLst>
                  <a:outerShdw blurRad="38100" dist="38100" dir="2700000" algn="tl">
                    <a:srgbClr val="000000">
                      <a:alpha val="43137"/>
                    </a:srgbClr>
                  </a:outerShdw>
                </a:effectLst>
                <a:latin typeface="Colonna MT" pitchFamily="82" charset="0"/>
                <a:ea typeface="KaiTi" pitchFamily="49" charset="-122"/>
                <a:cs typeface="RomanT" pitchFamily="2" charset="0"/>
              </a:rPr>
              <a:t>Kalistu</a:t>
            </a:r>
            <a:r>
              <a:rPr lang="cs-CZ" sz="2600" dirty="0" smtClean="0">
                <a:ln w="3175">
                  <a:noFill/>
                </a:ln>
                <a:blipFill>
                  <a:blip r:embed="rId9"/>
                  <a:stretch>
                    <a:fillRect/>
                  </a:stretch>
                </a:blipFill>
                <a:effectLst>
                  <a:outerShdw blurRad="38100" dist="38100" dir="2700000" algn="tl">
                    <a:srgbClr val="000000">
                      <a:alpha val="43137"/>
                    </a:srgbClr>
                  </a:outerShdw>
                </a:effectLst>
                <a:latin typeface="Colonna MT" pitchFamily="82" charset="0"/>
                <a:ea typeface="KaiTi" pitchFamily="49" charset="-122"/>
                <a:cs typeface="RomanT" pitchFamily="2" charset="0"/>
              </a:rPr>
              <a:t> z Loun</a:t>
            </a:r>
          </a:p>
        </p:txBody>
      </p:sp>
      <p:sp>
        <p:nvSpPr>
          <p:cNvPr id="12" name="TextovéPole 11"/>
          <p:cNvSpPr txBox="1"/>
          <p:nvPr/>
        </p:nvSpPr>
        <p:spPr>
          <a:xfrm>
            <a:off x="72008" y="1172969"/>
            <a:ext cx="4927476" cy="584775"/>
          </a:xfrm>
          <a:prstGeom prst="rect">
            <a:avLst/>
          </a:prstGeom>
          <a:solidFill>
            <a:srgbClr val="CCFF99"/>
          </a:solidFill>
          <a:ln w="47625">
            <a:gradFill flip="none" rotWithShape="1">
              <a:gsLst>
                <a:gs pos="0">
                  <a:srgbClr val="D6B19C"/>
                </a:gs>
                <a:gs pos="30000">
                  <a:srgbClr val="D49E6C"/>
                </a:gs>
                <a:gs pos="70000">
                  <a:srgbClr val="A65528"/>
                </a:gs>
                <a:gs pos="100000">
                  <a:srgbClr val="663012"/>
                </a:gs>
              </a:gsLst>
              <a:lin ang="5400000" scaled="0"/>
              <a:tileRect r="-100000" b="-100000"/>
            </a:gradFill>
          </a:ln>
        </p:spPr>
        <p:txBody>
          <a:bodyPr wrap="square" rtlCol="0">
            <a:spAutoFit/>
            <a:scene3d>
              <a:camera prst="orthographicFront"/>
              <a:lightRig rig="freezing" dir="t"/>
            </a:scene3d>
            <a:sp3d extrusionH="57150" contourW="6350" prstMaterial="matte">
              <a:extrusionClr>
                <a:schemeClr val="bg1"/>
              </a:extrusionClr>
              <a:contourClr>
                <a:schemeClr val="bg1"/>
              </a:contourClr>
            </a:sp3d>
          </a:bodyPr>
          <a:lstStyle/>
          <a:p>
            <a:pPr algn="ctr"/>
            <a:r>
              <a:rPr lang="cs-CZ" sz="1600" i="1" dirty="0" smtClean="0">
                <a:effectLst>
                  <a:outerShdw blurRad="38100" dist="38100" dir="2700000" algn="tl">
                    <a:srgbClr val="000000">
                      <a:alpha val="43137"/>
                    </a:srgbClr>
                  </a:outerShdw>
                </a:effectLst>
                <a:latin typeface="Franklin Gothic Heavy" pitchFamily="34" charset="0"/>
                <a:ea typeface="SimSun" pitchFamily="2" charset="-122"/>
              </a:rPr>
              <a:t>Při příležitosti dnešního utkání Ústeckého přeboru funkcionáře, hráče a příznivce</a:t>
            </a:r>
          </a:p>
        </p:txBody>
      </p:sp>
      <p:sp>
        <p:nvSpPr>
          <p:cNvPr id="13" name="TextovéPole 12"/>
          <p:cNvSpPr txBox="1"/>
          <p:nvPr/>
        </p:nvSpPr>
        <p:spPr>
          <a:xfrm>
            <a:off x="2443220" y="6931868"/>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a:t>
            </a:r>
          </a:p>
        </p:txBody>
      </p:sp>
      <p:sp>
        <p:nvSpPr>
          <p:cNvPr id="14" name="TextovéPole 13"/>
          <p:cNvSpPr txBox="1"/>
          <p:nvPr/>
        </p:nvSpPr>
        <p:spPr>
          <a:xfrm>
            <a:off x="102940" y="2827412"/>
            <a:ext cx="4896544" cy="861774"/>
          </a:xfrm>
          <a:prstGeom prst="rect">
            <a:avLst/>
          </a:prstGeom>
          <a:blipFill>
            <a:blip r:embed="rId6" cstate="print"/>
            <a:stretch>
              <a:fillRect/>
            </a:stretch>
          </a:blipFill>
          <a:ln w="25400" cmpd="sng">
            <a:solidFill>
              <a:srgbClr val="CC0099"/>
            </a:solidFill>
          </a:ln>
          <a:effectLst>
            <a:innerShdw blurRad="647700" dist="1625600">
              <a:schemeClr val="accent1">
                <a:lumMod val="60000"/>
                <a:lumOff val="40000"/>
                <a:alpha val="50000"/>
              </a:schemeClr>
            </a:innerShdw>
          </a:effectLst>
          <a:sp3d contourW="12700">
            <a:contourClr>
              <a:schemeClr val="bg1"/>
            </a:contourClr>
          </a:sp3d>
        </p:spPr>
        <p:txBody>
          <a:bodyPr wrap="square" rtlCol="0">
            <a:spAutoFit/>
          </a:bodyPr>
          <a:lstStyle/>
          <a:p>
            <a:pPr algn="ctr" eaLnBrk="0" hangingPunct="0">
              <a:defRPr/>
            </a:pPr>
            <a:r>
              <a:rPr lang="cs-CZ" sz="5000" dirty="0" smtClean="0">
                <a:ln w="25400">
                  <a:solidFill>
                    <a:srgbClr val="FFFF00"/>
                  </a:solidFill>
                </a:ln>
                <a:blipFill>
                  <a:blip r:embed="rId7"/>
                  <a:stretch>
                    <a:fillRect/>
                  </a:stretch>
                </a:blipFill>
                <a:effectLst>
                  <a:outerShdw blurRad="38100" dist="38100" dir="2700000" algn="tl">
                    <a:srgbClr val="000000">
                      <a:alpha val="43137"/>
                    </a:srgbClr>
                  </a:outerShdw>
                </a:effectLst>
                <a:latin typeface="Rockwell Condensed" pitchFamily="18" charset="0"/>
                <a:cs typeface="Arial" pitchFamily="34" charset="0"/>
              </a:rPr>
              <a:t>TJ </a:t>
            </a:r>
            <a:r>
              <a:rPr lang="cs-CZ" sz="5000" dirty="0" err="1" smtClean="0">
                <a:ln w="25400">
                  <a:solidFill>
                    <a:srgbClr val="FFFF00"/>
                  </a:solidFill>
                </a:ln>
                <a:blipFill>
                  <a:blip r:embed="rId7"/>
                  <a:stretch>
                    <a:fillRect/>
                  </a:stretch>
                </a:blipFill>
                <a:effectLst>
                  <a:outerShdw blurRad="38100" dist="38100" dir="2700000" algn="tl">
                    <a:srgbClr val="000000">
                      <a:alpha val="43137"/>
                    </a:srgbClr>
                  </a:outerShdw>
                </a:effectLst>
                <a:latin typeface="Rockwell Condensed" pitchFamily="18" charset="0"/>
                <a:cs typeface="Arial" pitchFamily="34" charset="0"/>
              </a:rPr>
              <a:t>Střekov</a:t>
            </a:r>
            <a:r>
              <a:rPr lang="cs-CZ" sz="5000" dirty="0" smtClean="0">
                <a:ln w="25400">
                  <a:solidFill>
                    <a:srgbClr val="FFFF00"/>
                  </a:solidFill>
                </a:ln>
                <a:blipFill>
                  <a:blip r:embed="rId7"/>
                  <a:stretch>
                    <a:fillRect/>
                  </a:stretch>
                </a:blipFill>
                <a:effectLst>
                  <a:outerShdw blurRad="38100" dist="38100" dir="2700000" algn="tl">
                    <a:srgbClr val="000000">
                      <a:alpha val="43137"/>
                    </a:srgbClr>
                  </a:outerShdw>
                </a:effectLst>
                <a:latin typeface="Rockwell Condensed" pitchFamily="18" charset="0"/>
                <a:cs typeface="Arial" pitchFamily="34" charset="0"/>
              </a:rPr>
              <a:t>, z.s.</a:t>
            </a:r>
          </a:p>
        </p:txBody>
      </p:sp>
      <p:pic>
        <p:nvPicPr>
          <p:cNvPr id="2" name="Picture 1"/>
          <p:cNvPicPr>
            <a:picLocks noChangeAspect="1" noChangeArrowheads="1"/>
          </p:cNvPicPr>
          <p:nvPr/>
        </p:nvPicPr>
        <p:blipFill>
          <a:blip r:embed="rId10" cstate="print"/>
          <a:srcRect/>
          <a:stretch>
            <a:fillRect/>
          </a:stretch>
        </p:blipFill>
        <p:spPr bwMode="auto">
          <a:xfrm>
            <a:off x="3055268" y="6742881"/>
            <a:ext cx="1581150" cy="477019"/>
          </a:xfrm>
          <a:prstGeom prst="rect">
            <a:avLst/>
          </a:prstGeom>
          <a:noFill/>
          <a:ln w="9525">
            <a:noFill/>
            <a:miter lim="800000"/>
            <a:headEnd/>
            <a:tailEnd/>
          </a:ln>
        </p:spPr>
      </p:pic>
      <p:pic>
        <p:nvPicPr>
          <p:cNvPr id="29698" name="Picture 2"/>
          <p:cNvPicPr>
            <a:picLocks noChangeAspect="1" noChangeArrowheads="1"/>
          </p:cNvPicPr>
          <p:nvPr/>
        </p:nvPicPr>
        <p:blipFill>
          <a:blip r:embed="rId11" cstate="print"/>
          <a:srcRect/>
          <a:stretch>
            <a:fillRect/>
          </a:stretch>
        </p:blipFill>
        <p:spPr bwMode="auto">
          <a:xfrm>
            <a:off x="751013" y="6715844"/>
            <a:ext cx="864096" cy="504056"/>
          </a:xfrm>
          <a:prstGeom prst="rect">
            <a:avLst/>
          </a:prstGeom>
          <a:noFill/>
          <a:ln w="9525">
            <a:noFill/>
            <a:miter lim="800000"/>
            <a:headEnd/>
            <a:tailEnd/>
          </a:ln>
        </p:spPr>
      </p:pic>
      <p:sp>
        <p:nvSpPr>
          <p:cNvPr id="16" name="Obdélník 15"/>
          <p:cNvSpPr/>
          <p:nvPr/>
        </p:nvSpPr>
        <p:spPr>
          <a:xfrm>
            <a:off x="5575548" y="91108"/>
            <a:ext cx="4608512" cy="1569660"/>
          </a:xfrm>
          <a:prstGeom prst="rect">
            <a:avLst/>
          </a:prstGeom>
          <a:blipFill>
            <a:blip r:embed="rId12" cstate="print"/>
            <a:stretch>
              <a:fillRect/>
            </a:stretch>
          </a:blipFill>
          <a:ln w="101600" cmpd="sng">
            <a:gradFill flip="none"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shape">
                <a:fillToRect l="50000" t="50000" r="50000" b="50000"/>
              </a:path>
              <a:tileRect/>
            </a:gradFill>
            <a:prstDash val="sysDot"/>
          </a:ln>
        </p:spPr>
        <p:txBody>
          <a:bodyPr wrap="square" lIns="91440" tIns="45720" rIns="91440" bIns="45720">
            <a:spAutoFit/>
          </a:bodyPr>
          <a:lstStyle/>
          <a:p>
            <a:pPr algn="ctr"/>
            <a:r>
              <a:rPr lang="cs-CZ" sz="2400" b="1" cap="none" spc="0" dirty="0" smtClean="0">
                <a:ln w="24500" cmpd="dbl">
                  <a:solidFill>
                    <a:srgbClr val="33CCFF"/>
                  </a:solidFill>
                  <a:prstDash val="solid"/>
                  <a:miter lim="800000"/>
                </a:ln>
                <a:solidFill>
                  <a:srgbClr val="FF0000"/>
                </a:solidFill>
                <a:effectLst>
                  <a:outerShdw blurRad="38100" dist="38100" dir="7020000" algn="tl">
                    <a:srgbClr val="000000">
                      <a:alpha val="35000"/>
                    </a:srgbClr>
                  </a:outerShdw>
                </a:effectLst>
              </a:rPr>
              <a:t>Pozvánka na semifinále</a:t>
            </a:r>
          </a:p>
          <a:p>
            <a:pPr algn="ctr"/>
            <a:r>
              <a:rPr lang="cs-CZ" sz="2400" b="1" cap="none" spc="0" dirty="0" smtClean="0">
                <a:ln w="24500" cmpd="dbl">
                  <a:solidFill>
                    <a:srgbClr val="33CCFF"/>
                  </a:solidFill>
                  <a:prstDash val="solid"/>
                  <a:miter lim="800000"/>
                </a:ln>
                <a:solidFill>
                  <a:srgbClr val="FF0000"/>
                </a:solidFill>
                <a:effectLst>
                  <a:outerShdw blurRad="38100" dist="38100" dir="7020000" algn="tl">
                    <a:srgbClr val="000000">
                      <a:alpha val="35000"/>
                    </a:srgbClr>
                  </a:outerShdw>
                </a:effectLst>
              </a:rPr>
              <a:t> O pohár hejtmana Ústeckého kraje. Opakuje se loňské finále.</a:t>
            </a:r>
            <a:endParaRPr lang="cs-CZ" sz="2400" b="1" cap="none" spc="0" dirty="0">
              <a:ln w="24500" cmpd="dbl">
                <a:solidFill>
                  <a:srgbClr val="33CCFF"/>
                </a:solidFill>
                <a:prstDash val="solid"/>
                <a:miter lim="800000"/>
              </a:ln>
              <a:solidFill>
                <a:srgbClr val="FF0000"/>
              </a:solidFill>
              <a:effectLst>
                <a:outerShdw blurRad="38100" dist="38100" dir="7020000" algn="tl">
                  <a:srgbClr val="000000">
                    <a:alpha val="35000"/>
                  </a:srgbClr>
                </a:outerShdw>
              </a:effectLst>
            </a:endParaRPr>
          </a:p>
        </p:txBody>
      </p:sp>
      <p:sp>
        <p:nvSpPr>
          <p:cNvPr id="18" name="TextovéPole 17"/>
          <p:cNvSpPr txBox="1"/>
          <p:nvPr/>
        </p:nvSpPr>
        <p:spPr>
          <a:xfrm>
            <a:off x="5575548" y="1800711"/>
            <a:ext cx="4608512" cy="5124480"/>
          </a:xfrm>
          <a:prstGeom prst="rect">
            <a:avLst/>
          </a:prstGeom>
          <a:blipFill>
            <a:blip r:embed="rId13" cstate="print"/>
            <a:stretch>
              <a:fillRect/>
            </a:stretch>
          </a:blipFill>
          <a:ln w="63500">
            <a:solidFill>
              <a:schemeClr val="accent1">
                <a:lumMod val="50000"/>
              </a:schemeClr>
            </a:solidFill>
          </a:ln>
        </p:spPr>
        <p:txBody>
          <a:bodyPr wrap="square" rtlCol="0">
            <a:spAutoFit/>
          </a:bodyPr>
          <a:lstStyle/>
          <a:p>
            <a:r>
              <a:rPr lang="cs-CZ" sz="4900" b="0" dirty="0" smtClean="0">
                <a:ln w="15875">
                  <a:solidFill>
                    <a:srgbClr val="6600CC"/>
                  </a:solidFill>
                </a:ln>
                <a:solidFill>
                  <a:srgbClr val="009900"/>
                </a:solidFill>
                <a:latin typeface="Colonna MT" pitchFamily="82" charset="0"/>
              </a:rPr>
              <a:t>SK </a:t>
            </a:r>
            <a:r>
              <a:rPr lang="cs-CZ" sz="4900" b="0" dirty="0" err="1" smtClean="0">
                <a:ln w="15875">
                  <a:solidFill>
                    <a:srgbClr val="6600CC"/>
                  </a:solidFill>
                </a:ln>
                <a:solidFill>
                  <a:srgbClr val="009900"/>
                </a:solidFill>
                <a:latin typeface="Colonna MT" pitchFamily="82" charset="0"/>
              </a:rPr>
              <a:t>Štětí</a:t>
            </a:r>
            <a:endParaRPr lang="cs-CZ" sz="4900" b="0" dirty="0" smtClean="0">
              <a:ln w="15875">
                <a:solidFill>
                  <a:srgbClr val="6600CC"/>
                </a:solidFill>
              </a:ln>
              <a:solidFill>
                <a:srgbClr val="009900"/>
              </a:solidFill>
              <a:latin typeface="Colonna MT" pitchFamily="82" charset="0"/>
            </a:endParaRPr>
          </a:p>
          <a:p>
            <a:r>
              <a:rPr lang="cs-CZ" sz="4900" b="0" dirty="0" smtClean="0">
                <a:ln w="15875">
                  <a:solidFill>
                    <a:srgbClr val="6600CC"/>
                  </a:solidFill>
                </a:ln>
                <a:solidFill>
                  <a:srgbClr val="009900"/>
                </a:solidFill>
                <a:latin typeface="Colonna MT" pitchFamily="82" charset="0"/>
              </a:rPr>
              <a:t>FK </a:t>
            </a:r>
            <a:r>
              <a:rPr lang="cs-CZ" sz="4900" b="0" dirty="0" err="1" smtClean="0">
                <a:ln w="15875">
                  <a:solidFill>
                    <a:srgbClr val="6600CC"/>
                  </a:solidFill>
                </a:ln>
                <a:solidFill>
                  <a:srgbClr val="009900"/>
                </a:solidFill>
                <a:latin typeface="Colonna MT" pitchFamily="82" charset="0"/>
              </a:rPr>
              <a:t>Postoloprty</a:t>
            </a:r>
            <a:endParaRPr lang="cs-CZ" sz="4900" b="0" dirty="0" smtClean="0">
              <a:ln w="15875">
                <a:solidFill>
                  <a:srgbClr val="6600CC"/>
                </a:solidFill>
              </a:ln>
              <a:solidFill>
                <a:srgbClr val="009900"/>
              </a:solidFill>
              <a:latin typeface="Colonna MT" pitchFamily="82" charset="0"/>
            </a:endParaRPr>
          </a:p>
          <a:p>
            <a:pPr algn="ctr"/>
            <a:r>
              <a:rPr lang="cs-CZ" sz="3700" b="0" dirty="0" smtClean="0">
                <a:ln w="15875">
                  <a:solidFill>
                    <a:srgbClr val="6600CC"/>
                  </a:solidFill>
                </a:ln>
                <a:solidFill>
                  <a:srgbClr val="009900"/>
                </a:solidFill>
                <a:latin typeface="Colonna MT" pitchFamily="82" charset="0"/>
              </a:rPr>
              <a:t>středa 1.6.2016 17:00 hod</a:t>
            </a:r>
          </a:p>
          <a:p>
            <a:pPr algn="ctr"/>
            <a:r>
              <a:rPr lang="cs-CZ" sz="2400" b="0" dirty="0" smtClean="0">
                <a:ln w="15875">
                  <a:solidFill>
                    <a:srgbClr val="6600CC"/>
                  </a:solidFill>
                </a:ln>
                <a:solidFill>
                  <a:srgbClr val="009900"/>
                </a:solidFill>
                <a:latin typeface="Colonna MT" pitchFamily="82" charset="0"/>
              </a:rPr>
              <a:t>Městský stadion ve </a:t>
            </a:r>
            <a:r>
              <a:rPr lang="cs-CZ" sz="2400" b="0" dirty="0" err="1" smtClean="0">
                <a:ln w="15875">
                  <a:solidFill>
                    <a:srgbClr val="6600CC"/>
                  </a:solidFill>
                </a:ln>
                <a:solidFill>
                  <a:srgbClr val="009900"/>
                </a:solidFill>
                <a:latin typeface="Colonna MT" pitchFamily="82" charset="0"/>
              </a:rPr>
              <a:t>Štětí</a:t>
            </a:r>
            <a:endParaRPr lang="cs-CZ" sz="2400" b="0" dirty="0" smtClean="0">
              <a:ln w="15875">
                <a:solidFill>
                  <a:srgbClr val="6600CC"/>
                </a:solidFill>
              </a:ln>
              <a:solidFill>
                <a:srgbClr val="009900"/>
              </a:solidFill>
              <a:latin typeface="Colonna MT" pitchFamily="82" charset="0"/>
            </a:endParaRPr>
          </a:p>
          <a:p>
            <a:pPr algn="ctr"/>
            <a:endParaRPr lang="cs-CZ" sz="2400" b="0" dirty="0" smtClean="0">
              <a:ln w="15875">
                <a:solidFill>
                  <a:srgbClr val="6600CC"/>
                </a:solidFill>
              </a:ln>
              <a:solidFill>
                <a:srgbClr val="009900"/>
              </a:solidFill>
              <a:latin typeface="Colonna MT" pitchFamily="82" charset="0"/>
            </a:endParaRPr>
          </a:p>
          <a:p>
            <a:pPr algn="ctr"/>
            <a:endParaRPr lang="cs-CZ" sz="2400" b="0" dirty="0" smtClean="0">
              <a:ln w="15875">
                <a:solidFill>
                  <a:srgbClr val="6600CC"/>
                </a:solidFill>
              </a:ln>
              <a:solidFill>
                <a:srgbClr val="009900"/>
              </a:solidFill>
              <a:latin typeface="Colonna MT" pitchFamily="82" charset="0"/>
            </a:endParaRPr>
          </a:p>
          <a:p>
            <a:pPr algn="ctr"/>
            <a:endParaRPr lang="cs-CZ" sz="2400" b="0" dirty="0" smtClean="0">
              <a:ln w="15875">
                <a:solidFill>
                  <a:srgbClr val="6600CC"/>
                </a:solidFill>
              </a:ln>
              <a:solidFill>
                <a:srgbClr val="009900"/>
              </a:solidFill>
              <a:latin typeface="Colonna MT" pitchFamily="82" charset="0"/>
            </a:endParaRPr>
          </a:p>
          <a:p>
            <a:pPr algn="ctr"/>
            <a:endParaRPr lang="cs-CZ" sz="3200" b="0" dirty="0" smtClean="0">
              <a:ln w="15875">
                <a:solidFill>
                  <a:srgbClr val="6600CC"/>
                </a:solidFill>
              </a:ln>
              <a:solidFill>
                <a:srgbClr val="009900"/>
              </a:solidFill>
              <a:latin typeface="Colonna MT" pitchFamily="82" charset="0"/>
            </a:endParaRPr>
          </a:p>
          <a:p>
            <a:pPr algn="ctr"/>
            <a:endParaRPr lang="cs-CZ" sz="3200" b="0" dirty="0" smtClean="0">
              <a:ln w="15875">
                <a:solidFill>
                  <a:srgbClr val="6600CC"/>
                </a:solidFill>
              </a:ln>
              <a:solidFill>
                <a:srgbClr val="009900"/>
              </a:solidFill>
              <a:latin typeface="Colonna MT" pitchFamily="82" charset="0"/>
            </a:endParaRPr>
          </a:p>
          <a:p>
            <a:pPr algn="ctr"/>
            <a:endParaRPr lang="cs-CZ" sz="3200" b="0" dirty="0" smtClean="0">
              <a:ln w="15875">
                <a:solidFill>
                  <a:srgbClr val="6600CC"/>
                </a:solidFill>
              </a:ln>
              <a:solidFill>
                <a:srgbClr val="009900"/>
              </a:solidFill>
              <a:latin typeface="Colonna MT" pitchFamily="82" charset="0"/>
            </a:endParaRPr>
          </a:p>
        </p:txBody>
      </p:sp>
      <p:pic>
        <p:nvPicPr>
          <p:cNvPr id="29697" name="Picture 1"/>
          <p:cNvPicPr>
            <a:picLocks noChangeAspect="1" noChangeArrowheads="1"/>
          </p:cNvPicPr>
          <p:nvPr/>
        </p:nvPicPr>
        <p:blipFill>
          <a:blip r:embed="rId14" cstate="print"/>
          <a:srcRect/>
          <a:stretch>
            <a:fillRect/>
          </a:stretch>
        </p:blipFill>
        <p:spPr bwMode="auto">
          <a:xfrm>
            <a:off x="5791572" y="4339580"/>
            <a:ext cx="4176464" cy="2448272"/>
          </a:xfrm>
          <a:prstGeom prst="rect">
            <a:avLst/>
          </a:prstGeom>
          <a:noFill/>
          <a:ln w="9525">
            <a:noFill/>
            <a:miter lim="800000"/>
            <a:headEnd/>
            <a:tailEnd/>
          </a:ln>
        </p:spPr>
      </p:pic>
      <p:pic>
        <p:nvPicPr>
          <p:cNvPr id="3" name="Picture 2"/>
          <p:cNvPicPr>
            <a:picLocks noChangeAspect="1" noChangeArrowheads="1"/>
          </p:cNvPicPr>
          <p:nvPr/>
        </p:nvPicPr>
        <p:blipFill>
          <a:blip r:embed="rId15" cstate="print"/>
          <a:srcRect/>
          <a:stretch>
            <a:fillRect/>
          </a:stretch>
        </p:blipFill>
        <p:spPr bwMode="auto">
          <a:xfrm>
            <a:off x="8887916" y="1891308"/>
            <a:ext cx="720080" cy="864096"/>
          </a:xfrm>
          <a:prstGeom prst="rect">
            <a:avLst/>
          </a:prstGeom>
          <a:noFill/>
          <a:ln w="9525">
            <a:noFill/>
            <a:miter lim="800000"/>
            <a:headEnd/>
            <a:tailEnd/>
          </a:ln>
        </p:spPr>
      </p:pic>
      <p:sp>
        <p:nvSpPr>
          <p:cNvPr id="19" name="TextovéPole 18"/>
          <p:cNvSpPr txBox="1"/>
          <p:nvPr/>
        </p:nvSpPr>
        <p:spPr>
          <a:xfrm>
            <a:off x="7951812"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55</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780779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37</a:t>
            </a:r>
          </a:p>
        </p:txBody>
      </p:sp>
      <p:sp>
        <p:nvSpPr>
          <p:cNvPr id="11" name="TextovéPole 10"/>
          <p:cNvSpPr txBox="1"/>
          <p:nvPr/>
        </p:nvSpPr>
        <p:spPr>
          <a:xfrm>
            <a:off x="1543100"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20</a:t>
            </a:r>
          </a:p>
        </p:txBody>
      </p:sp>
      <p:cxnSp>
        <p:nvCxnSpPr>
          <p:cNvPr id="8" name="Přímá spojovací šipka 7"/>
          <p:cNvCxnSpPr/>
          <p:nvPr/>
        </p:nvCxnSpPr>
        <p:spPr bwMode="auto">
          <a:xfrm>
            <a:off x="3127276" y="7075884"/>
            <a:ext cx="129614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3" name="Přímá spojovací šipka 12"/>
          <p:cNvCxnSpPr/>
          <p:nvPr/>
        </p:nvCxnSpPr>
        <p:spPr bwMode="auto">
          <a:xfrm>
            <a:off x="3703340" y="7075884"/>
            <a:ext cx="976609" cy="0"/>
          </a:xfrm>
          <a:prstGeom prst="straightConnector1">
            <a:avLst/>
          </a:prstGeom>
          <a:noFill/>
          <a:ln w="31750" cap="flat" cmpd="sng" algn="ctr">
            <a:solidFill>
              <a:schemeClr val="tx1"/>
            </a:solidFill>
            <a:prstDash val="solid"/>
            <a:round/>
            <a:headEnd type="none" w="med" len="med"/>
            <a:tailEnd type="arrow"/>
          </a:ln>
          <a:effectLst>
            <a:outerShdw dist="45791" dir="2021404" algn="ctr" rotWithShape="0">
              <a:srgbClr val="9999FF"/>
            </a:outerShdw>
          </a:effectLst>
        </p:spPr>
      </p:cxnSp>
      <p:sp>
        <p:nvSpPr>
          <p:cNvPr id="16" name="TextovéPole 15"/>
          <p:cNvSpPr txBox="1"/>
          <p:nvPr/>
        </p:nvSpPr>
        <p:spPr>
          <a:xfrm>
            <a:off x="102940" y="91108"/>
            <a:ext cx="4680520" cy="1200329"/>
          </a:xfrm>
          <a:prstGeom prst="rect">
            <a:avLst/>
          </a:prstGeom>
          <a:blipFill>
            <a:blip r:embed="rId3" cstate="print"/>
            <a:stretch>
              <a:fillRect/>
            </a:stretch>
          </a:blipFill>
          <a:ln w="66675" cmpd="sng">
            <a:solidFill>
              <a:srgbClr val="CC00FF"/>
            </a:solidFill>
          </a:ln>
        </p:spPr>
        <p:txBody>
          <a:bodyPr wrap="square" rtlCol="0">
            <a:spAutoFit/>
          </a:bodyPr>
          <a:lstStyle/>
          <a:p>
            <a:pPr algn="ctr"/>
            <a:r>
              <a:rPr lang="cs-CZ" sz="2400" dirty="0" err="1" smtClean="0">
                <a:solidFill>
                  <a:srgbClr val="FF0000"/>
                </a:solidFill>
                <a:latin typeface="Engravers MT" pitchFamily="18" charset="0"/>
              </a:rPr>
              <a:t>Modlany</a:t>
            </a:r>
            <a:r>
              <a:rPr lang="cs-CZ" sz="2400" dirty="0" smtClean="0">
                <a:solidFill>
                  <a:srgbClr val="FF0000"/>
                </a:solidFill>
                <a:latin typeface="Engravers MT" pitchFamily="18" charset="0"/>
              </a:rPr>
              <a:t> vydržely vzdorovat pouze v 1. poločase</a:t>
            </a:r>
          </a:p>
        </p:txBody>
      </p:sp>
      <p:sp>
        <p:nvSpPr>
          <p:cNvPr id="17" name="Rectangle 1"/>
          <p:cNvSpPr>
            <a:spLocks noChangeArrowheads="1"/>
          </p:cNvSpPr>
          <p:nvPr/>
        </p:nvSpPr>
        <p:spPr bwMode="auto">
          <a:xfrm>
            <a:off x="30932" y="2467372"/>
            <a:ext cx="4752528" cy="41703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200" b="1" i="0" u="sng" strike="noStrike" cap="none" normalizeH="0" baseline="0" dirty="0" smtClean="0">
                <a:ln>
                  <a:solidFill>
                    <a:srgbClr val="FF9966"/>
                  </a:solidFill>
                </a:ln>
                <a:solidFill>
                  <a:srgbClr val="0000CC"/>
                </a:solidFill>
                <a:effectLst/>
                <a:latin typeface="Arial Black" pitchFamily="34" charset="0"/>
                <a:ea typeface="Times New Roman" pitchFamily="18" charset="0"/>
                <a:cs typeface="Arial" pitchFamily="34" charset="0"/>
              </a:rPr>
              <a:t>SK </a:t>
            </a:r>
            <a:r>
              <a:rPr kumimoji="0" lang="cs-CZ" sz="2200" b="1" i="0" u="sng" strike="noStrike" cap="none" normalizeH="0" baseline="0" dirty="0" err="1" smtClean="0">
                <a:ln>
                  <a:solidFill>
                    <a:srgbClr val="FF9966"/>
                  </a:solidFill>
                </a:ln>
                <a:solidFill>
                  <a:srgbClr val="0000CC"/>
                </a:solidFill>
                <a:effectLst/>
                <a:latin typeface="Arial Black" pitchFamily="34" charset="0"/>
                <a:ea typeface="Times New Roman" pitchFamily="18" charset="0"/>
                <a:cs typeface="Arial" pitchFamily="34" charset="0"/>
              </a:rPr>
              <a:t>Štětí</a:t>
            </a:r>
            <a:r>
              <a:rPr kumimoji="0" lang="cs-CZ" sz="2200" b="1" i="0" u="sng" strike="noStrike" cap="none" normalizeH="0" baseline="0" dirty="0" smtClean="0">
                <a:ln>
                  <a:solidFill>
                    <a:srgbClr val="FF9966"/>
                  </a:solidFill>
                </a:ln>
                <a:solidFill>
                  <a:srgbClr val="0000CC"/>
                </a:solidFill>
                <a:effectLst/>
                <a:latin typeface="Arial Black" pitchFamily="34" charset="0"/>
                <a:ea typeface="Times New Roman" pitchFamily="18" charset="0"/>
                <a:cs typeface="Arial" pitchFamily="34" charset="0"/>
              </a:rPr>
              <a:t> – SK </a:t>
            </a:r>
            <a:r>
              <a:rPr kumimoji="0" lang="cs-CZ" sz="2200" b="1" i="0" u="sng" strike="noStrike" cap="none" normalizeH="0" baseline="0" dirty="0" err="1" smtClean="0">
                <a:ln>
                  <a:solidFill>
                    <a:srgbClr val="FF9966"/>
                  </a:solidFill>
                </a:ln>
                <a:solidFill>
                  <a:srgbClr val="0000CC"/>
                </a:solidFill>
                <a:effectLst/>
                <a:latin typeface="Arial Black" pitchFamily="34" charset="0"/>
                <a:ea typeface="Times New Roman" pitchFamily="18" charset="0"/>
                <a:cs typeface="Arial" pitchFamily="34" charset="0"/>
              </a:rPr>
              <a:t>Baník</a:t>
            </a:r>
            <a:r>
              <a:rPr kumimoji="0" lang="cs-CZ" sz="2200" b="1" i="0" u="sng" strike="noStrike" cap="none" normalizeH="0" baseline="0" dirty="0" smtClean="0">
                <a:ln>
                  <a:solidFill>
                    <a:srgbClr val="FF9966"/>
                  </a:solidFill>
                </a:ln>
                <a:solidFill>
                  <a:srgbClr val="0000CC"/>
                </a:solidFill>
                <a:effectLst/>
                <a:latin typeface="Arial Black" pitchFamily="34" charset="0"/>
                <a:ea typeface="Times New Roman" pitchFamily="18" charset="0"/>
                <a:cs typeface="Arial" pitchFamily="34" charset="0"/>
              </a:rPr>
              <a:t> </a:t>
            </a:r>
            <a:r>
              <a:rPr kumimoji="0" lang="cs-CZ" sz="2200" b="1" i="0" u="sng" strike="noStrike" cap="none" normalizeH="0" baseline="0" dirty="0" err="1" smtClean="0">
                <a:ln>
                  <a:solidFill>
                    <a:srgbClr val="FF9966"/>
                  </a:solidFill>
                </a:ln>
                <a:solidFill>
                  <a:srgbClr val="0000CC"/>
                </a:solidFill>
                <a:effectLst/>
                <a:latin typeface="Arial Black" pitchFamily="34" charset="0"/>
                <a:ea typeface="Times New Roman" pitchFamily="18" charset="0"/>
                <a:cs typeface="Arial" pitchFamily="34" charset="0"/>
              </a:rPr>
              <a:t>Modlany</a:t>
            </a:r>
            <a:endParaRPr kumimoji="0" lang="cs-CZ" sz="800" b="0" i="0" u="none" strike="noStrike" cap="none" normalizeH="0" baseline="0" dirty="0" smtClean="0">
              <a:ln>
                <a:solidFill>
                  <a:srgbClr val="FF9966"/>
                </a:solidFill>
              </a:ln>
              <a:solidFill>
                <a:srgbClr val="0000CC"/>
              </a:solidFill>
              <a:effectLst/>
              <a:latin typeface="Arial Black"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200" b="1" i="0" u="sng" strike="noStrike" cap="none" normalizeH="0" baseline="0" dirty="0" smtClean="0">
                <a:ln>
                  <a:solidFill>
                    <a:srgbClr val="FF9966"/>
                  </a:solidFill>
                </a:ln>
                <a:solidFill>
                  <a:srgbClr val="0000CC"/>
                </a:solidFill>
                <a:effectLst/>
                <a:latin typeface="Arial Black" pitchFamily="34" charset="0"/>
                <a:ea typeface="Times New Roman" pitchFamily="18" charset="0"/>
                <a:cs typeface="Arial" pitchFamily="34" charset="0"/>
              </a:rPr>
              <a:t>5:2(2:1)  1.5.2016   23. kolo</a:t>
            </a:r>
            <a:endParaRPr kumimoji="0" lang="cs-CZ" sz="800" b="0" i="0" u="none" strike="noStrike" cap="none" normalizeH="0" baseline="0" dirty="0" smtClean="0">
              <a:ln>
                <a:solidFill>
                  <a:srgbClr val="FF9966"/>
                </a:solidFill>
              </a:ln>
              <a:solidFill>
                <a:srgbClr val="0000CC"/>
              </a:solidFill>
              <a:effectLst/>
              <a:latin typeface="Arial Black"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 domácích zápasech jsme zvyklý otvírat v sobotu dopoledne jednotlivá kola. Tentokrát to bylo obráceně a v neděli dopoledne, kdy se hrálo, už za námi bylo 6 zápasu 23. kola, ve kterých všichni naši pronásledovatelé vyhrávali a tak k udržení vysokého bodového náskoku jsme potřebovali proti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Modlanům</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které se herně hledají, vyhrát. </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Vběhli jsme na hřiště a než uběhlo 10 minut, tak jsme zahrávali 2 volné přímé kopy. Samotná realizace se moc nevydařila. Krásnou akci s jasným cílem vstřelit vedoucí branku založil Hrdý v 10. minutě, Slanička si postrčil míč na střed, odkud mířil k zadní tyči. Brankář Císař na chvilku zachránil. Srazil míč před sebe, kde dobíhal Kucler a vstřelil svoji 5. branku v sezóně znamenající vedení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1:0. Velký potlesk za další 2 minuty si zasloužila vyrovnávací branka bývalého ligisty v dresu soupeře Michala Doležala, který z volného přímého kopu vymetl spojnici tyče a břevna domácího gólmana. Potřebnou energii k průniku po levé straně nabral Hrdý a jeho centr před branku se otřel o hlavu sprintujícího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Vedení jsme se vzali zpátky v 19. minutě.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měl u míče nohu dříve než vybíhající brankář a pěkně ho posunul do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modlanské</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branky. Po půlhodině hry se snažil v našem pokutovém území oklamat rozhodčího hostující Weber, když bez cizího zavinění padnul k zemi. Ten mu to však nespolkl a pokračovalo se dál. V závěru poločasu zahrávalo každé</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8" name="Picture 12"/>
          <p:cNvPicPr>
            <a:picLocks noChangeAspect="1" noChangeArrowheads="1"/>
          </p:cNvPicPr>
          <p:nvPr/>
        </p:nvPicPr>
        <p:blipFill>
          <a:blip r:embed="rId4" cstate="print"/>
          <a:srcRect/>
          <a:stretch>
            <a:fillRect/>
          </a:stretch>
        </p:blipFill>
        <p:spPr bwMode="auto">
          <a:xfrm>
            <a:off x="1927126" y="1459260"/>
            <a:ext cx="768102" cy="783729"/>
          </a:xfrm>
          <a:prstGeom prst="rect">
            <a:avLst/>
          </a:prstGeom>
          <a:noFill/>
          <a:ln w="9525">
            <a:noFill/>
            <a:miter lim="800000"/>
            <a:headEnd/>
            <a:tailEnd/>
          </a:ln>
        </p:spPr>
      </p:pic>
      <p:sp>
        <p:nvSpPr>
          <p:cNvPr id="19" name="TextovéPole 18"/>
          <p:cNvSpPr txBox="1"/>
          <p:nvPr/>
        </p:nvSpPr>
        <p:spPr>
          <a:xfrm>
            <a:off x="5647556" y="163116"/>
            <a:ext cx="4464496" cy="2677656"/>
          </a:xfrm>
          <a:prstGeom prst="rect">
            <a:avLst/>
          </a:prstGeom>
          <a:blipFill>
            <a:blip r:embed="rId5" cstate="print">
              <a:alphaModFix amt="38000"/>
            </a:blip>
            <a:tile tx="0" ty="0" sx="100000" sy="100000" flip="none" algn="tl"/>
          </a:blipFill>
          <a:ln w="82550">
            <a:gradFill flip="none" rotWithShape="1">
              <a:gsLst>
                <a:gs pos="0">
                  <a:srgbClr val="FFF200"/>
                </a:gs>
                <a:gs pos="45000">
                  <a:srgbClr val="FF7A00"/>
                </a:gs>
                <a:gs pos="70000">
                  <a:srgbClr val="FF0300"/>
                </a:gs>
                <a:gs pos="100000">
                  <a:srgbClr val="4D0808"/>
                </a:gs>
              </a:gsLst>
              <a:lin ang="5400000" scaled="0"/>
              <a:tileRect r="-100000" b="-100000"/>
            </a:gradFill>
          </a:ln>
        </p:spPr>
        <p:txBody>
          <a:bodyPr wrap="square" rtlCol="0">
            <a:spAutoFit/>
          </a:bodyPr>
          <a:lstStyle/>
          <a:p>
            <a:pPr algn="ctr"/>
            <a:r>
              <a:rPr lang="cs-CZ" sz="2800" dirty="0" smtClean="0">
                <a:solidFill>
                  <a:srgbClr val="008000"/>
                </a:solidFill>
                <a:effectLst>
                  <a:outerShdw blurRad="38100" dist="38100" dir="2700000" algn="tl">
                    <a:srgbClr val="000000">
                      <a:alpha val="43137"/>
                    </a:srgbClr>
                  </a:outerShdw>
                </a:effectLst>
                <a:latin typeface="Bookman Old Style" pitchFamily="18" charset="0"/>
              </a:rPr>
              <a:t>Starší žáci od posledního vydání zpravodaje 1.5.2016  sehráli 4 mistrovské zápasy a ve 3 z nich zvítězili</a:t>
            </a:r>
            <a:r>
              <a:rPr lang="cs-CZ" sz="2800" dirty="0" smtClean="0">
                <a:solidFill>
                  <a:srgbClr val="0000FF"/>
                </a:solidFill>
                <a:effectLst>
                  <a:outerShdw blurRad="38100" dist="38100" dir="2700000" algn="tl">
                    <a:srgbClr val="000000">
                      <a:alpha val="43137"/>
                    </a:srgbClr>
                  </a:outerShdw>
                </a:effectLst>
                <a:latin typeface="Bookman Old Style" pitchFamily="18" charset="0"/>
              </a:rPr>
              <a:t>    </a:t>
            </a:r>
            <a:endParaRPr lang="cs-CZ" sz="4400" dirty="0" smtClean="0">
              <a:solidFill>
                <a:srgbClr val="0000FF"/>
              </a:solidFill>
              <a:effectLst>
                <a:outerShdw blurRad="38100" dist="38100" dir="2700000" algn="tl">
                  <a:srgbClr val="000000">
                    <a:alpha val="43137"/>
                  </a:srgbClr>
                </a:outerShdw>
              </a:effectLst>
              <a:latin typeface="Bookman Old Style" pitchFamily="18" charset="0"/>
            </a:endParaRPr>
          </a:p>
        </p:txBody>
      </p:sp>
      <p:sp>
        <p:nvSpPr>
          <p:cNvPr id="20" name="TextovéPole 19"/>
          <p:cNvSpPr txBox="1"/>
          <p:nvPr/>
        </p:nvSpPr>
        <p:spPr>
          <a:xfrm>
            <a:off x="5647556" y="3515548"/>
            <a:ext cx="4456036" cy="3416320"/>
          </a:xfrm>
          <a:prstGeom prst="rect">
            <a:avLst/>
          </a:prstGeom>
          <a:noFill/>
        </p:spPr>
        <p:txBody>
          <a:bodyPr wrap="square" rtlCol="0">
            <a:spAutoFit/>
          </a:bodyPr>
          <a:lstStyle/>
          <a:p>
            <a:pPr algn="ctr"/>
            <a:r>
              <a:rPr lang="cs-CZ" sz="2000" u="sng" dirty="0" smtClean="0">
                <a:ln w="15875">
                  <a:solidFill>
                    <a:schemeClr val="tx1"/>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atin typeface="Bookman Old Style" pitchFamily="18" charset="0"/>
              </a:rPr>
              <a:t>TJ Krupka - SK </a:t>
            </a:r>
            <a:r>
              <a:rPr lang="cs-CZ" sz="2000" u="sng" dirty="0" err="1" smtClean="0">
                <a:ln w="15875">
                  <a:solidFill>
                    <a:schemeClr val="tx1"/>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atin typeface="Bookman Old Style" pitchFamily="18" charset="0"/>
              </a:rPr>
              <a:t>Štětí</a:t>
            </a:r>
            <a:endParaRPr lang="cs-CZ" sz="2000" u="sng" dirty="0" smtClean="0">
              <a:ln w="15875">
                <a:solidFill>
                  <a:schemeClr val="tx1"/>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atin typeface="Bookman Old Style" pitchFamily="18" charset="0"/>
            </a:endParaRPr>
          </a:p>
          <a:p>
            <a:pPr algn="ctr"/>
            <a:r>
              <a:rPr lang="cs-CZ" sz="2000" u="sng" dirty="0" smtClean="0">
                <a:ln w="15875">
                  <a:solidFill>
                    <a:schemeClr val="tx1"/>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atin typeface="Bookman Old Style" pitchFamily="18" charset="0"/>
              </a:rPr>
              <a:t>1:3(1:1)  </a:t>
            </a:r>
            <a:r>
              <a:rPr lang="cs-CZ" sz="1600" u="sng" dirty="0" smtClean="0">
                <a:ln w="15875">
                  <a:solidFill>
                    <a:schemeClr val="tx1"/>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atin typeface="Bookman Old Style" pitchFamily="18" charset="0"/>
              </a:rPr>
              <a:t>14.5.2016 25. kolo </a:t>
            </a:r>
            <a:endParaRPr lang="cs-CZ" sz="2000" u="sng" dirty="0" smtClean="0">
              <a:ln w="15875">
                <a:solidFill>
                  <a:schemeClr val="tx1"/>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atin typeface="Bookman Old Style" pitchFamily="18" charset="0"/>
            </a:endParaRPr>
          </a:p>
          <a:p>
            <a:pPr algn="just"/>
            <a:r>
              <a:rPr lang="cs-CZ" sz="1100" b="0" dirty="0" smtClean="0">
                <a:latin typeface="Arial" pitchFamily="34" charset="0"/>
                <a:cs typeface="Arial" pitchFamily="34" charset="0"/>
              </a:rPr>
              <a:t>Potvrdit dobrou formu jeli starší žáci na hřiště mužstva, které je na tom v tabulce o jedno místo hůře. Hned 7. minutě jsme inkasovali a o vyrovnání jsme se snažili celý první poločas. Nakonec se nám to povedlo v jeho poslední minutě , když po volném přímém kopu zahrávaného </a:t>
            </a:r>
            <a:r>
              <a:rPr lang="cs-CZ" sz="1100" b="0" dirty="0" err="1" smtClean="0">
                <a:latin typeface="Arial" pitchFamily="34" charset="0"/>
                <a:cs typeface="Arial" pitchFamily="34" charset="0"/>
              </a:rPr>
              <a:t>Dopaterem</a:t>
            </a:r>
            <a:r>
              <a:rPr lang="cs-CZ" sz="1100" b="0" dirty="0" smtClean="0">
                <a:latin typeface="Arial" pitchFamily="34" charset="0"/>
                <a:cs typeface="Arial" pitchFamily="34" charset="0"/>
              </a:rPr>
              <a:t> dorážel na 1:1 Dvořák. Po změně stran v 45. minutě hezky vystřelil </a:t>
            </a:r>
            <a:r>
              <a:rPr lang="cs-CZ" sz="1100" b="0" dirty="0" err="1" smtClean="0">
                <a:latin typeface="Arial" pitchFamily="34" charset="0"/>
                <a:cs typeface="Arial" pitchFamily="34" charset="0"/>
              </a:rPr>
              <a:t>Kacálek</a:t>
            </a:r>
            <a:r>
              <a:rPr lang="cs-CZ" sz="1100" b="0" dirty="0" smtClean="0">
                <a:latin typeface="Arial" pitchFamily="34" charset="0"/>
                <a:cs typeface="Arial" pitchFamily="34" charset="0"/>
              </a:rPr>
              <a:t>, trefil jen břevno, ale z odraženého míče už se nemýlil a šli jsme do vedení 2:1.  V 51. minutě jsme rozehráli krásnou akci Dvořák, Ladič a zakončoval Dvořák na 3:1. V poslední 70. minutě měli domácí ještě šanci snížit , ale z penalty přestřelili a vítězství jsme si domů odváželi my.  </a:t>
            </a:r>
          </a:p>
          <a:p>
            <a:pPr algn="just"/>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Dvořák 2,  Možný 1</a:t>
            </a:r>
          </a:p>
          <a:p>
            <a:pPr algn="just"/>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Deák</a:t>
            </a:r>
            <a:r>
              <a:rPr lang="cs-CZ" sz="1100" b="0" dirty="0" smtClean="0">
                <a:latin typeface="Arial" pitchFamily="34" charset="0"/>
                <a:cs typeface="Arial" pitchFamily="34" charset="0"/>
              </a:rPr>
              <a:t>- Špaček, </a:t>
            </a:r>
            <a:r>
              <a:rPr lang="cs-CZ" sz="1100" b="0" dirty="0" err="1" smtClean="0">
                <a:latin typeface="Arial" pitchFamily="34" charset="0"/>
                <a:cs typeface="Arial" pitchFamily="34" charset="0"/>
              </a:rPr>
              <a:t>T.Németh</a:t>
            </a:r>
            <a:r>
              <a:rPr lang="cs-CZ" sz="1100" b="0" dirty="0" smtClean="0">
                <a:latin typeface="Arial" pitchFamily="34" charset="0"/>
                <a:cs typeface="Arial" pitchFamily="34" charset="0"/>
              </a:rPr>
              <a:t>, Dvořák, </a:t>
            </a:r>
            <a:r>
              <a:rPr lang="cs-CZ" sz="1100" b="0" dirty="0" err="1" smtClean="0">
                <a:latin typeface="Arial" pitchFamily="34" charset="0"/>
                <a:cs typeface="Arial" pitchFamily="34" charset="0"/>
              </a:rPr>
              <a:t>Kacálek</a:t>
            </a:r>
            <a:r>
              <a:rPr lang="cs-CZ" sz="1100" b="0" dirty="0" smtClean="0">
                <a:latin typeface="Arial" pitchFamily="34" charset="0"/>
                <a:cs typeface="Arial" pitchFamily="34" charset="0"/>
              </a:rPr>
              <a:t>, Kadlec, </a:t>
            </a:r>
          </a:p>
          <a:p>
            <a:pPr algn="just"/>
            <a:r>
              <a:rPr lang="cs-CZ" sz="1100" b="0" dirty="0" smtClean="0">
                <a:latin typeface="Arial" pitchFamily="34" charset="0"/>
                <a:cs typeface="Arial" pitchFamily="34" charset="0"/>
              </a:rPr>
              <a:t>               Ladič, Možný, Ulrych, </a:t>
            </a:r>
            <a:r>
              <a:rPr lang="cs-CZ" sz="1100" b="0" dirty="0" err="1" smtClean="0">
                <a:latin typeface="Arial" pitchFamily="34" charset="0"/>
                <a:cs typeface="Arial" pitchFamily="34" charset="0"/>
              </a:rPr>
              <a:t>Dopater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Cap</a:t>
            </a:r>
            <a:r>
              <a:rPr lang="cs-CZ" sz="1100" b="0" dirty="0" smtClean="0">
                <a:latin typeface="Arial" pitchFamily="34" charset="0"/>
                <a:cs typeface="Arial" pitchFamily="34" charset="0"/>
              </a:rPr>
              <a:t>,  Ladislav Novák, </a:t>
            </a:r>
          </a:p>
          <a:p>
            <a:pPr algn="just"/>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Šrotýř</a:t>
            </a:r>
            <a:endParaRPr lang="cs-CZ" sz="1100" b="0" dirty="0" smtClean="0">
              <a:latin typeface="Arial" pitchFamily="34" charset="0"/>
              <a:cs typeface="Arial" pitchFamily="34" charset="0"/>
            </a:endParaRPr>
          </a:p>
          <a:p>
            <a:pPr algn="just"/>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J.Ransdorf</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R,Hrdlička</a:t>
            </a:r>
          </a:p>
          <a:p>
            <a:pPr algn="just"/>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A</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Provazník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R.Linhart</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T.Vaverka</a:t>
            </a:r>
            <a:endParaRPr lang="cs-CZ" sz="1100" b="0" dirty="0" smtClean="0">
              <a:latin typeface="Arial" pitchFamily="34" charset="0"/>
              <a:cs typeface="Arial" pitchFamily="34" charset="0"/>
            </a:endParaRPr>
          </a:p>
        </p:txBody>
      </p:sp>
      <p:pic>
        <p:nvPicPr>
          <p:cNvPr id="57345" name="Picture 1"/>
          <p:cNvPicPr>
            <a:picLocks noChangeAspect="1" noChangeArrowheads="1"/>
          </p:cNvPicPr>
          <p:nvPr/>
        </p:nvPicPr>
        <p:blipFill>
          <a:blip r:embed="rId6" cstate="print"/>
          <a:srcRect/>
          <a:stretch>
            <a:fillRect/>
          </a:stretch>
        </p:blipFill>
        <p:spPr bwMode="auto">
          <a:xfrm>
            <a:off x="7303740" y="2899420"/>
            <a:ext cx="720080" cy="576064"/>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119164"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36</a:t>
            </a:r>
          </a:p>
        </p:txBody>
      </p:sp>
      <p:sp>
        <p:nvSpPr>
          <p:cNvPr id="10" name="TextovéPole 9"/>
          <p:cNvSpPr txBox="1"/>
          <p:nvPr/>
        </p:nvSpPr>
        <p:spPr>
          <a:xfrm>
            <a:off x="773578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21</a:t>
            </a:r>
          </a:p>
        </p:txBody>
      </p:sp>
      <p:sp>
        <p:nvSpPr>
          <p:cNvPr id="11" name="TextovéPole 10"/>
          <p:cNvSpPr txBox="1"/>
          <p:nvPr/>
        </p:nvSpPr>
        <p:spPr>
          <a:xfrm>
            <a:off x="5791572" y="61491"/>
            <a:ext cx="4464496" cy="461665"/>
          </a:xfrm>
          <a:prstGeom prst="rect">
            <a:avLst/>
          </a:prstGeom>
          <a:solidFill>
            <a:srgbClr val="E6F8FE"/>
          </a:solidFill>
        </p:spPr>
        <p:txBody>
          <a:bodyPr wrap="square" rtlCol="0">
            <a:spAutoFit/>
          </a:bodyPr>
          <a:lstStyle/>
          <a:p>
            <a:pPr algn="ctr"/>
            <a:r>
              <a:rPr lang="cs-CZ" dirty="0" smtClean="0">
                <a:latin typeface="Bookman Old Style" pitchFamily="18" charset="0"/>
              </a:rPr>
              <a:t>Pokračování zápasu </a:t>
            </a:r>
          </a:p>
          <a:p>
            <a:pPr algn="ctr"/>
            <a:r>
              <a:rPr lang="cs-CZ" dirty="0" smtClean="0">
                <a:latin typeface="Bookman Old Style" pitchFamily="18" charset="0"/>
              </a:rPr>
              <a:t>SK </a:t>
            </a:r>
            <a:r>
              <a:rPr lang="cs-CZ" dirty="0" err="1" smtClean="0">
                <a:latin typeface="Bookman Old Style" pitchFamily="18" charset="0"/>
              </a:rPr>
              <a:t>Štětí</a:t>
            </a:r>
            <a:r>
              <a:rPr lang="cs-CZ" dirty="0" smtClean="0">
                <a:latin typeface="Bookman Old Style" pitchFamily="18" charset="0"/>
              </a:rPr>
              <a:t> –TJ </a:t>
            </a:r>
            <a:r>
              <a:rPr lang="cs-CZ" dirty="0" err="1" smtClean="0">
                <a:latin typeface="Bookman Old Style" pitchFamily="18" charset="0"/>
              </a:rPr>
              <a:t>Baník</a:t>
            </a:r>
            <a:r>
              <a:rPr lang="cs-CZ" dirty="0" smtClean="0">
                <a:latin typeface="Bookman Old Style" pitchFamily="18" charset="0"/>
              </a:rPr>
              <a:t> </a:t>
            </a:r>
            <a:r>
              <a:rPr lang="cs-CZ" dirty="0" err="1" smtClean="0">
                <a:latin typeface="Bookman Old Style" pitchFamily="18" charset="0"/>
              </a:rPr>
              <a:t>Modlany</a:t>
            </a:r>
            <a:r>
              <a:rPr lang="cs-CZ" dirty="0" smtClean="0">
                <a:latin typeface="Bookman Old Style" pitchFamily="18" charset="0"/>
              </a:rPr>
              <a:t>  1.5.2016</a:t>
            </a:r>
          </a:p>
        </p:txBody>
      </p:sp>
      <p:sp>
        <p:nvSpPr>
          <p:cNvPr id="17" name="Obdélník 16"/>
          <p:cNvSpPr/>
          <p:nvPr/>
        </p:nvSpPr>
        <p:spPr>
          <a:xfrm>
            <a:off x="5647556" y="667172"/>
            <a:ext cx="4536504" cy="4662815"/>
          </a:xfrm>
          <a:prstGeom prst="rect">
            <a:avLst/>
          </a:prstGeom>
          <a:solidFill>
            <a:srgbClr val="FFFFCC"/>
          </a:solidFill>
        </p:spPr>
        <p:txBody>
          <a:bodyPr wrap="square">
            <a:spAutoFit/>
          </a:bodyPr>
          <a:lstStyle/>
          <a:p>
            <a:pPr lvl="0" algn="just" eaLnBrk="0" hangingPunct="0"/>
            <a:r>
              <a:rPr lang="cs-CZ" sz="1100" b="0" dirty="0" smtClean="0">
                <a:latin typeface="Arial" pitchFamily="34" charset="0"/>
                <a:ea typeface="Times New Roman" pitchFamily="18" charset="0"/>
                <a:cs typeface="Arial" pitchFamily="34" charset="0"/>
              </a:rPr>
              <a:t>z mužstev ještě jeden volný přímý kop, ale k dosažení branky to nevedlo. 3 minuty před odchodem do kabin na přestávku,  načechral míč před branku Doležal, ale </a:t>
            </a:r>
            <a:r>
              <a:rPr lang="cs-CZ" sz="1100" b="0" dirty="0" err="1" smtClean="0">
                <a:latin typeface="Arial" pitchFamily="34" charset="0"/>
                <a:ea typeface="Times New Roman" pitchFamily="18" charset="0"/>
                <a:cs typeface="Arial" pitchFamily="34" charset="0"/>
              </a:rPr>
              <a:t>Vavrinec</a:t>
            </a:r>
            <a:r>
              <a:rPr lang="cs-CZ" sz="1100" b="0" dirty="0" smtClean="0">
                <a:latin typeface="Arial" pitchFamily="34" charset="0"/>
                <a:ea typeface="Times New Roman" pitchFamily="18" charset="0"/>
                <a:cs typeface="Arial" pitchFamily="34" charset="0"/>
              </a:rPr>
              <a:t> ho usměrnit mezi 3 tyče nedokázal. Vstup do druhého poločasu se nám nad míru vydařil. Byl to Hrdý, který poslal míč na milimetr přesně </a:t>
            </a:r>
            <a:r>
              <a:rPr lang="cs-CZ" sz="1100" b="0" dirty="0" err="1" smtClean="0">
                <a:latin typeface="Arial" pitchFamily="34" charset="0"/>
                <a:ea typeface="Times New Roman" pitchFamily="18" charset="0"/>
                <a:cs typeface="Arial" pitchFamily="34" charset="0"/>
              </a:rPr>
              <a:t>Slaničkovi</a:t>
            </a:r>
            <a:r>
              <a:rPr lang="cs-CZ" sz="1100" b="0" dirty="0" smtClean="0">
                <a:latin typeface="Arial" pitchFamily="34" charset="0"/>
                <a:ea typeface="Times New Roman" pitchFamily="18" charset="0"/>
                <a:cs typeface="Arial" pitchFamily="34" charset="0"/>
              </a:rPr>
              <a:t>  na hlavu a na ukazateli skóre se rozsvítil výsledek 3:1. Při dalším útoku, už pomalu z brankové čáry, mohl zvýšit náskok Šimral, ale míč se mu prazvláštně zašmodrchal mezi nohama a oslavy se nekonaly. Malou domů vystihl </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 Tvrdou střelou chtěl prostřelit brankáře, ale trefil jen jeho nohu.  Přehled v pokutovém území prokázal Slanička, když hezky, přímo z otočky zasunul balón k pravé tyči na 4:1. Na hřišti se za tohoto stavu v naší sestavě objevili 4 noví hráči, ale to neznamenalo, že jsme neměli další šance ke zvýšení náskoku. Hezky si to před branku namířil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ale střílený míč byl sražen na roh. V 75. minutě na předlouhý centr </a:t>
            </a:r>
            <a:r>
              <a:rPr lang="cs-CZ" sz="1100" b="0" dirty="0" err="1" smtClean="0">
                <a:latin typeface="Arial" pitchFamily="34" charset="0"/>
                <a:ea typeface="Times New Roman" pitchFamily="18" charset="0"/>
                <a:cs typeface="Arial" pitchFamily="34" charset="0"/>
              </a:rPr>
              <a:t>Kuclera</a:t>
            </a:r>
            <a:r>
              <a:rPr lang="cs-CZ" sz="1100" b="0" dirty="0" smtClean="0">
                <a:latin typeface="Arial" pitchFamily="34" charset="0"/>
                <a:ea typeface="Times New Roman" pitchFamily="18" charset="0"/>
                <a:cs typeface="Arial" pitchFamily="34" charset="0"/>
              </a:rPr>
              <a:t> k zadní vystartoval </a:t>
            </a:r>
            <a:r>
              <a:rPr lang="cs-CZ" sz="1100" b="0" dirty="0" err="1" smtClean="0">
                <a:latin typeface="Arial" pitchFamily="34" charset="0"/>
                <a:ea typeface="Times New Roman" pitchFamily="18" charset="0"/>
                <a:cs typeface="Arial" pitchFamily="34" charset="0"/>
              </a:rPr>
              <a:t>Čámský</a:t>
            </a:r>
            <a:r>
              <a:rPr lang="cs-CZ" sz="1100" b="0" dirty="0" smtClean="0">
                <a:latin typeface="Arial" pitchFamily="34" charset="0"/>
                <a:ea typeface="Times New Roman" pitchFamily="18" charset="0"/>
                <a:cs typeface="Arial" pitchFamily="34" charset="0"/>
              </a:rPr>
              <a:t>. Trefil ho přímo z </a:t>
            </a:r>
            <a:r>
              <a:rPr lang="cs-CZ" sz="1100" b="0" dirty="0" err="1" smtClean="0">
                <a:latin typeface="Arial" pitchFamily="34" charset="0"/>
                <a:ea typeface="Times New Roman" pitchFamily="18" charset="0"/>
                <a:cs typeface="Arial" pitchFamily="34" charset="0"/>
              </a:rPr>
              <a:t>voleje</a:t>
            </a:r>
            <a:r>
              <a:rPr lang="cs-CZ" sz="1100" b="0" dirty="0" smtClean="0">
                <a:latin typeface="Arial" pitchFamily="34" charset="0"/>
                <a:ea typeface="Times New Roman" pitchFamily="18" charset="0"/>
                <a:cs typeface="Arial" pitchFamily="34" charset="0"/>
              </a:rPr>
              <a:t> a jen tak tak, že neprotrhl síť, když skóroval na 5:1. Čtyřbrankové vedení jsme drželi do 83. minuty. Hosté zahráli roh k bližší tyči, kde nikdo nepokryl Formánka, který hlavou snížil na 2:5. V závěru měl ještě šanci </a:t>
            </a:r>
            <a:r>
              <a:rPr lang="cs-CZ" sz="1100" b="0" dirty="0" err="1" smtClean="0">
                <a:latin typeface="Arial" pitchFamily="34" charset="0"/>
                <a:ea typeface="Times New Roman" pitchFamily="18" charset="0"/>
                <a:cs typeface="Arial" pitchFamily="34" charset="0"/>
              </a:rPr>
              <a:t>Grepl</a:t>
            </a:r>
            <a:r>
              <a:rPr lang="cs-CZ" sz="1100" b="0" dirty="0" smtClean="0">
                <a:latin typeface="Arial" pitchFamily="34" charset="0"/>
                <a:ea typeface="Times New Roman" pitchFamily="18" charset="0"/>
                <a:cs typeface="Arial" pitchFamily="34" charset="0"/>
              </a:rPr>
              <a:t>, ale levačkou míč ideálně netrefil. </a:t>
            </a:r>
            <a:endParaRPr lang="cs-CZ" sz="1100" b="0" dirty="0" smtClean="0">
              <a:latin typeface="Arial" pitchFamily="34" charset="0"/>
              <a:cs typeface="Arial" pitchFamily="34" charset="0"/>
            </a:endParaRPr>
          </a:p>
          <a:p>
            <a:pPr lvl="0" algn="just" eaLnBrk="0" hangingPunct="0"/>
            <a:r>
              <a:rPr lang="cs-CZ" sz="1100" b="0" dirty="0" smtClean="0">
                <a:latin typeface="Arial" pitchFamily="34" charset="0"/>
                <a:ea typeface="Times New Roman" pitchFamily="18" charset="0"/>
                <a:cs typeface="Arial" pitchFamily="34" charset="0"/>
              </a:rPr>
              <a:t> B</a:t>
            </a:r>
            <a:r>
              <a:rPr lang="cs-CZ" sz="1100" b="0" u="sng" dirty="0" smtClean="0">
                <a:latin typeface="Arial" pitchFamily="34" charset="0"/>
                <a:ea typeface="Times New Roman" pitchFamily="18" charset="0"/>
                <a:cs typeface="Arial" pitchFamily="34" charset="0"/>
              </a:rPr>
              <a:t>ranky:</a:t>
            </a:r>
            <a:r>
              <a:rPr lang="cs-CZ" sz="1100" b="0" dirty="0" smtClean="0">
                <a:latin typeface="Arial" pitchFamily="34" charset="0"/>
                <a:ea typeface="Times New Roman" pitchFamily="18" charset="0"/>
                <a:cs typeface="Arial" pitchFamily="34" charset="0"/>
              </a:rPr>
              <a:t> Slanička 2,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1, Kucler 1, </a:t>
            </a:r>
            <a:r>
              <a:rPr lang="cs-CZ" sz="1100" b="0" dirty="0" err="1" smtClean="0">
                <a:latin typeface="Arial" pitchFamily="34" charset="0"/>
                <a:ea typeface="Times New Roman" pitchFamily="18" charset="0"/>
                <a:cs typeface="Arial" pitchFamily="34" charset="0"/>
              </a:rPr>
              <a:t>Čámský</a:t>
            </a:r>
            <a:r>
              <a:rPr lang="cs-CZ" sz="1100" b="0" dirty="0" smtClean="0">
                <a:latin typeface="Arial" pitchFamily="34" charset="0"/>
                <a:ea typeface="Times New Roman" pitchFamily="18" charset="0"/>
                <a:cs typeface="Arial" pitchFamily="34" charset="0"/>
              </a:rPr>
              <a:t> 1</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Sestava:</a:t>
            </a:r>
            <a:r>
              <a:rPr lang="cs-CZ" sz="1100" b="0" dirty="0" smtClean="0">
                <a:latin typeface="Arial" pitchFamily="34" charset="0"/>
                <a:ea typeface="Times New Roman" pitchFamily="18" charset="0"/>
                <a:cs typeface="Arial" pitchFamily="34" charset="0"/>
              </a:rPr>
              <a:t> Michovský-</a:t>
            </a:r>
            <a:r>
              <a:rPr lang="cs-CZ" sz="1100" b="0" dirty="0" err="1" smtClean="0">
                <a:latin typeface="Arial" pitchFamily="34" charset="0"/>
                <a:ea typeface="Times New Roman" pitchFamily="18" charset="0"/>
                <a:cs typeface="Arial" pitchFamily="34" charset="0"/>
              </a:rPr>
              <a:t>Čámský</a:t>
            </a:r>
            <a:r>
              <a:rPr lang="cs-CZ" sz="1100" b="0" dirty="0" smtClean="0">
                <a:latin typeface="Arial" pitchFamily="34" charset="0"/>
                <a:ea typeface="Times New Roman" pitchFamily="18" charset="0"/>
                <a:cs typeface="Arial" pitchFamily="34" charset="0"/>
              </a:rPr>
              <a:t>, Šimral, Vacek, Mencl- Kucler, </a:t>
            </a:r>
          </a:p>
          <a:p>
            <a:pPr lvl="0" algn="just" eaLnBrk="0" hangingPunct="0"/>
            <a:r>
              <a:rPr lang="cs-CZ" sz="1100" b="0" dirty="0" smtClean="0">
                <a:latin typeface="Arial" pitchFamily="34" charset="0"/>
                <a:ea typeface="Times New Roman" pitchFamily="18" charset="0"/>
                <a:cs typeface="Arial" pitchFamily="34" charset="0"/>
              </a:rPr>
              <a:t>                 Slanička(61.Tichý), </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(68.Lelek), Hrdý(68. </a:t>
            </a:r>
            <a:r>
              <a:rPr lang="cs-CZ" sz="1100" b="0" dirty="0" err="1" smtClean="0">
                <a:latin typeface="Arial" pitchFamily="34" charset="0"/>
                <a:ea typeface="Times New Roman" pitchFamily="18" charset="0"/>
                <a:cs typeface="Arial" pitchFamily="34" charset="0"/>
              </a:rPr>
              <a:t>J.Grepl</a:t>
            </a:r>
            <a:r>
              <a:rPr lang="cs-CZ" sz="1100" b="0" dirty="0" smtClean="0">
                <a:latin typeface="Arial" pitchFamily="34" charset="0"/>
                <a:ea typeface="Times New Roman" pitchFamily="18" charset="0"/>
                <a:cs typeface="Arial" pitchFamily="34" charset="0"/>
              </a:rPr>
              <a:t>), </a:t>
            </a:r>
          </a:p>
          <a:p>
            <a:pPr lvl="0" algn="just" eaLnBrk="0" hangingPunct="0"/>
            <a:r>
              <a:rPr lang="cs-CZ" sz="1100" b="0" dirty="0" smtClean="0">
                <a:latin typeface="Arial" pitchFamily="34" charset="0"/>
                <a:ea typeface="Times New Roman" pitchFamily="18" charset="0"/>
                <a:cs typeface="Arial" pitchFamily="34" charset="0"/>
              </a:rPr>
              <a:t>                   Stejskal(61.Poráč),- </a:t>
            </a:r>
            <a:r>
              <a:rPr lang="cs-CZ" sz="1100" b="0" dirty="0" err="1" smtClean="0">
                <a:latin typeface="Arial" pitchFamily="34" charset="0"/>
                <a:ea typeface="Times New Roman" pitchFamily="18" charset="0"/>
                <a:cs typeface="Arial" pitchFamily="34" charset="0"/>
              </a:rPr>
              <a:t>Belák</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Připraveni:</a:t>
            </a:r>
            <a:r>
              <a:rPr lang="cs-CZ" sz="1100" b="0" dirty="0" smtClean="0">
                <a:latin typeface="Arial" pitchFamily="34" charset="0"/>
                <a:ea typeface="Times New Roman" pitchFamily="18" charset="0"/>
                <a:cs typeface="Arial" pitchFamily="34" charset="0"/>
              </a:rPr>
              <a:t> Ransdorf, Šmidrkal</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Trenér: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J.Vinš</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Vedoucí: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V</a:t>
            </a:r>
            <a:r>
              <a:rPr lang="cs-CZ" sz="1100" b="0" dirty="0" smtClean="0">
                <a:latin typeface="Arial" pitchFamily="34" charset="0"/>
                <a:ea typeface="Times New Roman" pitchFamily="18" charset="0"/>
                <a:cs typeface="Arial" pitchFamily="34" charset="0"/>
              </a:rPr>
              <a:t>.Frey </a:t>
            </a:r>
            <a:r>
              <a:rPr lang="cs-CZ" sz="1100" b="0" u="sng" dirty="0" smtClean="0">
                <a:latin typeface="Arial" pitchFamily="34" charset="0"/>
                <a:ea typeface="Times New Roman" pitchFamily="18" charset="0"/>
                <a:cs typeface="Arial" pitchFamily="34" charset="0"/>
              </a:rPr>
              <a:t>Masér: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K</a:t>
            </a:r>
            <a:r>
              <a:rPr lang="cs-CZ" sz="1100" b="0" dirty="0" smtClean="0">
                <a:latin typeface="Arial" pitchFamily="34" charset="0"/>
                <a:ea typeface="Times New Roman" pitchFamily="18" charset="0"/>
                <a:cs typeface="Arial" pitchFamily="34" charset="0"/>
              </a:rPr>
              <a:t>.Zavřel</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Rozhodčí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P.Černý</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D.Plzák</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F.Černý</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Delegát:</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O</a:t>
            </a:r>
            <a:r>
              <a:rPr lang="cs-CZ" sz="1100" b="0" dirty="0" smtClean="0">
                <a:latin typeface="Arial" pitchFamily="34" charset="0"/>
                <a:ea typeface="Times New Roman" pitchFamily="18" charset="0"/>
                <a:cs typeface="Arial" pitchFamily="34" charset="0"/>
              </a:rPr>
              <a:t>.Tetřev</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Hlavní pořadatel:</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J.Havner</a:t>
            </a:r>
            <a:r>
              <a:rPr lang="cs-CZ" sz="1100" b="0" dirty="0" smtClean="0">
                <a:latin typeface="Arial" pitchFamily="34" charset="0"/>
                <a:ea typeface="Times New Roman" pitchFamily="18" charset="0"/>
                <a:cs typeface="Arial" pitchFamily="34" charset="0"/>
              </a:rPr>
              <a:t>  130 diváků</a:t>
            </a:r>
            <a:endParaRPr lang="cs-CZ" sz="1100" b="0" dirty="0" smtClean="0">
              <a:latin typeface="Arial" pitchFamily="34" charset="0"/>
              <a:cs typeface="Arial" pitchFamily="34" charset="0"/>
            </a:endParaRPr>
          </a:p>
        </p:txBody>
      </p:sp>
      <p:pic>
        <p:nvPicPr>
          <p:cNvPr id="18" name="Picture 13"/>
          <p:cNvPicPr>
            <a:picLocks noChangeAspect="1" noChangeArrowheads="1"/>
          </p:cNvPicPr>
          <p:nvPr/>
        </p:nvPicPr>
        <p:blipFill>
          <a:blip r:embed="rId2" cstate="print"/>
          <a:srcRect/>
          <a:stretch>
            <a:fillRect/>
          </a:stretch>
        </p:blipFill>
        <p:spPr bwMode="auto">
          <a:xfrm>
            <a:off x="7087717" y="5563716"/>
            <a:ext cx="1152128" cy="1080120"/>
          </a:xfrm>
          <a:prstGeom prst="rect">
            <a:avLst/>
          </a:prstGeom>
          <a:noFill/>
          <a:ln w="9525">
            <a:noFill/>
            <a:miter lim="800000"/>
            <a:headEnd/>
            <a:tailEnd/>
          </a:ln>
        </p:spPr>
      </p:pic>
      <p:sp>
        <p:nvSpPr>
          <p:cNvPr id="19" name="Obdélník 18"/>
          <p:cNvSpPr/>
          <p:nvPr/>
        </p:nvSpPr>
        <p:spPr>
          <a:xfrm>
            <a:off x="30932" y="82104"/>
            <a:ext cx="4752528" cy="2662267"/>
          </a:xfrm>
          <a:prstGeom prst="rect">
            <a:avLst/>
          </a:prstGeom>
        </p:spPr>
        <p:txBody>
          <a:bodyPr wrap="square">
            <a:spAutoFit/>
            <a:scene3d>
              <a:camera prst="perspectiveLeft" fov="0">
                <a:rot lat="0" lon="0" rev="0"/>
              </a:camera>
              <a:lightRig rig="threePt" dir="t"/>
            </a:scene3d>
          </a:bodyPr>
          <a:lstStyle/>
          <a:p>
            <a:pPr algn="ctr"/>
            <a:r>
              <a:rPr lang="cs-CZ" sz="1800" u="sng" dirty="0" smtClean="0">
                <a:ln>
                  <a:gradFill flip="none" rotWithShape="1">
                    <a:gsLst>
                      <a:gs pos="0">
                        <a:srgbClr val="03D4A8"/>
                      </a:gs>
                      <a:gs pos="25000">
                        <a:srgbClr val="21D6E0"/>
                      </a:gs>
                      <a:gs pos="75000">
                        <a:srgbClr val="0087E6"/>
                      </a:gs>
                      <a:gs pos="100000">
                        <a:srgbClr val="005CBF"/>
                      </a:gs>
                    </a:gsLst>
                    <a:lin ang="5400000" scaled="0"/>
                    <a:tileRect/>
                  </a:gradFill>
                </a:ln>
                <a:latin typeface="Arial Black" pitchFamily="34" charset="0"/>
              </a:rPr>
              <a:t>Mladší dorostencům se v posledních zápasech nedaří vyhrávat </a:t>
            </a:r>
          </a:p>
          <a:p>
            <a:pPr algn="ctr"/>
            <a:r>
              <a:rPr lang="cs-CZ" sz="1800" u="sng" dirty="0" smtClean="0">
                <a:latin typeface="Arial Black" pitchFamily="34" charset="0"/>
              </a:rPr>
              <a:t/>
            </a:r>
            <a:br>
              <a:rPr lang="cs-CZ" sz="1800" u="sng" dirty="0" smtClean="0">
                <a:latin typeface="Arial Black" pitchFamily="34" charset="0"/>
              </a:rPr>
            </a:br>
            <a:r>
              <a:rPr lang="cs-CZ" sz="1800" u="sng" dirty="0" smtClean="0">
                <a:ln w="22225">
                  <a:solidFill>
                    <a:srgbClr val="0099CC"/>
                  </a:solidFill>
                </a:ln>
                <a:solidFill>
                  <a:srgbClr val="FF3399"/>
                </a:solidFill>
                <a:latin typeface="Arial Black" pitchFamily="34" charset="0"/>
              </a:rPr>
              <a:t>FK Bílina - SK </a:t>
            </a:r>
            <a:r>
              <a:rPr lang="cs-CZ" sz="1800" u="sng" dirty="0" err="1" smtClean="0">
                <a:ln w="22225">
                  <a:solidFill>
                    <a:srgbClr val="0099CC"/>
                  </a:solidFill>
                </a:ln>
                <a:solidFill>
                  <a:srgbClr val="FF3399"/>
                </a:solidFill>
                <a:latin typeface="Arial Black" pitchFamily="34" charset="0"/>
              </a:rPr>
              <a:t>Štětí</a:t>
            </a:r>
            <a:r>
              <a:rPr lang="cs-CZ" sz="1800" u="sng" dirty="0" smtClean="0">
                <a:ln w="22225">
                  <a:solidFill>
                    <a:srgbClr val="0099CC"/>
                  </a:solidFill>
                </a:ln>
                <a:solidFill>
                  <a:srgbClr val="FF3399"/>
                </a:solidFill>
                <a:latin typeface="Arial Black" pitchFamily="34" charset="0"/>
              </a:rPr>
              <a:t/>
            </a:r>
            <a:br>
              <a:rPr lang="cs-CZ" sz="1800" u="sng" dirty="0" smtClean="0">
                <a:ln w="22225">
                  <a:solidFill>
                    <a:srgbClr val="0099CC"/>
                  </a:solidFill>
                </a:ln>
                <a:solidFill>
                  <a:srgbClr val="FF3399"/>
                </a:solidFill>
                <a:latin typeface="Arial Black" pitchFamily="34" charset="0"/>
              </a:rPr>
            </a:br>
            <a:r>
              <a:rPr lang="cs-CZ" sz="1800" u="sng" dirty="0" smtClean="0">
                <a:ln w="22225">
                  <a:solidFill>
                    <a:srgbClr val="0099CC"/>
                  </a:solidFill>
                </a:ln>
                <a:solidFill>
                  <a:srgbClr val="FF3399"/>
                </a:solidFill>
                <a:latin typeface="Arial Black" pitchFamily="34" charset="0"/>
              </a:rPr>
              <a:t>4:2(2:0) 1.5.2016   23. kolo</a:t>
            </a:r>
          </a:p>
          <a:p>
            <a:r>
              <a:rPr lang="cs-CZ" sz="1100" b="0" dirty="0" smtClean="0">
                <a:latin typeface="Arial" pitchFamily="34" charset="0"/>
                <a:cs typeface="Arial" pitchFamily="34" charset="0"/>
              </a:rPr>
              <a:t>Domácí v 60. minutě vedli už 4:0. Nám se podařilo v závěru už jenom korigovat 2 brankami </a:t>
            </a:r>
            <a:r>
              <a:rPr lang="cs-CZ" sz="1100" b="0" dirty="0" err="1" smtClean="0">
                <a:latin typeface="Arial" pitchFamily="34" charset="0"/>
                <a:cs typeface="Arial" pitchFamily="34" charset="0"/>
              </a:rPr>
              <a:t>Koloma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Horvátha</a:t>
            </a:r>
            <a:r>
              <a:rPr lang="cs-CZ" sz="1100" b="0" dirty="0" smtClean="0">
                <a:latin typeface="Arial" pitchFamily="34" charset="0"/>
                <a:cs typeface="Arial" pitchFamily="34" charset="0"/>
              </a:rPr>
              <a:t> na konečných 2:4 </a:t>
            </a:r>
            <a:br>
              <a:rPr lang="cs-CZ" sz="1100" b="0" dirty="0" smtClean="0">
                <a:latin typeface="Arial" pitchFamily="34" charset="0"/>
                <a:cs typeface="Arial" pitchFamily="34" charset="0"/>
              </a:rPr>
            </a:br>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1</a:t>
            </a:r>
            <a:br>
              <a:rPr lang="cs-CZ" sz="1100" b="0" dirty="0" smtClean="0">
                <a:latin typeface="Arial" pitchFamily="34" charset="0"/>
                <a:cs typeface="Arial" pitchFamily="34" charset="0"/>
              </a:rPr>
            </a:br>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Štěkr</a:t>
            </a:r>
            <a:r>
              <a:rPr lang="cs-CZ" sz="1100" b="0" dirty="0" smtClean="0">
                <a:latin typeface="Arial" pitchFamily="34" charset="0"/>
                <a:cs typeface="Arial" pitchFamily="34" charset="0"/>
              </a:rPr>
              <a:t>-Jakl, Vála, Beruška,  </a:t>
            </a:r>
            <a:r>
              <a:rPr lang="cs-CZ" sz="1100" b="0" dirty="0" err="1" smtClean="0">
                <a:latin typeface="Arial" pitchFamily="34" charset="0"/>
                <a:cs typeface="Arial" pitchFamily="34" charset="0"/>
              </a:rPr>
              <a:t>Feko</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Podhorský, </a:t>
            </a:r>
          </a:p>
          <a:p>
            <a:r>
              <a:rPr lang="cs-CZ" sz="1100" b="0" dirty="0" smtClean="0">
                <a:latin typeface="Arial" pitchFamily="34" charset="0"/>
                <a:cs typeface="Arial" pitchFamily="34" charset="0"/>
              </a:rPr>
              <a:t>                  Macháček,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R.Moučka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Chaloupecký</a:t>
            </a:r>
            <a:r>
              <a:rPr lang="cs-CZ" sz="1100" b="0" dirty="0" smtClean="0">
                <a:latin typeface="Arial" pitchFamily="34" charset="0"/>
                <a:cs typeface="Arial" pitchFamily="34" charset="0"/>
              </a:rPr>
              <a:t/>
            </a:r>
            <a:br>
              <a:rPr lang="cs-CZ" sz="1100" b="0" dirty="0" smtClean="0">
                <a:latin typeface="Arial" pitchFamily="34" charset="0"/>
                <a:cs typeface="Arial" pitchFamily="34" charset="0"/>
              </a:rPr>
            </a:br>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J.Chaloupecký</a:t>
            </a:r>
            <a:r>
              <a:rPr lang="cs-CZ" sz="1100" b="0" dirty="0" smtClean="0">
                <a:latin typeface="Arial" pitchFamily="34" charset="0"/>
                <a:cs typeface="Arial" pitchFamily="34" charset="0"/>
              </a:rPr>
              <a:t>   Vedoucí: </a:t>
            </a:r>
            <a:r>
              <a:rPr lang="cs-CZ" sz="1100" b="0" dirty="0" err="1" smtClean="0">
                <a:latin typeface="Arial" pitchFamily="34" charset="0"/>
                <a:cs typeface="Arial" pitchFamily="34" charset="0"/>
              </a:rPr>
              <a:t>J.Nedomlelová</a:t>
            </a:r>
            <a:r>
              <a:rPr lang="cs-CZ" sz="1100" b="0" dirty="0" smtClean="0">
                <a:latin typeface="Arial" pitchFamily="34" charset="0"/>
                <a:cs typeface="Arial" pitchFamily="34" charset="0"/>
              </a:rPr>
              <a:t/>
            </a:r>
            <a:br>
              <a:rPr lang="cs-CZ" sz="1100" b="0" dirty="0" smtClean="0">
                <a:latin typeface="Arial" pitchFamily="34" charset="0"/>
                <a:cs typeface="Arial" pitchFamily="34" charset="0"/>
              </a:rPr>
            </a:br>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V</a:t>
            </a:r>
            <a:r>
              <a:rPr lang="cs-CZ" sz="1100" b="0" dirty="0" smtClean="0">
                <a:latin typeface="Arial" pitchFamily="34" charset="0"/>
                <a:cs typeface="Arial" pitchFamily="34" charset="0"/>
              </a:rPr>
              <a:t>.Nedvěd -</a:t>
            </a:r>
            <a:r>
              <a:rPr lang="cs-CZ" sz="1100" b="0" dirty="0" err="1" smtClean="0">
                <a:latin typeface="Arial" pitchFamily="34" charset="0"/>
                <a:cs typeface="Arial" pitchFamily="34" charset="0"/>
              </a:rPr>
              <a:t>J.Zavadil</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Matas</a:t>
            </a:r>
            <a:endParaRPr lang="cs-CZ" sz="1100" b="0" dirty="0">
              <a:latin typeface="Arial" pitchFamily="34" charset="0"/>
              <a:cs typeface="Arial" pitchFamily="34" charset="0"/>
            </a:endParaRPr>
          </a:p>
        </p:txBody>
      </p:sp>
      <p:sp>
        <p:nvSpPr>
          <p:cNvPr id="20" name="Obdélník 19"/>
          <p:cNvSpPr/>
          <p:nvPr/>
        </p:nvSpPr>
        <p:spPr>
          <a:xfrm>
            <a:off x="174948" y="2872705"/>
            <a:ext cx="4680520" cy="1538883"/>
          </a:xfrm>
          <a:prstGeom prst="rect">
            <a:avLst/>
          </a:prstGeom>
        </p:spPr>
        <p:txBody>
          <a:bodyPr wrap="square">
            <a:spAutoFit/>
          </a:bodyPr>
          <a:lstStyle/>
          <a:p>
            <a:r>
              <a:rPr lang="cs-CZ" sz="1800" u="sng" dirty="0" smtClean="0">
                <a:ln w="19050">
                  <a:solidFill>
                    <a:srgbClr val="669900"/>
                  </a:solidFill>
                </a:ln>
                <a:solidFill>
                  <a:srgbClr val="CC9900"/>
                </a:solidFill>
                <a:latin typeface="Arial" pitchFamily="34" charset="0"/>
                <a:cs typeface="Arial" pitchFamily="34" charset="0"/>
              </a:rPr>
              <a:t>SK </a:t>
            </a:r>
            <a:r>
              <a:rPr lang="cs-CZ" sz="1800" u="sng" dirty="0" err="1" smtClean="0">
                <a:ln w="19050">
                  <a:solidFill>
                    <a:srgbClr val="669900"/>
                  </a:solidFill>
                </a:ln>
                <a:solidFill>
                  <a:srgbClr val="CC9900"/>
                </a:solidFill>
                <a:latin typeface="Arial" pitchFamily="34" charset="0"/>
                <a:cs typeface="Arial" pitchFamily="34" charset="0"/>
              </a:rPr>
              <a:t>Štětí</a:t>
            </a:r>
            <a:r>
              <a:rPr lang="cs-CZ" sz="1800" u="sng" dirty="0" smtClean="0">
                <a:ln w="19050">
                  <a:solidFill>
                    <a:srgbClr val="669900"/>
                  </a:solidFill>
                </a:ln>
                <a:solidFill>
                  <a:srgbClr val="CC9900"/>
                </a:solidFill>
                <a:latin typeface="Arial" pitchFamily="34" charset="0"/>
                <a:cs typeface="Arial" pitchFamily="34" charset="0"/>
              </a:rPr>
              <a:t> – TJ Sokol </a:t>
            </a:r>
            <a:r>
              <a:rPr lang="cs-CZ" sz="1800" u="sng" dirty="0" err="1" smtClean="0">
                <a:ln w="19050">
                  <a:solidFill>
                    <a:srgbClr val="669900"/>
                  </a:solidFill>
                </a:ln>
                <a:solidFill>
                  <a:srgbClr val="CC9900"/>
                </a:solidFill>
                <a:latin typeface="Arial" pitchFamily="34" charset="0"/>
                <a:cs typeface="Arial" pitchFamily="34" charset="0"/>
              </a:rPr>
              <a:t>Košťany</a:t>
            </a:r>
            <a:r>
              <a:rPr lang="cs-CZ" sz="1800" u="sng" dirty="0" smtClean="0">
                <a:ln w="19050">
                  <a:solidFill>
                    <a:srgbClr val="669900"/>
                  </a:solidFill>
                </a:ln>
                <a:solidFill>
                  <a:srgbClr val="CC9900"/>
                </a:solidFill>
                <a:latin typeface="Arial" pitchFamily="34" charset="0"/>
                <a:cs typeface="Arial" pitchFamily="34" charset="0"/>
              </a:rPr>
              <a:t>/</a:t>
            </a:r>
            <a:r>
              <a:rPr lang="cs-CZ" sz="1800" u="sng" dirty="0" err="1" smtClean="0">
                <a:ln w="19050">
                  <a:solidFill>
                    <a:srgbClr val="669900"/>
                  </a:solidFill>
                </a:ln>
                <a:solidFill>
                  <a:srgbClr val="CC9900"/>
                </a:solidFill>
                <a:latin typeface="Arial" pitchFamily="34" charset="0"/>
                <a:cs typeface="Arial" pitchFamily="34" charset="0"/>
              </a:rPr>
              <a:t>Oldřichov</a:t>
            </a:r>
            <a:r>
              <a:rPr lang="cs-CZ" sz="1800" u="sng" dirty="0" smtClean="0">
                <a:ln w="19050">
                  <a:solidFill>
                    <a:srgbClr val="669900"/>
                  </a:solidFill>
                </a:ln>
                <a:solidFill>
                  <a:srgbClr val="CC9900"/>
                </a:solidFill>
                <a:latin typeface="Arial" pitchFamily="34" charset="0"/>
                <a:cs typeface="Arial" pitchFamily="34" charset="0"/>
              </a:rPr>
              <a:t/>
            </a:r>
            <a:br>
              <a:rPr lang="cs-CZ" sz="1800" u="sng" dirty="0" smtClean="0">
                <a:ln w="19050">
                  <a:solidFill>
                    <a:srgbClr val="669900"/>
                  </a:solidFill>
                </a:ln>
                <a:solidFill>
                  <a:srgbClr val="CC9900"/>
                </a:solidFill>
                <a:latin typeface="Arial" pitchFamily="34" charset="0"/>
                <a:cs typeface="Arial" pitchFamily="34" charset="0"/>
              </a:rPr>
            </a:br>
            <a:r>
              <a:rPr lang="cs-CZ" sz="1800" u="sng" dirty="0" smtClean="0">
                <a:ln w="19050">
                  <a:solidFill>
                    <a:srgbClr val="669900"/>
                  </a:solidFill>
                </a:ln>
                <a:solidFill>
                  <a:srgbClr val="CC9900"/>
                </a:solidFill>
                <a:latin typeface="Arial" pitchFamily="34" charset="0"/>
                <a:cs typeface="Arial" pitchFamily="34" charset="0"/>
              </a:rPr>
              <a:t>0:5(0:3)</a:t>
            </a:r>
            <a:r>
              <a:rPr lang="cs-CZ" sz="1600" u="sng" dirty="0" smtClean="0">
                <a:ln w="19050">
                  <a:solidFill>
                    <a:srgbClr val="669900"/>
                  </a:solidFill>
                </a:ln>
                <a:solidFill>
                  <a:srgbClr val="CC9900"/>
                </a:solidFill>
                <a:latin typeface="Arial" pitchFamily="34" charset="0"/>
                <a:cs typeface="Arial" pitchFamily="34" charset="0"/>
              </a:rPr>
              <a:t>  7.5.2016  24. kolo </a:t>
            </a:r>
            <a:r>
              <a:rPr lang="cs-CZ" b="0" dirty="0" smtClean="0">
                <a:latin typeface="Arial" pitchFamily="34" charset="0"/>
                <a:cs typeface="Arial" pitchFamily="34" charset="0"/>
              </a:rPr>
              <a:t/>
            </a:r>
            <a:br>
              <a:rPr lang="cs-CZ" b="0" dirty="0" smtClean="0">
                <a:latin typeface="Arial" pitchFamily="34" charset="0"/>
                <a:cs typeface="Arial" pitchFamily="34" charset="0"/>
              </a:rPr>
            </a:br>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Deák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Svirák</a:t>
            </a:r>
            <a:r>
              <a:rPr lang="cs-CZ" sz="1100" b="0" dirty="0" smtClean="0">
                <a:latin typeface="Arial" pitchFamily="34" charset="0"/>
                <a:cs typeface="Arial" pitchFamily="34" charset="0"/>
              </a:rPr>
              <a:t>, Vála, Beruška, Jakl, </a:t>
            </a:r>
            <a:r>
              <a:rPr lang="cs-CZ" sz="1100" b="0" dirty="0" err="1" smtClean="0">
                <a:latin typeface="Arial" pitchFamily="34" charset="0"/>
                <a:cs typeface="Arial" pitchFamily="34" charset="0"/>
              </a:rPr>
              <a:t>Feko</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Podhorský, Macháček,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Chaloupecký</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T.Németh</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Hlavatý, </a:t>
            </a:r>
            <a:r>
              <a:rPr lang="cs-CZ" sz="1100" b="0" dirty="0" err="1" smtClean="0">
                <a:latin typeface="Arial" pitchFamily="34" charset="0"/>
                <a:cs typeface="Arial" pitchFamily="34" charset="0"/>
              </a:rPr>
              <a:t>Dopater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Chaloupecký</a:t>
            </a:r>
            <a:r>
              <a:rPr lang="cs-CZ" sz="1100" b="0" dirty="0" smtClean="0">
                <a:latin typeface="Arial" pitchFamily="34" charset="0"/>
                <a:cs typeface="Arial" pitchFamily="34" charset="0"/>
              </a:rPr>
              <a:t>,Moučka, Možný</a:t>
            </a: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J.Chaloupecký</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J.Nedomlelová</a:t>
            </a:r>
            <a:endParaRPr lang="cs-CZ" sz="1100" b="0" dirty="0" smtClean="0">
              <a:latin typeface="Arial" pitchFamily="34" charset="0"/>
              <a:cs typeface="Arial" pitchFamily="34" charset="0"/>
            </a:endParaRPr>
          </a:p>
          <a:p>
            <a:r>
              <a:rPr lang="cs-CZ" sz="1100" b="0" dirty="0" smtClean="0">
                <a:latin typeface="Arial" pitchFamily="34" charset="0"/>
                <a:cs typeface="Arial" pitchFamily="34" charset="0"/>
              </a:rPr>
              <a:t>Rozhodčí:  </a:t>
            </a:r>
            <a:r>
              <a:rPr lang="cs-CZ" sz="1100" b="0" dirty="0" err="1"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L</a:t>
            </a:r>
            <a:r>
              <a:rPr lang="cs-CZ" sz="1100" b="0" dirty="0" smtClean="0">
                <a:latin typeface="Arial" pitchFamily="34" charset="0"/>
                <a:cs typeface="Arial" pitchFamily="34" charset="0"/>
              </a:rPr>
              <a:t>.Kloub-</a:t>
            </a:r>
            <a:r>
              <a:rPr lang="cs-CZ" sz="1100" b="0" dirty="0" err="1" smtClean="0">
                <a:latin typeface="Arial" pitchFamily="34" charset="0"/>
                <a:cs typeface="Arial" pitchFamily="34" charset="0"/>
              </a:rPr>
              <a:t>F.Mecera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J.Šíma</a:t>
            </a:r>
            <a:r>
              <a:rPr lang="cs-CZ" sz="1100" b="0" dirty="0" smtClean="0">
                <a:latin typeface="Arial" pitchFamily="34" charset="0"/>
                <a:cs typeface="Arial" pitchFamily="34" charset="0"/>
              </a:rPr>
              <a:t> </a:t>
            </a:r>
            <a:endParaRPr lang="cs-CZ" sz="1100" b="0" dirty="0">
              <a:latin typeface="Arial" pitchFamily="34" charset="0"/>
              <a:cs typeface="Arial" pitchFamily="34" charset="0"/>
            </a:endParaRPr>
          </a:p>
        </p:txBody>
      </p:sp>
      <p:pic>
        <p:nvPicPr>
          <p:cNvPr id="55297" name="Picture 1"/>
          <p:cNvPicPr>
            <a:picLocks noChangeAspect="1" noChangeArrowheads="1"/>
          </p:cNvPicPr>
          <p:nvPr/>
        </p:nvPicPr>
        <p:blipFill>
          <a:blip r:embed="rId3" cstate="print"/>
          <a:srcRect/>
          <a:stretch>
            <a:fillRect/>
          </a:stretch>
        </p:blipFill>
        <p:spPr bwMode="auto">
          <a:xfrm>
            <a:off x="246956" y="4411588"/>
            <a:ext cx="4351412" cy="2448273"/>
          </a:xfrm>
          <a:prstGeom prst="rect">
            <a:avLst/>
          </a:prstGeom>
          <a:noFill/>
          <a:ln w="31750">
            <a:solidFill>
              <a:schemeClr val="accent1">
                <a:lumMod val="60000"/>
                <a:lumOff val="40000"/>
              </a:schemeClr>
            </a:solidFill>
            <a:prstDash val="sysDash"/>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1543100"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22</a:t>
            </a:r>
          </a:p>
        </p:txBody>
      </p:sp>
      <p:sp>
        <p:nvSpPr>
          <p:cNvPr id="9" name="TextovéPole 8"/>
          <p:cNvSpPr txBox="1"/>
          <p:nvPr/>
        </p:nvSpPr>
        <p:spPr>
          <a:xfrm>
            <a:off x="102940" y="811188"/>
            <a:ext cx="4392488" cy="6124754"/>
          </a:xfrm>
          <a:prstGeom prst="rect">
            <a:avLst/>
          </a:prstGeom>
          <a:noFill/>
          <a:ln w="47625">
            <a:solidFill>
              <a:schemeClr val="tx1"/>
            </a:solidFill>
          </a:ln>
        </p:spPr>
        <p:txBody>
          <a:bodyPr wrap="square" rtlCol="0">
            <a:spAutoFit/>
          </a:bodyPr>
          <a:lstStyle/>
          <a:p>
            <a:pPr algn="ctr"/>
            <a:r>
              <a:rPr lang="cs-CZ" sz="1600" u="sng" dirty="0" smtClean="0">
                <a:ln>
                  <a:solidFill>
                    <a:schemeClr val="accent6">
                      <a:lumMod val="50000"/>
                    </a:schemeClr>
                  </a:solidFill>
                </a:ln>
                <a:effectLst>
                  <a:outerShdw blurRad="38100" dist="38100" dir="2700000" algn="tl">
                    <a:srgbClr val="000000">
                      <a:alpha val="43137"/>
                    </a:srgbClr>
                  </a:outerShdw>
                </a:effectLst>
                <a:latin typeface="Arial" pitchFamily="34" charset="0"/>
                <a:cs typeface="Arial" pitchFamily="34" charset="0"/>
              </a:rPr>
              <a:t>Miloslav Pohl – trenér TJ </a:t>
            </a:r>
            <a:r>
              <a:rPr lang="cs-CZ" sz="1600" u="sng" dirty="0" err="1" smtClean="0">
                <a:ln>
                  <a:solidFill>
                    <a:schemeClr val="accent6">
                      <a:lumMod val="50000"/>
                    </a:schemeClr>
                  </a:solidFill>
                </a:ln>
                <a:effectLst>
                  <a:outerShdw blurRad="38100" dist="38100" dir="2700000" algn="tl">
                    <a:srgbClr val="000000">
                      <a:alpha val="43137"/>
                    </a:srgbClr>
                  </a:outerShdw>
                </a:effectLst>
                <a:latin typeface="Arial" pitchFamily="34" charset="0"/>
                <a:cs typeface="Arial" pitchFamily="34" charset="0"/>
              </a:rPr>
              <a:t>Baník</a:t>
            </a:r>
            <a:r>
              <a:rPr lang="cs-CZ" sz="1600" u="sng" dirty="0" smtClean="0">
                <a:ln>
                  <a:solidFill>
                    <a:schemeClr val="accent6">
                      <a:lumMod val="50000"/>
                    </a:schemeClr>
                  </a:solidFill>
                </a:ln>
                <a:effectLst>
                  <a:outerShdw blurRad="38100" dist="38100" dir="2700000" algn="tl">
                    <a:srgbClr val="000000">
                      <a:alpha val="43137"/>
                    </a:srgbClr>
                  </a:outerShdw>
                </a:effectLst>
                <a:latin typeface="Arial" pitchFamily="34" charset="0"/>
                <a:cs typeface="Arial" pitchFamily="34" charset="0"/>
              </a:rPr>
              <a:t> </a:t>
            </a:r>
            <a:r>
              <a:rPr lang="cs-CZ" sz="1600" u="sng" dirty="0" err="1" smtClean="0">
                <a:ln>
                  <a:solidFill>
                    <a:schemeClr val="accent6">
                      <a:lumMod val="50000"/>
                    </a:schemeClr>
                  </a:solidFill>
                </a:ln>
                <a:effectLst>
                  <a:outerShdw blurRad="38100" dist="38100" dir="2700000" algn="tl">
                    <a:srgbClr val="000000">
                      <a:alpha val="43137"/>
                    </a:srgbClr>
                  </a:outerShdw>
                </a:effectLst>
                <a:latin typeface="Arial" pitchFamily="34" charset="0"/>
                <a:cs typeface="Arial" pitchFamily="34" charset="0"/>
              </a:rPr>
              <a:t>Modlany</a:t>
            </a:r>
            <a:endParaRPr lang="cs-CZ" sz="1600" u="sng" dirty="0" smtClean="0">
              <a:ln>
                <a:solidFill>
                  <a:schemeClr val="accent6">
                    <a:lumMod val="50000"/>
                  </a:schemeClr>
                </a:solidFill>
              </a:ln>
              <a:effectLst>
                <a:outerShdw blurRad="38100" dist="38100" dir="2700000" algn="tl">
                  <a:srgbClr val="000000">
                    <a:alpha val="43137"/>
                  </a:srgbClr>
                </a:outerShdw>
              </a:effectLst>
              <a:latin typeface="Arial" pitchFamily="34" charset="0"/>
              <a:cs typeface="Arial" pitchFamily="34" charset="0"/>
            </a:endParaRPr>
          </a:p>
          <a:p>
            <a:r>
              <a:rPr lang="cs-CZ" b="0" dirty="0" smtClean="0">
                <a:latin typeface="Arial" pitchFamily="34" charset="0"/>
                <a:cs typeface="Arial" pitchFamily="34" charset="0"/>
              </a:rPr>
              <a:t>Zasloužené vítězství domácích. V </a:t>
            </a:r>
            <a:r>
              <a:rPr lang="cs-CZ" b="0" dirty="0" err="1" smtClean="0">
                <a:latin typeface="Arial" pitchFamily="34" charset="0"/>
                <a:cs typeface="Arial" pitchFamily="34" charset="0"/>
              </a:rPr>
              <a:t>tété</a:t>
            </a:r>
            <a:r>
              <a:rPr lang="cs-CZ" b="0" dirty="0" smtClean="0">
                <a:latin typeface="Arial" pitchFamily="34" charset="0"/>
                <a:cs typeface="Arial" pitchFamily="34" charset="0"/>
              </a:rPr>
              <a:t> sestavě, ve které jsme se přijeli, jsme nemohli konkurovat. V první půli to ještě šlo. Hráli jsme zezadu, snažili jsme se hrát na brejky, ale nevycházelo to. Ve 2. poločase domácí zápas rozhodli. Byli </a:t>
            </a:r>
            <a:r>
              <a:rPr lang="cs-CZ" b="0" dirty="0" err="1" smtClean="0">
                <a:latin typeface="Arial" pitchFamily="34" charset="0"/>
                <a:cs typeface="Arial" pitchFamily="34" charset="0"/>
              </a:rPr>
              <a:t>běhavější</a:t>
            </a:r>
            <a:r>
              <a:rPr lang="cs-CZ" b="0" dirty="0" smtClean="0">
                <a:latin typeface="Arial" pitchFamily="34" charset="0"/>
                <a:cs typeface="Arial" pitchFamily="34" charset="0"/>
              </a:rPr>
              <a:t>, byli více na míči, věděli o sobě a jasně vyhráli.</a:t>
            </a:r>
          </a:p>
          <a:p>
            <a:endParaRPr lang="cs-CZ" b="0" dirty="0" smtClean="0">
              <a:latin typeface="Arial" pitchFamily="34" charset="0"/>
              <a:cs typeface="Arial" pitchFamily="34" charset="0"/>
            </a:endParaRPr>
          </a:p>
          <a:p>
            <a:endParaRPr lang="cs-CZ" b="0" dirty="0" smtClean="0">
              <a:latin typeface="Arial" pitchFamily="34" charset="0"/>
              <a:cs typeface="Arial" pitchFamily="34" charset="0"/>
            </a:endParaRPr>
          </a:p>
          <a:p>
            <a:endParaRPr lang="cs-CZ" b="0" dirty="0" smtClean="0">
              <a:latin typeface="Arial" pitchFamily="34" charset="0"/>
              <a:cs typeface="Arial" pitchFamily="34" charset="0"/>
            </a:endParaRPr>
          </a:p>
          <a:p>
            <a:endParaRPr lang="cs-CZ" b="0" dirty="0" smtClean="0">
              <a:latin typeface="Arial" pitchFamily="34" charset="0"/>
              <a:cs typeface="Arial" pitchFamily="34" charset="0"/>
            </a:endParaRPr>
          </a:p>
          <a:p>
            <a:endParaRPr lang="cs-CZ" b="0" dirty="0" smtClean="0">
              <a:latin typeface="Arial" pitchFamily="34" charset="0"/>
              <a:cs typeface="Arial" pitchFamily="34" charset="0"/>
            </a:endParaRPr>
          </a:p>
          <a:p>
            <a:endParaRPr lang="cs-CZ" b="0" dirty="0" smtClean="0">
              <a:latin typeface="Arial" pitchFamily="34" charset="0"/>
              <a:cs typeface="Arial" pitchFamily="34" charset="0"/>
            </a:endParaRPr>
          </a:p>
          <a:p>
            <a:endParaRPr lang="cs-CZ" b="0" dirty="0" smtClean="0">
              <a:latin typeface="Arial" pitchFamily="34" charset="0"/>
              <a:cs typeface="Arial" pitchFamily="34" charset="0"/>
            </a:endParaRPr>
          </a:p>
          <a:p>
            <a:pPr algn="ctr"/>
            <a:r>
              <a:rPr lang="cs-CZ" sz="1600" u="sng" dirty="0" smtClean="0">
                <a:ln>
                  <a:solidFill>
                    <a:srgbClr val="990033"/>
                  </a:solidFill>
                </a:ln>
                <a:effectLst>
                  <a:outerShdw blurRad="38100" dist="38100" dir="2700000" algn="tl">
                    <a:srgbClr val="000000">
                      <a:alpha val="43137"/>
                    </a:srgbClr>
                  </a:outerShdw>
                </a:effectLst>
                <a:latin typeface="Arial" pitchFamily="34" charset="0"/>
                <a:cs typeface="Arial" pitchFamily="34" charset="0"/>
              </a:rPr>
              <a:t>Josef Vinš – trenér SK </a:t>
            </a:r>
            <a:r>
              <a:rPr lang="cs-CZ" sz="1600" u="sng" dirty="0" err="1" smtClean="0">
                <a:ln>
                  <a:solidFill>
                    <a:srgbClr val="990033"/>
                  </a:solidFill>
                </a:ln>
                <a:effectLst>
                  <a:outerShdw blurRad="38100" dist="38100" dir="2700000" algn="tl">
                    <a:srgbClr val="000000">
                      <a:alpha val="43137"/>
                    </a:srgbClr>
                  </a:outerShdw>
                </a:effectLst>
                <a:latin typeface="Arial" pitchFamily="34" charset="0"/>
                <a:cs typeface="Arial" pitchFamily="34" charset="0"/>
              </a:rPr>
              <a:t>Štětí</a:t>
            </a:r>
            <a:endParaRPr lang="cs-CZ" sz="1600" u="sng" dirty="0" smtClean="0">
              <a:ln>
                <a:solidFill>
                  <a:srgbClr val="990033"/>
                </a:solidFill>
              </a:ln>
              <a:effectLst>
                <a:outerShdw blurRad="38100" dist="38100" dir="2700000" algn="tl">
                  <a:srgbClr val="000000">
                    <a:alpha val="43137"/>
                  </a:srgbClr>
                </a:outerShdw>
              </a:effectLst>
              <a:latin typeface="Arial" pitchFamily="34" charset="0"/>
              <a:cs typeface="Arial" pitchFamily="34" charset="0"/>
            </a:endParaRPr>
          </a:p>
          <a:p>
            <a:pPr algn="just"/>
            <a:r>
              <a:rPr lang="cs-CZ" b="0" dirty="0" smtClean="0">
                <a:latin typeface="Arial" pitchFamily="34" charset="0"/>
                <a:cs typeface="Arial" pitchFamily="34" charset="0"/>
              </a:rPr>
              <a:t>První poločas byl špatný, neběhali jsme, bylo to, jako před 14 dny s </a:t>
            </a:r>
            <a:r>
              <a:rPr lang="cs-CZ" b="0" dirty="0" err="1" smtClean="0">
                <a:latin typeface="Arial" pitchFamily="34" charset="0"/>
                <a:cs typeface="Arial" pitchFamily="34" charset="0"/>
              </a:rPr>
              <a:t>Proboštovem</a:t>
            </a:r>
            <a:r>
              <a:rPr lang="cs-CZ" b="0" dirty="0" smtClean="0">
                <a:latin typeface="Arial" pitchFamily="34" charset="0"/>
                <a:cs typeface="Arial" pitchFamily="34" charset="0"/>
              </a:rPr>
              <a:t>. Rozhodli jsme na začátku druhé půle, když jsme odskočili na 2 góly. Přizpůsobili jsme se stoperské dvojici </a:t>
            </a:r>
            <a:r>
              <a:rPr lang="cs-CZ" b="0" dirty="0" err="1" smtClean="0">
                <a:latin typeface="Arial" pitchFamily="34" charset="0"/>
                <a:cs typeface="Arial" pitchFamily="34" charset="0"/>
              </a:rPr>
              <a:t>Modlan</a:t>
            </a:r>
            <a:r>
              <a:rPr lang="cs-CZ" b="0" dirty="0" smtClean="0">
                <a:latin typeface="Arial" pitchFamily="34" charset="0"/>
                <a:cs typeface="Arial" pitchFamily="34" charset="0"/>
              </a:rPr>
              <a:t>. Místo, abychom je napadali, tak jsme je nechali v klidu hrát. Ti ukázali, že umí hrát, hráli na jeden dotek a dám strašně dlouho trval přechod na polovinu soupeře. Takové zápasy ale jsou a body se počítají. </a:t>
            </a: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r>
              <a:rPr lang="cs-CZ" b="0" dirty="0" smtClean="0">
                <a:latin typeface="Arial" pitchFamily="34" charset="0"/>
                <a:cs typeface="Arial" pitchFamily="34" charset="0"/>
              </a:rPr>
              <a:t>  </a:t>
            </a:r>
          </a:p>
        </p:txBody>
      </p:sp>
      <p:pic>
        <p:nvPicPr>
          <p:cNvPr id="11" name="Picture 3"/>
          <p:cNvPicPr>
            <a:picLocks noChangeAspect="1" noChangeArrowheads="1"/>
          </p:cNvPicPr>
          <p:nvPr/>
        </p:nvPicPr>
        <p:blipFill>
          <a:blip r:embed="rId3" cstate="print"/>
          <a:srcRect/>
          <a:stretch>
            <a:fillRect/>
          </a:stretch>
        </p:blipFill>
        <p:spPr bwMode="auto">
          <a:xfrm>
            <a:off x="1039044" y="4915644"/>
            <a:ext cx="2232248" cy="1872208"/>
          </a:xfrm>
          <a:prstGeom prst="rect">
            <a:avLst/>
          </a:prstGeom>
          <a:noFill/>
          <a:ln w="44450" cmpd="sng">
            <a:solidFill>
              <a:schemeClr val="accent1">
                <a:lumMod val="75000"/>
              </a:schemeClr>
            </a:solidFill>
            <a:miter lim="800000"/>
            <a:headEnd/>
            <a:tailEnd/>
          </a:ln>
        </p:spPr>
      </p:pic>
      <p:pic>
        <p:nvPicPr>
          <p:cNvPr id="15" name="Picture 4"/>
          <p:cNvPicPr>
            <a:picLocks noChangeAspect="1" noChangeArrowheads="1"/>
          </p:cNvPicPr>
          <p:nvPr/>
        </p:nvPicPr>
        <p:blipFill>
          <a:blip r:embed="rId4" cstate="print"/>
          <a:srcRect/>
          <a:stretch>
            <a:fillRect/>
          </a:stretch>
        </p:blipFill>
        <p:spPr bwMode="auto">
          <a:xfrm>
            <a:off x="1255068" y="2107332"/>
            <a:ext cx="1319981" cy="1195016"/>
          </a:xfrm>
          <a:prstGeom prst="rect">
            <a:avLst/>
          </a:prstGeom>
          <a:noFill/>
          <a:ln w="34925">
            <a:solidFill>
              <a:srgbClr val="66FFFF"/>
            </a:solidFill>
            <a:miter lim="800000"/>
            <a:headEnd/>
            <a:tailEnd/>
          </a:ln>
        </p:spPr>
      </p:pic>
      <p:sp>
        <p:nvSpPr>
          <p:cNvPr id="16" name="TextovéPole 15"/>
          <p:cNvSpPr txBox="1"/>
          <p:nvPr/>
        </p:nvSpPr>
        <p:spPr>
          <a:xfrm>
            <a:off x="102940" y="163116"/>
            <a:ext cx="4320480" cy="523220"/>
          </a:xfrm>
          <a:prstGeom prst="rect">
            <a:avLst/>
          </a:prstGeom>
          <a:blipFill>
            <a:blip r:embed="rId5" cstate="print"/>
            <a:tile tx="0" ty="0" sx="100000" sy="100000" flip="none" algn="tl"/>
          </a:blipFill>
          <a:ln w="57150">
            <a:solidFill>
              <a:srgbClr val="99CCFF"/>
            </a:solidFill>
          </a:ln>
        </p:spPr>
        <p:txBody>
          <a:bodyPr wrap="square" rtlCol="0">
            <a:spAutoFit/>
          </a:bodyPr>
          <a:lstStyle/>
          <a:p>
            <a:pPr algn="ctr"/>
            <a:r>
              <a:rPr lang="cs-CZ" sz="1400" dirty="0" smtClean="0">
                <a:latin typeface="Bookman Old Style" pitchFamily="18" charset="0"/>
              </a:rPr>
              <a:t>Kritické pohledy obou trenérů na výkon svých svěřenců po zápase </a:t>
            </a:r>
            <a:r>
              <a:rPr lang="cs-CZ" sz="1400" dirty="0" err="1" smtClean="0">
                <a:latin typeface="Bookman Old Style" pitchFamily="18" charset="0"/>
              </a:rPr>
              <a:t>Štětí</a:t>
            </a:r>
            <a:r>
              <a:rPr lang="cs-CZ" sz="1400" dirty="0" smtClean="0">
                <a:latin typeface="Bookman Old Style" pitchFamily="18" charset="0"/>
              </a:rPr>
              <a:t>-</a:t>
            </a:r>
            <a:r>
              <a:rPr lang="cs-CZ" sz="1400" dirty="0" err="1" smtClean="0">
                <a:latin typeface="Bookman Old Style" pitchFamily="18" charset="0"/>
              </a:rPr>
              <a:t>Modlany</a:t>
            </a:r>
            <a:endParaRPr lang="cs-CZ" sz="1400" dirty="0" smtClean="0">
              <a:latin typeface="Bookman Old Style" pitchFamily="18" charset="0"/>
            </a:endParaRPr>
          </a:p>
        </p:txBody>
      </p:sp>
      <p:graphicFrame>
        <p:nvGraphicFramePr>
          <p:cNvPr id="21" name="Tabulka 20"/>
          <p:cNvGraphicFramePr>
            <a:graphicFrameLocks noGrp="1"/>
          </p:cNvGraphicFramePr>
          <p:nvPr/>
        </p:nvGraphicFramePr>
        <p:xfrm>
          <a:off x="5647555" y="5151585"/>
          <a:ext cx="4392488" cy="1833638"/>
        </p:xfrm>
        <a:graphic>
          <a:graphicData uri="http://schemas.openxmlformats.org/drawingml/2006/table">
            <a:tbl>
              <a:tblPr/>
              <a:tblGrid>
                <a:gridCol w="1448419">
                  <a:extLst>
                    <a:ext uri="{9D8B030D-6E8A-4147-A177-3AD203B41FA5}">
                      <a16:colId xmlns:a16="http://schemas.microsoft.com/office/drawing/2014/main" val="20000"/>
                    </a:ext>
                  </a:extLst>
                </a:gridCol>
                <a:gridCol w="1495650">
                  <a:extLst>
                    <a:ext uri="{9D8B030D-6E8A-4147-A177-3AD203B41FA5}">
                      <a16:colId xmlns:a16="http://schemas.microsoft.com/office/drawing/2014/main" val="20001"/>
                    </a:ext>
                  </a:extLst>
                </a:gridCol>
                <a:gridCol w="787185">
                  <a:extLst>
                    <a:ext uri="{9D8B030D-6E8A-4147-A177-3AD203B41FA5}">
                      <a16:colId xmlns:a16="http://schemas.microsoft.com/office/drawing/2014/main" val="20002"/>
                    </a:ext>
                  </a:extLst>
                </a:gridCol>
                <a:gridCol w="661234">
                  <a:extLst>
                    <a:ext uri="{9D8B030D-6E8A-4147-A177-3AD203B41FA5}">
                      <a16:colId xmlns:a16="http://schemas.microsoft.com/office/drawing/2014/main" val="20003"/>
                    </a:ext>
                  </a:extLst>
                </a:gridCol>
              </a:tblGrid>
              <a:tr h="475383">
                <a:tc gridSpan="4">
                  <a:txBody>
                    <a:bodyPr/>
                    <a:lstStyle/>
                    <a:p>
                      <a:pPr algn="ctr" rtl="0" fontAlgn="ctr"/>
                      <a:r>
                        <a:rPr lang="cs-CZ" sz="1200" b="1" i="0" u="none" strike="noStrike" dirty="0">
                          <a:solidFill>
                            <a:srgbClr val="000000"/>
                          </a:solidFill>
                          <a:latin typeface="Century Gothic"/>
                        </a:rPr>
                        <a:t>25 kolo poslední výsledky Ústeckého přeboru            Staršího a mladšího dorostu  14.-15.5.2016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99"/>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24780">
                <a:tc>
                  <a:txBody>
                    <a:bodyPr/>
                    <a:lstStyle/>
                    <a:p>
                      <a:pPr algn="ctr" rtl="0" fontAlgn="ctr"/>
                      <a:r>
                        <a:rPr lang="cs-CZ" sz="1000" b="0" i="0" u="none" strike="noStrike">
                          <a:solidFill>
                            <a:srgbClr val="000000"/>
                          </a:solidFill>
                          <a:latin typeface="Cambria"/>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99"/>
                    </a:solidFill>
                  </a:tcPr>
                </a:tc>
                <a:tc>
                  <a:txBody>
                    <a:bodyPr/>
                    <a:lstStyle/>
                    <a:p>
                      <a:pPr algn="ctr" rtl="0" fontAlgn="ctr"/>
                      <a:r>
                        <a:rPr lang="cs-CZ" sz="1000" b="0" i="0" u="none" strike="noStrike" dirty="0">
                          <a:solidFill>
                            <a:srgbClr val="000000"/>
                          </a:solidFill>
                          <a:latin typeface="Cambri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99"/>
                    </a:solidFill>
                  </a:tcPr>
                </a:tc>
                <a:tc>
                  <a:txBody>
                    <a:bodyPr/>
                    <a:lstStyle/>
                    <a:p>
                      <a:pPr algn="ctr" rtl="0" fontAlgn="ctr"/>
                      <a:r>
                        <a:rPr lang="cs-CZ" sz="1000" b="0" i="0" u="none" strike="noStrike">
                          <a:solidFill>
                            <a:srgbClr val="000000"/>
                          </a:solidFill>
                          <a:latin typeface="Cambria"/>
                        </a:rPr>
                        <a:t>Starší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99"/>
                    </a:solidFill>
                  </a:tcPr>
                </a:tc>
                <a:tc>
                  <a:txBody>
                    <a:bodyPr/>
                    <a:lstStyle/>
                    <a:p>
                      <a:pPr algn="ctr" rtl="0" fontAlgn="ctr"/>
                      <a:r>
                        <a:rPr lang="cs-CZ" sz="1000" b="0" i="0" u="none" strike="noStrike">
                          <a:solidFill>
                            <a:srgbClr val="000000"/>
                          </a:solidFill>
                          <a:latin typeface="Cambria"/>
                        </a:rPr>
                        <a:t>Mladší</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99"/>
                    </a:solidFill>
                  </a:tcPr>
                </a:tc>
                <a:extLst>
                  <a:ext uri="{0D108BD9-81ED-4DB2-BD59-A6C34878D82A}">
                    <a16:rowId xmlns:a16="http://schemas.microsoft.com/office/drawing/2014/main" val="10001"/>
                  </a:ext>
                </a:extLst>
              </a:tr>
              <a:tr h="155414">
                <a:tc>
                  <a:txBody>
                    <a:bodyPr/>
                    <a:lstStyle/>
                    <a:p>
                      <a:pPr algn="ctr" rtl="0" fontAlgn="ctr"/>
                      <a:r>
                        <a:rPr lang="cs-CZ" sz="800" b="1" i="0" u="none" strike="noStrike" dirty="0">
                          <a:solidFill>
                            <a:srgbClr val="000000"/>
                          </a:solidFill>
                          <a:effectLst>
                            <a:outerShdw blurRad="50800" dist="38100" algn="tr" rotWithShape="0">
                              <a:prstClr val="black">
                                <a:alpha val="40000"/>
                              </a:prstClr>
                            </a:outerShdw>
                          </a:effectLst>
                          <a:latin typeface="Verdana"/>
                        </a:rPr>
                        <a:t>SK </a:t>
                      </a:r>
                      <a:r>
                        <a:rPr lang="cs-CZ" sz="800" b="1" i="0" u="none" strike="noStrike" dirty="0" err="1">
                          <a:solidFill>
                            <a:srgbClr val="000000"/>
                          </a:solidFill>
                          <a:effectLst>
                            <a:outerShdw blurRad="50800" dist="38100" algn="tr" rotWithShape="0">
                              <a:prstClr val="black">
                                <a:alpha val="40000"/>
                              </a:prstClr>
                            </a:outerShdw>
                          </a:effectLst>
                          <a:latin typeface="Verdana"/>
                        </a:rPr>
                        <a:t>Štětí</a:t>
                      </a:r>
                      <a:r>
                        <a:rPr lang="cs-CZ" sz="800" b="1" i="0" u="none" strike="noStrike" dirty="0">
                          <a:solidFill>
                            <a:srgbClr val="000000"/>
                          </a:solidFill>
                          <a:effectLst>
                            <a:outerShdw blurRad="50800" dist="38100" algn="tr" rotWithShape="0">
                              <a:prstClr val="black">
                                <a:alpha val="40000"/>
                              </a:prstClr>
                            </a:outerShdw>
                          </a:effectLst>
                          <a:latin typeface="Verdana"/>
                        </a:rPr>
                        <a:t>/</a:t>
                      </a:r>
                      <a:r>
                        <a:rPr lang="cs-CZ" sz="800" b="1" i="0" u="none" strike="noStrike" dirty="0" err="1">
                          <a:solidFill>
                            <a:srgbClr val="000000"/>
                          </a:solidFill>
                          <a:effectLst>
                            <a:outerShdw blurRad="50800" dist="38100" algn="tr" rotWithShape="0">
                              <a:prstClr val="black">
                                <a:alpha val="40000"/>
                              </a:prstClr>
                            </a:outerShdw>
                          </a:effectLst>
                          <a:latin typeface="Verdana"/>
                        </a:rPr>
                        <a:t>Hošťka</a:t>
                      </a:r>
                      <a:r>
                        <a:rPr lang="cs-CZ" sz="800" b="1" i="0" u="none" strike="noStrike" dirty="0">
                          <a:solidFill>
                            <a:srgbClr val="000000"/>
                          </a:solidFill>
                          <a:effectLst>
                            <a:outerShdw blurRad="50800" dist="38100" algn="tr" rotWithShape="0">
                              <a:prstClr val="black">
                                <a:alpha val="40000"/>
                              </a:prstClr>
                            </a:outerShdw>
                          </a:effectLst>
                          <a:latin typeface="Verdana"/>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800" b="1" i="0" u="none" strike="noStrike">
                          <a:solidFill>
                            <a:srgbClr val="000000"/>
                          </a:solidFill>
                          <a:latin typeface="Verdana"/>
                        </a:rPr>
                        <a:t>VOŠ Roudnice </a:t>
                      </a:r>
                      <a:r>
                        <a:rPr lang="cs-CZ" sz="800" b="1" i="0" u="none" strike="noStrike">
                          <a:solidFill>
                            <a:srgbClr val="000000"/>
                          </a:solidFill>
                          <a:effectLst>
                            <a:outerShdw blurRad="50800" dist="38100" algn="tr" rotWithShape="0">
                              <a:prstClr val="black">
                                <a:alpha val="40000"/>
                              </a:prstClr>
                            </a:outerShdw>
                          </a:effectLst>
                          <a:latin typeface="Verdana"/>
                        </a:rPr>
                        <a:t> </a:t>
                      </a:r>
                      <a:endParaRPr lang="cs-CZ" sz="800" b="1" i="0" u="none" strike="noStrike">
                        <a:solidFill>
                          <a:srgbClr val="000000"/>
                        </a:solidFill>
                        <a:latin typeface="Verdan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0" i="0" u="none" strike="noStrike" dirty="0" smtClean="0">
                          <a:solidFill>
                            <a:srgbClr val="000000"/>
                          </a:solidFill>
                          <a:effectLst>
                            <a:outerShdw blurRad="50800" dist="38100" algn="tr" rotWithShape="0">
                              <a:prstClr val="black">
                                <a:alpha val="40000"/>
                              </a:prstClr>
                            </a:outerShdw>
                          </a:effectLst>
                          <a:latin typeface="Cambria"/>
                        </a:rPr>
                        <a:t>1:3</a:t>
                      </a:r>
                      <a:r>
                        <a:rPr lang="cs-CZ" sz="1000" b="0" i="0" u="none" strike="noStrike" dirty="0">
                          <a:solidFill>
                            <a:srgbClr val="000000"/>
                          </a:solidFill>
                          <a:effectLst>
                            <a:outerShdw blurRad="50800" dist="38100" algn="tr" rotWithShape="0">
                              <a:prstClr val="black">
                                <a:alpha val="40000"/>
                              </a:prstClr>
                            </a:outerShdw>
                          </a:effectLst>
                          <a:latin typeface="Cambri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0" i="0" u="none" strike="noStrike" dirty="0" smtClean="0">
                          <a:solidFill>
                            <a:srgbClr val="000000"/>
                          </a:solidFill>
                          <a:effectLst>
                            <a:outerShdw blurRad="50800" dist="38100" algn="tr" rotWithShape="0">
                              <a:prstClr val="black">
                                <a:alpha val="40000"/>
                              </a:prstClr>
                            </a:outerShdw>
                          </a:effectLst>
                          <a:latin typeface="Cambria"/>
                        </a:rPr>
                        <a:t>0:10</a:t>
                      </a:r>
                      <a:r>
                        <a:rPr lang="cs-CZ" sz="1000" b="0" i="0" u="none" strike="noStrike" dirty="0">
                          <a:solidFill>
                            <a:srgbClr val="000000"/>
                          </a:solidFill>
                          <a:effectLst>
                            <a:outerShdw blurRad="50800" dist="38100" algn="tr" rotWithShape="0">
                              <a:prstClr val="black">
                                <a:alpha val="40000"/>
                              </a:prstClr>
                            </a:outerShdw>
                          </a:effectLst>
                          <a:latin typeface="Cambria"/>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55414">
                <a:tc>
                  <a:txBody>
                    <a:bodyPr/>
                    <a:lstStyle/>
                    <a:p>
                      <a:pPr algn="ctr" rtl="0" fontAlgn="ctr"/>
                      <a:r>
                        <a:rPr lang="cs-CZ" sz="800" b="1" i="0" u="none" strike="noStrike">
                          <a:solidFill>
                            <a:srgbClr val="000000"/>
                          </a:solidFill>
                          <a:latin typeface="Verdana"/>
                        </a:rPr>
                        <a:t>TJ Košťany/Oldřichov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800" b="1" i="0" u="none" strike="noStrike" dirty="0">
                          <a:solidFill>
                            <a:srgbClr val="000000"/>
                          </a:solidFill>
                          <a:latin typeface="Verdana"/>
                        </a:rPr>
                        <a:t>FK </a:t>
                      </a:r>
                      <a:r>
                        <a:rPr lang="cs-CZ" sz="800" b="1" i="0" u="none" strike="noStrike" dirty="0" err="1">
                          <a:solidFill>
                            <a:srgbClr val="000000"/>
                          </a:solidFill>
                          <a:latin typeface="Verdana"/>
                        </a:rPr>
                        <a:t>Neštěmice</a:t>
                      </a:r>
                      <a:r>
                        <a:rPr lang="cs-CZ" sz="800" b="1" i="0" u="none" strike="noStrike" dirty="0">
                          <a:solidFill>
                            <a:srgbClr val="000000"/>
                          </a:solidFill>
                          <a:latin typeface="Verdan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4:5</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4:2</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155414">
                <a:tc>
                  <a:txBody>
                    <a:bodyPr/>
                    <a:lstStyle/>
                    <a:p>
                      <a:pPr algn="ctr" rtl="0" fontAlgn="ctr"/>
                      <a:r>
                        <a:rPr lang="cs-CZ" sz="800" b="1" i="0" u="none" strike="noStrike">
                          <a:solidFill>
                            <a:srgbClr val="000000"/>
                          </a:solidFill>
                          <a:latin typeface="Verdana"/>
                        </a:rPr>
                        <a:t>FC Chomutov/Spořice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800" b="1" i="0" u="none" strike="noStrike" dirty="0">
                          <a:solidFill>
                            <a:srgbClr val="000000"/>
                          </a:solidFill>
                          <a:latin typeface="Verdana"/>
                        </a:rPr>
                        <a:t>FK Litvínov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2:0</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1:0</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155414">
                <a:tc>
                  <a:txBody>
                    <a:bodyPr/>
                    <a:lstStyle/>
                    <a:p>
                      <a:pPr algn="ctr" rtl="0" fontAlgn="ctr"/>
                      <a:r>
                        <a:rPr lang="cs-CZ" sz="800" b="1" i="0" u="none" strike="noStrike">
                          <a:solidFill>
                            <a:srgbClr val="000000"/>
                          </a:solidFill>
                          <a:effectLst>
                            <a:outerShdw blurRad="50800" dist="38100" algn="tr" rotWithShape="0">
                              <a:prstClr val="black">
                                <a:alpha val="40000"/>
                              </a:prstClr>
                            </a:outerShdw>
                          </a:effectLst>
                          <a:latin typeface="Verdana"/>
                        </a:rPr>
                        <a:t>SK Ervěnice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800" b="1" i="0" u="none" strike="noStrike" dirty="0">
                          <a:solidFill>
                            <a:srgbClr val="000000"/>
                          </a:solidFill>
                          <a:latin typeface="Verdana"/>
                        </a:rPr>
                        <a:t>FK Louny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0:5</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1:5</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r h="155414">
                <a:tc>
                  <a:txBody>
                    <a:bodyPr/>
                    <a:lstStyle/>
                    <a:p>
                      <a:pPr algn="ctr" rtl="0" fontAlgn="ctr"/>
                      <a:r>
                        <a:rPr lang="cs-CZ" sz="800" b="1" i="0" u="none" strike="noStrike">
                          <a:solidFill>
                            <a:srgbClr val="000000"/>
                          </a:solidFill>
                          <a:latin typeface="Verdana"/>
                        </a:rPr>
                        <a:t>FK Bílina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800" b="1" i="0" u="none" strike="noStrike" dirty="0">
                          <a:solidFill>
                            <a:srgbClr val="000000"/>
                          </a:solidFill>
                          <a:latin typeface="Verdana"/>
                        </a:rPr>
                        <a:t> ASK </a:t>
                      </a:r>
                      <a:r>
                        <a:rPr lang="cs-CZ" sz="800" b="1" i="0" u="none" strike="noStrike" dirty="0" err="1">
                          <a:solidFill>
                            <a:srgbClr val="000000"/>
                          </a:solidFill>
                          <a:latin typeface="Verdana"/>
                        </a:rPr>
                        <a:t>Lovosice</a:t>
                      </a:r>
                      <a:r>
                        <a:rPr lang="cs-CZ" sz="800" b="1" i="0" u="none" strike="noStrike" dirty="0">
                          <a:solidFill>
                            <a:srgbClr val="000000"/>
                          </a:solidFill>
                          <a:latin typeface="Verdana"/>
                        </a:rPr>
                        <a:t>/</a:t>
                      </a:r>
                      <a:r>
                        <a:rPr lang="cs-CZ" sz="800" b="1" i="0" u="none" strike="noStrike" dirty="0" err="1">
                          <a:solidFill>
                            <a:srgbClr val="000000"/>
                          </a:solidFill>
                          <a:latin typeface="Verdana"/>
                        </a:rPr>
                        <a:t>Velemín</a:t>
                      </a:r>
                      <a:r>
                        <a:rPr lang="cs-CZ" sz="800" b="1" i="0" u="none" strike="noStrike" dirty="0">
                          <a:solidFill>
                            <a:srgbClr val="000000"/>
                          </a:solidFill>
                          <a:latin typeface="Verdan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1:0</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12:0</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155414">
                <a:tc>
                  <a:txBody>
                    <a:bodyPr/>
                    <a:lstStyle/>
                    <a:p>
                      <a:pPr algn="ctr" rtl="0" fontAlgn="ctr"/>
                      <a:r>
                        <a:rPr lang="cs-CZ" sz="800" b="1" i="0" u="none" strike="noStrike">
                          <a:solidFill>
                            <a:srgbClr val="000000"/>
                          </a:solidFill>
                          <a:latin typeface="Verdana"/>
                        </a:rPr>
                        <a:t>FK Litoměřice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800" b="1" i="0" u="none" strike="noStrike" dirty="0">
                          <a:solidFill>
                            <a:srgbClr val="000000"/>
                          </a:solidFill>
                          <a:latin typeface="Verdana"/>
                        </a:rPr>
                        <a:t>Mostecký FK/</a:t>
                      </a:r>
                      <a:r>
                        <a:rPr lang="cs-CZ" sz="800" b="1" i="0" u="none" strike="noStrike" dirty="0" err="1">
                          <a:solidFill>
                            <a:srgbClr val="000000"/>
                          </a:solidFill>
                          <a:latin typeface="Verdana"/>
                        </a:rPr>
                        <a:t>Obrnice</a:t>
                      </a:r>
                      <a:r>
                        <a:rPr lang="cs-CZ" sz="800" b="1" i="0" u="none" strike="noStrike" dirty="0">
                          <a:solidFill>
                            <a:srgbClr val="000000"/>
                          </a:solidFill>
                          <a:latin typeface="Verdan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1:5</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2:4</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7"/>
                  </a:ext>
                </a:extLst>
              </a:tr>
              <a:tr h="155414">
                <a:tc>
                  <a:txBody>
                    <a:bodyPr/>
                    <a:lstStyle/>
                    <a:p>
                      <a:pPr algn="ctr" rtl="0" fontAlgn="ctr"/>
                      <a:r>
                        <a:rPr lang="cs-CZ" sz="800" b="1" i="0" u="none" strike="noStrike">
                          <a:solidFill>
                            <a:srgbClr val="000000"/>
                          </a:solidFill>
                          <a:latin typeface="Verdana"/>
                        </a:rPr>
                        <a:t>TJ Krupka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800" b="1" i="0" u="none" strike="noStrike" dirty="0">
                          <a:solidFill>
                            <a:srgbClr val="000000"/>
                          </a:solidFill>
                          <a:latin typeface="Verdana"/>
                        </a:rPr>
                        <a:t>FK J. Děčín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3:4 PK</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0" i="0" u="none" strike="noStrike" dirty="0">
                          <a:solidFill>
                            <a:srgbClr val="000000"/>
                          </a:solidFill>
                          <a:effectLst>
                            <a:outerShdw blurRad="50800" dist="38100" algn="tr" rotWithShape="0">
                              <a:prstClr val="black">
                                <a:alpha val="40000"/>
                              </a:prstClr>
                            </a:outerShdw>
                          </a:effectLst>
                          <a:latin typeface="Cambria"/>
                        </a:rPr>
                        <a:t> </a:t>
                      </a:r>
                      <a:r>
                        <a:rPr lang="cs-CZ" sz="1000" b="0" i="0" u="none" strike="noStrike" dirty="0" smtClean="0">
                          <a:solidFill>
                            <a:srgbClr val="000000"/>
                          </a:solidFill>
                          <a:effectLst>
                            <a:outerShdw blurRad="50800" dist="38100" algn="tr" rotWithShape="0">
                              <a:prstClr val="black">
                                <a:alpha val="40000"/>
                              </a:prstClr>
                            </a:outerShdw>
                          </a:effectLst>
                          <a:latin typeface="Cambria"/>
                        </a:rPr>
                        <a:t>2:8</a:t>
                      </a:r>
                      <a:endParaRPr lang="cs-CZ" sz="1000" b="0" i="0" u="none" strike="noStrike" dirty="0">
                        <a:solidFill>
                          <a:srgbClr val="000000"/>
                        </a:solidFill>
                        <a:effectLst>
                          <a:outerShdw blurRad="50800" dist="38100" algn="tr" rotWithShape="0">
                            <a:prstClr val="black">
                              <a:alpha val="40000"/>
                            </a:prstClr>
                          </a:outerShdw>
                        </a:effectLst>
                        <a:latin typeface="Cambria"/>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bl>
          </a:graphicData>
        </a:graphic>
      </p:graphicFrame>
      <p:graphicFrame>
        <p:nvGraphicFramePr>
          <p:cNvPr id="23" name="Tabulka 22"/>
          <p:cNvGraphicFramePr>
            <a:graphicFrameLocks noGrp="1"/>
          </p:cNvGraphicFramePr>
          <p:nvPr/>
        </p:nvGraphicFramePr>
        <p:xfrm>
          <a:off x="5647556" y="2179347"/>
          <a:ext cx="4423916" cy="2808305"/>
        </p:xfrm>
        <a:graphic>
          <a:graphicData uri="http://schemas.openxmlformats.org/drawingml/2006/table">
            <a:tbl>
              <a:tblPr/>
              <a:tblGrid>
                <a:gridCol w="196183">
                  <a:extLst>
                    <a:ext uri="{9D8B030D-6E8A-4147-A177-3AD203B41FA5}">
                      <a16:colId xmlns:a16="http://schemas.microsoft.com/office/drawing/2014/main" val="20000"/>
                    </a:ext>
                  </a:extLst>
                </a:gridCol>
                <a:gridCol w="300814">
                  <a:extLst>
                    <a:ext uri="{9D8B030D-6E8A-4147-A177-3AD203B41FA5}">
                      <a16:colId xmlns:a16="http://schemas.microsoft.com/office/drawing/2014/main" val="20001"/>
                    </a:ext>
                  </a:extLst>
                </a:gridCol>
                <a:gridCol w="1922589">
                  <a:extLst>
                    <a:ext uri="{9D8B030D-6E8A-4147-A177-3AD203B41FA5}">
                      <a16:colId xmlns:a16="http://schemas.microsoft.com/office/drawing/2014/main" val="20002"/>
                    </a:ext>
                  </a:extLst>
                </a:gridCol>
                <a:gridCol w="186373">
                  <a:extLst>
                    <a:ext uri="{9D8B030D-6E8A-4147-A177-3AD203B41FA5}">
                      <a16:colId xmlns:a16="http://schemas.microsoft.com/office/drawing/2014/main" val="20003"/>
                    </a:ext>
                  </a:extLst>
                </a:gridCol>
                <a:gridCol w="186373">
                  <a:extLst>
                    <a:ext uri="{9D8B030D-6E8A-4147-A177-3AD203B41FA5}">
                      <a16:colId xmlns:a16="http://schemas.microsoft.com/office/drawing/2014/main" val="20004"/>
                    </a:ext>
                  </a:extLst>
                </a:gridCol>
                <a:gridCol w="186373">
                  <a:extLst>
                    <a:ext uri="{9D8B030D-6E8A-4147-A177-3AD203B41FA5}">
                      <a16:colId xmlns:a16="http://schemas.microsoft.com/office/drawing/2014/main" val="20005"/>
                    </a:ext>
                  </a:extLst>
                </a:gridCol>
                <a:gridCol w="186373">
                  <a:extLst>
                    <a:ext uri="{9D8B030D-6E8A-4147-A177-3AD203B41FA5}">
                      <a16:colId xmlns:a16="http://schemas.microsoft.com/office/drawing/2014/main" val="20006"/>
                    </a:ext>
                  </a:extLst>
                </a:gridCol>
                <a:gridCol w="186373">
                  <a:extLst>
                    <a:ext uri="{9D8B030D-6E8A-4147-A177-3AD203B41FA5}">
                      <a16:colId xmlns:a16="http://schemas.microsoft.com/office/drawing/2014/main" val="20007"/>
                    </a:ext>
                  </a:extLst>
                </a:gridCol>
                <a:gridCol w="496996">
                  <a:extLst>
                    <a:ext uri="{9D8B030D-6E8A-4147-A177-3AD203B41FA5}">
                      <a16:colId xmlns:a16="http://schemas.microsoft.com/office/drawing/2014/main" val="20008"/>
                    </a:ext>
                  </a:extLst>
                </a:gridCol>
                <a:gridCol w="340050">
                  <a:extLst>
                    <a:ext uri="{9D8B030D-6E8A-4147-A177-3AD203B41FA5}">
                      <a16:colId xmlns:a16="http://schemas.microsoft.com/office/drawing/2014/main" val="20009"/>
                    </a:ext>
                  </a:extLst>
                </a:gridCol>
                <a:gridCol w="235419">
                  <a:extLst>
                    <a:ext uri="{9D8B030D-6E8A-4147-A177-3AD203B41FA5}">
                      <a16:colId xmlns:a16="http://schemas.microsoft.com/office/drawing/2014/main" val="20010"/>
                    </a:ext>
                  </a:extLst>
                </a:gridCol>
              </a:tblGrid>
              <a:tr h="155925">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15758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pl-PL" sz="900" b="1" i="0" u="none" strike="noStrike">
                          <a:solidFill>
                            <a:srgbClr val="0000CC"/>
                          </a:solidFill>
                          <a:latin typeface="Calibri"/>
                        </a:rPr>
                        <a:t>Krajský přebor mladší  dorost  2015/2016 po 25.kole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559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Litvínov</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118:21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559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Junior Děčín</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130:48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63</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559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pl-PL" sz="900" b="1" i="0" u="none" strike="noStrike" dirty="0">
                          <a:solidFill>
                            <a:srgbClr val="000000"/>
                          </a:solidFill>
                          <a:latin typeface="Arial"/>
                        </a:rPr>
                        <a:t>VOŠ a SOŠ Roudnice nad Labem</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158:36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58</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559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Litoměřice Žitenice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83:36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49</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559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Most.fotb.klub/Obrnice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102:42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48</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559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Louny</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53:34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38</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559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Bílina</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71:67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36</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559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TJ Sokol Košťany</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69:69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34</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559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Český Lev Neštěmice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92:78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559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FF0066"/>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FF0066"/>
                          </a:solidFill>
                          <a:latin typeface="Arial"/>
                        </a:rPr>
                        <a:t>Junior Chomutov/Spořice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66"/>
                          </a:solidFill>
                          <a:latin typeface="Arial"/>
                        </a:rPr>
                        <a:t>24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66"/>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66"/>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66"/>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66"/>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66"/>
                          </a:solidFill>
                          <a:latin typeface="Calibri"/>
                        </a:rPr>
                        <a:t>54:63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66"/>
                          </a:solidFill>
                          <a:latin typeface="Arial"/>
                        </a:rPr>
                        <a:t>30</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559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SK Štětí/TJ Sokol Hošťka z.s.</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45:86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559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TJ Krupka</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32:110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18</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559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SK Ervěnice/Jirkov</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46:106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r h="1559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ASK Lovosice/Velemín</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32:128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5"/>
                  </a:ext>
                </a:extLst>
              </a:tr>
              <a:tr h="1559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TJ Svádov/Velké Březno</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22:.183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6"/>
                  </a:ext>
                </a:extLst>
              </a:tr>
              <a:tr h="1559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7"/>
                  </a:ext>
                </a:extLst>
              </a:tr>
            </a:tbl>
          </a:graphicData>
        </a:graphic>
      </p:graphicFrame>
      <p:sp>
        <p:nvSpPr>
          <p:cNvPr id="24" name="TextovéPole 23"/>
          <p:cNvSpPr txBox="1"/>
          <p:nvPr/>
        </p:nvSpPr>
        <p:spPr>
          <a:xfrm>
            <a:off x="5719564" y="19100"/>
            <a:ext cx="4320480" cy="707886"/>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41275">
            <a:solidFill>
              <a:schemeClr val="tx1"/>
            </a:solidFill>
          </a:ln>
          <a:effectLst>
            <a:outerShdw blurRad="50800" dist="38100" dir="5400000" algn="t" rotWithShape="0">
              <a:srgbClr val="FFFF99">
                <a:alpha val="40000"/>
              </a:srgbClr>
            </a:outerShdw>
          </a:effectLst>
          <a:scene3d>
            <a:camera prst="perspectiveRelaxedModerately"/>
            <a:lightRig rig="threePt" dir="t"/>
          </a:scene3d>
        </p:spPr>
        <p:txBody>
          <a:bodyPr wrap="square" rtlCol="0">
            <a:spAutoFit/>
          </a:bodyPr>
          <a:lstStyle/>
          <a:p>
            <a:pPr algn="ctr"/>
            <a:r>
              <a:rPr lang="cs-CZ" sz="2000" u="sng" dirty="0" smtClean="0">
                <a:latin typeface="Bookman Old Style" pitchFamily="18" charset="0"/>
              </a:rPr>
              <a:t>Mladší dorost tahal míč ze sítě 10x</a:t>
            </a:r>
          </a:p>
        </p:txBody>
      </p:sp>
      <p:sp>
        <p:nvSpPr>
          <p:cNvPr id="25" name="TextovéPole 24"/>
          <p:cNvSpPr txBox="1"/>
          <p:nvPr/>
        </p:nvSpPr>
        <p:spPr>
          <a:xfrm>
            <a:off x="5719564" y="739180"/>
            <a:ext cx="4392488" cy="1369606"/>
          </a:xfrm>
          <a:prstGeom prst="rect">
            <a:avLst/>
          </a:prstGeom>
          <a:blipFill>
            <a:blip r:embed="rId6" cstate="print"/>
            <a:tile tx="0" ty="0" sx="100000" sy="100000" flip="none" algn="tl"/>
          </a:blipFill>
        </p:spPr>
        <p:txBody>
          <a:bodyPr wrap="square" rtlCol="0">
            <a:spAutoFit/>
          </a:bodyPr>
          <a:lstStyle/>
          <a:p>
            <a:pPr algn="just"/>
            <a:r>
              <a:rPr lang="cs-CZ" sz="1400" u="sng" dirty="0" smtClean="0">
                <a:latin typeface="Bookman Old Style" pitchFamily="18" charset="0"/>
              </a:rPr>
              <a:t>SK </a:t>
            </a:r>
            <a:r>
              <a:rPr lang="cs-CZ" sz="1400" u="sng" dirty="0" err="1" smtClean="0">
                <a:latin typeface="Bookman Old Style" pitchFamily="18" charset="0"/>
              </a:rPr>
              <a:t>Štětí</a:t>
            </a:r>
            <a:r>
              <a:rPr lang="cs-CZ" sz="1400" u="sng" dirty="0" smtClean="0">
                <a:latin typeface="Bookman Old Style" pitchFamily="18" charset="0"/>
              </a:rPr>
              <a:t> – VOŠ a </a:t>
            </a:r>
            <a:r>
              <a:rPr lang="cs-CZ" sz="1400" u="sng" dirty="0" err="1" smtClean="0">
                <a:latin typeface="Bookman Old Style" pitchFamily="18" charset="0"/>
              </a:rPr>
              <a:t>soš</a:t>
            </a:r>
            <a:r>
              <a:rPr lang="cs-CZ" sz="1400" u="sng" dirty="0" smtClean="0">
                <a:latin typeface="Bookman Old Style" pitchFamily="18" charset="0"/>
              </a:rPr>
              <a:t> Roudnice </a:t>
            </a:r>
            <a:r>
              <a:rPr lang="cs-CZ" sz="1400" u="sng" dirty="0" err="1" smtClean="0">
                <a:latin typeface="Bookman Old Style" pitchFamily="18" charset="0"/>
              </a:rPr>
              <a:t>n.L</a:t>
            </a:r>
            <a:endParaRPr lang="cs-CZ" sz="1400" u="sng" dirty="0" smtClean="0">
              <a:latin typeface="Bookman Old Style" pitchFamily="18" charset="0"/>
            </a:endParaRPr>
          </a:p>
          <a:p>
            <a:pPr algn="just"/>
            <a:r>
              <a:rPr lang="cs-CZ" sz="1400" u="sng" dirty="0" smtClean="0">
                <a:latin typeface="Bookman Old Style" pitchFamily="18" charset="0"/>
              </a:rPr>
              <a:t>0:10(0:5)  14.5.2016</a:t>
            </a:r>
          </a:p>
          <a:p>
            <a:pPr algn="just"/>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Štekr</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Sviták</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Váloa</a:t>
            </a:r>
            <a:r>
              <a:rPr lang="cs-CZ" sz="1100" b="0" dirty="0" smtClean="0">
                <a:latin typeface="Arial" pitchFamily="34" charset="0"/>
                <a:cs typeface="Arial" pitchFamily="34" charset="0"/>
              </a:rPr>
              <a:t>, Beruška, </a:t>
            </a:r>
            <a:r>
              <a:rPr lang="cs-CZ" sz="1100" b="0" dirty="0" err="1" smtClean="0">
                <a:latin typeface="Arial" pitchFamily="34" charset="0"/>
                <a:cs typeface="Arial" pitchFamily="34" charset="0"/>
              </a:rPr>
              <a:t>Feko</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a:t>
            </a:r>
          </a:p>
          <a:p>
            <a:pPr algn="just"/>
            <a:r>
              <a:rPr lang="cs-CZ" sz="1100" b="0" dirty="0" smtClean="0">
                <a:latin typeface="Arial" pitchFamily="34" charset="0"/>
                <a:cs typeface="Arial" pitchFamily="34" charset="0"/>
              </a:rPr>
              <a:t>               Podhorský, Macháček,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Chaloupecký</a:t>
            </a:r>
            <a:r>
              <a:rPr lang="cs-CZ" sz="1100" b="0" dirty="0" smtClean="0">
                <a:latin typeface="Arial" pitchFamily="34" charset="0"/>
                <a:cs typeface="Arial" pitchFamily="34" charset="0"/>
              </a:rPr>
              <a:t>, </a:t>
            </a:r>
          </a:p>
          <a:p>
            <a:pPr algn="just"/>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.Svoboda, Hlavatý, moučka, Jakl</a:t>
            </a:r>
          </a:p>
          <a:p>
            <a:pPr algn="just"/>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J.Chaloupecký</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J.Bedomlelová</a:t>
            </a:r>
            <a:r>
              <a:rPr lang="cs-CZ" sz="1100" b="0" dirty="0" smtClean="0">
                <a:latin typeface="Arial" pitchFamily="34" charset="0"/>
                <a:cs typeface="Arial" pitchFamily="34" charset="0"/>
              </a:rPr>
              <a:t> </a:t>
            </a:r>
          </a:p>
          <a:p>
            <a:pPr algn="just"/>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Eichler</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Toráč</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J.Šindelář</a:t>
            </a:r>
            <a:endParaRPr lang="cs-CZ" sz="1100" b="0" dirty="0" smtClean="0">
              <a:latin typeface="Arial" pitchFamily="34" charset="0"/>
              <a:cs typeface="Arial" pitchFamily="34" charset="0"/>
            </a:endParaRPr>
          </a:p>
        </p:txBody>
      </p:sp>
      <p:sp>
        <p:nvSpPr>
          <p:cNvPr id="12" name="TextovéPole 11"/>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7375748"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23</a:t>
            </a:r>
          </a:p>
        </p:txBody>
      </p:sp>
      <p:pic>
        <p:nvPicPr>
          <p:cNvPr id="13" name="Picture 2"/>
          <p:cNvPicPr>
            <a:picLocks noChangeAspect="1" noChangeArrowheads="1"/>
          </p:cNvPicPr>
          <p:nvPr/>
        </p:nvPicPr>
        <p:blipFill>
          <a:blip r:embed="rId2" cstate="print"/>
          <a:srcRect/>
          <a:stretch>
            <a:fillRect/>
          </a:stretch>
        </p:blipFill>
        <p:spPr bwMode="auto">
          <a:xfrm>
            <a:off x="5719565" y="667172"/>
            <a:ext cx="4365798" cy="3024336"/>
          </a:xfrm>
          <a:prstGeom prst="rect">
            <a:avLst/>
          </a:prstGeom>
          <a:noFill/>
          <a:ln w="34925">
            <a:solidFill>
              <a:schemeClr val="accent6">
                <a:lumMod val="75000"/>
              </a:schemeClr>
            </a:solidFill>
            <a:miter lim="800000"/>
            <a:headEnd/>
            <a:tailEnd/>
          </a:ln>
        </p:spPr>
      </p:pic>
      <p:sp>
        <p:nvSpPr>
          <p:cNvPr id="14" name="TextovéPole 13"/>
          <p:cNvSpPr txBox="1"/>
          <p:nvPr/>
        </p:nvSpPr>
        <p:spPr>
          <a:xfrm>
            <a:off x="7208787" y="3331468"/>
            <a:ext cx="1800200" cy="276999"/>
          </a:xfrm>
          <a:prstGeom prst="rect">
            <a:avLst/>
          </a:prstGeom>
          <a:solidFill>
            <a:srgbClr val="99FF66"/>
          </a:solidFill>
        </p:spPr>
        <p:txBody>
          <a:bodyPr wrap="square" rtlCol="0">
            <a:spAutoFit/>
          </a:bodyPr>
          <a:lstStyle/>
          <a:p>
            <a:pPr algn="ctr"/>
            <a:r>
              <a:rPr lang="cs-CZ" dirty="0" smtClean="0">
                <a:latin typeface="Arial" pitchFamily="34" charset="0"/>
                <a:cs typeface="Arial" pitchFamily="34" charset="0"/>
              </a:rPr>
              <a:t>Proč si nenahrál?</a:t>
            </a:r>
          </a:p>
        </p:txBody>
      </p:sp>
      <p:pic>
        <p:nvPicPr>
          <p:cNvPr id="15" name="Picture 3"/>
          <p:cNvPicPr>
            <a:picLocks noChangeAspect="1" noChangeArrowheads="1"/>
          </p:cNvPicPr>
          <p:nvPr/>
        </p:nvPicPr>
        <p:blipFill>
          <a:blip r:embed="rId3" cstate="print"/>
          <a:srcRect/>
          <a:stretch>
            <a:fillRect/>
          </a:stretch>
        </p:blipFill>
        <p:spPr bwMode="auto">
          <a:xfrm>
            <a:off x="5935588" y="3979540"/>
            <a:ext cx="3816425" cy="2810644"/>
          </a:xfrm>
          <a:prstGeom prst="rect">
            <a:avLst/>
          </a:prstGeom>
          <a:noFill/>
          <a:ln w="44450">
            <a:solidFill>
              <a:schemeClr val="accent6">
                <a:lumMod val="75000"/>
              </a:schemeClr>
            </a:solidFill>
            <a:miter lim="800000"/>
            <a:headEnd/>
            <a:tailEnd/>
          </a:ln>
        </p:spPr>
      </p:pic>
      <p:sp>
        <p:nvSpPr>
          <p:cNvPr id="16" name="TextovéPole 15"/>
          <p:cNvSpPr txBox="1"/>
          <p:nvPr/>
        </p:nvSpPr>
        <p:spPr>
          <a:xfrm>
            <a:off x="6007596" y="4123557"/>
            <a:ext cx="1152128" cy="646331"/>
          </a:xfrm>
          <a:prstGeom prst="rect">
            <a:avLst/>
          </a:prstGeom>
          <a:solidFill>
            <a:srgbClr val="99FF66"/>
          </a:solidFill>
        </p:spPr>
        <p:txBody>
          <a:bodyPr wrap="square" rtlCol="0">
            <a:spAutoFit/>
          </a:bodyPr>
          <a:lstStyle/>
          <a:p>
            <a:pPr algn="ctr"/>
            <a:r>
              <a:rPr lang="cs-CZ" dirty="0" smtClean="0">
                <a:latin typeface="Arial" pitchFamily="34" charset="0"/>
                <a:cs typeface="Arial" pitchFamily="34" charset="0"/>
              </a:rPr>
              <a:t>Známka za umělecký dojem 10</a:t>
            </a:r>
          </a:p>
        </p:txBody>
      </p:sp>
      <p:sp>
        <p:nvSpPr>
          <p:cNvPr id="17" name="TextovéPole 16"/>
          <p:cNvSpPr txBox="1"/>
          <p:nvPr/>
        </p:nvSpPr>
        <p:spPr>
          <a:xfrm>
            <a:off x="6128667" y="91108"/>
            <a:ext cx="3456384" cy="430887"/>
          </a:xfrm>
          <a:prstGeom prst="rect">
            <a:avLst/>
          </a:prstGeom>
          <a:solidFill>
            <a:srgbClr val="66FFFF"/>
          </a:solidFill>
        </p:spPr>
        <p:txBody>
          <a:bodyPr wrap="square" rtlCol="0">
            <a:spAutoFit/>
          </a:bodyPr>
          <a:lstStyle/>
          <a:p>
            <a:pPr algn="ctr"/>
            <a:r>
              <a:rPr lang="cs-CZ" sz="1100" dirty="0" smtClean="0">
                <a:latin typeface="Verdana" pitchFamily="34" charset="0"/>
                <a:ea typeface="Verdana" pitchFamily="34" charset="0"/>
                <a:cs typeface="Verdana" pitchFamily="34" charset="0"/>
              </a:rPr>
              <a:t>SK </a:t>
            </a:r>
            <a:r>
              <a:rPr lang="cs-CZ" sz="1100" dirty="0" err="1" smtClean="0">
                <a:latin typeface="Verdana" pitchFamily="34" charset="0"/>
                <a:ea typeface="Verdana" pitchFamily="34" charset="0"/>
                <a:cs typeface="Verdana" pitchFamily="34" charset="0"/>
              </a:rPr>
              <a:t>Štětí</a:t>
            </a:r>
            <a:r>
              <a:rPr lang="cs-CZ" sz="1100" dirty="0" smtClean="0">
                <a:latin typeface="Verdana" pitchFamily="34" charset="0"/>
                <a:ea typeface="Verdana" pitchFamily="34" charset="0"/>
                <a:cs typeface="Verdana" pitchFamily="34" charset="0"/>
              </a:rPr>
              <a:t> – TJ </a:t>
            </a:r>
            <a:r>
              <a:rPr lang="cs-CZ" sz="1100" dirty="0" err="1" smtClean="0">
                <a:latin typeface="Verdana" pitchFamily="34" charset="0"/>
                <a:ea typeface="Verdana" pitchFamily="34" charset="0"/>
                <a:cs typeface="Verdana" pitchFamily="34" charset="0"/>
              </a:rPr>
              <a:t>Modlany</a:t>
            </a:r>
            <a:r>
              <a:rPr lang="cs-CZ" sz="1100" dirty="0" smtClean="0">
                <a:latin typeface="Verdana" pitchFamily="34" charset="0"/>
                <a:ea typeface="Verdana" pitchFamily="34" charset="0"/>
                <a:cs typeface="Verdana" pitchFamily="34" charset="0"/>
              </a:rPr>
              <a:t>  1.5.2016</a:t>
            </a:r>
          </a:p>
          <a:p>
            <a:pPr algn="ctr"/>
            <a:r>
              <a:rPr lang="cs-CZ" sz="1100" dirty="0" smtClean="0">
                <a:latin typeface="Verdana" pitchFamily="34" charset="0"/>
                <a:ea typeface="Verdana" pitchFamily="34" charset="0"/>
                <a:cs typeface="Verdana" pitchFamily="34" charset="0"/>
              </a:rPr>
              <a:t>Foto Zuzana Ransdorfová</a:t>
            </a:r>
          </a:p>
        </p:txBody>
      </p:sp>
      <p:sp>
        <p:nvSpPr>
          <p:cNvPr id="18" name="Obdélník 17"/>
          <p:cNvSpPr/>
          <p:nvPr/>
        </p:nvSpPr>
        <p:spPr>
          <a:xfrm>
            <a:off x="144016" y="91108"/>
            <a:ext cx="4495428" cy="4031873"/>
          </a:xfrm>
          <a:prstGeom prst="rect">
            <a:avLst/>
          </a:prstGeom>
          <a:ln w="47625">
            <a:solidFill>
              <a:schemeClr val="tx1"/>
            </a:solidFill>
            <a:prstDash val="dash"/>
          </a:ln>
        </p:spPr>
        <p:txBody>
          <a:bodyPr wrap="square">
            <a:spAutoFit/>
          </a:bodyPr>
          <a:lstStyle/>
          <a:p>
            <a:pPr algn="ctr"/>
            <a:r>
              <a:rPr lang="cs-CZ" sz="2000" u="sng" dirty="0" smtClean="0">
                <a:latin typeface="Arial Black" pitchFamily="34" charset="0"/>
              </a:rPr>
              <a:t>Starší dorostenci 3.brankové manko </a:t>
            </a:r>
            <a:r>
              <a:rPr lang="cs-CZ" sz="2000" u="sng" dirty="0" err="1" smtClean="0">
                <a:latin typeface="Arial Black" pitchFamily="34" charset="0"/>
              </a:rPr>
              <a:t>dotahnout</a:t>
            </a:r>
            <a:r>
              <a:rPr lang="cs-CZ" sz="2000" u="sng" dirty="0" smtClean="0">
                <a:latin typeface="Arial Black" pitchFamily="34" charset="0"/>
              </a:rPr>
              <a:t> nestačili</a:t>
            </a:r>
            <a:br>
              <a:rPr lang="cs-CZ" sz="2000" u="sng" dirty="0" smtClean="0">
                <a:latin typeface="Arial Black" pitchFamily="34" charset="0"/>
              </a:rPr>
            </a:br>
            <a:r>
              <a:rPr lang="cs-CZ" sz="2000" u="sng" dirty="0" smtClean="0">
                <a:ln>
                  <a:solidFill>
                    <a:schemeClr val="accent2">
                      <a:lumMod val="50000"/>
                    </a:schemeClr>
                  </a:solidFill>
                </a:ln>
                <a:solidFill>
                  <a:srgbClr val="CC0066"/>
                </a:solidFill>
                <a:latin typeface="Arial Black" pitchFamily="34" charset="0"/>
              </a:rPr>
              <a:t>FK Bílina - SK </a:t>
            </a:r>
            <a:r>
              <a:rPr lang="cs-CZ" sz="2000" u="sng" dirty="0" err="1" smtClean="0">
                <a:ln>
                  <a:solidFill>
                    <a:schemeClr val="accent2">
                      <a:lumMod val="50000"/>
                    </a:schemeClr>
                  </a:solidFill>
                </a:ln>
                <a:solidFill>
                  <a:srgbClr val="CC0066"/>
                </a:solidFill>
                <a:latin typeface="Arial Black" pitchFamily="34" charset="0"/>
              </a:rPr>
              <a:t>Štětí</a:t>
            </a:r>
            <a:r>
              <a:rPr lang="cs-CZ" sz="2000" u="sng" dirty="0" smtClean="0">
                <a:ln>
                  <a:solidFill>
                    <a:schemeClr val="accent2">
                      <a:lumMod val="50000"/>
                    </a:schemeClr>
                  </a:solidFill>
                </a:ln>
                <a:solidFill>
                  <a:srgbClr val="CC0066"/>
                </a:solidFill>
                <a:latin typeface="Arial Black" pitchFamily="34" charset="0"/>
              </a:rPr>
              <a:t/>
            </a:r>
            <a:br>
              <a:rPr lang="cs-CZ" sz="2000" u="sng" dirty="0" smtClean="0">
                <a:ln>
                  <a:solidFill>
                    <a:schemeClr val="accent2">
                      <a:lumMod val="50000"/>
                    </a:schemeClr>
                  </a:solidFill>
                </a:ln>
                <a:solidFill>
                  <a:srgbClr val="CC0066"/>
                </a:solidFill>
                <a:latin typeface="Arial Black" pitchFamily="34" charset="0"/>
              </a:rPr>
            </a:br>
            <a:r>
              <a:rPr lang="cs-CZ" sz="2000" u="sng" dirty="0" smtClean="0">
                <a:ln>
                  <a:solidFill>
                    <a:schemeClr val="accent2">
                      <a:lumMod val="50000"/>
                    </a:schemeClr>
                  </a:solidFill>
                </a:ln>
                <a:solidFill>
                  <a:srgbClr val="CC0066"/>
                </a:solidFill>
                <a:latin typeface="Arial Black" pitchFamily="34" charset="0"/>
              </a:rPr>
              <a:t>3:2(3:1)  1.5.2016   23. kolo</a:t>
            </a:r>
          </a:p>
          <a:p>
            <a:r>
              <a:rPr lang="cs-CZ" sz="1100" b="0" dirty="0" smtClean="0">
                <a:latin typeface="Arial" pitchFamily="34" charset="0"/>
                <a:cs typeface="Arial" pitchFamily="34" charset="0"/>
              </a:rPr>
              <a:t>Na hřišti posledního mužstva tabulky jsme moc slavně nezačali a ve 20. minutě už jsme prohrávali 2:0. Ve 27. minutě Marek sice snížil na 1:2, ale v závěru poločasu jsme si nepohlídali Michala </a:t>
            </a:r>
            <a:r>
              <a:rPr lang="cs-CZ" sz="1100" b="0" dirty="0" err="1" smtClean="0">
                <a:latin typeface="Arial" pitchFamily="34" charset="0"/>
                <a:cs typeface="Arial" pitchFamily="34" charset="0"/>
              </a:rPr>
              <a:t>Drapáka</a:t>
            </a:r>
            <a:r>
              <a:rPr lang="cs-CZ" sz="1100" b="0" dirty="0" smtClean="0">
                <a:latin typeface="Arial" pitchFamily="34" charset="0"/>
                <a:cs typeface="Arial" pitchFamily="34" charset="0"/>
              </a:rPr>
              <a:t> a do kabin jsme odcházeli s dvou brankovým mankem. Ve 2. poločase branky přestaly padat., ale domácím to na rozdíl od našeho týmu nevadilo, protože mužstvem, které potřebovalo vyrovnat  jsme byli my. Smutným mementem bylo v závěru vyloučení </a:t>
            </a:r>
            <a:r>
              <a:rPr lang="cs-CZ" sz="1100" b="0" dirty="0" err="1" smtClean="0">
                <a:latin typeface="Arial" pitchFamily="34" charset="0"/>
                <a:cs typeface="Arial" pitchFamily="34" charset="0"/>
              </a:rPr>
              <a:t>Danče</a:t>
            </a:r>
            <a:r>
              <a:rPr lang="cs-CZ" sz="1100" b="0" dirty="0" smtClean="0">
                <a:latin typeface="Arial" pitchFamily="34" charset="0"/>
                <a:cs typeface="Arial" pitchFamily="34" charset="0"/>
              </a:rPr>
              <a:t>, který svým nezodpovědným chováním mužstvu uškodil. I bez něj se nám podařilo 2 minuty před koncem snížit na 2:3, ale více už jsme nestihli.  </a:t>
            </a:r>
            <a:endParaRPr lang="cs-CZ" sz="1100" b="0" u="sng" dirty="0" smtClean="0">
              <a:latin typeface="Arial" pitchFamily="34" charset="0"/>
              <a:cs typeface="Arial" pitchFamily="34" charset="0"/>
            </a:endParaRP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:Marek 1,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1</a:t>
            </a:r>
            <a:br>
              <a:rPr lang="cs-CZ" sz="1100" b="0" dirty="0" smtClean="0">
                <a:latin typeface="Arial" pitchFamily="34" charset="0"/>
                <a:cs typeface="Arial" pitchFamily="34" charset="0"/>
              </a:rPr>
            </a:br>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Štekr</a:t>
            </a:r>
            <a:r>
              <a:rPr lang="cs-CZ" sz="1100" b="0" dirty="0" smtClean="0">
                <a:latin typeface="Arial" pitchFamily="34" charset="0"/>
                <a:cs typeface="Arial" pitchFamily="34" charset="0"/>
              </a:rPr>
              <a:t>-Jakl, Vála, Beruška, Podhorský, </a:t>
            </a:r>
            <a:r>
              <a:rPr lang="cs-CZ" sz="1100" b="0" dirty="0" err="1" smtClean="0">
                <a:latin typeface="Arial" pitchFamily="34" charset="0"/>
                <a:cs typeface="Arial" pitchFamily="34" charset="0"/>
              </a:rPr>
              <a:t>Feko</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Balaštík</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Danč</a:t>
            </a:r>
            <a:r>
              <a:rPr lang="cs-CZ" sz="1100" b="0" dirty="0" smtClean="0">
                <a:latin typeface="Arial" pitchFamily="34" charset="0"/>
                <a:cs typeface="Arial" pitchFamily="34" charset="0"/>
              </a:rPr>
              <a:t>, Marek,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Mejzr,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Chaloupecký</a:t>
            </a:r>
            <a:r>
              <a:rPr lang="cs-CZ" sz="1100" b="0" dirty="0" smtClean="0">
                <a:latin typeface="Arial" pitchFamily="34" charset="0"/>
                <a:cs typeface="Arial" pitchFamily="34" charset="0"/>
              </a:rPr>
              <a:t>, Macháček</a:t>
            </a:r>
            <a:br>
              <a:rPr lang="cs-CZ" sz="1100" b="0" dirty="0" smtClean="0">
                <a:latin typeface="Arial" pitchFamily="34" charset="0"/>
                <a:cs typeface="Arial" pitchFamily="34" charset="0"/>
              </a:rPr>
            </a:br>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V</a:t>
            </a:r>
            <a:r>
              <a:rPr lang="cs-CZ" sz="1100" b="0" dirty="0" smtClean="0">
                <a:latin typeface="Arial" pitchFamily="34" charset="0"/>
                <a:cs typeface="Arial" pitchFamily="34" charset="0"/>
              </a:rPr>
              <a:t>.Podhorský, </a:t>
            </a:r>
            <a:r>
              <a:rPr lang="cs-CZ" sz="1100" b="0" dirty="0" err="1" smtClean="0">
                <a:latin typeface="Arial" pitchFamily="34" charset="0"/>
                <a:cs typeface="Arial" pitchFamily="34" charset="0"/>
              </a:rPr>
              <a:t>R.Švejdat</a:t>
            </a:r>
            <a:r>
              <a:rPr lang="cs-CZ" sz="1100" b="0" dirty="0" smtClean="0">
                <a:latin typeface="Arial" pitchFamily="34" charset="0"/>
                <a:cs typeface="Arial" pitchFamily="34" charset="0"/>
              </a:rPr>
              <a:t>  Vedoucí: </a:t>
            </a:r>
            <a:r>
              <a:rPr lang="cs-CZ" sz="1100" b="0" dirty="0" err="1" smtClean="0">
                <a:latin typeface="Arial" pitchFamily="34" charset="0"/>
                <a:cs typeface="Arial" pitchFamily="34" charset="0"/>
              </a:rPr>
              <a:t>J.Nedomlelová</a:t>
            </a:r>
            <a:r>
              <a:rPr lang="cs-CZ" sz="1100" b="0" dirty="0" smtClean="0">
                <a:latin typeface="Arial" pitchFamily="34" charset="0"/>
                <a:cs typeface="Arial" pitchFamily="34" charset="0"/>
              </a:rPr>
              <a:t/>
            </a:r>
            <a:br>
              <a:rPr lang="cs-CZ" sz="1100" b="0" dirty="0" smtClean="0">
                <a:latin typeface="Arial" pitchFamily="34" charset="0"/>
                <a:cs typeface="Arial" pitchFamily="34" charset="0"/>
              </a:rPr>
            </a:br>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J.Zavadil</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V</a:t>
            </a:r>
            <a:r>
              <a:rPr lang="cs-CZ" sz="1100" b="0" dirty="0" smtClean="0">
                <a:latin typeface="Arial" pitchFamily="34" charset="0"/>
                <a:cs typeface="Arial" pitchFamily="34" charset="0"/>
              </a:rPr>
              <a:t>.Nedvěd,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Matas</a:t>
            </a:r>
            <a:endParaRPr lang="cs-CZ" sz="1100" b="0" dirty="0">
              <a:latin typeface="Arial" pitchFamily="34" charset="0"/>
              <a:cs typeface="Arial" pitchFamily="34" charset="0"/>
            </a:endParaRPr>
          </a:p>
        </p:txBody>
      </p:sp>
      <p:graphicFrame>
        <p:nvGraphicFramePr>
          <p:cNvPr id="19" name="Tabulka 18"/>
          <p:cNvGraphicFramePr>
            <a:graphicFrameLocks noGrp="1"/>
          </p:cNvGraphicFramePr>
          <p:nvPr/>
        </p:nvGraphicFramePr>
        <p:xfrm>
          <a:off x="118243" y="4267572"/>
          <a:ext cx="4521201" cy="2830830"/>
        </p:xfrm>
        <a:graphic>
          <a:graphicData uri="http://schemas.openxmlformats.org/drawingml/2006/table">
            <a:tbl>
              <a:tblPr/>
              <a:tblGrid>
                <a:gridCol w="253289">
                  <a:extLst>
                    <a:ext uri="{9D8B030D-6E8A-4147-A177-3AD203B41FA5}">
                      <a16:colId xmlns:a16="http://schemas.microsoft.com/office/drawing/2014/main" val="20000"/>
                    </a:ext>
                  </a:extLst>
                </a:gridCol>
                <a:gridCol w="253289">
                  <a:extLst>
                    <a:ext uri="{9D8B030D-6E8A-4147-A177-3AD203B41FA5}">
                      <a16:colId xmlns:a16="http://schemas.microsoft.com/office/drawing/2014/main" val="20001"/>
                    </a:ext>
                  </a:extLst>
                </a:gridCol>
                <a:gridCol w="1798348">
                  <a:extLst>
                    <a:ext uri="{9D8B030D-6E8A-4147-A177-3AD203B41FA5}">
                      <a16:colId xmlns:a16="http://schemas.microsoft.com/office/drawing/2014/main" val="20002"/>
                    </a:ext>
                  </a:extLst>
                </a:gridCol>
                <a:gridCol w="240624">
                  <a:extLst>
                    <a:ext uri="{9D8B030D-6E8A-4147-A177-3AD203B41FA5}">
                      <a16:colId xmlns:a16="http://schemas.microsoft.com/office/drawing/2014/main" val="20003"/>
                    </a:ext>
                  </a:extLst>
                </a:gridCol>
                <a:gridCol w="180468">
                  <a:extLst>
                    <a:ext uri="{9D8B030D-6E8A-4147-A177-3AD203B41FA5}">
                      <a16:colId xmlns:a16="http://schemas.microsoft.com/office/drawing/2014/main" val="20004"/>
                    </a:ext>
                  </a:extLst>
                </a:gridCol>
                <a:gridCol w="316611">
                  <a:extLst>
                    <a:ext uri="{9D8B030D-6E8A-4147-A177-3AD203B41FA5}">
                      <a16:colId xmlns:a16="http://schemas.microsoft.com/office/drawing/2014/main" val="20005"/>
                    </a:ext>
                  </a:extLst>
                </a:gridCol>
                <a:gridCol w="180468">
                  <a:extLst>
                    <a:ext uri="{9D8B030D-6E8A-4147-A177-3AD203B41FA5}">
                      <a16:colId xmlns:a16="http://schemas.microsoft.com/office/drawing/2014/main" val="20006"/>
                    </a:ext>
                  </a:extLst>
                </a:gridCol>
                <a:gridCol w="265953">
                  <a:extLst>
                    <a:ext uri="{9D8B030D-6E8A-4147-A177-3AD203B41FA5}">
                      <a16:colId xmlns:a16="http://schemas.microsoft.com/office/drawing/2014/main" val="20007"/>
                    </a:ext>
                  </a:extLst>
                </a:gridCol>
                <a:gridCol w="446421">
                  <a:extLst>
                    <a:ext uri="{9D8B030D-6E8A-4147-A177-3AD203B41FA5}">
                      <a16:colId xmlns:a16="http://schemas.microsoft.com/office/drawing/2014/main" val="20008"/>
                    </a:ext>
                  </a:extLst>
                </a:gridCol>
                <a:gridCol w="329275">
                  <a:extLst>
                    <a:ext uri="{9D8B030D-6E8A-4147-A177-3AD203B41FA5}">
                      <a16:colId xmlns:a16="http://schemas.microsoft.com/office/drawing/2014/main" val="20009"/>
                    </a:ext>
                  </a:extLst>
                </a:gridCol>
                <a:gridCol w="256455">
                  <a:extLst>
                    <a:ext uri="{9D8B030D-6E8A-4147-A177-3AD203B41FA5}">
                      <a16:colId xmlns:a16="http://schemas.microsoft.com/office/drawing/2014/main" val="20010"/>
                    </a:ext>
                  </a:extLst>
                </a:gridCol>
              </a:tblGrid>
              <a:tr h="12636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2000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pl-PL" sz="900" b="1" i="0" u="none" strike="noStrike" dirty="0">
                          <a:solidFill>
                            <a:srgbClr val="0000CC"/>
                          </a:solidFill>
                          <a:latin typeface="Calibri"/>
                        </a:rPr>
                        <a:t>Krajský přebor starší  dorost  2015/2016 po 25.kole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2636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Louny</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86:30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62</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2636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Litvínov</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90:32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57</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2636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Junior Chomutov/Spořice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131:50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56</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2636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pl-PL" sz="900" b="1" i="0" u="none" strike="noStrike">
                          <a:solidFill>
                            <a:srgbClr val="000000"/>
                          </a:solidFill>
                          <a:latin typeface="Arial"/>
                        </a:rPr>
                        <a:t>VOŠ a SOŠ Roudnice nad Labem</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98:43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54</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2636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Junior Děčín</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80:48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48</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2636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Český Lev Neštěmice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76:61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40</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2636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SK Ervěnice/Jirkov</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42:62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32</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2636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Most.fotb.klub/Obrnice</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23</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70:74</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27</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2636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46:89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27</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2636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Litoměřice Žitenice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51:78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2636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TJ Svádov/Velké Březno</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44:76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2636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TJ Sokol Košťany</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55:88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2636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FF0066"/>
                          </a:solidFill>
                          <a:latin typeface="Arial"/>
                        </a:rPr>
                        <a:t>13.</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FF0066"/>
                          </a:solidFill>
                          <a:latin typeface="Arial"/>
                        </a:rPr>
                        <a:t>SK Štětí/ Hošťka z.s.</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Arial"/>
                        </a:rPr>
                        <a:t>23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Arial"/>
                        </a:rPr>
                        <a:t>16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Calibri"/>
                        </a:rPr>
                        <a:t>37:75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66"/>
                          </a:solidFill>
                          <a:latin typeface="Arial"/>
                        </a:rPr>
                        <a:t>19</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r h="12636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Bílina</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58:120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18</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5"/>
                  </a:ext>
                </a:extLst>
              </a:tr>
              <a:tr h="12636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ASK Lovosice/Velemín</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32:70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6"/>
                  </a:ext>
                </a:extLst>
              </a:tr>
              <a:tr h="12636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7"/>
                  </a:ext>
                </a:extLst>
              </a:tr>
            </a:tbl>
          </a:graphicData>
        </a:graphic>
      </p:graphicFrame>
      <p:sp>
        <p:nvSpPr>
          <p:cNvPr id="10" name="TextovéPole 9"/>
          <p:cNvSpPr txBox="1"/>
          <p:nvPr/>
        </p:nvSpPr>
        <p:spPr>
          <a:xfrm>
            <a:off x="168711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543100"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24</a:t>
            </a:r>
          </a:p>
        </p:txBody>
      </p:sp>
      <p:sp>
        <p:nvSpPr>
          <p:cNvPr id="6" name="TextovéPole 5"/>
          <p:cNvSpPr txBox="1"/>
          <p:nvPr/>
        </p:nvSpPr>
        <p:spPr>
          <a:xfrm>
            <a:off x="102940" y="91108"/>
            <a:ext cx="4680520" cy="2246769"/>
          </a:xfrm>
          <a:prstGeom prst="rect">
            <a:avLst/>
          </a:prstGeom>
          <a:blipFill dpi="0" rotWithShape="1">
            <a:blip r:embed="rId2" cstate="print">
              <a:alphaModFix amt="38000"/>
            </a:blip>
            <a:srcRect/>
            <a:stretch>
              <a:fillRect/>
            </a:stretch>
          </a:blipFill>
          <a:ln w="85725" cmpd="sng">
            <a:solidFill>
              <a:schemeClr val="tx1"/>
            </a:solidFill>
            <a:prstDash val="solid"/>
          </a:ln>
        </p:spPr>
        <p:txBody>
          <a:bodyPr wrap="square" rtlCol="0">
            <a:spAutoFit/>
          </a:bodyPr>
          <a:lstStyle/>
          <a:p>
            <a:pPr algn="ctr"/>
            <a:r>
              <a:rPr lang="cs-CZ" sz="2800" u="sng" dirty="0" smtClean="0">
                <a:blipFill>
                  <a:blip r:embed="rId3"/>
                  <a:stretch>
                    <a:fillRect/>
                  </a:stretch>
                </a:blipFill>
                <a:effectLst>
                  <a:outerShdw blurRad="38100" dist="38100" dir="2700000" algn="tl">
                    <a:srgbClr val="000000">
                      <a:alpha val="43137"/>
                    </a:srgbClr>
                  </a:outerShdw>
                </a:effectLst>
                <a:latin typeface="Gungsuh" pitchFamily="18" charset="-127"/>
                <a:ea typeface="Gungsuh" pitchFamily="18" charset="-127"/>
              </a:rPr>
              <a:t>Pohár Ústeckého kraje 2016 </a:t>
            </a:r>
          </a:p>
          <a:p>
            <a:pPr algn="ctr"/>
            <a:r>
              <a:rPr lang="cs-CZ" sz="2800" dirty="0" smtClean="0">
                <a:blipFill>
                  <a:blip r:embed="rId3"/>
                  <a:stretch>
                    <a:fillRect/>
                  </a:stretch>
                </a:blipFill>
                <a:effectLst>
                  <a:outerShdw blurRad="38100" dist="38100" dir="2700000" algn="tl">
                    <a:srgbClr val="000000">
                      <a:alpha val="43137"/>
                    </a:srgbClr>
                  </a:outerShdw>
                </a:effectLst>
                <a:latin typeface="Gungsuh" pitchFamily="18" charset="-127"/>
                <a:ea typeface="Gungsuh" pitchFamily="18" charset="-127"/>
              </a:rPr>
              <a:t>Jsme v semifinále a obhajoba loňského vítězství se přiblížila  </a:t>
            </a:r>
          </a:p>
        </p:txBody>
      </p:sp>
      <p:sp>
        <p:nvSpPr>
          <p:cNvPr id="7" name="Rectangle 1"/>
          <p:cNvSpPr>
            <a:spLocks noChangeArrowheads="1"/>
          </p:cNvSpPr>
          <p:nvPr/>
        </p:nvSpPr>
        <p:spPr bwMode="auto">
          <a:xfrm>
            <a:off x="30932" y="2467372"/>
            <a:ext cx="4896544" cy="44627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b="1" i="0" u="sng" strike="noStrike" cap="none" normalizeH="0" baseline="0" dirty="0" smtClean="0">
                <a:ln>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a:ln>
                <a:solidFill>
                  <a:schemeClr val="tx1"/>
                </a:solidFill>
                <a:effectLst/>
                <a:latin typeface="Arial" pitchFamily="34" charset="0"/>
                <a:ea typeface="Times New Roman" pitchFamily="18" charset="0"/>
                <a:cs typeface="Arial" pitchFamily="34" charset="0"/>
              </a:rPr>
              <a:t>TJ </a:t>
            </a:r>
            <a:r>
              <a:rPr kumimoji="0" lang="cs-CZ" sz="2400" b="1" i="0" u="sng" strike="noStrike" cap="none" normalizeH="0" baseline="0" dirty="0" err="1" smtClean="0">
                <a:ln>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a:ln>
                <a:solidFill>
                  <a:schemeClr val="tx1"/>
                </a:solidFill>
                <a:effectLst/>
                <a:latin typeface="Arial" pitchFamily="34" charset="0"/>
                <a:ea typeface="Times New Roman" pitchFamily="18" charset="0"/>
                <a:cs typeface="Arial" pitchFamily="34" charset="0"/>
              </a:rPr>
              <a:t>Baník</a:t>
            </a:r>
            <a:r>
              <a:rPr kumimoji="0" lang="cs-CZ" sz="2400" b="1" i="0" u="sng" strike="noStrike" cap="none" normalizeH="0" baseline="0" dirty="0" smtClean="0">
                <a:ln>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a:ln>
                <a:solidFill>
                  <a:schemeClr val="tx1"/>
                </a:solidFill>
                <a:effectLst/>
                <a:latin typeface="Arial" pitchFamily="34" charset="0"/>
                <a:ea typeface="Times New Roman" pitchFamily="18" charset="0"/>
                <a:cs typeface="Arial" pitchFamily="34" charset="0"/>
              </a:rPr>
              <a:t> </a:t>
            </a:r>
            <a:r>
              <a:rPr kumimoji="0" lang="cs-CZ" sz="2400" b="1" i="0" u="sng" strike="noStrike" cap="none" normalizeH="0" baseline="0" dirty="0" err="1" smtClean="0">
                <a:ln>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a:ln>
                <a:solidFill>
                  <a:schemeClr val="tx1"/>
                </a:solidFill>
                <a:effectLst/>
                <a:latin typeface="Arial" pitchFamily="34" charset="0"/>
                <a:ea typeface="Times New Roman" pitchFamily="18" charset="0"/>
                <a:cs typeface="Arial" pitchFamily="34" charset="0"/>
              </a:rPr>
              <a:t>Modlany</a:t>
            </a:r>
            <a:r>
              <a:rPr kumimoji="0" lang="cs-CZ" sz="2400" b="1" i="0" u="sng" strike="noStrike" cap="none" normalizeH="0" baseline="0" dirty="0" smtClean="0">
                <a:ln>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a:ln>
                <a:solidFill>
                  <a:schemeClr val="tx1"/>
                </a:solidFill>
                <a:effectLst/>
                <a:latin typeface="Arial" pitchFamily="34" charset="0"/>
                <a:ea typeface="Times New Roman" pitchFamily="18" charset="0"/>
                <a:cs typeface="Arial" pitchFamily="34" charset="0"/>
              </a:rPr>
              <a:t> – SK </a:t>
            </a:r>
            <a:r>
              <a:rPr kumimoji="0" lang="cs-CZ" sz="2400" b="1" i="0" u="sng" strike="noStrike" cap="none" normalizeH="0" baseline="0" dirty="0" err="1" smtClean="0">
                <a:ln>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a:ln>
                <a:solidFill>
                  <a:schemeClr val="tx1"/>
                </a:solidFill>
                <a:effectLst/>
                <a:latin typeface="Arial" pitchFamily="34" charset="0"/>
                <a:ea typeface="Times New Roman" pitchFamily="18" charset="0"/>
                <a:cs typeface="Arial" pitchFamily="34" charset="0"/>
              </a:rPr>
              <a:t>Štětí</a:t>
            </a:r>
            <a:endParaRPr kumimoji="0" lang="cs-CZ" sz="1050" b="0" i="0" u="none" strike="noStrike" cap="none" normalizeH="0" baseline="0" dirty="0" smtClean="0">
              <a:ln>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400" b="1" i="0" u="sng" strike="noStrike" cap="none" normalizeH="0" baseline="0" dirty="0" smtClean="0">
                <a:ln>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a:ln>
                <a:solidFill>
                  <a:schemeClr val="tx1"/>
                </a:solidFill>
                <a:effectLst/>
                <a:latin typeface="Arial" pitchFamily="34" charset="0"/>
                <a:ea typeface="Times New Roman" pitchFamily="18" charset="0"/>
                <a:cs typeface="Arial" pitchFamily="34" charset="0"/>
              </a:rPr>
              <a:t>1:3(0:1)   11.5.2016  </a:t>
            </a:r>
            <a:endParaRPr kumimoji="0" lang="cs-CZ" sz="1050" b="0" i="0" u="none" strike="noStrike" cap="none" normalizeH="0" baseline="0" dirty="0" smtClean="0">
              <a:ln>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600" b="1" i="0" u="sng" strike="noStrike" cap="none" normalizeH="0" baseline="0" dirty="0" smtClean="0">
                <a:ln>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a:ln>
                <a:solidFill>
                  <a:schemeClr val="tx1"/>
                </a:solidFill>
                <a:effectLst/>
                <a:latin typeface="Arial" pitchFamily="34" charset="0"/>
                <a:ea typeface="Times New Roman" pitchFamily="18" charset="0"/>
                <a:cs typeface="Arial" pitchFamily="34" charset="0"/>
              </a:rPr>
              <a:t>čtvrtfinále O pohár Hejtmana Ústeckého kraje</a:t>
            </a:r>
            <a:endParaRPr kumimoji="0" lang="cs-CZ" sz="800" b="0" i="0" u="none" strike="noStrike" cap="none" normalizeH="0" baseline="0" dirty="0" smtClean="0">
              <a:ln>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 krátké době jsme se podruhé utkali se stejným soupeřem. Před 10 dny to bylo doma v mistráku a tentokrát ve čtvrtfinále O pohár hejtmana Ústeckého kraje 2016 na jeho hřišti. Prvních 20 minut hra připomínala vzájemné poznávání obou kolektivů. Naše kombinace končily většinou před velkým vápnem a domácí to zase zkoušeli dlouhými nákopy, které jsme v klidu odvraceli do bezpečí. Kopali jsme roh 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Modlany</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zase volný přímý kop v podání Doležala. Žádná bouřka z toho ale nebyla. Postupně jsme si vypracovali mírnou územní převahu a dostavily se i náznaky šancí. Po rohu Lelka ve 21. minutě skončila hlavička v náručí domácího brankáře Císaře. Z dálky to zkoušel Tichý a moc nechybělo, aby se míč vešel mezi 3 tyče. Výhodu standardní situace měli domácí ve 26. minutě, když přes zeď k bližší tyči mířil Doležal, ale Michovský v brance se překvapit nenechal. V závěru poločasu bylo z naší hry cítit stále větší nebezpečí. Pěkný centr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Slaničky</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Maláka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který si balón i hezky zpracoval, ale trefil jen obránce. Ve velké příležitosti se po přihrávce od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ve 34. minutě ocitl Tichý, ale trefil vybíhajícího brankáře. Blízko vedoucí brance jsme byli i o minutu později, ale nejprve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po něm hned Tichý hradbu těl před sebou neprostřelili. Naše zvýšená aktivita byla korunována gólem ve 37. minutě. Po hezké výměně míčů se o to přesnou střelou k levé tyči zpoza šestnáctky zasloužila levačka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Maláka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Ještě do poločasu jsme mohli náskok zvýšit, ale</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8" name="Přímá spojovací šipka 7"/>
          <p:cNvCxnSpPr/>
          <p:nvPr/>
        </p:nvCxnSpPr>
        <p:spPr bwMode="auto">
          <a:xfrm>
            <a:off x="3343300" y="7075884"/>
            <a:ext cx="1152128" cy="0"/>
          </a:xfrm>
          <a:prstGeom prst="straightConnector1">
            <a:avLst/>
          </a:prstGeom>
          <a:noFill/>
          <a:ln w="22225" cap="flat" cmpd="sng" algn="ctr">
            <a:solidFill>
              <a:schemeClr val="tx1"/>
            </a:solidFill>
            <a:prstDash val="solid"/>
            <a:round/>
            <a:headEnd type="none" w="med" len="med"/>
            <a:tailEnd type="arrow"/>
          </a:ln>
          <a:effectLst>
            <a:outerShdw dist="45791" dir="2021404" algn="ctr" rotWithShape="0">
              <a:srgbClr val="9999FF"/>
            </a:outerShdw>
          </a:effectLst>
        </p:spPr>
      </p:cxnSp>
      <p:pic>
        <p:nvPicPr>
          <p:cNvPr id="12" name="Picture 2"/>
          <p:cNvPicPr>
            <a:picLocks noChangeAspect="1" noChangeArrowheads="1"/>
          </p:cNvPicPr>
          <p:nvPr/>
        </p:nvPicPr>
        <p:blipFill>
          <a:blip r:embed="rId4" cstate="print"/>
          <a:srcRect/>
          <a:stretch>
            <a:fillRect/>
          </a:stretch>
        </p:blipFill>
        <p:spPr bwMode="auto">
          <a:xfrm>
            <a:off x="823020" y="595164"/>
            <a:ext cx="504056" cy="504056"/>
          </a:xfrm>
          <a:prstGeom prst="rect">
            <a:avLst/>
          </a:prstGeom>
          <a:noFill/>
          <a:ln w="9525">
            <a:noFill/>
            <a:miter lim="800000"/>
            <a:headEnd/>
            <a:tailEnd/>
          </a:ln>
        </p:spPr>
      </p:pic>
      <p:pic>
        <p:nvPicPr>
          <p:cNvPr id="13" name="Picture 3"/>
          <p:cNvPicPr>
            <a:picLocks noChangeAspect="1" noChangeArrowheads="1"/>
          </p:cNvPicPr>
          <p:nvPr/>
        </p:nvPicPr>
        <p:blipFill>
          <a:blip r:embed="rId5" cstate="print"/>
          <a:srcRect/>
          <a:stretch>
            <a:fillRect/>
          </a:stretch>
        </p:blipFill>
        <p:spPr bwMode="auto">
          <a:xfrm>
            <a:off x="3487316" y="595164"/>
            <a:ext cx="820861" cy="432048"/>
          </a:xfrm>
          <a:prstGeom prst="rect">
            <a:avLst/>
          </a:prstGeom>
          <a:noFill/>
          <a:ln w="9525">
            <a:noFill/>
            <a:miter lim="800000"/>
            <a:headEnd/>
            <a:tailEnd/>
          </a:ln>
        </p:spPr>
      </p:pic>
      <p:sp>
        <p:nvSpPr>
          <p:cNvPr id="14" name="TextovéPole 13"/>
          <p:cNvSpPr txBox="1"/>
          <p:nvPr/>
        </p:nvSpPr>
        <p:spPr>
          <a:xfrm>
            <a:off x="5575548" y="1222613"/>
            <a:ext cx="4608512" cy="5709255"/>
          </a:xfrm>
          <a:prstGeom prst="rect">
            <a:avLst/>
          </a:prstGeom>
          <a:noFill/>
          <a:ln>
            <a:solidFill>
              <a:schemeClr val="accent1">
                <a:lumMod val="50000"/>
              </a:schemeClr>
            </a:solidFill>
          </a:ln>
        </p:spPr>
        <p:txBody>
          <a:bodyPr wrap="square" rtlCol="0">
            <a:spAutoFit/>
          </a:bodyPr>
          <a:lstStyle/>
          <a:p>
            <a:pPr algn="ctr"/>
            <a:r>
              <a:rPr lang="cs-CZ" sz="1700" u="sng" dirty="0" smtClean="0">
                <a:ln>
                  <a:solidFill>
                    <a:schemeClr val="accent1">
                      <a:lumMod val="50000"/>
                    </a:schemeClr>
                  </a:solidFill>
                </a:ln>
                <a:latin typeface="Bookman Old Style" pitchFamily="18" charset="0"/>
              </a:rPr>
              <a:t>SK </a:t>
            </a:r>
            <a:r>
              <a:rPr lang="cs-CZ" sz="1700" u="sng" dirty="0" err="1" smtClean="0">
                <a:ln>
                  <a:solidFill>
                    <a:schemeClr val="accent1">
                      <a:lumMod val="50000"/>
                    </a:schemeClr>
                  </a:solidFill>
                </a:ln>
                <a:latin typeface="Bookman Old Style" pitchFamily="18" charset="0"/>
              </a:rPr>
              <a:t>Štětí</a:t>
            </a:r>
            <a:r>
              <a:rPr lang="cs-CZ" sz="1700" u="sng" dirty="0" smtClean="0">
                <a:ln>
                  <a:solidFill>
                    <a:schemeClr val="accent1">
                      <a:lumMod val="50000"/>
                    </a:schemeClr>
                  </a:solidFill>
                </a:ln>
                <a:latin typeface="Bookman Old Style" pitchFamily="18" charset="0"/>
              </a:rPr>
              <a:t> – TJ Sokol </a:t>
            </a:r>
            <a:r>
              <a:rPr lang="cs-CZ" sz="1700" u="sng" dirty="0" err="1" smtClean="0">
                <a:ln>
                  <a:solidFill>
                    <a:schemeClr val="accent1">
                      <a:lumMod val="50000"/>
                    </a:schemeClr>
                  </a:solidFill>
                </a:ln>
                <a:latin typeface="Bookman Old Style" pitchFamily="18" charset="0"/>
              </a:rPr>
              <a:t>Košťany</a:t>
            </a:r>
            <a:r>
              <a:rPr lang="cs-CZ" sz="1700" u="sng" dirty="0" smtClean="0">
                <a:ln>
                  <a:solidFill>
                    <a:schemeClr val="accent1">
                      <a:lumMod val="50000"/>
                    </a:schemeClr>
                  </a:solidFill>
                </a:ln>
                <a:latin typeface="Bookman Old Style" pitchFamily="18" charset="0"/>
              </a:rPr>
              <a:t>/</a:t>
            </a:r>
            <a:r>
              <a:rPr lang="cs-CZ" sz="1700" u="sng" dirty="0" err="1" smtClean="0">
                <a:ln>
                  <a:solidFill>
                    <a:schemeClr val="accent1">
                      <a:lumMod val="50000"/>
                    </a:schemeClr>
                  </a:solidFill>
                </a:ln>
                <a:latin typeface="Bookman Old Style" pitchFamily="18" charset="0"/>
              </a:rPr>
              <a:t>Oldřichov</a:t>
            </a:r>
            <a:endParaRPr lang="cs-CZ" sz="1700" u="sng" dirty="0" smtClean="0">
              <a:ln>
                <a:solidFill>
                  <a:schemeClr val="accent1">
                    <a:lumMod val="50000"/>
                  </a:schemeClr>
                </a:solidFill>
              </a:ln>
              <a:latin typeface="Bookman Old Style" pitchFamily="18" charset="0"/>
            </a:endParaRPr>
          </a:p>
          <a:p>
            <a:pPr algn="ctr"/>
            <a:r>
              <a:rPr lang="cs-CZ" sz="1600" u="sng" dirty="0" smtClean="0">
                <a:ln>
                  <a:solidFill>
                    <a:schemeClr val="accent1">
                      <a:lumMod val="50000"/>
                    </a:schemeClr>
                  </a:solidFill>
                </a:ln>
                <a:latin typeface="Bookman Old Style" pitchFamily="18" charset="0"/>
              </a:rPr>
              <a:t>7:2(2:1)</a:t>
            </a:r>
            <a:r>
              <a:rPr lang="cs-CZ" sz="1800" u="sng" dirty="0" smtClean="0">
                <a:ln>
                  <a:solidFill>
                    <a:schemeClr val="accent1">
                      <a:lumMod val="50000"/>
                    </a:schemeClr>
                  </a:solidFill>
                </a:ln>
                <a:latin typeface="Bookman Old Style" pitchFamily="18" charset="0"/>
              </a:rPr>
              <a:t>  </a:t>
            </a:r>
            <a:r>
              <a:rPr lang="cs-CZ" sz="1400" u="sng" dirty="0" smtClean="0">
                <a:ln>
                  <a:solidFill>
                    <a:schemeClr val="accent1">
                      <a:lumMod val="50000"/>
                    </a:schemeClr>
                  </a:solidFill>
                </a:ln>
                <a:latin typeface="Bookman Old Style" pitchFamily="18" charset="0"/>
              </a:rPr>
              <a:t>7.5.2016  24. kolo</a:t>
            </a:r>
          </a:p>
          <a:p>
            <a:pPr algn="just"/>
            <a:r>
              <a:rPr lang="cs-CZ" sz="1100" b="0" dirty="0" smtClean="0">
                <a:latin typeface="Arial" pitchFamily="34" charset="0"/>
                <a:cs typeface="Arial" pitchFamily="34" charset="0"/>
              </a:rPr>
              <a:t>Před tímto zápasem starší dorostenci naposledy vyhráli 26. března. Navíc k tomuto utkání nenastupovali v optimální sestavě. Ať už to bylo z důvodu disciplinárních trestů nebo i jiných nepřítomností. Na hřiště jsme ale nastupovali s tím, že body zůstanou ve </a:t>
            </a:r>
            <a:r>
              <a:rPr lang="cs-CZ" sz="1100" b="0" dirty="0" err="1" smtClean="0">
                <a:latin typeface="Arial" pitchFamily="34" charset="0"/>
                <a:cs typeface="Arial" pitchFamily="34" charset="0"/>
              </a:rPr>
              <a:t>Štětí</a:t>
            </a:r>
            <a:r>
              <a:rPr lang="cs-CZ" sz="1100" b="0" dirty="0" smtClean="0">
                <a:latin typeface="Arial" pitchFamily="34" charset="0"/>
                <a:cs typeface="Arial" pitchFamily="34" charset="0"/>
              </a:rPr>
              <a:t>. Silný vítr v zádech byl v 1. poločase na naší straně. V 7. minutě si míč přivlastnil </a:t>
            </a:r>
            <a:r>
              <a:rPr lang="cs-CZ" sz="1100" b="0" dirty="0" err="1" smtClean="0">
                <a:latin typeface="Arial" pitchFamily="34" charset="0"/>
                <a:cs typeface="Arial" pitchFamily="34" charset="0"/>
              </a:rPr>
              <a:t>Feko</a:t>
            </a:r>
            <a:r>
              <a:rPr lang="cs-CZ" sz="1100" b="0" dirty="0" smtClean="0">
                <a:latin typeface="Arial" pitchFamily="34" charset="0"/>
                <a:cs typeface="Arial" pitchFamily="34" charset="0"/>
              </a:rPr>
              <a:t>, z dobrých 25 metrů se do něj opřel, již zmiňovaný vítr si s ním pohrál a krásně doplachtil za záda bezmocného Šavrdy na 1:0. V dalších minutách se hrálo vyrovnané utkání, i když nebezpečnější šance si vypracovalo naše mužstvo. Tu největší </a:t>
            </a:r>
            <a:r>
              <a:rPr lang="cs-CZ" sz="1100" b="0" dirty="0" err="1" smtClean="0">
                <a:latin typeface="Arial" pitchFamily="34" charset="0"/>
                <a:cs typeface="Arial" pitchFamily="34" charset="0"/>
              </a:rPr>
              <a:t>Koloman</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který zaběhl za obranu, ale pravou tyčku těsně minul. Určité uklidnění do našich řad přinesla 30. minuta, kdy se poprvé v utkání ozval Marek a umístěnou střelou k levé tyči zpoza šestnáctky zvýšil na 2:0. Příjemné vedení trvalo však jen do 36. minuty, když na 1:2 snížil </a:t>
            </a:r>
            <a:r>
              <a:rPr lang="cs-CZ" sz="1100" b="0" dirty="0" err="1" smtClean="0">
                <a:latin typeface="Arial" pitchFamily="34" charset="0"/>
                <a:cs typeface="Arial" pitchFamily="34" charset="0"/>
              </a:rPr>
              <a:t>Neumayer</a:t>
            </a:r>
            <a:r>
              <a:rPr lang="cs-CZ" sz="1100" b="0" dirty="0" smtClean="0">
                <a:latin typeface="Arial" pitchFamily="34" charset="0"/>
                <a:cs typeface="Arial" pitchFamily="34" charset="0"/>
              </a:rPr>
              <a:t>. Pouze jednobrankové poločasové vedení slibovalo dramatické chvíle ve 2. poločase. Čichem na góly se představil v 53. minutě Marek a opět nám zajistil vedení o 2 branky 3:1. Jeho střelecký koncert pokračoval i nadále. Mezi 65. a 67. minutou vstřelil 2 góly a výsledek 5:1 naznačoval, že máme vyhráno. Stáhli jsme se však na vlastní polovinu a chtěli hrát udržovací taktiku. </a:t>
            </a:r>
            <a:r>
              <a:rPr lang="cs-CZ" sz="1100" b="0" dirty="0" err="1" smtClean="0">
                <a:latin typeface="Arial" pitchFamily="34" charset="0"/>
                <a:cs typeface="Arial" pitchFamily="34" charset="0"/>
              </a:rPr>
              <a:t>Košťany</a:t>
            </a:r>
            <a:r>
              <a:rPr lang="cs-CZ" sz="1100" b="0" dirty="0" smtClean="0">
                <a:latin typeface="Arial" pitchFamily="34" charset="0"/>
                <a:cs typeface="Arial" pitchFamily="34" charset="0"/>
              </a:rPr>
              <a:t> to vycítily a hlavně Prokop v dresu hostů si začal dělat s naší obranou co chtěl. Brzy se nám to také vymstilo, protože to byl právě Prokop, který snížil na 2:5. Brzy jsme si uvědomili, že takto to nepůjde a v závěru jsme zase začali diktovat průběh utkání. Kopačky si </a:t>
            </a:r>
            <a:r>
              <a:rPr lang="cs-CZ" sz="1100" b="0" dirty="0" err="1" smtClean="0">
                <a:latin typeface="Arial" pitchFamily="34" charset="0"/>
                <a:cs typeface="Arial" pitchFamily="34" charset="0"/>
              </a:rPr>
              <a:t>došteloval</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Koloman</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a 2 góly určil konečný výsledek 7:2.  	</a:t>
            </a:r>
          </a:p>
          <a:p>
            <a:pPr algn="just"/>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Marek 4,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2, </a:t>
            </a:r>
            <a:r>
              <a:rPr lang="cs-CZ" sz="1100" b="0" dirty="0" err="1" smtClean="0">
                <a:latin typeface="Arial" pitchFamily="34" charset="0"/>
                <a:cs typeface="Arial" pitchFamily="34" charset="0"/>
              </a:rPr>
              <a:t>Feko</a:t>
            </a:r>
            <a:r>
              <a:rPr lang="cs-CZ" sz="1100" b="0" dirty="0" smtClean="0">
                <a:latin typeface="Arial" pitchFamily="34" charset="0"/>
                <a:cs typeface="Arial" pitchFamily="34" charset="0"/>
              </a:rPr>
              <a:t> 1</a:t>
            </a:r>
          </a:p>
          <a:p>
            <a:pPr algn="just"/>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Balaštík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Sviták</a:t>
            </a:r>
            <a:r>
              <a:rPr lang="cs-CZ" sz="1100" b="0" dirty="0" smtClean="0">
                <a:latin typeface="Arial" pitchFamily="34" charset="0"/>
                <a:cs typeface="Arial" pitchFamily="34" charset="0"/>
              </a:rPr>
              <a:t>, Vála, Beruška, Jakl, </a:t>
            </a:r>
            <a:r>
              <a:rPr lang="cs-CZ" sz="1100" b="0" dirty="0" err="1" smtClean="0">
                <a:latin typeface="Arial" pitchFamily="34" charset="0"/>
                <a:cs typeface="Arial" pitchFamily="34" charset="0"/>
              </a:rPr>
              <a:t>Feko</a:t>
            </a:r>
            <a:r>
              <a:rPr lang="cs-CZ" sz="1100" b="0" dirty="0" smtClean="0">
                <a:latin typeface="Arial" pitchFamily="34" charset="0"/>
                <a:cs typeface="Arial" pitchFamily="34" charset="0"/>
              </a:rPr>
              <a:t>, Podhorský, Marek, </a:t>
            </a:r>
          </a:p>
          <a:p>
            <a:pPr algn="just"/>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Moučka, </a:t>
            </a:r>
            <a:r>
              <a:rPr lang="cs-CZ" sz="1100" b="0" dirty="0" err="1" smtClean="0">
                <a:latin typeface="Arial" pitchFamily="34" charset="0"/>
                <a:cs typeface="Arial" pitchFamily="34" charset="0"/>
              </a:rPr>
              <a:t>Chaloupecký</a:t>
            </a:r>
            <a:r>
              <a:rPr lang="cs-CZ" sz="1100" b="0" dirty="0" smtClean="0">
                <a:latin typeface="Arial" pitchFamily="34" charset="0"/>
                <a:cs typeface="Arial" pitchFamily="34" charset="0"/>
              </a:rPr>
              <a:t>, Hlavatý, </a:t>
            </a:r>
          </a:p>
          <a:p>
            <a:pPr algn="just"/>
            <a:r>
              <a:rPr lang="cs-CZ" sz="1100" b="0" dirty="0" smtClean="0">
                <a:latin typeface="Arial" pitchFamily="34" charset="0"/>
                <a:cs typeface="Arial" pitchFamily="34" charset="0"/>
              </a:rPr>
              <a:t>               Macháček</a:t>
            </a:r>
          </a:p>
          <a:p>
            <a:pPr algn="just"/>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V</a:t>
            </a:r>
            <a:r>
              <a:rPr lang="cs-CZ" sz="1100" b="0" dirty="0" smtClean="0">
                <a:latin typeface="Arial" pitchFamily="34" charset="0"/>
                <a:cs typeface="Arial" pitchFamily="34" charset="0"/>
              </a:rPr>
              <a:t>.Podhorský, R,</a:t>
            </a:r>
            <a:r>
              <a:rPr lang="cs-CZ" sz="1100" b="0" dirty="0" err="1" smtClean="0">
                <a:latin typeface="Arial" pitchFamily="34" charset="0"/>
                <a:cs typeface="Arial" pitchFamily="34" charset="0"/>
              </a:rPr>
              <a:t>Švejdar</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J.Nedomlelová</a:t>
            </a:r>
            <a:endParaRPr lang="cs-CZ" sz="1100" b="0" dirty="0" smtClean="0">
              <a:latin typeface="Arial" pitchFamily="34" charset="0"/>
              <a:cs typeface="Arial" pitchFamily="34" charset="0"/>
            </a:endParaRPr>
          </a:p>
          <a:p>
            <a:pPr algn="just"/>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L</a:t>
            </a:r>
            <a:r>
              <a:rPr lang="cs-CZ" sz="1100" b="0" dirty="0" smtClean="0">
                <a:latin typeface="Arial" pitchFamily="34" charset="0"/>
                <a:cs typeface="Arial" pitchFamily="34" charset="0"/>
              </a:rPr>
              <a:t>.Kloub-</a:t>
            </a:r>
            <a:r>
              <a:rPr lang="cs-CZ" sz="1100" b="0" dirty="0" err="1" smtClean="0">
                <a:latin typeface="Arial" pitchFamily="34" charset="0"/>
                <a:cs typeface="Arial" pitchFamily="34" charset="0"/>
              </a:rPr>
              <a:t>F.Mecera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J.Šíma</a:t>
            </a:r>
            <a:endParaRPr lang="cs-CZ" sz="1400" u="sng" dirty="0" smtClean="0">
              <a:latin typeface="Bookman Old Style" pitchFamily="18" charset="0"/>
            </a:endParaRPr>
          </a:p>
        </p:txBody>
      </p:sp>
      <p:sp>
        <p:nvSpPr>
          <p:cNvPr id="15" name="TextovéPole 14"/>
          <p:cNvSpPr txBox="1"/>
          <p:nvPr/>
        </p:nvSpPr>
        <p:spPr>
          <a:xfrm>
            <a:off x="5575548" y="91108"/>
            <a:ext cx="4536504" cy="1015663"/>
          </a:xfrm>
          <a:prstGeom prst="rect">
            <a:avLst/>
          </a:prstGeom>
          <a:blipFill dpi="0" rotWithShape="1">
            <a:blip r:embed="rId6" cstate="print">
              <a:alphaModFix amt="48000"/>
            </a:blip>
            <a:srcRect/>
            <a:stretch>
              <a:fillRect/>
            </a:stretch>
          </a:blipFill>
          <a:ln w="31750">
            <a:solidFill>
              <a:schemeClr val="tx1"/>
            </a:solidFill>
            <a:prstDash val="dashDot"/>
          </a:ln>
        </p:spPr>
        <p:txBody>
          <a:bodyPr wrap="square" rtlCol="0">
            <a:spAutoFit/>
          </a:bodyPr>
          <a:lstStyle/>
          <a:p>
            <a:pPr algn="ctr"/>
            <a:r>
              <a:rPr lang="cs-CZ" sz="2000" dirty="0" smtClean="0"/>
              <a:t>Důležité body zůstaly doma. Soupeře z </a:t>
            </a:r>
            <a:r>
              <a:rPr lang="cs-CZ" sz="2000" dirty="0" err="1" smtClean="0"/>
              <a:t>Košťan</a:t>
            </a:r>
            <a:r>
              <a:rPr lang="cs-CZ" sz="2000" dirty="0" smtClean="0"/>
              <a:t> starší dorostenci přestříleli ve 2. poločase</a:t>
            </a:r>
          </a:p>
        </p:txBody>
      </p:sp>
      <p:sp>
        <p:nvSpPr>
          <p:cNvPr id="10" name="TextovéPole 9"/>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8023820" y="693186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25</a:t>
            </a:r>
          </a:p>
        </p:txBody>
      </p:sp>
      <p:sp>
        <p:nvSpPr>
          <p:cNvPr id="7" name="Obdélník 6"/>
          <p:cNvSpPr/>
          <p:nvPr/>
        </p:nvSpPr>
        <p:spPr>
          <a:xfrm>
            <a:off x="5719564" y="91108"/>
            <a:ext cx="4536504" cy="4154984"/>
          </a:xfrm>
          <a:prstGeom prst="rect">
            <a:avLst/>
          </a:prstGeom>
        </p:spPr>
        <p:txBody>
          <a:bodyPr wrap="square">
            <a:spAutoFit/>
          </a:bodyPr>
          <a:lstStyle/>
          <a:p>
            <a:pPr lvl="0" algn="just" eaLnBrk="0" hangingPunct="0"/>
            <a:r>
              <a:rPr lang="cs-CZ" sz="1100" b="0" dirty="0" smtClean="0">
                <a:latin typeface="Arial" pitchFamily="34" charset="0"/>
                <a:ea typeface="Times New Roman" pitchFamily="18" charset="0"/>
                <a:cs typeface="Arial" pitchFamily="34" charset="0"/>
              </a:rPr>
              <a:t>Tichému k míči po přihrávce od </a:t>
            </a:r>
            <a:r>
              <a:rPr lang="cs-CZ" sz="1100" b="0" dirty="0" err="1" smtClean="0">
                <a:latin typeface="Arial" pitchFamily="34" charset="0"/>
                <a:ea typeface="Times New Roman" pitchFamily="18" charset="0"/>
                <a:cs typeface="Arial" pitchFamily="34" charset="0"/>
              </a:rPr>
              <a:t>Grepla</a:t>
            </a:r>
            <a:r>
              <a:rPr lang="cs-CZ" sz="1100" b="0" dirty="0" smtClean="0">
                <a:latin typeface="Arial" pitchFamily="34" charset="0"/>
                <a:ea typeface="Times New Roman" pitchFamily="18" charset="0"/>
                <a:cs typeface="Arial" pitchFamily="34" charset="0"/>
              </a:rPr>
              <a:t> chyběl krok. Druhou půli začali domácí hlavičkou, která skončila těsně vedle. Do slibně rozvíjející se akce se dostal Jan </a:t>
            </a:r>
            <a:r>
              <a:rPr lang="cs-CZ" sz="1100" b="0" dirty="0" err="1" smtClean="0">
                <a:latin typeface="Arial" pitchFamily="34" charset="0"/>
                <a:ea typeface="Times New Roman" pitchFamily="18" charset="0"/>
                <a:cs typeface="Arial" pitchFamily="34" charset="0"/>
              </a:rPr>
              <a:t>Grepl</a:t>
            </a:r>
            <a:r>
              <a:rPr lang="cs-CZ" sz="1100" b="0" dirty="0" smtClean="0">
                <a:latin typeface="Arial" pitchFamily="34" charset="0"/>
                <a:ea typeface="Times New Roman" pitchFamily="18" charset="0"/>
                <a:cs typeface="Arial" pitchFamily="34" charset="0"/>
              </a:rPr>
              <a:t>, ale koncovka nevyšla. Ještě větší </a:t>
            </a:r>
            <a:r>
              <a:rPr lang="cs-CZ" sz="1100" b="0" dirty="0" err="1" smtClean="0">
                <a:latin typeface="Arial" pitchFamily="34" charset="0"/>
                <a:ea typeface="Times New Roman" pitchFamily="18" charset="0"/>
                <a:cs typeface="Arial" pitchFamily="34" charset="0"/>
              </a:rPr>
              <a:t>gólovku</a:t>
            </a:r>
            <a:r>
              <a:rPr lang="cs-CZ" sz="1100" b="0" dirty="0" smtClean="0">
                <a:latin typeface="Arial" pitchFamily="34" charset="0"/>
                <a:ea typeface="Times New Roman" pitchFamily="18" charset="0"/>
                <a:cs typeface="Arial" pitchFamily="34" charset="0"/>
              </a:rPr>
              <a:t> měl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když postupoval sám na brankáře, ale míč nakonec skončil vedle levé tyče. Zvýšit náskok na 2:0 se nám povedlo v 56. minutě.  Volný přímý kop na vlas stejný, jako v Modré z před 3 dnů, se podařil zahrát </a:t>
            </a:r>
            <a:r>
              <a:rPr lang="cs-CZ" sz="1100" b="0" dirty="0" err="1" smtClean="0">
                <a:latin typeface="Arial" pitchFamily="34" charset="0"/>
                <a:ea typeface="Times New Roman" pitchFamily="18" charset="0"/>
                <a:cs typeface="Arial" pitchFamily="34" charset="0"/>
              </a:rPr>
              <a:t>Slaničkovi</a:t>
            </a:r>
            <a:r>
              <a:rPr lang="cs-CZ" sz="1100" b="0" dirty="0" smtClean="0">
                <a:latin typeface="Arial" pitchFamily="34" charset="0"/>
                <a:ea typeface="Times New Roman" pitchFamily="18" charset="0"/>
                <a:cs typeface="Arial" pitchFamily="34" charset="0"/>
              </a:rPr>
              <a:t> a mohli jsme se radovat. V tomto zápase vydatně střílející </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 se opřel do míče ze 40 metrů a ten se otřel o břevno domácí branky. V 67. minutě už to bylo 3:0. Tichý se šikovně protáhl kolem obránce a střelou po zemi rozvlnil síť. Jednu z mála příležitostí si domácí vypracovali v 81. minutě, ale nic z toho nebylo. To neplatilo 7 minut před koncem, když nepovedenou malou domů </a:t>
            </a:r>
            <a:r>
              <a:rPr lang="cs-CZ" sz="1100" b="0" dirty="0" err="1" smtClean="0">
                <a:latin typeface="Arial" pitchFamily="34" charset="0"/>
                <a:ea typeface="Times New Roman" pitchFamily="18" charset="0"/>
                <a:cs typeface="Arial" pitchFamily="34" charset="0"/>
              </a:rPr>
              <a:t>Slaničky</a:t>
            </a:r>
            <a:r>
              <a:rPr lang="cs-CZ" sz="1100" b="0" dirty="0" smtClean="0">
                <a:latin typeface="Arial" pitchFamily="34" charset="0"/>
                <a:ea typeface="Times New Roman" pitchFamily="18" charset="0"/>
                <a:cs typeface="Arial" pitchFamily="34" charset="0"/>
              </a:rPr>
              <a:t> vystihli domácí a střídající Blažek snížil na 1:3. Vstřelenou brankou nabuzené </a:t>
            </a:r>
            <a:r>
              <a:rPr lang="cs-CZ" sz="1100" b="0" dirty="0" err="1" smtClean="0">
                <a:latin typeface="Arial" pitchFamily="34" charset="0"/>
                <a:ea typeface="Times New Roman" pitchFamily="18" charset="0"/>
                <a:cs typeface="Arial" pitchFamily="34" charset="0"/>
              </a:rPr>
              <a:t>Modlany</a:t>
            </a:r>
            <a:r>
              <a:rPr lang="cs-CZ" sz="1100" b="0" dirty="0" smtClean="0">
                <a:latin typeface="Arial" pitchFamily="34" charset="0"/>
                <a:ea typeface="Times New Roman" pitchFamily="18" charset="0"/>
                <a:cs typeface="Arial" pitchFamily="34" charset="0"/>
              </a:rPr>
              <a:t> to zkusily ještě jednou, ale dobře mířenou střelu Doležala hezky zlikvidoval Michovský. Na hřišti se na posledních 12 minut v poli objevil i Lukáš Kloub, který je jinak brankářem, a patřilo mu i poslední slovo v utkání, když z volného přímého kopu poslal míč do rukou brankáře a tím byl také zápas ukončen.</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Times New Roman" pitchFamily="18" charset="0"/>
                <a:cs typeface="Arial" pitchFamily="34" charset="0"/>
              </a:rPr>
              <a:t> Branky:</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 1, Slanička 1, Tichý 1</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Times New Roman" pitchFamily="18" charset="0"/>
                <a:cs typeface="Arial" pitchFamily="34" charset="0"/>
              </a:rPr>
              <a:t>Sestava:</a:t>
            </a:r>
            <a:r>
              <a:rPr lang="cs-CZ" sz="1100" b="0" dirty="0" smtClean="0">
                <a:latin typeface="Arial" pitchFamily="34" charset="0"/>
                <a:ea typeface="Times New Roman" pitchFamily="18" charset="0"/>
                <a:cs typeface="Arial" pitchFamily="34" charset="0"/>
              </a:rPr>
              <a:t> Michovský-</a:t>
            </a:r>
            <a:r>
              <a:rPr lang="cs-CZ" sz="1100" b="0" dirty="0" err="1" smtClean="0">
                <a:latin typeface="Arial" pitchFamily="34" charset="0"/>
                <a:ea typeface="Times New Roman" pitchFamily="18" charset="0"/>
                <a:cs typeface="Arial" pitchFamily="34" charset="0"/>
              </a:rPr>
              <a:t>Čámský</a:t>
            </a:r>
            <a:r>
              <a:rPr lang="cs-CZ" sz="1100" b="0" dirty="0" smtClean="0">
                <a:latin typeface="Arial" pitchFamily="34" charset="0"/>
                <a:ea typeface="Times New Roman" pitchFamily="18" charset="0"/>
                <a:cs typeface="Arial" pitchFamily="34" charset="0"/>
              </a:rPr>
              <a:t>(61. Vacek), Slanička, </a:t>
            </a:r>
          </a:p>
          <a:p>
            <a:pPr lvl="0" eaLnBrk="0" hangingPunct="0"/>
            <a:r>
              <a:rPr lang="cs-CZ" sz="1100" b="0" dirty="0" smtClean="0">
                <a:latin typeface="Arial" pitchFamily="34" charset="0"/>
                <a:ea typeface="Times New Roman" pitchFamily="18" charset="0"/>
                <a:cs typeface="Arial" pitchFamily="34" charset="0"/>
              </a:rPr>
              <a:t>               Šimral(78.Kloub) , Mencl-</a:t>
            </a:r>
            <a:r>
              <a:rPr lang="cs-CZ" sz="1100" b="0" dirty="0" err="1" smtClean="0">
                <a:latin typeface="Arial" pitchFamily="34" charset="0"/>
                <a:ea typeface="Times New Roman" pitchFamily="18" charset="0"/>
                <a:cs typeface="Arial" pitchFamily="34" charset="0"/>
              </a:rPr>
              <a:t>Poráč</a:t>
            </a:r>
            <a:r>
              <a:rPr lang="cs-CZ" sz="1100" b="0" dirty="0" smtClean="0">
                <a:latin typeface="Arial" pitchFamily="34" charset="0"/>
                <a:ea typeface="Times New Roman" pitchFamily="18" charset="0"/>
                <a:cs typeface="Arial" pitchFamily="34" charset="0"/>
              </a:rPr>
              <a:t>, </a:t>
            </a:r>
            <a:endParaRPr lang="cs-CZ" sz="1100" b="0" dirty="0" smtClean="0">
              <a:latin typeface="Arial" pitchFamily="34" charset="0"/>
              <a:cs typeface="Arial" pitchFamily="34" charset="0"/>
            </a:endParaRPr>
          </a:p>
          <a:p>
            <a:pPr lvl="0" eaLnBrk="0" hangingPunct="0"/>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(61.Stejskal), </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 Lelek-Tichý, </a:t>
            </a:r>
            <a:r>
              <a:rPr lang="cs-CZ" sz="1100" b="0" dirty="0" err="1" smtClean="0">
                <a:latin typeface="Arial" pitchFamily="34" charset="0"/>
                <a:ea typeface="Times New Roman" pitchFamily="18" charset="0"/>
                <a:cs typeface="Arial" pitchFamily="34" charset="0"/>
              </a:rPr>
              <a:t>Grepl</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Times New Roman" pitchFamily="18" charset="0"/>
                <a:cs typeface="Arial" pitchFamily="34" charset="0"/>
              </a:rPr>
              <a:t>Trenér: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J.Vinš</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Vedoucí: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J.Havner</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Masér: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K</a:t>
            </a:r>
            <a:r>
              <a:rPr lang="cs-CZ" sz="1100" b="0" dirty="0" smtClean="0">
                <a:latin typeface="Arial" pitchFamily="34" charset="0"/>
                <a:ea typeface="Times New Roman" pitchFamily="18" charset="0"/>
                <a:cs typeface="Arial" pitchFamily="34" charset="0"/>
              </a:rPr>
              <a:t>.Zavřel</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Times New Roman" pitchFamily="18" charset="0"/>
                <a:cs typeface="Arial" pitchFamily="34" charset="0"/>
              </a:rPr>
              <a:t>Rozhodčí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M</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Ipser</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A</a:t>
            </a:r>
            <a:r>
              <a:rPr lang="cs-CZ" sz="1100" b="0" dirty="0" smtClean="0">
                <a:latin typeface="Arial" pitchFamily="34" charset="0"/>
                <a:ea typeface="Times New Roman" pitchFamily="18" charset="0"/>
                <a:cs typeface="Arial" pitchFamily="34" charset="0"/>
              </a:rPr>
              <a:t>.Suchánek, </a:t>
            </a:r>
            <a:r>
              <a:rPr lang="cs-CZ" sz="1100" b="0" dirty="0" err="1" smtClean="0">
                <a:latin typeface="Arial" pitchFamily="34" charset="0"/>
                <a:ea typeface="Times New Roman" pitchFamily="18" charset="0"/>
                <a:cs typeface="Arial" pitchFamily="34" charset="0"/>
              </a:rPr>
              <a:t>Z</a:t>
            </a:r>
            <a:r>
              <a:rPr lang="cs-CZ" sz="1100" b="0" dirty="0" smtClean="0">
                <a:latin typeface="Arial" pitchFamily="34" charset="0"/>
                <a:ea typeface="Times New Roman" pitchFamily="18" charset="0"/>
                <a:cs typeface="Arial" pitchFamily="34" charset="0"/>
              </a:rPr>
              <a:t>.Roháč    30 diváků         </a:t>
            </a:r>
            <a:endParaRPr lang="cs-CZ" sz="1100" b="0" dirty="0" smtClean="0">
              <a:latin typeface="Arial" pitchFamily="34" charset="0"/>
              <a:cs typeface="Arial" pitchFamily="34" charset="0"/>
            </a:endParaRPr>
          </a:p>
        </p:txBody>
      </p:sp>
      <p:pic>
        <p:nvPicPr>
          <p:cNvPr id="8" name="Picture 2"/>
          <p:cNvPicPr>
            <a:picLocks noChangeAspect="1" noChangeArrowheads="1"/>
          </p:cNvPicPr>
          <p:nvPr/>
        </p:nvPicPr>
        <p:blipFill>
          <a:blip r:embed="rId2" cstate="print"/>
          <a:srcRect/>
          <a:stretch>
            <a:fillRect/>
          </a:stretch>
        </p:blipFill>
        <p:spPr bwMode="auto">
          <a:xfrm>
            <a:off x="5575548" y="4483596"/>
            <a:ext cx="2088232" cy="2160240"/>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a:stretch>
            <a:fillRect/>
          </a:stretch>
        </p:blipFill>
        <p:spPr bwMode="auto">
          <a:xfrm>
            <a:off x="7807796" y="4483596"/>
            <a:ext cx="2376264" cy="2160240"/>
          </a:xfrm>
          <a:prstGeom prst="rect">
            <a:avLst/>
          </a:prstGeom>
          <a:noFill/>
          <a:ln w="9525">
            <a:noFill/>
            <a:miter lim="800000"/>
            <a:headEnd/>
            <a:tailEnd/>
          </a:ln>
        </p:spPr>
      </p:pic>
      <p:sp>
        <p:nvSpPr>
          <p:cNvPr id="10" name="TextovéPole 9"/>
          <p:cNvSpPr txBox="1"/>
          <p:nvPr/>
        </p:nvSpPr>
        <p:spPr>
          <a:xfrm>
            <a:off x="0" y="1891308"/>
            <a:ext cx="4608512" cy="4939814"/>
          </a:xfrm>
          <a:prstGeom prst="rect">
            <a:avLst/>
          </a:prstGeom>
          <a:noFill/>
        </p:spPr>
        <p:txBody>
          <a:bodyPr wrap="square" rtlCol="0">
            <a:spAutoFit/>
          </a:bodyPr>
          <a:lstStyle/>
          <a:p>
            <a:pPr algn="ctr"/>
            <a:r>
              <a:rPr lang="cs-CZ" sz="2800" u="sng" dirty="0" smtClean="0">
                <a:ln>
                  <a:gradFill>
                    <a:gsLst>
                      <a:gs pos="0">
                        <a:srgbClr val="000000"/>
                      </a:gs>
                      <a:gs pos="39999">
                        <a:srgbClr val="0A128C"/>
                      </a:gs>
                      <a:gs pos="70000">
                        <a:srgbClr val="181CC7"/>
                      </a:gs>
                      <a:gs pos="88000">
                        <a:srgbClr val="7005D4"/>
                      </a:gs>
                      <a:gs pos="100000">
                        <a:srgbClr val="8C3D91"/>
                      </a:gs>
                    </a:gsLst>
                    <a:lin ang="5400000" scaled="0"/>
                  </a:gradFill>
                </a:ln>
                <a:latin typeface="Colonna MT" pitchFamily="82" charset="0"/>
              </a:rPr>
              <a:t>SK </a:t>
            </a:r>
            <a:r>
              <a:rPr lang="cs-CZ" sz="2800" u="sng" dirty="0" err="1" smtClean="0">
                <a:ln>
                  <a:gradFill>
                    <a:gsLst>
                      <a:gs pos="0">
                        <a:srgbClr val="000000"/>
                      </a:gs>
                      <a:gs pos="39999">
                        <a:srgbClr val="0A128C"/>
                      </a:gs>
                      <a:gs pos="70000">
                        <a:srgbClr val="181CC7"/>
                      </a:gs>
                      <a:gs pos="88000">
                        <a:srgbClr val="7005D4"/>
                      </a:gs>
                      <a:gs pos="100000">
                        <a:srgbClr val="8C3D91"/>
                      </a:gs>
                    </a:gsLst>
                    <a:lin ang="5400000" scaled="0"/>
                  </a:gradFill>
                </a:ln>
                <a:latin typeface="Colonna MT" pitchFamily="82" charset="0"/>
              </a:rPr>
              <a:t>Štětí</a:t>
            </a:r>
            <a:r>
              <a:rPr lang="cs-CZ" sz="2800" u="sng" dirty="0" smtClean="0">
                <a:ln>
                  <a:gradFill>
                    <a:gsLst>
                      <a:gs pos="0">
                        <a:srgbClr val="000000"/>
                      </a:gs>
                      <a:gs pos="39999">
                        <a:srgbClr val="0A128C"/>
                      </a:gs>
                      <a:gs pos="70000">
                        <a:srgbClr val="181CC7"/>
                      </a:gs>
                      <a:gs pos="88000">
                        <a:srgbClr val="7005D4"/>
                      </a:gs>
                      <a:gs pos="100000">
                        <a:srgbClr val="8C3D91"/>
                      </a:gs>
                    </a:gsLst>
                    <a:lin ang="5400000" scaled="0"/>
                  </a:gradFill>
                </a:ln>
                <a:latin typeface="Colonna MT" pitchFamily="82" charset="0"/>
              </a:rPr>
              <a:t> –</a:t>
            </a:r>
          </a:p>
          <a:p>
            <a:pPr algn="ctr"/>
            <a:r>
              <a:rPr lang="cs-CZ" sz="2800" u="sng" dirty="0" smtClean="0">
                <a:ln>
                  <a:gradFill>
                    <a:gsLst>
                      <a:gs pos="0">
                        <a:srgbClr val="000000"/>
                      </a:gs>
                      <a:gs pos="39999">
                        <a:srgbClr val="0A128C"/>
                      </a:gs>
                      <a:gs pos="70000">
                        <a:srgbClr val="181CC7"/>
                      </a:gs>
                      <a:gs pos="88000">
                        <a:srgbClr val="7005D4"/>
                      </a:gs>
                      <a:gs pos="100000">
                        <a:srgbClr val="8C3D91"/>
                      </a:gs>
                    </a:gsLst>
                    <a:lin ang="5400000" scaled="0"/>
                  </a:gradFill>
                </a:ln>
                <a:latin typeface="Colonna MT" pitchFamily="82" charset="0"/>
              </a:rPr>
              <a:t>VOŠ a SOŠ Roudnice </a:t>
            </a:r>
            <a:r>
              <a:rPr lang="cs-CZ" sz="2800" u="sng" dirty="0" err="1" smtClean="0">
                <a:ln>
                  <a:gradFill>
                    <a:gsLst>
                      <a:gs pos="0">
                        <a:srgbClr val="000000"/>
                      </a:gs>
                      <a:gs pos="39999">
                        <a:srgbClr val="0A128C"/>
                      </a:gs>
                      <a:gs pos="70000">
                        <a:srgbClr val="181CC7"/>
                      </a:gs>
                      <a:gs pos="88000">
                        <a:srgbClr val="7005D4"/>
                      </a:gs>
                      <a:gs pos="100000">
                        <a:srgbClr val="8C3D91"/>
                      </a:gs>
                    </a:gsLst>
                    <a:lin ang="5400000" scaled="0"/>
                  </a:gradFill>
                </a:ln>
                <a:latin typeface="Colonna MT" pitchFamily="82" charset="0"/>
              </a:rPr>
              <a:t>n.L.</a:t>
            </a:r>
            <a:endParaRPr lang="cs-CZ" sz="2800" u="sng" dirty="0" smtClean="0">
              <a:ln>
                <a:gradFill>
                  <a:gsLst>
                    <a:gs pos="0">
                      <a:srgbClr val="000000"/>
                    </a:gs>
                    <a:gs pos="39999">
                      <a:srgbClr val="0A128C"/>
                    </a:gs>
                    <a:gs pos="70000">
                      <a:srgbClr val="181CC7"/>
                    </a:gs>
                    <a:gs pos="88000">
                      <a:srgbClr val="7005D4"/>
                    </a:gs>
                    <a:gs pos="100000">
                      <a:srgbClr val="8C3D91"/>
                    </a:gs>
                  </a:gsLst>
                  <a:lin ang="5400000" scaled="0"/>
                </a:gradFill>
              </a:ln>
              <a:latin typeface="Colonna MT" pitchFamily="82" charset="0"/>
            </a:endParaRPr>
          </a:p>
          <a:p>
            <a:pPr algn="ctr"/>
            <a:r>
              <a:rPr lang="cs-CZ" sz="2800" u="sng" dirty="0" smtClean="0">
                <a:ln>
                  <a:gradFill>
                    <a:gsLst>
                      <a:gs pos="0">
                        <a:srgbClr val="000000"/>
                      </a:gs>
                      <a:gs pos="39999">
                        <a:srgbClr val="0A128C"/>
                      </a:gs>
                      <a:gs pos="70000">
                        <a:srgbClr val="181CC7"/>
                      </a:gs>
                      <a:gs pos="88000">
                        <a:srgbClr val="7005D4"/>
                      </a:gs>
                      <a:gs pos="100000">
                        <a:srgbClr val="8C3D91"/>
                      </a:gs>
                    </a:gsLst>
                    <a:lin ang="5400000" scaled="0"/>
                  </a:gradFill>
                </a:ln>
                <a:latin typeface="Colonna MT" pitchFamily="82" charset="0"/>
              </a:rPr>
              <a:t>1:3(0:2)  14.5.2016  25.kolo </a:t>
            </a:r>
          </a:p>
          <a:p>
            <a:pPr algn="just"/>
            <a:r>
              <a:rPr lang="cs-CZ" sz="1100" b="0" dirty="0" smtClean="0">
                <a:latin typeface="Arial" pitchFamily="34" charset="0"/>
                <a:cs typeface="Arial" pitchFamily="34" charset="0"/>
              </a:rPr>
              <a:t>Čtvrtý tým tabulky z nedaleké fotbalové farmy přijel do </a:t>
            </a:r>
            <a:r>
              <a:rPr lang="cs-CZ" sz="1100" b="0" dirty="0" err="1" smtClean="0">
                <a:latin typeface="Arial" pitchFamily="34" charset="0"/>
                <a:cs typeface="Arial" pitchFamily="34" charset="0"/>
              </a:rPr>
              <a:t>Štětí</a:t>
            </a:r>
            <a:r>
              <a:rPr lang="cs-CZ" sz="1100" b="0" dirty="0" smtClean="0">
                <a:latin typeface="Arial" pitchFamily="34" charset="0"/>
                <a:cs typeface="Arial" pitchFamily="34" charset="0"/>
              </a:rPr>
              <a:t> jako favorit. Naše mužstvo oslabené o zraněného </a:t>
            </a:r>
            <a:r>
              <a:rPr lang="cs-CZ" sz="1100" b="0" dirty="0" err="1" smtClean="0">
                <a:latin typeface="Arial" pitchFamily="34" charset="0"/>
                <a:cs typeface="Arial" pitchFamily="34" charset="0"/>
              </a:rPr>
              <a:t>Balaštíka</a:t>
            </a:r>
            <a:r>
              <a:rPr lang="cs-CZ" sz="1100" b="0" dirty="0" smtClean="0">
                <a:latin typeface="Arial" pitchFamily="34" charset="0"/>
                <a:cs typeface="Arial" pitchFamily="34" charset="0"/>
              </a:rPr>
              <a:t> a potrestaného </a:t>
            </a:r>
            <a:r>
              <a:rPr lang="cs-CZ" sz="1100" b="0" dirty="0" err="1" smtClean="0">
                <a:latin typeface="Arial" pitchFamily="34" charset="0"/>
                <a:cs typeface="Arial" pitchFamily="34" charset="0"/>
              </a:rPr>
              <a:t>Danče</a:t>
            </a:r>
            <a:r>
              <a:rPr lang="cs-CZ" sz="1100" b="0" dirty="0" smtClean="0">
                <a:latin typeface="Arial" pitchFamily="34" charset="0"/>
                <a:cs typeface="Arial" pitchFamily="34" charset="0"/>
              </a:rPr>
              <a:t> zahájilo nebojácně. Hosté sice měli míč častěji na kopačkách, ale žádné větší šance z toho nebyly. Až přišla 18 minuta a po rohu si  za záda vlastního brankáře srazil míč Tomáš Mejzr. V další části 1. poločasu jsme si vypracovali několik </a:t>
            </a:r>
            <a:r>
              <a:rPr lang="cs-CZ" sz="1100" b="0" dirty="0" err="1" smtClean="0">
                <a:latin typeface="Arial" pitchFamily="34" charset="0"/>
                <a:cs typeface="Arial" pitchFamily="34" charset="0"/>
              </a:rPr>
              <a:t>pološancí</a:t>
            </a:r>
            <a:r>
              <a:rPr lang="cs-CZ" sz="1100" b="0" dirty="0" smtClean="0">
                <a:latin typeface="Arial" pitchFamily="34" charset="0"/>
                <a:cs typeface="Arial" pitchFamily="34" charset="0"/>
              </a:rPr>
              <a:t>, ale koncovka byla slabá. Nakonec 1. poločas dopadl přesně obráceně než jsme si přáli, protože 2 minuty před změnou stran zvýšil Kulhavý na 2:0. V druhém poločase se hrálo většinou od šestnáctky k šestnáctce a moc střeleckých příležitostí k vidění nebylo. Naše mužstvo si největší šanci vypracovalo hned na začátku druhé půle, ale střelu Marka vyškrábl Jelínek v brance na roh. Nedůraz v obranné činnosti se nám nevyplatil 15 minut před koncem. Inkasovali jsme potřetí a osud zápasu byl zpečetěn. Zasloužené branky jsme se dočkali v poslední minutě. Po rohu dopravil míč do sítě Beruška na konečných 1:2</a:t>
            </a:r>
          </a:p>
          <a:p>
            <a:pPr algn="just"/>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Beruška 1  </a:t>
            </a:r>
          </a:p>
          <a:p>
            <a:pPr algn="just"/>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.Svoboda-</a:t>
            </a:r>
            <a:r>
              <a:rPr lang="cs-CZ" sz="1100" b="0" dirty="0" err="1" smtClean="0">
                <a:latin typeface="Arial" pitchFamily="34" charset="0"/>
                <a:cs typeface="Arial" pitchFamily="34" charset="0"/>
              </a:rPr>
              <a:t>Sviták</a:t>
            </a:r>
            <a:r>
              <a:rPr lang="cs-CZ" sz="1100" b="0" dirty="0" smtClean="0">
                <a:latin typeface="Arial" pitchFamily="34" charset="0"/>
                <a:cs typeface="Arial" pitchFamily="34" charset="0"/>
              </a:rPr>
              <a:t>, Vála, Beruška, Jakl, </a:t>
            </a:r>
            <a:r>
              <a:rPr lang="cs-CZ" sz="1100" b="0" dirty="0" err="1" smtClean="0">
                <a:latin typeface="Arial" pitchFamily="34" charset="0"/>
                <a:cs typeface="Arial" pitchFamily="34" charset="0"/>
              </a:rPr>
              <a:t>Feko</a:t>
            </a:r>
            <a:r>
              <a:rPr lang="cs-CZ" sz="1100" b="0" dirty="0" smtClean="0">
                <a:latin typeface="Arial" pitchFamily="34" charset="0"/>
                <a:cs typeface="Arial" pitchFamily="34" charset="0"/>
              </a:rPr>
              <a:t>, Podhorský, </a:t>
            </a:r>
          </a:p>
          <a:p>
            <a:pPr algn="just"/>
            <a:r>
              <a:rPr lang="cs-CZ" sz="1100" b="0" dirty="0" smtClean="0">
                <a:latin typeface="Arial" pitchFamily="34" charset="0"/>
                <a:cs typeface="Arial" pitchFamily="34" charset="0"/>
              </a:rPr>
              <a:t>                Marek,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Mejzr, </a:t>
            </a:r>
            <a:r>
              <a:rPr lang="cs-CZ" sz="1100" b="0" dirty="0" err="1" smtClean="0">
                <a:latin typeface="Arial" pitchFamily="34" charset="0"/>
                <a:cs typeface="Arial" pitchFamily="34" charset="0"/>
              </a:rPr>
              <a:t>Chaloupecký</a:t>
            </a:r>
            <a:r>
              <a:rPr lang="cs-CZ" sz="1100" b="0" dirty="0" smtClean="0">
                <a:latin typeface="Arial" pitchFamily="34" charset="0"/>
                <a:cs typeface="Arial" pitchFamily="34" charset="0"/>
              </a:rPr>
              <a:t>, </a:t>
            </a:r>
          </a:p>
          <a:p>
            <a:pPr algn="just"/>
            <a:r>
              <a:rPr lang="cs-CZ" sz="1100" b="0" dirty="0" smtClean="0">
                <a:latin typeface="Arial" pitchFamily="34" charset="0"/>
                <a:cs typeface="Arial" pitchFamily="34" charset="0"/>
              </a:rPr>
              <a:t>                Macháček</a:t>
            </a:r>
          </a:p>
          <a:p>
            <a:pPr algn="just"/>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V</a:t>
            </a:r>
            <a:r>
              <a:rPr lang="cs-CZ" sz="1100" b="0" dirty="0" smtClean="0">
                <a:latin typeface="Arial" pitchFamily="34" charset="0"/>
                <a:cs typeface="Arial" pitchFamily="34" charset="0"/>
              </a:rPr>
              <a:t>.Podhorský, </a:t>
            </a:r>
            <a:r>
              <a:rPr lang="cs-CZ" sz="1100" b="0" dirty="0" err="1" smtClean="0">
                <a:latin typeface="Arial" pitchFamily="34" charset="0"/>
                <a:cs typeface="Arial" pitchFamily="34" charset="0"/>
              </a:rPr>
              <a:t>R.Švejdar</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J.Nedomlelová</a:t>
            </a:r>
            <a:endParaRPr lang="cs-CZ" sz="1100" b="0" dirty="0" smtClean="0">
              <a:latin typeface="Arial" pitchFamily="34" charset="0"/>
              <a:cs typeface="Arial" pitchFamily="34" charset="0"/>
            </a:endParaRPr>
          </a:p>
          <a:p>
            <a:pPr algn="just"/>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Toráč</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.Eichler, </a:t>
            </a:r>
            <a:r>
              <a:rPr lang="cs-CZ" sz="1100" b="0" dirty="0" err="1" smtClean="0">
                <a:latin typeface="Arial" pitchFamily="34" charset="0"/>
                <a:cs typeface="Arial" pitchFamily="34" charset="0"/>
              </a:rPr>
              <a:t>J.Šindelář</a:t>
            </a:r>
            <a:r>
              <a:rPr lang="cs-CZ" sz="1100" b="0" dirty="0" smtClean="0">
                <a:latin typeface="Arial" pitchFamily="34" charset="0"/>
                <a:cs typeface="Arial" pitchFamily="34" charset="0"/>
              </a:rPr>
              <a:t>   </a:t>
            </a:r>
          </a:p>
        </p:txBody>
      </p:sp>
      <p:pic>
        <p:nvPicPr>
          <p:cNvPr id="12" name="Picture 2"/>
          <p:cNvPicPr>
            <a:picLocks noChangeAspect="1" noChangeArrowheads="1"/>
          </p:cNvPicPr>
          <p:nvPr/>
        </p:nvPicPr>
        <p:blipFill>
          <a:blip r:embed="rId4" cstate="print"/>
          <a:srcRect/>
          <a:stretch>
            <a:fillRect/>
          </a:stretch>
        </p:blipFill>
        <p:spPr bwMode="auto">
          <a:xfrm>
            <a:off x="3991372" y="451148"/>
            <a:ext cx="773435" cy="1008112"/>
          </a:xfrm>
          <a:prstGeom prst="rect">
            <a:avLst/>
          </a:prstGeom>
          <a:noFill/>
          <a:ln w="50800">
            <a:solidFill>
              <a:schemeClr val="accent1">
                <a:lumMod val="75000"/>
              </a:schemeClr>
            </a:solidFill>
            <a:prstDash val="sysDot"/>
            <a:miter lim="800000"/>
            <a:headEnd/>
            <a:tailEnd/>
          </a:ln>
        </p:spPr>
      </p:pic>
      <p:sp>
        <p:nvSpPr>
          <p:cNvPr id="13" name="TextovéPole 12"/>
          <p:cNvSpPr txBox="1"/>
          <p:nvPr/>
        </p:nvSpPr>
        <p:spPr>
          <a:xfrm>
            <a:off x="30932" y="163116"/>
            <a:ext cx="3744416" cy="1631216"/>
          </a:xfrm>
          <a:prstGeom prst="rect">
            <a:avLst/>
          </a:prstGeom>
          <a:blipFill>
            <a:blip r:embed="rId5" cstate="print"/>
            <a:tile tx="0" ty="0" sx="100000" sy="100000" flip="none" algn="tl"/>
          </a:blipFill>
          <a:ln w="41275">
            <a:solidFill>
              <a:schemeClr val="tx1"/>
            </a:solidFill>
            <a:prstDash val="sysDash"/>
          </a:ln>
        </p:spPr>
        <p:txBody>
          <a:bodyPr wrap="square" rtlCol="0">
            <a:spAutoFit/>
          </a:bodyPr>
          <a:lstStyle/>
          <a:p>
            <a:pPr algn="ctr"/>
            <a:r>
              <a:rPr lang="cs-CZ" sz="2800" dirty="0" smtClean="0">
                <a:solidFill>
                  <a:srgbClr val="0000FF"/>
                </a:solidFill>
                <a:latin typeface="Imprint MT Shadow" pitchFamily="82" charset="0"/>
              </a:rPr>
              <a:t>Starší dorostenci</a:t>
            </a:r>
            <a:r>
              <a:rPr lang="cs-CZ" sz="2400" dirty="0" smtClean="0">
                <a:solidFill>
                  <a:srgbClr val="0000FF"/>
                </a:solidFill>
                <a:latin typeface="Imprint MT Shadow" pitchFamily="82" charset="0"/>
              </a:rPr>
              <a:t> v posledních 3 zápasech získali 3 body a jsou na </a:t>
            </a:r>
          </a:p>
          <a:p>
            <a:pPr algn="ctr"/>
            <a:r>
              <a:rPr lang="cs-CZ" sz="2400" dirty="0" smtClean="0">
                <a:solidFill>
                  <a:srgbClr val="0000FF"/>
                </a:solidFill>
                <a:latin typeface="Imprint MT Shadow" pitchFamily="82" charset="0"/>
              </a:rPr>
              <a:t>13. místě</a:t>
            </a:r>
          </a:p>
        </p:txBody>
      </p:sp>
      <p:sp>
        <p:nvSpPr>
          <p:cNvPr id="11" name="TextovéPole 10"/>
          <p:cNvSpPr txBox="1"/>
          <p:nvPr/>
        </p:nvSpPr>
        <p:spPr>
          <a:xfrm>
            <a:off x="168711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68711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26</a:t>
            </a:r>
          </a:p>
        </p:txBody>
      </p:sp>
      <p:sp>
        <p:nvSpPr>
          <p:cNvPr id="5" name="TextovéPole 4"/>
          <p:cNvSpPr txBox="1"/>
          <p:nvPr/>
        </p:nvSpPr>
        <p:spPr>
          <a:xfrm>
            <a:off x="7375748" y="693244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31</a:t>
            </a:r>
          </a:p>
        </p:txBody>
      </p:sp>
      <p:sp>
        <p:nvSpPr>
          <p:cNvPr id="16" name="TextovéPole 15"/>
          <p:cNvSpPr txBox="1"/>
          <p:nvPr/>
        </p:nvSpPr>
        <p:spPr>
          <a:xfrm>
            <a:off x="6655668" y="1387252"/>
            <a:ext cx="3168352" cy="1938992"/>
          </a:xfrm>
          <a:prstGeom prst="rect">
            <a:avLst/>
          </a:prstGeom>
          <a:solidFill>
            <a:srgbClr val="99FF66"/>
          </a:solidFill>
        </p:spPr>
        <p:txBody>
          <a:bodyPr wrap="square" rtlCol="0">
            <a:spAutoFit/>
          </a:bodyPr>
          <a:lstStyle/>
          <a:p>
            <a:pPr algn="ctr"/>
            <a:r>
              <a:rPr lang="cs-CZ" sz="6000" u="sng" dirty="0" smtClean="0">
                <a:latin typeface="Bookman Old Style" pitchFamily="18" charset="0"/>
              </a:rPr>
              <a:t>Foto Archiv </a:t>
            </a:r>
          </a:p>
        </p:txBody>
      </p:sp>
      <p:graphicFrame>
        <p:nvGraphicFramePr>
          <p:cNvPr id="6" name="Tabulka 5"/>
          <p:cNvGraphicFramePr>
            <a:graphicFrameLocks noGrp="1"/>
          </p:cNvGraphicFramePr>
          <p:nvPr/>
        </p:nvGraphicFramePr>
        <p:xfrm>
          <a:off x="73443" y="91108"/>
          <a:ext cx="4854033" cy="3203744"/>
        </p:xfrm>
        <a:graphic>
          <a:graphicData uri="http://schemas.openxmlformats.org/drawingml/2006/table">
            <a:tbl>
              <a:tblPr/>
              <a:tblGrid>
                <a:gridCol w="2212774">
                  <a:extLst>
                    <a:ext uri="{9D8B030D-6E8A-4147-A177-3AD203B41FA5}">
                      <a16:colId xmlns:a16="http://schemas.microsoft.com/office/drawing/2014/main" val="20000"/>
                    </a:ext>
                  </a:extLst>
                </a:gridCol>
                <a:gridCol w="2641259">
                  <a:extLst>
                    <a:ext uri="{9D8B030D-6E8A-4147-A177-3AD203B41FA5}">
                      <a16:colId xmlns:a16="http://schemas.microsoft.com/office/drawing/2014/main" val="20001"/>
                    </a:ext>
                  </a:extLst>
                </a:gridCol>
              </a:tblGrid>
              <a:tr h="243719">
                <a:tc gridSpan="2">
                  <a:txBody>
                    <a:bodyPr/>
                    <a:lstStyle/>
                    <a:p>
                      <a:pPr algn="ctr" fontAlgn="ctr"/>
                      <a:r>
                        <a:rPr lang="cs-CZ" sz="1800" b="1" i="0" u="none" strike="noStrike" dirty="0">
                          <a:solidFill>
                            <a:srgbClr val="000000"/>
                          </a:solidFill>
                          <a:latin typeface="Arial Black"/>
                        </a:rPr>
                        <a:t>Střelci jara SK </a:t>
                      </a:r>
                      <a:r>
                        <a:rPr lang="cs-CZ" sz="1800" b="1" i="0" u="none" strike="noStrike" dirty="0" err="1">
                          <a:solidFill>
                            <a:srgbClr val="000000"/>
                          </a:solidFill>
                          <a:latin typeface="Arial Black"/>
                        </a:rPr>
                        <a:t>Štětí</a:t>
                      </a:r>
                      <a:r>
                        <a:rPr lang="cs-CZ" sz="1800" b="1" i="0" u="none" strike="noStrike" dirty="0">
                          <a:solidFill>
                            <a:srgbClr val="000000"/>
                          </a:solidFill>
                          <a:latin typeface="Arial Black"/>
                        </a:rPr>
                        <a:t> po 10 zápasech</a:t>
                      </a:r>
                    </a:p>
                  </a:txBody>
                  <a:tcPr marL="4796" marR="4796" marT="47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hMerge="1">
                  <a:txBody>
                    <a:bodyPr/>
                    <a:lstStyle/>
                    <a:p>
                      <a:endParaRPr lang="cs-CZ"/>
                    </a:p>
                  </a:txBody>
                  <a:tcPr/>
                </a:tc>
                <a:extLst>
                  <a:ext uri="{0D108BD9-81ED-4DB2-BD59-A6C34878D82A}">
                    <a16:rowId xmlns:a16="http://schemas.microsoft.com/office/drawing/2014/main" val="10000"/>
                  </a:ext>
                </a:extLst>
              </a:tr>
              <a:tr h="243719">
                <a:tc>
                  <a:txBody>
                    <a:bodyPr/>
                    <a:lstStyle/>
                    <a:p>
                      <a:pPr algn="l" fontAlgn="ctr"/>
                      <a:r>
                        <a:rPr lang="cs-CZ" sz="1200" b="1" i="0" u="none" strike="noStrike" dirty="0">
                          <a:solidFill>
                            <a:srgbClr val="FF0000"/>
                          </a:solidFill>
                          <a:latin typeface="MS Sans Serif"/>
                        </a:rPr>
                        <a:t>Slanička Rudolf</a:t>
                      </a:r>
                    </a:p>
                  </a:txBody>
                  <a:tcPr marL="4796" marR="4796" marT="47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FF0000"/>
                          </a:solidFill>
                          <a:latin typeface="MS Sans Serif"/>
                        </a:rPr>
                        <a:t>11</a:t>
                      </a:r>
                    </a:p>
                  </a:txBody>
                  <a:tcPr marL="4796" marR="4796" marT="47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r h="243719">
                <a:tc>
                  <a:txBody>
                    <a:bodyPr/>
                    <a:lstStyle/>
                    <a:p>
                      <a:pPr algn="l" fontAlgn="ctr"/>
                      <a:r>
                        <a:rPr lang="cs-CZ" sz="1200" b="1" i="0" u="none" strike="noStrike" dirty="0">
                          <a:solidFill>
                            <a:srgbClr val="FF0000"/>
                          </a:solidFill>
                          <a:latin typeface="MS Sans Serif"/>
                        </a:rPr>
                        <a:t>Stejskal Lukáš</a:t>
                      </a:r>
                    </a:p>
                  </a:txBody>
                  <a:tcPr marL="4796" marR="4796" marT="47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FF0000"/>
                          </a:solidFill>
                          <a:latin typeface="MS Sans Serif"/>
                        </a:rPr>
                        <a:t>8</a:t>
                      </a:r>
                    </a:p>
                  </a:txBody>
                  <a:tcPr marL="4796" marR="4796" marT="47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243719">
                <a:tc>
                  <a:txBody>
                    <a:bodyPr/>
                    <a:lstStyle/>
                    <a:p>
                      <a:pPr algn="l" fontAlgn="ctr"/>
                      <a:r>
                        <a:rPr lang="cs-CZ" sz="1200" b="1" i="0" u="none" strike="noStrike">
                          <a:solidFill>
                            <a:srgbClr val="FF0000"/>
                          </a:solidFill>
                          <a:latin typeface="MS Sans Serif"/>
                        </a:rPr>
                        <a:t>Belák Tomáš</a:t>
                      </a:r>
                    </a:p>
                  </a:txBody>
                  <a:tcPr marL="4796" marR="4796" marT="47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FF0000"/>
                          </a:solidFill>
                          <a:latin typeface="MS Sans Serif"/>
                        </a:rPr>
                        <a:t>7</a:t>
                      </a:r>
                    </a:p>
                  </a:txBody>
                  <a:tcPr marL="4796" marR="4796" marT="47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243719">
                <a:tc>
                  <a:txBody>
                    <a:bodyPr/>
                    <a:lstStyle/>
                    <a:p>
                      <a:pPr algn="l" fontAlgn="ctr"/>
                      <a:r>
                        <a:rPr lang="cs-CZ" sz="1200" b="1" i="0" u="none" strike="noStrike">
                          <a:solidFill>
                            <a:srgbClr val="FF0000"/>
                          </a:solidFill>
                          <a:latin typeface="MS Sans Serif"/>
                        </a:rPr>
                        <a:t>Tichý Slavoj</a:t>
                      </a:r>
                    </a:p>
                  </a:txBody>
                  <a:tcPr marL="4796" marR="4796" marT="47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FF0000"/>
                          </a:solidFill>
                          <a:latin typeface="MS Sans Serif"/>
                        </a:rPr>
                        <a:t>4</a:t>
                      </a:r>
                    </a:p>
                  </a:txBody>
                  <a:tcPr marL="4796" marR="4796" marT="47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4"/>
                  </a:ext>
                </a:extLst>
              </a:tr>
              <a:tr h="243719">
                <a:tc>
                  <a:txBody>
                    <a:bodyPr/>
                    <a:lstStyle/>
                    <a:p>
                      <a:pPr algn="l" fontAlgn="ctr"/>
                      <a:r>
                        <a:rPr lang="cs-CZ" sz="1200" b="1" i="0" u="none" strike="noStrike">
                          <a:solidFill>
                            <a:srgbClr val="FF0000"/>
                          </a:solidFill>
                          <a:latin typeface="MS Sans Serif"/>
                        </a:rPr>
                        <a:t>Hrdý Radek</a:t>
                      </a:r>
                    </a:p>
                  </a:txBody>
                  <a:tcPr marL="4796" marR="4796" marT="47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FF0000"/>
                          </a:solidFill>
                          <a:latin typeface="MS Sans Serif"/>
                        </a:rPr>
                        <a:t>2</a:t>
                      </a:r>
                    </a:p>
                  </a:txBody>
                  <a:tcPr marL="4796" marR="4796" marT="47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r h="243719">
                <a:tc>
                  <a:txBody>
                    <a:bodyPr/>
                    <a:lstStyle/>
                    <a:p>
                      <a:pPr algn="l" fontAlgn="ctr"/>
                      <a:r>
                        <a:rPr lang="cs-CZ" sz="1200" b="1" i="0" u="none" strike="noStrike">
                          <a:solidFill>
                            <a:srgbClr val="FF0000"/>
                          </a:solidFill>
                          <a:latin typeface="MS Sans Serif"/>
                        </a:rPr>
                        <a:t>Vacek Jiří</a:t>
                      </a:r>
                    </a:p>
                  </a:txBody>
                  <a:tcPr marL="4796" marR="4796" marT="47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FF0000"/>
                          </a:solidFill>
                          <a:latin typeface="MS Sans Serif"/>
                        </a:rPr>
                        <a:t>2</a:t>
                      </a:r>
                    </a:p>
                  </a:txBody>
                  <a:tcPr marL="4796" marR="4796" marT="47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6"/>
                  </a:ext>
                </a:extLst>
              </a:tr>
              <a:tr h="243719">
                <a:tc>
                  <a:txBody>
                    <a:bodyPr/>
                    <a:lstStyle/>
                    <a:p>
                      <a:pPr algn="l" fontAlgn="ctr"/>
                      <a:r>
                        <a:rPr lang="cs-CZ" sz="1200" b="1" i="0" u="none" strike="noStrike">
                          <a:solidFill>
                            <a:srgbClr val="FF0000"/>
                          </a:solidFill>
                          <a:latin typeface="MS Sans Serif"/>
                        </a:rPr>
                        <a:t>Kucler Vladimír</a:t>
                      </a:r>
                    </a:p>
                  </a:txBody>
                  <a:tcPr marL="4796" marR="4796" marT="47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FF0000"/>
                          </a:solidFill>
                          <a:latin typeface="MS Sans Serif"/>
                        </a:rPr>
                        <a:t>2</a:t>
                      </a:r>
                    </a:p>
                  </a:txBody>
                  <a:tcPr marL="4796" marR="4796" marT="47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7"/>
                  </a:ext>
                </a:extLst>
              </a:tr>
              <a:tr h="243719">
                <a:tc>
                  <a:txBody>
                    <a:bodyPr/>
                    <a:lstStyle/>
                    <a:p>
                      <a:pPr algn="l" fontAlgn="ctr"/>
                      <a:r>
                        <a:rPr lang="cs-CZ" sz="1200" b="1" i="0" u="none" strike="noStrike">
                          <a:solidFill>
                            <a:srgbClr val="FF0000"/>
                          </a:solidFill>
                          <a:latin typeface="MS Sans Serif"/>
                        </a:rPr>
                        <a:t>Šimral Jiří</a:t>
                      </a:r>
                    </a:p>
                  </a:txBody>
                  <a:tcPr marL="4796" marR="4796" marT="47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FF0000"/>
                          </a:solidFill>
                          <a:latin typeface="MS Sans Serif"/>
                        </a:rPr>
                        <a:t>1</a:t>
                      </a:r>
                    </a:p>
                  </a:txBody>
                  <a:tcPr marL="4796" marR="4796" marT="47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8"/>
                  </a:ext>
                </a:extLst>
              </a:tr>
              <a:tr h="243719">
                <a:tc>
                  <a:txBody>
                    <a:bodyPr/>
                    <a:lstStyle/>
                    <a:p>
                      <a:pPr algn="l" fontAlgn="ctr"/>
                      <a:r>
                        <a:rPr lang="cs-CZ" sz="1200" b="1" i="0" u="none" strike="noStrike">
                          <a:solidFill>
                            <a:srgbClr val="FF0000"/>
                          </a:solidFill>
                          <a:latin typeface="MS Sans Serif"/>
                        </a:rPr>
                        <a:t>Grepl Jan</a:t>
                      </a:r>
                    </a:p>
                  </a:txBody>
                  <a:tcPr marL="4796" marR="4796" marT="47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FF0000"/>
                          </a:solidFill>
                          <a:latin typeface="MS Sans Serif"/>
                        </a:rPr>
                        <a:t>1</a:t>
                      </a:r>
                    </a:p>
                  </a:txBody>
                  <a:tcPr marL="4796" marR="4796" marT="47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9"/>
                  </a:ext>
                </a:extLst>
              </a:tr>
              <a:tr h="243719">
                <a:tc>
                  <a:txBody>
                    <a:bodyPr/>
                    <a:lstStyle/>
                    <a:p>
                      <a:pPr algn="l" fontAlgn="ctr"/>
                      <a:r>
                        <a:rPr lang="cs-CZ" sz="1200" b="1" i="0" u="none" strike="noStrike">
                          <a:solidFill>
                            <a:srgbClr val="FF0000"/>
                          </a:solidFill>
                          <a:latin typeface="MS Sans Serif"/>
                        </a:rPr>
                        <a:t>Čámský Milan</a:t>
                      </a:r>
                    </a:p>
                  </a:txBody>
                  <a:tcPr marL="4796" marR="4796" marT="47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FF0000"/>
                          </a:solidFill>
                          <a:latin typeface="MS Sans Serif"/>
                        </a:rPr>
                        <a:t>1</a:t>
                      </a:r>
                    </a:p>
                  </a:txBody>
                  <a:tcPr marL="4796" marR="4796" marT="47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0"/>
                  </a:ext>
                </a:extLst>
              </a:tr>
              <a:tr h="243719">
                <a:tc>
                  <a:txBody>
                    <a:bodyPr/>
                    <a:lstStyle/>
                    <a:p>
                      <a:pPr algn="l" fontAlgn="ctr"/>
                      <a:r>
                        <a:rPr lang="cs-CZ" sz="1200" b="1" i="0" u="none" strike="noStrike">
                          <a:solidFill>
                            <a:srgbClr val="FF0000"/>
                          </a:solidFill>
                          <a:latin typeface="MS Sans Serif"/>
                        </a:rPr>
                        <a:t>Grepl Jan</a:t>
                      </a:r>
                    </a:p>
                  </a:txBody>
                  <a:tcPr marL="4796" marR="4796" marT="47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dirty="0">
                          <a:solidFill>
                            <a:srgbClr val="FF0000"/>
                          </a:solidFill>
                          <a:latin typeface="MS Sans Serif"/>
                        </a:rPr>
                        <a:t>1</a:t>
                      </a:r>
                    </a:p>
                  </a:txBody>
                  <a:tcPr marL="4796" marR="4796" marT="47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1"/>
                  </a:ext>
                </a:extLst>
              </a:tr>
              <a:tr h="243719">
                <a:tc>
                  <a:txBody>
                    <a:bodyPr/>
                    <a:lstStyle/>
                    <a:p>
                      <a:pPr algn="l" fontAlgn="ctr"/>
                      <a:r>
                        <a:rPr lang="cs-CZ" sz="1200" b="1" i="0" u="none" strike="noStrike" dirty="0">
                          <a:solidFill>
                            <a:srgbClr val="FF0000"/>
                          </a:solidFill>
                          <a:latin typeface="MS Sans Serif"/>
                        </a:rPr>
                        <a:t>vlastní</a:t>
                      </a:r>
                    </a:p>
                  </a:txBody>
                  <a:tcPr marL="4796" marR="4796" marT="47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dirty="0">
                          <a:solidFill>
                            <a:srgbClr val="FF0000"/>
                          </a:solidFill>
                          <a:latin typeface="MS Sans Serif"/>
                        </a:rPr>
                        <a:t>1</a:t>
                      </a:r>
                    </a:p>
                  </a:txBody>
                  <a:tcPr marL="4796" marR="4796" marT="47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2"/>
                  </a:ext>
                </a:extLst>
              </a:tr>
            </a:tbl>
          </a:graphicData>
        </a:graphic>
      </p:graphicFrame>
      <p:graphicFrame>
        <p:nvGraphicFramePr>
          <p:cNvPr id="7" name="Tabulka 6"/>
          <p:cNvGraphicFramePr>
            <a:graphicFrameLocks noGrp="1"/>
          </p:cNvGraphicFramePr>
          <p:nvPr/>
        </p:nvGraphicFramePr>
        <p:xfrm>
          <a:off x="102940" y="4267572"/>
          <a:ext cx="4896544" cy="2674620"/>
        </p:xfrm>
        <a:graphic>
          <a:graphicData uri="http://schemas.openxmlformats.org/drawingml/2006/table">
            <a:tbl>
              <a:tblPr/>
              <a:tblGrid>
                <a:gridCol w="412961">
                  <a:extLst>
                    <a:ext uri="{9D8B030D-6E8A-4147-A177-3AD203B41FA5}">
                      <a16:colId xmlns:a16="http://schemas.microsoft.com/office/drawing/2014/main" val="20000"/>
                    </a:ext>
                  </a:extLst>
                </a:gridCol>
                <a:gridCol w="2035311">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tblGrid>
              <a:tr h="223914">
                <a:tc>
                  <a:txBody>
                    <a:bodyPr/>
                    <a:lstStyle/>
                    <a:p>
                      <a:pPr algn="ctr"/>
                      <a:r>
                        <a:rPr lang="cs-CZ" sz="1400" b="1" dirty="0" smtClean="0">
                          <a:solidFill>
                            <a:srgbClr val="FF0000"/>
                          </a:solidFill>
                        </a:rPr>
                        <a:t>1</a:t>
                      </a:r>
                      <a:endParaRPr lang="cs-CZ" sz="1400" b="1" dirty="0">
                        <a:solidFill>
                          <a:srgbClr val="FF0000"/>
                        </a:solidFill>
                      </a:endParaRPr>
                    </a:p>
                  </a:txBody>
                  <a:tcPr anchor="ctr">
                    <a:lnL>
                      <a:noFill/>
                    </a:lnL>
                    <a:lnR>
                      <a:noFill/>
                    </a:lnR>
                    <a:lnT>
                      <a:noFill/>
                    </a:lnT>
                    <a:lnB>
                      <a:noFill/>
                    </a:lnB>
                    <a:solidFill>
                      <a:srgbClr val="FFFF99"/>
                    </a:solidFill>
                  </a:tcPr>
                </a:tc>
                <a:tc>
                  <a:txBody>
                    <a:bodyPr/>
                    <a:lstStyle/>
                    <a:p>
                      <a:pPr algn="ctr"/>
                      <a:r>
                        <a:rPr lang="cs-CZ" sz="1400" b="1" dirty="0">
                          <a:solidFill>
                            <a:srgbClr val="FF0000"/>
                          </a:solidFill>
                        </a:rPr>
                        <a:t>Dominik Valenta</a:t>
                      </a:r>
                    </a:p>
                  </a:txBody>
                  <a:tcPr anchor="ctr">
                    <a:lnL>
                      <a:noFill/>
                    </a:lnL>
                    <a:lnR>
                      <a:noFill/>
                    </a:lnR>
                    <a:lnT>
                      <a:noFill/>
                    </a:lnT>
                    <a:lnB>
                      <a:noFill/>
                    </a:lnB>
                    <a:solidFill>
                      <a:srgbClr val="FFFF99"/>
                    </a:solidFill>
                  </a:tcPr>
                </a:tc>
                <a:tc>
                  <a:txBody>
                    <a:bodyPr/>
                    <a:lstStyle/>
                    <a:p>
                      <a:pPr algn="ctr"/>
                      <a:r>
                        <a:rPr lang="cs-CZ" sz="1400" b="1" dirty="0">
                          <a:solidFill>
                            <a:srgbClr val="FF0000"/>
                          </a:solidFill>
                        </a:rPr>
                        <a:t>TJ Krupka</a:t>
                      </a:r>
                    </a:p>
                  </a:txBody>
                  <a:tcPr anchor="ctr">
                    <a:lnL>
                      <a:noFill/>
                    </a:lnL>
                    <a:lnR>
                      <a:noFill/>
                    </a:lnR>
                    <a:lnT>
                      <a:noFill/>
                    </a:lnT>
                    <a:lnB>
                      <a:noFill/>
                    </a:lnB>
                    <a:solidFill>
                      <a:srgbClr val="FFFF99"/>
                    </a:solidFill>
                  </a:tcPr>
                </a:tc>
                <a:tc>
                  <a:txBody>
                    <a:bodyPr/>
                    <a:lstStyle/>
                    <a:p>
                      <a:pPr algn="ctr"/>
                      <a:r>
                        <a:rPr lang="cs-CZ" sz="1400" b="1" dirty="0">
                          <a:solidFill>
                            <a:srgbClr val="FF0000"/>
                          </a:solidFill>
                        </a:rPr>
                        <a:t>26</a:t>
                      </a:r>
                    </a:p>
                  </a:txBody>
                  <a:tcPr anchor="ctr">
                    <a:lnL>
                      <a:noFill/>
                    </a:lnL>
                    <a:lnR>
                      <a:noFill/>
                    </a:lnR>
                    <a:lnT>
                      <a:noFill/>
                    </a:lnT>
                    <a:lnB>
                      <a:noFill/>
                    </a:lnB>
                    <a:solidFill>
                      <a:srgbClr val="FFFF99"/>
                    </a:solidFill>
                  </a:tcPr>
                </a:tc>
                <a:extLst>
                  <a:ext uri="{0D108BD9-81ED-4DB2-BD59-A6C34878D82A}">
                    <a16:rowId xmlns:a16="http://schemas.microsoft.com/office/drawing/2014/main" val="10000"/>
                  </a:ext>
                </a:extLst>
              </a:tr>
              <a:tr h="223914">
                <a:tc>
                  <a:txBody>
                    <a:bodyPr/>
                    <a:lstStyle/>
                    <a:p>
                      <a:pPr algn="ctr"/>
                      <a:r>
                        <a:rPr lang="cs-CZ" sz="1400" b="1" dirty="0">
                          <a:solidFill>
                            <a:srgbClr val="FF0000"/>
                          </a:solidFill>
                        </a:rPr>
                        <a:t>2.</a:t>
                      </a:r>
                    </a:p>
                  </a:txBody>
                  <a:tcPr anchor="ctr">
                    <a:lnL>
                      <a:noFill/>
                    </a:lnL>
                    <a:lnR>
                      <a:noFill/>
                    </a:lnR>
                    <a:lnT>
                      <a:noFill/>
                    </a:lnT>
                    <a:lnB>
                      <a:noFill/>
                    </a:lnB>
                    <a:solidFill>
                      <a:srgbClr val="99FF99"/>
                    </a:solidFill>
                  </a:tcPr>
                </a:tc>
                <a:tc>
                  <a:txBody>
                    <a:bodyPr/>
                    <a:lstStyle/>
                    <a:p>
                      <a:pPr algn="ctr"/>
                      <a:r>
                        <a:rPr lang="cs-CZ" sz="1400" b="1" dirty="0">
                          <a:solidFill>
                            <a:srgbClr val="FF0000"/>
                          </a:solidFill>
                        </a:rPr>
                        <a:t>Rudolf Slanička</a:t>
                      </a:r>
                    </a:p>
                  </a:txBody>
                  <a:tcPr anchor="ctr">
                    <a:lnL>
                      <a:noFill/>
                    </a:lnL>
                    <a:lnR>
                      <a:noFill/>
                    </a:lnR>
                    <a:lnT>
                      <a:noFill/>
                    </a:lnT>
                    <a:lnB>
                      <a:noFill/>
                    </a:lnB>
                    <a:solidFill>
                      <a:srgbClr val="99FF99"/>
                    </a:solidFill>
                  </a:tcPr>
                </a:tc>
                <a:tc>
                  <a:txBody>
                    <a:bodyPr/>
                    <a:lstStyle/>
                    <a:p>
                      <a:pPr algn="ctr"/>
                      <a:r>
                        <a:rPr lang="cs-CZ" sz="1400" b="1" dirty="0">
                          <a:solidFill>
                            <a:srgbClr val="FF0000"/>
                          </a:solidFill>
                        </a:rPr>
                        <a:t>SK </a:t>
                      </a:r>
                      <a:r>
                        <a:rPr lang="cs-CZ" sz="1400" b="1" dirty="0" err="1">
                          <a:solidFill>
                            <a:srgbClr val="FF0000"/>
                          </a:solidFill>
                        </a:rPr>
                        <a:t>Štětí</a:t>
                      </a:r>
                      <a:endParaRPr lang="cs-CZ" sz="1400" b="1" dirty="0">
                        <a:solidFill>
                          <a:srgbClr val="FF0000"/>
                        </a:solidFill>
                      </a:endParaRPr>
                    </a:p>
                  </a:txBody>
                  <a:tcPr anchor="ctr">
                    <a:lnL>
                      <a:noFill/>
                    </a:lnL>
                    <a:lnR>
                      <a:noFill/>
                    </a:lnR>
                    <a:lnT>
                      <a:noFill/>
                    </a:lnT>
                    <a:lnB>
                      <a:noFill/>
                    </a:lnB>
                    <a:solidFill>
                      <a:srgbClr val="99FF99"/>
                    </a:solidFill>
                  </a:tcPr>
                </a:tc>
                <a:tc>
                  <a:txBody>
                    <a:bodyPr/>
                    <a:lstStyle/>
                    <a:p>
                      <a:pPr algn="ctr"/>
                      <a:r>
                        <a:rPr lang="cs-CZ" sz="1400" b="1" dirty="0">
                          <a:solidFill>
                            <a:srgbClr val="FF0000"/>
                          </a:solidFill>
                        </a:rPr>
                        <a:t>23</a:t>
                      </a:r>
                    </a:p>
                  </a:txBody>
                  <a:tcPr anchor="ctr">
                    <a:lnL>
                      <a:noFill/>
                    </a:lnL>
                    <a:lnR>
                      <a:noFill/>
                    </a:lnR>
                    <a:lnT>
                      <a:noFill/>
                    </a:lnT>
                    <a:lnB>
                      <a:noFill/>
                    </a:lnB>
                    <a:solidFill>
                      <a:srgbClr val="99FF99"/>
                    </a:solidFill>
                  </a:tcPr>
                </a:tc>
                <a:extLst>
                  <a:ext uri="{0D108BD9-81ED-4DB2-BD59-A6C34878D82A}">
                    <a16:rowId xmlns:a16="http://schemas.microsoft.com/office/drawing/2014/main" val="10001"/>
                  </a:ext>
                </a:extLst>
              </a:tr>
              <a:tr h="223914">
                <a:tc>
                  <a:txBody>
                    <a:bodyPr/>
                    <a:lstStyle/>
                    <a:p>
                      <a:pPr algn="ctr"/>
                      <a:r>
                        <a:rPr lang="cs-CZ" sz="1400" b="1" dirty="0">
                          <a:solidFill>
                            <a:srgbClr val="FF0000"/>
                          </a:solidFill>
                        </a:rPr>
                        <a:t>3.</a:t>
                      </a:r>
                    </a:p>
                  </a:txBody>
                  <a:tcPr anchor="ctr">
                    <a:lnL>
                      <a:noFill/>
                    </a:lnL>
                    <a:lnR>
                      <a:noFill/>
                    </a:lnR>
                    <a:lnT>
                      <a:noFill/>
                    </a:lnT>
                    <a:lnB>
                      <a:noFill/>
                    </a:lnB>
                    <a:solidFill>
                      <a:srgbClr val="FFFF99"/>
                    </a:solidFill>
                  </a:tcPr>
                </a:tc>
                <a:tc>
                  <a:txBody>
                    <a:bodyPr/>
                    <a:lstStyle/>
                    <a:p>
                      <a:pPr algn="ctr"/>
                      <a:r>
                        <a:rPr lang="cs-CZ" sz="1400" b="1" dirty="0">
                          <a:solidFill>
                            <a:srgbClr val="FF0000"/>
                          </a:solidFill>
                        </a:rPr>
                        <a:t>František Tůma</a:t>
                      </a:r>
                    </a:p>
                  </a:txBody>
                  <a:tcPr anchor="ctr">
                    <a:lnL>
                      <a:noFill/>
                    </a:lnL>
                    <a:lnR>
                      <a:noFill/>
                    </a:lnR>
                    <a:lnT>
                      <a:noFill/>
                    </a:lnT>
                    <a:lnB>
                      <a:noFill/>
                    </a:lnB>
                    <a:solidFill>
                      <a:srgbClr val="FFFF99"/>
                    </a:solidFill>
                  </a:tcPr>
                </a:tc>
                <a:tc>
                  <a:txBody>
                    <a:bodyPr/>
                    <a:lstStyle/>
                    <a:p>
                      <a:pPr algn="ctr"/>
                      <a:r>
                        <a:rPr lang="cs-CZ" sz="1400" b="1" dirty="0">
                          <a:solidFill>
                            <a:srgbClr val="FF0000"/>
                          </a:solidFill>
                        </a:rPr>
                        <a:t>FK Bílina</a:t>
                      </a:r>
                    </a:p>
                  </a:txBody>
                  <a:tcPr anchor="ctr">
                    <a:lnL>
                      <a:noFill/>
                    </a:lnL>
                    <a:lnR>
                      <a:noFill/>
                    </a:lnR>
                    <a:lnT>
                      <a:noFill/>
                    </a:lnT>
                    <a:lnB>
                      <a:noFill/>
                    </a:lnB>
                    <a:solidFill>
                      <a:srgbClr val="FFFF99"/>
                    </a:solidFill>
                  </a:tcPr>
                </a:tc>
                <a:tc>
                  <a:txBody>
                    <a:bodyPr/>
                    <a:lstStyle/>
                    <a:p>
                      <a:pPr algn="ctr"/>
                      <a:r>
                        <a:rPr lang="cs-CZ" sz="1400" b="1" dirty="0">
                          <a:solidFill>
                            <a:srgbClr val="FF0000"/>
                          </a:solidFill>
                        </a:rPr>
                        <a:t>22</a:t>
                      </a:r>
                    </a:p>
                  </a:txBody>
                  <a:tcPr anchor="ctr">
                    <a:lnL>
                      <a:noFill/>
                    </a:lnL>
                    <a:lnR>
                      <a:noFill/>
                    </a:lnR>
                    <a:lnT>
                      <a:noFill/>
                    </a:lnT>
                    <a:lnB>
                      <a:noFill/>
                    </a:lnB>
                    <a:solidFill>
                      <a:srgbClr val="FFFF99"/>
                    </a:solidFill>
                  </a:tcPr>
                </a:tc>
                <a:extLst>
                  <a:ext uri="{0D108BD9-81ED-4DB2-BD59-A6C34878D82A}">
                    <a16:rowId xmlns:a16="http://schemas.microsoft.com/office/drawing/2014/main" val="10002"/>
                  </a:ext>
                </a:extLst>
              </a:tr>
              <a:tr h="223914">
                <a:tc>
                  <a:txBody>
                    <a:bodyPr/>
                    <a:lstStyle/>
                    <a:p>
                      <a:pPr algn="ctr"/>
                      <a:r>
                        <a:rPr lang="cs-CZ" sz="1050" b="1" dirty="0"/>
                        <a:t>4.</a:t>
                      </a:r>
                    </a:p>
                  </a:txBody>
                  <a:tcPr anchor="ctr">
                    <a:lnL>
                      <a:noFill/>
                    </a:lnL>
                    <a:lnR>
                      <a:noFill/>
                    </a:lnR>
                    <a:lnT>
                      <a:noFill/>
                    </a:lnT>
                    <a:lnB>
                      <a:noFill/>
                    </a:lnB>
                    <a:solidFill>
                      <a:srgbClr val="99FF99"/>
                    </a:solidFill>
                  </a:tcPr>
                </a:tc>
                <a:tc>
                  <a:txBody>
                    <a:bodyPr/>
                    <a:lstStyle/>
                    <a:p>
                      <a:pPr algn="ctr"/>
                      <a:r>
                        <a:rPr lang="cs-CZ" sz="1050" b="1" dirty="0"/>
                        <a:t>Jiří </a:t>
                      </a:r>
                      <a:r>
                        <a:rPr lang="cs-CZ" sz="1050" b="1" dirty="0" err="1"/>
                        <a:t>Böhm</a:t>
                      </a:r>
                      <a:r>
                        <a:rPr lang="cs-CZ" sz="1050" b="1" dirty="0"/>
                        <a:t> </a:t>
                      </a:r>
                    </a:p>
                  </a:txBody>
                  <a:tcPr anchor="ctr">
                    <a:lnL>
                      <a:noFill/>
                    </a:lnL>
                    <a:lnR>
                      <a:noFill/>
                    </a:lnR>
                    <a:lnT>
                      <a:noFill/>
                    </a:lnT>
                    <a:lnB>
                      <a:noFill/>
                    </a:lnB>
                    <a:solidFill>
                      <a:srgbClr val="99FF99"/>
                    </a:solidFill>
                  </a:tcPr>
                </a:tc>
                <a:tc>
                  <a:txBody>
                    <a:bodyPr/>
                    <a:lstStyle/>
                    <a:p>
                      <a:pPr algn="ctr"/>
                      <a:r>
                        <a:rPr lang="cs-CZ" sz="1050" b="1" dirty="0"/>
                        <a:t>FK </a:t>
                      </a:r>
                      <a:r>
                        <a:rPr lang="cs-CZ" sz="1050" b="1" dirty="0" err="1"/>
                        <a:t>Blšany</a:t>
                      </a:r>
                      <a:endParaRPr lang="cs-CZ" sz="1050" b="1" dirty="0"/>
                    </a:p>
                  </a:txBody>
                  <a:tcPr anchor="ctr">
                    <a:lnL>
                      <a:noFill/>
                    </a:lnL>
                    <a:lnR>
                      <a:noFill/>
                    </a:lnR>
                    <a:lnT>
                      <a:noFill/>
                    </a:lnT>
                    <a:lnB>
                      <a:noFill/>
                    </a:lnB>
                    <a:solidFill>
                      <a:srgbClr val="99FF99"/>
                    </a:solidFill>
                  </a:tcPr>
                </a:tc>
                <a:tc>
                  <a:txBody>
                    <a:bodyPr/>
                    <a:lstStyle/>
                    <a:p>
                      <a:pPr algn="ctr"/>
                      <a:r>
                        <a:rPr lang="cs-CZ" sz="1050" b="1" dirty="0"/>
                        <a:t>20</a:t>
                      </a:r>
                    </a:p>
                  </a:txBody>
                  <a:tcPr anchor="ctr">
                    <a:lnL>
                      <a:noFill/>
                    </a:lnL>
                    <a:lnR>
                      <a:noFill/>
                    </a:lnR>
                    <a:lnT>
                      <a:noFill/>
                    </a:lnT>
                    <a:lnB>
                      <a:noFill/>
                    </a:lnB>
                    <a:solidFill>
                      <a:srgbClr val="99FF99"/>
                    </a:solidFill>
                  </a:tcPr>
                </a:tc>
                <a:extLst>
                  <a:ext uri="{0D108BD9-81ED-4DB2-BD59-A6C34878D82A}">
                    <a16:rowId xmlns:a16="http://schemas.microsoft.com/office/drawing/2014/main" val="10003"/>
                  </a:ext>
                </a:extLst>
              </a:tr>
              <a:tr h="223914">
                <a:tc>
                  <a:txBody>
                    <a:bodyPr/>
                    <a:lstStyle/>
                    <a:p>
                      <a:pPr algn="ctr"/>
                      <a:r>
                        <a:rPr lang="cs-CZ" sz="1050" b="1" dirty="0"/>
                        <a:t>5.</a:t>
                      </a:r>
                    </a:p>
                  </a:txBody>
                  <a:tcPr anchor="ctr">
                    <a:lnL>
                      <a:noFill/>
                    </a:lnL>
                    <a:lnR>
                      <a:noFill/>
                    </a:lnR>
                    <a:lnT>
                      <a:noFill/>
                    </a:lnT>
                    <a:lnB>
                      <a:noFill/>
                    </a:lnB>
                    <a:solidFill>
                      <a:srgbClr val="FFFF99"/>
                    </a:solidFill>
                  </a:tcPr>
                </a:tc>
                <a:tc>
                  <a:txBody>
                    <a:bodyPr/>
                    <a:lstStyle/>
                    <a:p>
                      <a:pPr algn="ctr"/>
                      <a:r>
                        <a:rPr lang="cs-CZ" sz="1050" b="1" dirty="0"/>
                        <a:t>David Brandejs</a:t>
                      </a:r>
                    </a:p>
                  </a:txBody>
                  <a:tcPr anchor="ctr">
                    <a:lnL>
                      <a:noFill/>
                    </a:lnL>
                    <a:lnR>
                      <a:noFill/>
                    </a:lnR>
                    <a:lnT>
                      <a:noFill/>
                    </a:lnT>
                    <a:lnB>
                      <a:noFill/>
                    </a:lnB>
                    <a:solidFill>
                      <a:srgbClr val="FFFF99"/>
                    </a:solidFill>
                  </a:tcPr>
                </a:tc>
                <a:tc>
                  <a:txBody>
                    <a:bodyPr/>
                    <a:lstStyle/>
                    <a:p>
                      <a:pPr algn="ctr"/>
                      <a:r>
                        <a:rPr lang="cs-CZ" sz="1050" b="1" dirty="0"/>
                        <a:t>SK Hrobce</a:t>
                      </a:r>
                    </a:p>
                  </a:txBody>
                  <a:tcPr anchor="ctr">
                    <a:lnL>
                      <a:noFill/>
                    </a:lnL>
                    <a:lnR>
                      <a:noFill/>
                    </a:lnR>
                    <a:lnT>
                      <a:noFill/>
                    </a:lnT>
                    <a:lnB>
                      <a:noFill/>
                    </a:lnB>
                    <a:solidFill>
                      <a:srgbClr val="FFFF99"/>
                    </a:solidFill>
                  </a:tcPr>
                </a:tc>
                <a:tc>
                  <a:txBody>
                    <a:bodyPr/>
                    <a:lstStyle/>
                    <a:p>
                      <a:pPr algn="ctr"/>
                      <a:r>
                        <a:rPr lang="cs-CZ" sz="1050" b="1" dirty="0"/>
                        <a:t>19</a:t>
                      </a:r>
                    </a:p>
                  </a:txBody>
                  <a:tcPr anchor="ctr">
                    <a:lnL>
                      <a:noFill/>
                    </a:lnL>
                    <a:lnR>
                      <a:noFill/>
                    </a:lnR>
                    <a:lnT>
                      <a:noFill/>
                    </a:lnT>
                    <a:lnB>
                      <a:noFill/>
                    </a:lnB>
                    <a:solidFill>
                      <a:srgbClr val="FFFF99"/>
                    </a:solidFill>
                  </a:tcPr>
                </a:tc>
                <a:extLst>
                  <a:ext uri="{0D108BD9-81ED-4DB2-BD59-A6C34878D82A}">
                    <a16:rowId xmlns:a16="http://schemas.microsoft.com/office/drawing/2014/main" val="10004"/>
                  </a:ext>
                </a:extLst>
              </a:tr>
              <a:tr h="223914">
                <a:tc>
                  <a:txBody>
                    <a:bodyPr/>
                    <a:lstStyle/>
                    <a:p>
                      <a:pPr algn="ctr"/>
                      <a:r>
                        <a:rPr lang="cs-CZ" sz="1050" b="1"/>
                        <a:t>6.</a:t>
                      </a:r>
                    </a:p>
                  </a:txBody>
                  <a:tcPr anchor="ctr">
                    <a:lnL>
                      <a:noFill/>
                    </a:lnL>
                    <a:lnR>
                      <a:noFill/>
                    </a:lnR>
                    <a:lnT>
                      <a:noFill/>
                    </a:lnT>
                    <a:lnB>
                      <a:noFill/>
                    </a:lnB>
                    <a:solidFill>
                      <a:srgbClr val="99FF99"/>
                    </a:solidFill>
                  </a:tcPr>
                </a:tc>
                <a:tc>
                  <a:txBody>
                    <a:bodyPr/>
                    <a:lstStyle/>
                    <a:p>
                      <a:pPr algn="ctr"/>
                      <a:r>
                        <a:rPr lang="cs-CZ" sz="1050" b="1" dirty="0"/>
                        <a:t>Tomáš </a:t>
                      </a:r>
                      <a:r>
                        <a:rPr lang="cs-CZ" sz="1050" b="1" dirty="0" err="1"/>
                        <a:t>Vavrinec</a:t>
                      </a:r>
                      <a:endParaRPr lang="cs-CZ" sz="1050" b="1" dirty="0"/>
                    </a:p>
                  </a:txBody>
                  <a:tcPr anchor="ctr">
                    <a:lnL>
                      <a:noFill/>
                    </a:lnL>
                    <a:lnR>
                      <a:noFill/>
                    </a:lnR>
                    <a:lnT>
                      <a:noFill/>
                    </a:lnT>
                    <a:lnB>
                      <a:noFill/>
                    </a:lnB>
                    <a:solidFill>
                      <a:srgbClr val="99FF99"/>
                    </a:solidFill>
                  </a:tcPr>
                </a:tc>
                <a:tc>
                  <a:txBody>
                    <a:bodyPr/>
                    <a:lstStyle/>
                    <a:p>
                      <a:pPr algn="ctr"/>
                      <a:r>
                        <a:rPr lang="cs-CZ" sz="1050" b="1" dirty="0"/>
                        <a:t>TJ </a:t>
                      </a:r>
                      <a:r>
                        <a:rPr lang="cs-CZ" sz="1050" b="1" dirty="0" err="1"/>
                        <a:t>Modlany</a:t>
                      </a:r>
                      <a:endParaRPr lang="cs-CZ" sz="1050" b="1" dirty="0"/>
                    </a:p>
                  </a:txBody>
                  <a:tcPr anchor="ctr">
                    <a:lnL>
                      <a:noFill/>
                    </a:lnL>
                    <a:lnR>
                      <a:noFill/>
                    </a:lnR>
                    <a:lnT>
                      <a:noFill/>
                    </a:lnT>
                    <a:lnB>
                      <a:noFill/>
                    </a:lnB>
                    <a:solidFill>
                      <a:srgbClr val="99FF99"/>
                    </a:solidFill>
                  </a:tcPr>
                </a:tc>
                <a:tc>
                  <a:txBody>
                    <a:bodyPr/>
                    <a:lstStyle/>
                    <a:p>
                      <a:pPr algn="ctr"/>
                      <a:r>
                        <a:rPr lang="cs-CZ" sz="1050" b="1" dirty="0"/>
                        <a:t>19</a:t>
                      </a:r>
                    </a:p>
                  </a:txBody>
                  <a:tcPr anchor="ctr">
                    <a:lnL>
                      <a:noFill/>
                    </a:lnL>
                    <a:lnR>
                      <a:noFill/>
                    </a:lnR>
                    <a:lnT>
                      <a:noFill/>
                    </a:lnT>
                    <a:lnB>
                      <a:noFill/>
                    </a:lnB>
                    <a:solidFill>
                      <a:srgbClr val="99FF99"/>
                    </a:solidFill>
                  </a:tcPr>
                </a:tc>
                <a:extLst>
                  <a:ext uri="{0D108BD9-81ED-4DB2-BD59-A6C34878D82A}">
                    <a16:rowId xmlns:a16="http://schemas.microsoft.com/office/drawing/2014/main" val="10005"/>
                  </a:ext>
                </a:extLst>
              </a:tr>
              <a:tr h="223914">
                <a:tc>
                  <a:txBody>
                    <a:bodyPr/>
                    <a:lstStyle/>
                    <a:p>
                      <a:pPr algn="ctr"/>
                      <a:r>
                        <a:rPr lang="cs-CZ" sz="1050" b="1" dirty="0"/>
                        <a:t>7.</a:t>
                      </a:r>
                    </a:p>
                  </a:txBody>
                  <a:tcPr anchor="ctr">
                    <a:lnL>
                      <a:noFill/>
                    </a:lnL>
                    <a:lnR>
                      <a:noFill/>
                    </a:lnR>
                    <a:lnT>
                      <a:noFill/>
                    </a:lnT>
                    <a:lnB>
                      <a:noFill/>
                    </a:lnB>
                    <a:solidFill>
                      <a:srgbClr val="FFFF99"/>
                    </a:solidFill>
                  </a:tcPr>
                </a:tc>
                <a:tc>
                  <a:txBody>
                    <a:bodyPr/>
                    <a:lstStyle/>
                    <a:p>
                      <a:pPr algn="ctr"/>
                      <a:r>
                        <a:rPr lang="cs-CZ" sz="1050" b="1" dirty="0"/>
                        <a:t>Emil </a:t>
                      </a:r>
                      <a:r>
                        <a:rPr lang="cs-CZ" sz="1050" b="1" dirty="0" err="1"/>
                        <a:t>Rilke</a:t>
                      </a:r>
                      <a:endParaRPr lang="cs-CZ" sz="1050" b="1" dirty="0"/>
                    </a:p>
                  </a:txBody>
                  <a:tcPr anchor="ctr">
                    <a:lnL>
                      <a:noFill/>
                    </a:lnL>
                    <a:lnR>
                      <a:noFill/>
                    </a:lnR>
                    <a:lnT>
                      <a:noFill/>
                    </a:lnT>
                    <a:lnB>
                      <a:noFill/>
                    </a:lnB>
                    <a:solidFill>
                      <a:srgbClr val="FFFF99"/>
                    </a:solidFill>
                  </a:tcPr>
                </a:tc>
                <a:tc>
                  <a:txBody>
                    <a:bodyPr/>
                    <a:lstStyle/>
                    <a:p>
                      <a:pPr algn="ctr"/>
                      <a:r>
                        <a:rPr lang="cs-CZ" sz="1050" b="1" dirty="0"/>
                        <a:t>TJ Krupka</a:t>
                      </a:r>
                    </a:p>
                  </a:txBody>
                  <a:tcPr anchor="ctr">
                    <a:lnL>
                      <a:noFill/>
                    </a:lnL>
                    <a:lnR>
                      <a:noFill/>
                    </a:lnR>
                    <a:lnT>
                      <a:noFill/>
                    </a:lnT>
                    <a:lnB>
                      <a:noFill/>
                    </a:lnB>
                    <a:solidFill>
                      <a:srgbClr val="FFFF99"/>
                    </a:solidFill>
                  </a:tcPr>
                </a:tc>
                <a:tc>
                  <a:txBody>
                    <a:bodyPr/>
                    <a:lstStyle/>
                    <a:p>
                      <a:pPr algn="ctr"/>
                      <a:r>
                        <a:rPr lang="cs-CZ" sz="1050" b="1" dirty="0"/>
                        <a:t>19</a:t>
                      </a:r>
                    </a:p>
                  </a:txBody>
                  <a:tcPr anchor="ctr">
                    <a:lnL>
                      <a:noFill/>
                    </a:lnL>
                    <a:lnR>
                      <a:noFill/>
                    </a:lnR>
                    <a:lnT>
                      <a:noFill/>
                    </a:lnT>
                    <a:lnB>
                      <a:noFill/>
                    </a:lnB>
                    <a:solidFill>
                      <a:srgbClr val="FFFF99"/>
                    </a:solidFill>
                  </a:tcPr>
                </a:tc>
                <a:extLst>
                  <a:ext uri="{0D108BD9-81ED-4DB2-BD59-A6C34878D82A}">
                    <a16:rowId xmlns:a16="http://schemas.microsoft.com/office/drawing/2014/main" val="10006"/>
                  </a:ext>
                </a:extLst>
              </a:tr>
              <a:tr h="223914">
                <a:tc>
                  <a:txBody>
                    <a:bodyPr/>
                    <a:lstStyle/>
                    <a:p>
                      <a:pPr algn="ctr"/>
                      <a:r>
                        <a:rPr lang="cs-CZ" sz="1050" b="1"/>
                        <a:t>8.</a:t>
                      </a:r>
                    </a:p>
                  </a:txBody>
                  <a:tcPr anchor="ctr">
                    <a:lnL>
                      <a:noFill/>
                    </a:lnL>
                    <a:lnR>
                      <a:noFill/>
                    </a:lnR>
                    <a:lnT>
                      <a:noFill/>
                    </a:lnT>
                    <a:lnB>
                      <a:noFill/>
                    </a:lnB>
                    <a:solidFill>
                      <a:srgbClr val="99FF99"/>
                    </a:solidFill>
                  </a:tcPr>
                </a:tc>
                <a:tc>
                  <a:txBody>
                    <a:bodyPr/>
                    <a:lstStyle/>
                    <a:p>
                      <a:pPr algn="ctr"/>
                      <a:r>
                        <a:rPr lang="cs-CZ" sz="1050" b="1" dirty="0"/>
                        <a:t>Tomáš </a:t>
                      </a:r>
                      <a:r>
                        <a:rPr lang="cs-CZ" sz="1050" b="1" dirty="0" err="1"/>
                        <a:t>Belák</a:t>
                      </a:r>
                      <a:r>
                        <a:rPr lang="cs-CZ" sz="1050" b="1" dirty="0"/>
                        <a:t> </a:t>
                      </a:r>
                    </a:p>
                  </a:txBody>
                  <a:tcPr anchor="ctr">
                    <a:lnL>
                      <a:noFill/>
                    </a:lnL>
                    <a:lnR>
                      <a:noFill/>
                    </a:lnR>
                    <a:lnT>
                      <a:noFill/>
                    </a:lnT>
                    <a:lnB>
                      <a:noFill/>
                    </a:lnB>
                    <a:solidFill>
                      <a:srgbClr val="99FF99"/>
                    </a:solidFill>
                  </a:tcPr>
                </a:tc>
                <a:tc>
                  <a:txBody>
                    <a:bodyPr/>
                    <a:lstStyle/>
                    <a:p>
                      <a:pPr algn="ctr"/>
                      <a:r>
                        <a:rPr lang="cs-CZ" sz="1050" b="1" dirty="0"/>
                        <a:t>SK </a:t>
                      </a:r>
                      <a:r>
                        <a:rPr lang="cs-CZ" sz="1050" b="1" dirty="0" err="1"/>
                        <a:t>Štětí</a:t>
                      </a:r>
                      <a:endParaRPr lang="cs-CZ" sz="1050" b="1" dirty="0"/>
                    </a:p>
                  </a:txBody>
                  <a:tcPr anchor="ctr">
                    <a:lnL>
                      <a:noFill/>
                    </a:lnL>
                    <a:lnR>
                      <a:noFill/>
                    </a:lnR>
                    <a:lnT>
                      <a:noFill/>
                    </a:lnT>
                    <a:lnB>
                      <a:noFill/>
                    </a:lnB>
                    <a:solidFill>
                      <a:srgbClr val="99FF99"/>
                    </a:solidFill>
                  </a:tcPr>
                </a:tc>
                <a:tc>
                  <a:txBody>
                    <a:bodyPr/>
                    <a:lstStyle/>
                    <a:p>
                      <a:pPr algn="ctr"/>
                      <a:r>
                        <a:rPr lang="cs-CZ" sz="1050" b="1" dirty="0" smtClean="0"/>
                        <a:t>19</a:t>
                      </a:r>
                      <a:endParaRPr lang="cs-CZ" sz="1050" b="1" dirty="0"/>
                    </a:p>
                  </a:txBody>
                  <a:tcPr anchor="ctr">
                    <a:lnL>
                      <a:noFill/>
                    </a:lnL>
                    <a:lnR>
                      <a:noFill/>
                    </a:lnR>
                    <a:lnT>
                      <a:noFill/>
                    </a:lnT>
                    <a:lnB>
                      <a:noFill/>
                    </a:lnB>
                    <a:solidFill>
                      <a:srgbClr val="99FF99"/>
                    </a:solidFill>
                  </a:tcPr>
                </a:tc>
                <a:extLst>
                  <a:ext uri="{0D108BD9-81ED-4DB2-BD59-A6C34878D82A}">
                    <a16:rowId xmlns:a16="http://schemas.microsoft.com/office/drawing/2014/main" val="10007"/>
                  </a:ext>
                </a:extLst>
              </a:tr>
              <a:tr h="223914">
                <a:tc>
                  <a:txBody>
                    <a:bodyPr/>
                    <a:lstStyle/>
                    <a:p>
                      <a:pPr algn="ctr"/>
                      <a:r>
                        <a:rPr lang="cs-CZ" sz="1050" b="1" dirty="0"/>
                        <a:t>9.</a:t>
                      </a:r>
                    </a:p>
                  </a:txBody>
                  <a:tcPr anchor="ctr">
                    <a:lnL>
                      <a:noFill/>
                    </a:lnL>
                    <a:lnR>
                      <a:noFill/>
                    </a:lnR>
                    <a:lnT>
                      <a:noFill/>
                    </a:lnT>
                    <a:lnB>
                      <a:noFill/>
                    </a:lnB>
                    <a:solidFill>
                      <a:srgbClr val="FFFF99"/>
                    </a:solidFill>
                  </a:tcPr>
                </a:tc>
                <a:tc>
                  <a:txBody>
                    <a:bodyPr/>
                    <a:lstStyle/>
                    <a:p>
                      <a:pPr algn="ctr"/>
                      <a:r>
                        <a:rPr lang="cs-CZ" sz="1050" b="1" dirty="0"/>
                        <a:t>Lukáš Krok</a:t>
                      </a:r>
                    </a:p>
                  </a:txBody>
                  <a:tcPr anchor="ctr">
                    <a:lnL>
                      <a:noFill/>
                    </a:lnL>
                    <a:lnR>
                      <a:noFill/>
                    </a:lnR>
                    <a:lnT>
                      <a:noFill/>
                    </a:lnT>
                    <a:lnB>
                      <a:noFill/>
                    </a:lnB>
                    <a:solidFill>
                      <a:srgbClr val="FFFF99"/>
                    </a:solidFill>
                  </a:tcPr>
                </a:tc>
                <a:tc>
                  <a:txBody>
                    <a:bodyPr/>
                    <a:lstStyle/>
                    <a:p>
                      <a:pPr algn="ctr"/>
                      <a:r>
                        <a:rPr lang="cs-CZ" sz="1050" b="1" dirty="0"/>
                        <a:t>FK </a:t>
                      </a:r>
                      <a:r>
                        <a:rPr lang="cs-CZ" sz="1050" b="1" dirty="0" err="1"/>
                        <a:t>Neštěmice</a:t>
                      </a:r>
                      <a:endParaRPr lang="cs-CZ" sz="1050" b="1" dirty="0"/>
                    </a:p>
                  </a:txBody>
                  <a:tcPr anchor="ctr">
                    <a:lnL>
                      <a:noFill/>
                    </a:lnL>
                    <a:lnR>
                      <a:noFill/>
                    </a:lnR>
                    <a:lnT>
                      <a:noFill/>
                    </a:lnT>
                    <a:lnB>
                      <a:noFill/>
                    </a:lnB>
                    <a:solidFill>
                      <a:srgbClr val="FFFF99"/>
                    </a:solidFill>
                  </a:tcPr>
                </a:tc>
                <a:tc>
                  <a:txBody>
                    <a:bodyPr/>
                    <a:lstStyle/>
                    <a:p>
                      <a:pPr algn="ctr"/>
                      <a:r>
                        <a:rPr lang="cs-CZ" sz="1050" b="1" dirty="0"/>
                        <a:t>18</a:t>
                      </a:r>
                    </a:p>
                  </a:txBody>
                  <a:tcPr anchor="ctr">
                    <a:lnL>
                      <a:noFill/>
                    </a:lnL>
                    <a:lnR>
                      <a:noFill/>
                    </a:lnR>
                    <a:lnT>
                      <a:noFill/>
                    </a:lnT>
                    <a:lnB>
                      <a:noFill/>
                    </a:lnB>
                    <a:solidFill>
                      <a:srgbClr val="FFFF99"/>
                    </a:solidFill>
                  </a:tcPr>
                </a:tc>
                <a:extLst>
                  <a:ext uri="{0D108BD9-81ED-4DB2-BD59-A6C34878D82A}">
                    <a16:rowId xmlns:a16="http://schemas.microsoft.com/office/drawing/2014/main" val="10008"/>
                  </a:ext>
                </a:extLst>
              </a:tr>
              <a:tr h="223914">
                <a:tc>
                  <a:txBody>
                    <a:bodyPr/>
                    <a:lstStyle/>
                    <a:p>
                      <a:pPr algn="ctr"/>
                      <a:r>
                        <a:rPr lang="cs-CZ" sz="1050" b="1"/>
                        <a:t>10.</a:t>
                      </a:r>
                    </a:p>
                  </a:txBody>
                  <a:tcPr anchor="ctr">
                    <a:lnL>
                      <a:noFill/>
                    </a:lnL>
                    <a:lnR>
                      <a:noFill/>
                    </a:lnR>
                    <a:lnT>
                      <a:noFill/>
                    </a:lnT>
                    <a:lnB>
                      <a:noFill/>
                    </a:lnB>
                    <a:solidFill>
                      <a:srgbClr val="99FF99"/>
                    </a:solidFill>
                  </a:tcPr>
                </a:tc>
                <a:tc>
                  <a:txBody>
                    <a:bodyPr/>
                    <a:lstStyle/>
                    <a:p>
                      <a:pPr algn="ctr"/>
                      <a:r>
                        <a:rPr lang="cs-CZ" sz="1050" b="1" dirty="0"/>
                        <a:t>Vít Kala</a:t>
                      </a:r>
                    </a:p>
                  </a:txBody>
                  <a:tcPr anchor="ctr">
                    <a:lnL>
                      <a:noFill/>
                    </a:lnL>
                    <a:lnR>
                      <a:noFill/>
                    </a:lnR>
                    <a:lnT>
                      <a:noFill/>
                    </a:lnT>
                    <a:lnB>
                      <a:noFill/>
                    </a:lnB>
                    <a:solidFill>
                      <a:srgbClr val="99FF99"/>
                    </a:solidFill>
                  </a:tcPr>
                </a:tc>
                <a:tc>
                  <a:txBody>
                    <a:bodyPr/>
                    <a:lstStyle/>
                    <a:p>
                      <a:pPr algn="ctr"/>
                      <a:r>
                        <a:rPr lang="cs-CZ" sz="1050" b="1" dirty="0"/>
                        <a:t>SK Hrobce</a:t>
                      </a:r>
                    </a:p>
                  </a:txBody>
                  <a:tcPr anchor="ctr">
                    <a:lnL>
                      <a:noFill/>
                    </a:lnL>
                    <a:lnR>
                      <a:noFill/>
                    </a:lnR>
                    <a:lnT>
                      <a:noFill/>
                    </a:lnT>
                    <a:lnB>
                      <a:noFill/>
                    </a:lnB>
                    <a:solidFill>
                      <a:srgbClr val="99FF99"/>
                    </a:solidFill>
                  </a:tcPr>
                </a:tc>
                <a:tc>
                  <a:txBody>
                    <a:bodyPr/>
                    <a:lstStyle/>
                    <a:p>
                      <a:pPr algn="ctr"/>
                      <a:r>
                        <a:rPr lang="cs-CZ" sz="1050" b="1" dirty="0"/>
                        <a:t>18</a:t>
                      </a:r>
                    </a:p>
                  </a:txBody>
                  <a:tcPr anchor="ctr">
                    <a:lnL>
                      <a:noFill/>
                    </a:lnL>
                    <a:lnR>
                      <a:noFill/>
                    </a:lnR>
                    <a:lnT>
                      <a:noFill/>
                    </a:lnT>
                    <a:lnB>
                      <a:noFill/>
                    </a:lnB>
                    <a:solidFill>
                      <a:srgbClr val="99FF99"/>
                    </a:solidFill>
                  </a:tcPr>
                </a:tc>
                <a:extLst>
                  <a:ext uri="{0D108BD9-81ED-4DB2-BD59-A6C34878D82A}">
                    <a16:rowId xmlns:a16="http://schemas.microsoft.com/office/drawing/2014/main" val="10009"/>
                  </a:ext>
                </a:extLst>
              </a:tr>
            </a:tbl>
          </a:graphicData>
        </a:graphic>
      </p:graphicFrame>
      <p:sp>
        <p:nvSpPr>
          <p:cNvPr id="8" name="TextovéPole 7"/>
          <p:cNvSpPr txBox="1"/>
          <p:nvPr/>
        </p:nvSpPr>
        <p:spPr>
          <a:xfrm>
            <a:off x="102940" y="3426123"/>
            <a:ext cx="4824536" cy="769441"/>
          </a:xfrm>
          <a:prstGeom prst="rect">
            <a:avLst/>
          </a:prstGeom>
          <a:blipFill>
            <a:blip r:embed="rId2" cstate="print"/>
            <a:stretch>
              <a:fillRect/>
            </a:stretch>
          </a:blipFill>
          <a:ln w="50800">
            <a:solidFill>
              <a:srgbClr val="FF0000"/>
            </a:solidFill>
            <a:prstDash val="sysDash"/>
          </a:ln>
        </p:spPr>
        <p:txBody>
          <a:bodyPr wrap="square" rtlCol="0">
            <a:spAutoFit/>
          </a:bodyPr>
          <a:lstStyle/>
          <a:p>
            <a:pPr algn="ctr"/>
            <a:r>
              <a:rPr lang="cs-CZ" sz="2200" dirty="0" smtClean="0">
                <a:latin typeface="Century Schoolbook" pitchFamily="18" charset="0"/>
              </a:rPr>
              <a:t>10 </a:t>
            </a:r>
            <a:r>
              <a:rPr lang="cs-CZ" sz="2200" dirty="0" smtClean="0">
                <a:effectLst>
                  <a:outerShdw blurRad="38100" dist="38100" dir="2700000" algn="tl">
                    <a:srgbClr val="000000">
                      <a:alpha val="43137"/>
                    </a:srgbClr>
                  </a:outerShdw>
                </a:effectLst>
                <a:latin typeface="Century Schoolbook" pitchFamily="18" charset="0"/>
              </a:rPr>
              <a:t>nejlepších střelců Ústeckého přeboru – 25.kolech </a:t>
            </a:r>
          </a:p>
        </p:txBody>
      </p:sp>
      <p:pic>
        <p:nvPicPr>
          <p:cNvPr id="51201" name="Picture 1"/>
          <p:cNvPicPr>
            <a:picLocks noChangeAspect="1" noChangeArrowheads="1"/>
          </p:cNvPicPr>
          <p:nvPr/>
        </p:nvPicPr>
        <p:blipFill>
          <a:blip r:embed="rId3" cstate="print"/>
          <a:srcRect/>
          <a:stretch>
            <a:fillRect/>
          </a:stretch>
        </p:blipFill>
        <p:spPr bwMode="auto">
          <a:xfrm>
            <a:off x="5719564" y="883196"/>
            <a:ext cx="4412432" cy="2664296"/>
          </a:xfrm>
          <a:prstGeom prst="rect">
            <a:avLst/>
          </a:prstGeom>
          <a:noFill/>
          <a:ln w="25400">
            <a:solidFill>
              <a:schemeClr val="tx1"/>
            </a:solidFill>
            <a:miter lim="800000"/>
            <a:headEnd/>
            <a:tailEnd/>
          </a:ln>
        </p:spPr>
      </p:pic>
      <p:pic>
        <p:nvPicPr>
          <p:cNvPr id="51202" name="Picture 2"/>
          <p:cNvPicPr>
            <a:picLocks noChangeAspect="1" noChangeArrowheads="1"/>
          </p:cNvPicPr>
          <p:nvPr/>
        </p:nvPicPr>
        <p:blipFill>
          <a:blip r:embed="rId4" cstate="print"/>
          <a:srcRect/>
          <a:stretch>
            <a:fillRect/>
          </a:stretch>
        </p:blipFill>
        <p:spPr bwMode="auto">
          <a:xfrm>
            <a:off x="5719564" y="3763516"/>
            <a:ext cx="4423867" cy="2736304"/>
          </a:xfrm>
          <a:prstGeom prst="rect">
            <a:avLst/>
          </a:prstGeom>
          <a:noFill/>
          <a:ln w="25400">
            <a:solidFill>
              <a:schemeClr val="accent2">
                <a:lumMod val="40000"/>
                <a:lumOff val="60000"/>
              </a:schemeClr>
            </a:solidFill>
            <a:miter lim="800000"/>
            <a:headEnd/>
            <a:tailEnd/>
          </a:ln>
        </p:spPr>
      </p:pic>
      <p:sp>
        <p:nvSpPr>
          <p:cNvPr id="10" name="TextovéPole 9"/>
          <p:cNvSpPr txBox="1"/>
          <p:nvPr/>
        </p:nvSpPr>
        <p:spPr>
          <a:xfrm>
            <a:off x="5647556" y="163116"/>
            <a:ext cx="4464496" cy="400110"/>
          </a:xfrm>
          <a:prstGeom prst="rect">
            <a:avLst/>
          </a:prstGeom>
          <a:blipFill>
            <a:blip r:embed="rId5" cstate="print"/>
            <a:tile tx="0" ty="0" sx="100000" sy="100000" flip="none" algn="tl"/>
          </a:blipFill>
          <a:ln w="44450">
            <a:solidFill>
              <a:srgbClr val="66FF66"/>
            </a:solidFill>
            <a:prstDash val="dash"/>
          </a:ln>
        </p:spPr>
        <p:txBody>
          <a:bodyPr wrap="square" rtlCol="0">
            <a:spAutoFit/>
          </a:bodyPr>
          <a:lstStyle/>
          <a:p>
            <a:pPr algn="ctr"/>
            <a:r>
              <a:rPr lang="cs-CZ" sz="2000" dirty="0" smtClean="0">
                <a:latin typeface="Colonna MT" pitchFamily="82" charset="0"/>
              </a:rPr>
              <a:t>Mnozí z těchto hráčů ještě aktivně hrají</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nvGraphicFramePr>
        <p:xfrm>
          <a:off x="5431531" y="91108"/>
          <a:ext cx="4680522" cy="3074268"/>
        </p:xfrm>
        <a:graphic>
          <a:graphicData uri="http://schemas.openxmlformats.org/drawingml/2006/table">
            <a:tbl>
              <a:tblPr/>
              <a:tblGrid>
                <a:gridCol w="306920">
                  <a:extLst>
                    <a:ext uri="{9D8B030D-6E8A-4147-A177-3AD203B41FA5}">
                      <a16:colId xmlns:a16="http://schemas.microsoft.com/office/drawing/2014/main" val="20000"/>
                    </a:ext>
                  </a:extLst>
                </a:gridCol>
                <a:gridCol w="1183569">
                  <a:extLst>
                    <a:ext uri="{9D8B030D-6E8A-4147-A177-3AD203B41FA5}">
                      <a16:colId xmlns:a16="http://schemas.microsoft.com/office/drawing/2014/main" val="20001"/>
                    </a:ext>
                  </a:extLst>
                </a:gridCol>
                <a:gridCol w="387140">
                  <a:extLst>
                    <a:ext uri="{9D8B030D-6E8A-4147-A177-3AD203B41FA5}">
                      <a16:colId xmlns:a16="http://schemas.microsoft.com/office/drawing/2014/main" val="20002"/>
                    </a:ext>
                  </a:extLst>
                </a:gridCol>
                <a:gridCol w="387140">
                  <a:extLst>
                    <a:ext uri="{9D8B030D-6E8A-4147-A177-3AD203B41FA5}">
                      <a16:colId xmlns:a16="http://schemas.microsoft.com/office/drawing/2014/main" val="20003"/>
                    </a:ext>
                  </a:extLst>
                </a:gridCol>
                <a:gridCol w="387140">
                  <a:extLst>
                    <a:ext uri="{9D8B030D-6E8A-4147-A177-3AD203B41FA5}">
                      <a16:colId xmlns:a16="http://schemas.microsoft.com/office/drawing/2014/main" val="20004"/>
                    </a:ext>
                  </a:extLst>
                </a:gridCol>
                <a:gridCol w="387140">
                  <a:extLst>
                    <a:ext uri="{9D8B030D-6E8A-4147-A177-3AD203B41FA5}">
                      <a16:colId xmlns:a16="http://schemas.microsoft.com/office/drawing/2014/main" val="20005"/>
                    </a:ext>
                  </a:extLst>
                </a:gridCol>
                <a:gridCol w="387140">
                  <a:extLst>
                    <a:ext uri="{9D8B030D-6E8A-4147-A177-3AD203B41FA5}">
                      <a16:colId xmlns:a16="http://schemas.microsoft.com/office/drawing/2014/main" val="20006"/>
                    </a:ext>
                  </a:extLst>
                </a:gridCol>
                <a:gridCol w="743309">
                  <a:extLst>
                    <a:ext uri="{9D8B030D-6E8A-4147-A177-3AD203B41FA5}">
                      <a16:colId xmlns:a16="http://schemas.microsoft.com/office/drawing/2014/main" val="20007"/>
                    </a:ext>
                  </a:extLst>
                </a:gridCol>
                <a:gridCol w="511024">
                  <a:extLst>
                    <a:ext uri="{9D8B030D-6E8A-4147-A177-3AD203B41FA5}">
                      <a16:colId xmlns:a16="http://schemas.microsoft.com/office/drawing/2014/main" val="20008"/>
                    </a:ext>
                  </a:extLst>
                </a:gridCol>
              </a:tblGrid>
              <a:tr h="152400">
                <a:tc gridSpan="9">
                  <a:txBody>
                    <a:bodyPr/>
                    <a:lstStyle/>
                    <a:p>
                      <a:pPr algn="ctr" rtl="0" fontAlgn="ctr"/>
                      <a:r>
                        <a:rPr lang="cs-CZ" sz="1300" b="1" i="0" u="none" strike="noStrike" dirty="0" smtClean="0">
                          <a:solidFill>
                            <a:srgbClr val="000000"/>
                          </a:solidFill>
                          <a:latin typeface="Calibri"/>
                        </a:rPr>
                        <a:t>Jarní pořadí krajského přeboru dospělých 2016 po 10 zápasech</a:t>
                      </a:r>
                      <a:endParaRPr lang="cs-CZ" sz="13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52400">
                <a:tc>
                  <a:txBody>
                    <a:bodyPr/>
                    <a:lstStyle/>
                    <a:p>
                      <a:pPr algn="ctr" rtl="0" fontAlgn="ctr"/>
                      <a:r>
                        <a:rPr lang="cs-CZ" sz="1100" b="1" i="0" u="none" strike="noStrike" dirty="0">
                          <a:solidFill>
                            <a:srgbClr val="FF0000"/>
                          </a:solidFill>
                          <a:latin typeface="Arial"/>
                        </a:rPr>
                        <a:t>1</a:t>
                      </a:r>
                    </a:p>
                  </a:txBody>
                  <a:tcPr marL="9525" marR="9525" marT="9525" marB="0" anchor="ctr">
                    <a:lnL>
                      <a:noFill/>
                    </a:lnL>
                    <a:lnR>
                      <a:noFill/>
                    </a:lnR>
                    <a:lnT>
                      <a:noFill/>
                    </a:lnT>
                    <a:lnB>
                      <a:noFill/>
                    </a:lnB>
                    <a:solidFill>
                      <a:srgbClr val="CCFF66"/>
                    </a:solidFill>
                  </a:tcPr>
                </a:tc>
                <a:tc>
                  <a:txBody>
                    <a:bodyPr/>
                    <a:lstStyle/>
                    <a:p>
                      <a:pPr algn="l" rtl="0" fontAlgn="ctr"/>
                      <a:r>
                        <a:rPr lang="cs-CZ" sz="1100" b="1" i="0" u="none" strike="noStrike" dirty="0">
                          <a:solidFill>
                            <a:srgbClr val="FF0000"/>
                          </a:solidFill>
                          <a:latin typeface="Arial"/>
                        </a:rPr>
                        <a:t>SK </a:t>
                      </a:r>
                      <a:r>
                        <a:rPr lang="cs-CZ" sz="1100" b="1" i="0" u="none" strike="noStrike" dirty="0" err="1">
                          <a:solidFill>
                            <a:srgbClr val="FF0000"/>
                          </a:solidFill>
                          <a:latin typeface="Arial"/>
                        </a:rPr>
                        <a:t>Štětí</a:t>
                      </a:r>
                      <a:r>
                        <a:rPr lang="cs-CZ" sz="1100" b="1" i="0" u="none" strike="noStrike" dirty="0">
                          <a:solidFill>
                            <a:srgbClr val="FF0000"/>
                          </a:solidFill>
                          <a:latin typeface="Arial"/>
                        </a:rPr>
                        <a:t> </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FF0000"/>
                          </a:solidFill>
                          <a:latin typeface="Arial"/>
                        </a:rPr>
                        <a:t>10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FF0000"/>
                          </a:solidFill>
                          <a:latin typeface="Arial"/>
                        </a:rPr>
                        <a:t>9</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FF0000"/>
                          </a:solidFill>
                          <a:latin typeface="Arial"/>
                        </a:rPr>
                        <a:t>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FF0000"/>
                          </a:solidFill>
                          <a:latin typeface="Arial"/>
                        </a:rPr>
                        <a:t>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FF0000"/>
                          </a:solidFill>
                          <a:latin typeface="Arial"/>
                        </a:rPr>
                        <a:t>1</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FF0000"/>
                          </a:solidFill>
                          <a:latin typeface="Calibri"/>
                        </a:rPr>
                        <a:t>41:8</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FF0000"/>
                          </a:solidFill>
                          <a:latin typeface="Arial"/>
                        </a:rPr>
                        <a:t>27</a:t>
                      </a:r>
                    </a:p>
                  </a:txBody>
                  <a:tcPr marL="9525" marR="9525" marT="9525" marB="0" anchor="ctr">
                    <a:lnL>
                      <a:noFill/>
                    </a:lnL>
                    <a:lnR>
                      <a:noFill/>
                    </a:lnR>
                    <a:lnT>
                      <a:noFill/>
                    </a:lnT>
                    <a:lnB>
                      <a:noFill/>
                    </a:lnB>
                    <a:solidFill>
                      <a:srgbClr val="CCFF66"/>
                    </a:solidFill>
                  </a:tcPr>
                </a:tc>
                <a:extLst>
                  <a:ext uri="{0D108BD9-81ED-4DB2-BD59-A6C34878D82A}">
                    <a16:rowId xmlns:a16="http://schemas.microsoft.com/office/drawing/2014/main" val="10001"/>
                  </a:ext>
                </a:extLst>
              </a:tr>
              <a:tr h="152400">
                <a:tc>
                  <a:txBody>
                    <a:bodyPr/>
                    <a:lstStyle/>
                    <a:p>
                      <a:pPr algn="ctr" rtl="0"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FFFF99"/>
                    </a:solidFill>
                  </a:tcPr>
                </a:tc>
                <a:tc>
                  <a:txBody>
                    <a:bodyPr/>
                    <a:lstStyle/>
                    <a:p>
                      <a:pPr algn="l" rtl="0" fontAlgn="ctr"/>
                      <a:r>
                        <a:rPr lang="cs-CZ" sz="1100" b="1" i="0" u="none" strike="noStrike" dirty="0">
                          <a:solidFill>
                            <a:srgbClr val="000000"/>
                          </a:solidFill>
                          <a:latin typeface="Arial"/>
                        </a:rPr>
                        <a:t>TJ </a:t>
                      </a:r>
                      <a:r>
                        <a:rPr lang="cs-CZ" sz="1100" b="1" i="0" u="none" strike="noStrike" dirty="0" err="1">
                          <a:solidFill>
                            <a:srgbClr val="000000"/>
                          </a:solidFill>
                          <a:latin typeface="Arial"/>
                        </a:rPr>
                        <a:t>Srbice</a:t>
                      </a:r>
                      <a:r>
                        <a:rPr lang="cs-CZ" sz="1100" b="1" i="0" u="none" strike="noStrike" dirty="0">
                          <a:solidFill>
                            <a:srgbClr val="000000"/>
                          </a:solidFill>
                          <a:latin typeface="Arial"/>
                        </a:rPr>
                        <a:t> </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Calibri"/>
                        </a:rPr>
                        <a:t>32:15</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26</a:t>
                      </a: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10002"/>
                  </a:ext>
                </a:extLst>
              </a:tr>
              <a:tr h="152400">
                <a:tc>
                  <a:txBody>
                    <a:bodyPr/>
                    <a:lstStyle/>
                    <a:p>
                      <a:pPr algn="ctr" rtl="0"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66"/>
                    </a:solidFill>
                  </a:tcPr>
                </a:tc>
                <a:tc>
                  <a:txBody>
                    <a:bodyPr/>
                    <a:lstStyle/>
                    <a:p>
                      <a:pPr algn="l" rtl="0" fontAlgn="ctr"/>
                      <a:r>
                        <a:rPr lang="cs-CZ" sz="1100" b="1" i="0" u="none" strike="noStrike" dirty="0">
                          <a:solidFill>
                            <a:srgbClr val="000000"/>
                          </a:solidFill>
                          <a:latin typeface="Arial"/>
                        </a:rPr>
                        <a:t>FK Žatec</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000000"/>
                          </a:solidFill>
                          <a:latin typeface="Arial"/>
                        </a:rPr>
                        <a:t>10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Calibri"/>
                        </a:rPr>
                        <a:t>31:17</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21</a:t>
                      </a:r>
                    </a:p>
                  </a:txBody>
                  <a:tcPr marL="9525" marR="9525" marT="9525" marB="0" anchor="ctr">
                    <a:lnL>
                      <a:noFill/>
                    </a:lnL>
                    <a:lnR>
                      <a:noFill/>
                    </a:lnR>
                    <a:lnT>
                      <a:noFill/>
                    </a:lnT>
                    <a:lnB>
                      <a:noFill/>
                    </a:lnB>
                    <a:solidFill>
                      <a:srgbClr val="CCFF66"/>
                    </a:solidFill>
                  </a:tcPr>
                </a:tc>
                <a:extLst>
                  <a:ext uri="{0D108BD9-81ED-4DB2-BD59-A6C34878D82A}">
                    <a16:rowId xmlns:a16="http://schemas.microsoft.com/office/drawing/2014/main" val="10003"/>
                  </a:ext>
                </a:extLst>
              </a:tr>
              <a:tr h="152400">
                <a:tc>
                  <a:txBody>
                    <a:bodyPr/>
                    <a:lstStyle/>
                    <a:p>
                      <a:pPr algn="ctr" rtl="0"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FFFF99"/>
                    </a:solidFill>
                  </a:tcPr>
                </a:tc>
                <a:tc>
                  <a:txBody>
                    <a:bodyPr/>
                    <a:lstStyle/>
                    <a:p>
                      <a:pPr algn="l" rtl="0" fontAlgn="ctr"/>
                      <a:r>
                        <a:rPr lang="cs-CZ" sz="1100" b="1" i="0" u="none" strike="noStrike">
                          <a:solidFill>
                            <a:srgbClr val="000000"/>
                          </a:solidFill>
                          <a:latin typeface="Arial"/>
                        </a:rPr>
                        <a:t>SK Hrobce</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dirty="0">
                          <a:solidFill>
                            <a:srgbClr val="000000"/>
                          </a:solidFill>
                          <a:latin typeface="Arial"/>
                        </a:rPr>
                        <a:t>10</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dirty="0">
                          <a:solidFill>
                            <a:srgbClr val="000000"/>
                          </a:solidFill>
                          <a:latin typeface="Arial"/>
                        </a:rPr>
                        <a:t>6</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Calibri"/>
                        </a:rPr>
                        <a:t>41:21</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19</a:t>
                      </a: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10004"/>
                  </a:ext>
                </a:extLst>
              </a:tr>
              <a:tr h="152400">
                <a:tc>
                  <a:txBody>
                    <a:bodyPr/>
                    <a:lstStyle/>
                    <a:p>
                      <a:pPr algn="ctr" rtl="0"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66"/>
                    </a:solidFill>
                  </a:tcPr>
                </a:tc>
                <a:tc>
                  <a:txBody>
                    <a:bodyPr/>
                    <a:lstStyle/>
                    <a:p>
                      <a:pPr algn="l" rtl="0" fontAlgn="ctr"/>
                      <a:r>
                        <a:rPr lang="cs-CZ" sz="1100" b="1" i="0" u="none" strike="noStrike">
                          <a:solidFill>
                            <a:srgbClr val="000000"/>
                          </a:solidFill>
                          <a:latin typeface="Arial"/>
                        </a:rPr>
                        <a:t>Proboštov</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000000"/>
                          </a:solidFill>
                          <a:latin typeface="Arial"/>
                        </a:rPr>
                        <a:t>5</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000000"/>
                          </a:solidFill>
                          <a:latin typeface="Arial"/>
                        </a:rPr>
                        <a:t>2</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Calibri"/>
                        </a:rPr>
                        <a:t>22:12</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19</a:t>
                      </a:r>
                    </a:p>
                  </a:txBody>
                  <a:tcPr marL="9525" marR="9525" marT="9525" marB="0" anchor="ctr">
                    <a:lnL>
                      <a:noFill/>
                    </a:lnL>
                    <a:lnR>
                      <a:noFill/>
                    </a:lnR>
                    <a:lnT>
                      <a:noFill/>
                    </a:lnT>
                    <a:lnB>
                      <a:noFill/>
                    </a:lnB>
                    <a:solidFill>
                      <a:srgbClr val="CCFF66"/>
                    </a:solidFill>
                  </a:tcPr>
                </a:tc>
                <a:extLst>
                  <a:ext uri="{0D108BD9-81ED-4DB2-BD59-A6C34878D82A}">
                    <a16:rowId xmlns:a16="http://schemas.microsoft.com/office/drawing/2014/main" val="10005"/>
                  </a:ext>
                </a:extLst>
              </a:tr>
              <a:tr h="152400">
                <a:tc>
                  <a:txBody>
                    <a:bodyPr/>
                    <a:lstStyle/>
                    <a:p>
                      <a:pPr algn="ctr" rtl="0"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FFFF99"/>
                    </a:solidFill>
                  </a:tcPr>
                </a:tc>
                <a:tc>
                  <a:txBody>
                    <a:bodyPr/>
                    <a:lstStyle/>
                    <a:p>
                      <a:pPr algn="l" rtl="0" fontAlgn="ctr"/>
                      <a:r>
                        <a:rPr lang="cs-CZ" sz="1100" b="1" i="0" u="none" strike="noStrike">
                          <a:solidFill>
                            <a:srgbClr val="000000"/>
                          </a:solidFill>
                          <a:latin typeface="Arial"/>
                        </a:rPr>
                        <a:t>FK Bílina</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dirty="0">
                          <a:solidFill>
                            <a:srgbClr val="000000"/>
                          </a:solidFill>
                          <a:latin typeface="Arial"/>
                        </a:rPr>
                        <a:t>0</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dirty="0">
                          <a:solidFill>
                            <a:srgbClr val="000000"/>
                          </a:solidFill>
                          <a:latin typeface="Arial"/>
                        </a:rPr>
                        <a:t>0</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Calibri"/>
                        </a:rPr>
                        <a:t>28:20</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18</a:t>
                      </a: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10006"/>
                  </a:ext>
                </a:extLst>
              </a:tr>
              <a:tr h="152400">
                <a:tc>
                  <a:txBody>
                    <a:bodyPr/>
                    <a:lstStyle/>
                    <a:p>
                      <a:pPr algn="ctr" rtl="0"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CCFF66"/>
                    </a:solidFill>
                  </a:tcPr>
                </a:tc>
                <a:tc>
                  <a:txBody>
                    <a:bodyPr/>
                    <a:lstStyle/>
                    <a:p>
                      <a:pPr algn="l" rtl="0" fontAlgn="ctr"/>
                      <a:r>
                        <a:rPr lang="cs-CZ" sz="1100" b="1" i="0" u="none" strike="noStrike">
                          <a:solidFill>
                            <a:srgbClr val="000000"/>
                          </a:solidFill>
                          <a:latin typeface="Arial"/>
                        </a:rPr>
                        <a:t>TJ Krupka</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000000"/>
                          </a:solidFill>
                          <a:latin typeface="Arial"/>
                        </a:rPr>
                        <a:t>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000000"/>
                          </a:solidFill>
                          <a:latin typeface="Arial"/>
                        </a:rPr>
                        <a:t>4</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Calibri"/>
                        </a:rPr>
                        <a:t>27:24</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18</a:t>
                      </a:r>
                    </a:p>
                  </a:txBody>
                  <a:tcPr marL="9525" marR="9525" marT="9525" marB="0" anchor="ctr">
                    <a:lnL>
                      <a:noFill/>
                    </a:lnL>
                    <a:lnR>
                      <a:noFill/>
                    </a:lnR>
                    <a:lnT>
                      <a:noFill/>
                    </a:lnT>
                    <a:lnB>
                      <a:noFill/>
                    </a:lnB>
                    <a:solidFill>
                      <a:srgbClr val="CCFF66"/>
                    </a:solidFill>
                  </a:tcPr>
                </a:tc>
                <a:extLst>
                  <a:ext uri="{0D108BD9-81ED-4DB2-BD59-A6C34878D82A}">
                    <a16:rowId xmlns:a16="http://schemas.microsoft.com/office/drawing/2014/main" val="10007"/>
                  </a:ext>
                </a:extLst>
              </a:tr>
              <a:tr h="209148">
                <a:tc>
                  <a:txBody>
                    <a:bodyPr/>
                    <a:lstStyle/>
                    <a:p>
                      <a:pPr algn="ctr" rtl="0"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FFFF99"/>
                    </a:solidFill>
                  </a:tcPr>
                </a:tc>
                <a:tc>
                  <a:txBody>
                    <a:bodyPr/>
                    <a:lstStyle/>
                    <a:p>
                      <a:pPr algn="l" rtl="0" fontAlgn="ctr"/>
                      <a:r>
                        <a:rPr lang="cs-CZ" sz="1100" b="1" i="0" u="none" strike="noStrike">
                          <a:solidFill>
                            <a:srgbClr val="000000"/>
                          </a:solidFill>
                          <a:latin typeface="Arial"/>
                        </a:rPr>
                        <a:t>TJ H. Jiřetín</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dirty="0">
                          <a:solidFill>
                            <a:srgbClr val="000000"/>
                          </a:solidFill>
                          <a:latin typeface="Arial"/>
                        </a:rPr>
                        <a:t>2</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dirty="0">
                          <a:solidFill>
                            <a:srgbClr val="000000"/>
                          </a:solidFill>
                          <a:latin typeface="Arial"/>
                        </a:rPr>
                        <a:t>4</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dirty="0">
                          <a:solidFill>
                            <a:srgbClr val="000000"/>
                          </a:solidFill>
                          <a:latin typeface="Calibri"/>
                        </a:rPr>
                        <a:t>17:16</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14</a:t>
                      </a: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10008"/>
                  </a:ext>
                </a:extLst>
              </a:tr>
              <a:tr h="152400">
                <a:tc>
                  <a:txBody>
                    <a:bodyPr/>
                    <a:lstStyle/>
                    <a:p>
                      <a:pPr algn="ctr" rtl="0"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66"/>
                    </a:solidFill>
                  </a:tcPr>
                </a:tc>
                <a:tc>
                  <a:txBody>
                    <a:bodyPr/>
                    <a:lstStyle/>
                    <a:p>
                      <a:pPr algn="l" rtl="0" fontAlgn="ctr"/>
                      <a:r>
                        <a:rPr lang="cs-CZ" sz="1100" b="1" i="0" u="none" strike="noStrike" dirty="0">
                          <a:solidFill>
                            <a:srgbClr val="000000"/>
                          </a:solidFill>
                          <a:latin typeface="Arial"/>
                        </a:rPr>
                        <a:t>FK </a:t>
                      </a:r>
                      <a:r>
                        <a:rPr lang="cs-CZ" sz="1100" b="1" i="0" u="none" strike="noStrike" dirty="0" err="1">
                          <a:solidFill>
                            <a:srgbClr val="000000"/>
                          </a:solidFill>
                          <a:latin typeface="Arial"/>
                        </a:rPr>
                        <a:t>Neštěmice</a:t>
                      </a:r>
                      <a:r>
                        <a:rPr lang="cs-CZ" sz="1100" b="1" i="0" u="none" strike="noStrike" dirty="0">
                          <a:solidFill>
                            <a:srgbClr val="000000"/>
                          </a:solidFill>
                          <a:latin typeface="Arial"/>
                        </a:rPr>
                        <a:t> </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000000"/>
                          </a:solidFill>
                          <a:latin typeface="Arial"/>
                        </a:rPr>
                        <a:t>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000000"/>
                          </a:solidFill>
                          <a:latin typeface="Arial"/>
                        </a:rPr>
                        <a:t>1</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000000"/>
                          </a:solidFill>
                          <a:latin typeface="Arial"/>
                        </a:rPr>
                        <a:t>5</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000000"/>
                          </a:solidFill>
                          <a:latin typeface="Calibri"/>
                        </a:rPr>
                        <a:t>15:24</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13</a:t>
                      </a:r>
                    </a:p>
                  </a:txBody>
                  <a:tcPr marL="9525" marR="9525" marT="9525" marB="0" anchor="ctr">
                    <a:lnL>
                      <a:noFill/>
                    </a:lnL>
                    <a:lnR>
                      <a:noFill/>
                    </a:lnR>
                    <a:lnT>
                      <a:noFill/>
                    </a:lnT>
                    <a:lnB>
                      <a:noFill/>
                    </a:lnB>
                    <a:solidFill>
                      <a:srgbClr val="CCFF66"/>
                    </a:solidFill>
                  </a:tcPr>
                </a:tc>
                <a:extLst>
                  <a:ext uri="{0D108BD9-81ED-4DB2-BD59-A6C34878D82A}">
                    <a16:rowId xmlns:a16="http://schemas.microsoft.com/office/drawing/2014/main" val="10009"/>
                  </a:ext>
                </a:extLst>
              </a:tr>
              <a:tr h="152400">
                <a:tc>
                  <a:txBody>
                    <a:bodyPr/>
                    <a:lstStyle/>
                    <a:p>
                      <a:pPr algn="ctr" rtl="0"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FFFF99"/>
                    </a:solidFill>
                  </a:tcPr>
                </a:tc>
                <a:tc>
                  <a:txBody>
                    <a:bodyPr/>
                    <a:lstStyle/>
                    <a:p>
                      <a:pPr algn="l" rtl="0" fontAlgn="ctr"/>
                      <a:r>
                        <a:rPr lang="cs-CZ" sz="1100" b="1" i="0" u="none" strike="noStrike">
                          <a:solidFill>
                            <a:srgbClr val="000000"/>
                          </a:solidFill>
                          <a:latin typeface="Arial"/>
                        </a:rPr>
                        <a:t>TJ Modlany</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dirty="0">
                          <a:solidFill>
                            <a:srgbClr val="000000"/>
                          </a:solidFill>
                          <a:latin typeface="Arial"/>
                        </a:rPr>
                        <a:t>5</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dirty="0">
                          <a:solidFill>
                            <a:srgbClr val="000000"/>
                          </a:solidFill>
                          <a:latin typeface="Calibri"/>
                        </a:rPr>
                        <a:t>13:23</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13</a:t>
                      </a: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10010"/>
                  </a:ext>
                </a:extLst>
              </a:tr>
              <a:tr h="152400">
                <a:tc>
                  <a:txBody>
                    <a:bodyPr/>
                    <a:lstStyle/>
                    <a:p>
                      <a:pPr algn="ctr" rtl="0"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CCFF66"/>
                    </a:solidFill>
                  </a:tcPr>
                </a:tc>
                <a:tc>
                  <a:txBody>
                    <a:bodyPr/>
                    <a:lstStyle/>
                    <a:p>
                      <a:pPr algn="l" rtl="0" fontAlgn="ctr"/>
                      <a:r>
                        <a:rPr lang="cs-CZ" sz="1100" b="1" i="0" u="none" strike="noStrike">
                          <a:solidFill>
                            <a:srgbClr val="000000"/>
                          </a:solidFill>
                          <a:latin typeface="Arial"/>
                        </a:rPr>
                        <a:t>FK Postoloprty</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000000"/>
                          </a:solidFill>
                          <a:latin typeface="Arial"/>
                        </a:rPr>
                        <a:t>6</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000000"/>
                          </a:solidFill>
                          <a:latin typeface="Calibri"/>
                        </a:rPr>
                        <a:t>20:30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12</a:t>
                      </a:r>
                    </a:p>
                  </a:txBody>
                  <a:tcPr marL="9525" marR="9525" marT="9525" marB="0" anchor="ctr">
                    <a:lnL>
                      <a:noFill/>
                    </a:lnL>
                    <a:lnR>
                      <a:noFill/>
                    </a:lnR>
                    <a:lnT>
                      <a:noFill/>
                    </a:lnT>
                    <a:lnB>
                      <a:noFill/>
                    </a:lnB>
                    <a:solidFill>
                      <a:srgbClr val="CCFF66"/>
                    </a:solidFill>
                  </a:tcPr>
                </a:tc>
                <a:extLst>
                  <a:ext uri="{0D108BD9-81ED-4DB2-BD59-A6C34878D82A}">
                    <a16:rowId xmlns:a16="http://schemas.microsoft.com/office/drawing/2014/main" val="10011"/>
                  </a:ext>
                </a:extLst>
              </a:tr>
              <a:tr h="152400">
                <a:tc>
                  <a:txBody>
                    <a:bodyPr/>
                    <a:lstStyle/>
                    <a:p>
                      <a:pPr algn="ctr" rtl="0" fontAlgn="ctr"/>
                      <a:r>
                        <a:rPr lang="cs-CZ" sz="1100" b="1" i="0" u="none" strike="noStrike">
                          <a:solidFill>
                            <a:srgbClr val="000000"/>
                          </a:solidFill>
                          <a:latin typeface="Arial"/>
                        </a:rPr>
                        <a:t>12</a:t>
                      </a:r>
                    </a:p>
                  </a:txBody>
                  <a:tcPr marL="9525" marR="9525" marT="9525" marB="0" anchor="ctr">
                    <a:lnL>
                      <a:noFill/>
                    </a:lnL>
                    <a:lnR>
                      <a:noFill/>
                    </a:lnR>
                    <a:lnT>
                      <a:noFill/>
                    </a:lnT>
                    <a:lnB>
                      <a:noFill/>
                    </a:lnB>
                    <a:solidFill>
                      <a:srgbClr val="FFFF99"/>
                    </a:solidFill>
                  </a:tcPr>
                </a:tc>
                <a:tc>
                  <a:txBody>
                    <a:bodyPr/>
                    <a:lstStyle/>
                    <a:p>
                      <a:pPr algn="l" rtl="0" fontAlgn="ctr"/>
                      <a:r>
                        <a:rPr lang="cs-CZ" sz="1100" b="1" i="0" u="none" strike="noStrike" dirty="0">
                          <a:solidFill>
                            <a:srgbClr val="000000"/>
                          </a:solidFill>
                          <a:latin typeface="Arial"/>
                        </a:rPr>
                        <a:t>AFK </a:t>
                      </a:r>
                      <a:r>
                        <a:rPr lang="cs-CZ" sz="1100" b="1" i="0" u="none" strike="noStrike" dirty="0" smtClean="0">
                          <a:solidFill>
                            <a:srgbClr val="000000"/>
                          </a:solidFill>
                          <a:latin typeface="Arial"/>
                        </a:rPr>
                        <a:t> </a:t>
                      </a:r>
                      <a:r>
                        <a:rPr lang="cs-CZ" sz="1100" b="1" i="0" u="none" strike="noStrike" dirty="0">
                          <a:solidFill>
                            <a:srgbClr val="000000"/>
                          </a:solidFill>
                          <a:latin typeface="Arial"/>
                        </a:rPr>
                        <a:t>Chomutov</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dirty="0">
                          <a:solidFill>
                            <a:srgbClr val="000000"/>
                          </a:solidFill>
                          <a:latin typeface="Calibri"/>
                        </a:rPr>
                        <a:t>14:20</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10012"/>
                  </a:ext>
                </a:extLst>
              </a:tr>
              <a:tr h="152400">
                <a:tc>
                  <a:txBody>
                    <a:bodyPr/>
                    <a:lstStyle/>
                    <a:p>
                      <a:pPr algn="ctr" rtl="0" fontAlgn="ctr"/>
                      <a:r>
                        <a:rPr lang="cs-CZ" sz="1100" b="1" i="0" u="none" strike="noStrike">
                          <a:solidFill>
                            <a:srgbClr val="000000"/>
                          </a:solidFill>
                          <a:latin typeface="Arial"/>
                        </a:rPr>
                        <a:t>13</a:t>
                      </a:r>
                    </a:p>
                  </a:txBody>
                  <a:tcPr marL="9525" marR="9525" marT="9525" marB="0" anchor="ctr">
                    <a:lnL>
                      <a:noFill/>
                    </a:lnL>
                    <a:lnR>
                      <a:noFill/>
                    </a:lnR>
                    <a:lnT>
                      <a:noFill/>
                    </a:lnT>
                    <a:lnB>
                      <a:noFill/>
                    </a:lnB>
                    <a:solidFill>
                      <a:srgbClr val="CCFF66"/>
                    </a:solidFill>
                  </a:tcPr>
                </a:tc>
                <a:tc>
                  <a:txBody>
                    <a:bodyPr/>
                    <a:lstStyle/>
                    <a:p>
                      <a:pPr algn="l" rtl="0" fontAlgn="ctr"/>
                      <a:r>
                        <a:rPr lang="cs-CZ" sz="1100" b="1" i="0" u="none" strike="noStrike">
                          <a:solidFill>
                            <a:srgbClr val="000000"/>
                          </a:solidFill>
                          <a:latin typeface="Arial"/>
                        </a:rPr>
                        <a:t>FK Blšany</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000000"/>
                          </a:solidFill>
                          <a:latin typeface="Calibri"/>
                        </a:rPr>
                        <a:t>26:40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66"/>
                    </a:solidFill>
                  </a:tcPr>
                </a:tc>
                <a:extLst>
                  <a:ext uri="{0D108BD9-81ED-4DB2-BD59-A6C34878D82A}">
                    <a16:rowId xmlns:a16="http://schemas.microsoft.com/office/drawing/2014/main" val="10013"/>
                  </a:ext>
                </a:extLst>
              </a:tr>
              <a:tr h="152400">
                <a:tc>
                  <a:txBody>
                    <a:bodyPr/>
                    <a:lstStyle/>
                    <a:p>
                      <a:pPr algn="ctr" rtl="0" fontAlgn="ctr"/>
                      <a:r>
                        <a:rPr lang="cs-CZ" sz="1100" b="1" i="0" u="none" strike="noStrike">
                          <a:solidFill>
                            <a:srgbClr val="000000"/>
                          </a:solidFill>
                          <a:latin typeface="Arial"/>
                        </a:rPr>
                        <a:t>14</a:t>
                      </a:r>
                    </a:p>
                  </a:txBody>
                  <a:tcPr marL="9525" marR="9525" marT="9525" marB="0" anchor="ctr">
                    <a:lnL>
                      <a:noFill/>
                    </a:lnL>
                    <a:lnR>
                      <a:noFill/>
                    </a:lnR>
                    <a:lnT>
                      <a:noFill/>
                    </a:lnT>
                    <a:lnB>
                      <a:noFill/>
                    </a:lnB>
                    <a:solidFill>
                      <a:srgbClr val="FFFF99"/>
                    </a:solidFill>
                  </a:tcPr>
                </a:tc>
                <a:tc>
                  <a:txBody>
                    <a:bodyPr/>
                    <a:lstStyle/>
                    <a:p>
                      <a:pPr algn="l" rtl="0" fontAlgn="ctr"/>
                      <a:r>
                        <a:rPr lang="cs-CZ" sz="1100" b="1" i="0" u="none" strike="noStrike">
                          <a:solidFill>
                            <a:srgbClr val="000000"/>
                          </a:solidFill>
                          <a:latin typeface="Arial"/>
                        </a:rPr>
                        <a:t>TJ Střekov</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dirty="0">
                          <a:solidFill>
                            <a:srgbClr val="000000"/>
                          </a:solidFill>
                          <a:latin typeface="Calibri"/>
                        </a:rPr>
                        <a:t>20:35</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dirty="0">
                          <a:solidFill>
                            <a:srgbClr val="000000"/>
                          </a:solidFill>
                          <a:latin typeface="Arial"/>
                        </a:rPr>
                        <a:t>8</a:t>
                      </a: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10014"/>
                  </a:ext>
                </a:extLst>
              </a:tr>
              <a:tr h="152400">
                <a:tc>
                  <a:txBody>
                    <a:bodyPr/>
                    <a:lstStyle/>
                    <a:p>
                      <a:pPr algn="ctr" rtl="0" fontAlgn="ctr"/>
                      <a:r>
                        <a:rPr lang="cs-CZ" sz="1100" b="1" i="0" u="none" strike="noStrike">
                          <a:solidFill>
                            <a:srgbClr val="000000"/>
                          </a:solidFill>
                          <a:latin typeface="Arial"/>
                        </a:rPr>
                        <a:t>15</a:t>
                      </a:r>
                    </a:p>
                  </a:txBody>
                  <a:tcPr marL="9525" marR="9525" marT="9525" marB="0" anchor="ctr">
                    <a:lnL>
                      <a:noFill/>
                    </a:lnL>
                    <a:lnR>
                      <a:noFill/>
                    </a:lnR>
                    <a:lnT>
                      <a:noFill/>
                    </a:lnT>
                    <a:lnB>
                      <a:noFill/>
                    </a:lnB>
                    <a:solidFill>
                      <a:srgbClr val="CCFF66"/>
                    </a:solidFill>
                  </a:tcPr>
                </a:tc>
                <a:tc>
                  <a:txBody>
                    <a:bodyPr/>
                    <a:lstStyle/>
                    <a:p>
                      <a:pPr algn="l" rtl="0" fontAlgn="ctr"/>
                      <a:r>
                        <a:rPr lang="cs-CZ" sz="1100" b="1" i="0" u="none" strike="noStrike">
                          <a:solidFill>
                            <a:srgbClr val="000000"/>
                          </a:solidFill>
                          <a:latin typeface="Arial"/>
                        </a:rPr>
                        <a:t>FK Modrá</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a:solidFill>
                            <a:srgbClr val="000000"/>
                          </a:solidFill>
                          <a:latin typeface="Calibri"/>
                        </a:rPr>
                        <a:t>14:31</a:t>
                      </a:r>
                    </a:p>
                  </a:txBody>
                  <a:tcPr marL="9525" marR="9525" marT="9525" marB="0" anchor="ctr">
                    <a:lnL>
                      <a:noFill/>
                    </a:lnL>
                    <a:lnR>
                      <a:noFill/>
                    </a:lnR>
                    <a:lnT>
                      <a:noFill/>
                    </a:lnT>
                    <a:lnB>
                      <a:noFill/>
                    </a:lnB>
                    <a:solidFill>
                      <a:srgbClr val="CCFF66"/>
                    </a:solidFill>
                  </a:tcPr>
                </a:tc>
                <a:tc>
                  <a:txBody>
                    <a:bodyPr/>
                    <a:lstStyle/>
                    <a:p>
                      <a:pPr algn="ctr" rtl="0" fontAlgn="ctr"/>
                      <a:r>
                        <a:rPr lang="cs-CZ" sz="1100" b="1" i="0" u="none" strike="noStrike" dirty="0">
                          <a:solidFill>
                            <a:srgbClr val="000000"/>
                          </a:solidFill>
                          <a:latin typeface="Arial"/>
                        </a:rPr>
                        <a:t>8</a:t>
                      </a:r>
                    </a:p>
                  </a:txBody>
                  <a:tcPr marL="9525" marR="9525" marT="9525" marB="0" anchor="ctr">
                    <a:lnL>
                      <a:noFill/>
                    </a:lnL>
                    <a:lnR>
                      <a:noFill/>
                    </a:lnR>
                    <a:lnT>
                      <a:noFill/>
                    </a:lnT>
                    <a:lnB>
                      <a:noFill/>
                    </a:lnB>
                    <a:solidFill>
                      <a:srgbClr val="CCFF66"/>
                    </a:solidFill>
                  </a:tcPr>
                </a:tc>
                <a:extLst>
                  <a:ext uri="{0D108BD9-81ED-4DB2-BD59-A6C34878D82A}">
                    <a16:rowId xmlns:a16="http://schemas.microsoft.com/office/drawing/2014/main" val="10015"/>
                  </a:ext>
                </a:extLst>
              </a:tr>
              <a:tr h="152400">
                <a:tc>
                  <a:txBody>
                    <a:bodyPr/>
                    <a:lstStyle/>
                    <a:p>
                      <a:pPr algn="ctr" rtl="0" fontAlgn="ctr"/>
                      <a:r>
                        <a:rPr lang="cs-CZ" sz="1100" b="1" i="0" u="none" strike="noStrike">
                          <a:solidFill>
                            <a:srgbClr val="000000"/>
                          </a:solidFill>
                          <a:latin typeface="Arial"/>
                        </a:rPr>
                        <a:t>16</a:t>
                      </a:r>
                    </a:p>
                  </a:txBody>
                  <a:tcPr marL="9525" marR="9525" marT="9525" marB="0" anchor="ctr">
                    <a:lnL>
                      <a:noFill/>
                    </a:lnL>
                    <a:lnR>
                      <a:noFill/>
                    </a:lnR>
                    <a:lnT>
                      <a:noFill/>
                    </a:lnT>
                    <a:lnB>
                      <a:noFill/>
                    </a:lnB>
                    <a:solidFill>
                      <a:srgbClr val="FFFF99"/>
                    </a:solidFill>
                  </a:tcPr>
                </a:tc>
                <a:tc>
                  <a:txBody>
                    <a:bodyPr/>
                    <a:lstStyle/>
                    <a:p>
                      <a:pPr algn="l" rtl="0" fontAlgn="ctr"/>
                      <a:r>
                        <a:rPr lang="cs-CZ" sz="1100" b="1" i="0" u="none" strike="noStrike">
                          <a:solidFill>
                            <a:srgbClr val="000000"/>
                          </a:solidFill>
                          <a:latin typeface="Arial"/>
                        </a:rPr>
                        <a:t>FK Duchcov</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a:solidFill>
                            <a:srgbClr val="000000"/>
                          </a:solidFill>
                          <a:latin typeface="Calibri"/>
                        </a:rPr>
                        <a:t>3:38</a:t>
                      </a:r>
                    </a:p>
                  </a:txBody>
                  <a:tcPr marL="9525" marR="9525" marT="9525" marB="0" anchor="ctr">
                    <a:lnL>
                      <a:noFill/>
                    </a:lnL>
                    <a:lnR>
                      <a:noFill/>
                    </a:lnR>
                    <a:lnT>
                      <a:noFill/>
                    </a:lnT>
                    <a:lnB>
                      <a:noFill/>
                    </a:lnB>
                    <a:solidFill>
                      <a:srgbClr val="FFFF99"/>
                    </a:solidFill>
                  </a:tcPr>
                </a:tc>
                <a:tc>
                  <a:txBody>
                    <a:bodyPr/>
                    <a:lstStyle/>
                    <a:p>
                      <a:pPr algn="ctr" rtl="0" fontAlgn="ctr"/>
                      <a:r>
                        <a:rPr lang="cs-CZ" sz="1100" b="1" i="0" u="none" strike="noStrike" dirty="0">
                          <a:solidFill>
                            <a:srgbClr val="000000"/>
                          </a:solidFill>
                          <a:latin typeface="Arial"/>
                        </a:rPr>
                        <a:t>5</a:t>
                      </a: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10016"/>
                  </a:ext>
                </a:extLst>
              </a:tr>
            </a:tbl>
          </a:graphicData>
        </a:graphic>
      </p:graphicFrame>
      <p:graphicFrame>
        <p:nvGraphicFramePr>
          <p:cNvPr id="17" name="Tabulka 16"/>
          <p:cNvGraphicFramePr>
            <a:graphicFrameLocks noGrp="1"/>
          </p:cNvGraphicFramePr>
          <p:nvPr/>
        </p:nvGraphicFramePr>
        <p:xfrm>
          <a:off x="5359524" y="3259460"/>
          <a:ext cx="4752528" cy="3515474"/>
        </p:xfrm>
        <a:graphic>
          <a:graphicData uri="http://schemas.openxmlformats.org/drawingml/2006/table">
            <a:tbl>
              <a:tblPr/>
              <a:tblGrid>
                <a:gridCol w="288032">
                  <a:extLst>
                    <a:ext uri="{9D8B030D-6E8A-4147-A177-3AD203B41FA5}">
                      <a16:colId xmlns:a16="http://schemas.microsoft.com/office/drawing/2014/main" val="20000"/>
                    </a:ext>
                  </a:extLst>
                </a:gridCol>
                <a:gridCol w="2434803">
                  <a:extLst>
                    <a:ext uri="{9D8B030D-6E8A-4147-A177-3AD203B41FA5}">
                      <a16:colId xmlns:a16="http://schemas.microsoft.com/office/drawing/2014/main" val="20001"/>
                    </a:ext>
                  </a:extLst>
                </a:gridCol>
                <a:gridCol w="512863">
                  <a:extLst>
                    <a:ext uri="{9D8B030D-6E8A-4147-A177-3AD203B41FA5}">
                      <a16:colId xmlns:a16="http://schemas.microsoft.com/office/drawing/2014/main" val="20002"/>
                    </a:ext>
                  </a:extLst>
                </a:gridCol>
                <a:gridCol w="596785">
                  <a:extLst>
                    <a:ext uri="{9D8B030D-6E8A-4147-A177-3AD203B41FA5}">
                      <a16:colId xmlns:a16="http://schemas.microsoft.com/office/drawing/2014/main" val="20003"/>
                    </a:ext>
                  </a:extLst>
                </a:gridCol>
                <a:gridCol w="920045">
                  <a:extLst>
                    <a:ext uri="{9D8B030D-6E8A-4147-A177-3AD203B41FA5}">
                      <a16:colId xmlns:a16="http://schemas.microsoft.com/office/drawing/2014/main" val="20004"/>
                    </a:ext>
                  </a:extLst>
                </a:gridCol>
              </a:tblGrid>
              <a:tr h="649090">
                <a:tc>
                  <a:txBody>
                    <a:bodyPr/>
                    <a:lstStyle/>
                    <a:p>
                      <a:pPr algn="ctr" fontAlgn="ctr"/>
                      <a:r>
                        <a:rPr lang="cs-CZ" sz="800" b="1" i="0" u="none" strike="noStrike" dirty="0">
                          <a:solidFill>
                            <a:srgbClr val="000000"/>
                          </a:solidFill>
                          <a:latin typeface="MS Sans Serif"/>
                        </a:rPr>
                        <a: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1400" b="1" i="0" u="none" strike="noStrike" dirty="0" smtClean="0">
                          <a:solidFill>
                            <a:srgbClr val="000000"/>
                          </a:solidFill>
                          <a:latin typeface="MS Sans Serif"/>
                        </a:rPr>
                        <a:t>Divácká návštěvnost</a:t>
                      </a:r>
                      <a:endParaRPr lang="cs-CZ" sz="1400" b="1" i="0" u="none" strike="noStrike" dirty="0">
                        <a:solidFill>
                          <a:srgbClr val="000000"/>
                        </a:solidFill>
                        <a:latin typeface="MS Sans Serif"/>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800" b="1" i="0" u="none" strike="noStrike">
                          <a:solidFill>
                            <a:srgbClr val="000000"/>
                          </a:solidFill>
                          <a:latin typeface="MS Sans Serif"/>
                        </a:rPr>
                        <a:t>zápasů celkem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800" b="1" i="0" u="none" strike="noStrike">
                          <a:solidFill>
                            <a:srgbClr val="000000"/>
                          </a:solidFill>
                          <a:latin typeface="MS Sans Serif"/>
                        </a:rPr>
                        <a:t>diváků celkem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800" b="1" i="0" u="none" strike="noStrike">
                          <a:solidFill>
                            <a:srgbClr val="000000"/>
                          </a:solidFill>
                          <a:latin typeface="MS Sans Serif"/>
                        </a:rPr>
                        <a:t>průměrná návštěvnost celkem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extLst>
                  <a:ext uri="{0D108BD9-81ED-4DB2-BD59-A6C34878D82A}">
                    <a16:rowId xmlns:a16="http://schemas.microsoft.com/office/drawing/2014/main" val="10000"/>
                  </a:ext>
                </a:extLst>
              </a:tr>
              <a:tr h="179149">
                <a:tc>
                  <a:txBody>
                    <a:bodyPr/>
                    <a:lstStyle/>
                    <a:p>
                      <a:pPr algn="ctr" fontAlgn="ctr"/>
                      <a:r>
                        <a:rPr lang="cs-CZ" sz="1100" b="1" i="0" u="none" strike="noStrike" dirty="0">
                          <a:solidFill>
                            <a:srgbClr val="000000"/>
                          </a:solidFill>
                          <a:latin typeface="Calibri"/>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a:solidFill>
                            <a:srgbClr val="000000"/>
                          </a:solidFill>
                          <a:latin typeface="Calibri"/>
                        </a:rPr>
                        <a:t>Fotbalový klub Bílina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Calibri"/>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Calibri"/>
                        </a:rPr>
                        <a:t>3740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Calibri"/>
                        </a:rPr>
                        <a:t>150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r h="179149">
                <a:tc>
                  <a:txBody>
                    <a:bodyPr/>
                    <a:lstStyle/>
                    <a:p>
                      <a:pPr algn="ctr" fontAlgn="ctr"/>
                      <a:r>
                        <a:rPr lang="cs-CZ" sz="1100" b="1" i="0" u="none" strike="noStrike">
                          <a:solidFill>
                            <a:srgbClr val="000000"/>
                          </a:solidFill>
                          <a:latin typeface="Calibri"/>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r>
                        <a:rPr lang="cs-CZ" sz="1100" b="1" i="0" u="none" strike="noStrike" dirty="0" err="1">
                          <a:solidFill>
                            <a:srgbClr val="000000"/>
                          </a:solidFill>
                          <a:latin typeface="Calibri"/>
                        </a:rPr>
                        <a:t>Proboštov</a:t>
                      </a:r>
                      <a:endParaRPr lang="cs-CZ" sz="11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Calibri"/>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Calibri"/>
                        </a:rPr>
                        <a:t>3597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Calibri"/>
                        </a:rPr>
                        <a:t>144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179149">
                <a:tc>
                  <a:txBody>
                    <a:bodyPr/>
                    <a:lstStyle/>
                    <a:p>
                      <a:pPr algn="ctr" fontAlgn="ctr"/>
                      <a:r>
                        <a:rPr lang="cs-CZ" sz="1100" b="1" i="0" u="none" strike="noStrike">
                          <a:solidFill>
                            <a:srgbClr val="000000"/>
                          </a:solidFill>
                          <a:latin typeface="Calibri"/>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dirty="0">
                          <a:solidFill>
                            <a:srgbClr val="000000"/>
                          </a:solidFill>
                          <a:latin typeface="Calibri"/>
                        </a:rPr>
                        <a:t>SK </a:t>
                      </a:r>
                      <a:r>
                        <a:rPr lang="cs-CZ" sz="1100" b="1" i="0" u="none" strike="noStrike" dirty="0" err="1">
                          <a:solidFill>
                            <a:srgbClr val="000000"/>
                          </a:solidFill>
                          <a:latin typeface="Calibri"/>
                        </a:rPr>
                        <a:t>Baník</a:t>
                      </a:r>
                      <a:r>
                        <a:rPr lang="cs-CZ" sz="1100" b="1" i="0" u="none" strike="noStrike" dirty="0">
                          <a:solidFill>
                            <a:srgbClr val="000000"/>
                          </a:solidFill>
                          <a:latin typeface="Calibri"/>
                        </a:rPr>
                        <a:t> </a:t>
                      </a:r>
                      <a:r>
                        <a:rPr lang="cs-CZ" sz="1100" b="1" i="0" u="none" strike="noStrike" dirty="0" err="1">
                          <a:solidFill>
                            <a:srgbClr val="000000"/>
                          </a:solidFill>
                          <a:latin typeface="Calibri"/>
                        </a:rPr>
                        <a:t>Modlany</a:t>
                      </a:r>
                      <a:r>
                        <a:rPr lang="cs-CZ" sz="1100" b="1" i="0" u="none" strike="noStrike" dirty="0">
                          <a:solidFill>
                            <a:srgbClr val="000000"/>
                          </a:solidFill>
                          <a:latin typeface="Calibri"/>
                        </a:rPr>
                        <a:t> z.s.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Calibri"/>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Calibri"/>
                        </a:rPr>
                        <a:t>3442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Calibri"/>
                        </a:rPr>
                        <a:t>138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179149">
                <a:tc>
                  <a:txBody>
                    <a:bodyPr/>
                    <a:lstStyle/>
                    <a:p>
                      <a:pPr algn="ctr" fontAlgn="ctr"/>
                      <a:r>
                        <a:rPr lang="cs-CZ" sz="1100" b="1" i="0" u="none" strike="noStrike">
                          <a:solidFill>
                            <a:srgbClr val="000000"/>
                          </a:solidFill>
                          <a:latin typeface="Calibri"/>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r>
                        <a:rPr lang="cs-CZ" sz="1100" b="1" i="0" u="none" strike="noStrike" dirty="0" smtClean="0">
                          <a:solidFill>
                            <a:srgbClr val="000000"/>
                          </a:solidFill>
                          <a:latin typeface="Calibri"/>
                        </a:rPr>
                        <a:t>FK </a:t>
                      </a:r>
                      <a:r>
                        <a:rPr lang="cs-CZ" sz="1100" b="1" i="0" u="none" strike="noStrike" dirty="0">
                          <a:solidFill>
                            <a:srgbClr val="000000"/>
                          </a:solidFill>
                          <a:latin typeface="Calibri"/>
                        </a:rPr>
                        <a:t>Slavoj Žatec - Občanské sdružení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Calibri"/>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Calibri"/>
                        </a:rPr>
                        <a:t>3380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Calibri"/>
                        </a:rPr>
                        <a:t>135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179149">
                <a:tc>
                  <a:txBody>
                    <a:bodyPr/>
                    <a:lstStyle/>
                    <a:p>
                      <a:pPr algn="ctr" fontAlgn="ctr"/>
                      <a:r>
                        <a:rPr lang="cs-CZ" sz="1100" b="1" i="0" u="none" strike="noStrike">
                          <a:solidFill>
                            <a:srgbClr val="000000"/>
                          </a:solidFill>
                          <a:latin typeface="Calibri"/>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dirty="0">
                          <a:solidFill>
                            <a:srgbClr val="000000"/>
                          </a:solidFill>
                          <a:latin typeface="Calibri"/>
                        </a:rPr>
                        <a:t>Fotbalový klub </a:t>
                      </a:r>
                      <a:r>
                        <a:rPr lang="cs-CZ" sz="1100" b="1" i="0" u="none" strike="noStrike" dirty="0" err="1">
                          <a:solidFill>
                            <a:srgbClr val="000000"/>
                          </a:solidFill>
                          <a:latin typeface="Calibri"/>
                        </a:rPr>
                        <a:t>Postoloprty</a:t>
                      </a:r>
                      <a:endParaRPr lang="cs-CZ" sz="11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Calibri"/>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Calibri"/>
                        </a:rPr>
                        <a:t>3235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Calibri"/>
                        </a:rPr>
                        <a:t>129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r h="179149">
                <a:tc>
                  <a:txBody>
                    <a:bodyPr/>
                    <a:lstStyle/>
                    <a:p>
                      <a:pPr algn="ctr" fontAlgn="ctr"/>
                      <a:r>
                        <a:rPr lang="cs-CZ" sz="1100" b="1" i="0" u="none" strike="noStrike">
                          <a:solidFill>
                            <a:srgbClr val="000000"/>
                          </a:solidFill>
                          <a:latin typeface="Calibri"/>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r>
                        <a:rPr lang="cs-CZ" sz="1100" b="1" i="0" u="none" strike="noStrike" dirty="0">
                          <a:solidFill>
                            <a:srgbClr val="000000"/>
                          </a:solidFill>
                          <a:latin typeface="Calibri"/>
                        </a:rPr>
                        <a:t>SK </a:t>
                      </a:r>
                      <a:r>
                        <a:rPr lang="cs-CZ" sz="1100" b="1" i="0" u="none" strike="noStrike" dirty="0" err="1">
                          <a:solidFill>
                            <a:srgbClr val="000000"/>
                          </a:solidFill>
                          <a:latin typeface="Calibri"/>
                        </a:rPr>
                        <a:t>Štětí</a:t>
                      </a:r>
                      <a:r>
                        <a:rPr lang="cs-CZ" sz="1100" b="1" i="0" u="none" strike="noStrike" dirty="0">
                          <a:solidFill>
                            <a:srgbClr val="000000"/>
                          </a:solidFill>
                          <a:latin typeface="Calibri"/>
                        </a:rPr>
                        <a:t>, z.s.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Calibri"/>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Calibri"/>
                        </a:rPr>
                        <a:t>3190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Calibri"/>
                        </a:rPr>
                        <a:t>128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6"/>
                  </a:ext>
                </a:extLst>
              </a:tr>
              <a:tr h="179149">
                <a:tc>
                  <a:txBody>
                    <a:bodyPr/>
                    <a:lstStyle/>
                    <a:p>
                      <a:pPr algn="ctr" fontAlgn="ctr"/>
                      <a:r>
                        <a:rPr lang="cs-CZ" sz="1100" b="1" i="0" u="none" strike="noStrike">
                          <a:solidFill>
                            <a:srgbClr val="000000"/>
                          </a:solidFill>
                          <a:latin typeface="Calibri"/>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dirty="0">
                          <a:solidFill>
                            <a:srgbClr val="000000"/>
                          </a:solidFill>
                          <a:latin typeface="Calibri"/>
                        </a:rPr>
                        <a:t>FK Chmel </a:t>
                      </a:r>
                      <a:r>
                        <a:rPr lang="cs-CZ" sz="1100" b="1" i="0" u="none" strike="noStrike" dirty="0" err="1">
                          <a:solidFill>
                            <a:srgbClr val="000000"/>
                          </a:solidFill>
                          <a:latin typeface="Calibri"/>
                        </a:rPr>
                        <a:t>Blšany</a:t>
                      </a:r>
                      <a:endParaRPr lang="cs-CZ" sz="11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Calibri"/>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Calibri"/>
                        </a:rPr>
                        <a:t>3196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Calibri"/>
                        </a:rPr>
                        <a:t>128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7"/>
                  </a:ext>
                </a:extLst>
              </a:tr>
              <a:tr h="179149">
                <a:tc>
                  <a:txBody>
                    <a:bodyPr/>
                    <a:lstStyle/>
                    <a:p>
                      <a:pPr algn="ctr" fontAlgn="ctr"/>
                      <a:r>
                        <a:rPr lang="cs-CZ" sz="1100" b="1" i="0" u="none" strike="noStrike">
                          <a:solidFill>
                            <a:srgbClr val="000000"/>
                          </a:solidFill>
                          <a:latin typeface="Calibri"/>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r>
                        <a:rPr lang="cs-CZ" sz="1100" b="1" i="0" u="none" strike="noStrike" dirty="0">
                          <a:solidFill>
                            <a:srgbClr val="000000"/>
                          </a:solidFill>
                          <a:latin typeface="Calibri"/>
                        </a:rPr>
                        <a:t>TJ Sokol </a:t>
                      </a:r>
                      <a:r>
                        <a:rPr lang="cs-CZ" sz="1100" b="1" i="0" u="none" strike="noStrike" dirty="0" err="1">
                          <a:solidFill>
                            <a:srgbClr val="000000"/>
                          </a:solidFill>
                          <a:latin typeface="Calibri"/>
                        </a:rPr>
                        <a:t>Srbice</a:t>
                      </a:r>
                      <a:endParaRPr lang="cs-CZ" sz="11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dirty="0">
                          <a:solidFill>
                            <a:srgbClr val="000000"/>
                          </a:solidFill>
                          <a:latin typeface="Calibri"/>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Calibri"/>
                        </a:rPr>
                        <a:t>3176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Calibri"/>
                        </a:rPr>
                        <a:t>127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8"/>
                  </a:ext>
                </a:extLst>
              </a:tr>
              <a:tr h="179149">
                <a:tc>
                  <a:txBody>
                    <a:bodyPr/>
                    <a:lstStyle/>
                    <a:p>
                      <a:pPr algn="ctr" fontAlgn="ctr"/>
                      <a:r>
                        <a:rPr lang="cs-CZ" sz="1100" b="1" i="0" u="none" strike="noStrike">
                          <a:solidFill>
                            <a:srgbClr val="000000"/>
                          </a:solidFill>
                          <a:latin typeface="Calibri"/>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a:solidFill>
                            <a:srgbClr val="000000"/>
                          </a:solidFill>
                          <a:latin typeface="Calibri"/>
                        </a:rPr>
                        <a:t>FK ČESKÝ LEV Neštěmice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latin typeface="Calibri"/>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Calibri"/>
                        </a:rPr>
                        <a:t>3120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Calibri"/>
                        </a:rPr>
                        <a:t>125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9"/>
                  </a:ext>
                </a:extLst>
              </a:tr>
              <a:tr h="179149">
                <a:tc>
                  <a:txBody>
                    <a:bodyPr/>
                    <a:lstStyle/>
                    <a:p>
                      <a:pPr algn="ctr" fontAlgn="ctr"/>
                      <a:r>
                        <a:rPr lang="cs-CZ" sz="1100" b="1" i="0" u="none" strike="noStrike">
                          <a:solidFill>
                            <a:srgbClr val="000000"/>
                          </a:solidFill>
                          <a:latin typeface="Calibri"/>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r>
                        <a:rPr lang="cs-CZ" sz="1100" b="1" i="0" u="none" strike="noStrike">
                          <a:solidFill>
                            <a:srgbClr val="000000"/>
                          </a:solidFill>
                          <a:latin typeface="Calibri"/>
                        </a:rPr>
                        <a:t>Tělovýchovná jednota Krupka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dirty="0">
                          <a:solidFill>
                            <a:srgbClr val="000000"/>
                          </a:solidFill>
                          <a:latin typeface="Calibri"/>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Calibri"/>
                        </a:rPr>
                        <a:t>2948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Calibri"/>
                        </a:rPr>
                        <a:t>118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10"/>
                  </a:ext>
                </a:extLst>
              </a:tr>
              <a:tr h="179149">
                <a:tc>
                  <a:txBody>
                    <a:bodyPr/>
                    <a:lstStyle/>
                    <a:p>
                      <a:pPr algn="ctr" fontAlgn="ctr"/>
                      <a:r>
                        <a:rPr lang="cs-CZ" sz="1100" b="1" i="0" u="none" strike="noStrike">
                          <a:solidFill>
                            <a:srgbClr val="000000"/>
                          </a:solidFill>
                          <a:latin typeface="Calibri"/>
                        </a:rPr>
                        <a:t>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a:solidFill>
                            <a:srgbClr val="000000"/>
                          </a:solidFill>
                          <a:latin typeface="Calibri"/>
                        </a:rPr>
                        <a:t>FK Duchcov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latin typeface="Calibri"/>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Calibri"/>
                        </a:rPr>
                        <a:t>2924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Calibri"/>
                        </a:rPr>
                        <a:t>117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1"/>
                  </a:ext>
                </a:extLst>
              </a:tr>
              <a:tr h="179149">
                <a:tc>
                  <a:txBody>
                    <a:bodyPr/>
                    <a:lstStyle/>
                    <a:p>
                      <a:pPr algn="ctr" fontAlgn="ctr"/>
                      <a:r>
                        <a:rPr lang="cs-CZ" sz="1100" b="1" i="0" u="none" strike="noStrike">
                          <a:solidFill>
                            <a:srgbClr val="000000"/>
                          </a:solidFill>
                          <a:latin typeface="Calibri"/>
                        </a:rPr>
                        <a:t>12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r>
                        <a:rPr lang="cs-CZ" sz="1100" b="1" i="0" u="none" strike="noStrike">
                          <a:solidFill>
                            <a:srgbClr val="000000"/>
                          </a:solidFill>
                          <a:latin typeface="Calibri"/>
                        </a:rPr>
                        <a:t>TJ Střekov, z.s.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dirty="0">
                          <a:solidFill>
                            <a:srgbClr val="000000"/>
                          </a:solidFill>
                          <a:latin typeface="Calibri"/>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dirty="0">
                          <a:solidFill>
                            <a:srgbClr val="000000"/>
                          </a:solidFill>
                          <a:latin typeface="Calibri"/>
                        </a:rPr>
                        <a:t>2850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Calibri"/>
                        </a:rPr>
                        <a:t>114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12"/>
                  </a:ext>
                </a:extLst>
              </a:tr>
              <a:tr h="179149">
                <a:tc>
                  <a:txBody>
                    <a:bodyPr/>
                    <a:lstStyle/>
                    <a:p>
                      <a:pPr algn="ctr" fontAlgn="ctr"/>
                      <a:r>
                        <a:rPr lang="cs-CZ" sz="1100" b="1" i="0" u="none" strike="noStrike">
                          <a:solidFill>
                            <a:srgbClr val="000000"/>
                          </a:solidFill>
                          <a:latin typeface="Calibri"/>
                        </a:rPr>
                        <a:t>13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a:solidFill>
                            <a:srgbClr val="000000"/>
                          </a:solidFill>
                          <a:latin typeface="Calibri"/>
                        </a:rPr>
                        <a:t>AFK LoKo Chomutov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Calibri"/>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latin typeface="Calibri"/>
                        </a:rPr>
                        <a:t>2455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Calibri"/>
                        </a:rPr>
                        <a:t>98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3"/>
                  </a:ext>
                </a:extLst>
              </a:tr>
              <a:tr h="179149">
                <a:tc>
                  <a:txBody>
                    <a:bodyPr/>
                    <a:lstStyle/>
                    <a:p>
                      <a:pPr algn="ctr" fontAlgn="ctr"/>
                      <a:r>
                        <a:rPr lang="cs-CZ" sz="1100" b="1" i="0" u="none" strike="noStrike">
                          <a:solidFill>
                            <a:srgbClr val="000000"/>
                          </a:solidFill>
                          <a:latin typeface="Calibri"/>
                        </a:rPr>
                        <a:t>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ctr"/>
                      <a:r>
                        <a:rPr lang="cs-CZ" sz="1100" b="1" i="0" u="none" strike="noStrike">
                          <a:solidFill>
                            <a:srgbClr val="000000"/>
                          </a:solidFill>
                          <a:latin typeface="Calibri"/>
                        </a:rPr>
                        <a:t>SK Hrobce, z.s.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Calibri"/>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dirty="0">
                          <a:solidFill>
                            <a:srgbClr val="000000"/>
                          </a:solidFill>
                          <a:latin typeface="Calibri"/>
                        </a:rPr>
                        <a:t>2335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Calibri"/>
                        </a:rPr>
                        <a:t>93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14"/>
                  </a:ext>
                </a:extLst>
              </a:tr>
              <a:tr h="179149">
                <a:tc>
                  <a:txBody>
                    <a:bodyPr/>
                    <a:lstStyle/>
                    <a:p>
                      <a:pPr algn="ctr" fontAlgn="ctr"/>
                      <a:r>
                        <a:rPr lang="cs-CZ" sz="1100" b="1" i="0" u="none" strike="noStrike">
                          <a:solidFill>
                            <a:srgbClr val="000000"/>
                          </a:solidFill>
                          <a:latin typeface="Calibri"/>
                        </a:rPr>
                        <a:t>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cs-CZ" sz="1100" b="1" i="0" u="none" strike="noStrike">
                          <a:solidFill>
                            <a:srgbClr val="000000"/>
                          </a:solidFill>
                          <a:latin typeface="Calibri"/>
                        </a:rPr>
                        <a:t>Tělovýchovná jednota Sokol Horní Jiřetín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a:solidFill>
                            <a:srgbClr val="000000"/>
                          </a:solidFill>
                          <a:latin typeface="Calibri"/>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latin typeface="Calibri"/>
                        </a:rPr>
                        <a:t>2240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100" b="1" i="0" u="none" strike="noStrike" dirty="0">
                          <a:solidFill>
                            <a:srgbClr val="000000"/>
                          </a:solidFill>
                          <a:latin typeface="Calibri"/>
                        </a:rPr>
                        <a:t>90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5"/>
                  </a:ext>
                </a:extLst>
              </a:tr>
              <a:tr h="179149">
                <a:tc>
                  <a:txBody>
                    <a:bodyPr/>
                    <a:lstStyle/>
                    <a:p>
                      <a:pPr algn="ctr" fontAlgn="ctr"/>
                      <a:r>
                        <a:rPr lang="cs-CZ" sz="1100" b="1" i="0" u="none" strike="noStrike">
                          <a:solidFill>
                            <a:srgbClr val="000000"/>
                          </a:solidFill>
                          <a:latin typeface="Calibri"/>
                        </a:rPr>
                        <a:t>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fontAlgn="ctr"/>
                      <a:r>
                        <a:rPr lang="cs-CZ" sz="1100" b="1" i="0" u="none" strike="noStrike">
                          <a:solidFill>
                            <a:srgbClr val="000000"/>
                          </a:solidFill>
                          <a:latin typeface="Calibri"/>
                        </a:rPr>
                        <a:t>Fotbalový klub Jiskra Modrá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Calibri"/>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a:solidFill>
                            <a:srgbClr val="000000"/>
                          </a:solidFill>
                          <a:latin typeface="Calibri"/>
                        </a:rPr>
                        <a:t>2216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100" b="1" i="0" u="none" strike="noStrike" dirty="0">
                          <a:solidFill>
                            <a:srgbClr val="000000"/>
                          </a:solidFill>
                          <a:latin typeface="Calibri"/>
                        </a:rPr>
                        <a:t>89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16"/>
                  </a:ext>
                </a:extLst>
              </a:tr>
            </a:tbl>
          </a:graphicData>
        </a:graphic>
      </p:graphicFrame>
      <p:sp>
        <p:nvSpPr>
          <p:cNvPr id="18" name="TextovéPole 17"/>
          <p:cNvSpPr txBox="1"/>
          <p:nvPr/>
        </p:nvSpPr>
        <p:spPr>
          <a:xfrm>
            <a:off x="102940" y="163116"/>
            <a:ext cx="4536504" cy="2862322"/>
          </a:xfrm>
          <a:prstGeom prst="rect">
            <a:avLst/>
          </a:prstGeom>
          <a:blipFill>
            <a:blip r:embed="rId2" cstate="print"/>
            <a:stretch>
              <a:fillRect/>
            </a:stretch>
          </a:blipFill>
          <a:ln w="57150">
            <a:solidFill>
              <a:srgbClr val="FF33CC"/>
            </a:solidFill>
            <a:prstDash val="dash"/>
          </a:ln>
        </p:spPr>
        <p:txBody>
          <a:bodyPr wrap="square" rtlCol="0">
            <a:spAutoFit/>
          </a:bodyPr>
          <a:lstStyle/>
          <a:p>
            <a:pPr algn="ctr"/>
            <a:r>
              <a:rPr lang="cs-CZ" sz="2800" dirty="0" smtClean="0">
                <a:ln>
                  <a:solidFill>
                    <a:srgbClr val="FF33CC"/>
                  </a:solidFill>
                </a:ln>
                <a:solidFill>
                  <a:srgbClr val="000099"/>
                </a:solidFill>
                <a:effectLst>
                  <a:outerShdw blurRad="38100" dist="38100" dir="2700000" algn="tl">
                    <a:srgbClr val="000000">
                      <a:alpha val="43137"/>
                    </a:srgbClr>
                  </a:outerShdw>
                </a:effectLst>
                <a:latin typeface="Comic Sans MS" pitchFamily="66" charset="0"/>
              </a:rPr>
              <a:t>Za týden jedeme do </a:t>
            </a:r>
            <a:r>
              <a:rPr lang="cs-CZ" sz="3200" dirty="0" err="1" smtClean="0">
                <a:ln>
                  <a:solidFill>
                    <a:srgbClr val="FF33CC"/>
                  </a:solidFill>
                </a:ln>
                <a:solidFill>
                  <a:srgbClr val="000099"/>
                </a:solidFill>
                <a:effectLst>
                  <a:outerShdw blurRad="38100" dist="38100" dir="2700000" algn="tl">
                    <a:srgbClr val="000000">
                      <a:alpha val="43137"/>
                    </a:srgbClr>
                  </a:outerShdw>
                </a:effectLst>
                <a:latin typeface="Comic Sans MS" pitchFamily="66" charset="0"/>
              </a:rPr>
              <a:t>Blšan</a:t>
            </a:r>
            <a:r>
              <a:rPr lang="cs-CZ" sz="2400" dirty="0" smtClean="0">
                <a:ln>
                  <a:solidFill>
                    <a:srgbClr val="FF33CC"/>
                  </a:solidFill>
                </a:ln>
                <a:solidFill>
                  <a:srgbClr val="000099"/>
                </a:solidFill>
                <a:effectLst>
                  <a:outerShdw blurRad="38100" dist="38100" dir="2700000" algn="tl">
                    <a:srgbClr val="000000">
                      <a:alpha val="43137"/>
                    </a:srgbClr>
                  </a:outerShdw>
                </a:effectLst>
                <a:latin typeface="Comic Sans MS" pitchFamily="66" charset="0"/>
              </a:rPr>
              <a:t>.</a:t>
            </a:r>
          </a:p>
          <a:p>
            <a:pPr algn="ctr"/>
            <a:r>
              <a:rPr lang="cs-CZ" sz="2800" dirty="0" smtClean="0">
                <a:ln>
                  <a:solidFill>
                    <a:srgbClr val="FF33CC"/>
                  </a:solidFill>
                </a:ln>
                <a:solidFill>
                  <a:srgbClr val="000099"/>
                </a:solidFill>
                <a:effectLst>
                  <a:outerShdw blurRad="38100" dist="38100" dir="2700000" algn="tl">
                    <a:srgbClr val="000000">
                      <a:alpha val="43137"/>
                    </a:srgbClr>
                  </a:outerShdw>
                </a:effectLst>
                <a:latin typeface="Comic Sans MS" pitchFamily="66" charset="0"/>
              </a:rPr>
              <a:t>Přivstaňte si a pojeďte s námi.</a:t>
            </a:r>
          </a:p>
          <a:p>
            <a:pPr algn="ctr"/>
            <a:r>
              <a:rPr lang="cs-CZ" sz="2800" dirty="0" smtClean="0">
                <a:ln>
                  <a:solidFill>
                    <a:srgbClr val="FF33CC"/>
                  </a:solidFill>
                </a:ln>
                <a:solidFill>
                  <a:srgbClr val="000099"/>
                </a:solidFill>
                <a:effectLst>
                  <a:outerShdw blurRad="38100" dist="38100" dir="2700000" algn="tl">
                    <a:srgbClr val="000000">
                      <a:alpha val="43137"/>
                    </a:srgbClr>
                  </a:outerShdw>
                </a:effectLst>
                <a:latin typeface="Comic Sans MS" pitchFamily="66" charset="0"/>
              </a:rPr>
              <a:t>Ze hřiště ve </a:t>
            </a:r>
            <a:r>
              <a:rPr lang="cs-CZ" sz="2800" dirty="0" err="1" smtClean="0">
                <a:ln>
                  <a:solidFill>
                    <a:srgbClr val="FF33CC"/>
                  </a:solidFill>
                </a:ln>
                <a:solidFill>
                  <a:srgbClr val="000099"/>
                </a:solidFill>
                <a:effectLst>
                  <a:outerShdw blurRad="38100" dist="38100" dir="2700000" algn="tl">
                    <a:srgbClr val="000000">
                      <a:alpha val="43137"/>
                    </a:srgbClr>
                  </a:outerShdw>
                </a:effectLst>
                <a:latin typeface="Comic Sans MS" pitchFamily="66" charset="0"/>
              </a:rPr>
              <a:t>Štětí</a:t>
            </a:r>
            <a:r>
              <a:rPr lang="cs-CZ" sz="2800" dirty="0" smtClean="0">
                <a:ln>
                  <a:solidFill>
                    <a:srgbClr val="FF33CC"/>
                  </a:solidFill>
                </a:ln>
                <a:solidFill>
                  <a:srgbClr val="000099"/>
                </a:solidFill>
                <a:effectLst>
                  <a:outerShdw blurRad="38100" dist="38100" dir="2700000" algn="tl">
                    <a:srgbClr val="000000">
                      <a:alpha val="43137"/>
                    </a:srgbClr>
                  </a:outerShdw>
                </a:effectLst>
                <a:latin typeface="Comic Sans MS" pitchFamily="66" charset="0"/>
              </a:rPr>
              <a:t> se startuje v </a:t>
            </a:r>
            <a:r>
              <a:rPr lang="cs-CZ" sz="3600" dirty="0" smtClean="0">
                <a:ln>
                  <a:solidFill>
                    <a:srgbClr val="FF33CC"/>
                  </a:solidFill>
                </a:ln>
                <a:solidFill>
                  <a:srgbClr val="000099"/>
                </a:solidFill>
                <a:effectLst>
                  <a:outerShdw blurRad="38100" dist="38100" dir="2700000" algn="tl">
                    <a:srgbClr val="000000">
                      <a:alpha val="43137"/>
                    </a:srgbClr>
                  </a:outerShdw>
                </a:effectLst>
                <a:latin typeface="Comic Sans MS" pitchFamily="66" charset="0"/>
              </a:rPr>
              <a:t>7:30 </a:t>
            </a:r>
            <a:endParaRPr lang="cs-CZ" sz="2800" dirty="0" smtClean="0">
              <a:ln>
                <a:solidFill>
                  <a:srgbClr val="FF33CC"/>
                </a:solidFill>
              </a:ln>
              <a:solidFill>
                <a:srgbClr val="000099"/>
              </a:solidFill>
              <a:effectLst>
                <a:outerShdw blurRad="38100" dist="38100" dir="2700000" algn="tl">
                  <a:srgbClr val="000000">
                    <a:alpha val="43137"/>
                  </a:srgbClr>
                </a:outerShdw>
              </a:effectLst>
              <a:latin typeface="Comic Sans MS" pitchFamily="66" charset="0"/>
            </a:endParaRPr>
          </a:p>
        </p:txBody>
      </p:sp>
      <p:sp>
        <p:nvSpPr>
          <p:cNvPr id="19" name="TextovéPole 18"/>
          <p:cNvSpPr txBox="1"/>
          <p:nvPr/>
        </p:nvSpPr>
        <p:spPr>
          <a:xfrm>
            <a:off x="102940" y="3146216"/>
            <a:ext cx="4536504" cy="3785652"/>
          </a:xfrm>
          <a:prstGeom prst="rect">
            <a:avLst/>
          </a:prstGeom>
          <a:blipFill dpi="0" rotWithShape="1">
            <a:blip r:embed="rId3" cstate="print">
              <a:alphaModFix amt="78000"/>
            </a:blip>
            <a:srcRect/>
            <a:stretch>
              <a:fillRect/>
            </a:stretch>
          </a:blipFill>
          <a:ln w="53975" cmpd="sng">
            <a:solidFill>
              <a:schemeClr val="accent1">
                <a:lumMod val="75000"/>
              </a:schemeClr>
            </a:solidFill>
          </a:ln>
        </p:spPr>
        <p:txBody>
          <a:bodyPr wrap="square" rtlCol="0">
            <a:spAutoFit/>
          </a:bodyPr>
          <a:lstStyle/>
          <a:p>
            <a:pPr algn="ctr"/>
            <a:r>
              <a:rPr lang="cs-CZ" sz="4000" u="sng" dirty="0" smtClean="0">
                <a:blipFill>
                  <a:blip r:embed="rId4"/>
                  <a:stretch>
                    <a:fillRect/>
                  </a:stretch>
                </a:blipFill>
                <a:latin typeface="Imprint MT Shadow" pitchFamily="82" charset="0"/>
              </a:rPr>
              <a:t>FK Chmel </a:t>
            </a:r>
            <a:r>
              <a:rPr lang="cs-CZ" sz="4000" u="sng" dirty="0" err="1" smtClean="0">
                <a:blipFill>
                  <a:blip r:embed="rId4"/>
                  <a:stretch>
                    <a:fillRect/>
                  </a:stretch>
                </a:blipFill>
                <a:latin typeface="Imprint MT Shadow" pitchFamily="82" charset="0"/>
              </a:rPr>
              <a:t>Blšany</a:t>
            </a:r>
            <a:endParaRPr lang="cs-CZ" sz="4000" u="sng" dirty="0" smtClean="0">
              <a:blipFill>
                <a:blip r:embed="rId4"/>
                <a:stretch>
                  <a:fillRect/>
                </a:stretch>
              </a:blipFill>
              <a:latin typeface="Imprint MT Shadow" pitchFamily="82" charset="0"/>
            </a:endParaRPr>
          </a:p>
          <a:p>
            <a:pPr algn="ctr"/>
            <a:r>
              <a:rPr lang="cs-CZ" sz="4000" u="sng" dirty="0" smtClean="0">
                <a:blipFill>
                  <a:blip r:embed="rId4"/>
                  <a:stretch>
                    <a:fillRect/>
                  </a:stretch>
                </a:blipFill>
                <a:latin typeface="Imprint MT Shadow" pitchFamily="82" charset="0"/>
              </a:rPr>
              <a:t>SK </a:t>
            </a:r>
            <a:r>
              <a:rPr lang="cs-CZ" sz="4000" u="sng" dirty="0" err="1" smtClean="0">
                <a:blipFill>
                  <a:blip r:embed="rId4"/>
                  <a:stretch>
                    <a:fillRect/>
                  </a:stretch>
                </a:blipFill>
                <a:latin typeface="Imprint MT Shadow" pitchFamily="82" charset="0"/>
              </a:rPr>
              <a:t>Štětí</a:t>
            </a:r>
            <a:endParaRPr lang="cs-CZ" sz="4000" u="sng" dirty="0" smtClean="0">
              <a:blipFill>
                <a:blip r:embed="rId4"/>
                <a:stretch>
                  <a:fillRect/>
                </a:stretch>
              </a:blipFill>
              <a:latin typeface="Imprint MT Shadow" pitchFamily="82" charset="0"/>
            </a:endParaRPr>
          </a:p>
          <a:p>
            <a:pPr algn="ctr"/>
            <a:r>
              <a:rPr lang="cs-CZ" sz="4000" u="sng" dirty="0" smtClean="0">
                <a:blipFill>
                  <a:blip r:embed="rId4"/>
                  <a:stretch>
                    <a:fillRect/>
                  </a:stretch>
                </a:blipFill>
                <a:latin typeface="Imprint MT Shadow" pitchFamily="82" charset="0"/>
              </a:rPr>
              <a:t>Sobota 28.5.2016</a:t>
            </a:r>
          </a:p>
          <a:p>
            <a:pPr algn="ctr"/>
            <a:r>
              <a:rPr lang="cs-CZ" sz="4000" u="sng" dirty="0" smtClean="0">
                <a:blipFill>
                  <a:blip r:embed="rId4"/>
                  <a:stretch>
                    <a:fillRect/>
                  </a:stretch>
                </a:blipFill>
                <a:latin typeface="Imprint MT Shadow" pitchFamily="82" charset="0"/>
              </a:rPr>
              <a:t>10:30 hod</a:t>
            </a:r>
          </a:p>
          <a:p>
            <a:pPr algn="ctr"/>
            <a:endParaRPr lang="cs-CZ" sz="4000" u="sng" dirty="0" smtClean="0">
              <a:blipFill>
                <a:blip r:embed="rId4"/>
                <a:stretch>
                  <a:fillRect/>
                </a:stretch>
              </a:blipFill>
              <a:latin typeface="Imprint MT Shadow" pitchFamily="82" charset="0"/>
            </a:endParaRPr>
          </a:p>
          <a:p>
            <a:pPr algn="ctr"/>
            <a:endParaRPr lang="cs-CZ" sz="4000" u="sng" dirty="0" smtClean="0">
              <a:blipFill>
                <a:blip r:embed="rId4"/>
                <a:stretch>
                  <a:fillRect/>
                </a:stretch>
              </a:blipFill>
              <a:latin typeface="Imprint MT Shadow" pitchFamily="82" charset="0"/>
            </a:endParaRPr>
          </a:p>
        </p:txBody>
      </p:sp>
      <p:pic>
        <p:nvPicPr>
          <p:cNvPr id="20" name="Picture 3"/>
          <p:cNvPicPr>
            <a:picLocks noChangeAspect="1" noChangeArrowheads="1"/>
          </p:cNvPicPr>
          <p:nvPr/>
        </p:nvPicPr>
        <p:blipFill>
          <a:blip r:embed="rId5" cstate="print"/>
          <a:srcRect/>
          <a:stretch>
            <a:fillRect/>
          </a:stretch>
        </p:blipFill>
        <p:spPr bwMode="auto">
          <a:xfrm>
            <a:off x="1831132" y="5707732"/>
            <a:ext cx="1152128" cy="1081683"/>
          </a:xfrm>
          <a:prstGeom prst="rect">
            <a:avLst/>
          </a:prstGeom>
          <a:noFill/>
          <a:ln w="9525">
            <a:noFill/>
            <a:miter lim="800000"/>
            <a:headEnd/>
            <a:tailEnd/>
          </a:ln>
        </p:spPr>
      </p:pic>
      <p:sp>
        <p:nvSpPr>
          <p:cNvPr id="21" name="TextovéPole 20"/>
          <p:cNvSpPr txBox="1"/>
          <p:nvPr/>
        </p:nvSpPr>
        <p:spPr>
          <a:xfrm>
            <a:off x="751976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27</a:t>
            </a:r>
          </a:p>
        </p:txBody>
      </p:sp>
      <p:sp>
        <p:nvSpPr>
          <p:cNvPr id="22" name="TextovéPole 21"/>
          <p:cNvSpPr txBox="1"/>
          <p:nvPr/>
        </p:nvSpPr>
        <p:spPr>
          <a:xfrm>
            <a:off x="168711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359524" y="1658436"/>
            <a:ext cx="4896544" cy="5201424"/>
          </a:xfrm>
          <a:prstGeom prst="rect">
            <a:avLst/>
          </a:prstGeom>
          <a:blipFill dpi="0" rotWithShape="1">
            <a:blip r:embed="rId2" cstate="print">
              <a:alphaModFix amt="59000"/>
            </a:blip>
            <a:srcRect/>
            <a:stretch>
              <a:fillRect/>
            </a:stretch>
          </a:blipFill>
          <a:ln w="66675">
            <a:solidFill>
              <a:srgbClr val="FF7C80"/>
            </a:solidFill>
            <a:prstDash val="lgDashDot"/>
          </a:ln>
        </p:spPr>
        <p:txBody>
          <a:bodyPr wrap="square" rtlCol="0">
            <a:spAutoFit/>
          </a:bodyPr>
          <a:lstStyle/>
          <a:p>
            <a:pPr algn="ctr"/>
            <a:r>
              <a:rPr lang="cs-CZ" sz="4400" dirty="0" smtClean="0">
                <a:ln w="50800">
                  <a:solidFill>
                    <a:srgbClr val="0033CC"/>
                  </a:solidFill>
                </a:ln>
                <a:solidFill>
                  <a:srgbClr val="FFFF00"/>
                </a:solidFill>
                <a:latin typeface="Engravers MT" pitchFamily="18" charset="0"/>
              </a:rPr>
              <a:t>SK </a:t>
            </a:r>
            <a:r>
              <a:rPr lang="cs-CZ" sz="4400" dirty="0" err="1" smtClean="0">
                <a:ln w="50800">
                  <a:solidFill>
                    <a:srgbClr val="0033CC"/>
                  </a:solidFill>
                </a:ln>
                <a:solidFill>
                  <a:srgbClr val="FFFF00"/>
                </a:solidFill>
                <a:latin typeface="Engravers MT" pitchFamily="18" charset="0"/>
              </a:rPr>
              <a:t>Štětí</a:t>
            </a:r>
            <a:endParaRPr lang="cs-CZ" sz="4400" dirty="0" smtClean="0">
              <a:ln w="50800">
                <a:solidFill>
                  <a:srgbClr val="0033CC"/>
                </a:solidFill>
              </a:ln>
              <a:solidFill>
                <a:srgbClr val="FFFF00"/>
              </a:solidFill>
              <a:latin typeface="Engravers MT" pitchFamily="18" charset="0"/>
            </a:endParaRPr>
          </a:p>
          <a:p>
            <a:pPr algn="ctr"/>
            <a:r>
              <a:rPr lang="cs-CZ" sz="1000" dirty="0" smtClean="0">
                <a:ln w="50800">
                  <a:solidFill>
                    <a:srgbClr val="0033CC"/>
                  </a:solidFill>
                </a:ln>
                <a:solidFill>
                  <a:srgbClr val="FFFF00"/>
                </a:solidFill>
                <a:latin typeface="Engravers MT" pitchFamily="18" charset="0"/>
              </a:rPr>
              <a:t>-</a:t>
            </a:r>
          </a:p>
          <a:p>
            <a:pPr algn="ctr"/>
            <a:r>
              <a:rPr lang="cs-CZ" sz="4400" dirty="0" smtClean="0">
                <a:ln w="50800">
                  <a:solidFill>
                    <a:srgbClr val="0033CC"/>
                  </a:solidFill>
                </a:ln>
                <a:solidFill>
                  <a:srgbClr val="FFFF00"/>
                </a:solidFill>
                <a:latin typeface="Engravers MT" pitchFamily="18" charset="0"/>
              </a:rPr>
              <a:t>TJ Sokol </a:t>
            </a:r>
            <a:r>
              <a:rPr lang="cs-CZ" sz="4400" dirty="0" err="1" smtClean="0">
                <a:ln w="50800">
                  <a:solidFill>
                    <a:srgbClr val="0033CC"/>
                  </a:solidFill>
                </a:ln>
                <a:solidFill>
                  <a:srgbClr val="FFFF00"/>
                </a:solidFill>
                <a:latin typeface="Engravers MT" pitchFamily="18" charset="0"/>
              </a:rPr>
              <a:t>Srbice</a:t>
            </a:r>
            <a:endParaRPr lang="cs-CZ" sz="4400" dirty="0" smtClean="0">
              <a:ln w="50800">
                <a:solidFill>
                  <a:srgbClr val="0033CC"/>
                </a:solidFill>
              </a:ln>
              <a:solidFill>
                <a:srgbClr val="FFFF00"/>
              </a:solidFill>
              <a:latin typeface="Engravers MT" pitchFamily="18" charset="0"/>
            </a:endParaRPr>
          </a:p>
          <a:p>
            <a:pPr algn="ctr"/>
            <a:endParaRPr lang="cs-CZ" sz="4400" dirty="0" smtClean="0">
              <a:latin typeface="Engravers MT" pitchFamily="18" charset="0"/>
            </a:endParaRPr>
          </a:p>
          <a:p>
            <a:pPr algn="ctr"/>
            <a:endParaRPr lang="cs-CZ" sz="3600" dirty="0" smtClean="0">
              <a:latin typeface="Engravers MT" pitchFamily="18" charset="0"/>
            </a:endParaRPr>
          </a:p>
          <a:p>
            <a:pPr algn="ctr"/>
            <a:endParaRPr lang="cs-CZ" sz="3600" dirty="0" smtClean="0">
              <a:latin typeface="Engravers MT" pitchFamily="18" charset="0"/>
            </a:endParaRPr>
          </a:p>
          <a:p>
            <a:pPr algn="ctr"/>
            <a:r>
              <a:rPr lang="cs-CZ" sz="3600" dirty="0" smtClean="0">
                <a:solidFill>
                  <a:srgbClr val="666633"/>
                </a:solidFill>
                <a:latin typeface="Engravers MT" pitchFamily="18" charset="0"/>
              </a:rPr>
              <a:t>Sobota 4.6.2016</a:t>
            </a:r>
          </a:p>
          <a:p>
            <a:pPr algn="ctr"/>
            <a:r>
              <a:rPr lang="cs-CZ" sz="3800" dirty="0" smtClean="0">
                <a:solidFill>
                  <a:srgbClr val="666633"/>
                </a:solidFill>
                <a:latin typeface="Engravers MT" pitchFamily="18" charset="0"/>
              </a:rPr>
              <a:t>10:15 hod</a:t>
            </a:r>
          </a:p>
        </p:txBody>
      </p:sp>
      <p:sp>
        <p:nvSpPr>
          <p:cNvPr id="4" name="TextovéPole 3"/>
          <p:cNvSpPr txBox="1"/>
          <p:nvPr/>
        </p:nvSpPr>
        <p:spPr>
          <a:xfrm>
            <a:off x="5359524" y="163116"/>
            <a:ext cx="4968552" cy="1323439"/>
          </a:xfrm>
          <a:prstGeom prst="rect">
            <a:avLst/>
          </a:prstGeom>
          <a:blipFill dpi="0" rotWithShape="1">
            <a:blip r:embed="rId3" cstate="print">
              <a:alphaModFix amt="55000"/>
            </a:blip>
            <a:srcRect/>
            <a:stretch>
              <a:fillRect/>
            </a:stretch>
          </a:blipFill>
          <a:ln w="95250" cmpd="dbl">
            <a:solidFill>
              <a:schemeClr val="tx1"/>
            </a:solidFill>
            <a:prstDash val="sysDot"/>
          </a:ln>
        </p:spPr>
        <p:txBody>
          <a:bodyPr wrap="square" rtlCol="0">
            <a:spAutoFit/>
          </a:bodyPr>
          <a:lstStyle/>
          <a:p>
            <a:pPr algn="ctr"/>
            <a:r>
              <a:rPr lang="cs-CZ" sz="4000" b="0" dirty="0" smtClean="0">
                <a:ln>
                  <a:solidFill>
                    <a:srgbClr val="008000"/>
                  </a:solidFill>
                </a:ln>
                <a:solidFill>
                  <a:srgbClr val="FF3300"/>
                </a:solidFill>
                <a:effectLst>
                  <a:outerShdw blurRad="38100" dist="38100" dir="2700000" algn="tl">
                    <a:srgbClr val="000000">
                      <a:alpha val="43137"/>
                    </a:srgbClr>
                  </a:outerShdw>
                </a:effectLst>
                <a:latin typeface="Bookman Old Style" pitchFamily="18" charset="0"/>
              </a:rPr>
              <a:t>Pozvánka na další domácí zápas </a:t>
            </a:r>
          </a:p>
        </p:txBody>
      </p:sp>
      <p:pic>
        <p:nvPicPr>
          <p:cNvPr id="5" name="Picture 2"/>
          <p:cNvPicPr>
            <a:picLocks noChangeAspect="1" noChangeArrowheads="1"/>
          </p:cNvPicPr>
          <p:nvPr/>
        </p:nvPicPr>
        <p:blipFill>
          <a:blip r:embed="rId4" cstate="print"/>
          <a:srcRect/>
          <a:stretch>
            <a:fillRect/>
          </a:stretch>
        </p:blipFill>
        <p:spPr bwMode="auto">
          <a:xfrm>
            <a:off x="6943700" y="3979540"/>
            <a:ext cx="1656184" cy="1584176"/>
          </a:xfrm>
          <a:prstGeom prst="rect">
            <a:avLst/>
          </a:prstGeom>
          <a:noFill/>
          <a:ln w="9525">
            <a:noFill/>
            <a:miter lim="800000"/>
            <a:headEnd/>
            <a:tailEnd/>
          </a:ln>
        </p:spPr>
      </p:pic>
      <p:graphicFrame>
        <p:nvGraphicFramePr>
          <p:cNvPr id="9" name="Tabulka 8"/>
          <p:cNvGraphicFramePr>
            <a:graphicFrameLocks noGrp="1"/>
          </p:cNvGraphicFramePr>
          <p:nvPr/>
        </p:nvGraphicFramePr>
        <p:xfrm>
          <a:off x="102940" y="1243236"/>
          <a:ext cx="4536503" cy="2748915"/>
        </p:xfrm>
        <a:graphic>
          <a:graphicData uri="http://schemas.openxmlformats.org/drawingml/2006/table">
            <a:tbl>
              <a:tblPr/>
              <a:tblGrid>
                <a:gridCol w="430472">
                  <a:extLst>
                    <a:ext uri="{9D8B030D-6E8A-4147-A177-3AD203B41FA5}">
                      <a16:colId xmlns:a16="http://schemas.microsoft.com/office/drawing/2014/main" val="20000"/>
                    </a:ext>
                  </a:extLst>
                </a:gridCol>
                <a:gridCol w="1009952">
                  <a:extLst>
                    <a:ext uri="{9D8B030D-6E8A-4147-A177-3AD203B41FA5}">
                      <a16:colId xmlns:a16="http://schemas.microsoft.com/office/drawing/2014/main" val="20001"/>
                    </a:ext>
                  </a:extLst>
                </a:gridCol>
                <a:gridCol w="413914">
                  <a:extLst>
                    <a:ext uri="{9D8B030D-6E8A-4147-A177-3AD203B41FA5}">
                      <a16:colId xmlns:a16="http://schemas.microsoft.com/office/drawing/2014/main" val="20002"/>
                    </a:ext>
                  </a:extLst>
                </a:gridCol>
                <a:gridCol w="413914">
                  <a:extLst>
                    <a:ext uri="{9D8B030D-6E8A-4147-A177-3AD203B41FA5}">
                      <a16:colId xmlns:a16="http://schemas.microsoft.com/office/drawing/2014/main" val="20003"/>
                    </a:ext>
                  </a:extLst>
                </a:gridCol>
                <a:gridCol w="413914">
                  <a:extLst>
                    <a:ext uri="{9D8B030D-6E8A-4147-A177-3AD203B41FA5}">
                      <a16:colId xmlns:a16="http://schemas.microsoft.com/office/drawing/2014/main" val="20004"/>
                    </a:ext>
                  </a:extLst>
                </a:gridCol>
                <a:gridCol w="413914">
                  <a:extLst>
                    <a:ext uri="{9D8B030D-6E8A-4147-A177-3AD203B41FA5}">
                      <a16:colId xmlns:a16="http://schemas.microsoft.com/office/drawing/2014/main" val="20005"/>
                    </a:ext>
                  </a:extLst>
                </a:gridCol>
                <a:gridCol w="794716">
                  <a:extLst>
                    <a:ext uri="{9D8B030D-6E8A-4147-A177-3AD203B41FA5}">
                      <a16:colId xmlns:a16="http://schemas.microsoft.com/office/drawing/2014/main" val="20006"/>
                    </a:ext>
                  </a:extLst>
                </a:gridCol>
                <a:gridCol w="645707">
                  <a:extLst>
                    <a:ext uri="{9D8B030D-6E8A-4147-A177-3AD203B41FA5}">
                      <a16:colId xmlns:a16="http://schemas.microsoft.com/office/drawing/2014/main" val="20007"/>
                    </a:ext>
                  </a:extLst>
                </a:gridCol>
              </a:tblGrid>
              <a:tr h="190500">
                <a:tc gridSpan="8">
                  <a:txBody>
                    <a:bodyPr/>
                    <a:lstStyle/>
                    <a:p>
                      <a:pPr algn="ctr" fontAlgn="ctr"/>
                      <a:r>
                        <a:rPr lang="cs-CZ" sz="1400" b="1" i="0" u="none" strike="noStrike" dirty="0">
                          <a:solidFill>
                            <a:srgbClr val="000000"/>
                          </a:solidFill>
                          <a:latin typeface="Calibri"/>
                        </a:rPr>
                        <a:t>Severočeský přebor   1977-78  Postup do divize</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99FF66"/>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26365">
                <a:tc>
                  <a:txBody>
                    <a:bodyPr/>
                    <a:lstStyle/>
                    <a:p>
                      <a:pPr algn="ctr" fontAlgn="ctr"/>
                      <a:r>
                        <a:rPr lang="cs-CZ" sz="1400" b="1" i="0" u="none" strike="noStrike" dirty="0">
                          <a:solidFill>
                            <a:srgbClr val="FF0000"/>
                          </a:solidFill>
                          <a:latin typeface="Calibri"/>
                        </a:rPr>
                        <a:t>1</a:t>
                      </a:r>
                    </a:p>
                  </a:txBody>
                  <a:tcPr marL="9525" marR="9525" marT="9525" marB="0" anchor="ctr">
                    <a:lnL>
                      <a:noFill/>
                    </a:lnL>
                    <a:lnR>
                      <a:noFill/>
                    </a:lnR>
                    <a:lnT>
                      <a:noFill/>
                    </a:lnT>
                    <a:lnB>
                      <a:noFill/>
                    </a:lnB>
                    <a:solidFill>
                      <a:srgbClr val="FFFF99"/>
                    </a:solidFill>
                  </a:tcPr>
                </a:tc>
                <a:tc>
                  <a:txBody>
                    <a:bodyPr/>
                    <a:lstStyle/>
                    <a:p>
                      <a:pPr algn="ctr" fontAlgn="ctr"/>
                      <a:r>
                        <a:rPr lang="cs-CZ" sz="1400" b="1" i="0" u="none" strike="noStrike" dirty="0">
                          <a:solidFill>
                            <a:srgbClr val="FF0000"/>
                          </a:solidFill>
                          <a:latin typeface="Calibri"/>
                        </a:rPr>
                        <a:t>Sepap </a:t>
                      </a:r>
                      <a:r>
                        <a:rPr lang="cs-CZ" sz="1400" b="1" i="0" u="none" strike="noStrike" dirty="0" err="1">
                          <a:solidFill>
                            <a:srgbClr val="FF0000"/>
                          </a:solidFill>
                          <a:latin typeface="Calibri"/>
                        </a:rPr>
                        <a:t>Štětí</a:t>
                      </a:r>
                      <a:endParaRPr lang="cs-CZ" sz="1400" b="1" i="0" u="none" strike="noStrike" dirty="0">
                        <a:solidFill>
                          <a:srgbClr val="FF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400" b="1" i="0" u="none" strike="noStrike" dirty="0" smtClean="0">
                          <a:solidFill>
                            <a:srgbClr val="FF0000"/>
                          </a:solidFill>
                          <a:latin typeface="Calibri"/>
                        </a:rPr>
                        <a:t>26</a:t>
                      </a:r>
                      <a:endParaRPr lang="cs-CZ" sz="1400" b="1" i="0" u="none" strike="noStrike" dirty="0">
                        <a:solidFill>
                          <a:srgbClr val="FF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400" b="1" i="0" u="none" strike="noStrike" dirty="0" smtClean="0">
                          <a:solidFill>
                            <a:srgbClr val="FF0000"/>
                          </a:solidFill>
                          <a:latin typeface="Calibri"/>
                        </a:rPr>
                        <a:t>19</a:t>
                      </a:r>
                      <a:endParaRPr lang="cs-CZ" sz="1400" b="1" i="0" u="none" strike="noStrike" dirty="0">
                        <a:solidFill>
                          <a:srgbClr val="FF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400" b="1" i="0" u="none" strike="noStrike" dirty="0" smtClean="0">
                          <a:solidFill>
                            <a:srgbClr val="FF0000"/>
                          </a:solidFill>
                          <a:latin typeface="Calibri"/>
                        </a:rPr>
                        <a:t>5</a:t>
                      </a:r>
                      <a:endParaRPr lang="cs-CZ" sz="1400" b="1" i="0" u="none" strike="noStrike" dirty="0">
                        <a:solidFill>
                          <a:srgbClr val="FF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400" b="1" i="0" u="none" strike="noStrike" dirty="0" smtClean="0">
                          <a:solidFill>
                            <a:srgbClr val="FF0000"/>
                          </a:solidFill>
                          <a:latin typeface="Calibri"/>
                        </a:rPr>
                        <a:t>2</a:t>
                      </a:r>
                      <a:endParaRPr lang="cs-CZ" sz="1400" b="1" i="0" u="none" strike="noStrike" dirty="0">
                        <a:solidFill>
                          <a:srgbClr val="FF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400" b="1" i="0" u="none" strike="noStrike" dirty="0" smtClean="0">
                          <a:solidFill>
                            <a:srgbClr val="FF0000"/>
                          </a:solidFill>
                          <a:latin typeface="Calibri"/>
                        </a:rPr>
                        <a:t>71:26</a:t>
                      </a:r>
                      <a:endParaRPr lang="cs-CZ" sz="1400" b="1" i="0" u="none" strike="noStrike" dirty="0">
                        <a:solidFill>
                          <a:srgbClr val="FF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400" b="1" i="0" u="none" strike="noStrike" dirty="0" smtClean="0">
                          <a:solidFill>
                            <a:srgbClr val="FF0000"/>
                          </a:solidFill>
                          <a:latin typeface="Calibri"/>
                        </a:rPr>
                        <a:t>43</a:t>
                      </a:r>
                      <a:endParaRPr lang="cs-CZ" sz="1400" b="1" i="0" u="none" strike="noStrike" dirty="0">
                        <a:solidFill>
                          <a:srgbClr val="FF0000"/>
                        </a:solidFill>
                        <a:latin typeface="Calibri"/>
                      </a:endParaRP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10001"/>
                  </a:ext>
                </a:extLst>
              </a:tr>
              <a:tr h="126365">
                <a:tc>
                  <a:txBody>
                    <a:bodyPr/>
                    <a:lstStyle/>
                    <a:p>
                      <a:pPr algn="ctr" fontAlgn="ctr"/>
                      <a:r>
                        <a:rPr lang="cs-CZ" sz="1100" b="1" i="0" u="none" strike="noStrike">
                          <a:solidFill>
                            <a:srgbClr val="000000"/>
                          </a:solidFill>
                          <a:latin typeface="Calibri"/>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Velké Hamry</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26</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10</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9</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7</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30:29</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29</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2"/>
                  </a:ext>
                </a:extLst>
              </a:tr>
              <a:tr h="126365">
                <a:tc>
                  <a:txBody>
                    <a:bodyPr/>
                    <a:lstStyle/>
                    <a:p>
                      <a:pPr algn="ctr" fontAlgn="ctr"/>
                      <a:r>
                        <a:rPr lang="cs-CZ" sz="1100" b="1" i="0" u="none" strike="noStrike">
                          <a:solidFill>
                            <a:srgbClr val="000000"/>
                          </a:solidFill>
                          <a:latin typeface="Calibri"/>
                        </a:rPr>
                        <a:t>3</a:t>
                      </a: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err="1">
                          <a:solidFill>
                            <a:srgbClr val="000000"/>
                          </a:solidFill>
                          <a:latin typeface="Calibri"/>
                        </a:rPr>
                        <a:t>Sn</a:t>
                      </a:r>
                      <a:r>
                        <a:rPr lang="cs-CZ" sz="1100" b="1" i="0" u="none" strike="noStrike" dirty="0">
                          <a:solidFill>
                            <a:srgbClr val="000000"/>
                          </a:solidFill>
                          <a:latin typeface="Calibri"/>
                        </a:rPr>
                        <a:t> Kadaň</a:t>
                      </a: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26</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11</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6</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9</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43:36</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28</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10003"/>
                  </a:ext>
                </a:extLst>
              </a:tr>
              <a:tr h="126365">
                <a:tc>
                  <a:txBody>
                    <a:bodyPr/>
                    <a:lstStyle/>
                    <a:p>
                      <a:pPr algn="ctr" fontAlgn="ctr"/>
                      <a:r>
                        <a:rPr lang="cs-CZ" sz="1100" b="1" i="0" u="none" strike="noStrike">
                          <a:solidFill>
                            <a:srgbClr val="000000"/>
                          </a:solidFill>
                          <a:latin typeface="Calibri"/>
                        </a:rPr>
                        <a:t>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err="1">
                          <a:solidFill>
                            <a:srgbClr val="000000"/>
                          </a:solidFill>
                          <a:latin typeface="Calibri"/>
                        </a:rPr>
                        <a:t>Sn</a:t>
                      </a:r>
                      <a:r>
                        <a:rPr lang="cs-CZ" sz="1100" b="1" i="0" u="none" strike="noStrike" dirty="0">
                          <a:solidFill>
                            <a:srgbClr val="000000"/>
                          </a:solidFill>
                          <a:latin typeface="Calibri"/>
                        </a:rPr>
                        <a:t> Liberec B</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26</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10</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6</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10</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28:30</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26</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4"/>
                  </a:ext>
                </a:extLst>
              </a:tr>
              <a:tr h="126365">
                <a:tc>
                  <a:txBody>
                    <a:bodyPr/>
                    <a:lstStyle/>
                    <a:p>
                      <a:pPr algn="ctr" fontAlgn="ctr"/>
                      <a:r>
                        <a:rPr lang="cs-CZ" sz="1100" b="1" i="0" u="none" strike="noStrike">
                          <a:solidFill>
                            <a:srgbClr val="000000"/>
                          </a:solidFill>
                          <a:latin typeface="Calibri"/>
                        </a:rPr>
                        <a:t>5</a:t>
                      </a: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a:solidFill>
                            <a:srgbClr val="000000"/>
                          </a:solidFill>
                          <a:latin typeface="Calibri"/>
                        </a:rPr>
                        <a:t>Jiskra Nový Bor</a:t>
                      </a: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26</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9</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8</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9</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26.31</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26</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10005"/>
                  </a:ext>
                </a:extLst>
              </a:tr>
              <a:tr h="126365">
                <a:tc>
                  <a:txBody>
                    <a:bodyPr/>
                    <a:lstStyle/>
                    <a:p>
                      <a:pPr algn="ctr" fontAlgn="ctr"/>
                      <a:r>
                        <a:rPr lang="cs-CZ" sz="1100" b="1" i="0" u="none" strike="noStrike">
                          <a:solidFill>
                            <a:srgbClr val="000000"/>
                          </a:solidFill>
                          <a:latin typeface="Calibri"/>
                        </a:rPr>
                        <a:t>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Baník Most B</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26</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9</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7</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10</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41.31</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25</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6"/>
                  </a:ext>
                </a:extLst>
              </a:tr>
              <a:tr h="126365">
                <a:tc>
                  <a:txBody>
                    <a:bodyPr/>
                    <a:lstStyle/>
                    <a:p>
                      <a:pPr algn="ctr" fontAlgn="ctr"/>
                      <a:r>
                        <a:rPr lang="cs-CZ" sz="1100" b="1" i="0" u="none" strike="noStrike">
                          <a:solidFill>
                            <a:srgbClr val="000000"/>
                          </a:solidFill>
                          <a:latin typeface="Calibri"/>
                        </a:rPr>
                        <a:t>7</a:t>
                      </a: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a:solidFill>
                            <a:srgbClr val="000000"/>
                          </a:solidFill>
                          <a:latin typeface="Calibri"/>
                        </a:rPr>
                        <a:t>VTJ Litoměřice</a:t>
                      </a: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26</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9</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7</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10</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35.30</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25</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10007"/>
                  </a:ext>
                </a:extLst>
              </a:tr>
              <a:tr h="126365">
                <a:tc>
                  <a:txBody>
                    <a:bodyPr/>
                    <a:lstStyle/>
                    <a:p>
                      <a:pPr algn="ctr" fontAlgn="ctr"/>
                      <a:r>
                        <a:rPr lang="cs-CZ" sz="1100" b="1" i="0" u="none" strike="noStrike">
                          <a:solidFill>
                            <a:srgbClr val="000000"/>
                          </a:solidFill>
                          <a:latin typeface="Calibri"/>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err="1" smtClean="0">
                          <a:solidFill>
                            <a:srgbClr val="000000"/>
                          </a:solidFill>
                          <a:latin typeface="Calibri"/>
                        </a:rPr>
                        <a:t>Sl.Litoměřice</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26</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9</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7</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10</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21:34</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25</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8"/>
                  </a:ext>
                </a:extLst>
              </a:tr>
              <a:tr h="126365">
                <a:tc>
                  <a:txBody>
                    <a:bodyPr/>
                    <a:lstStyle/>
                    <a:p>
                      <a:pPr algn="ctr" fontAlgn="ctr"/>
                      <a:r>
                        <a:rPr lang="cs-CZ" sz="1100" b="1" i="0" u="none" strike="noStrike">
                          <a:solidFill>
                            <a:srgbClr val="000000"/>
                          </a:solidFill>
                          <a:latin typeface="Calibri"/>
                        </a:rPr>
                        <a:t>9</a:t>
                      </a: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a:solidFill>
                            <a:srgbClr val="000000"/>
                          </a:solidFill>
                          <a:latin typeface="Calibri"/>
                        </a:rPr>
                        <a:t>Dynamo Doksy</a:t>
                      </a: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26</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9</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6</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11</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32.34</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24</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10009"/>
                  </a:ext>
                </a:extLst>
              </a:tr>
              <a:tr h="126365">
                <a:tc>
                  <a:txBody>
                    <a:bodyPr/>
                    <a:lstStyle/>
                    <a:p>
                      <a:pPr algn="ctr" fontAlgn="ctr"/>
                      <a:r>
                        <a:rPr lang="cs-CZ" sz="1100" b="1" i="0" u="none" strike="noStrike">
                          <a:solidFill>
                            <a:srgbClr val="000000"/>
                          </a:solidFill>
                          <a:latin typeface="Calibri"/>
                        </a:rPr>
                        <a:t>10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Ústí n.L. B</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2</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8</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8</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10</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24:32</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24</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0"/>
                  </a:ext>
                </a:extLst>
              </a:tr>
              <a:tr h="126365">
                <a:tc>
                  <a:txBody>
                    <a:bodyPr/>
                    <a:lstStyle/>
                    <a:p>
                      <a:pPr algn="ctr" fontAlgn="ctr"/>
                      <a:r>
                        <a:rPr lang="cs-CZ" sz="1100" b="1" i="0" u="none" strike="noStrike">
                          <a:solidFill>
                            <a:srgbClr val="000000"/>
                          </a:solidFill>
                          <a:latin typeface="Calibri"/>
                        </a:rPr>
                        <a:t>11</a:t>
                      </a: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a:solidFill>
                            <a:srgbClr val="000000"/>
                          </a:solidFill>
                          <a:latin typeface="Calibri"/>
                        </a:rPr>
                        <a:t>Loko Louny</a:t>
                      </a: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26</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7</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10</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9</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30.48</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24</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10011"/>
                  </a:ext>
                </a:extLst>
              </a:tr>
              <a:tr h="126365">
                <a:tc>
                  <a:txBody>
                    <a:bodyPr/>
                    <a:lstStyle/>
                    <a:p>
                      <a:pPr algn="ctr" fontAlgn="ctr"/>
                      <a:r>
                        <a:rPr lang="cs-CZ" sz="1100" b="1" i="0" u="none" strike="noStrike">
                          <a:solidFill>
                            <a:srgbClr val="000000"/>
                          </a:solidFill>
                          <a:latin typeface="Calibri"/>
                        </a:rPr>
                        <a:t>12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CHZ Lovosice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26</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8</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6</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12</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34:45</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22</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2"/>
                  </a:ext>
                </a:extLst>
              </a:tr>
              <a:tr h="126365">
                <a:tc>
                  <a:txBody>
                    <a:bodyPr/>
                    <a:lstStyle/>
                    <a:p>
                      <a:pPr algn="ctr" fontAlgn="ctr"/>
                      <a:r>
                        <a:rPr lang="cs-CZ" sz="1100" b="1" i="0" u="none" strike="noStrike">
                          <a:solidFill>
                            <a:srgbClr val="000000"/>
                          </a:solidFill>
                          <a:latin typeface="Calibri"/>
                        </a:rPr>
                        <a:t>13</a:t>
                      </a: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a:solidFill>
                            <a:srgbClr val="000000"/>
                          </a:solidFill>
                          <a:latin typeface="Calibri"/>
                        </a:rPr>
                        <a:t>Dynamo Trmice</a:t>
                      </a: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26</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8</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5</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13</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35:43</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tc>
                  <a:txBody>
                    <a:bodyPr/>
                    <a:lstStyle/>
                    <a:p>
                      <a:pPr algn="ctr" fontAlgn="ctr"/>
                      <a:r>
                        <a:rPr lang="cs-CZ" sz="1100" b="1" i="0" u="none" strike="noStrike" dirty="0" smtClean="0">
                          <a:solidFill>
                            <a:srgbClr val="000000"/>
                          </a:solidFill>
                          <a:latin typeface="Calibri"/>
                        </a:rPr>
                        <a:t>21</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FFFF99"/>
                    </a:solidFill>
                  </a:tcPr>
                </a:tc>
                <a:extLst>
                  <a:ext uri="{0D108BD9-81ED-4DB2-BD59-A6C34878D82A}">
                    <a16:rowId xmlns:a16="http://schemas.microsoft.com/office/drawing/2014/main" val="10013"/>
                  </a:ext>
                </a:extLst>
              </a:tr>
              <a:tr h="126365">
                <a:tc>
                  <a:txBody>
                    <a:bodyPr/>
                    <a:lstStyle/>
                    <a:p>
                      <a:pPr algn="ctr" fontAlgn="ctr"/>
                      <a:r>
                        <a:rPr lang="cs-CZ" sz="1100" b="1" i="0" u="none" strike="noStrike">
                          <a:solidFill>
                            <a:srgbClr val="000000"/>
                          </a:solidFill>
                          <a:latin typeface="Calibri"/>
                        </a:rPr>
                        <a:t>14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Baník Meziboří</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26</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8</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5</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13</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39:41</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smtClean="0">
                          <a:solidFill>
                            <a:srgbClr val="000000"/>
                          </a:solidFill>
                          <a:latin typeface="Calibri"/>
                        </a:rPr>
                        <a:t>21</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4"/>
                  </a:ext>
                </a:extLst>
              </a:tr>
            </a:tbl>
          </a:graphicData>
        </a:graphic>
      </p:graphicFrame>
      <p:graphicFrame>
        <p:nvGraphicFramePr>
          <p:cNvPr id="10" name="Tabulka 9"/>
          <p:cNvGraphicFramePr>
            <a:graphicFrameLocks noGrp="1"/>
          </p:cNvGraphicFramePr>
          <p:nvPr/>
        </p:nvGraphicFramePr>
        <p:xfrm>
          <a:off x="102940" y="4267572"/>
          <a:ext cx="4464495" cy="2779395"/>
        </p:xfrm>
        <a:graphic>
          <a:graphicData uri="http://schemas.openxmlformats.org/drawingml/2006/table">
            <a:tbl>
              <a:tblPr/>
              <a:tblGrid>
                <a:gridCol w="291397">
                  <a:extLst>
                    <a:ext uri="{9D8B030D-6E8A-4147-A177-3AD203B41FA5}">
                      <a16:colId xmlns:a16="http://schemas.microsoft.com/office/drawing/2014/main" val="20000"/>
                    </a:ext>
                  </a:extLst>
                </a:gridCol>
                <a:gridCol w="1582898">
                  <a:extLst>
                    <a:ext uri="{9D8B030D-6E8A-4147-A177-3AD203B41FA5}">
                      <a16:colId xmlns:a16="http://schemas.microsoft.com/office/drawing/2014/main" val="20001"/>
                    </a:ext>
                  </a:extLst>
                </a:gridCol>
                <a:gridCol w="359750">
                  <a:extLst>
                    <a:ext uri="{9D8B030D-6E8A-4147-A177-3AD203B41FA5}">
                      <a16:colId xmlns:a16="http://schemas.microsoft.com/office/drawing/2014/main" val="20002"/>
                    </a:ext>
                  </a:extLst>
                </a:gridCol>
                <a:gridCol w="359750">
                  <a:extLst>
                    <a:ext uri="{9D8B030D-6E8A-4147-A177-3AD203B41FA5}">
                      <a16:colId xmlns:a16="http://schemas.microsoft.com/office/drawing/2014/main" val="20003"/>
                    </a:ext>
                  </a:extLst>
                </a:gridCol>
                <a:gridCol w="359750">
                  <a:extLst>
                    <a:ext uri="{9D8B030D-6E8A-4147-A177-3AD203B41FA5}">
                      <a16:colId xmlns:a16="http://schemas.microsoft.com/office/drawing/2014/main" val="20004"/>
                    </a:ext>
                  </a:extLst>
                </a:gridCol>
                <a:gridCol w="359750">
                  <a:extLst>
                    <a:ext uri="{9D8B030D-6E8A-4147-A177-3AD203B41FA5}">
                      <a16:colId xmlns:a16="http://schemas.microsoft.com/office/drawing/2014/main" val="20005"/>
                    </a:ext>
                  </a:extLst>
                </a:gridCol>
                <a:gridCol w="690719">
                  <a:extLst>
                    <a:ext uri="{9D8B030D-6E8A-4147-A177-3AD203B41FA5}">
                      <a16:colId xmlns:a16="http://schemas.microsoft.com/office/drawing/2014/main" val="20006"/>
                    </a:ext>
                  </a:extLst>
                </a:gridCol>
                <a:gridCol w="460481">
                  <a:extLst>
                    <a:ext uri="{9D8B030D-6E8A-4147-A177-3AD203B41FA5}">
                      <a16:colId xmlns:a16="http://schemas.microsoft.com/office/drawing/2014/main" val="20007"/>
                    </a:ext>
                  </a:extLst>
                </a:gridCol>
              </a:tblGrid>
              <a:tr h="190500">
                <a:tc gridSpan="8">
                  <a:txBody>
                    <a:bodyPr/>
                    <a:lstStyle/>
                    <a:p>
                      <a:pPr algn="ctr" fontAlgn="ctr"/>
                      <a:r>
                        <a:rPr lang="cs-CZ" sz="1600" b="1" i="0" u="none" strike="noStrike" dirty="0">
                          <a:solidFill>
                            <a:srgbClr val="000000"/>
                          </a:solidFill>
                          <a:latin typeface="Calibri"/>
                        </a:rPr>
                        <a:t>Divize skupina B   1981-82  Postup do </a:t>
                      </a:r>
                      <a:r>
                        <a:rPr lang="cs-CZ" sz="1600" b="1" i="0" u="none" strike="noStrike" dirty="0" err="1">
                          <a:solidFill>
                            <a:srgbClr val="000000"/>
                          </a:solidFill>
                          <a:latin typeface="Calibri"/>
                        </a:rPr>
                        <a:t>III.ligy</a:t>
                      </a:r>
                      <a:r>
                        <a:rPr lang="cs-CZ" sz="1600" b="1" i="0" u="none" strike="noStrike" dirty="0">
                          <a:solidFill>
                            <a:srgbClr val="000000"/>
                          </a:solidFill>
                          <a:latin typeface="Calibri"/>
                        </a:rPr>
                        <a:t> (ČFL)</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26365">
                <a:tc>
                  <a:txBody>
                    <a:bodyPr/>
                    <a:lstStyle/>
                    <a:p>
                      <a:pPr algn="ctr" fontAlgn="ctr"/>
                      <a:r>
                        <a:rPr lang="cs-CZ" sz="1400" b="1" i="0" u="none" strike="noStrike" dirty="0">
                          <a:solidFill>
                            <a:srgbClr val="FF0000"/>
                          </a:solidFill>
                          <a:latin typeface="Calibri"/>
                        </a:rPr>
                        <a:t>1</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FF0000"/>
                          </a:solidFill>
                          <a:latin typeface="Calibri"/>
                        </a:rPr>
                        <a:t>Sepap </a:t>
                      </a:r>
                      <a:r>
                        <a:rPr lang="cs-CZ" sz="1400" b="1" i="0" u="none" strike="noStrike" dirty="0" err="1">
                          <a:solidFill>
                            <a:srgbClr val="FF0000"/>
                          </a:solidFill>
                          <a:latin typeface="Calibri"/>
                        </a:rPr>
                        <a:t>Štětí</a:t>
                      </a:r>
                      <a:endParaRPr lang="cs-CZ" sz="1400" b="1" i="0" u="none" strike="noStrike" dirty="0">
                        <a:solidFill>
                          <a:srgbClr val="FF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FF0000"/>
                          </a:solidFill>
                          <a:latin typeface="Calibri"/>
                        </a:rPr>
                        <a:t>26</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FF0000"/>
                          </a:solidFill>
                          <a:latin typeface="Calibri"/>
                        </a:rPr>
                        <a:t>17</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FF0000"/>
                          </a:solidFill>
                          <a:latin typeface="Calibri"/>
                        </a:rPr>
                        <a:t>5</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FF0000"/>
                          </a:solidFill>
                          <a:latin typeface="Calibri"/>
                        </a:rPr>
                        <a:t>7</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FF0000"/>
                          </a:solidFill>
                          <a:latin typeface="Calibri"/>
                        </a:rPr>
                        <a:t>55:20</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FF0000"/>
                          </a:solidFill>
                          <a:latin typeface="Calibri"/>
                        </a:rPr>
                        <a:t>39</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1"/>
                  </a:ext>
                </a:extLst>
              </a:tr>
              <a:tr h="126365">
                <a:tc>
                  <a:txBody>
                    <a:bodyPr/>
                    <a:lstStyle/>
                    <a:p>
                      <a:pPr algn="ctr" fontAlgn="ctr"/>
                      <a:r>
                        <a:rPr lang="cs-CZ" sz="1100" b="1" i="0" u="none" strike="noStrike">
                          <a:solidFill>
                            <a:srgbClr val="000000"/>
                          </a:solidFill>
                          <a:latin typeface="Calibri"/>
                        </a:rPr>
                        <a:t>2</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000000"/>
                          </a:solidFill>
                          <a:latin typeface="Calibri"/>
                        </a:rPr>
                        <a:t>Meteor Praha</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000000"/>
                          </a:solidFill>
                          <a:latin typeface="Calibri"/>
                        </a:rPr>
                        <a:t>26</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000000"/>
                          </a:solidFill>
                          <a:latin typeface="Calibri"/>
                        </a:rPr>
                        <a:t>15</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000000"/>
                          </a:solidFill>
                          <a:latin typeface="Calibri"/>
                        </a:rPr>
                        <a:t>7</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000000"/>
                          </a:solidFill>
                          <a:latin typeface="Calibri"/>
                        </a:rPr>
                        <a:t>4</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000000"/>
                          </a:solidFill>
                          <a:latin typeface="Calibri"/>
                        </a:rPr>
                        <a:t>48:21</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000000"/>
                          </a:solidFill>
                          <a:latin typeface="Calibri"/>
                        </a:rPr>
                        <a:t>37</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2"/>
                  </a:ext>
                </a:extLst>
              </a:tr>
              <a:tr h="126365">
                <a:tc>
                  <a:txBody>
                    <a:bodyPr/>
                    <a:lstStyle/>
                    <a:p>
                      <a:pPr algn="ctr" fontAlgn="ctr"/>
                      <a:r>
                        <a:rPr lang="cs-CZ" sz="1100" b="1" i="0" u="none" strike="noStrike">
                          <a:solidFill>
                            <a:srgbClr val="000000"/>
                          </a:solidFill>
                          <a:latin typeface="Calibri"/>
                        </a:rPr>
                        <a:t>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Slavoj Litoměřice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26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13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46:37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31</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3"/>
                  </a:ext>
                </a:extLst>
              </a:tr>
              <a:tr h="126365">
                <a:tc>
                  <a:txBody>
                    <a:bodyPr/>
                    <a:lstStyle/>
                    <a:p>
                      <a:pPr algn="ctr" fontAlgn="ctr"/>
                      <a:r>
                        <a:rPr lang="cs-CZ" sz="1100" b="1" i="0" u="none" strike="noStrike">
                          <a:solidFill>
                            <a:srgbClr val="000000"/>
                          </a:solidFill>
                          <a:latin typeface="Calibri"/>
                        </a:rPr>
                        <a:t>4</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err="1">
                          <a:solidFill>
                            <a:srgbClr val="000000"/>
                          </a:solidFill>
                          <a:latin typeface="Calibri"/>
                        </a:rPr>
                        <a:t>Sn</a:t>
                      </a:r>
                      <a:r>
                        <a:rPr lang="cs-CZ" sz="1100" b="1" i="0" u="none" strike="noStrike" dirty="0">
                          <a:solidFill>
                            <a:srgbClr val="000000"/>
                          </a:solidFill>
                          <a:latin typeface="Calibri"/>
                        </a:rPr>
                        <a:t> Varnsdorf</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26</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12</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4</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10</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43:32</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28</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4"/>
                  </a:ext>
                </a:extLst>
              </a:tr>
              <a:tr h="126365">
                <a:tc>
                  <a:txBody>
                    <a:bodyPr/>
                    <a:lstStyle/>
                    <a:p>
                      <a:pPr algn="ctr" fontAlgn="ctr"/>
                      <a:r>
                        <a:rPr lang="cs-CZ" sz="1100" b="1" i="0" u="none" strike="noStrike">
                          <a:solidFill>
                            <a:srgbClr val="000000"/>
                          </a:solidFill>
                          <a:latin typeface="Calibri"/>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err="1">
                          <a:solidFill>
                            <a:srgbClr val="000000"/>
                          </a:solidFill>
                          <a:latin typeface="Calibri"/>
                        </a:rPr>
                        <a:t>Fruta</a:t>
                      </a:r>
                      <a:r>
                        <a:rPr lang="cs-CZ" sz="1100" b="1" i="0" u="none" strike="noStrike" dirty="0">
                          <a:solidFill>
                            <a:srgbClr val="000000"/>
                          </a:solidFill>
                          <a:latin typeface="Calibri"/>
                        </a:rPr>
                        <a:t> </a:t>
                      </a:r>
                      <a:r>
                        <a:rPr lang="cs-CZ" sz="1100" b="1" i="0" u="none" strike="noStrike" dirty="0" err="1">
                          <a:solidFill>
                            <a:srgbClr val="000000"/>
                          </a:solidFill>
                          <a:latin typeface="Calibri"/>
                        </a:rPr>
                        <a:t>Vojkovice</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26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51:46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28</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5"/>
                  </a:ext>
                </a:extLst>
              </a:tr>
              <a:tr h="126365">
                <a:tc>
                  <a:txBody>
                    <a:bodyPr/>
                    <a:lstStyle/>
                    <a:p>
                      <a:pPr algn="ctr" fontAlgn="ctr"/>
                      <a:r>
                        <a:rPr lang="cs-CZ" sz="1100" b="1" i="0" u="none" strike="noStrike">
                          <a:solidFill>
                            <a:srgbClr val="000000"/>
                          </a:solidFill>
                          <a:latin typeface="Calibri"/>
                        </a:rPr>
                        <a:t>6</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Sepap Jílové</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000000"/>
                          </a:solidFill>
                          <a:latin typeface="Calibri"/>
                        </a:rPr>
                        <a:t>26</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000000"/>
                          </a:solidFill>
                          <a:latin typeface="Calibri"/>
                        </a:rPr>
                        <a:t>10</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7</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9</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40:37</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27</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6"/>
                  </a:ext>
                </a:extLst>
              </a:tr>
              <a:tr h="126365">
                <a:tc>
                  <a:txBody>
                    <a:bodyPr/>
                    <a:lstStyle/>
                    <a:p>
                      <a:pPr algn="ctr" fontAlgn="ctr"/>
                      <a:r>
                        <a:rPr lang="cs-CZ" sz="1100" b="1" i="0" u="none" strike="noStrike">
                          <a:solidFill>
                            <a:srgbClr val="000000"/>
                          </a:solidFill>
                          <a:latin typeface="Calibri"/>
                        </a:rPr>
                        <a:t>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VTJ Karlovy Vary</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26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46:26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26</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7"/>
                  </a:ext>
                </a:extLst>
              </a:tr>
              <a:tr h="126365">
                <a:tc>
                  <a:txBody>
                    <a:bodyPr/>
                    <a:lstStyle/>
                    <a:p>
                      <a:pPr algn="ctr" fontAlgn="ctr"/>
                      <a:r>
                        <a:rPr lang="cs-CZ" sz="1100" b="1" i="0" u="none" strike="noStrike">
                          <a:solidFill>
                            <a:srgbClr val="000000"/>
                          </a:solidFill>
                          <a:latin typeface="Calibri"/>
                        </a:rPr>
                        <a:t>8</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US Praha</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26</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9</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000000"/>
                          </a:solidFill>
                          <a:latin typeface="Calibri"/>
                        </a:rPr>
                        <a:t>7</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000000"/>
                          </a:solidFill>
                          <a:latin typeface="Calibri"/>
                        </a:rPr>
                        <a:t>10</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39:38</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25</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8"/>
                  </a:ext>
                </a:extLst>
              </a:tr>
              <a:tr h="126365">
                <a:tc>
                  <a:txBody>
                    <a:bodyPr/>
                    <a:lstStyle/>
                    <a:p>
                      <a:pPr algn="ctr" fontAlgn="ctr"/>
                      <a:r>
                        <a:rPr lang="cs-CZ" sz="1100" b="1" i="0" u="none" strike="noStrike">
                          <a:solidFill>
                            <a:srgbClr val="000000"/>
                          </a:solidFill>
                          <a:latin typeface="Calibri"/>
                        </a:rPr>
                        <a:t>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Admira Praha</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26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33:49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22</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9"/>
                  </a:ext>
                </a:extLst>
              </a:tr>
              <a:tr h="126365">
                <a:tc>
                  <a:txBody>
                    <a:bodyPr/>
                    <a:lstStyle/>
                    <a:p>
                      <a:pPr algn="ctr" fontAlgn="ctr"/>
                      <a:r>
                        <a:rPr lang="cs-CZ" sz="1100" b="1" i="0" u="none" strike="noStrike">
                          <a:solidFill>
                            <a:srgbClr val="000000"/>
                          </a:solidFill>
                          <a:latin typeface="Calibri"/>
                        </a:rPr>
                        <a:t>10</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Chemička Ústí n.L.</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26</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7</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8</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11</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000000"/>
                          </a:solidFill>
                          <a:latin typeface="Calibri"/>
                        </a:rPr>
                        <a:t>27:46</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22</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10"/>
                  </a:ext>
                </a:extLst>
              </a:tr>
              <a:tr h="126365">
                <a:tc>
                  <a:txBody>
                    <a:bodyPr/>
                    <a:lstStyle/>
                    <a:p>
                      <a:pPr algn="ctr" fontAlgn="ctr"/>
                      <a:r>
                        <a:rPr lang="cs-CZ" sz="1100" b="1" i="0" u="none" strike="noStrike">
                          <a:solidFill>
                            <a:srgbClr val="000000"/>
                          </a:solidFill>
                          <a:latin typeface="Calibri"/>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Spartka Roudnice n.L.</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26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13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35:51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21</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1"/>
                  </a:ext>
                </a:extLst>
              </a:tr>
              <a:tr h="126365">
                <a:tc>
                  <a:txBody>
                    <a:bodyPr/>
                    <a:lstStyle/>
                    <a:p>
                      <a:pPr algn="ctr" fontAlgn="ctr"/>
                      <a:r>
                        <a:rPr lang="cs-CZ" sz="1100" b="1" i="0" u="none" strike="noStrike">
                          <a:solidFill>
                            <a:srgbClr val="000000"/>
                          </a:solidFill>
                          <a:latin typeface="Calibri"/>
                        </a:rPr>
                        <a:t>12</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Sn Kadaň</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26</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7</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6</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13</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42:55</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000000"/>
                          </a:solidFill>
                          <a:latin typeface="Calibri"/>
                        </a:rPr>
                        <a:t>20</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12"/>
                  </a:ext>
                </a:extLst>
              </a:tr>
              <a:tr h="126365">
                <a:tc>
                  <a:txBody>
                    <a:bodyPr/>
                    <a:lstStyle/>
                    <a:p>
                      <a:pPr algn="ctr" fontAlgn="ctr"/>
                      <a:r>
                        <a:rPr lang="cs-CZ" sz="1100" b="1" i="0" u="none" strike="noStrike">
                          <a:solidFill>
                            <a:srgbClr val="000000"/>
                          </a:solidFill>
                          <a:latin typeface="Calibri"/>
                        </a:rPr>
                        <a:t>13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S.Brňany</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26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14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44:58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20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3"/>
                  </a:ext>
                </a:extLst>
              </a:tr>
              <a:tr h="126365">
                <a:tc>
                  <a:txBody>
                    <a:bodyPr/>
                    <a:lstStyle/>
                    <a:p>
                      <a:pPr algn="ctr" fontAlgn="ctr"/>
                      <a:r>
                        <a:rPr lang="cs-CZ" sz="1100" b="1" i="0" u="none" strike="noStrike">
                          <a:solidFill>
                            <a:srgbClr val="000000"/>
                          </a:solidFill>
                          <a:latin typeface="Calibri"/>
                        </a:rPr>
                        <a:t>14</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TJ Břevnov</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26</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7</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4</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15</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a:solidFill>
                            <a:srgbClr val="000000"/>
                          </a:solidFill>
                          <a:latin typeface="Calibri"/>
                        </a:rPr>
                        <a:t>28:61</a:t>
                      </a:r>
                    </a:p>
                  </a:txBody>
                  <a:tcPr marL="9525" marR="9525" marT="9525" marB="0" anchor="ctr">
                    <a:lnL>
                      <a:noFill/>
                    </a:lnL>
                    <a:lnR>
                      <a:noFill/>
                    </a:lnR>
                    <a:lnT>
                      <a:noFill/>
                    </a:lnT>
                    <a:lnB>
                      <a:noFill/>
                    </a:lnB>
                    <a:solidFill>
                      <a:srgbClr val="99FF66"/>
                    </a:solidFill>
                  </a:tcPr>
                </a:tc>
                <a:tc>
                  <a:txBody>
                    <a:bodyPr/>
                    <a:lstStyle/>
                    <a:p>
                      <a:pPr algn="ctr" fontAlgn="ctr"/>
                      <a:r>
                        <a:rPr lang="cs-CZ" sz="1100" b="1" i="0" u="none" strike="noStrike" dirty="0">
                          <a:solidFill>
                            <a:srgbClr val="000000"/>
                          </a:solidFill>
                          <a:latin typeface="Calibri"/>
                        </a:rPr>
                        <a:t>18</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14"/>
                  </a:ext>
                </a:extLst>
              </a:tr>
            </a:tbl>
          </a:graphicData>
        </a:graphic>
      </p:graphicFrame>
      <p:sp>
        <p:nvSpPr>
          <p:cNvPr id="11" name="TextovéPole 10"/>
          <p:cNvSpPr txBox="1"/>
          <p:nvPr/>
        </p:nvSpPr>
        <p:spPr>
          <a:xfrm>
            <a:off x="102940" y="91108"/>
            <a:ext cx="4536504" cy="1015663"/>
          </a:xfrm>
          <a:prstGeom prst="rect">
            <a:avLst/>
          </a:prstGeom>
          <a:blipFill>
            <a:blip r:embed="rId5" cstate="print"/>
            <a:stretch>
              <a:fillRect/>
            </a:stretch>
          </a:blipFill>
          <a:ln w="88900" cmpd="dbl">
            <a:solidFill>
              <a:schemeClr val="bg1">
                <a:lumMod val="85000"/>
              </a:schemeClr>
            </a:solidFill>
          </a:ln>
        </p:spPr>
        <p:txBody>
          <a:bodyPr wrap="square" rtlCol="0">
            <a:spAutoFit/>
          </a:bodyPr>
          <a:lstStyle/>
          <a:p>
            <a:pPr algn="ctr"/>
            <a:r>
              <a:rPr lang="cs-CZ" sz="2000" dirty="0" smtClean="0">
                <a:solidFill>
                  <a:srgbClr val="CC0099"/>
                </a:solidFill>
                <a:latin typeface="Georgia" pitchFamily="18" charset="0"/>
              </a:rPr>
              <a:t>Konečné tabulky , které připomínají úspěchy fotbalu ve </a:t>
            </a:r>
            <a:r>
              <a:rPr lang="cs-CZ" sz="2000" dirty="0" err="1" smtClean="0">
                <a:solidFill>
                  <a:srgbClr val="CC0099"/>
                </a:solidFill>
                <a:latin typeface="Georgia" pitchFamily="18" charset="0"/>
              </a:rPr>
              <a:t>Štětí</a:t>
            </a:r>
            <a:endParaRPr lang="cs-CZ" sz="1800" dirty="0" smtClean="0">
              <a:solidFill>
                <a:srgbClr val="CC0099"/>
              </a:solidFill>
              <a:latin typeface="Georgia" pitchFamily="18" charset="0"/>
            </a:endParaRPr>
          </a:p>
        </p:txBody>
      </p:sp>
      <p:sp>
        <p:nvSpPr>
          <p:cNvPr id="12" name="TextovéPole 11"/>
          <p:cNvSpPr txBox="1"/>
          <p:nvPr/>
        </p:nvSpPr>
        <p:spPr>
          <a:xfrm>
            <a:off x="168711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28</a:t>
            </a:r>
          </a:p>
        </p:txBody>
      </p:sp>
      <p:sp>
        <p:nvSpPr>
          <p:cNvPr id="13" name="TextovéPole 12"/>
          <p:cNvSpPr txBox="1"/>
          <p:nvPr/>
        </p:nvSpPr>
        <p:spPr>
          <a:xfrm>
            <a:off x="701570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9752013" y="7004050"/>
            <a:ext cx="53498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8" name="TextovéPole 7"/>
          <p:cNvSpPr txBox="1"/>
          <p:nvPr/>
        </p:nvSpPr>
        <p:spPr>
          <a:xfrm>
            <a:off x="5359524" y="91108"/>
            <a:ext cx="4855468" cy="6555641"/>
          </a:xfrm>
          <a:prstGeom prst="rect">
            <a:avLst/>
          </a:prstGeom>
          <a:noFill/>
          <a:ln w="25400">
            <a:solidFill>
              <a:srgbClr val="6600FF"/>
            </a:solidFill>
          </a:ln>
        </p:spPr>
        <p:txBody>
          <a:bodyPr wrap="square" anchor="ctr" anchorCtr="0">
            <a:spAutoFit/>
            <a:scene3d>
              <a:camera prst="orthographicFront">
                <a:rot lat="0" lon="0" rev="0"/>
              </a:camera>
              <a:lightRig rig="threePt" dir="t"/>
            </a:scene3d>
            <a:sp3d extrusionH="50800" contourW="19050">
              <a:bevelT w="25400" h="95250" prst="softRound"/>
              <a:bevelB w="19050" h="57150" prst="relaxedInset"/>
              <a:contourClr>
                <a:srgbClr val="FFFF00"/>
              </a:contourClr>
            </a:sp3d>
          </a:bodyPr>
          <a:lstStyle/>
          <a:p>
            <a:pPr algn="ctr" eaLnBrk="0" hangingPunct="0">
              <a:defRPr/>
            </a:pPr>
            <a:r>
              <a:rPr lang="cs-CZ" sz="2800" u="sng" dirty="0">
                <a:ln w="9525" cap="flat">
                  <a:gradFill flip="none" rotWithShape="1">
                    <a:gsLst>
                      <a:gs pos="0">
                        <a:srgbClr val="DDEBCF"/>
                      </a:gs>
                      <a:gs pos="0">
                        <a:srgbClr val="DDEBCF"/>
                      </a:gs>
                      <a:gs pos="0">
                        <a:srgbClr val="DDEBCF"/>
                      </a:gs>
                      <a:gs pos="0">
                        <a:srgbClr val="DDEBCF"/>
                      </a:gs>
                      <a:gs pos="0">
                        <a:srgbClr val="DDEBCF"/>
                      </a:gs>
                      <a:gs pos="0">
                        <a:srgbClr val="DDEBCF"/>
                      </a:gs>
                      <a:gs pos="0">
                        <a:srgbClr val="DDEBCF"/>
                      </a:gs>
                      <a:gs pos="0">
                        <a:srgbClr val="DDEBCF"/>
                      </a:gs>
                      <a:gs pos="50000">
                        <a:srgbClr val="9CB86E"/>
                      </a:gs>
                      <a:gs pos="100000">
                        <a:srgbClr val="156B13"/>
                      </a:gs>
                    </a:gsLst>
                    <a:path path="circle">
                      <a:fillToRect l="100000" t="100000"/>
                    </a:path>
                    <a:tileRect r="-100000" b="-100000"/>
                  </a:gradFill>
                  <a:prstDash val="solid"/>
                  <a:round/>
                </a:ln>
                <a:solidFill>
                  <a:srgbClr val="CCCC00"/>
                </a:solidFill>
                <a:effectLst>
                  <a:outerShdw blurRad="50800" dist="50800" dir="5400000" sy="30000" kx="-1800000" algn="ctr" rotWithShape="0">
                    <a:schemeClr val="bg1"/>
                  </a:outerShdw>
                </a:effectLst>
                <a:latin typeface="Script MT Bold" pitchFamily="66" charset="0"/>
                <a:ea typeface="Malgun Gothic" pitchFamily="34" charset="-127"/>
                <a:cs typeface="Aharoni" pitchFamily="2" charset="-79"/>
              </a:rPr>
              <a:t>Vážení sportovní </a:t>
            </a:r>
            <a:r>
              <a:rPr lang="cs-CZ" sz="2800" u="sng" dirty="0" smtClean="0">
                <a:ln w="9525" cap="flat">
                  <a:gradFill flip="none" rotWithShape="1">
                    <a:gsLst>
                      <a:gs pos="0">
                        <a:srgbClr val="DDEBCF"/>
                      </a:gs>
                      <a:gs pos="0">
                        <a:srgbClr val="DDEBCF"/>
                      </a:gs>
                      <a:gs pos="0">
                        <a:srgbClr val="DDEBCF"/>
                      </a:gs>
                      <a:gs pos="0">
                        <a:srgbClr val="DDEBCF"/>
                      </a:gs>
                      <a:gs pos="0">
                        <a:srgbClr val="DDEBCF"/>
                      </a:gs>
                      <a:gs pos="0">
                        <a:srgbClr val="DDEBCF"/>
                      </a:gs>
                      <a:gs pos="0">
                        <a:srgbClr val="DDEBCF"/>
                      </a:gs>
                      <a:gs pos="0">
                        <a:srgbClr val="DDEBCF"/>
                      </a:gs>
                      <a:gs pos="50000">
                        <a:srgbClr val="9CB86E"/>
                      </a:gs>
                      <a:gs pos="100000">
                        <a:srgbClr val="156B13"/>
                      </a:gs>
                    </a:gsLst>
                    <a:path path="circle">
                      <a:fillToRect l="100000" t="100000"/>
                    </a:path>
                    <a:tileRect r="-100000" b="-100000"/>
                  </a:gradFill>
                  <a:prstDash val="solid"/>
                  <a:round/>
                </a:ln>
                <a:solidFill>
                  <a:srgbClr val="CCCC00"/>
                </a:solidFill>
                <a:effectLst>
                  <a:outerShdw blurRad="50800" dist="50800" dir="5400000" sy="30000" kx="-1800000" algn="ctr" rotWithShape="0">
                    <a:schemeClr val="bg1"/>
                  </a:outerShdw>
                </a:effectLst>
                <a:latin typeface="Script MT Bold" pitchFamily="66" charset="0"/>
                <a:ea typeface="Malgun Gothic" pitchFamily="34" charset="-127"/>
                <a:cs typeface="Aharoni" pitchFamily="2" charset="-79"/>
              </a:rPr>
              <a:t>přátelé</a:t>
            </a:r>
          </a:p>
          <a:p>
            <a:pPr algn="just" eaLnBrk="0" hangingPunct="0">
              <a:defRPr/>
            </a:pPr>
            <a:r>
              <a:rPr lang="cs-CZ" sz="1400" i="1" dirty="0" smtClean="0">
                <a:effectLst>
                  <a:outerShdw blurRad="50800" dist="50800" dir="5400000" algn="ctr" rotWithShape="0">
                    <a:schemeClr val="bg1"/>
                  </a:outerShdw>
                </a:effectLst>
                <a:latin typeface="Arial" pitchFamily="34" charset="0"/>
                <a:cs typeface="Arial" pitchFamily="34" charset="0"/>
              </a:rPr>
              <a:t>     je to přesně 21 dní, kdy jsme vás naposledy vítali na zdejším stadionu při posledním domácím zápase mužstva dospělých proti </a:t>
            </a:r>
            <a:r>
              <a:rPr lang="cs-CZ" sz="1400" i="1" dirty="0" err="1" smtClean="0">
                <a:effectLst>
                  <a:outerShdw blurRad="50800" dist="50800" dir="5400000" algn="ctr" rotWithShape="0">
                    <a:schemeClr val="bg1"/>
                  </a:outerShdw>
                </a:effectLst>
                <a:latin typeface="Arial" pitchFamily="34" charset="0"/>
                <a:cs typeface="Arial" pitchFamily="34" charset="0"/>
              </a:rPr>
              <a:t>Modlanům</a:t>
            </a:r>
            <a:r>
              <a:rPr lang="cs-CZ" sz="1400" i="1" dirty="0" smtClean="0">
                <a:effectLst>
                  <a:outerShdw blurRad="50800" dist="50800" dir="5400000" algn="ctr" rotWithShape="0">
                    <a:schemeClr val="bg1"/>
                  </a:outerShdw>
                </a:effectLst>
                <a:latin typeface="Arial" pitchFamily="34" charset="0"/>
                <a:cs typeface="Arial" pitchFamily="34" charset="0"/>
              </a:rPr>
              <a:t>. Od té doby mužstvo 3x zavítalo na hřiště soupeře a jak jste určitě pozorně sledovali, tak si vedlo velmi dobře. Vítězilo vysokým rozdílem  a do </a:t>
            </a:r>
            <a:r>
              <a:rPr lang="cs-CZ" sz="1400" i="1" dirty="0" err="1" smtClean="0">
                <a:effectLst>
                  <a:outerShdw blurRad="50800" dist="50800" dir="5400000" algn="ctr" rotWithShape="0">
                    <a:schemeClr val="bg1"/>
                  </a:outerShdw>
                </a:effectLst>
                <a:latin typeface="Arial" pitchFamily="34" charset="0"/>
                <a:cs typeface="Arial" pitchFamily="34" charset="0"/>
              </a:rPr>
              <a:t>Štětí</a:t>
            </a:r>
            <a:r>
              <a:rPr lang="cs-CZ" sz="1400" i="1" dirty="0" smtClean="0">
                <a:effectLst>
                  <a:outerShdw blurRad="50800" dist="50800" dir="5400000" algn="ctr" rotWithShape="0">
                    <a:schemeClr val="bg1"/>
                  </a:outerShdw>
                </a:effectLst>
                <a:latin typeface="Arial" pitchFamily="34" charset="0"/>
                <a:cs typeface="Arial" pitchFamily="34" charset="0"/>
              </a:rPr>
              <a:t> se vracelo ve skvělé náladě. S každým dalším kolem jsme sledovali tabulku Ústeckého přeboru, kde se náš bodový náskok nezmenšoval, ale naopak ještě rostl. Fanoušek nemusí být dobrý v počtech, aby si zjistil, že dnes se chvíle vítězství v Ústeckém přeboru pro ročník 2015/16 našemu mužstvu dospělých SK </a:t>
            </a:r>
            <a:r>
              <a:rPr lang="cs-CZ" sz="1400" i="1" dirty="0" err="1" smtClean="0">
                <a:effectLst>
                  <a:outerShdw blurRad="50800" dist="50800" dir="5400000" algn="ctr" rotWithShape="0">
                    <a:schemeClr val="bg1"/>
                  </a:outerShdw>
                </a:effectLst>
                <a:latin typeface="Arial" pitchFamily="34" charset="0"/>
                <a:cs typeface="Arial" pitchFamily="34" charset="0"/>
              </a:rPr>
              <a:t>Štětí</a:t>
            </a:r>
            <a:r>
              <a:rPr lang="cs-CZ" sz="1400" i="1" dirty="0" smtClean="0">
                <a:effectLst>
                  <a:outerShdw blurRad="50800" dist="50800" dir="5400000" algn="ctr" rotWithShape="0">
                    <a:schemeClr val="bg1"/>
                  </a:outerShdw>
                </a:effectLst>
                <a:latin typeface="Arial" pitchFamily="34" charset="0"/>
                <a:cs typeface="Arial" pitchFamily="34" charset="0"/>
              </a:rPr>
              <a:t> přiblížila na dosah. Stačí získat 2 body a můžeme slavit. Do konce je 5 kol a náskok máme 14 bodů. Že je to s tak velkým předstihem jenom dokazuje, jak kvalitní výkony naše mužstvo v průběhu celého letošního ročníku podává. Realizační tým pod vedením hlavního trenéra Josefa Vinše se vypořádal se všemi nástrahami, které před nimi stály a podíváme-li se na celý rok, tak až na nějaké běžné trable žádná větší krize mužstvo nepostihla. Na hodnocení roku je však ještě dost času, protože do konce sezóny i s tím dnešním chybí 5 zápasů. Přesto už dnes chceme hráče pochválit  a poděkovat za pěkné výkony, kterými předávali radost svým příznivcům a věříme, že v tom budou pokračovat až do konce letošního ročníku, kterým je domácí zápas s Bílinou.  Tým bojuje ještě na druhé frontě a tou je obhajoba vítězství O pohár hejtmana Ústeckého kraje </a:t>
            </a:r>
          </a:p>
        </p:txBody>
      </p:sp>
      <p:cxnSp>
        <p:nvCxnSpPr>
          <p:cNvPr id="12" name="Přímá spojovací čára 11"/>
          <p:cNvCxnSpPr/>
          <p:nvPr/>
        </p:nvCxnSpPr>
        <p:spPr bwMode="auto">
          <a:xfrm>
            <a:off x="246956" y="5635724"/>
            <a:ext cx="2520280" cy="72008"/>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čára 15"/>
          <p:cNvCxnSpPr/>
          <p:nvPr/>
        </p:nvCxnSpPr>
        <p:spPr bwMode="auto">
          <a:xfrm>
            <a:off x="4711452" y="1387252"/>
            <a:ext cx="792088" cy="864096"/>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0" name="Přímá spojovací šipka 9"/>
          <p:cNvCxnSpPr/>
          <p:nvPr/>
        </p:nvCxnSpPr>
        <p:spPr bwMode="auto">
          <a:xfrm>
            <a:off x="9824020" y="7003876"/>
            <a:ext cx="46298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3" name="Přímá spojovací šipka 12"/>
          <p:cNvCxnSpPr/>
          <p:nvPr/>
        </p:nvCxnSpPr>
        <p:spPr bwMode="auto">
          <a:xfrm>
            <a:off x="10688116" y="4843636"/>
            <a:ext cx="1152128" cy="216024"/>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375748" y="6932448"/>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a:t>
            </a:r>
          </a:p>
        </p:txBody>
      </p:sp>
      <p:sp>
        <p:nvSpPr>
          <p:cNvPr id="14" name="TextovéPole 13"/>
          <p:cNvSpPr txBox="1"/>
          <p:nvPr/>
        </p:nvSpPr>
        <p:spPr>
          <a:xfrm>
            <a:off x="19751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54</a:t>
            </a:r>
          </a:p>
        </p:txBody>
      </p:sp>
      <p:cxnSp>
        <p:nvCxnSpPr>
          <p:cNvPr id="15" name="Přímá spojovací šipka 14"/>
          <p:cNvCxnSpPr/>
          <p:nvPr/>
        </p:nvCxnSpPr>
        <p:spPr bwMode="auto">
          <a:xfrm>
            <a:off x="8671892" y="7075884"/>
            <a:ext cx="1008112" cy="0"/>
          </a:xfrm>
          <a:prstGeom prst="straightConnector1">
            <a:avLst/>
          </a:prstGeom>
          <a:noFill/>
          <a:ln w="15875" cap="flat" cmpd="sng" algn="ctr">
            <a:solidFill>
              <a:srgbClr val="FF00FF"/>
            </a:solidFill>
            <a:prstDash val="solid"/>
            <a:round/>
            <a:headEnd type="none" w="med" len="med"/>
            <a:tailEnd type="arrow"/>
          </a:ln>
          <a:effectLst>
            <a:outerShdw dist="45791" dir="2021404" algn="ctr" rotWithShape="0">
              <a:srgbClr val="9999FF"/>
            </a:outerShdw>
          </a:effectLst>
        </p:spPr>
      </p:cxnSp>
      <p:sp>
        <p:nvSpPr>
          <p:cNvPr id="17" name="TextovéPole 16"/>
          <p:cNvSpPr txBox="1"/>
          <p:nvPr/>
        </p:nvSpPr>
        <p:spPr>
          <a:xfrm>
            <a:off x="174948" y="91108"/>
            <a:ext cx="4392488" cy="646331"/>
          </a:xfrm>
          <a:prstGeom prst="rect">
            <a:avLst/>
          </a:prstGeom>
          <a:blipFill>
            <a:blip r:embed="rId3" cstate="print"/>
            <a:tile tx="0" ty="0" sx="100000" sy="100000" flip="none" algn="tl"/>
          </a:blipFill>
          <a:ln w="44450">
            <a:solidFill>
              <a:srgbClr val="CC0066"/>
            </a:solidFill>
            <a:prstDash val="sysDash"/>
          </a:ln>
        </p:spPr>
        <p:txBody>
          <a:bodyPr wrap="square" rtlCol="0">
            <a:spAutoFit/>
          </a:bodyPr>
          <a:lstStyle/>
          <a:p>
            <a:pPr algn="ctr"/>
            <a:r>
              <a:rPr lang="cs-CZ" sz="1800" dirty="0" smtClean="0">
                <a:latin typeface="Bookman Old Style" pitchFamily="18" charset="0"/>
              </a:rPr>
              <a:t>Zápasy na fotbalovém stadionu </a:t>
            </a:r>
          </a:p>
          <a:p>
            <a:pPr algn="ctr"/>
            <a:r>
              <a:rPr lang="cs-CZ" sz="1800" dirty="0" smtClean="0">
                <a:latin typeface="Bookman Old Style" pitchFamily="18" charset="0"/>
              </a:rPr>
              <a:t>ve </a:t>
            </a:r>
            <a:r>
              <a:rPr lang="cs-CZ" sz="1800" dirty="0" err="1" smtClean="0">
                <a:latin typeface="Bookman Old Style" pitchFamily="18" charset="0"/>
              </a:rPr>
              <a:t>Štětí</a:t>
            </a:r>
            <a:endParaRPr lang="cs-CZ" sz="1800" dirty="0" smtClean="0">
              <a:latin typeface="Bookman Old Style" pitchFamily="18" charset="0"/>
            </a:endParaRPr>
          </a:p>
        </p:txBody>
      </p:sp>
      <p:graphicFrame>
        <p:nvGraphicFramePr>
          <p:cNvPr id="19" name="Tabulka 18"/>
          <p:cNvGraphicFramePr>
            <a:graphicFrameLocks noGrp="1"/>
          </p:cNvGraphicFramePr>
          <p:nvPr/>
        </p:nvGraphicFramePr>
        <p:xfrm>
          <a:off x="174948" y="811188"/>
          <a:ext cx="4392488" cy="4160532"/>
        </p:xfrm>
        <a:graphic>
          <a:graphicData uri="http://schemas.openxmlformats.org/drawingml/2006/table">
            <a:tbl>
              <a:tblPr/>
              <a:tblGrid>
                <a:gridCol w="648071">
                  <a:extLst>
                    <a:ext uri="{9D8B030D-6E8A-4147-A177-3AD203B41FA5}">
                      <a16:colId xmlns:a16="http://schemas.microsoft.com/office/drawing/2014/main" val="20000"/>
                    </a:ext>
                  </a:extLst>
                </a:gridCol>
                <a:gridCol w="533710">
                  <a:extLst>
                    <a:ext uri="{9D8B030D-6E8A-4147-A177-3AD203B41FA5}">
                      <a16:colId xmlns:a16="http://schemas.microsoft.com/office/drawing/2014/main" val="20001"/>
                    </a:ext>
                  </a:extLst>
                </a:gridCol>
                <a:gridCol w="590891">
                  <a:extLst>
                    <a:ext uri="{9D8B030D-6E8A-4147-A177-3AD203B41FA5}">
                      <a16:colId xmlns:a16="http://schemas.microsoft.com/office/drawing/2014/main" val="20002"/>
                    </a:ext>
                  </a:extLst>
                </a:gridCol>
                <a:gridCol w="859203">
                  <a:extLst>
                    <a:ext uri="{9D8B030D-6E8A-4147-A177-3AD203B41FA5}">
                      <a16:colId xmlns:a16="http://schemas.microsoft.com/office/drawing/2014/main" val="20003"/>
                    </a:ext>
                  </a:extLst>
                </a:gridCol>
                <a:gridCol w="844129">
                  <a:extLst>
                    <a:ext uri="{9D8B030D-6E8A-4147-A177-3AD203B41FA5}">
                      <a16:colId xmlns:a16="http://schemas.microsoft.com/office/drawing/2014/main" val="20004"/>
                    </a:ext>
                  </a:extLst>
                </a:gridCol>
                <a:gridCol w="916484">
                  <a:extLst>
                    <a:ext uri="{9D8B030D-6E8A-4147-A177-3AD203B41FA5}">
                      <a16:colId xmlns:a16="http://schemas.microsoft.com/office/drawing/2014/main" val="20005"/>
                    </a:ext>
                  </a:extLst>
                </a:gridCol>
              </a:tblGrid>
              <a:tr h="282347">
                <a:tc>
                  <a:txBody>
                    <a:bodyPr/>
                    <a:lstStyle/>
                    <a:p>
                      <a:pPr algn="ctr" fontAlgn="ctr"/>
                      <a:r>
                        <a:rPr lang="cs-CZ" sz="800" b="1" i="0" u="none" strike="noStrike" dirty="0">
                          <a:solidFill>
                            <a:srgbClr val="000000"/>
                          </a:solidFill>
                          <a:latin typeface="Algerian"/>
                        </a:rPr>
                        <a:t>Datum</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cs-CZ" sz="800" b="1" i="0" u="none" strike="noStrike">
                          <a:solidFill>
                            <a:srgbClr val="000000"/>
                          </a:solidFill>
                          <a:latin typeface="Algerian"/>
                        </a:rPr>
                        <a:t>Den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cs-CZ" sz="800" b="1" i="0" u="none" strike="noStrike">
                          <a:solidFill>
                            <a:srgbClr val="000000"/>
                          </a:solidFill>
                          <a:latin typeface="Algerian"/>
                        </a:rPr>
                        <a:t>Čas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cs-CZ" sz="800" b="1" i="0" u="none" strike="noStrike">
                          <a:solidFill>
                            <a:srgbClr val="000000"/>
                          </a:solidFill>
                          <a:latin typeface="Algerian"/>
                        </a:rPr>
                        <a:t>Doma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cs-CZ" sz="800" b="1" i="0" u="none" strike="noStrike">
                          <a:solidFill>
                            <a:srgbClr val="000000"/>
                          </a:solidFill>
                          <a:latin typeface="Algerian"/>
                        </a:rPr>
                        <a:t>Venku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cs-CZ" sz="800" b="1" i="0" u="none" strike="noStrike">
                          <a:solidFill>
                            <a:srgbClr val="000000"/>
                          </a:solidFill>
                          <a:latin typeface="Algerian"/>
                        </a:rPr>
                        <a:t>Kategorie</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0"/>
                  </a:ext>
                </a:extLst>
              </a:tr>
              <a:tr h="439660">
                <a:tc>
                  <a:txBody>
                    <a:bodyPr/>
                    <a:lstStyle/>
                    <a:p>
                      <a:pPr algn="ctr" fontAlgn="ctr"/>
                      <a:r>
                        <a:rPr lang="cs-CZ" sz="1000" b="1" i="0" u="none" strike="noStrike" dirty="0">
                          <a:solidFill>
                            <a:srgbClr val="000000"/>
                          </a:solidFill>
                          <a:latin typeface="MS Sans Serif"/>
                        </a:rPr>
                        <a:t>21.5.2016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13:00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SK Štětí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SK Roudnice n.L. B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Mladší žáci B</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extLst>
                  <a:ext uri="{0D108BD9-81ED-4DB2-BD59-A6C34878D82A}">
                    <a16:rowId xmlns:a16="http://schemas.microsoft.com/office/drawing/2014/main" val="10001"/>
                  </a:ext>
                </a:extLst>
              </a:tr>
              <a:tr h="295958">
                <a:tc>
                  <a:txBody>
                    <a:bodyPr/>
                    <a:lstStyle/>
                    <a:p>
                      <a:pPr algn="ctr" fontAlgn="ctr"/>
                      <a:r>
                        <a:rPr lang="cs-CZ" sz="1000" b="1" i="0" u="none" strike="noStrike" dirty="0">
                          <a:solidFill>
                            <a:srgbClr val="000000"/>
                          </a:solidFill>
                          <a:latin typeface="MS Sans Serif"/>
                        </a:rPr>
                        <a:t>22.5.2016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MS Sans Serif"/>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MS Sans Serif"/>
                        </a:rPr>
                        <a:t>10:00,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MS Sans Serif"/>
                        </a:rPr>
                        <a:t>SK Štětí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MS Sans Serif"/>
                        </a:rPr>
                        <a:t>ASK Lovosice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MS Sans Serif"/>
                        </a:rPr>
                        <a:t>Žáci</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439660">
                <a:tc>
                  <a:txBody>
                    <a:bodyPr/>
                    <a:lstStyle/>
                    <a:p>
                      <a:pPr algn="ctr" fontAlgn="ctr"/>
                      <a:r>
                        <a:rPr lang="cs-CZ" sz="1000" b="1" i="0" u="none" strike="noStrike">
                          <a:solidFill>
                            <a:srgbClr val="000000"/>
                          </a:solidFill>
                          <a:latin typeface="MS Sans Serif"/>
                        </a:rPr>
                        <a:t>22.5.2016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MS Sans Serif"/>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dirty="0">
                          <a:solidFill>
                            <a:srgbClr val="000000"/>
                          </a:solidFill>
                          <a:latin typeface="MS Sans Serif"/>
                        </a:rPr>
                        <a:t>14:00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dirty="0">
                          <a:solidFill>
                            <a:srgbClr val="000000"/>
                          </a:solidFill>
                          <a:latin typeface="MS Sans Serif"/>
                        </a:rPr>
                        <a:t>SK </a:t>
                      </a:r>
                      <a:r>
                        <a:rPr lang="cs-CZ" sz="1000" b="1" i="0" u="none" strike="noStrike" dirty="0" err="1">
                          <a:solidFill>
                            <a:srgbClr val="000000"/>
                          </a:solidFill>
                          <a:latin typeface="MS Sans Serif"/>
                        </a:rPr>
                        <a:t>Štětí</a:t>
                      </a:r>
                      <a:r>
                        <a:rPr lang="cs-CZ" sz="1000" b="1" i="0" u="none" strike="noStrike" dirty="0">
                          <a:solidFill>
                            <a:srgbClr val="000000"/>
                          </a:solidFill>
                          <a:latin typeface="MS Sans Serif"/>
                        </a:rPr>
                        <a:t>/Roudnice </a:t>
                      </a:r>
                      <a:r>
                        <a:rPr lang="cs-CZ" sz="1000" b="1" i="0" u="none" strike="noStrike" dirty="0" err="1">
                          <a:solidFill>
                            <a:srgbClr val="000000"/>
                          </a:solidFill>
                          <a:latin typeface="MS Sans Serif"/>
                        </a:rPr>
                        <a:t>n.L.</a:t>
                      </a:r>
                      <a:endParaRPr lang="cs-CZ" sz="1000" b="1" i="0" u="none" strike="noStrike" dirty="0">
                        <a:solidFill>
                          <a:srgbClr val="000000"/>
                        </a:solidFill>
                        <a:latin typeface="MS Sans Serif"/>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MS Sans Serif"/>
                        </a:rPr>
                        <a:t>FK BANÍK MOST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MS Sans Serif"/>
                        </a:rPr>
                        <a:t>Starší přípravka</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3"/>
                  </a:ext>
                </a:extLst>
              </a:tr>
              <a:tr h="439660">
                <a:tc>
                  <a:txBody>
                    <a:bodyPr/>
                    <a:lstStyle/>
                    <a:p>
                      <a:pPr algn="ctr" fontAlgn="ctr"/>
                      <a:r>
                        <a:rPr lang="cs-CZ" sz="1000" b="1" i="0" u="none" strike="noStrike">
                          <a:solidFill>
                            <a:srgbClr val="000000"/>
                          </a:solidFill>
                          <a:latin typeface="MS Sans Serif"/>
                        </a:rPr>
                        <a:t>28.5.2016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10:15, 12:30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dirty="0">
                          <a:solidFill>
                            <a:srgbClr val="000000"/>
                          </a:solidFill>
                          <a:latin typeface="MS Sans Serif"/>
                        </a:rPr>
                        <a:t>SK </a:t>
                      </a:r>
                      <a:r>
                        <a:rPr lang="cs-CZ" sz="1000" b="1" i="0" u="none" strike="noStrike" dirty="0" err="1">
                          <a:solidFill>
                            <a:srgbClr val="000000"/>
                          </a:solidFill>
                          <a:latin typeface="MS Sans Serif"/>
                        </a:rPr>
                        <a:t>Štětí</a:t>
                      </a:r>
                      <a:r>
                        <a:rPr lang="cs-CZ" sz="1000" b="1" i="0" u="none" strike="noStrike" dirty="0">
                          <a:solidFill>
                            <a:srgbClr val="000000"/>
                          </a:solidFill>
                          <a:latin typeface="MS Sans Serif"/>
                        </a:rPr>
                        <a:t>/</a:t>
                      </a:r>
                      <a:r>
                        <a:rPr lang="cs-CZ" sz="1000" b="1" i="0" u="none" strike="noStrike" dirty="0" err="1">
                          <a:solidFill>
                            <a:srgbClr val="000000"/>
                          </a:solidFill>
                          <a:latin typeface="MS Sans Serif"/>
                        </a:rPr>
                        <a:t>Hoštka</a:t>
                      </a:r>
                      <a:endParaRPr lang="cs-CZ" sz="1000" b="1" i="0" u="none" strike="noStrike" dirty="0">
                        <a:solidFill>
                          <a:srgbClr val="000000"/>
                        </a:solidFill>
                        <a:latin typeface="MS Sans Serif"/>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ASK Lovosice/Velemín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Dorost</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9FFCC"/>
                    </a:solidFill>
                  </a:tcPr>
                </a:tc>
                <a:extLst>
                  <a:ext uri="{0D108BD9-81ED-4DB2-BD59-A6C34878D82A}">
                    <a16:rowId xmlns:a16="http://schemas.microsoft.com/office/drawing/2014/main" val="10004"/>
                  </a:ext>
                </a:extLst>
              </a:tr>
              <a:tr h="439660">
                <a:tc>
                  <a:txBody>
                    <a:bodyPr/>
                    <a:lstStyle/>
                    <a:p>
                      <a:pPr algn="ctr" fontAlgn="ctr"/>
                      <a:r>
                        <a:rPr lang="cs-CZ" sz="1000" b="1" i="0" u="none" strike="noStrike">
                          <a:solidFill>
                            <a:srgbClr val="000000"/>
                          </a:solidFill>
                          <a:latin typeface="MS Sans Serif"/>
                        </a:rPr>
                        <a:t>1.6.2016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latin typeface="MS Sans Serif"/>
                        </a:rPr>
                        <a:t>středa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dirty="0">
                          <a:solidFill>
                            <a:srgbClr val="000000"/>
                          </a:solidFill>
                          <a:latin typeface="MS Sans Serif"/>
                        </a:rPr>
                        <a:t> </a:t>
                      </a:r>
                      <a:r>
                        <a:rPr lang="cs-CZ" sz="1000" b="1" i="0" u="none" strike="noStrike" dirty="0" smtClean="0">
                          <a:solidFill>
                            <a:srgbClr val="000000"/>
                          </a:solidFill>
                          <a:latin typeface="MS Sans Serif"/>
                        </a:rPr>
                        <a:t>17:00</a:t>
                      </a:r>
                      <a:endParaRPr lang="cs-CZ" sz="1000" b="1" i="0" u="none" strike="noStrike" dirty="0">
                        <a:solidFill>
                          <a:srgbClr val="000000"/>
                        </a:solidFill>
                        <a:latin typeface="MS Sans Serif"/>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dirty="0" smtClean="0">
                          <a:solidFill>
                            <a:srgbClr val="000000"/>
                          </a:solidFill>
                          <a:latin typeface="MS Sans Serif"/>
                        </a:rPr>
                        <a:t>SK </a:t>
                      </a:r>
                      <a:r>
                        <a:rPr lang="cs-CZ" sz="1000" b="1" i="0" u="none" strike="noStrike" dirty="0" err="1" smtClean="0">
                          <a:solidFill>
                            <a:srgbClr val="000000"/>
                          </a:solidFill>
                          <a:latin typeface="MS Sans Serif"/>
                        </a:rPr>
                        <a:t>Štětí</a:t>
                      </a:r>
                      <a:endParaRPr lang="cs-CZ" sz="1000" b="1" i="0" u="none" strike="noStrike" dirty="0">
                        <a:solidFill>
                          <a:srgbClr val="000000"/>
                        </a:solidFill>
                        <a:latin typeface="MS Sans Serif"/>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dirty="0" smtClean="0">
                          <a:solidFill>
                            <a:srgbClr val="000000"/>
                          </a:solidFill>
                          <a:latin typeface="MS Sans Serif"/>
                        </a:rPr>
                        <a:t>FK </a:t>
                      </a:r>
                      <a:r>
                        <a:rPr lang="cs-CZ" sz="1000" b="1" i="0" u="none" strike="noStrike" dirty="0" err="1" smtClean="0">
                          <a:solidFill>
                            <a:srgbClr val="000000"/>
                          </a:solidFill>
                          <a:latin typeface="MS Sans Serif"/>
                        </a:rPr>
                        <a:t>Postoloprty</a:t>
                      </a:r>
                      <a:endParaRPr lang="cs-CZ" sz="1000" b="1" i="0" u="none" strike="noStrike" dirty="0">
                        <a:solidFill>
                          <a:srgbClr val="000000"/>
                        </a:solidFill>
                        <a:latin typeface="MS Sans Serif"/>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00" b="1" i="0" u="none" strike="noStrike">
                          <a:solidFill>
                            <a:srgbClr val="000000"/>
                          </a:solidFill>
                          <a:latin typeface="MS Sans Serif"/>
                        </a:rPr>
                        <a:t>semifinále poháru dospělých</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95958">
                <a:tc>
                  <a:txBody>
                    <a:bodyPr/>
                    <a:lstStyle/>
                    <a:p>
                      <a:pPr algn="ctr" fontAlgn="ctr"/>
                      <a:r>
                        <a:rPr lang="cs-CZ" sz="1000" b="1" i="0" u="none" strike="noStrike">
                          <a:solidFill>
                            <a:srgbClr val="000000"/>
                          </a:solidFill>
                          <a:latin typeface="MS Sans Serif"/>
                        </a:rPr>
                        <a:t>3.6.2016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MS Sans Serif"/>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MS Sans Serif"/>
                        </a:rPr>
                        <a:t>17:30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MS Sans Serif"/>
                        </a:rPr>
                        <a:t>Sepap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dirty="0">
                          <a:solidFill>
                            <a:srgbClr val="000000"/>
                          </a:solidFill>
                          <a:latin typeface="MS Sans Serif"/>
                        </a:rPr>
                        <a:t>FK Litoměřice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MS Sans Serif"/>
                        </a:rPr>
                        <a:t>Stará garda</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6"/>
                  </a:ext>
                </a:extLst>
              </a:tr>
              <a:tr h="439660">
                <a:tc>
                  <a:txBody>
                    <a:bodyPr/>
                    <a:lstStyle/>
                    <a:p>
                      <a:pPr algn="ctr" fontAlgn="ctr"/>
                      <a:r>
                        <a:rPr lang="cs-CZ" sz="1000" b="1" i="0" u="none" strike="noStrike">
                          <a:solidFill>
                            <a:srgbClr val="000000"/>
                          </a:solidFill>
                          <a:latin typeface="MS Sans Serif"/>
                        </a:rPr>
                        <a:t>4.6.2016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SK Štětí/Roudnice n.L.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FK Junior Teplice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dirty="0">
                          <a:solidFill>
                            <a:srgbClr val="000000"/>
                          </a:solidFill>
                          <a:latin typeface="MS Sans Serif"/>
                        </a:rPr>
                        <a:t>Starší přípravka v Roudnici</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extLst>
                  <a:ext uri="{0D108BD9-81ED-4DB2-BD59-A6C34878D82A}">
                    <a16:rowId xmlns:a16="http://schemas.microsoft.com/office/drawing/2014/main" val="10007"/>
                  </a:ext>
                </a:extLst>
              </a:tr>
              <a:tr h="295958">
                <a:tc>
                  <a:txBody>
                    <a:bodyPr/>
                    <a:lstStyle/>
                    <a:p>
                      <a:pPr algn="ctr" fontAlgn="ctr"/>
                      <a:r>
                        <a:rPr lang="cs-CZ" sz="1000" b="1" i="0" u="none" strike="noStrike">
                          <a:solidFill>
                            <a:srgbClr val="000000"/>
                          </a:solidFill>
                          <a:latin typeface="MS Sans Serif"/>
                        </a:rPr>
                        <a:t>4.6.2016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10:15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TJ Sokol Srbice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dirty="0">
                          <a:solidFill>
                            <a:srgbClr val="000000"/>
                          </a:solidFill>
                          <a:latin typeface="MS Sans Serif"/>
                        </a:rPr>
                        <a:t>Dospělí</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extLst>
                  <a:ext uri="{0D108BD9-81ED-4DB2-BD59-A6C34878D82A}">
                    <a16:rowId xmlns:a16="http://schemas.microsoft.com/office/drawing/2014/main" val="10008"/>
                  </a:ext>
                </a:extLst>
              </a:tr>
              <a:tr h="295958">
                <a:tc>
                  <a:txBody>
                    <a:bodyPr/>
                    <a:lstStyle/>
                    <a:p>
                      <a:pPr algn="ctr" fontAlgn="ctr"/>
                      <a:r>
                        <a:rPr lang="cs-CZ" sz="1000" b="1" i="0" u="none" strike="noStrike">
                          <a:solidFill>
                            <a:srgbClr val="000000"/>
                          </a:solidFill>
                          <a:latin typeface="MS Sans Serif"/>
                        </a:rPr>
                        <a:t>4.6.2016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13:00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SK Štětí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a:solidFill>
                            <a:srgbClr val="000000"/>
                          </a:solidFill>
                          <a:latin typeface="MS Sans Serif"/>
                        </a:rPr>
                        <a:t>TJ Viktorie Budyně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a:txBody>
                    <a:bodyPr/>
                    <a:lstStyle/>
                    <a:p>
                      <a:pPr algn="ctr" fontAlgn="ctr"/>
                      <a:r>
                        <a:rPr lang="cs-CZ" sz="1000" b="1" i="0" u="none" strike="noStrike" dirty="0">
                          <a:solidFill>
                            <a:srgbClr val="000000"/>
                          </a:solidFill>
                          <a:latin typeface="MS Sans Serif"/>
                        </a:rPr>
                        <a:t>Mladší žáci B</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extLst>
                  <a:ext uri="{0D108BD9-81ED-4DB2-BD59-A6C34878D82A}">
                    <a16:rowId xmlns:a16="http://schemas.microsoft.com/office/drawing/2014/main" val="10009"/>
                  </a:ext>
                </a:extLst>
              </a:tr>
              <a:tr h="295958">
                <a:tc>
                  <a:txBody>
                    <a:bodyPr/>
                    <a:lstStyle/>
                    <a:p>
                      <a:pPr algn="ctr" fontAlgn="ctr"/>
                      <a:r>
                        <a:rPr lang="cs-CZ" sz="1000" b="1" i="0" u="none" strike="noStrike">
                          <a:solidFill>
                            <a:srgbClr val="000000"/>
                          </a:solidFill>
                          <a:latin typeface="MS Sans Serif"/>
                        </a:rPr>
                        <a:t>5.6.2016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MS Sans Serif"/>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MS Sans Serif"/>
                        </a:rPr>
                        <a:t>10:00,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MS Sans Serif"/>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a:solidFill>
                            <a:srgbClr val="000000"/>
                          </a:solidFill>
                          <a:latin typeface="MS Sans Serif"/>
                        </a:rPr>
                        <a:t>FK Junior Děčín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dirty="0">
                          <a:solidFill>
                            <a:srgbClr val="000000"/>
                          </a:solidFill>
                          <a:latin typeface="MS Sans Serif"/>
                        </a:rPr>
                        <a:t>Žáci</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0"/>
                  </a:ext>
                </a:extLst>
              </a:tr>
            </a:tbl>
          </a:graphicData>
        </a:graphic>
      </p:graphicFrame>
      <p:pic>
        <p:nvPicPr>
          <p:cNvPr id="25601" name="Picture 1"/>
          <p:cNvPicPr>
            <a:picLocks noChangeAspect="1" noChangeArrowheads="1"/>
          </p:cNvPicPr>
          <p:nvPr/>
        </p:nvPicPr>
        <p:blipFill>
          <a:blip r:embed="rId4" cstate="print"/>
          <a:srcRect/>
          <a:stretch>
            <a:fillRect/>
          </a:stretch>
        </p:blipFill>
        <p:spPr bwMode="auto">
          <a:xfrm>
            <a:off x="462980" y="5131666"/>
            <a:ext cx="4054254" cy="1800201"/>
          </a:xfrm>
          <a:prstGeom prst="rect">
            <a:avLst/>
          </a:prstGeom>
          <a:noFill/>
          <a:ln w="22225">
            <a:solidFill>
              <a:srgbClr val="6600CC"/>
            </a:solidFill>
            <a:miter lim="800000"/>
            <a:headEnd/>
            <a:tailEnd/>
          </a:ln>
        </p:spPr>
      </p:pic>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Text Box 1059"/>
          <p:cNvSpPr txBox="1">
            <a:spLocks noChangeArrowheads="1"/>
          </p:cNvSpPr>
          <p:nvPr/>
        </p:nvSpPr>
        <p:spPr bwMode="auto">
          <a:xfrm>
            <a:off x="390525" y="1027113"/>
            <a:ext cx="182563" cy="279400"/>
          </a:xfrm>
          <a:prstGeom prst="rect">
            <a:avLst/>
          </a:prstGeom>
          <a:noFill/>
          <a:ln w="76200">
            <a:noFill/>
            <a:miter lim="800000"/>
            <a:headEnd/>
            <a:tailEnd/>
          </a:ln>
        </p:spPr>
        <p:txBody>
          <a:bodyPr wrap="none" lIns="89986" tIns="46792" rIns="89986" bIns="46792">
            <a:spAutoFit/>
          </a:bodyPr>
          <a:lstStyle/>
          <a:p>
            <a:pPr eaLnBrk="0" hangingPunct="0"/>
            <a:endParaRPr lang="cs-CZ" u="sng" dirty="0">
              <a:latin typeface="Baskerville Old Face" pitchFamily="18" charset="0"/>
            </a:endParaRPr>
          </a:p>
        </p:txBody>
      </p:sp>
      <p:sp>
        <p:nvSpPr>
          <p:cNvPr id="7" name="TextovéPole 6"/>
          <p:cNvSpPr txBox="1"/>
          <p:nvPr/>
        </p:nvSpPr>
        <p:spPr>
          <a:xfrm>
            <a:off x="1903140"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a:t>
            </a:r>
          </a:p>
        </p:txBody>
      </p:sp>
      <p:sp>
        <p:nvSpPr>
          <p:cNvPr id="11" name="TextovéPole 10"/>
          <p:cNvSpPr txBox="1"/>
          <p:nvPr/>
        </p:nvSpPr>
        <p:spPr>
          <a:xfrm>
            <a:off x="773578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53</a:t>
            </a:r>
          </a:p>
        </p:txBody>
      </p:sp>
      <p:sp>
        <p:nvSpPr>
          <p:cNvPr id="5" name="TextovéPole 4"/>
          <p:cNvSpPr txBox="1"/>
          <p:nvPr/>
        </p:nvSpPr>
        <p:spPr>
          <a:xfrm>
            <a:off x="30932" y="103877"/>
            <a:ext cx="4896544" cy="6678751"/>
          </a:xfrm>
          <a:prstGeom prst="rect">
            <a:avLst/>
          </a:prstGeom>
          <a:noFill/>
          <a:ln w="25400">
            <a:solidFill>
              <a:srgbClr val="6600FF"/>
            </a:solidFill>
          </a:ln>
        </p:spPr>
        <p:txBody>
          <a:bodyPr wrap="square">
            <a:spAutoFit/>
            <a:scene3d>
              <a:camera prst="orthographicFront">
                <a:rot lat="0" lon="0" rev="0"/>
              </a:camera>
              <a:lightRig rig="threePt" dir="t"/>
            </a:scene3d>
            <a:sp3d extrusionH="50800" contourW="12700" prstMaterial="matte">
              <a:bevelT w="101600" h="44450" prst="softRound"/>
              <a:bevelB w="50800" h="12700" prst="relaxedInset"/>
              <a:contourClr>
                <a:srgbClr val="99FF66"/>
              </a:contourClr>
            </a:sp3d>
          </a:bodyPr>
          <a:lstStyle/>
          <a:p>
            <a:pPr algn="just" eaLnBrk="0" hangingPunct="0">
              <a:defRPr/>
            </a:pPr>
            <a:r>
              <a:rPr lang="cs-CZ" sz="1400" i="1" dirty="0" smtClean="0">
                <a:latin typeface="Arial" pitchFamily="34" charset="0"/>
                <a:cs typeface="Arial" pitchFamily="34" charset="0"/>
              </a:rPr>
              <a:t>z </a:t>
            </a:r>
            <a:r>
              <a:rPr lang="cs-CZ" sz="1400" i="1" dirty="0" smtClean="0">
                <a:effectLst>
                  <a:outerShdw blurRad="50800" dist="50800" dir="5400000" algn="ctr" rotWithShape="0">
                    <a:schemeClr val="bg1"/>
                  </a:outerShdw>
                </a:effectLst>
                <a:latin typeface="Arial" pitchFamily="34" charset="0"/>
                <a:cs typeface="Arial" pitchFamily="34" charset="0"/>
              </a:rPr>
              <a:t>loňského roku. Po  vítězství nad </a:t>
            </a:r>
            <a:r>
              <a:rPr lang="cs-CZ" sz="1400" i="1" dirty="0" err="1" smtClean="0">
                <a:effectLst>
                  <a:outerShdw blurRad="50800" dist="50800" dir="5400000" algn="ctr" rotWithShape="0">
                    <a:schemeClr val="bg1"/>
                  </a:outerShdw>
                </a:effectLst>
                <a:latin typeface="Arial" pitchFamily="34" charset="0"/>
                <a:cs typeface="Arial" pitchFamily="34" charset="0"/>
              </a:rPr>
              <a:t>Pokraticemi</a:t>
            </a:r>
            <a:r>
              <a:rPr lang="cs-CZ" sz="1400" i="1" dirty="0" smtClean="0">
                <a:effectLst>
                  <a:outerShdw blurRad="50800" dist="50800" dir="5400000" algn="ctr" rotWithShape="0">
                    <a:schemeClr val="bg1"/>
                  </a:outerShdw>
                </a:effectLst>
                <a:latin typeface="Arial" pitchFamily="34" charset="0"/>
                <a:cs typeface="Arial" pitchFamily="34" charset="0"/>
              </a:rPr>
              <a:t>, </a:t>
            </a:r>
            <a:r>
              <a:rPr lang="cs-CZ" sz="1400" i="1" dirty="0" err="1" smtClean="0">
                <a:effectLst>
                  <a:outerShdw blurRad="50800" dist="50800" dir="5400000" algn="ctr" rotWithShape="0">
                    <a:schemeClr val="bg1"/>
                  </a:outerShdw>
                </a:effectLst>
                <a:latin typeface="Arial" pitchFamily="34" charset="0"/>
                <a:cs typeface="Arial" pitchFamily="34" charset="0"/>
              </a:rPr>
              <a:t>Hrobcemi</a:t>
            </a:r>
            <a:r>
              <a:rPr lang="cs-CZ" sz="1400" i="1" dirty="0" smtClean="0">
                <a:effectLst>
                  <a:outerShdw blurRad="50800" dist="50800" dir="5400000" algn="ctr" rotWithShape="0">
                    <a:schemeClr val="bg1"/>
                  </a:outerShdw>
                </a:effectLst>
                <a:latin typeface="Arial" pitchFamily="34" charset="0"/>
                <a:cs typeface="Arial" pitchFamily="34" charset="0"/>
              </a:rPr>
              <a:t> a </a:t>
            </a:r>
            <a:r>
              <a:rPr lang="cs-CZ" sz="1400" i="1" dirty="0" err="1" smtClean="0">
                <a:effectLst>
                  <a:outerShdw blurRad="50800" dist="50800" dir="5400000" algn="ctr" rotWithShape="0">
                    <a:schemeClr val="bg1"/>
                  </a:outerShdw>
                </a:effectLst>
                <a:latin typeface="Arial" pitchFamily="34" charset="0"/>
                <a:cs typeface="Arial" pitchFamily="34" charset="0"/>
              </a:rPr>
              <a:t>Modlany</a:t>
            </a:r>
            <a:r>
              <a:rPr lang="cs-CZ" sz="1400" i="1" dirty="0" smtClean="0">
                <a:effectLst>
                  <a:outerShdw blurRad="50800" dist="50800" dir="5400000" algn="ctr" rotWithShape="0">
                    <a:schemeClr val="bg1"/>
                  </a:outerShdw>
                </a:effectLst>
                <a:latin typeface="Arial" pitchFamily="34" charset="0"/>
                <a:cs typeface="Arial" pitchFamily="34" charset="0"/>
              </a:rPr>
              <a:t> jsme už v semifinále, kde nás 1. června čekají doma </a:t>
            </a:r>
            <a:r>
              <a:rPr lang="cs-CZ" sz="1400" i="1" dirty="0" err="1" smtClean="0">
                <a:effectLst>
                  <a:outerShdw blurRad="50800" dist="50800" dir="5400000" algn="ctr" rotWithShape="0">
                    <a:schemeClr val="bg1"/>
                  </a:outerShdw>
                </a:effectLst>
                <a:latin typeface="Arial" pitchFamily="34" charset="0"/>
                <a:cs typeface="Arial" pitchFamily="34" charset="0"/>
              </a:rPr>
              <a:t>Postoloprty</a:t>
            </a:r>
            <a:r>
              <a:rPr lang="cs-CZ" sz="1400" i="1" dirty="0" smtClean="0">
                <a:effectLst>
                  <a:outerShdw blurRad="50800" dist="50800" dir="5400000" algn="ctr" rotWithShape="0">
                    <a:schemeClr val="bg1"/>
                  </a:outerShdw>
                </a:effectLst>
                <a:latin typeface="Arial" pitchFamily="34" charset="0"/>
                <a:cs typeface="Arial" pitchFamily="34" charset="0"/>
              </a:rPr>
              <a:t>.  Pokud se podaří postoupit do finále, tak si sezónu ještě o týden prodloužíme, protože finále se hraje 25. června týden po skončení soutěží zatím neznámo kde.  </a:t>
            </a:r>
          </a:p>
          <a:p>
            <a:pPr algn="just" eaLnBrk="0" hangingPunct="0">
              <a:defRPr/>
            </a:pPr>
            <a:r>
              <a:rPr lang="cs-CZ" sz="1400" i="1" dirty="0" smtClean="0">
                <a:effectLst>
                  <a:outerShdw blurRad="50800" dist="50800" dir="5400000" algn="ctr" rotWithShape="0">
                    <a:schemeClr val="bg1"/>
                  </a:outerShdw>
                </a:effectLst>
                <a:latin typeface="Arial" pitchFamily="34" charset="0"/>
                <a:cs typeface="Arial" pitchFamily="34" charset="0"/>
              </a:rPr>
              <a:t>    Dnešní zpravodaj obsahuje rekordní počet stránek. Zaznamenává 3 týdny fotbalu ve mužstev SK </a:t>
            </a:r>
            <a:r>
              <a:rPr lang="cs-CZ" sz="1400" i="1" dirty="0" err="1" smtClean="0">
                <a:effectLst>
                  <a:outerShdw blurRad="50800" dist="50800" dir="5400000" algn="ctr" rotWithShape="0">
                    <a:schemeClr val="bg1"/>
                  </a:outerShdw>
                </a:effectLst>
                <a:latin typeface="Arial" pitchFamily="34" charset="0"/>
                <a:cs typeface="Arial" pitchFamily="34" charset="0"/>
              </a:rPr>
              <a:t>Štětí</a:t>
            </a:r>
            <a:r>
              <a:rPr lang="cs-CZ" sz="1400" i="1" dirty="0" smtClean="0">
                <a:effectLst>
                  <a:outerShdw blurRad="50800" dist="50800" dir="5400000" algn="ctr" rotWithShape="0">
                    <a:schemeClr val="bg1"/>
                  </a:outerShdw>
                </a:effectLst>
                <a:latin typeface="Arial" pitchFamily="34" charset="0"/>
                <a:cs typeface="Arial" pitchFamily="34" charset="0"/>
              </a:rPr>
              <a:t>. Všechno je zachyceno a poctivý čtenář se dozví , jak si všechna mužstva vedou v mistrovských i pohárových utkáních. Najdete zde pozvánku na další akce a nechybí  oblíbená část věnována starým fotkám. </a:t>
            </a:r>
          </a:p>
          <a:p>
            <a:pPr algn="just" eaLnBrk="0" hangingPunct="0">
              <a:defRPr/>
            </a:pPr>
            <a:r>
              <a:rPr lang="cs-CZ" sz="1400" i="1" dirty="0" smtClean="0">
                <a:effectLst>
                  <a:outerShdw blurRad="50800" dist="50800" dir="5400000" algn="ctr" rotWithShape="0">
                    <a:schemeClr val="bg1"/>
                  </a:outerShdw>
                </a:effectLst>
                <a:latin typeface="Arial" pitchFamily="34" charset="0"/>
                <a:cs typeface="Arial" pitchFamily="34" charset="0"/>
              </a:rPr>
              <a:t>      Vraťme se k dnešnímu zápasu proti </a:t>
            </a:r>
            <a:r>
              <a:rPr lang="cs-CZ" sz="1400" i="1" dirty="0" err="1" smtClean="0">
                <a:effectLst>
                  <a:outerShdw blurRad="50800" dist="50800" dir="5400000" algn="ctr" rotWithShape="0">
                    <a:schemeClr val="bg1"/>
                  </a:outerShdw>
                </a:effectLst>
                <a:latin typeface="Arial" pitchFamily="34" charset="0"/>
                <a:cs typeface="Arial" pitchFamily="34" charset="0"/>
              </a:rPr>
              <a:t>Střekovu</a:t>
            </a:r>
            <a:r>
              <a:rPr lang="cs-CZ" sz="1400" i="1" dirty="0" smtClean="0">
                <a:effectLst>
                  <a:outerShdw blurRad="50800" dist="50800" dir="5400000" algn="ctr" rotWithShape="0">
                    <a:schemeClr val="bg1"/>
                  </a:outerShdw>
                </a:effectLst>
                <a:latin typeface="Arial" pitchFamily="34" charset="0"/>
                <a:cs typeface="Arial" pitchFamily="34" charset="0"/>
              </a:rPr>
              <a:t>, jehož hráče, funkcionáře i fanoušky na zdejším stadionu vítáme . Postavení obou mužstev v tabulce  z nás dělá jasného favorita, ale všichni, kdo někdy hrávali fotbal dobře vědí, že takovéto zápasy bývají pro favorita hodně těžké. Dnes se hraje netradičně až odpoledne, protože dopoledne patřilo hřiště hasičům.   Přejeme vám, aby se utkání líbilo a domů jste odcházeli spokojeni.       </a:t>
            </a:r>
          </a:p>
          <a:p>
            <a:pPr algn="just" eaLnBrk="0" hangingPunct="0">
              <a:defRPr/>
            </a:pPr>
            <a:r>
              <a:rPr lang="cs-CZ" sz="1400" i="1" dirty="0" smtClean="0">
                <a:effectLst>
                  <a:outerShdw blurRad="50800" dist="50800" dir="5400000" algn="ctr" rotWithShape="0">
                    <a:schemeClr val="bg1"/>
                  </a:outerShdw>
                </a:effectLst>
                <a:latin typeface="Arial" pitchFamily="34" charset="0"/>
                <a:cs typeface="Arial" pitchFamily="34" charset="0"/>
              </a:rPr>
              <a:t>     </a:t>
            </a:r>
          </a:p>
          <a:p>
            <a:pPr algn="just" eaLnBrk="0" hangingPunct="0">
              <a:defRPr/>
            </a:pPr>
            <a:r>
              <a:rPr lang="cs-CZ" sz="1400" i="1" dirty="0" smtClean="0">
                <a:effectLst>
                  <a:outerShdw blurRad="50800" dist="50800" dir="5400000" algn="ctr" rotWithShape="0">
                    <a:schemeClr val="bg1"/>
                  </a:outerShdw>
                </a:effectLst>
                <a:latin typeface="Arial" pitchFamily="34" charset="0"/>
                <a:cs typeface="Arial" pitchFamily="34" charset="0"/>
              </a:rPr>
              <a:t>      </a:t>
            </a:r>
          </a:p>
          <a:p>
            <a:pPr algn="just" eaLnBrk="0" hangingPunct="0">
              <a:defRPr/>
            </a:pPr>
            <a:r>
              <a:rPr lang="cs-CZ" sz="1400" i="1" dirty="0" smtClean="0">
                <a:effectLst>
                  <a:outerShdw blurRad="50800" dist="50800" dir="5400000" algn="ctr" rotWithShape="0">
                    <a:schemeClr val="bg1"/>
                  </a:outerShdw>
                </a:effectLst>
                <a:latin typeface="Arial" pitchFamily="34" charset="0"/>
                <a:cs typeface="Arial" pitchFamily="34" charset="0"/>
              </a:rPr>
              <a:t>       </a:t>
            </a:r>
            <a:r>
              <a:rPr lang="cs-CZ" sz="1400" i="1" dirty="0" smtClean="0">
                <a:latin typeface="Arial" pitchFamily="34" charset="0"/>
                <a:cs typeface="Arial" pitchFamily="34" charset="0"/>
              </a:rPr>
              <a:t>         </a:t>
            </a:r>
          </a:p>
          <a:p>
            <a:pPr algn="just" eaLnBrk="0" hangingPunct="0">
              <a:defRPr/>
            </a:pPr>
            <a:endParaRPr lang="cs-CZ" sz="1400" i="1" dirty="0" smtClean="0">
              <a:latin typeface="Arial" pitchFamily="34" charset="0"/>
              <a:cs typeface="Arial" pitchFamily="34" charset="0"/>
            </a:endParaRPr>
          </a:p>
          <a:p>
            <a:pPr algn="just" eaLnBrk="0" hangingPunct="0">
              <a:defRPr/>
            </a:pPr>
            <a:endParaRPr lang="cs-CZ" sz="1400" i="1" dirty="0" smtClean="0">
              <a:latin typeface="Arial" pitchFamily="34" charset="0"/>
              <a:cs typeface="Arial" pitchFamily="34" charset="0"/>
            </a:endParaRPr>
          </a:p>
          <a:p>
            <a:pPr algn="just" eaLnBrk="0" hangingPunct="0">
              <a:defRPr/>
            </a:pPr>
            <a:r>
              <a:rPr lang="cs-CZ" sz="1400" i="1" dirty="0" smtClean="0">
                <a:latin typeface="Arial" pitchFamily="34" charset="0"/>
                <a:cs typeface="Arial" pitchFamily="34" charset="0"/>
              </a:rPr>
              <a:t>                                       </a:t>
            </a:r>
          </a:p>
          <a:p>
            <a:pPr algn="just" eaLnBrk="0" hangingPunct="0">
              <a:defRPr/>
            </a:pPr>
            <a:r>
              <a:rPr lang="cs-CZ" sz="1400" i="1" dirty="0" smtClean="0">
                <a:latin typeface="Arial" pitchFamily="34" charset="0"/>
                <a:cs typeface="Arial" pitchFamily="34" charset="0"/>
              </a:rPr>
              <a:t>                                                  </a:t>
            </a:r>
            <a:r>
              <a:rPr lang="cs-CZ" sz="1800" i="1" dirty="0" smtClean="0">
                <a:latin typeface="Arial" pitchFamily="34" charset="0"/>
                <a:cs typeface="Arial" pitchFamily="34" charset="0"/>
              </a:rPr>
              <a:t>Fotbalu</a:t>
            </a:r>
          </a:p>
          <a:p>
            <a:pPr algn="just" eaLnBrk="0" hangingPunct="0">
              <a:defRPr/>
            </a:pPr>
            <a:r>
              <a:rPr lang="cs-CZ" sz="1800" i="1" dirty="0" smtClean="0">
                <a:latin typeface="Arial" pitchFamily="34" charset="0"/>
                <a:cs typeface="Arial" pitchFamily="34" charset="0"/>
              </a:rPr>
              <a:t>                                                    zdar </a:t>
            </a:r>
            <a:endParaRPr lang="cs-CZ" sz="1600" i="1" dirty="0" smtClean="0">
              <a:effectLst>
                <a:outerShdw blurRad="50800" dist="38100" dir="10800000" algn="r" rotWithShape="0">
                  <a:srgbClr val="FF66CC">
                    <a:alpha val="40000"/>
                  </a:srgbClr>
                </a:outerShdw>
              </a:effectLst>
              <a:latin typeface="Trebuchet MS" pitchFamily="34" charset="0"/>
              <a:cs typeface="Arial" pitchFamily="34" charset="0"/>
            </a:endParaRPr>
          </a:p>
        </p:txBody>
      </p:sp>
      <p:graphicFrame>
        <p:nvGraphicFramePr>
          <p:cNvPr id="8" name="Tabulka 7"/>
          <p:cNvGraphicFramePr>
            <a:graphicFrameLocks noGrp="1"/>
          </p:cNvGraphicFramePr>
          <p:nvPr/>
        </p:nvGraphicFramePr>
        <p:xfrm>
          <a:off x="5647557" y="739180"/>
          <a:ext cx="4491732" cy="3969221"/>
        </p:xfrm>
        <a:graphic>
          <a:graphicData uri="http://schemas.openxmlformats.org/drawingml/2006/table">
            <a:tbl>
              <a:tblPr/>
              <a:tblGrid>
                <a:gridCol w="678510">
                  <a:extLst>
                    <a:ext uri="{9D8B030D-6E8A-4147-A177-3AD203B41FA5}">
                      <a16:colId xmlns:a16="http://schemas.microsoft.com/office/drawing/2014/main" val="20000"/>
                    </a:ext>
                  </a:extLst>
                </a:gridCol>
                <a:gridCol w="651369">
                  <a:extLst>
                    <a:ext uri="{9D8B030D-6E8A-4147-A177-3AD203B41FA5}">
                      <a16:colId xmlns:a16="http://schemas.microsoft.com/office/drawing/2014/main" val="20001"/>
                    </a:ext>
                  </a:extLst>
                </a:gridCol>
                <a:gridCol w="556378">
                  <a:extLst>
                    <a:ext uri="{9D8B030D-6E8A-4147-A177-3AD203B41FA5}">
                      <a16:colId xmlns:a16="http://schemas.microsoft.com/office/drawing/2014/main" val="20002"/>
                    </a:ext>
                  </a:extLst>
                </a:gridCol>
                <a:gridCol w="1089472">
                  <a:extLst>
                    <a:ext uri="{9D8B030D-6E8A-4147-A177-3AD203B41FA5}">
                      <a16:colId xmlns:a16="http://schemas.microsoft.com/office/drawing/2014/main" val="20003"/>
                    </a:ext>
                  </a:extLst>
                </a:gridCol>
                <a:gridCol w="768686">
                  <a:extLst>
                    <a:ext uri="{9D8B030D-6E8A-4147-A177-3AD203B41FA5}">
                      <a16:colId xmlns:a16="http://schemas.microsoft.com/office/drawing/2014/main" val="20004"/>
                    </a:ext>
                  </a:extLst>
                </a:gridCol>
                <a:gridCol w="747317">
                  <a:extLst>
                    <a:ext uri="{9D8B030D-6E8A-4147-A177-3AD203B41FA5}">
                      <a16:colId xmlns:a16="http://schemas.microsoft.com/office/drawing/2014/main" val="20005"/>
                    </a:ext>
                  </a:extLst>
                </a:gridCol>
              </a:tblGrid>
              <a:tr h="371475">
                <a:tc>
                  <a:txBody>
                    <a:bodyPr/>
                    <a:lstStyle/>
                    <a:p>
                      <a:pPr algn="ctr" fontAlgn="ctr"/>
                      <a:r>
                        <a:rPr lang="cs-CZ" sz="800" b="1" i="0" u="none" strike="noStrike" dirty="0">
                          <a:solidFill>
                            <a:srgbClr val="FF0000"/>
                          </a:solidFill>
                          <a:latin typeface="Arial Black"/>
                        </a:rPr>
                        <a:t>Datum</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FFCC"/>
                    </a:solidFill>
                  </a:tcPr>
                </a:tc>
                <a:tc>
                  <a:txBody>
                    <a:bodyPr/>
                    <a:lstStyle/>
                    <a:p>
                      <a:pPr algn="ctr" fontAlgn="ctr"/>
                      <a:r>
                        <a:rPr lang="cs-CZ" sz="800" b="1" i="0" u="none" strike="noStrike">
                          <a:solidFill>
                            <a:srgbClr val="FF0000"/>
                          </a:solidFill>
                          <a:latin typeface="Arial Black"/>
                        </a:rPr>
                        <a:t>Den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FFCC"/>
                    </a:solidFill>
                  </a:tcPr>
                </a:tc>
                <a:tc>
                  <a:txBody>
                    <a:bodyPr/>
                    <a:lstStyle/>
                    <a:p>
                      <a:pPr algn="ctr" fontAlgn="ctr"/>
                      <a:r>
                        <a:rPr lang="cs-CZ" sz="800" b="1" i="0" u="none" strike="noStrike" dirty="0">
                          <a:solidFill>
                            <a:srgbClr val="FF0000"/>
                          </a:solidFill>
                          <a:latin typeface="Arial Black"/>
                        </a:rPr>
                        <a:t>Čas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FFCC"/>
                    </a:solidFill>
                  </a:tcPr>
                </a:tc>
                <a:tc>
                  <a:txBody>
                    <a:bodyPr/>
                    <a:lstStyle/>
                    <a:p>
                      <a:pPr algn="ctr" fontAlgn="ctr"/>
                      <a:r>
                        <a:rPr lang="cs-CZ" sz="800" b="1" i="0" u="none" strike="noStrike">
                          <a:solidFill>
                            <a:srgbClr val="FF0000"/>
                          </a:solidFill>
                          <a:latin typeface="Arial Black"/>
                        </a:rPr>
                        <a:t>Doma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FFCC"/>
                    </a:solidFill>
                  </a:tcPr>
                </a:tc>
                <a:tc>
                  <a:txBody>
                    <a:bodyPr/>
                    <a:lstStyle/>
                    <a:p>
                      <a:pPr algn="ctr" fontAlgn="ctr"/>
                      <a:r>
                        <a:rPr lang="cs-CZ" sz="800" b="1" i="0" u="none" strike="noStrike">
                          <a:solidFill>
                            <a:srgbClr val="FF0000"/>
                          </a:solidFill>
                          <a:latin typeface="Arial Black"/>
                        </a:rPr>
                        <a:t>Venku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FFCC"/>
                    </a:solidFill>
                  </a:tcPr>
                </a:tc>
                <a:tc>
                  <a:txBody>
                    <a:bodyPr/>
                    <a:lstStyle/>
                    <a:p>
                      <a:pPr algn="ctr" fontAlgn="ctr"/>
                      <a:r>
                        <a:rPr lang="cs-CZ" sz="800" b="1" i="0" u="none" strike="noStrike">
                          <a:solidFill>
                            <a:srgbClr val="FF0000"/>
                          </a:solidFill>
                          <a:latin typeface="Arial Black"/>
                        </a:rPr>
                        <a:t>Kategorie</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FFCC"/>
                    </a:solidFill>
                  </a:tcPr>
                </a:tc>
                <a:extLst>
                  <a:ext uri="{0D108BD9-81ED-4DB2-BD59-A6C34878D82A}">
                    <a16:rowId xmlns:a16="http://schemas.microsoft.com/office/drawing/2014/main" val="10000"/>
                  </a:ext>
                </a:extLst>
              </a:tr>
              <a:tr h="438150">
                <a:tc>
                  <a:txBody>
                    <a:bodyPr/>
                    <a:lstStyle/>
                    <a:p>
                      <a:pPr algn="ctr" fontAlgn="ctr"/>
                      <a:r>
                        <a:rPr lang="cs-CZ" sz="1000" b="1" i="0" u="none" strike="noStrike" dirty="0">
                          <a:solidFill>
                            <a:srgbClr val="000000"/>
                          </a:solidFill>
                          <a:latin typeface="Calibri"/>
                        </a:rPr>
                        <a:t>21.5.2016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000" b="1" i="0" u="none" strike="noStrike">
                          <a:solidFill>
                            <a:srgbClr val="000000"/>
                          </a:solidFill>
                          <a:latin typeface="Calibri"/>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000" b="1" i="0" u="none" strike="noStrike">
                          <a:solidFill>
                            <a:srgbClr val="000000"/>
                          </a:solidFill>
                          <a:latin typeface="Calibri"/>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000" b="1" i="0" u="none" strike="noStrike">
                          <a:solidFill>
                            <a:srgbClr val="000000"/>
                          </a:solidFill>
                          <a:latin typeface="Calibri"/>
                        </a:rPr>
                        <a:t>Čížkovice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pt-BR" sz="1000" b="1" i="0" u="none" strike="noStrike">
                          <a:solidFill>
                            <a:srgbClr val="000000"/>
                          </a:solidFill>
                          <a:latin typeface="Calibri"/>
                        </a:rPr>
                        <a:t>Turnaj pohár o 13.-16.místo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000" b="1" i="0" u="none" strike="noStrike">
                          <a:solidFill>
                            <a:srgbClr val="000000"/>
                          </a:solidFill>
                          <a:latin typeface="Calibri"/>
                        </a:rPr>
                        <a:t>Mladší přípravka B</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extLst>
                  <a:ext uri="{0D108BD9-81ED-4DB2-BD59-A6C34878D82A}">
                    <a16:rowId xmlns:a16="http://schemas.microsoft.com/office/drawing/2014/main" val="10001"/>
                  </a:ext>
                </a:extLst>
              </a:tr>
              <a:tr h="438150">
                <a:tc>
                  <a:txBody>
                    <a:bodyPr/>
                    <a:lstStyle/>
                    <a:p>
                      <a:pPr algn="ctr" fontAlgn="ctr"/>
                      <a:r>
                        <a:rPr lang="cs-CZ" sz="1000" b="1" i="0" u="none" strike="noStrike">
                          <a:solidFill>
                            <a:srgbClr val="000000"/>
                          </a:solidFill>
                          <a:latin typeface="Calibri"/>
                        </a:rPr>
                        <a:t>22.5.2016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Calibri"/>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Calibri"/>
                        </a:rPr>
                        <a:t>10:00, 12:15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FK Český Lev Neštěmice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SK Štětí/Hoštka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Dorost</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2"/>
                  </a:ext>
                </a:extLst>
              </a:tr>
              <a:tr h="409575">
                <a:tc>
                  <a:txBody>
                    <a:bodyPr/>
                    <a:lstStyle/>
                    <a:p>
                      <a:pPr algn="ctr" fontAlgn="ctr"/>
                      <a:r>
                        <a:rPr lang="cs-CZ" sz="1000" b="1" i="0" u="none" strike="noStrike" dirty="0">
                          <a:solidFill>
                            <a:srgbClr val="000000"/>
                          </a:solidFill>
                          <a:latin typeface="Calibri"/>
                        </a:rPr>
                        <a:t>25.5.2016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000" b="1" i="0" u="none" strike="noStrike">
                          <a:solidFill>
                            <a:srgbClr val="000000"/>
                          </a:solidFill>
                          <a:latin typeface="Calibri"/>
                        </a:rPr>
                        <a:t>středa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000" b="1" i="0" u="none" strike="noStrike" dirty="0">
                          <a:solidFill>
                            <a:srgbClr val="000000"/>
                          </a:solidFill>
                          <a:latin typeface="Calibri"/>
                        </a:rPr>
                        <a:t>17:00, 19:00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000" b="1" i="0" u="none" strike="noStrike" dirty="0">
                          <a:solidFill>
                            <a:srgbClr val="000000"/>
                          </a:solidFill>
                          <a:latin typeface="Calibri"/>
                        </a:rPr>
                        <a:t>TJ Sokol </a:t>
                      </a:r>
                      <a:r>
                        <a:rPr lang="cs-CZ" sz="1000" b="1" i="0" u="none" strike="noStrike" dirty="0" err="1">
                          <a:solidFill>
                            <a:srgbClr val="000000"/>
                          </a:solidFill>
                          <a:latin typeface="Calibri"/>
                        </a:rPr>
                        <a:t>Košťany</a:t>
                      </a:r>
                      <a:r>
                        <a:rPr lang="cs-CZ" sz="1000" b="1" i="0" u="none" strike="noStrike" dirty="0">
                          <a:solidFill>
                            <a:srgbClr val="000000"/>
                          </a:solidFill>
                          <a:latin typeface="Calibri"/>
                        </a:rPr>
                        <a:t>/</a:t>
                      </a:r>
                      <a:r>
                        <a:rPr lang="cs-CZ" sz="1000" b="1" i="0" u="none" strike="noStrike" dirty="0" err="1">
                          <a:solidFill>
                            <a:srgbClr val="000000"/>
                          </a:solidFill>
                          <a:latin typeface="Calibri"/>
                        </a:rPr>
                        <a:t>Oldřichov</a:t>
                      </a:r>
                      <a:r>
                        <a:rPr lang="cs-CZ" sz="1000" b="1"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000" b="1" i="0" u="none" strike="noStrike">
                          <a:solidFill>
                            <a:srgbClr val="000000"/>
                          </a:solidFill>
                          <a:latin typeface="Calibri"/>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000" b="1" i="0" u="none" strike="noStrike">
                          <a:solidFill>
                            <a:srgbClr val="000000"/>
                          </a:solidFill>
                          <a:latin typeface="Calibri"/>
                        </a:rPr>
                        <a:t>Žáci</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extLst>
                  <a:ext uri="{0D108BD9-81ED-4DB2-BD59-A6C34878D82A}">
                    <a16:rowId xmlns:a16="http://schemas.microsoft.com/office/drawing/2014/main" val="10003"/>
                  </a:ext>
                </a:extLst>
              </a:tr>
              <a:tr h="330299">
                <a:tc>
                  <a:txBody>
                    <a:bodyPr/>
                    <a:lstStyle/>
                    <a:p>
                      <a:pPr algn="ctr" fontAlgn="ctr"/>
                      <a:r>
                        <a:rPr lang="cs-CZ" sz="1000" b="1" i="0" u="none" strike="noStrike">
                          <a:solidFill>
                            <a:srgbClr val="000000"/>
                          </a:solidFill>
                          <a:latin typeface="Calibri"/>
                        </a:rPr>
                        <a:t>27.5.2016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000" b="1" i="0" u="none" strike="noStrike">
                          <a:solidFill>
                            <a:srgbClr val="000000"/>
                          </a:solidFill>
                          <a:latin typeface="Calibri"/>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000" b="1" i="0" u="none" strike="noStrike">
                          <a:solidFill>
                            <a:srgbClr val="000000"/>
                          </a:solidFill>
                          <a:latin typeface="Calibri"/>
                        </a:rPr>
                        <a:t>17:30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000" b="1" i="0" u="none" strike="noStrike" dirty="0">
                          <a:solidFill>
                            <a:srgbClr val="000000"/>
                          </a:solidFill>
                          <a:latin typeface="Calibri"/>
                        </a:rPr>
                        <a:t>Slavoj </a:t>
                      </a:r>
                      <a:r>
                        <a:rPr lang="cs-CZ" sz="1000" b="1" i="0" u="none" strike="noStrike" dirty="0" err="1">
                          <a:solidFill>
                            <a:srgbClr val="000000"/>
                          </a:solidFill>
                          <a:latin typeface="Calibri"/>
                        </a:rPr>
                        <a:t>Bohušovice</a:t>
                      </a:r>
                      <a:r>
                        <a:rPr lang="cs-CZ" sz="1000" b="1"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000" b="1" i="0" u="none" strike="noStrike">
                          <a:solidFill>
                            <a:srgbClr val="000000"/>
                          </a:solidFill>
                          <a:latin typeface="Calibri"/>
                        </a:rPr>
                        <a:t>Sepap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000" b="1" i="0" u="none" strike="noStrike">
                          <a:solidFill>
                            <a:srgbClr val="000000"/>
                          </a:solidFill>
                          <a:latin typeface="Calibri"/>
                        </a:rPr>
                        <a:t>Stará garda</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extLst>
                  <a:ext uri="{0D108BD9-81ED-4DB2-BD59-A6C34878D82A}">
                    <a16:rowId xmlns:a16="http://schemas.microsoft.com/office/drawing/2014/main" val="10004"/>
                  </a:ext>
                </a:extLst>
              </a:tr>
              <a:tr h="216024">
                <a:tc>
                  <a:txBody>
                    <a:bodyPr/>
                    <a:lstStyle/>
                    <a:p>
                      <a:pPr algn="ctr" fontAlgn="ctr"/>
                      <a:r>
                        <a:rPr lang="cs-CZ" sz="1000" b="1" i="0" u="none" strike="noStrike">
                          <a:solidFill>
                            <a:srgbClr val="000000"/>
                          </a:solidFill>
                          <a:latin typeface="Calibri"/>
                        </a:rPr>
                        <a:t>28.5.2016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Velemín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pt-BR" sz="1000" b="1" i="0" u="none" strike="noStrike" dirty="0">
                          <a:solidFill>
                            <a:srgbClr val="000000"/>
                          </a:solidFill>
                          <a:latin typeface="Calibri"/>
                        </a:rPr>
                        <a:t>Turnaj </a:t>
                      </a:r>
                      <a:r>
                        <a:rPr lang="pt-BR" sz="1000" b="1" i="0" u="none" strike="noStrike" dirty="0" smtClean="0">
                          <a:solidFill>
                            <a:srgbClr val="000000"/>
                          </a:solidFill>
                          <a:latin typeface="Calibri"/>
                        </a:rPr>
                        <a:t> </a:t>
                      </a:r>
                      <a:endParaRPr lang="pt-BR" sz="10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Mladší přípravka A</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5"/>
                  </a:ext>
                </a:extLst>
              </a:tr>
              <a:tr h="285750">
                <a:tc>
                  <a:txBody>
                    <a:bodyPr/>
                    <a:lstStyle/>
                    <a:p>
                      <a:pPr algn="ctr" fontAlgn="ctr"/>
                      <a:r>
                        <a:rPr lang="cs-CZ" sz="1000" b="1" i="0" u="none" strike="noStrike">
                          <a:solidFill>
                            <a:srgbClr val="000000"/>
                          </a:solidFill>
                          <a:latin typeface="Calibri"/>
                        </a:rPr>
                        <a:t>28.5.2016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10:30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TATRAN KADAŇ / ŽATEC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Calibri"/>
                        </a:rPr>
                        <a:t>SK </a:t>
                      </a:r>
                      <a:r>
                        <a:rPr lang="cs-CZ" sz="1000" b="1" i="0" u="none" strike="noStrike" dirty="0" err="1">
                          <a:solidFill>
                            <a:srgbClr val="000000"/>
                          </a:solidFill>
                          <a:latin typeface="Calibri"/>
                        </a:rPr>
                        <a:t>Štětí</a:t>
                      </a:r>
                      <a:endParaRPr lang="cs-CZ" sz="10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Starší přípravka</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6"/>
                  </a:ext>
                </a:extLst>
              </a:tr>
              <a:tr h="257547">
                <a:tc>
                  <a:txBody>
                    <a:bodyPr/>
                    <a:lstStyle/>
                    <a:p>
                      <a:pPr algn="ctr" fontAlgn="ctr"/>
                      <a:r>
                        <a:rPr lang="cs-CZ" sz="1000" b="1" i="0" u="none" strike="noStrike">
                          <a:solidFill>
                            <a:srgbClr val="000000"/>
                          </a:solidFill>
                          <a:latin typeface="Calibri"/>
                        </a:rPr>
                        <a:t>28.5.2016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10:30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FK Chmel Blšany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Calibri"/>
                        </a:rPr>
                        <a:t>SK </a:t>
                      </a:r>
                      <a:r>
                        <a:rPr lang="cs-CZ" sz="1000" b="1" i="0" u="none" strike="noStrike" dirty="0" err="1">
                          <a:solidFill>
                            <a:srgbClr val="000000"/>
                          </a:solidFill>
                          <a:latin typeface="Calibri"/>
                        </a:rPr>
                        <a:t>Štětí</a:t>
                      </a:r>
                      <a:endParaRPr lang="cs-CZ" sz="10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Calibri"/>
                        </a:rPr>
                        <a:t>Dospělí</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7"/>
                  </a:ext>
                </a:extLst>
              </a:tr>
              <a:tr h="295275">
                <a:tc>
                  <a:txBody>
                    <a:bodyPr/>
                    <a:lstStyle/>
                    <a:p>
                      <a:pPr algn="ctr" fontAlgn="ctr"/>
                      <a:r>
                        <a:rPr lang="cs-CZ" sz="1000" b="1" i="0" u="none" strike="noStrike">
                          <a:solidFill>
                            <a:srgbClr val="000000"/>
                          </a:solidFill>
                          <a:latin typeface="Calibri"/>
                        </a:rPr>
                        <a:t>28.5.2016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12:45,  11:00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FK Duchcov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Calibri"/>
                        </a:rPr>
                        <a:t>Žáci</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8"/>
                  </a:ext>
                </a:extLst>
              </a:tr>
              <a:tr h="152400">
                <a:tc>
                  <a:txBody>
                    <a:bodyPr/>
                    <a:lstStyle/>
                    <a:p>
                      <a:pPr algn="ctr" fontAlgn="ctr"/>
                      <a:r>
                        <a:rPr lang="cs-CZ" sz="1000" b="1" i="0" u="none" strike="noStrike">
                          <a:solidFill>
                            <a:srgbClr val="000000"/>
                          </a:solidFill>
                          <a:latin typeface="Calibri"/>
                        </a:rPr>
                        <a:t>1.6.2016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000" b="1" i="0" u="none" strike="noStrike">
                          <a:solidFill>
                            <a:srgbClr val="000000"/>
                          </a:solidFill>
                          <a:latin typeface="Calibri"/>
                        </a:rPr>
                        <a:t>středa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000" b="1" i="0" u="none" strike="noStrike">
                          <a:solidFill>
                            <a:srgbClr val="000000"/>
                          </a:solidFill>
                          <a:latin typeface="Calibri"/>
                        </a:rPr>
                        <a:t>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000" b="1" i="0" u="none" strike="noStrike" dirty="0">
                          <a:solidFill>
                            <a:srgbClr val="000000"/>
                          </a:solidFill>
                          <a:latin typeface="Calibri"/>
                        </a:rPr>
                        <a:t>SK </a:t>
                      </a:r>
                      <a:r>
                        <a:rPr lang="cs-CZ" sz="1000" b="1" i="0" u="none" strike="noStrike" dirty="0" err="1">
                          <a:solidFill>
                            <a:srgbClr val="000000"/>
                          </a:solidFill>
                          <a:latin typeface="Calibri"/>
                        </a:rPr>
                        <a:t>Štětí</a:t>
                      </a:r>
                      <a:endParaRPr lang="cs-CZ" sz="10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000" b="1" i="0" u="none" strike="noStrike">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fontAlgn="ctr"/>
                      <a:r>
                        <a:rPr lang="cs-CZ" sz="1000" b="1" i="0" u="none" strike="noStrike" dirty="0">
                          <a:solidFill>
                            <a:srgbClr val="000000"/>
                          </a:solidFill>
                          <a:latin typeface="Calibri"/>
                        </a:rPr>
                        <a:t>Dospělí - pohár</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extLst>
                  <a:ext uri="{0D108BD9-81ED-4DB2-BD59-A6C34878D82A}">
                    <a16:rowId xmlns:a16="http://schemas.microsoft.com/office/drawing/2014/main" val="10009"/>
                  </a:ext>
                </a:extLst>
              </a:tr>
              <a:tr h="438150">
                <a:tc>
                  <a:txBody>
                    <a:bodyPr/>
                    <a:lstStyle/>
                    <a:p>
                      <a:pPr algn="ctr" fontAlgn="ctr"/>
                      <a:r>
                        <a:rPr lang="cs-CZ" sz="1000" b="1" i="0" u="none" strike="noStrike">
                          <a:solidFill>
                            <a:srgbClr val="000000"/>
                          </a:solidFill>
                          <a:latin typeface="Calibri"/>
                        </a:rPr>
                        <a:t>5.6.2016</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10:00, 12:15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smtClean="0">
                          <a:solidFill>
                            <a:srgbClr val="000000"/>
                          </a:solidFill>
                          <a:latin typeface="Calibri"/>
                        </a:rPr>
                        <a:t>Most.</a:t>
                      </a:r>
                      <a:r>
                        <a:rPr lang="cs-CZ" sz="1000" b="1" i="0" u="none" strike="noStrike" dirty="0" err="1" smtClean="0">
                          <a:solidFill>
                            <a:srgbClr val="000000"/>
                          </a:solidFill>
                          <a:latin typeface="Calibri"/>
                        </a:rPr>
                        <a:t>fotb.klub</a:t>
                      </a:r>
                      <a:endParaRPr lang="cs-CZ" sz="10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SK Štětí/Hoštka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Calibri"/>
                        </a:rPr>
                        <a:t>Dorost</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10"/>
                  </a:ext>
                </a:extLst>
              </a:tr>
            </a:tbl>
          </a:graphicData>
        </a:graphic>
      </p:graphicFrame>
      <p:sp>
        <p:nvSpPr>
          <p:cNvPr id="9" name="TextovéPole 8"/>
          <p:cNvSpPr txBox="1"/>
          <p:nvPr/>
        </p:nvSpPr>
        <p:spPr>
          <a:xfrm>
            <a:off x="5719564" y="91108"/>
            <a:ext cx="4392488" cy="523220"/>
          </a:xfrm>
          <a:prstGeom prst="rect">
            <a:avLst/>
          </a:prstGeom>
          <a:solidFill>
            <a:srgbClr val="99FF66"/>
          </a:solidFill>
          <a:ln w="53975">
            <a:solidFill>
              <a:srgbClr val="D60093"/>
            </a:solidFill>
            <a:prstDash val="sysDash"/>
          </a:ln>
        </p:spPr>
        <p:txBody>
          <a:bodyPr wrap="square" rtlCol="0">
            <a:spAutoFit/>
          </a:bodyPr>
          <a:lstStyle/>
          <a:p>
            <a:pPr algn="ctr"/>
            <a:r>
              <a:rPr lang="cs-CZ" sz="2800" u="sng" dirty="0" smtClean="0">
                <a:latin typeface="Bookman Old Style" pitchFamily="18" charset="0"/>
              </a:rPr>
              <a:t>Zápasy venku</a:t>
            </a:r>
          </a:p>
        </p:txBody>
      </p:sp>
      <p:pic>
        <p:nvPicPr>
          <p:cNvPr id="2" name="Picture 106"/>
          <p:cNvPicPr>
            <a:picLocks noChangeAspect="1" noChangeArrowheads="1"/>
          </p:cNvPicPr>
          <p:nvPr/>
        </p:nvPicPr>
        <p:blipFill>
          <a:blip r:embed="rId3" cstate="print"/>
          <a:srcRect/>
          <a:stretch>
            <a:fillRect/>
          </a:stretch>
        </p:blipFill>
        <p:spPr bwMode="auto">
          <a:xfrm>
            <a:off x="5672236" y="4824164"/>
            <a:ext cx="4439816" cy="2107704"/>
          </a:xfrm>
          <a:prstGeom prst="rect">
            <a:avLst/>
          </a:prstGeom>
          <a:noFill/>
          <a:ln w="38100">
            <a:solidFill>
              <a:srgbClr val="00B050"/>
            </a:solidFill>
            <a:prstDash val="dash"/>
            <a:miter lim="800000"/>
            <a:headEnd/>
            <a:tailEnd/>
          </a:ln>
        </p:spPr>
      </p:pic>
      <p:pic>
        <p:nvPicPr>
          <p:cNvPr id="3" name="Picture 106"/>
          <p:cNvPicPr>
            <a:picLocks noChangeAspect="1" noChangeArrowheads="1"/>
          </p:cNvPicPr>
          <p:nvPr/>
        </p:nvPicPr>
        <p:blipFill>
          <a:blip r:embed="rId4" cstate="print"/>
          <a:srcRect/>
          <a:stretch>
            <a:fillRect/>
          </a:stretch>
        </p:blipFill>
        <p:spPr bwMode="auto">
          <a:xfrm>
            <a:off x="1687116" y="4915644"/>
            <a:ext cx="1512168" cy="936104"/>
          </a:xfrm>
          <a:prstGeom prst="rect">
            <a:avLst/>
          </a:prstGeom>
          <a:noFill/>
          <a:ln w="9525">
            <a:noFill/>
            <a:miter lim="800000"/>
            <a:headEnd/>
            <a:tailEnd/>
          </a:ln>
        </p:spPr>
      </p:pic>
      <p:pic>
        <p:nvPicPr>
          <p:cNvPr id="1026" name="Picture 14"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7" name="Picture 13"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8" name="Picture 12"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29" name="Picture 11"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30" name="Picture 10"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1" name="Picture 9"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2" name="Picture 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3" name="Picture 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4" name="Picture 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5" name="Picture 5"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6" name="Picture 24"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7" name="Picture 23"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8" name="Picture 22"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9" name="Picture 21"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0" name="Picture 20"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1" name="Picture 19"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2" name="Picture 18"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3" name="Picture 17"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4" name="Picture 16"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5" name="Picture 15"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6" name="Picture 148"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7" name="Picture 147"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8" name="Picture 146"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9" name="Picture 145"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0" name="Picture 144"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1" name="Picture 143"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2" name="Picture 142"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3" name="Picture 141"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4" name="Picture 140"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5" name="Picture 139"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6" name="Picture 138"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7" name="Picture 137"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8" name="Picture 231"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9" name="Picture 230"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60" name="Picture 229"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1" name="Picture 228"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2" name="Picture 227"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3" name="Picture 226"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4" name="Picture 225"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5" name="Picture 224"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6" name="Picture 22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7" name="Picture 222"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8" name="Picture 22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69" name="Picture 220"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70" name="Picture 219"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1" name="Picture 21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2" name="Picture 21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3" name="Picture 21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4" name="Picture 21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5" name="Picture 21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6" name="Picture 249"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7" name="Picture 248"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8" name="Picture 247"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79" name="Picture 246"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80" name="Picture 245"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1" name="Picture 244"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2" name="Picture 243"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3" name="Picture 242"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4" name="Picture 241"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5" name="Picture 240"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6" name="Picture 239"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7" name="Picture 238"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8" name="Picture 237"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89" name="Picture 236"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90" name="Picture 235"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1" name="Picture 234"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2" name="Picture 233"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3" name="Picture 232"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4" name="Picture 349"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5" name="Picture 348"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6" name="Picture 347"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7" name="Picture 346"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8" name="Picture 372"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9" name="Picture 371"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0" name="Picture 370"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1" name="Picture 369"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2" name="Picture 368"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3" name="Picture 367"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4" name="Picture 366"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5" name="Picture 365"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6" name="Picture 380"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7" name="Picture 379"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8" name="Picture 378"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9" name="Picture 377"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10" name="Picture 376"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1" name="Picture 375"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2" name="Picture 374"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3" name="Picture 373"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4" name="Picture 259"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5" name="Picture 258"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6" name="Picture 257"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7" name="Picture 256"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8" name="Picture 255"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19" name="Picture 254"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20" name="Picture 253"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1" name="Picture 252"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2" name="Picture 251"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3" name="Picture 250"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4" name="Picture 100"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5" name="Picture 101"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6" name="Picture 102"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7" name="Picture 103"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8" name="Picture 104"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129" name="Picture 105"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0" name="TextovéPole 9"/>
          <p:cNvSpPr txBox="1">
            <a:spLocks noChangeArrowheads="1"/>
          </p:cNvSpPr>
          <p:nvPr/>
        </p:nvSpPr>
        <p:spPr bwMode="auto">
          <a:xfrm>
            <a:off x="6583660" y="5275684"/>
            <a:ext cx="185737" cy="276225"/>
          </a:xfrm>
          <a:prstGeom prst="rect">
            <a:avLst/>
          </a:prstGeom>
          <a:noFill/>
          <a:ln w="9525">
            <a:noFill/>
            <a:miter lim="800000"/>
            <a:headEnd/>
            <a:tailEnd/>
          </a:ln>
        </p:spPr>
        <p:txBody>
          <a:bodyPr wrap="none">
            <a:spAutoFit/>
          </a:bodyPr>
          <a:lstStyle/>
          <a:p>
            <a:pPr algn="ctr" eaLnBrk="0" hangingPunct="0"/>
            <a:endParaRPr lang="cs-CZ" dirty="0"/>
          </a:p>
        </p:txBody>
      </p:sp>
      <p:sp>
        <p:nvSpPr>
          <p:cNvPr id="13" name="TextovéPole 12"/>
          <p:cNvSpPr txBox="1"/>
          <p:nvPr/>
        </p:nvSpPr>
        <p:spPr>
          <a:xfrm>
            <a:off x="7771812" y="6931868"/>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5</a:t>
            </a:r>
          </a:p>
        </p:txBody>
      </p:sp>
      <p:sp>
        <p:nvSpPr>
          <p:cNvPr id="8" name="TextovéPole 7"/>
          <p:cNvSpPr txBox="1"/>
          <p:nvPr/>
        </p:nvSpPr>
        <p:spPr>
          <a:xfrm>
            <a:off x="190314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52</a:t>
            </a:r>
          </a:p>
        </p:txBody>
      </p:sp>
      <p:sp>
        <p:nvSpPr>
          <p:cNvPr id="11" name="TextovéPole 10"/>
          <p:cNvSpPr txBox="1"/>
          <p:nvPr/>
        </p:nvSpPr>
        <p:spPr>
          <a:xfrm>
            <a:off x="174948" y="91108"/>
            <a:ext cx="4752528" cy="3528000"/>
          </a:xfrm>
          <a:prstGeom prst="rect">
            <a:avLst/>
          </a:prstGeom>
          <a:noFill/>
        </p:spPr>
        <p:txBody>
          <a:bodyPr wrap="square" rtlCol="0">
            <a:spAutoFit/>
          </a:bodyPr>
          <a:lstStyle/>
          <a:p>
            <a:pPr algn="ctr"/>
            <a:r>
              <a:rPr lang="cs-CZ" sz="1800" dirty="0" smtClean="0">
                <a:ln>
                  <a:solidFill>
                    <a:srgbClr val="FF7C80"/>
                  </a:solidFill>
                </a:ln>
                <a:solidFill>
                  <a:srgbClr val="3333CC"/>
                </a:solidFill>
                <a:latin typeface="Bookman Old Style" pitchFamily="18" charset="0"/>
              </a:rPr>
              <a:t>Sepap </a:t>
            </a:r>
            <a:r>
              <a:rPr lang="cs-CZ" sz="1800" dirty="0" err="1" smtClean="0">
                <a:ln>
                  <a:solidFill>
                    <a:srgbClr val="FF7C80"/>
                  </a:solidFill>
                </a:ln>
                <a:solidFill>
                  <a:srgbClr val="3333CC"/>
                </a:solidFill>
                <a:latin typeface="Bookman Old Style" pitchFamily="18" charset="0"/>
              </a:rPr>
              <a:t>Štětí</a:t>
            </a:r>
            <a:r>
              <a:rPr lang="cs-CZ" sz="1800" dirty="0" smtClean="0">
                <a:ln>
                  <a:solidFill>
                    <a:srgbClr val="FF7C80"/>
                  </a:solidFill>
                </a:ln>
                <a:solidFill>
                  <a:srgbClr val="3333CC"/>
                </a:solidFill>
                <a:latin typeface="Bookman Old Style" pitchFamily="18" charset="0"/>
              </a:rPr>
              <a:t> – TJ Sokol České Kopisty</a:t>
            </a:r>
          </a:p>
          <a:p>
            <a:pPr algn="ctr"/>
            <a:r>
              <a:rPr lang="cs-CZ" sz="1800" dirty="0" smtClean="0">
                <a:ln>
                  <a:solidFill>
                    <a:srgbClr val="FF7C80"/>
                  </a:solidFill>
                </a:ln>
                <a:solidFill>
                  <a:srgbClr val="3333CC"/>
                </a:solidFill>
                <a:latin typeface="Bookman Old Style" pitchFamily="18" charset="0"/>
              </a:rPr>
              <a:t>5:1(3:1)</a:t>
            </a:r>
            <a:r>
              <a:rPr lang="cs-CZ" sz="1400" dirty="0" smtClean="0">
                <a:ln>
                  <a:solidFill>
                    <a:srgbClr val="FF7C80"/>
                  </a:solidFill>
                </a:ln>
                <a:solidFill>
                  <a:srgbClr val="3333CC"/>
                </a:solidFill>
                <a:latin typeface="Bookman Old Style" pitchFamily="18" charset="0"/>
              </a:rPr>
              <a:t>   6.5.2016   14. kolo stará garda</a:t>
            </a:r>
          </a:p>
          <a:p>
            <a:pPr algn="just"/>
            <a:r>
              <a:rPr lang="cs-CZ" sz="1050" b="0" dirty="0" smtClean="0">
                <a:latin typeface="Arial" pitchFamily="34" charset="0"/>
                <a:cs typeface="Arial" pitchFamily="34" charset="0"/>
              </a:rPr>
              <a:t>Dosti okleštěnou sestavu, co se počtu fotbalistů týče hlásil před zápasem </a:t>
            </a:r>
            <a:r>
              <a:rPr lang="cs-CZ" sz="1050" b="0" dirty="0" err="1" smtClean="0">
                <a:latin typeface="Arial" pitchFamily="34" charset="0"/>
                <a:cs typeface="Arial" pitchFamily="34" charset="0"/>
              </a:rPr>
              <a:t>manager</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Sepapu</a:t>
            </a:r>
            <a:r>
              <a:rPr lang="cs-CZ" sz="1050" b="0" dirty="0" smtClean="0">
                <a:latin typeface="Arial" pitchFamily="34" charset="0"/>
                <a:cs typeface="Arial" pitchFamily="34" charset="0"/>
              </a:rPr>
              <a:t> Milan Šťastný. Hosté na tom byli ještě hůře, protože na hřiště vyběhli pouze v 9. Tuto výhodu domácí rychle využili a zásluhou Libora Pilaře šli do vedení 1:0. Domácí průběh zápasu kontrolovali a hosty do žádných velkých šancí nepouštěli. České Kopisty je však nutno pochválit, protože ač byli oslabeni o 2 muže, tak zápas nevypustili a bojovali až do samotného závěru. Ve druhém poločase se jim za stavu 0:4 podařilo vstřelit branku. Trávník ve </a:t>
            </a:r>
            <a:r>
              <a:rPr lang="cs-CZ" sz="1050" b="0" dirty="0" err="1" smtClean="0">
                <a:latin typeface="Arial" pitchFamily="34" charset="0"/>
                <a:cs typeface="Arial" pitchFamily="34" charset="0"/>
              </a:rPr>
              <a:t>Štětí</a:t>
            </a:r>
            <a:r>
              <a:rPr lang="cs-CZ" sz="1050" b="0" dirty="0" smtClean="0">
                <a:latin typeface="Arial" pitchFamily="34" charset="0"/>
                <a:cs typeface="Arial" pitchFamily="34" charset="0"/>
              </a:rPr>
              <a:t> patřil v pátek odpoledne Liborovi Pilařovi, který byl autorem 4 branek domácích. Pátý gól přidal Jan </a:t>
            </a:r>
            <a:r>
              <a:rPr lang="cs-CZ" sz="1050" b="0" dirty="0" err="1" smtClean="0">
                <a:latin typeface="Arial" pitchFamily="34" charset="0"/>
                <a:cs typeface="Arial" pitchFamily="34" charset="0"/>
              </a:rPr>
              <a:t>Arazim</a:t>
            </a:r>
            <a:r>
              <a:rPr lang="cs-CZ" sz="1050" b="0" dirty="0" smtClean="0">
                <a:latin typeface="Arial" pitchFamily="34" charset="0"/>
                <a:cs typeface="Arial" pitchFamily="34" charset="0"/>
              </a:rPr>
              <a:t>, který by mohl jít na výstavu. Z volného přímého kopu se trefil přesně mezi spojnici tyče a břevna. Stará garda má teď týden, aby se připravila na další zápas, kdy jede do </a:t>
            </a:r>
            <a:r>
              <a:rPr lang="cs-CZ" sz="1050" b="0" dirty="0" err="1" smtClean="0">
                <a:latin typeface="Arial" pitchFamily="34" charset="0"/>
                <a:cs typeface="Arial" pitchFamily="34" charset="0"/>
              </a:rPr>
              <a:t>Žitenic</a:t>
            </a:r>
            <a:r>
              <a:rPr lang="cs-CZ" sz="1050" b="0" dirty="0" smtClean="0">
                <a:latin typeface="Arial" pitchFamily="34" charset="0"/>
                <a:cs typeface="Arial" pitchFamily="34" charset="0"/>
              </a:rPr>
              <a:t> a utká se zde s výběrem bývalých ligových hráčů hrajících právě pod hlavičkou </a:t>
            </a:r>
            <a:r>
              <a:rPr lang="cs-CZ" sz="1050" b="0" dirty="0" err="1" smtClean="0">
                <a:latin typeface="Arial" pitchFamily="34" charset="0"/>
                <a:cs typeface="Arial" pitchFamily="34" charset="0"/>
              </a:rPr>
              <a:t>Žitenic</a:t>
            </a:r>
            <a:r>
              <a:rPr lang="cs-CZ" sz="1050" b="0" dirty="0" smtClean="0">
                <a:latin typeface="Arial" pitchFamily="34" charset="0"/>
                <a:cs typeface="Arial" pitchFamily="34" charset="0"/>
              </a:rPr>
              <a:t>.</a:t>
            </a:r>
          </a:p>
          <a:p>
            <a:pPr algn="just"/>
            <a:r>
              <a:rPr lang="cs-CZ" sz="1050" b="0" u="sng" dirty="0" smtClean="0">
                <a:latin typeface="Arial" pitchFamily="34" charset="0"/>
                <a:cs typeface="Arial" pitchFamily="34" charset="0"/>
              </a:rPr>
              <a:t>Branky:</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L</a:t>
            </a:r>
            <a:r>
              <a:rPr lang="cs-CZ" sz="1050" b="0" dirty="0" smtClean="0">
                <a:latin typeface="Arial" pitchFamily="34" charset="0"/>
                <a:cs typeface="Arial" pitchFamily="34" charset="0"/>
              </a:rPr>
              <a:t>.Pilař 4, </a:t>
            </a:r>
            <a:r>
              <a:rPr lang="cs-CZ" sz="1050" b="0" dirty="0" err="1" smtClean="0">
                <a:latin typeface="Arial" pitchFamily="34" charset="0"/>
                <a:cs typeface="Arial" pitchFamily="34" charset="0"/>
              </a:rPr>
              <a:t>J.Arazim</a:t>
            </a:r>
            <a:r>
              <a:rPr lang="cs-CZ" sz="1050" b="0" dirty="0" smtClean="0">
                <a:latin typeface="Arial" pitchFamily="34" charset="0"/>
                <a:cs typeface="Arial" pitchFamily="34" charset="0"/>
              </a:rPr>
              <a:t> 1</a:t>
            </a:r>
          </a:p>
          <a:p>
            <a:pPr algn="just"/>
            <a:r>
              <a:rPr lang="cs-CZ" sz="1050" b="0" u="sng" dirty="0" smtClean="0">
                <a:latin typeface="Arial" pitchFamily="34" charset="0"/>
                <a:cs typeface="Arial" pitchFamily="34" charset="0"/>
              </a:rPr>
              <a:t>Sestava: </a:t>
            </a:r>
            <a:r>
              <a:rPr lang="cs-CZ" sz="1050" b="0" dirty="0" smtClean="0">
                <a:latin typeface="Arial" pitchFamily="34" charset="0"/>
                <a:cs typeface="Arial" pitchFamily="34" charset="0"/>
              </a:rPr>
              <a:t>M</a:t>
            </a:r>
            <a:r>
              <a:rPr lang="de-DE" sz="1050" b="0" dirty="0" smtClean="0">
                <a:latin typeface="Arial" pitchFamily="34" charset="0"/>
                <a:cs typeface="Arial" pitchFamily="34" charset="0"/>
              </a:rPr>
              <a:t>ü</a:t>
            </a:r>
            <a:r>
              <a:rPr lang="cs-CZ" sz="1050" b="0" dirty="0" err="1" smtClean="0">
                <a:latin typeface="Arial" pitchFamily="34" charset="0"/>
                <a:cs typeface="Arial" pitchFamily="34" charset="0"/>
              </a:rPr>
              <a:t>ller</a:t>
            </a:r>
            <a:r>
              <a:rPr lang="cs-CZ" sz="1050" b="0" dirty="0" smtClean="0">
                <a:latin typeface="Arial" pitchFamily="34" charset="0"/>
                <a:cs typeface="Arial" pitchFamily="34" charset="0"/>
              </a:rPr>
              <a:t>-</a:t>
            </a:r>
            <a:r>
              <a:rPr lang="cs-CZ" sz="1050" b="0" dirty="0" err="1" smtClean="0">
                <a:latin typeface="Arial" pitchFamily="34" charset="0"/>
                <a:cs typeface="Arial" pitchFamily="34" charset="0"/>
              </a:rPr>
              <a:t>Guzy</a:t>
            </a:r>
            <a:r>
              <a:rPr lang="cs-CZ" sz="1050" b="0" dirty="0" smtClean="0">
                <a:latin typeface="Arial" pitchFamily="34" charset="0"/>
                <a:cs typeface="Arial" pitchFamily="34" charset="0"/>
              </a:rPr>
              <a:t>, Jonák, </a:t>
            </a:r>
            <a:r>
              <a:rPr lang="cs-CZ" sz="1050" b="0" dirty="0" err="1" smtClean="0">
                <a:latin typeface="Arial" pitchFamily="34" charset="0"/>
                <a:cs typeface="Arial" pitchFamily="34" charset="0"/>
              </a:rPr>
              <a:t>J.Arazim</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L</a:t>
            </a:r>
            <a:r>
              <a:rPr lang="cs-CZ" sz="1050" b="0" dirty="0" smtClean="0">
                <a:latin typeface="Arial" pitchFamily="34" charset="0"/>
                <a:cs typeface="Arial" pitchFamily="34" charset="0"/>
              </a:rPr>
              <a:t>.</a:t>
            </a:r>
            <a:r>
              <a:rPr lang="cs-CZ" sz="1050" b="0" dirty="0" err="1" smtClean="0">
                <a:latin typeface="Arial" pitchFamily="34" charset="0"/>
                <a:cs typeface="Arial" pitchFamily="34" charset="0"/>
              </a:rPr>
              <a:t>Arazim</a:t>
            </a:r>
            <a:r>
              <a:rPr lang="cs-CZ" sz="1050" b="0" dirty="0" smtClean="0">
                <a:latin typeface="Arial" pitchFamily="34" charset="0"/>
                <a:cs typeface="Arial" pitchFamily="34" charset="0"/>
              </a:rPr>
              <a:t>, </a:t>
            </a:r>
          </a:p>
          <a:p>
            <a:pPr algn="just"/>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Gorol</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Božík</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Guzy</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L</a:t>
            </a:r>
            <a:r>
              <a:rPr lang="cs-CZ" sz="1050" b="0" dirty="0" smtClean="0">
                <a:latin typeface="Arial" pitchFamily="34" charset="0"/>
                <a:cs typeface="Arial" pitchFamily="34" charset="0"/>
              </a:rPr>
              <a:t>.Pilař, Vála, </a:t>
            </a:r>
            <a:r>
              <a:rPr lang="cs-CZ" sz="1050" b="0" dirty="0" err="1" smtClean="0">
                <a:latin typeface="Arial" pitchFamily="34" charset="0"/>
                <a:cs typeface="Arial" pitchFamily="34" charset="0"/>
              </a:rPr>
              <a:t>Jerman</a:t>
            </a:r>
            <a:endParaRPr lang="cs-CZ" sz="1050" b="0" dirty="0" smtClean="0">
              <a:latin typeface="Arial" pitchFamily="34" charset="0"/>
              <a:cs typeface="Arial" pitchFamily="34" charset="0"/>
            </a:endParaRPr>
          </a:p>
          <a:p>
            <a:pPr algn="just"/>
            <a:r>
              <a:rPr lang="cs-CZ" sz="1050" b="0" u="sng" dirty="0" err="1" smtClean="0">
                <a:latin typeface="Arial" pitchFamily="34" charset="0"/>
                <a:cs typeface="Arial" pitchFamily="34" charset="0"/>
              </a:rPr>
              <a:t>Manager</a:t>
            </a:r>
            <a:r>
              <a:rPr lang="cs-CZ" sz="1050" b="0" u="sng" dirty="0" smtClean="0">
                <a:latin typeface="Arial" pitchFamily="34" charset="0"/>
                <a:cs typeface="Arial" pitchFamily="34" charset="0"/>
              </a:rPr>
              <a:t>:</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M</a:t>
            </a:r>
            <a:r>
              <a:rPr lang="cs-CZ" sz="1050" b="0" dirty="0" smtClean="0">
                <a:latin typeface="Arial" pitchFamily="34" charset="0"/>
                <a:cs typeface="Arial" pitchFamily="34" charset="0"/>
              </a:rPr>
              <a:t>.Šťastný</a:t>
            </a:r>
          </a:p>
          <a:p>
            <a:pPr algn="just"/>
            <a:r>
              <a:rPr lang="cs-CZ" sz="1050" b="0" u="sng" dirty="0" smtClean="0">
                <a:latin typeface="Arial" pitchFamily="34" charset="0"/>
                <a:cs typeface="Arial" pitchFamily="34" charset="0"/>
              </a:rPr>
              <a:t>Rozhodčí: </a:t>
            </a:r>
            <a:r>
              <a:rPr lang="cs-CZ" sz="1050" b="0" dirty="0" smtClean="0">
                <a:latin typeface="Arial" pitchFamily="34" charset="0"/>
                <a:cs typeface="Arial" pitchFamily="34" charset="0"/>
              </a:rPr>
              <a:t>Bartoš</a:t>
            </a:r>
            <a:endParaRPr lang="cs-CZ" sz="1050" b="0" dirty="0" smtClean="0">
              <a:latin typeface="Bookman Old Style" pitchFamily="18" charset="0"/>
            </a:endParaRPr>
          </a:p>
        </p:txBody>
      </p:sp>
      <p:sp>
        <p:nvSpPr>
          <p:cNvPr id="12" name="TextovéPole 11"/>
          <p:cNvSpPr txBox="1"/>
          <p:nvPr/>
        </p:nvSpPr>
        <p:spPr>
          <a:xfrm>
            <a:off x="102940" y="3765257"/>
            <a:ext cx="4752528" cy="646331"/>
          </a:xfrm>
          <a:prstGeom prst="rect">
            <a:avLst/>
          </a:prstGeom>
          <a:noFill/>
        </p:spPr>
        <p:txBody>
          <a:bodyPr wrap="square" rtlCol="0">
            <a:spAutoFit/>
          </a:bodyPr>
          <a:lstStyle/>
          <a:p>
            <a:pPr algn="ctr"/>
            <a:r>
              <a:rPr lang="cs-CZ" sz="1800" dirty="0" smtClean="0">
                <a:ln>
                  <a:solidFill>
                    <a:srgbClr val="FF66FF"/>
                  </a:solidFill>
                </a:ln>
                <a:latin typeface="Bookman Old Style" pitchFamily="18" charset="0"/>
              </a:rPr>
              <a:t>Sokol </a:t>
            </a:r>
            <a:r>
              <a:rPr lang="cs-CZ" sz="1800" dirty="0" err="1" smtClean="0">
                <a:ln>
                  <a:solidFill>
                    <a:srgbClr val="FF66FF"/>
                  </a:solidFill>
                </a:ln>
                <a:latin typeface="Bookman Old Style" pitchFamily="18" charset="0"/>
              </a:rPr>
              <a:t>Pokratice</a:t>
            </a:r>
            <a:r>
              <a:rPr lang="cs-CZ" sz="1800" dirty="0" smtClean="0">
                <a:ln>
                  <a:solidFill>
                    <a:srgbClr val="FF66FF"/>
                  </a:solidFill>
                </a:ln>
                <a:latin typeface="Bookman Old Style" pitchFamily="18" charset="0"/>
              </a:rPr>
              <a:t> - Sepap </a:t>
            </a:r>
            <a:r>
              <a:rPr lang="cs-CZ" sz="1800" dirty="0" err="1" smtClean="0">
                <a:ln>
                  <a:solidFill>
                    <a:srgbClr val="FF66FF"/>
                  </a:solidFill>
                </a:ln>
                <a:latin typeface="Bookman Old Style" pitchFamily="18" charset="0"/>
              </a:rPr>
              <a:t>Štětí</a:t>
            </a:r>
            <a:endParaRPr lang="cs-CZ" sz="1800" dirty="0" smtClean="0">
              <a:ln>
                <a:solidFill>
                  <a:srgbClr val="FF66FF"/>
                </a:solidFill>
              </a:ln>
              <a:latin typeface="Bookman Old Style" pitchFamily="18" charset="0"/>
            </a:endParaRPr>
          </a:p>
          <a:p>
            <a:pPr algn="ctr"/>
            <a:r>
              <a:rPr lang="cs-CZ" sz="1800" dirty="0" smtClean="0">
                <a:ln>
                  <a:solidFill>
                    <a:srgbClr val="FF66FF"/>
                  </a:solidFill>
                </a:ln>
                <a:latin typeface="Bookman Old Style" pitchFamily="18" charset="0"/>
              </a:rPr>
              <a:t>1:4</a:t>
            </a:r>
            <a:r>
              <a:rPr lang="cs-CZ" sz="1400" dirty="0" smtClean="0">
                <a:ln>
                  <a:solidFill>
                    <a:srgbClr val="FF66FF"/>
                  </a:solidFill>
                </a:ln>
                <a:latin typeface="Bookman Old Style" pitchFamily="18" charset="0"/>
              </a:rPr>
              <a:t>   29.5.2016   13. kolo </a:t>
            </a:r>
            <a:r>
              <a:rPr lang="cs-CZ" sz="1400" dirty="0" err="1" smtClean="0">
                <a:ln>
                  <a:solidFill>
                    <a:srgbClr val="FF66FF"/>
                  </a:solidFill>
                </a:ln>
                <a:latin typeface="Bookman Old Style" pitchFamily="18" charset="0"/>
              </a:rPr>
              <a:t>starí</a:t>
            </a:r>
            <a:r>
              <a:rPr lang="cs-CZ" sz="1400" dirty="0" smtClean="0">
                <a:ln>
                  <a:solidFill>
                    <a:srgbClr val="FF66FF"/>
                  </a:solidFill>
                </a:ln>
                <a:latin typeface="Bookman Old Style" pitchFamily="18" charset="0"/>
              </a:rPr>
              <a:t> garda</a:t>
            </a:r>
          </a:p>
        </p:txBody>
      </p:sp>
      <p:graphicFrame>
        <p:nvGraphicFramePr>
          <p:cNvPr id="14" name="Tabulka 13"/>
          <p:cNvGraphicFramePr>
            <a:graphicFrameLocks noGrp="1"/>
          </p:cNvGraphicFramePr>
          <p:nvPr/>
        </p:nvGraphicFramePr>
        <p:xfrm>
          <a:off x="102940" y="4483596"/>
          <a:ext cx="4824534" cy="2308860"/>
        </p:xfrm>
        <a:graphic>
          <a:graphicData uri="http://schemas.openxmlformats.org/drawingml/2006/table">
            <a:tbl>
              <a:tblPr/>
              <a:tblGrid>
                <a:gridCol w="234913">
                  <a:extLst>
                    <a:ext uri="{9D8B030D-6E8A-4147-A177-3AD203B41FA5}">
                      <a16:colId xmlns:a16="http://schemas.microsoft.com/office/drawing/2014/main" val="20000"/>
                    </a:ext>
                  </a:extLst>
                </a:gridCol>
                <a:gridCol w="223167">
                  <a:extLst>
                    <a:ext uri="{9D8B030D-6E8A-4147-A177-3AD203B41FA5}">
                      <a16:colId xmlns:a16="http://schemas.microsoft.com/office/drawing/2014/main" val="20001"/>
                    </a:ext>
                  </a:extLst>
                </a:gridCol>
                <a:gridCol w="2246360">
                  <a:extLst>
                    <a:ext uri="{9D8B030D-6E8A-4147-A177-3AD203B41FA5}">
                      <a16:colId xmlns:a16="http://schemas.microsoft.com/office/drawing/2014/main" val="20002"/>
                    </a:ext>
                  </a:extLst>
                </a:gridCol>
                <a:gridCol w="281896">
                  <a:extLst>
                    <a:ext uri="{9D8B030D-6E8A-4147-A177-3AD203B41FA5}">
                      <a16:colId xmlns:a16="http://schemas.microsoft.com/office/drawing/2014/main" val="20003"/>
                    </a:ext>
                  </a:extLst>
                </a:gridCol>
                <a:gridCol w="246659">
                  <a:extLst>
                    <a:ext uri="{9D8B030D-6E8A-4147-A177-3AD203B41FA5}">
                      <a16:colId xmlns:a16="http://schemas.microsoft.com/office/drawing/2014/main" val="20004"/>
                    </a:ext>
                  </a:extLst>
                </a:gridCol>
                <a:gridCol w="167376">
                  <a:extLst>
                    <a:ext uri="{9D8B030D-6E8A-4147-A177-3AD203B41FA5}">
                      <a16:colId xmlns:a16="http://schemas.microsoft.com/office/drawing/2014/main" val="20005"/>
                    </a:ext>
                  </a:extLst>
                </a:gridCol>
                <a:gridCol w="167376">
                  <a:extLst>
                    <a:ext uri="{9D8B030D-6E8A-4147-A177-3AD203B41FA5}">
                      <a16:colId xmlns:a16="http://schemas.microsoft.com/office/drawing/2014/main" val="20006"/>
                    </a:ext>
                  </a:extLst>
                </a:gridCol>
                <a:gridCol w="692995">
                  <a:extLst>
                    <a:ext uri="{9D8B030D-6E8A-4147-A177-3AD203B41FA5}">
                      <a16:colId xmlns:a16="http://schemas.microsoft.com/office/drawing/2014/main" val="20007"/>
                    </a:ext>
                  </a:extLst>
                </a:gridCol>
                <a:gridCol w="305387">
                  <a:extLst>
                    <a:ext uri="{9D8B030D-6E8A-4147-A177-3AD203B41FA5}">
                      <a16:colId xmlns:a16="http://schemas.microsoft.com/office/drawing/2014/main" val="20008"/>
                    </a:ext>
                  </a:extLst>
                </a:gridCol>
                <a:gridCol w="258405">
                  <a:extLst>
                    <a:ext uri="{9D8B030D-6E8A-4147-A177-3AD203B41FA5}">
                      <a16:colId xmlns:a16="http://schemas.microsoft.com/office/drawing/2014/main" val="20009"/>
                    </a:ext>
                  </a:extLst>
                </a:gridCol>
              </a:tblGrid>
              <a:tr h="147936">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18611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8">
                  <a:txBody>
                    <a:bodyPr/>
                    <a:lstStyle/>
                    <a:p>
                      <a:pPr algn="ctr" fontAlgn="ctr"/>
                      <a:r>
                        <a:rPr lang="cs-CZ" sz="1200" b="1" i="0" u="none" strike="noStrike" dirty="0">
                          <a:solidFill>
                            <a:srgbClr val="0000CC"/>
                          </a:solidFill>
                          <a:latin typeface="Calibri"/>
                        </a:rPr>
                        <a:t>Stará garda Sepap </a:t>
                      </a:r>
                      <a:r>
                        <a:rPr lang="cs-CZ" sz="1200" b="1" i="0" u="none" strike="noStrike" dirty="0" err="1">
                          <a:solidFill>
                            <a:srgbClr val="0000CC"/>
                          </a:solidFill>
                          <a:latin typeface="Calibri"/>
                        </a:rPr>
                        <a:t>Štětí</a:t>
                      </a:r>
                      <a:r>
                        <a:rPr lang="cs-CZ" sz="1200" b="1" i="0" u="none" strike="noStrike" dirty="0">
                          <a:solidFill>
                            <a:srgbClr val="0000CC"/>
                          </a:solidFill>
                          <a:latin typeface="Calibri"/>
                        </a:rPr>
                        <a:t> Okresní přebor 2015/16 po 15. 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6066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Tigo Nučnice 1996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73:18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6066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a:solidFill>
                            <a:srgbClr val="000000"/>
                          </a:solidFill>
                          <a:latin typeface="Arial"/>
                        </a:rPr>
                        <a:t>TJ </a:t>
                      </a:r>
                      <a:r>
                        <a:rPr lang="cs-CZ" sz="1200" b="1" i="0" u="none" strike="noStrike" dirty="0" err="1">
                          <a:solidFill>
                            <a:srgbClr val="000000"/>
                          </a:solidFill>
                          <a:latin typeface="Arial"/>
                        </a:rPr>
                        <a:t>Žitenice</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119:21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6066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FK Litoměřice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51:45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6066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Sepap Štětí - stará garda</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45:57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8611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400" b="1" i="0" u="none" strike="noStrike">
                          <a:solidFill>
                            <a:srgbClr val="FF0000"/>
                          </a:solidFill>
                          <a:latin typeface="Arial"/>
                        </a:rPr>
                        <a:t>5.</a:t>
                      </a:r>
                    </a:p>
                  </a:txBody>
                  <a:tcPr marL="9525" marR="9525" marT="9525" marB="0" anchor="ctr">
                    <a:lnL>
                      <a:noFill/>
                    </a:lnL>
                    <a:lnR>
                      <a:noFill/>
                    </a:lnR>
                    <a:lnT>
                      <a:noFill/>
                    </a:lnT>
                    <a:lnB>
                      <a:noFill/>
                    </a:lnB>
                    <a:solidFill>
                      <a:srgbClr val="99FF99"/>
                    </a:solidFill>
                  </a:tcPr>
                </a:tc>
                <a:tc>
                  <a:txBody>
                    <a:bodyPr/>
                    <a:lstStyle/>
                    <a:p>
                      <a:pPr algn="l" fontAlgn="ctr"/>
                      <a:r>
                        <a:rPr lang="cs-CZ" sz="1400" b="1" i="0" u="none" strike="noStrike">
                          <a:solidFill>
                            <a:srgbClr val="FF0000"/>
                          </a:solidFill>
                          <a:latin typeface="Arial"/>
                        </a:rPr>
                        <a:t>Slavoj Bohušovice</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Calibri"/>
                        </a:rPr>
                        <a:t>36:65</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16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6066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000000"/>
                          </a:solidFill>
                          <a:latin typeface="Arial"/>
                        </a:rPr>
                        <a:t>TJ Sokol České Kopisty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40:55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6066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Sokol Malé Žernoseky</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32:64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6066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Sokol Pokratice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16:54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6066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Sokol Vražkov</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30:63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47936">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bl>
          </a:graphicData>
        </a:graphic>
      </p:graphicFrame>
      <p:graphicFrame>
        <p:nvGraphicFramePr>
          <p:cNvPr id="17" name="Tabulka 16"/>
          <p:cNvGraphicFramePr>
            <a:graphicFrameLocks noGrp="1"/>
          </p:cNvGraphicFramePr>
          <p:nvPr/>
        </p:nvGraphicFramePr>
        <p:xfrm>
          <a:off x="5503540" y="811188"/>
          <a:ext cx="4590338" cy="6025182"/>
        </p:xfrm>
        <a:graphic>
          <a:graphicData uri="http://schemas.openxmlformats.org/drawingml/2006/table">
            <a:tbl>
              <a:tblPr/>
              <a:tblGrid>
                <a:gridCol w="491509">
                  <a:extLst>
                    <a:ext uri="{9D8B030D-6E8A-4147-A177-3AD203B41FA5}">
                      <a16:colId xmlns:a16="http://schemas.microsoft.com/office/drawing/2014/main" val="20000"/>
                    </a:ext>
                  </a:extLst>
                </a:gridCol>
                <a:gridCol w="397888">
                  <a:extLst>
                    <a:ext uri="{9D8B030D-6E8A-4147-A177-3AD203B41FA5}">
                      <a16:colId xmlns:a16="http://schemas.microsoft.com/office/drawing/2014/main" val="20001"/>
                    </a:ext>
                  </a:extLst>
                </a:gridCol>
                <a:gridCol w="910803">
                  <a:extLst>
                    <a:ext uri="{9D8B030D-6E8A-4147-A177-3AD203B41FA5}">
                      <a16:colId xmlns:a16="http://schemas.microsoft.com/office/drawing/2014/main" val="20002"/>
                    </a:ext>
                  </a:extLst>
                </a:gridCol>
                <a:gridCol w="1221991">
                  <a:extLst>
                    <a:ext uri="{9D8B030D-6E8A-4147-A177-3AD203B41FA5}">
                      <a16:colId xmlns:a16="http://schemas.microsoft.com/office/drawing/2014/main" val="20003"/>
                    </a:ext>
                  </a:extLst>
                </a:gridCol>
                <a:gridCol w="650217">
                  <a:extLst>
                    <a:ext uri="{9D8B030D-6E8A-4147-A177-3AD203B41FA5}">
                      <a16:colId xmlns:a16="http://schemas.microsoft.com/office/drawing/2014/main" val="20004"/>
                    </a:ext>
                  </a:extLst>
                </a:gridCol>
                <a:gridCol w="917930">
                  <a:extLst>
                    <a:ext uri="{9D8B030D-6E8A-4147-A177-3AD203B41FA5}">
                      <a16:colId xmlns:a16="http://schemas.microsoft.com/office/drawing/2014/main" val="20005"/>
                    </a:ext>
                  </a:extLst>
                </a:gridCol>
              </a:tblGrid>
              <a:tr h="210074">
                <a:tc>
                  <a:txBody>
                    <a:bodyPr/>
                    <a:lstStyle/>
                    <a:p>
                      <a:pPr algn="ctr" fontAlgn="ctr"/>
                      <a:r>
                        <a:rPr lang="cs-CZ" sz="900" b="1" i="0" u="none" strike="noStrike" dirty="0">
                          <a:solidFill>
                            <a:srgbClr val="000000"/>
                          </a:solidFill>
                          <a:latin typeface="Calibri"/>
                        </a:rPr>
                        <a:t>1.5.2016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neděle</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SK Štětí B</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FK Libochovice</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a:solidFill>
                            <a:srgbClr val="000000"/>
                          </a:solidFill>
                          <a:latin typeface="Calibri"/>
                        </a:rPr>
                        <a:t>1:4</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Mladší žáci B</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210074">
                <a:tc>
                  <a:txBody>
                    <a:bodyPr/>
                    <a:lstStyle/>
                    <a:p>
                      <a:pPr algn="ctr" fontAlgn="ctr"/>
                      <a:r>
                        <a:rPr lang="cs-CZ" sz="900" b="1" i="0" u="none" strike="noStrike" dirty="0">
                          <a:solidFill>
                            <a:srgbClr val="000000"/>
                          </a:solidFill>
                          <a:latin typeface="Calibri"/>
                        </a:rPr>
                        <a:t>1.5.2016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a:solidFill>
                            <a:srgbClr val="000000"/>
                          </a:solidFill>
                          <a:latin typeface="Calibri"/>
                        </a:rPr>
                        <a:t>neděle</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a:solidFill>
                            <a:srgbClr val="000000"/>
                          </a:solidFill>
                          <a:latin typeface="Calibri"/>
                        </a:rPr>
                        <a:t>SK </a:t>
                      </a:r>
                      <a:r>
                        <a:rPr lang="cs-CZ" sz="900" b="1" i="0" u="none" strike="noStrike" dirty="0" err="1">
                          <a:solidFill>
                            <a:srgbClr val="000000"/>
                          </a:solidFill>
                          <a:latin typeface="Calibri"/>
                        </a:rPr>
                        <a:t>Štětí</a:t>
                      </a:r>
                      <a:endParaRPr lang="cs-CZ" sz="900" b="1" i="0" u="none" strike="noStrike" dirty="0">
                        <a:solidFill>
                          <a:srgbClr val="000000"/>
                        </a:solidFill>
                        <a:latin typeface="Calibri"/>
                      </a:endParaRP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Baník Modlany</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a:solidFill>
                            <a:srgbClr val="000000"/>
                          </a:solidFill>
                          <a:latin typeface="Calibri"/>
                        </a:rPr>
                        <a:t>5:2</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Dospělí</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210074">
                <a:tc>
                  <a:txBody>
                    <a:bodyPr/>
                    <a:lstStyle/>
                    <a:p>
                      <a:pPr algn="ctr" fontAlgn="ctr"/>
                      <a:r>
                        <a:rPr lang="cs-CZ" sz="900" b="1" i="0" u="none" strike="noStrike">
                          <a:solidFill>
                            <a:srgbClr val="000000"/>
                          </a:solidFill>
                          <a:latin typeface="Calibri"/>
                        </a:rPr>
                        <a:t>1.5.2016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neděle</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a:solidFill>
                            <a:srgbClr val="000000"/>
                          </a:solidFill>
                          <a:latin typeface="Calibri"/>
                        </a:rPr>
                        <a:t>SK Sokol Brozany</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SK Štětí </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a:solidFill>
                            <a:srgbClr val="000000"/>
                          </a:solidFill>
                          <a:latin typeface="Calibri"/>
                        </a:rPr>
                        <a:t>8:1, </a:t>
                      </a:r>
                      <a:r>
                        <a:rPr lang="cs-CZ" sz="900" b="1" i="0" u="none" strike="noStrike" dirty="0" err="1">
                          <a:solidFill>
                            <a:srgbClr val="000000"/>
                          </a:solidFill>
                          <a:latin typeface="Calibri"/>
                        </a:rPr>
                        <a:t>1</a:t>
                      </a:r>
                      <a:r>
                        <a:rPr lang="cs-CZ" sz="900" b="1" i="0" u="none" strike="noStrike" dirty="0">
                          <a:solidFill>
                            <a:srgbClr val="000000"/>
                          </a:solidFill>
                          <a:latin typeface="Calibri"/>
                        </a:rPr>
                        <a:t>:8</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Žáci-starší, mladší</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10074">
                <a:tc>
                  <a:txBody>
                    <a:bodyPr/>
                    <a:lstStyle/>
                    <a:p>
                      <a:pPr algn="ctr" fontAlgn="ctr"/>
                      <a:r>
                        <a:rPr lang="cs-CZ" sz="900" b="1" i="0" u="none" strike="noStrike">
                          <a:solidFill>
                            <a:srgbClr val="000000"/>
                          </a:solidFill>
                          <a:latin typeface="Calibri"/>
                        </a:rPr>
                        <a:t>1.5.2016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neděle</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FK Bílina</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a:solidFill>
                            <a:srgbClr val="000000"/>
                          </a:solidFill>
                          <a:latin typeface="Calibri"/>
                        </a:rPr>
                        <a:t>SK </a:t>
                      </a:r>
                      <a:r>
                        <a:rPr lang="cs-CZ" sz="900" b="1" i="0" u="none" strike="noStrike" dirty="0" err="1">
                          <a:solidFill>
                            <a:srgbClr val="000000"/>
                          </a:solidFill>
                          <a:latin typeface="Calibri"/>
                        </a:rPr>
                        <a:t>Štětí</a:t>
                      </a:r>
                      <a:r>
                        <a:rPr lang="cs-CZ" sz="900" b="1" i="0" u="none" strike="noStrike" dirty="0">
                          <a:solidFill>
                            <a:srgbClr val="000000"/>
                          </a:solidFill>
                          <a:latin typeface="Calibri"/>
                        </a:rPr>
                        <a:t>/</a:t>
                      </a:r>
                      <a:r>
                        <a:rPr lang="cs-CZ" sz="900" b="1" i="0" u="none" strike="noStrike" dirty="0" err="1">
                          <a:solidFill>
                            <a:srgbClr val="000000"/>
                          </a:solidFill>
                          <a:latin typeface="Calibri"/>
                        </a:rPr>
                        <a:t>Hoštka</a:t>
                      </a:r>
                      <a:endParaRPr lang="cs-CZ" sz="900" b="1" i="0" u="none" strike="noStrike" dirty="0">
                        <a:solidFill>
                          <a:srgbClr val="000000"/>
                        </a:solidFill>
                        <a:latin typeface="Calibri"/>
                      </a:endParaRP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a:solidFill>
                            <a:srgbClr val="000000"/>
                          </a:solidFill>
                          <a:latin typeface="Calibri"/>
                        </a:rPr>
                        <a:t>3:2, 4:2</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Dorost-starší, mladší</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10074">
                <a:tc>
                  <a:txBody>
                    <a:bodyPr/>
                    <a:lstStyle/>
                    <a:p>
                      <a:pPr algn="ctr" fontAlgn="ctr"/>
                      <a:r>
                        <a:rPr lang="cs-CZ" sz="900" b="1" i="0" u="none" strike="noStrike">
                          <a:solidFill>
                            <a:srgbClr val="000000"/>
                          </a:solidFill>
                          <a:latin typeface="Calibri"/>
                        </a:rPr>
                        <a:t>3.5.2016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úterý</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SK Štětí                                </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Calibri"/>
                        </a:rPr>
                        <a:t>FK Ústí U14</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Calibri"/>
                        </a:rPr>
                        <a:t>5:3</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Starší žáci</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4"/>
                  </a:ext>
                </a:extLst>
              </a:tr>
              <a:tr h="210074">
                <a:tc>
                  <a:txBody>
                    <a:bodyPr/>
                    <a:lstStyle/>
                    <a:p>
                      <a:pPr algn="ctr" fontAlgn="ctr"/>
                      <a:r>
                        <a:rPr lang="cs-CZ" sz="900" b="1" i="0" u="none" strike="noStrike">
                          <a:solidFill>
                            <a:srgbClr val="000000"/>
                          </a:solidFill>
                          <a:latin typeface="Calibri"/>
                        </a:rPr>
                        <a:t>3.5.2016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úterý</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FK Litoměřice </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Calibri"/>
                        </a:rPr>
                        <a:t>SK </a:t>
                      </a:r>
                      <a:r>
                        <a:rPr lang="cs-CZ" sz="900" b="1" i="0" u="none" strike="noStrike" dirty="0" err="1">
                          <a:solidFill>
                            <a:srgbClr val="000000"/>
                          </a:solidFill>
                          <a:latin typeface="Calibri"/>
                        </a:rPr>
                        <a:t>Štětí</a:t>
                      </a:r>
                      <a:endParaRPr lang="cs-CZ" sz="900" b="1" i="0" u="none" strike="noStrike" dirty="0">
                        <a:solidFill>
                          <a:srgbClr val="000000"/>
                        </a:solidFill>
                        <a:latin typeface="Calibri"/>
                      </a:endParaRP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Calibri"/>
                        </a:rPr>
                        <a:t>4:1</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Mladší žáci - pohár</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r h="210074">
                <a:tc>
                  <a:txBody>
                    <a:bodyPr/>
                    <a:lstStyle/>
                    <a:p>
                      <a:pPr algn="ctr" fontAlgn="ctr"/>
                      <a:r>
                        <a:rPr lang="cs-CZ" sz="900" b="1" i="0" u="none" strike="noStrike">
                          <a:solidFill>
                            <a:srgbClr val="000000"/>
                          </a:solidFill>
                          <a:latin typeface="Calibri"/>
                        </a:rPr>
                        <a:t>6.5.2016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pátek</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Sepap Štětí</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Calibri"/>
                        </a:rPr>
                        <a:t>Sokol České Kopisty</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5:1</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Stará garda</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6"/>
                  </a:ext>
                </a:extLst>
              </a:tr>
              <a:tr h="210074">
                <a:tc>
                  <a:txBody>
                    <a:bodyPr/>
                    <a:lstStyle/>
                    <a:p>
                      <a:pPr algn="ctr" fontAlgn="ctr"/>
                      <a:r>
                        <a:rPr lang="cs-CZ" sz="900" b="1" i="0" u="none" strike="noStrike">
                          <a:solidFill>
                            <a:srgbClr val="000000"/>
                          </a:solidFill>
                          <a:latin typeface="Calibri"/>
                        </a:rPr>
                        <a:t>7.5.2016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sobota</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SK Štětí/Hoštka</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Calibri"/>
                        </a:rPr>
                        <a:t>TJ Sokol </a:t>
                      </a:r>
                      <a:r>
                        <a:rPr lang="cs-CZ" sz="900" b="1" i="0" u="none" strike="noStrike" dirty="0" err="1">
                          <a:solidFill>
                            <a:srgbClr val="000000"/>
                          </a:solidFill>
                          <a:latin typeface="Calibri"/>
                        </a:rPr>
                        <a:t>Košťany</a:t>
                      </a:r>
                      <a:endParaRPr lang="cs-CZ" sz="900" b="1" i="0" u="none" strike="noStrike" dirty="0">
                        <a:solidFill>
                          <a:srgbClr val="000000"/>
                        </a:solidFill>
                        <a:latin typeface="Calibri"/>
                      </a:endParaRP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Calibri"/>
                        </a:rPr>
                        <a:t>7:2, 0:5</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Dorost-starší, mladší</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7"/>
                  </a:ext>
                </a:extLst>
              </a:tr>
              <a:tr h="493904">
                <a:tc>
                  <a:txBody>
                    <a:bodyPr/>
                    <a:lstStyle/>
                    <a:p>
                      <a:pPr algn="ctr" fontAlgn="ctr"/>
                      <a:r>
                        <a:rPr lang="cs-CZ" sz="900" b="1" i="0" u="none" strike="noStrike">
                          <a:solidFill>
                            <a:srgbClr val="000000"/>
                          </a:solidFill>
                          <a:latin typeface="Calibri"/>
                        </a:rPr>
                        <a:t>7.5.2016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sobota</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Žitenice</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Calibri"/>
                        </a:rPr>
                        <a:t>Liga skupina o 21.-24.místo (</a:t>
                      </a:r>
                      <a:r>
                        <a:rPr lang="cs-CZ" sz="900" b="1" i="0" u="none" strike="noStrike" dirty="0" err="1">
                          <a:solidFill>
                            <a:srgbClr val="000000"/>
                          </a:solidFill>
                          <a:latin typeface="Calibri"/>
                        </a:rPr>
                        <a:t>Libochovany</a:t>
                      </a:r>
                      <a:r>
                        <a:rPr lang="cs-CZ" sz="900" b="1" i="0" u="none" strike="noStrike" dirty="0">
                          <a:solidFill>
                            <a:srgbClr val="000000"/>
                          </a:solidFill>
                          <a:latin typeface="Calibri"/>
                        </a:rPr>
                        <a:t>, </a:t>
                      </a:r>
                      <a:r>
                        <a:rPr lang="cs-CZ" sz="900" b="1" i="0" u="none" strike="noStrike" dirty="0" err="1">
                          <a:solidFill>
                            <a:srgbClr val="000000"/>
                          </a:solidFill>
                          <a:latin typeface="Calibri"/>
                        </a:rPr>
                        <a:t>Štětí</a:t>
                      </a:r>
                      <a:r>
                        <a:rPr lang="cs-CZ" sz="900" b="1" i="0" u="none" strike="noStrike" dirty="0">
                          <a:solidFill>
                            <a:srgbClr val="000000"/>
                          </a:solidFill>
                          <a:latin typeface="Calibri"/>
                        </a:rPr>
                        <a:t> B, </a:t>
                      </a:r>
                      <a:r>
                        <a:rPr lang="cs-CZ" sz="900" b="1" i="0" u="none" strike="noStrike" dirty="0" err="1">
                          <a:solidFill>
                            <a:srgbClr val="000000"/>
                          </a:solidFill>
                          <a:latin typeface="Calibri"/>
                        </a:rPr>
                        <a:t>Žitenice</a:t>
                      </a:r>
                      <a:r>
                        <a:rPr lang="cs-CZ" sz="900" b="1" i="0" u="none" strike="noStrike" dirty="0">
                          <a:solidFill>
                            <a:srgbClr val="000000"/>
                          </a:solidFill>
                          <a:latin typeface="Calibri"/>
                        </a:rPr>
                        <a:t>)</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Calibri"/>
                        </a:rPr>
                        <a:t>2. místo</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Mladší přípravka B</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8"/>
                  </a:ext>
                </a:extLst>
              </a:tr>
              <a:tr h="464269">
                <a:tc>
                  <a:txBody>
                    <a:bodyPr/>
                    <a:lstStyle/>
                    <a:p>
                      <a:pPr algn="ctr" fontAlgn="ctr"/>
                      <a:r>
                        <a:rPr lang="cs-CZ" sz="900" b="1" i="0" u="none" strike="noStrike">
                          <a:solidFill>
                            <a:srgbClr val="000000"/>
                          </a:solidFill>
                          <a:latin typeface="Calibri"/>
                        </a:rPr>
                        <a:t>7.5.2016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sobota</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Libotenice</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Calibri"/>
                        </a:rPr>
                        <a:t>Turnaj liga semifinálová skupina (Lovosice, </a:t>
                      </a:r>
                      <a:r>
                        <a:rPr lang="cs-CZ" sz="900" b="1" i="0" u="none" strike="noStrike" dirty="0" err="1">
                          <a:solidFill>
                            <a:srgbClr val="000000"/>
                          </a:solidFill>
                          <a:latin typeface="Calibri"/>
                        </a:rPr>
                        <a:t>Sl</a:t>
                      </a:r>
                      <a:r>
                        <a:rPr lang="cs-CZ" sz="900" b="1" i="0" u="none" strike="noStrike" dirty="0">
                          <a:solidFill>
                            <a:srgbClr val="000000"/>
                          </a:solidFill>
                          <a:latin typeface="Calibri"/>
                        </a:rPr>
                        <a:t>./SK Roudnice, </a:t>
                      </a:r>
                      <a:r>
                        <a:rPr lang="cs-CZ" sz="900" b="1" i="0" u="none" strike="noStrike" dirty="0" err="1">
                          <a:solidFill>
                            <a:srgbClr val="000000"/>
                          </a:solidFill>
                          <a:latin typeface="Calibri"/>
                        </a:rPr>
                        <a:t>Libotenice</a:t>
                      </a:r>
                      <a:r>
                        <a:rPr lang="cs-CZ" sz="900" b="1" i="0" u="none" strike="noStrike" dirty="0">
                          <a:solidFill>
                            <a:srgbClr val="000000"/>
                          </a:solidFill>
                          <a:latin typeface="Calibri"/>
                        </a:rPr>
                        <a:t>, </a:t>
                      </a:r>
                      <a:r>
                        <a:rPr lang="cs-CZ" sz="900" b="1" i="0" u="none" strike="noStrike" dirty="0" err="1">
                          <a:solidFill>
                            <a:srgbClr val="000000"/>
                          </a:solidFill>
                          <a:latin typeface="Calibri"/>
                        </a:rPr>
                        <a:t>Štětí</a:t>
                      </a:r>
                      <a:r>
                        <a:rPr lang="cs-CZ" sz="900" b="1" i="0" u="none" strike="noStrike" dirty="0">
                          <a:solidFill>
                            <a:srgbClr val="000000"/>
                          </a:solidFill>
                          <a:latin typeface="Calibri"/>
                        </a:rPr>
                        <a:t> A)</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Calibri"/>
                        </a:rPr>
                        <a:t>1. místo</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Mladší přípravka A</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9"/>
                  </a:ext>
                </a:extLst>
              </a:tr>
              <a:tr h="210074">
                <a:tc>
                  <a:txBody>
                    <a:bodyPr/>
                    <a:lstStyle/>
                    <a:p>
                      <a:pPr algn="ctr" fontAlgn="ctr"/>
                      <a:r>
                        <a:rPr lang="cs-CZ" sz="900" b="1" i="0" u="none" strike="noStrike">
                          <a:solidFill>
                            <a:srgbClr val="000000"/>
                          </a:solidFill>
                          <a:latin typeface="Calibri"/>
                        </a:rPr>
                        <a:t>8.5.2016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neděle</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SK Štětí </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FK Litoměřice Žitenice </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Calibri"/>
                        </a:rPr>
                        <a:t>9:1, 2:9</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Žáci-starší, mladší</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0"/>
                  </a:ext>
                </a:extLst>
              </a:tr>
              <a:tr h="210074">
                <a:tc>
                  <a:txBody>
                    <a:bodyPr/>
                    <a:lstStyle/>
                    <a:p>
                      <a:pPr algn="ctr" fontAlgn="ctr"/>
                      <a:r>
                        <a:rPr lang="cs-CZ" sz="900" b="1" i="0" u="none" strike="noStrike" dirty="0">
                          <a:solidFill>
                            <a:srgbClr val="000000"/>
                          </a:solidFill>
                          <a:latin typeface="Calibri"/>
                        </a:rPr>
                        <a:t>8.5.2016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neděle</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SK Štětí</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FA Petra Voříška Děčín</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Calibri"/>
                        </a:rPr>
                        <a:t>9:31, 20:21</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Starší přípravka</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1"/>
                  </a:ext>
                </a:extLst>
              </a:tr>
              <a:tr h="274786">
                <a:tc>
                  <a:txBody>
                    <a:bodyPr/>
                    <a:lstStyle/>
                    <a:p>
                      <a:pPr algn="ctr" fontAlgn="ctr"/>
                      <a:r>
                        <a:rPr lang="cs-CZ" sz="900" b="1" i="0" u="none" strike="noStrike">
                          <a:solidFill>
                            <a:srgbClr val="000000"/>
                          </a:solidFill>
                          <a:latin typeface="Calibri"/>
                        </a:rPr>
                        <a:t>8.5.2016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neděle</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Sokol Straškov Vodochody </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SK Štětí B</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Calibri"/>
                        </a:rPr>
                        <a:t>10:0</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Mladší žáci B</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2"/>
                  </a:ext>
                </a:extLst>
              </a:tr>
              <a:tr h="210074">
                <a:tc>
                  <a:txBody>
                    <a:bodyPr/>
                    <a:lstStyle/>
                    <a:p>
                      <a:pPr algn="ctr" fontAlgn="ctr"/>
                      <a:r>
                        <a:rPr lang="cs-CZ" sz="900" b="1" i="0" u="none" strike="noStrike">
                          <a:solidFill>
                            <a:srgbClr val="000000"/>
                          </a:solidFill>
                          <a:latin typeface="Calibri"/>
                        </a:rPr>
                        <a:t>8.5.2016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neděle</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FC Jiskra Modrá</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SK Štětí</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Calibri"/>
                        </a:rPr>
                        <a:t>0:5</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Calibri"/>
                        </a:rPr>
                        <a:t>Dospělí</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3"/>
                  </a:ext>
                </a:extLst>
              </a:tr>
              <a:tr h="210074">
                <a:tc>
                  <a:txBody>
                    <a:bodyPr/>
                    <a:lstStyle/>
                    <a:p>
                      <a:pPr algn="ctr" fontAlgn="ctr"/>
                      <a:r>
                        <a:rPr lang="cs-CZ" sz="900" b="1" i="0" u="none" strike="noStrike">
                          <a:solidFill>
                            <a:srgbClr val="000000"/>
                          </a:solidFill>
                          <a:latin typeface="Calibri"/>
                        </a:rPr>
                        <a:t>11.5.2016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středa</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SK Štětí</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FK Český Lev Neštěmice </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a:solidFill>
                            <a:srgbClr val="000000"/>
                          </a:solidFill>
                          <a:latin typeface="Calibri"/>
                        </a:rPr>
                        <a:t>3:2, 5:2</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Žáci-starší, mladší</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4"/>
                  </a:ext>
                </a:extLst>
              </a:tr>
              <a:tr h="210074">
                <a:tc>
                  <a:txBody>
                    <a:bodyPr/>
                    <a:lstStyle/>
                    <a:p>
                      <a:pPr algn="ctr" fontAlgn="ctr"/>
                      <a:r>
                        <a:rPr lang="cs-CZ" sz="900" b="1" i="0" u="none" strike="noStrike">
                          <a:solidFill>
                            <a:srgbClr val="000000"/>
                          </a:solidFill>
                          <a:latin typeface="Calibri"/>
                        </a:rPr>
                        <a:t>11.5.2016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středa</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Baník Modlany</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SK Štětí</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a:solidFill>
                            <a:srgbClr val="000000"/>
                          </a:solidFill>
                          <a:latin typeface="Calibri"/>
                        </a:rPr>
                        <a:t>1:3</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Dospělí-pohár</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5"/>
                  </a:ext>
                </a:extLst>
              </a:tr>
              <a:tr h="210074">
                <a:tc>
                  <a:txBody>
                    <a:bodyPr/>
                    <a:lstStyle/>
                    <a:p>
                      <a:pPr algn="ctr" fontAlgn="ctr"/>
                      <a:r>
                        <a:rPr lang="cs-CZ" sz="900" b="1" i="0" u="none" strike="noStrike">
                          <a:solidFill>
                            <a:srgbClr val="000000"/>
                          </a:solidFill>
                          <a:latin typeface="Calibri"/>
                        </a:rPr>
                        <a:t>13.5.2016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pátek</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TJ Žitenice</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Sepap Štětí</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a:solidFill>
                            <a:srgbClr val="000000"/>
                          </a:solidFill>
                          <a:latin typeface="Calibri"/>
                        </a:rPr>
                        <a:t>8:1</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Stará garda</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6"/>
                  </a:ext>
                </a:extLst>
              </a:tr>
              <a:tr h="210074">
                <a:tc>
                  <a:txBody>
                    <a:bodyPr/>
                    <a:lstStyle/>
                    <a:p>
                      <a:pPr algn="ctr" fontAlgn="ctr"/>
                      <a:r>
                        <a:rPr lang="cs-CZ" sz="900" b="1" i="0" u="none" strike="noStrike">
                          <a:solidFill>
                            <a:srgbClr val="000000"/>
                          </a:solidFill>
                          <a:latin typeface="Calibri"/>
                        </a:rPr>
                        <a:t>14.5.2016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sobota</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SK Štětí/Hoštka</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VOŠ a SOŠ Roudnice n.L.</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a:solidFill>
                            <a:srgbClr val="000000"/>
                          </a:solidFill>
                          <a:latin typeface="Calibri"/>
                        </a:rPr>
                        <a:t>1:3, 0:10</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a:solidFill>
                            <a:srgbClr val="000000"/>
                          </a:solidFill>
                          <a:latin typeface="Calibri"/>
                        </a:rPr>
                        <a:t>Dorost-starší </a:t>
                      </a:r>
                      <a:r>
                        <a:rPr lang="cs-CZ" sz="900" b="1" i="0" u="none" strike="noStrike" dirty="0" err="1">
                          <a:solidFill>
                            <a:srgbClr val="000000"/>
                          </a:solidFill>
                          <a:latin typeface="Calibri"/>
                        </a:rPr>
                        <a:t>mlaší</a:t>
                      </a:r>
                      <a:endParaRPr lang="cs-CZ" sz="900" b="1" i="0" u="none" strike="noStrike" dirty="0">
                        <a:solidFill>
                          <a:srgbClr val="000000"/>
                        </a:solidFill>
                        <a:latin typeface="Calibri"/>
                      </a:endParaRP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7"/>
                  </a:ext>
                </a:extLst>
              </a:tr>
              <a:tr h="210074">
                <a:tc>
                  <a:txBody>
                    <a:bodyPr/>
                    <a:lstStyle/>
                    <a:p>
                      <a:pPr algn="ctr" fontAlgn="ctr"/>
                      <a:r>
                        <a:rPr lang="cs-CZ" sz="900" b="1" i="0" u="none" strike="noStrike">
                          <a:solidFill>
                            <a:srgbClr val="000000"/>
                          </a:solidFill>
                          <a:latin typeface="Calibri"/>
                        </a:rPr>
                        <a:t>14.5.2016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sobota</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TJ Sokol Pokratice</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SK Štětí B</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12:1</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a:solidFill>
                            <a:srgbClr val="000000"/>
                          </a:solidFill>
                          <a:latin typeface="Calibri"/>
                        </a:rPr>
                        <a:t>Mladší žáci B</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8"/>
                  </a:ext>
                </a:extLst>
              </a:tr>
              <a:tr h="210074">
                <a:tc>
                  <a:txBody>
                    <a:bodyPr/>
                    <a:lstStyle/>
                    <a:p>
                      <a:pPr algn="ctr" fontAlgn="ctr"/>
                      <a:r>
                        <a:rPr lang="cs-CZ" sz="900" b="1" i="0" u="none" strike="noStrike">
                          <a:solidFill>
                            <a:srgbClr val="000000"/>
                          </a:solidFill>
                          <a:latin typeface="Calibri"/>
                        </a:rPr>
                        <a:t>14.5.2016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sobota</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TJ Krupka</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SK Štětí</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1:3, 16:2</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a:solidFill>
                            <a:srgbClr val="000000"/>
                          </a:solidFill>
                          <a:latin typeface="Calibri"/>
                        </a:rPr>
                        <a:t>Žáci-starší, mladší</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9"/>
                  </a:ext>
                </a:extLst>
              </a:tr>
              <a:tr h="464269">
                <a:tc>
                  <a:txBody>
                    <a:bodyPr/>
                    <a:lstStyle/>
                    <a:p>
                      <a:pPr algn="ctr" fontAlgn="ctr"/>
                      <a:r>
                        <a:rPr lang="cs-CZ" sz="900" b="1" i="0" u="none" strike="noStrike">
                          <a:solidFill>
                            <a:srgbClr val="000000"/>
                          </a:solidFill>
                          <a:latin typeface="Calibri"/>
                        </a:rPr>
                        <a:t>15.5.2016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neděle</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Štětí</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Turnaj liga semifinálová skupina (Lovosice, Sl./SK Roudnice, Libotenice, Štětí A)</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a:solidFill>
                            <a:srgbClr val="000000"/>
                          </a:solidFill>
                          <a:latin typeface="Calibri"/>
                        </a:rPr>
                        <a:t>3. místo</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a:solidFill>
                            <a:srgbClr val="000000"/>
                          </a:solidFill>
                          <a:latin typeface="Calibri"/>
                        </a:rPr>
                        <a:t>Mladší přípravka A</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0"/>
                  </a:ext>
                </a:extLst>
              </a:tr>
              <a:tr h="210074">
                <a:tc>
                  <a:txBody>
                    <a:bodyPr/>
                    <a:lstStyle/>
                    <a:p>
                      <a:pPr algn="ctr" fontAlgn="ctr"/>
                      <a:r>
                        <a:rPr lang="cs-CZ" sz="700" b="1" i="0" u="none" strike="noStrike">
                          <a:solidFill>
                            <a:srgbClr val="000000"/>
                          </a:solidFill>
                          <a:latin typeface="Calibri"/>
                        </a:rPr>
                        <a:t>15.5.2016</a:t>
                      </a: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700" b="1" i="0" u="none" strike="noStrike">
                          <a:solidFill>
                            <a:srgbClr val="000000"/>
                          </a:solidFill>
                          <a:latin typeface="Calibri"/>
                        </a:rPr>
                        <a:t>neděle</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700" b="1" i="0" u="none" strike="noStrike">
                          <a:solidFill>
                            <a:srgbClr val="000000"/>
                          </a:solidFill>
                          <a:latin typeface="Calibri"/>
                        </a:rPr>
                        <a:t>FK ČL Neštěmice</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700" b="1" i="0" u="none" strike="noStrike">
                          <a:solidFill>
                            <a:srgbClr val="000000"/>
                          </a:solidFill>
                          <a:latin typeface="Calibri"/>
                        </a:rPr>
                        <a:t>SK Štětí</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a:solidFill>
                            <a:srgbClr val="000000"/>
                          </a:solidFill>
                          <a:latin typeface="Calibri"/>
                        </a:rPr>
                        <a:t>0:5</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700" b="1" i="0" u="none" strike="noStrike" dirty="0">
                          <a:solidFill>
                            <a:srgbClr val="000000"/>
                          </a:solidFill>
                          <a:latin typeface="Calibri"/>
                        </a:rPr>
                        <a:t>Dospělí</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1"/>
                  </a:ext>
                </a:extLst>
              </a:tr>
              <a:tr h="210074">
                <a:tc>
                  <a:txBody>
                    <a:bodyPr/>
                    <a:lstStyle/>
                    <a:p>
                      <a:pPr algn="ctr" fontAlgn="ctr"/>
                      <a:r>
                        <a:rPr lang="cs-CZ" sz="700" b="1" i="0" u="none" strike="noStrike" dirty="0" smtClean="0">
                          <a:solidFill>
                            <a:srgbClr val="000000"/>
                          </a:solidFill>
                          <a:latin typeface="Calibri"/>
                        </a:rPr>
                        <a:t>čtvrtek</a:t>
                      </a:r>
                      <a:endParaRPr lang="cs-CZ" sz="700" b="1" i="0" u="none" strike="noStrike" dirty="0">
                        <a:solidFill>
                          <a:srgbClr val="000000"/>
                        </a:solidFill>
                        <a:latin typeface="Calibri"/>
                      </a:endParaRPr>
                    </a:p>
                  </a:txBody>
                  <a:tcPr marL="7956" marR="7956" marT="7956"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700" b="1" i="0" u="none" strike="noStrike" dirty="0">
                          <a:solidFill>
                            <a:srgbClr val="000000"/>
                          </a:solidFill>
                          <a:latin typeface="Calibri"/>
                        </a:rPr>
                        <a:t>úterý</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700" b="1" i="0" u="none" strike="noStrike">
                          <a:solidFill>
                            <a:srgbClr val="000000"/>
                          </a:solidFill>
                          <a:latin typeface="Calibri"/>
                        </a:rPr>
                        <a:t>SK Štětí</a:t>
                      </a: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700" b="1" i="0" u="none" strike="noStrike" dirty="0">
                          <a:solidFill>
                            <a:srgbClr val="000000"/>
                          </a:solidFill>
                          <a:latin typeface="Calibri"/>
                        </a:rPr>
                        <a:t>FK Ústí </a:t>
                      </a:r>
                      <a:r>
                        <a:rPr lang="cs-CZ" sz="700" b="1" i="0" u="none" strike="noStrike" dirty="0" err="1">
                          <a:solidFill>
                            <a:srgbClr val="000000"/>
                          </a:solidFill>
                          <a:latin typeface="Calibri"/>
                        </a:rPr>
                        <a:t>n.L.</a:t>
                      </a:r>
                      <a:endParaRPr lang="cs-CZ" sz="700" b="1" i="0" u="none" strike="noStrike" dirty="0">
                        <a:solidFill>
                          <a:srgbClr val="000000"/>
                        </a:solidFill>
                        <a:latin typeface="Calibri"/>
                      </a:endParaRP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smtClean="0">
                          <a:solidFill>
                            <a:srgbClr val="000000"/>
                          </a:solidFill>
                          <a:latin typeface="Calibri"/>
                        </a:rPr>
                        <a:t>5:25,  9:26</a:t>
                      </a:r>
                      <a:endParaRPr lang="cs-CZ" sz="900" b="1" i="0" u="none" strike="noStrike" dirty="0">
                        <a:solidFill>
                          <a:srgbClr val="000000"/>
                        </a:solidFill>
                        <a:latin typeface="Calibri"/>
                      </a:endParaRPr>
                    </a:p>
                  </a:txBody>
                  <a:tcPr marL="7956" marR="7956" marT="79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700" b="1" i="0" u="none" strike="noStrike" dirty="0">
                          <a:solidFill>
                            <a:srgbClr val="000000"/>
                          </a:solidFill>
                          <a:latin typeface="Calibri"/>
                        </a:rPr>
                        <a:t>Starší přípravka</a:t>
                      </a:r>
                    </a:p>
                  </a:txBody>
                  <a:tcPr marL="7956" marR="7956" marT="7956"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22"/>
                  </a:ext>
                </a:extLst>
              </a:tr>
            </a:tbl>
          </a:graphicData>
        </a:graphic>
      </p:graphicFrame>
      <p:sp>
        <p:nvSpPr>
          <p:cNvPr id="18" name="TextovéPole 17"/>
          <p:cNvSpPr txBox="1"/>
          <p:nvPr/>
        </p:nvSpPr>
        <p:spPr>
          <a:xfrm>
            <a:off x="5503540" y="91108"/>
            <a:ext cx="4680520" cy="477054"/>
          </a:xfrm>
          <a:prstGeom prst="rect">
            <a:avLst/>
          </a:prstGeom>
          <a:solidFill>
            <a:srgbClr val="99FF66"/>
          </a:solidFill>
          <a:ln w="57150">
            <a:gradFill flip="none" rotWithShape="1">
              <a:gsLst>
                <a:gs pos="0">
                  <a:srgbClr val="03D4A8"/>
                </a:gs>
                <a:gs pos="25000">
                  <a:srgbClr val="21D6E0"/>
                </a:gs>
                <a:gs pos="75000">
                  <a:srgbClr val="0087E6"/>
                </a:gs>
                <a:gs pos="100000">
                  <a:srgbClr val="005CBF"/>
                </a:gs>
              </a:gsLst>
              <a:lin ang="5400000" scaled="0"/>
              <a:tileRect r="-100000" b="-100000"/>
            </a:gradFill>
            <a:prstDash val="dash"/>
          </a:ln>
        </p:spPr>
        <p:txBody>
          <a:bodyPr wrap="square" rtlCol="0">
            <a:spAutoFit/>
          </a:bodyPr>
          <a:lstStyle/>
          <a:p>
            <a:pPr algn="ctr"/>
            <a:r>
              <a:rPr lang="cs-CZ" sz="2500" u="sng" dirty="0" smtClean="0">
                <a:latin typeface="Cooper Black" pitchFamily="18" charset="0"/>
              </a:rPr>
              <a:t>Výsledkový servis SK </a:t>
            </a:r>
            <a:r>
              <a:rPr lang="cs-CZ" sz="2500" u="sng" dirty="0" err="1" smtClean="0">
                <a:latin typeface="Cooper Black" pitchFamily="18" charset="0"/>
              </a:rPr>
              <a:t>Štětí</a:t>
            </a:r>
            <a:r>
              <a:rPr lang="cs-CZ" sz="2500" u="sng" dirty="0" smtClean="0">
                <a:latin typeface="Cooper Black" pitchFamily="18" charset="0"/>
              </a:rPr>
              <a:t> </a:t>
            </a:r>
          </a:p>
        </p:txBody>
      </p:sp>
      <p:pic>
        <p:nvPicPr>
          <p:cNvPr id="2050" name="Picture 62"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1" name="Picture 6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2" name="Picture 60"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3" name="Picture 59"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4" name="Picture 58"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5" name="Picture 57"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6" name="Picture 56"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7" name="Picture 55"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8" name="Picture 54"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9" name="Picture 53"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0" name="Picture 52"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1" name="Picture 51"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2" name="Picture 74"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3" name="Picture 73"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4" name="Picture 72"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5" name="Picture 71"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6" name="Picture 70"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7" name="Picture 69"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8" name="Picture 68"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9" name="Picture 67"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0" name="Picture 66"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1" name="Picture 65"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2" name="Picture 64"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3" name="Picture 63"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4" name="Picture 91"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5" name="Picture 90"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6" name="Picture 89"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7" name="Picture 88"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8" name="Picture 87"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79" name="Picture 86"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80" name="Picture 85"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1" name="Picture 84"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2" name="Picture 83"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3" name="Picture 82"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4" name="Picture 81"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5" name="Picture 80"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6" name="Picture 79"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7" name="Picture 78"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8" name="Picture 77"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89" name="Picture 76"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90" name="Picture 107"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1" name="Picture 106"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2" name="Picture 105"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3" name="Picture 104"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4" name="Picture 103"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5" name="Picture 102"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6" name="Picture 101"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7" name="Picture 100"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8" name="Picture 99"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99" name="Picture 9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00" name="Picture 9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1" name="Picture 9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2" name="Picture 9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3" name="Picture 9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4" name="Picture 9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5" name="Picture 9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6" name="Picture 133"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7" name="Picture 132"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8" name="Picture 131"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9" name="Picture 130"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0" name="Picture 12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1" name="Picture 12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2" name="Picture 12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3" name="Picture 12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4" name="Picture 12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5" name="Picture 12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6" name="Picture 12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7" name="Picture 12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8" name="Picture 12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9" name="Picture 12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0" name="Picture 11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1" name="Picture 11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2" name="Picture 11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3" name="Picture 11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4" name="Picture 11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5" name="Picture 11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6" name="Picture 153"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7" name="Picture 152"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8" name="Picture 151"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9" name="Picture 150"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0" name="Picture 14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1" name="Picture 14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2" name="Picture 14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3" name="Picture 14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4" name="Picture 14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5" name="Picture 14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6" name="Picture 14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7" name="Picture 14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8" name="Picture 14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9" name="Picture 14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0" name="Picture 139"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1" name="Picture 138"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2" name="Picture 137"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3" name="Picture 13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4" name="Picture 135"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5" name="Picture 13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6" name="Picture 17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7" name="Picture 17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8" name="Picture 17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49" name="Picture 17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50" name="Picture 173"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1" name="Picture 172"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2" name="Picture 171"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3" name="Picture 170"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4" name="Picture 169"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5" name="Picture 168"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6" name="Picture 167"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7" name="Picture 16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8" name="Picture 165"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59" name="Picture 164"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60" name="Picture 163"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1" name="Picture 162"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2" name="Picture 161"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3" name="Picture 160"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4" name="Picture 159"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5" name="Picture 158"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6" name="Picture 157"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7" name="Picture 156"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8" name="Picture 155"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69" name="Picture 154"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70" name="Picture 326"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1" name="Picture 325"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2" name="Picture 324"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3" name="Picture 323"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4" name="Picture 322"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5" name="Picture 321"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6" name="Picture 320"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7" name="Picture 319"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8" name="Picture 318"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9" name="Picture 317"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0" name="Picture 316"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1" name="Picture 315"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2" name="Picture 314"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3" name="Picture 313"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4" name="Picture 312"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5" name="Picture 311"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6" name="Picture 310"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7" name="Picture 309"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8" name="Picture 308"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9" name="Picture 307"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0" name="Picture 306"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1" name="Picture 305"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2" name="Picture 304"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3" name="Picture 303"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4" name="Picture 302"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5" name="Picture 301"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6" name="Picture 300"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7" name="Picture 299"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8" name="Picture 391"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9" name="Picture 390"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0" name="Picture 389"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1" name="Picture 388"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2" name="Picture 387"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3" name="Picture 386"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4" name="Picture 385"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5" name="Picture 384"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6" name="Picture 288"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7" name="Picture 287"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8" name="Picture 286"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9" name="Picture 285"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0" name="Picture 284" hidden="1"/>
          <p:cNvPicPr preferRelativeResize="0">
            <a:picLocks noChangeArrowheads="1" noChangeShapeType="1"/>
          </p:cNvPicPr>
          <p:nvPr/>
        </p:nvPicPr>
        <p:blipFill>
          <a:blip r:embed="rId1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1" name="Picture 283" hidden="1"/>
          <p:cNvPicPr preferRelativeResize="0">
            <a:picLocks noChangeArrowheads="1" noChangeShapeType="1"/>
          </p:cNvPicPr>
          <p:nvPr/>
        </p:nvPicPr>
        <p:blipFill>
          <a:blip r:embed="rId1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2" name="Picture 282" hidden="1"/>
          <p:cNvPicPr preferRelativeResize="0">
            <a:picLocks noChangeArrowheads="1" noChangeShapeType="1"/>
          </p:cNvPicPr>
          <p:nvPr/>
        </p:nvPicPr>
        <p:blipFill>
          <a:blip r:embed="rId1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3" name="Picture 281" hidden="1"/>
          <p:cNvPicPr preferRelativeResize="0">
            <a:picLocks noChangeArrowheads="1" noChangeShapeType="1"/>
          </p:cNvPicPr>
          <p:nvPr/>
        </p:nvPicPr>
        <p:blipFill>
          <a:blip r:embed="rId1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4" name="Picture 280" hidden="1"/>
          <p:cNvPicPr preferRelativeResize="0">
            <a:picLocks noChangeArrowheads="1" noChangeShapeType="1"/>
          </p:cNvPicPr>
          <p:nvPr/>
        </p:nvPicPr>
        <p:blipFill>
          <a:blip r:embed="rId1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5" name="Picture 279" hidden="1"/>
          <p:cNvPicPr preferRelativeResize="0">
            <a:picLocks noChangeArrowheads="1" noChangeShapeType="1"/>
          </p:cNvPicPr>
          <p:nvPr/>
        </p:nvPicPr>
        <p:blipFill>
          <a:blip r:embed="rId1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6" name="Picture 278" hidden="1"/>
          <p:cNvPicPr preferRelativeResize="0">
            <a:picLocks noChangeArrowheads="1" noChangeShapeType="1"/>
          </p:cNvPicPr>
          <p:nvPr/>
        </p:nvPicPr>
        <p:blipFill>
          <a:blip r:embed="rId1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7" name="Picture 277" hidden="1"/>
          <p:cNvPicPr preferRelativeResize="0">
            <a:picLocks noChangeArrowheads="1" noChangeShapeType="1"/>
          </p:cNvPicPr>
          <p:nvPr/>
        </p:nvPicPr>
        <p:blipFill>
          <a:blip r:embed="rId1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8" name="Picture 247" hidden="1"/>
          <p:cNvPicPr preferRelativeResize="0">
            <a:picLocks noChangeArrowheads="1" noChangeShapeType="1"/>
          </p:cNvPicPr>
          <p:nvPr/>
        </p:nvPicPr>
        <p:blipFill>
          <a:blip r:embed="rId1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9" name="Picture 246" hidden="1"/>
          <p:cNvPicPr preferRelativeResize="0">
            <a:picLocks noChangeArrowheads="1" noChangeShapeType="1"/>
          </p:cNvPicPr>
          <p:nvPr/>
        </p:nvPicPr>
        <p:blipFill>
          <a:blip r:embed="rId1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0" name="Picture 245" hidden="1"/>
          <p:cNvPicPr preferRelativeResize="0">
            <a:picLocks noChangeArrowheads="1" noChangeShapeType="1"/>
          </p:cNvPicPr>
          <p:nvPr/>
        </p:nvPicPr>
        <p:blipFill>
          <a:blip r:embed="rId1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1" name="Picture 244" hidden="1"/>
          <p:cNvPicPr preferRelativeResize="0">
            <a:picLocks noChangeArrowheads="1" noChangeShapeType="1"/>
          </p:cNvPicPr>
          <p:nvPr/>
        </p:nvPicPr>
        <p:blipFill>
          <a:blip r:embed="rId1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2" name="Picture 243" hidden="1"/>
          <p:cNvPicPr preferRelativeResize="0">
            <a:picLocks noChangeArrowheads="1" noChangeShapeType="1"/>
          </p:cNvPicPr>
          <p:nvPr/>
        </p:nvPicPr>
        <p:blipFill>
          <a:blip r:embed="rId1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3" name="Picture 242" hidden="1"/>
          <p:cNvPicPr preferRelativeResize="0">
            <a:picLocks noChangeArrowheads="1" noChangeShapeType="1"/>
          </p:cNvPicPr>
          <p:nvPr/>
        </p:nvPicPr>
        <p:blipFill>
          <a:blip r:embed="rId1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4" name="Picture 241" hidden="1"/>
          <p:cNvPicPr preferRelativeResize="0">
            <a:picLocks noChangeArrowheads="1" noChangeShapeType="1"/>
          </p:cNvPicPr>
          <p:nvPr/>
        </p:nvPicPr>
        <p:blipFill>
          <a:blip r:embed="rId1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5" name="Picture 240" hidden="1"/>
          <p:cNvPicPr preferRelativeResize="0">
            <a:picLocks noChangeArrowheads="1" noChangeShapeType="1"/>
          </p:cNvPicPr>
          <p:nvPr/>
        </p:nvPicPr>
        <p:blipFill>
          <a:blip r:embed="rId1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6" name="Picture 239" hidden="1"/>
          <p:cNvPicPr preferRelativeResize="0">
            <a:picLocks noChangeArrowheads="1" noChangeShapeType="1"/>
          </p:cNvPicPr>
          <p:nvPr/>
        </p:nvPicPr>
        <p:blipFill>
          <a:blip r:embed="rId1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7" name="Picture 238" hidden="1"/>
          <p:cNvPicPr preferRelativeResize="0">
            <a:picLocks noChangeArrowheads="1" noChangeShapeType="1"/>
          </p:cNvPicPr>
          <p:nvPr/>
        </p:nvPicPr>
        <p:blipFill>
          <a:blip r:embed="rId1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8" name="Picture 237" hidden="1"/>
          <p:cNvPicPr preferRelativeResize="0">
            <a:picLocks noChangeArrowheads="1" noChangeShapeType="1"/>
          </p:cNvPicPr>
          <p:nvPr/>
        </p:nvPicPr>
        <p:blipFill>
          <a:blip r:embed="rId1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9" name="Picture 236" hidden="1"/>
          <p:cNvPicPr preferRelativeResize="0">
            <a:picLocks noChangeArrowheads="1" noChangeShapeType="1"/>
          </p:cNvPicPr>
          <p:nvPr/>
        </p:nvPicPr>
        <p:blipFill>
          <a:blip r:embed="rId1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0" name="Picture 235" hidden="1"/>
          <p:cNvPicPr preferRelativeResize="0">
            <a:picLocks noChangeArrowheads="1" noChangeShapeType="1"/>
          </p:cNvPicPr>
          <p:nvPr/>
        </p:nvPicPr>
        <p:blipFill>
          <a:blip r:embed="rId1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1" name="Picture 234" hidden="1"/>
          <p:cNvPicPr preferRelativeResize="0">
            <a:picLocks noChangeArrowheads="1" noChangeShapeType="1"/>
          </p:cNvPicPr>
          <p:nvPr/>
        </p:nvPicPr>
        <p:blipFill>
          <a:blip r:embed="rId1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2" name="Picture 256" hidden="1"/>
          <p:cNvPicPr preferRelativeResize="0">
            <a:picLocks noChangeArrowheads="1" noChangeShapeType="1"/>
          </p:cNvPicPr>
          <p:nvPr/>
        </p:nvPicPr>
        <p:blipFill>
          <a:blip r:embed="rId1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3" name="Picture 255" hidden="1"/>
          <p:cNvPicPr preferRelativeResize="0">
            <a:picLocks noChangeArrowheads="1" noChangeShapeType="1"/>
          </p:cNvPicPr>
          <p:nvPr/>
        </p:nvPicPr>
        <p:blipFill>
          <a:blip r:embed="rId1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4" name="Picture 254" hidden="1"/>
          <p:cNvPicPr preferRelativeResize="0">
            <a:picLocks noChangeArrowheads="1" noChangeShapeType="1"/>
          </p:cNvPicPr>
          <p:nvPr/>
        </p:nvPicPr>
        <p:blipFill>
          <a:blip r:embed="rId13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5" name="Picture 253" hidden="1"/>
          <p:cNvPicPr preferRelativeResize="0">
            <a:picLocks noChangeArrowheads="1" noChangeShapeType="1"/>
          </p:cNvPicPr>
          <p:nvPr/>
        </p:nvPicPr>
        <p:blipFill>
          <a:blip r:embed="rId14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6" name="Picture 252" hidden="1"/>
          <p:cNvPicPr preferRelativeResize="0">
            <a:picLocks noChangeArrowheads="1" noChangeShapeType="1"/>
          </p:cNvPicPr>
          <p:nvPr/>
        </p:nvPicPr>
        <p:blipFill>
          <a:blip r:embed="rId14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7" name="Picture 251" hidden="1"/>
          <p:cNvPicPr preferRelativeResize="0">
            <a:picLocks noChangeArrowheads="1" noChangeShapeType="1"/>
          </p:cNvPicPr>
          <p:nvPr/>
        </p:nvPicPr>
        <p:blipFill>
          <a:blip r:embed="rId14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8" name="Picture 250" hidden="1"/>
          <p:cNvPicPr preferRelativeResize="0">
            <a:picLocks noChangeArrowheads="1" noChangeShapeType="1"/>
          </p:cNvPicPr>
          <p:nvPr/>
        </p:nvPicPr>
        <p:blipFill>
          <a:blip r:embed="rId14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39" name="Picture 249" hidden="1"/>
          <p:cNvPicPr preferRelativeResize="0">
            <a:picLocks noChangeArrowheads="1" noChangeShapeType="1"/>
          </p:cNvPicPr>
          <p:nvPr/>
        </p:nvPicPr>
        <p:blipFill>
          <a:blip r:embed="rId14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40" name="Picture 248" hidden="1"/>
          <p:cNvPicPr preferRelativeResize="0">
            <a:picLocks noChangeArrowheads="1" noChangeShapeType="1"/>
          </p:cNvPicPr>
          <p:nvPr/>
        </p:nvPicPr>
        <p:blipFill>
          <a:blip r:embed="rId14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1" name="Picture 193" hidden="1"/>
          <p:cNvPicPr preferRelativeResize="0">
            <a:picLocks noChangeArrowheads="1" noChangeShapeType="1"/>
          </p:cNvPicPr>
          <p:nvPr/>
        </p:nvPicPr>
        <p:blipFill>
          <a:blip r:embed="rId14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2" name="Picture 194" hidden="1"/>
          <p:cNvPicPr preferRelativeResize="0">
            <a:picLocks noChangeArrowheads="1" noChangeShapeType="1"/>
          </p:cNvPicPr>
          <p:nvPr/>
        </p:nvPicPr>
        <p:blipFill>
          <a:blip r:embed="rId14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3" name="Picture 195" hidden="1"/>
          <p:cNvPicPr preferRelativeResize="0">
            <a:picLocks noChangeArrowheads="1" noChangeShapeType="1"/>
          </p:cNvPicPr>
          <p:nvPr/>
        </p:nvPicPr>
        <p:blipFill>
          <a:blip r:embed="rId14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4" name="Picture 196" hidden="1"/>
          <p:cNvPicPr preferRelativeResize="0">
            <a:picLocks noChangeArrowheads="1" noChangeShapeType="1"/>
          </p:cNvPicPr>
          <p:nvPr/>
        </p:nvPicPr>
        <p:blipFill>
          <a:blip r:embed="rId14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5" name="Picture 197" hidden="1"/>
          <p:cNvPicPr preferRelativeResize="0">
            <a:picLocks noChangeArrowheads="1" noChangeShapeType="1"/>
          </p:cNvPicPr>
          <p:nvPr/>
        </p:nvPicPr>
        <p:blipFill>
          <a:blip r:embed="rId15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6" name="Picture 198" hidden="1"/>
          <p:cNvPicPr preferRelativeResize="0">
            <a:picLocks noChangeArrowheads="1" noChangeShapeType="1"/>
          </p:cNvPicPr>
          <p:nvPr/>
        </p:nvPicPr>
        <p:blipFill>
          <a:blip r:embed="rId15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7" name="Picture 199" hidden="1"/>
          <p:cNvPicPr preferRelativeResize="0">
            <a:picLocks noChangeArrowheads="1" noChangeShapeType="1"/>
          </p:cNvPicPr>
          <p:nvPr/>
        </p:nvPicPr>
        <p:blipFill>
          <a:blip r:embed="rId15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8" name="Picture 200" hidden="1"/>
          <p:cNvPicPr preferRelativeResize="0">
            <a:picLocks noChangeArrowheads="1" noChangeShapeType="1"/>
          </p:cNvPicPr>
          <p:nvPr/>
        </p:nvPicPr>
        <p:blipFill>
          <a:blip r:embed="rId153">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49" name="Picture 201" hidden="1"/>
          <p:cNvPicPr preferRelativeResize="0">
            <a:picLocks noChangeArrowheads="1" noChangeShapeType="1"/>
          </p:cNvPicPr>
          <p:nvPr/>
        </p:nvPicPr>
        <p:blipFill>
          <a:blip r:embed="rId154">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50" name="Picture 202" hidden="1"/>
          <p:cNvPicPr preferRelativeResize="0">
            <a:picLocks noChangeArrowheads="1" noChangeShapeType="1"/>
          </p:cNvPicPr>
          <p:nvPr/>
        </p:nvPicPr>
        <p:blipFill>
          <a:blip r:embed="rId155">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1" name="Picture 203" hidden="1"/>
          <p:cNvPicPr preferRelativeResize="0">
            <a:picLocks noChangeArrowheads="1" noChangeShapeType="1"/>
          </p:cNvPicPr>
          <p:nvPr/>
        </p:nvPicPr>
        <p:blipFill>
          <a:blip r:embed="rId156">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2" name="Picture 204" hidden="1"/>
          <p:cNvPicPr preferRelativeResize="0">
            <a:picLocks noChangeArrowheads="1" noChangeShapeType="1"/>
          </p:cNvPicPr>
          <p:nvPr/>
        </p:nvPicPr>
        <p:blipFill>
          <a:blip r:embed="rId157">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3" name="Picture 205" hidden="1"/>
          <p:cNvPicPr preferRelativeResize="0">
            <a:picLocks noChangeArrowheads="1" noChangeShapeType="1"/>
          </p:cNvPicPr>
          <p:nvPr/>
        </p:nvPicPr>
        <p:blipFill>
          <a:blip r:embed="rId158">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4" name="Picture 206" hidden="1"/>
          <p:cNvPicPr preferRelativeResize="0">
            <a:picLocks noChangeArrowheads="1" noChangeShapeType="1"/>
          </p:cNvPicPr>
          <p:nvPr/>
        </p:nvPicPr>
        <p:blipFill>
          <a:blip r:embed="rId159">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5" name="Picture 233" hidden="1"/>
          <p:cNvPicPr preferRelativeResize="0">
            <a:picLocks noChangeArrowheads="1" noChangeShapeType="1"/>
          </p:cNvPicPr>
          <p:nvPr/>
        </p:nvPicPr>
        <p:blipFill>
          <a:blip r:embed="rId160">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6" name="Picture 232" hidden="1"/>
          <p:cNvPicPr preferRelativeResize="0">
            <a:picLocks noChangeArrowheads="1" noChangeShapeType="1"/>
          </p:cNvPicPr>
          <p:nvPr/>
        </p:nvPicPr>
        <p:blipFill>
          <a:blip r:embed="rId161">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7" name="Picture 231" hidden="1"/>
          <p:cNvPicPr preferRelativeResize="0">
            <a:picLocks noChangeArrowheads="1" noChangeShapeType="1"/>
          </p:cNvPicPr>
          <p:nvPr/>
        </p:nvPicPr>
        <p:blipFill>
          <a:blip r:embed="rId162">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8" name="Picture 230" hidden="1"/>
          <p:cNvPicPr preferRelativeResize="0">
            <a:picLocks noChangeArrowheads="1" noChangeShapeType="1"/>
          </p:cNvPicPr>
          <p:nvPr/>
        </p:nvPicPr>
        <p:blipFill>
          <a:blip r:embed="rId163">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2259" name="Picture 229" hidden="1"/>
          <p:cNvPicPr preferRelativeResize="0">
            <a:picLocks noChangeArrowheads="1" noChangeShapeType="1"/>
          </p:cNvPicPr>
          <p:nvPr/>
        </p:nvPicPr>
        <p:blipFill>
          <a:blip r:embed="rId164">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2155188"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6</a:t>
            </a:r>
          </a:p>
        </p:txBody>
      </p:sp>
      <p:sp>
        <p:nvSpPr>
          <p:cNvPr id="14" name="TextovéPole 13"/>
          <p:cNvSpPr txBox="1"/>
          <p:nvPr/>
        </p:nvSpPr>
        <p:spPr>
          <a:xfrm>
            <a:off x="73757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51</a:t>
            </a:r>
          </a:p>
        </p:txBody>
      </p:sp>
      <p:cxnSp>
        <p:nvCxnSpPr>
          <p:cNvPr id="13" name="Přímá spojovací šipka 12"/>
          <p:cNvCxnSpPr/>
          <p:nvPr/>
        </p:nvCxnSpPr>
        <p:spPr bwMode="auto">
          <a:xfrm>
            <a:off x="3775348" y="7239000"/>
            <a:ext cx="8640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7" name="TextovéPole 6"/>
          <p:cNvSpPr txBox="1"/>
          <p:nvPr/>
        </p:nvSpPr>
        <p:spPr>
          <a:xfrm>
            <a:off x="5431532" y="91108"/>
            <a:ext cx="4752528" cy="1569660"/>
          </a:xfrm>
          <a:prstGeom prst="rect">
            <a:avLst/>
          </a:prstGeom>
          <a:blipFill dpi="0" rotWithShape="1">
            <a:blip r:embed="rId3" cstate="print">
              <a:alphaModFix amt="46000"/>
            </a:blip>
            <a:srcRect/>
            <a:stretch>
              <a:fillRect/>
            </a:stretch>
          </a:blipFill>
          <a:ln w="57150" cmpd="dbl">
            <a:solidFill>
              <a:srgbClr val="666699"/>
            </a:solidFill>
          </a:ln>
        </p:spPr>
        <p:txBody>
          <a:bodyPr wrap="square" rtlCol="0">
            <a:spAutoFit/>
          </a:bodyPr>
          <a:lstStyle/>
          <a:p>
            <a:pPr algn="ctr"/>
            <a:r>
              <a:rPr lang="cs-CZ" sz="2400" dirty="0" smtClean="0">
                <a:solidFill>
                  <a:srgbClr val="990000"/>
                </a:solidFill>
                <a:latin typeface="David" pitchFamily="34" charset="-79"/>
                <a:cs typeface="David" pitchFamily="34" charset="-79"/>
              </a:rPr>
              <a:t>Sepap stará garda </a:t>
            </a:r>
            <a:r>
              <a:rPr lang="cs-CZ" sz="1800" dirty="0" smtClean="0">
                <a:latin typeface="David" pitchFamily="34" charset="-79"/>
                <a:cs typeface="David" pitchFamily="34" charset="-79"/>
              </a:rPr>
              <a:t>se s FK Litoměřicemi pere o 3. místo v okresním přeboru. V posledním zápase s mužstvem nabitým zvučnými jmény </a:t>
            </a:r>
            <a:r>
              <a:rPr lang="cs-CZ" sz="1800" dirty="0" err="1" smtClean="0">
                <a:latin typeface="David" pitchFamily="34" charset="-79"/>
                <a:cs typeface="David" pitchFamily="34" charset="-79"/>
              </a:rPr>
              <a:t>Žitenicemi</a:t>
            </a:r>
            <a:r>
              <a:rPr lang="cs-CZ" sz="1800" dirty="0" smtClean="0">
                <a:latin typeface="David" pitchFamily="34" charset="-79"/>
                <a:cs typeface="David" pitchFamily="34" charset="-79"/>
              </a:rPr>
              <a:t> , ale vysoko prohrála </a:t>
            </a:r>
          </a:p>
        </p:txBody>
      </p:sp>
      <p:sp>
        <p:nvSpPr>
          <p:cNvPr id="11" name="TextovéPole 10"/>
          <p:cNvSpPr txBox="1"/>
          <p:nvPr/>
        </p:nvSpPr>
        <p:spPr>
          <a:xfrm>
            <a:off x="5431532" y="1804779"/>
            <a:ext cx="4752528" cy="2739211"/>
          </a:xfrm>
          <a:prstGeom prst="rect">
            <a:avLst/>
          </a:prstGeom>
          <a:blipFill>
            <a:blip r:embed="rId4" cstate="print"/>
            <a:stretch>
              <a:fillRect/>
            </a:stretch>
          </a:blipFill>
        </p:spPr>
        <p:txBody>
          <a:bodyPr wrap="square" rtlCol="0">
            <a:spAutoFit/>
          </a:bodyPr>
          <a:lstStyle/>
          <a:p>
            <a:pPr algn="ctr"/>
            <a:r>
              <a:rPr lang="cs-CZ" sz="2000" u="sng" dirty="0" smtClean="0">
                <a:ln>
                  <a:solidFill>
                    <a:srgbClr val="6600CC"/>
                  </a:solidFill>
                </a:ln>
                <a:solidFill>
                  <a:srgbClr val="FF6600"/>
                </a:solidFill>
                <a:latin typeface="Bookman Old Style" pitchFamily="18" charset="0"/>
              </a:rPr>
              <a:t>TJ </a:t>
            </a:r>
            <a:r>
              <a:rPr lang="cs-CZ" sz="2000" u="sng" dirty="0" err="1" smtClean="0">
                <a:ln>
                  <a:solidFill>
                    <a:srgbClr val="6600CC"/>
                  </a:solidFill>
                </a:ln>
                <a:solidFill>
                  <a:srgbClr val="FF6600"/>
                </a:solidFill>
                <a:latin typeface="Bookman Old Style" pitchFamily="18" charset="0"/>
              </a:rPr>
              <a:t>Žitenice</a:t>
            </a:r>
            <a:r>
              <a:rPr lang="cs-CZ" sz="2000" u="sng" dirty="0" smtClean="0">
                <a:ln>
                  <a:solidFill>
                    <a:srgbClr val="6600CC"/>
                  </a:solidFill>
                </a:ln>
                <a:solidFill>
                  <a:srgbClr val="FF6600"/>
                </a:solidFill>
                <a:latin typeface="Bookman Old Style" pitchFamily="18" charset="0"/>
              </a:rPr>
              <a:t> – Sepap </a:t>
            </a:r>
            <a:r>
              <a:rPr lang="cs-CZ" sz="2000" u="sng" dirty="0" err="1" smtClean="0">
                <a:ln>
                  <a:solidFill>
                    <a:srgbClr val="6600CC"/>
                  </a:solidFill>
                </a:ln>
                <a:solidFill>
                  <a:srgbClr val="FF6600"/>
                </a:solidFill>
                <a:latin typeface="Bookman Old Style" pitchFamily="18" charset="0"/>
              </a:rPr>
              <a:t>Štětí</a:t>
            </a:r>
            <a:endParaRPr lang="cs-CZ" sz="2000" u="sng" dirty="0" smtClean="0">
              <a:ln>
                <a:solidFill>
                  <a:srgbClr val="6600CC"/>
                </a:solidFill>
              </a:ln>
              <a:solidFill>
                <a:srgbClr val="FF6600"/>
              </a:solidFill>
              <a:latin typeface="Bookman Old Style" pitchFamily="18" charset="0"/>
            </a:endParaRPr>
          </a:p>
          <a:p>
            <a:pPr algn="ctr"/>
            <a:r>
              <a:rPr lang="cs-CZ" sz="2000" u="sng" dirty="0" smtClean="0">
                <a:ln>
                  <a:solidFill>
                    <a:srgbClr val="6600CC"/>
                  </a:solidFill>
                </a:ln>
                <a:solidFill>
                  <a:srgbClr val="FF6600"/>
                </a:solidFill>
                <a:latin typeface="Bookman Old Style" pitchFamily="18" charset="0"/>
              </a:rPr>
              <a:t>8:1(2:0)  </a:t>
            </a:r>
            <a:r>
              <a:rPr lang="cs-CZ" sz="1400" u="sng" dirty="0" smtClean="0">
                <a:ln>
                  <a:solidFill>
                    <a:srgbClr val="6600CC"/>
                  </a:solidFill>
                </a:ln>
                <a:solidFill>
                  <a:srgbClr val="FF6600"/>
                </a:solidFill>
                <a:latin typeface="Bookman Old Style" pitchFamily="18" charset="0"/>
              </a:rPr>
              <a:t>13.5.2016  15. kolo</a:t>
            </a:r>
          </a:p>
          <a:p>
            <a:pPr algn="just"/>
            <a:r>
              <a:rPr lang="cs-CZ" sz="1100" b="0" dirty="0" smtClean="0">
                <a:latin typeface="Arial" pitchFamily="34" charset="0"/>
                <a:cs typeface="Arial" pitchFamily="34" charset="0"/>
              </a:rPr>
              <a:t>V pátek 13. čekal starou gardu soupeř přetěžký. Jména </a:t>
            </a:r>
            <a:r>
              <a:rPr lang="cs-CZ" sz="1100" b="0" dirty="0" err="1" smtClean="0">
                <a:latin typeface="Arial" pitchFamily="34" charset="0"/>
                <a:cs typeface="Arial" pitchFamily="34" charset="0"/>
              </a:rPr>
              <a:t>Sionko</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Šírl</a:t>
            </a:r>
            <a:r>
              <a:rPr lang="cs-CZ" sz="1100" b="0" dirty="0" smtClean="0">
                <a:latin typeface="Arial" pitchFamily="34" charset="0"/>
                <a:cs typeface="Arial" pitchFamily="34" charset="0"/>
              </a:rPr>
              <a:t>, který ještě nedávno válel v dresu </a:t>
            </a:r>
            <a:r>
              <a:rPr lang="cs-CZ" sz="1100" b="0" dirty="0" err="1" smtClean="0">
                <a:latin typeface="Arial" pitchFamily="34" charset="0"/>
                <a:cs typeface="Arial" pitchFamily="34" charset="0"/>
              </a:rPr>
              <a:t>Bohemky</a:t>
            </a:r>
            <a:r>
              <a:rPr lang="cs-CZ" sz="1100" b="0" dirty="0" smtClean="0">
                <a:latin typeface="Arial" pitchFamily="34" charset="0"/>
                <a:cs typeface="Arial" pitchFamily="34" charset="0"/>
              </a:rPr>
              <a:t>  a mnohá další slavná jména ligového fotbalu. To je stará garda TJ </a:t>
            </a:r>
            <a:r>
              <a:rPr lang="cs-CZ" sz="1100" b="0" dirty="0" err="1" smtClean="0">
                <a:latin typeface="Arial" pitchFamily="34" charset="0"/>
                <a:cs typeface="Arial" pitchFamily="34" charset="0"/>
              </a:rPr>
              <a:t>Žitenice</a:t>
            </a:r>
            <a:r>
              <a:rPr lang="cs-CZ" sz="1100" b="0" dirty="0" smtClean="0">
                <a:latin typeface="Arial" pitchFamily="34" charset="0"/>
                <a:cs typeface="Arial" pitchFamily="34" charset="0"/>
              </a:rPr>
              <a:t>. K zápasu jsme odjeli i s některými hráči, kteří pravidelně za starou gardu Sepap nenastupují. Jako třeba Trutnovský nebo Fibich. První poločas jsme ještě stačili držet krok a prohrávali jsme jen o 2 branky. Ve 2. části už se ale soupeř prosazoval mnohem více a z utkání udělal jasnou záležitost. Čestný úspěch našeho týmu vstřelil Fibich.</a:t>
            </a:r>
          </a:p>
          <a:p>
            <a:pPr algn="just"/>
            <a:r>
              <a:rPr lang="cs-CZ" sz="1100" b="0" u="sng" dirty="0" smtClean="0">
                <a:latin typeface="Arial" pitchFamily="34" charset="0"/>
                <a:cs typeface="Arial" pitchFamily="34" charset="0"/>
              </a:rPr>
              <a:t>Branky: </a:t>
            </a:r>
            <a:r>
              <a:rPr lang="cs-CZ" sz="1100" b="0" dirty="0" smtClean="0">
                <a:latin typeface="Arial" pitchFamily="34" charset="0"/>
                <a:cs typeface="Arial" pitchFamily="34" charset="0"/>
              </a:rPr>
              <a:t>Fibich 1 </a:t>
            </a:r>
          </a:p>
          <a:p>
            <a:pPr algn="just"/>
            <a:r>
              <a:rPr lang="cs-CZ" sz="1100" b="0" u="sng" dirty="0" smtClean="0">
                <a:latin typeface="Arial" pitchFamily="34" charset="0"/>
                <a:cs typeface="Arial" pitchFamily="34" charset="0"/>
              </a:rPr>
              <a:t>Sestava: </a:t>
            </a:r>
            <a:r>
              <a:rPr lang="cs-CZ" sz="1100" b="0" dirty="0" err="1" smtClean="0">
                <a:latin typeface="Arial" pitchFamily="34" charset="0"/>
                <a:cs typeface="Arial" pitchFamily="34" charset="0"/>
              </a:rPr>
              <a:t>Duník</a:t>
            </a:r>
            <a:r>
              <a:rPr lang="cs-CZ" sz="1100" b="0" dirty="0" smtClean="0">
                <a:latin typeface="Arial" pitchFamily="34" charset="0"/>
                <a:cs typeface="Arial" pitchFamily="34" charset="0"/>
              </a:rPr>
              <a:t>-Janata, Čermák, Svoboda, Hamšík, Pilař, Fibich, Trutnovský, Vála, </a:t>
            </a:r>
            <a:r>
              <a:rPr lang="cs-CZ" sz="1100" b="0" dirty="0" err="1" smtClean="0">
                <a:latin typeface="Arial" pitchFamily="34" charset="0"/>
                <a:cs typeface="Arial" pitchFamily="34" charset="0"/>
              </a:rPr>
              <a:t>Gorol</a:t>
            </a:r>
            <a:r>
              <a:rPr lang="cs-CZ" sz="1100" b="0" dirty="0" smtClean="0">
                <a:latin typeface="Arial" pitchFamily="34" charset="0"/>
                <a:cs typeface="Arial" pitchFamily="34" charset="0"/>
              </a:rPr>
              <a:t>, Jakl, Jan </a:t>
            </a:r>
            <a:r>
              <a:rPr lang="cs-CZ" sz="1100" b="0" dirty="0" err="1" smtClean="0">
                <a:latin typeface="Arial" pitchFamily="34" charset="0"/>
                <a:cs typeface="Arial" pitchFamily="34" charset="0"/>
              </a:rPr>
              <a:t>Arazim</a:t>
            </a:r>
            <a:r>
              <a:rPr lang="cs-CZ" sz="1100" b="0" dirty="0" smtClean="0">
                <a:latin typeface="Arial" pitchFamily="34" charset="0"/>
                <a:cs typeface="Arial" pitchFamily="34" charset="0"/>
              </a:rPr>
              <a:t>, Jonák</a:t>
            </a:r>
          </a:p>
          <a:p>
            <a:pPr algn="just"/>
            <a:r>
              <a:rPr lang="cs-CZ" sz="1100" b="0" u="sng" dirty="0" smtClean="0">
                <a:latin typeface="Arial" pitchFamily="34" charset="0"/>
                <a:cs typeface="Arial" pitchFamily="34" charset="0"/>
              </a:rPr>
              <a:t>Rozhodčí </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.Husar	</a:t>
            </a:r>
            <a:endParaRPr lang="cs-CZ" sz="1050" b="0" dirty="0" smtClean="0">
              <a:latin typeface="Arial" pitchFamily="34" charset="0"/>
              <a:cs typeface="Arial" pitchFamily="34" charset="0"/>
            </a:endParaRPr>
          </a:p>
        </p:txBody>
      </p:sp>
      <p:pic>
        <p:nvPicPr>
          <p:cNvPr id="3146" name="Picture 74"/>
          <p:cNvPicPr>
            <a:picLocks noChangeAspect="1" noChangeArrowheads="1"/>
          </p:cNvPicPr>
          <p:nvPr/>
        </p:nvPicPr>
        <p:blipFill>
          <a:blip r:embed="rId5" cstate="print"/>
          <a:srcRect/>
          <a:stretch>
            <a:fillRect/>
          </a:stretch>
        </p:blipFill>
        <p:spPr bwMode="auto">
          <a:xfrm>
            <a:off x="5575548" y="4627612"/>
            <a:ext cx="4578152" cy="2304256"/>
          </a:xfrm>
          <a:prstGeom prst="rect">
            <a:avLst/>
          </a:prstGeom>
          <a:noFill/>
          <a:ln w="34925">
            <a:solidFill>
              <a:srgbClr val="FFFF00"/>
            </a:solidFill>
            <a:miter lim="800000"/>
            <a:headEnd/>
            <a:tailEnd/>
          </a:ln>
        </p:spPr>
      </p:pic>
      <p:graphicFrame>
        <p:nvGraphicFramePr>
          <p:cNvPr id="12" name="Tabulka 11"/>
          <p:cNvGraphicFramePr>
            <a:graphicFrameLocks noGrp="1"/>
          </p:cNvGraphicFramePr>
          <p:nvPr/>
        </p:nvGraphicFramePr>
        <p:xfrm>
          <a:off x="102940" y="1603276"/>
          <a:ext cx="4608513" cy="5147310"/>
        </p:xfrm>
        <a:graphic>
          <a:graphicData uri="http://schemas.openxmlformats.org/drawingml/2006/table">
            <a:tbl>
              <a:tblPr/>
              <a:tblGrid>
                <a:gridCol w="512057">
                  <a:extLst>
                    <a:ext uri="{9D8B030D-6E8A-4147-A177-3AD203B41FA5}">
                      <a16:colId xmlns:a16="http://schemas.microsoft.com/office/drawing/2014/main" val="20000"/>
                    </a:ext>
                  </a:extLst>
                </a:gridCol>
                <a:gridCol w="454245">
                  <a:extLst>
                    <a:ext uri="{9D8B030D-6E8A-4147-A177-3AD203B41FA5}">
                      <a16:colId xmlns:a16="http://schemas.microsoft.com/office/drawing/2014/main" val="20001"/>
                    </a:ext>
                  </a:extLst>
                </a:gridCol>
                <a:gridCol w="569869">
                  <a:extLst>
                    <a:ext uri="{9D8B030D-6E8A-4147-A177-3AD203B41FA5}">
                      <a16:colId xmlns:a16="http://schemas.microsoft.com/office/drawing/2014/main" val="20002"/>
                    </a:ext>
                  </a:extLst>
                </a:gridCol>
                <a:gridCol w="512057">
                  <a:extLst>
                    <a:ext uri="{9D8B030D-6E8A-4147-A177-3AD203B41FA5}">
                      <a16:colId xmlns:a16="http://schemas.microsoft.com/office/drawing/2014/main" val="20003"/>
                    </a:ext>
                  </a:extLst>
                </a:gridCol>
                <a:gridCol w="512057">
                  <a:extLst>
                    <a:ext uri="{9D8B030D-6E8A-4147-A177-3AD203B41FA5}">
                      <a16:colId xmlns:a16="http://schemas.microsoft.com/office/drawing/2014/main" val="20004"/>
                    </a:ext>
                  </a:extLst>
                </a:gridCol>
                <a:gridCol w="512057">
                  <a:extLst>
                    <a:ext uri="{9D8B030D-6E8A-4147-A177-3AD203B41FA5}">
                      <a16:colId xmlns:a16="http://schemas.microsoft.com/office/drawing/2014/main" val="20005"/>
                    </a:ext>
                  </a:extLst>
                </a:gridCol>
                <a:gridCol w="512057">
                  <a:extLst>
                    <a:ext uri="{9D8B030D-6E8A-4147-A177-3AD203B41FA5}">
                      <a16:colId xmlns:a16="http://schemas.microsoft.com/office/drawing/2014/main" val="20006"/>
                    </a:ext>
                  </a:extLst>
                </a:gridCol>
                <a:gridCol w="512057">
                  <a:extLst>
                    <a:ext uri="{9D8B030D-6E8A-4147-A177-3AD203B41FA5}">
                      <a16:colId xmlns:a16="http://schemas.microsoft.com/office/drawing/2014/main" val="20007"/>
                    </a:ext>
                  </a:extLst>
                </a:gridCol>
                <a:gridCol w="512057">
                  <a:extLst>
                    <a:ext uri="{9D8B030D-6E8A-4147-A177-3AD203B41FA5}">
                      <a16:colId xmlns:a16="http://schemas.microsoft.com/office/drawing/2014/main" val="20008"/>
                    </a:ext>
                  </a:extLst>
                </a:gridCol>
              </a:tblGrid>
              <a:tr h="542925">
                <a:tc>
                  <a:txBody>
                    <a:bodyPr/>
                    <a:lstStyle/>
                    <a:p>
                      <a:pPr algn="ctr" fontAlgn="ctr"/>
                      <a:r>
                        <a:rPr lang="cs-CZ" sz="800" b="1" i="0" u="none" strike="noStrike" dirty="0">
                          <a:solidFill>
                            <a:srgbClr val="000000"/>
                          </a:solidFill>
                          <a:latin typeface="Arial Black"/>
                        </a:rPr>
                        <a:t>Kolo</a:t>
                      </a:r>
                    </a:p>
                  </a:txBody>
                  <a:tcPr marL="9525" marR="9525" marT="9525" marB="0" anchor="ctr">
                    <a:lnL>
                      <a:noFill/>
                    </a:lnL>
                    <a:lnR>
                      <a:noFill/>
                    </a:lnR>
                    <a:lnT>
                      <a:noFill/>
                    </a:lnT>
                    <a:lnB>
                      <a:noFill/>
                    </a:lnB>
                    <a:solidFill>
                      <a:srgbClr val="FFFF00"/>
                    </a:solidFill>
                  </a:tcPr>
                </a:tc>
                <a:tc>
                  <a:txBody>
                    <a:bodyPr/>
                    <a:lstStyle/>
                    <a:p>
                      <a:pPr algn="ctr" fontAlgn="ctr"/>
                      <a:r>
                        <a:rPr lang="cs-CZ" sz="800" b="1" i="0" u="none" strike="noStrike" dirty="0">
                          <a:solidFill>
                            <a:srgbClr val="000000"/>
                          </a:solidFill>
                          <a:latin typeface="Arial Black"/>
                        </a:rPr>
                        <a:t>Pořadí</a:t>
                      </a:r>
                    </a:p>
                  </a:txBody>
                  <a:tcPr marL="9525" marR="9525" marT="9525" marB="0" anchor="ctr">
                    <a:lnL>
                      <a:noFill/>
                    </a:lnL>
                    <a:lnR>
                      <a:noFill/>
                    </a:lnR>
                    <a:lnT>
                      <a:noFill/>
                    </a:lnT>
                    <a:lnB>
                      <a:noFill/>
                    </a:lnB>
                    <a:solidFill>
                      <a:srgbClr val="FFFF00"/>
                    </a:solidFill>
                  </a:tcPr>
                </a:tc>
                <a:tc>
                  <a:txBody>
                    <a:bodyPr/>
                    <a:lstStyle/>
                    <a:p>
                      <a:pPr algn="ctr" fontAlgn="ctr"/>
                      <a:r>
                        <a:rPr lang="cs-CZ" sz="800" b="1" i="0" u="none" strike="noStrike" dirty="0">
                          <a:solidFill>
                            <a:srgbClr val="000000"/>
                          </a:solidFill>
                          <a:latin typeface="Arial Black"/>
                        </a:rPr>
                        <a:t> </a:t>
                      </a:r>
                    </a:p>
                  </a:txBody>
                  <a:tcPr marL="9525" marR="9525" marT="9525" marB="0" anchor="ctr">
                    <a:lnL>
                      <a:noFill/>
                    </a:lnL>
                    <a:lnR>
                      <a:noFill/>
                    </a:lnR>
                    <a:lnT>
                      <a:noFill/>
                    </a:lnT>
                    <a:lnB>
                      <a:noFill/>
                    </a:lnB>
                    <a:solidFill>
                      <a:srgbClr val="FFFF00"/>
                    </a:solidFill>
                  </a:tcPr>
                </a:tc>
                <a:tc>
                  <a:txBody>
                    <a:bodyPr/>
                    <a:lstStyle/>
                    <a:p>
                      <a:pPr algn="ctr" fontAlgn="ctr"/>
                      <a:r>
                        <a:rPr lang="cs-CZ" sz="800" b="1" i="0" u="none" strike="noStrike" dirty="0">
                          <a:solidFill>
                            <a:srgbClr val="000000"/>
                          </a:solidFill>
                          <a:latin typeface="Arial Black"/>
                        </a:rPr>
                        <a:t>Výhra</a:t>
                      </a:r>
                    </a:p>
                  </a:txBody>
                  <a:tcPr marL="9525" marR="9525" marT="9525" marB="0" anchor="ctr">
                    <a:lnL>
                      <a:noFill/>
                    </a:lnL>
                    <a:lnR>
                      <a:noFill/>
                    </a:lnR>
                    <a:lnT>
                      <a:noFill/>
                    </a:lnT>
                    <a:lnB>
                      <a:noFill/>
                    </a:lnB>
                    <a:solidFill>
                      <a:srgbClr val="FFFF00"/>
                    </a:solidFill>
                  </a:tcPr>
                </a:tc>
                <a:tc>
                  <a:txBody>
                    <a:bodyPr/>
                    <a:lstStyle/>
                    <a:p>
                      <a:pPr algn="ctr" fontAlgn="ctr"/>
                      <a:r>
                        <a:rPr lang="cs-CZ" sz="800" b="1" i="0" u="none" strike="noStrike" dirty="0">
                          <a:solidFill>
                            <a:srgbClr val="000000"/>
                          </a:solidFill>
                          <a:latin typeface="Arial Black"/>
                        </a:rPr>
                        <a:t>Výhra penalty</a:t>
                      </a:r>
                    </a:p>
                  </a:txBody>
                  <a:tcPr marL="9525" marR="9525" marT="9525" marB="0" anchor="ctr">
                    <a:lnL>
                      <a:noFill/>
                    </a:lnL>
                    <a:lnR>
                      <a:noFill/>
                    </a:lnR>
                    <a:lnT>
                      <a:noFill/>
                    </a:lnT>
                    <a:lnB>
                      <a:noFill/>
                    </a:lnB>
                    <a:solidFill>
                      <a:srgbClr val="FFFF00"/>
                    </a:solidFill>
                  </a:tcPr>
                </a:tc>
                <a:tc>
                  <a:txBody>
                    <a:bodyPr/>
                    <a:lstStyle/>
                    <a:p>
                      <a:pPr algn="ctr" fontAlgn="ctr"/>
                      <a:r>
                        <a:rPr lang="cs-CZ" sz="800" b="1" i="0" u="none" strike="noStrike" dirty="0">
                          <a:solidFill>
                            <a:srgbClr val="000000"/>
                          </a:solidFill>
                          <a:latin typeface="Arial Black"/>
                        </a:rPr>
                        <a:t>Prohra penalty</a:t>
                      </a:r>
                    </a:p>
                  </a:txBody>
                  <a:tcPr marL="9525" marR="9525" marT="9525" marB="0" anchor="ctr">
                    <a:lnL>
                      <a:noFill/>
                    </a:lnL>
                    <a:lnR>
                      <a:noFill/>
                    </a:lnR>
                    <a:lnT>
                      <a:noFill/>
                    </a:lnT>
                    <a:lnB>
                      <a:noFill/>
                    </a:lnB>
                    <a:solidFill>
                      <a:srgbClr val="FFFF00"/>
                    </a:solidFill>
                  </a:tcPr>
                </a:tc>
                <a:tc>
                  <a:txBody>
                    <a:bodyPr/>
                    <a:lstStyle/>
                    <a:p>
                      <a:pPr algn="ctr" fontAlgn="ctr"/>
                      <a:r>
                        <a:rPr lang="cs-CZ" sz="800" b="1" i="0" u="none" strike="noStrike" dirty="0">
                          <a:solidFill>
                            <a:srgbClr val="000000"/>
                          </a:solidFill>
                          <a:latin typeface="Arial Black"/>
                        </a:rPr>
                        <a:t>Prohra</a:t>
                      </a:r>
                    </a:p>
                  </a:txBody>
                  <a:tcPr marL="9525" marR="9525" marT="9525" marB="0" anchor="ctr">
                    <a:lnL>
                      <a:noFill/>
                    </a:lnL>
                    <a:lnR>
                      <a:noFill/>
                    </a:lnR>
                    <a:lnT>
                      <a:noFill/>
                    </a:lnT>
                    <a:lnB>
                      <a:noFill/>
                    </a:lnB>
                    <a:solidFill>
                      <a:srgbClr val="FFFF00"/>
                    </a:solidFill>
                  </a:tcPr>
                </a:tc>
                <a:tc>
                  <a:txBody>
                    <a:bodyPr/>
                    <a:lstStyle/>
                    <a:p>
                      <a:pPr algn="ctr" fontAlgn="ctr"/>
                      <a:r>
                        <a:rPr lang="cs-CZ" sz="800" b="1" i="0" u="none" strike="noStrike" dirty="0">
                          <a:solidFill>
                            <a:srgbClr val="000000"/>
                          </a:solidFill>
                          <a:latin typeface="Arial Black"/>
                        </a:rPr>
                        <a:t>Skóre</a:t>
                      </a:r>
                    </a:p>
                  </a:txBody>
                  <a:tcPr marL="9525" marR="9525" marT="9525" marB="0" anchor="ctr">
                    <a:lnL>
                      <a:noFill/>
                    </a:lnL>
                    <a:lnR>
                      <a:noFill/>
                    </a:lnR>
                    <a:lnT>
                      <a:noFill/>
                    </a:lnT>
                    <a:lnB>
                      <a:noFill/>
                    </a:lnB>
                    <a:solidFill>
                      <a:srgbClr val="FFFF00"/>
                    </a:solidFill>
                  </a:tcPr>
                </a:tc>
                <a:tc>
                  <a:txBody>
                    <a:bodyPr/>
                    <a:lstStyle/>
                    <a:p>
                      <a:pPr algn="ctr" fontAlgn="ctr"/>
                      <a:r>
                        <a:rPr lang="cs-CZ" sz="800" b="1" i="0" u="none" strike="noStrike" dirty="0">
                          <a:solidFill>
                            <a:srgbClr val="000000"/>
                          </a:solidFill>
                          <a:latin typeface="Arial Black"/>
                        </a:rPr>
                        <a:t>Body</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0"/>
                  </a:ext>
                </a:extLst>
              </a:tr>
              <a:tr h="190500">
                <a:tc>
                  <a:txBody>
                    <a:bodyPr/>
                    <a:lstStyle/>
                    <a:p>
                      <a:pPr algn="ctr" fontAlgn="ctr"/>
                      <a:r>
                        <a:rPr lang="cs-CZ" sz="1000" b="1" i="0" u="none" strike="noStrike" dirty="0">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8:5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5</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01"/>
                  </a:ext>
                </a:extLst>
              </a:tr>
              <a:tr h="64770">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02"/>
                  </a:ext>
                </a:extLst>
              </a:tr>
              <a:tr h="190500">
                <a:tc>
                  <a:txBody>
                    <a:bodyPr/>
                    <a:lstStyle/>
                    <a:p>
                      <a:pPr algn="ctr" fontAlgn="ctr"/>
                      <a:r>
                        <a:rPr lang="cs-CZ" sz="1000" b="1" i="0" u="none" strike="noStrike">
                          <a:solidFill>
                            <a:srgbClr val="000000"/>
                          </a:solidFill>
                          <a:latin typeface="Arial"/>
                        </a:rPr>
                        <a:t>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17:7</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11</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03"/>
                  </a:ext>
                </a:extLst>
              </a:tr>
              <a:tr h="64770">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04"/>
                  </a:ext>
                </a:extLst>
              </a:tr>
              <a:tr h="190500">
                <a:tc>
                  <a:txBody>
                    <a:bodyPr/>
                    <a:lstStyle/>
                    <a:p>
                      <a:pPr algn="ctr" fontAlgn="ctr"/>
                      <a:r>
                        <a:rPr lang="cs-CZ" sz="1000" b="1" i="0" u="none" strike="noStrike">
                          <a:solidFill>
                            <a:srgbClr val="000000"/>
                          </a:solidFill>
                          <a:latin typeface="Arial"/>
                        </a:rPr>
                        <a:t>6</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Calibri"/>
                        </a:rPr>
                        <a:t>19:11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13</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05"/>
                  </a:ext>
                </a:extLst>
              </a:tr>
              <a:tr h="64770">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Calibri"/>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06"/>
                  </a:ext>
                </a:extLst>
              </a:tr>
              <a:tr h="190500">
                <a:tc>
                  <a:txBody>
                    <a:bodyPr/>
                    <a:lstStyle/>
                    <a:p>
                      <a:pPr algn="ctr" fontAlgn="ctr"/>
                      <a:r>
                        <a:rPr lang="cs-CZ" sz="1000" b="1" i="0" u="none" strike="noStrike">
                          <a:solidFill>
                            <a:srgbClr val="000000"/>
                          </a:solidFill>
                          <a:latin typeface="Arial"/>
                        </a:rPr>
                        <a:t>8</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7</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Calibri"/>
                        </a:rPr>
                        <a:t>28:14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18</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07"/>
                  </a:ext>
                </a:extLst>
              </a:tr>
              <a:tr h="64770">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Calibri"/>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08"/>
                  </a:ext>
                </a:extLst>
              </a:tr>
              <a:tr h="190500">
                <a:tc>
                  <a:txBody>
                    <a:bodyPr/>
                    <a:lstStyle/>
                    <a:p>
                      <a:pPr algn="ctr" fontAlgn="ctr"/>
                      <a:r>
                        <a:rPr lang="cs-CZ" sz="1000" b="1" i="0" u="none" strike="noStrike">
                          <a:solidFill>
                            <a:srgbClr val="000000"/>
                          </a:solidFill>
                          <a:latin typeface="Arial"/>
                        </a:rPr>
                        <a:t>9</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SK Štětí</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8</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Calibri"/>
                        </a:rPr>
                        <a:t>31:14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21</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09"/>
                  </a:ext>
                </a:extLst>
              </a:tr>
              <a:tr h="64770">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Calibri"/>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10"/>
                  </a:ext>
                </a:extLst>
              </a:tr>
              <a:tr h="190500">
                <a:tc>
                  <a:txBody>
                    <a:bodyPr/>
                    <a:lstStyle/>
                    <a:p>
                      <a:pPr algn="ctr" fontAlgn="ctr"/>
                      <a:r>
                        <a:rPr lang="cs-CZ" sz="1200" b="1" i="0" u="none" strike="noStrike" dirty="0">
                          <a:solidFill>
                            <a:srgbClr val="FF3399"/>
                          </a:solidFill>
                          <a:latin typeface="Arial"/>
                        </a:rPr>
                        <a:t>11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dirty="0">
                          <a:solidFill>
                            <a:srgbClr val="FF3399"/>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dirty="0">
                          <a:solidFill>
                            <a:srgbClr val="FF3399"/>
                          </a:solidFill>
                          <a:latin typeface="Arial"/>
                        </a:rPr>
                        <a:t>SK </a:t>
                      </a:r>
                      <a:r>
                        <a:rPr lang="cs-CZ" sz="1200" b="1" i="0" u="none" strike="noStrike" dirty="0" err="1">
                          <a:solidFill>
                            <a:srgbClr val="FF3399"/>
                          </a:solidFill>
                          <a:latin typeface="Arial"/>
                        </a:rPr>
                        <a:t>Štětí</a:t>
                      </a:r>
                      <a:endParaRPr lang="cs-CZ" sz="1200" b="1" i="0" u="none" strike="noStrike" dirty="0">
                        <a:solidFill>
                          <a:srgbClr val="FF3399"/>
                        </a:solidFill>
                        <a:latin typeface="Arial"/>
                      </a:endParaRP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dirty="0">
                          <a:solidFill>
                            <a:srgbClr val="FF3399"/>
                          </a:solidFill>
                          <a:latin typeface="Arial"/>
                        </a:rPr>
                        <a:t>10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dirty="0">
                          <a:solidFill>
                            <a:srgbClr val="FF3399"/>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dirty="0">
                          <a:solidFill>
                            <a:srgbClr val="FF3399"/>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dirty="0">
                          <a:solidFill>
                            <a:srgbClr val="FF3399"/>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dirty="0">
                          <a:solidFill>
                            <a:srgbClr val="FF3399"/>
                          </a:solidFill>
                          <a:latin typeface="Calibri"/>
                        </a:rPr>
                        <a:t>38:16</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dirty="0">
                          <a:solidFill>
                            <a:srgbClr val="FF3399"/>
                          </a:solidFill>
                          <a:latin typeface="Arial"/>
                        </a:rPr>
                        <a:t>27</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11"/>
                  </a:ext>
                </a:extLst>
              </a:tr>
              <a:tr h="64770">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Calibri"/>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12"/>
                  </a:ext>
                </a:extLst>
              </a:tr>
              <a:tr h="190500">
                <a:tc>
                  <a:txBody>
                    <a:bodyPr/>
                    <a:lstStyle/>
                    <a:p>
                      <a:pPr algn="ctr" fontAlgn="ctr"/>
                      <a:r>
                        <a:rPr lang="cs-CZ" sz="1000" b="1" i="0" u="none" strike="noStrike">
                          <a:solidFill>
                            <a:srgbClr val="000000"/>
                          </a:solidFill>
                          <a:latin typeface="Arial"/>
                        </a:rPr>
                        <a:t>13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SK Štětí</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11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Calibri"/>
                        </a:rPr>
                        <a:t>43:21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30</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13"/>
                  </a:ext>
                </a:extLst>
              </a:tr>
              <a:tr h="64770">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Calibri"/>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14"/>
                  </a:ext>
                </a:extLst>
              </a:tr>
              <a:tr h="190500">
                <a:tc>
                  <a:txBody>
                    <a:bodyPr/>
                    <a:lstStyle/>
                    <a:p>
                      <a:pPr algn="ctr" fontAlgn="ctr"/>
                      <a:r>
                        <a:rPr lang="cs-CZ" sz="1000" b="1" i="0" u="none" strike="noStrike">
                          <a:solidFill>
                            <a:srgbClr val="000000"/>
                          </a:solidFill>
                          <a:latin typeface="Arial"/>
                        </a:rPr>
                        <a:t>15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Calibri"/>
                        </a:rPr>
                        <a:t>52:24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36</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15"/>
                  </a:ext>
                </a:extLst>
              </a:tr>
              <a:tr h="64770">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Calibri"/>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16"/>
                  </a:ext>
                </a:extLst>
              </a:tr>
              <a:tr h="190500">
                <a:tc>
                  <a:txBody>
                    <a:bodyPr/>
                    <a:lstStyle/>
                    <a:p>
                      <a:pPr algn="ctr" fontAlgn="ctr"/>
                      <a:r>
                        <a:rPr lang="cs-CZ" sz="1000" b="1" i="0" u="none" strike="noStrike">
                          <a:solidFill>
                            <a:srgbClr val="000000"/>
                          </a:solidFill>
                          <a:latin typeface="Arial"/>
                        </a:rPr>
                        <a:t>16</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14</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Calibri"/>
                        </a:rPr>
                        <a:t>56:27</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39</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17"/>
                  </a:ext>
                </a:extLst>
              </a:tr>
              <a:tr h="64770">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Calibri"/>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18"/>
                  </a:ext>
                </a:extLst>
              </a:tr>
              <a:tr h="190500">
                <a:tc>
                  <a:txBody>
                    <a:bodyPr/>
                    <a:lstStyle/>
                    <a:p>
                      <a:pPr algn="ctr" fontAlgn="ctr"/>
                      <a:r>
                        <a:rPr lang="cs-CZ" sz="1000" b="1" i="0" u="none" strike="noStrike">
                          <a:solidFill>
                            <a:srgbClr val="000000"/>
                          </a:solidFill>
                          <a:latin typeface="Arial"/>
                        </a:rPr>
                        <a:t>18</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16</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Calibri"/>
                        </a:rPr>
                        <a:t>63:27</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45</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19"/>
                  </a:ext>
                </a:extLst>
              </a:tr>
              <a:tr h="64770">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Calibri"/>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20"/>
                  </a:ext>
                </a:extLst>
              </a:tr>
              <a:tr h="190500">
                <a:tc>
                  <a:txBody>
                    <a:bodyPr/>
                    <a:lstStyle/>
                    <a:p>
                      <a:pPr algn="ctr" fontAlgn="ctr"/>
                      <a:r>
                        <a:rPr lang="cs-CZ" sz="1000" b="1" i="0" u="none" strike="noStrike">
                          <a:solidFill>
                            <a:srgbClr val="000000"/>
                          </a:solidFill>
                          <a:latin typeface="Arial"/>
                        </a:rPr>
                        <a:t>20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18</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Calibri"/>
                        </a:rPr>
                        <a:t>74:27</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51</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21"/>
                  </a:ext>
                </a:extLst>
              </a:tr>
              <a:tr h="64770">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Calibri"/>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22"/>
                  </a:ext>
                </a:extLst>
              </a:tr>
              <a:tr h="190500">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19</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Calibri"/>
                        </a:rPr>
                        <a:t>78:30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54</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23"/>
                  </a:ext>
                </a:extLst>
              </a:tr>
              <a:tr h="64770">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Arial"/>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a:solidFill>
                            <a:srgbClr val="000000"/>
                          </a:solidFill>
                          <a:latin typeface="Calibri"/>
                        </a:rPr>
                        <a:t> </a:t>
                      </a:r>
                    </a:p>
                  </a:txBody>
                  <a:tcPr marL="9525" marR="9525" marT="9525" marB="0" anchor="ctr">
                    <a:lnL>
                      <a:noFill/>
                    </a:lnL>
                    <a:lnR>
                      <a:noFill/>
                    </a:lnR>
                    <a:lnT>
                      <a:noFill/>
                    </a:lnT>
                    <a:lnB>
                      <a:noFill/>
                    </a:lnB>
                    <a:solidFill>
                      <a:srgbClr val="66FFFF"/>
                    </a:solidFill>
                  </a:tcPr>
                </a:tc>
                <a:tc>
                  <a:txBody>
                    <a:bodyPr/>
                    <a:lstStyle/>
                    <a:p>
                      <a:pPr algn="ctr" fontAlgn="ctr"/>
                      <a:r>
                        <a:rPr lang="cs-CZ" sz="1000" b="1" i="0" u="none" strike="noStrike" dirty="0">
                          <a:solidFill>
                            <a:srgbClr val="000000"/>
                          </a:solidFill>
                          <a:latin typeface="Arial"/>
                        </a:rPr>
                        <a:t> </a:t>
                      </a:r>
                    </a:p>
                  </a:txBody>
                  <a:tcPr marL="9525" marR="9525" marT="9525" marB="0" anchor="ctr">
                    <a:lnL>
                      <a:noFill/>
                    </a:lnL>
                    <a:lnR>
                      <a:noFill/>
                    </a:lnR>
                    <a:lnT>
                      <a:noFill/>
                    </a:lnT>
                    <a:lnB>
                      <a:noFill/>
                    </a:lnB>
                    <a:solidFill>
                      <a:srgbClr val="66FFFF"/>
                    </a:solidFill>
                  </a:tcPr>
                </a:tc>
                <a:extLst>
                  <a:ext uri="{0D108BD9-81ED-4DB2-BD59-A6C34878D82A}">
                    <a16:rowId xmlns:a16="http://schemas.microsoft.com/office/drawing/2014/main" val="10024"/>
                  </a:ext>
                </a:extLst>
              </a:tr>
              <a:tr h="190500">
                <a:tc>
                  <a:txBody>
                    <a:bodyPr/>
                    <a:lstStyle/>
                    <a:p>
                      <a:pPr algn="ctr" fontAlgn="ctr"/>
                      <a:r>
                        <a:rPr lang="cs-CZ" sz="1000" b="1" i="0" u="none" strike="noStrike">
                          <a:solidFill>
                            <a:srgbClr val="000000"/>
                          </a:solidFill>
                          <a:latin typeface="Arial"/>
                        </a:rPr>
                        <a:t>25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Calibri"/>
                        </a:rPr>
                        <a:t>93:32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dirty="0">
                          <a:solidFill>
                            <a:srgbClr val="000000"/>
                          </a:solidFill>
                          <a:latin typeface="Arial"/>
                        </a:rPr>
                        <a:t>63</a:t>
                      </a:r>
                    </a:p>
                  </a:txBody>
                  <a:tcPr marL="9525" marR="9525" marT="9525" marB="0" anchor="ctr">
                    <a:lnL>
                      <a:noFill/>
                    </a:lnL>
                    <a:lnR>
                      <a:noFill/>
                    </a:lnR>
                    <a:lnT>
                      <a:noFill/>
                    </a:lnT>
                    <a:lnB>
                      <a:noFill/>
                    </a:lnB>
                    <a:solidFill>
                      <a:srgbClr val="99FF33"/>
                    </a:solidFill>
                  </a:tcPr>
                </a:tc>
                <a:extLst>
                  <a:ext uri="{0D108BD9-81ED-4DB2-BD59-A6C34878D82A}">
                    <a16:rowId xmlns:a16="http://schemas.microsoft.com/office/drawing/2014/main" val="10025"/>
                  </a:ext>
                </a:extLst>
              </a:tr>
            </a:tbl>
          </a:graphicData>
        </a:graphic>
      </p:graphicFrame>
      <p:sp>
        <p:nvSpPr>
          <p:cNvPr id="15" name="TextovéPole 14"/>
          <p:cNvSpPr txBox="1"/>
          <p:nvPr/>
        </p:nvSpPr>
        <p:spPr>
          <a:xfrm>
            <a:off x="174948" y="163116"/>
            <a:ext cx="4536504" cy="1246495"/>
          </a:xfrm>
          <a:prstGeom prst="rect">
            <a:avLst/>
          </a:prstGeom>
          <a:blipFill>
            <a:blip r:embed="rId6" cstate="print"/>
            <a:stretch>
              <a:fillRect/>
            </a:stretch>
          </a:blipFill>
          <a:ln w="66675">
            <a:solidFill>
              <a:srgbClr val="9900CC"/>
            </a:solidFill>
            <a:prstDash val="sysDot"/>
          </a:ln>
          <a:effectLst>
            <a:innerShdw blurRad="355600" dist="800100" dir="2700000">
              <a:srgbClr val="FFFF66">
                <a:alpha val="49804"/>
              </a:srgbClr>
            </a:innerShdw>
          </a:effectLst>
          <a:scene3d>
            <a:camera prst="orthographicFront"/>
            <a:lightRig rig="threePt" dir="t"/>
          </a:scene3d>
          <a:sp3d extrusionH="76200" contourW="12700" prstMaterial="matte">
            <a:bevelT w="57150"/>
            <a:bevelB w="57150"/>
            <a:extrusionClr>
              <a:srgbClr val="FF66FF"/>
            </a:extrusionClr>
            <a:contourClr>
              <a:srgbClr val="66FF66"/>
            </a:contourClr>
          </a:sp3d>
        </p:spPr>
        <p:txBody>
          <a:bodyPr wrap="square" rtlCol="0">
            <a:spAutoFit/>
          </a:bodyPr>
          <a:lstStyle/>
          <a:p>
            <a:pPr algn="ctr"/>
            <a:r>
              <a:rPr lang="cs-CZ" sz="2500" dirty="0" smtClean="0">
                <a:ln>
                  <a:solidFill>
                    <a:schemeClr val="accent6">
                      <a:lumMod val="75000"/>
                    </a:schemeClr>
                  </a:solidFill>
                </a:ln>
                <a:latin typeface="David" pitchFamily="34" charset="-79"/>
                <a:cs typeface="David" pitchFamily="34" charset="-79"/>
              </a:rPr>
              <a:t>V 11. kole se mužstvo dospělých dostalo do čela tabulky a zůstalo tam až do teď</a:t>
            </a:r>
          </a:p>
        </p:txBody>
      </p:sp>
      <p:pic>
        <p:nvPicPr>
          <p:cNvPr id="3074" name="Picture 29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5" name="Picture 29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6" name="Picture 28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7" name="Picture 28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8" name="Picture 28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9" name="Picture 28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0" name="Picture 79"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1" name="Picture 78"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2" name="Picture 77"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3" name="Picture 76"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4" name="Picture 75"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5" name="Picture 74"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6" name="Picture 73"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7" name="Picture 72"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8" name="Picture 71"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9" name="Picture 70"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0" name="Picture 69"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1" name="Picture 6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2" name="Picture 6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3" name="Picture 6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4" name="Picture 6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5" name="Picture 6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6" name="Picture 6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7" name="Picture 6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8" name="Picture 30"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9" name="Picture 2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0" name="Picture 2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1" name="Picture 27"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2" name="Picture 8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3" name="Picture 8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4" name="Picture 8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5" name="Picture 8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6" name="Picture 8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7" name="Picture 8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8" name="Picture 8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9" name="Picture 8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0" name="Picture 8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1" name="Picture 8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2" name="Picture 40"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3" name="Picture 4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4" name="Picture 42"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5" name="Picture 43"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6" name="Picture 44"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7" name="Picture 45"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8" name="Picture 4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9" name="Picture 47"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0" name="Picture 48"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1" name="Picture 49"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2" name="Picture 50"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3" name="Picture 51"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4" name="Picture 52"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5" name="Picture 53"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6" name="Picture 54"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7" name="Picture 55"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8" name="Picture 56"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9" name="Picture 57"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0" name="Picture 58"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1" name="Picture 59"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2" name="Picture 60"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3" name="Picture 61"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4" name="Picture 62"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5" name="Picture 63"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6" name="Picture 64"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7" name="Picture 65"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8" name="Picture 66"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9" name="Picture 61"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0" name="Picture 60"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1" name="Picture 59"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2" name="Picture 58"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3" name="Picture 57"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4" name="Picture 56"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5" name="Picture 55"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římá spojovací šipka 6"/>
          <p:cNvCxnSpPr/>
          <p:nvPr/>
        </p:nvCxnSpPr>
        <p:spPr bwMode="auto">
          <a:xfrm>
            <a:off x="88884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6655668" y="1099220"/>
            <a:ext cx="2376264"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cxnSp>
        <p:nvCxnSpPr>
          <p:cNvPr id="10" name="Přímá spojovací šipka 9"/>
          <p:cNvCxnSpPr/>
          <p:nvPr/>
        </p:nvCxnSpPr>
        <p:spPr bwMode="auto">
          <a:xfrm>
            <a:off x="9391972" y="7239000"/>
            <a:ext cx="72008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4" name="Přímá spojovací šipka 13"/>
          <p:cNvCxnSpPr/>
          <p:nvPr/>
        </p:nvCxnSpPr>
        <p:spPr bwMode="auto">
          <a:xfrm>
            <a:off x="8959924" y="7239000"/>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599884" y="6931868"/>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7" name="TextovéPole 16"/>
          <p:cNvSpPr txBox="1"/>
          <p:nvPr/>
        </p:nvSpPr>
        <p:spPr>
          <a:xfrm>
            <a:off x="168711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50</a:t>
            </a:r>
          </a:p>
        </p:txBody>
      </p:sp>
      <p:sp>
        <p:nvSpPr>
          <p:cNvPr id="19" name="TextovéPole 18"/>
          <p:cNvSpPr txBox="1"/>
          <p:nvPr/>
        </p:nvSpPr>
        <p:spPr>
          <a:xfrm>
            <a:off x="9644020" y="70235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7</a:t>
            </a:r>
          </a:p>
        </p:txBody>
      </p:sp>
      <p:sp>
        <p:nvSpPr>
          <p:cNvPr id="15" name="Obdélník 14"/>
          <p:cNvSpPr/>
          <p:nvPr/>
        </p:nvSpPr>
        <p:spPr>
          <a:xfrm>
            <a:off x="5575548" y="82397"/>
            <a:ext cx="4608512" cy="584775"/>
          </a:xfrm>
          <a:prstGeom prst="rect">
            <a:avLst/>
          </a:prstGeom>
          <a:noFill/>
        </p:spPr>
        <p:txBody>
          <a:bodyPr wrap="square" lIns="91440" tIns="45720" rIns="91440" bIns="45720">
            <a:spAutoFit/>
          </a:bodyPr>
          <a:lstStyle/>
          <a:p>
            <a:pPr algn="ctr"/>
            <a:endParaRPr lang="cs-CZ" sz="3200" b="1" cap="none" spc="0" dirty="0">
              <a:ln w="10541" cmpd="sng">
                <a:solidFill>
                  <a:schemeClr val="accent1">
                    <a:shade val="88000"/>
                    <a:satMod val="110000"/>
                  </a:schemeClr>
                </a:solidFill>
                <a:prstDash val="solid"/>
              </a:ln>
              <a:solidFill>
                <a:schemeClr val="bg1"/>
              </a:solidFill>
              <a:effectLst/>
            </a:endParaRPr>
          </a:p>
        </p:txBody>
      </p:sp>
      <p:sp>
        <p:nvSpPr>
          <p:cNvPr id="11" name="TextovéPole 10"/>
          <p:cNvSpPr txBox="1"/>
          <p:nvPr/>
        </p:nvSpPr>
        <p:spPr>
          <a:xfrm>
            <a:off x="5791572" y="91108"/>
            <a:ext cx="4392488" cy="523220"/>
          </a:xfrm>
          <a:prstGeom prst="rect">
            <a:avLst/>
          </a:prstGeom>
          <a:blipFill>
            <a:blip r:embed="rId3" cstate="print"/>
            <a:stretch>
              <a:fillRect/>
            </a:stretch>
          </a:blipFill>
          <a:ln w="69850">
            <a:solidFill>
              <a:srgbClr val="6600FF"/>
            </a:solidFill>
            <a:prstDash val="sysDash"/>
          </a:ln>
        </p:spPr>
        <p:txBody>
          <a:bodyPr wrap="square" rtlCol="0">
            <a:spAutoFit/>
          </a:bodyPr>
          <a:lstStyle/>
          <a:p>
            <a:pPr algn="ctr"/>
            <a:r>
              <a:rPr lang="cs-CZ" sz="2800" dirty="0" smtClean="0">
                <a:solidFill>
                  <a:srgbClr val="FF33CC"/>
                </a:solidFill>
                <a:effectLst>
                  <a:outerShdw blurRad="38100" dist="38100" dir="2700000" algn="tl">
                    <a:srgbClr val="000000">
                      <a:alpha val="43137"/>
                    </a:srgbClr>
                  </a:outerShdw>
                </a:effectLst>
                <a:latin typeface="GungsuhChe" pitchFamily="49" charset="-127"/>
                <a:ea typeface="GungsuhChe" pitchFamily="49" charset="-127"/>
              </a:rPr>
              <a:t>Historie  TJ </a:t>
            </a:r>
            <a:r>
              <a:rPr lang="cs-CZ" sz="2800" dirty="0" err="1" smtClean="0">
                <a:solidFill>
                  <a:srgbClr val="FF33CC"/>
                </a:solidFill>
                <a:effectLst>
                  <a:outerShdw blurRad="38100" dist="38100" dir="2700000" algn="tl">
                    <a:srgbClr val="000000">
                      <a:alpha val="43137"/>
                    </a:srgbClr>
                  </a:outerShdw>
                </a:effectLst>
                <a:latin typeface="GungsuhChe" pitchFamily="49" charset="-127"/>
                <a:ea typeface="GungsuhChe" pitchFamily="49" charset="-127"/>
              </a:rPr>
              <a:t>Střekov</a:t>
            </a:r>
            <a:endParaRPr lang="cs-CZ" sz="3000" dirty="0" smtClean="0">
              <a:solidFill>
                <a:srgbClr val="FF33CC"/>
              </a:solidFill>
              <a:effectLst>
                <a:outerShdw blurRad="38100" dist="38100" dir="2700000" algn="tl">
                  <a:srgbClr val="000000">
                    <a:alpha val="43137"/>
                  </a:srgbClr>
                </a:outerShdw>
              </a:effectLst>
              <a:latin typeface="GungsuhChe" pitchFamily="49" charset="-127"/>
              <a:ea typeface="GungsuhChe" pitchFamily="49" charset="-127"/>
            </a:endParaRPr>
          </a:p>
        </p:txBody>
      </p:sp>
      <p:sp>
        <p:nvSpPr>
          <p:cNvPr id="12" name="Obdélník 11"/>
          <p:cNvSpPr/>
          <p:nvPr/>
        </p:nvSpPr>
        <p:spPr>
          <a:xfrm>
            <a:off x="5719564" y="739180"/>
            <a:ext cx="4392488" cy="4662815"/>
          </a:xfrm>
          <a:prstGeom prst="rect">
            <a:avLst/>
          </a:prstGeom>
          <a:solidFill>
            <a:srgbClr val="CCFFCC"/>
          </a:solidFill>
        </p:spPr>
        <p:txBody>
          <a:bodyPr wrap="square">
            <a:spAutoFit/>
          </a:bodyPr>
          <a:lstStyle/>
          <a:p>
            <a:pPr algn="just"/>
            <a:r>
              <a:rPr lang="cs-CZ" sz="1100" b="0" dirty="0" smtClean="0">
                <a:latin typeface="Arial" charset="0"/>
              </a:rPr>
              <a:t>      V roce 1947 se sešli místní občané a rozhodli se založit TJ. V roce 1950 přešla TJ pod správu JZD </a:t>
            </a:r>
            <a:r>
              <a:rPr lang="cs-CZ" sz="1100" b="0" dirty="0" err="1" smtClean="0">
                <a:latin typeface="Arial" charset="0"/>
              </a:rPr>
              <a:t>Střekov</a:t>
            </a:r>
            <a:r>
              <a:rPr lang="cs-CZ" sz="1100" b="0" dirty="0" smtClean="0">
                <a:latin typeface="Arial" charset="0"/>
              </a:rPr>
              <a:t>. Fotbalová utkání se hrála přátelsky na hřišti v </a:t>
            </a:r>
            <a:r>
              <a:rPr lang="cs-CZ" sz="1100" b="0" dirty="0" err="1" smtClean="0">
                <a:latin typeface="Arial" charset="0"/>
              </a:rPr>
              <a:t>Brné</a:t>
            </a:r>
            <a:r>
              <a:rPr lang="cs-CZ" sz="1100" b="0" dirty="0" smtClean="0">
                <a:latin typeface="Arial" charset="0"/>
              </a:rPr>
              <a:t>, kam se muselo převážet veškeré fotbalové vybavení. Vzhledem ke ztíženým podmínkám se mužstvo soustředilo na hraní přátelských utkání na hřištích soupeřů, kde bylo známo pod názvem Hradní rytíři </a:t>
            </a:r>
            <a:r>
              <a:rPr lang="cs-CZ" sz="1100" b="0" dirty="0" err="1" smtClean="0">
                <a:latin typeface="Arial" charset="0"/>
              </a:rPr>
              <a:t>Střekova</a:t>
            </a:r>
            <a:r>
              <a:rPr lang="cs-CZ" sz="1100" b="0" dirty="0" smtClean="0">
                <a:latin typeface="Arial" charset="0"/>
              </a:rPr>
              <a:t>. Vlastní hřiště bylo otevřeno v červenci 1955.</a:t>
            </a:r>
          </a:p>
          <a:p>
            <a:pPr algn="just"/>
            <a:r>
              <a:rPr lang="cs-CZ" sz="1100" b="0" dirty="0" smtClean="0">
                <a:latin typeface="Arial" charset="0"/>
              </a:rPr>
              <a:t>     V roce 1956 bylo mužstvo dospělých oficiálně zařazeno do soutěží řízených okresním fotbalovým svazem.Družstvo žáků bylo založeno v roce 1953. Od této doby přecházeli žáci na přechodnou dobu do TJ Armaturka a Chemička Ústí </a:t>
            </a:r>
            <a:r>
              <a:rPr lang="cs-CZ" sz="1100" b="0" dirty="0" err="1" smtClean="0">
                <a:latin typeface="Arial" charset="0"/>
              </a:rPr>
              <a:t>n.L.</a:t>
            </a:r>
            <a:r>
              <a:rPr lang="cs-CZ" sz="1100" b="0" dirty="0" smtClean="0">
                <a:latin typeface="Arial" charset="0"/>
              </a:rPr>
              <a:t> Dorostenecké mužstvo bylo založeno v roce 1956. Družstva žáků, dorostu a dospělých hrála převážně v soutěžích řízených okresním fotbalovým svazem.Dokladem kvalitní práce s mládeží jsou i odchovanci, kteří hráli ve vyšších soutěžích, jako </a:t>
            </a:r>
            <a:r>
              <a:rPr lang="cs-CZ" sz="1100" b="0" dirty="0" err="1" smtClean="0">
                <a:latin typeface="Arial" charset="0"/>
              </a:rPr>
              <a:t>např.Bohuslav</a:t>
            </a:r>
            <a:r>
              <a:rPr lang="cs-CZ" sz="1100" b="0" dirty="0" smtClean="0">
                <a:latin typeface="Arial" charset="0"/>
              </a:rPr>
              <a:t> Melichar – I.liga Teplice. Zlom nastal v roce 1978 příchodem trenéra Bernáta, který s mužstvem  v roce 1978 postoupil do I.B třídy, kde se mimo jednoletého výpadku udrželo až do doby postupu do I.A třídy v roce 1995. V současné době je A mužstvo dospělých účastníkem krajského přeboru Ústeckého kraje kam postoupilo v roce 1998. </a:t>
            </a:r>
          </a:p>
          <a:p>
            <a:pPr algn="just"/>
            <a:r>
              <a:rPr lang="cs-CZ" sz="1100" b="0" dirty="0" smtClean="0">
                <a:latin typeface="Arial" charset="0"/>
              </a:rPr>
              <a:t>   S TJ </a:t>
            </a:r>
            <a:r>
              <a:rPr lang="cs-CZ" sz="1100" b="0" dirty="0" err="1" smtClean="0">
                <a:latin typeface="Arial" charset="0"/>
              </a:rPr>
              <a:t>Střekov</a:t>
            </a:r>
            <a:r>
              <a:rPr lang="cs-CZ" sz="1100" b="0" dirty="0" smtClean="0">
                <a:latin typeface="Arial" charset="0"/>
              </a:rPr>
              <a:t>  jsme se v krajském přeboru potkali v roce 2003, kdy jsme sestoupili z divize a 30.srpna  jsme doma vyhráli 3:0.  Utkávali jsme se až do roku  2011,  kdy </a:t>
            </a:r>
            <a:r>
              <a:rPr lang="cs-CZ" sz="1100" b="0" dirty="0" err="1" smtClean="0">
                <a:latin typeface="Arial" charset="0"/>
              </a:rPr>
              <a:t>Střekov</a:t>
            </a:r>
            <a:r>
              <a:rPr lang="cs-CZ" sz="1100" b="0" dirty="0" smtClean="0">
                <a:latin typeface="Arial" charset="0"/>
              </a:rPr>
              <a:t> sestoupil. Když pak zase postoupil, tak jsme hráli  divizi. V letošním roce  je nováčkem krajského přeboru  a na podzim  jsme na jeho hřišti za umělého  osvětlení zachraňovali 3 body až v samotném závěru. Vyhráli  jsme 2:1. </a:t>
            </a:r>
            <a:endParaRPr lang="cs-CZ" sz="1100" b="0" dirty="0">
              <a:latin typeface="Arial" charset="0"/>
            </a:endParaRPr>
          </a:p>
        </p:txBody>
      </p:sp>
      <p:pic>
        <p:nvPicPr>
          <p:cNvPr id="18" name="Picture 1"/>
          <p:cNvPicPr>
            <a:picLocks noChangeAspect="1" noChangeArrowheads="1"/>
          </p:cNvPicPr>
          <p:nvPr/>
        </p:nvPicPr>
        <p:blipFill>
          <a:blip r:embed="rId4" cstate="print"/>
          <a:srcRect/>
          <a:stretch>
            <a:fillRect/>
          </a:stretch>
        </p:blipFill>
        <p:spPr bwMode="auto">
          <a:xfrm>
            <a:off x="5791572" y="5347692"/>
            <a:ext cx="648072" cy="648072"/>
          </a:xfrm>
          <a:prstGeom prst="rect">
            <a:avLst/>
          </a:prstGeom>
          <a:noFill/>
          <a:ln w="9525">
            <a:noFill/>
            <a:miter lim="800000"/>
            <a:headEnd/>
            <a:tailEnd/>
          </a:ln>
        </p:spPr>
      </p:pic>
      <p:sp>
        <p:nvSpPr>
          <p:cNvPr id="20" name="Obdélník 19"/>
          <p:cNvSpPr/>
          <p:nvPr/>
        </p:nvSpPr>
        <p:spPr>
          <a:xfrm>
            <a:off x="5719564" y="5491708"/>
            <a:ext cx="4279404" cy="1600438"/>
          </a:xfrm>
          <a:prstGeom prst="rect">
            <a:avLst/>
          </a:prstGeom>
        </p:spPr>
        <p:txBody>
          <a:bodyPr wrap="square">
            <a:spAutoFit/>
          </a:bodyPr>
          <a:lstStyle/>
          <a:p>
            <a:pPr lvl="0" algn="ctr"/>
            <a:r>
              <a:rPr lang="cs-CZ" sz="1400" b="0" u="sng" dirty="0" smtClean="0">
                <a:blipFill>
                  <a:blip r:embed="rId5"/>
                  <a:tile tx="0" ty="0" sx="100000" sy="100000" flip="none" algn="tl"/>
                </a:blip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TJ </a:t>
            </a:r>
            <a:r>
              <a:rPr lang="cs-CZ" sz="1400" b="0" u="sng" dirty="0" err="1" smtClean="0">
                <a:blipFill>
                  <a:blip r:embed="rId5"/>
                  <a:tile tx="0" ty="0" sx="100000" sy="100000" flip="none" algn="tl"/>
                </a:blip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Střekov</a:t>
            </a:r>
            <a:r>
              <a:rPr lang="cs-CZ" sz="1400" b="0" u="sng" dirty="0" smtClean="0">
                <a:blipFill>
                  <a:blip r:embed="rId5"/>
                  <a:tile tx="0" ty="0" sx="100000" sy="100000" flip="none" algn="tl"/>
                </a:blip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 – SK </a:t>
            </a:r>
            <a:r>
              <a:rPr lang="cs-CZ" sz="1400" b="0" u="sng" dirty="0" err="1" smtClean="0">
                <a:blipFill>
                  <a:blip r:embed="rId5"/>
                  <a:tile tx="0" ty="0" sx="100000" sy="100000" flip="none" algn="tl"/>
                </a:blip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Štětí</a:t>
            </a:r>
            <a:endParaRPr lang="cs-CZ" sz="1400" b="0" dirty="0" smtClean="0">
              <a:blipFill>
                <a:blip r:embed="rId5"/>
                <a:tile tx="0" ty="0" sx="100000" sy="100000" flip="none" algn="tl"/>
              </a:blipFill>
              <a:effectLst>
                <a:outerShdw blurRad="38100" dist="38100" dir="2700000" algn="tl">
                  <a:srgbClr val="000000">
                    <a:alpha val="43137"/>
                  </a:srgbClr>
                </a:outerShdw>
              </a:effectLst>
              <a:latin typeface="Arial Black" pitchFamily="34" charset="0"/>
              <a:cs typeface="Arial" pitchFamily="34" charset="0"/>
            </a:endParaRPr>
          </a:p>
          <a:p>
            <a:pPr lvl="0" algn="ctr" eaLnBrk="0" hangingPunct="0"/>
            <a:r>
              <a:rPr lang="cs-CZ" sz="1400" b="0" u="sng" dirty="0" smtClean="0">
                <a:blipFill>
                  <a:blip r:embed="rId5"/>
                  <a:tile tx="0" ty="0" sx="100000" sy="100000" flip="none" algn="tl"/>
                </a:blip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1:2(1:0)  17.10.2015   11. kolo</a:t>
            </a:r>
            <a:endParaRPr lang="cs-CZ" b="0" dirty="0" smtClean="0">
              <a:blipFill>
                <a:blip r:embed="rId5"/>
                <a:tile tx="0" ty="0" sx="100000" sy="100000" flip="none" algn="tl"/>
              </a:blipFill>
              <a:effectLst>
                <a:outerShdw blurRad="38100" dist="38100" dir="2700000" algn="tl">
                  <a:srgbClr val="000000">
                    <a:alpha val="43137"/>
                  </a:srgbClr>
                </a:outerShdw>
              </a:effectLst>
              <a:latin typeface="Arial Black" pitchFamily="34" charset="0"/>
              <a:cs typeface="Arial" pitchFamily="34" charset="0"/>
            </a:endParaRPr>
          </a:p>
          <a:p>
            <a:pPr lvl="0" algn="just" eaLnBrk="0" hangingPunct="0"/>
            <a:r>
              <a:rPr lang="cs-CZ" sz="1000" b="0" dirty="0" smtClean="0">
                <a:latin typeface="Arial" pitchFamily="34" charset="0"/>
                <a:ea typeface="Times New Roman" pitchFamily="18" charset="0"/>
                <a:cs typeface="Arial" pitchFamily="34" charset="0"/>
              </a:rPr>
              <a:t>B</a:t>
            </a:r>
            <a:r>
              <a:rPr lang="cs-CZ" sz="1000" b="0" u="sng" dirty="0" smtClean="0">
                <a:latin typeface="Arial" pitchFamily="34" charset="0"/>
                <a:ea typeface="Times New Roman" pitchFamily="18" charset="0"/>
                <a:cs typeface="Arial" pitchFamily="34" charset="0"/>
              </a:rPr>
              <a:t>ranky:</a:t>
            </a:r>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Belák</a:t>
            </a:r>
            <a:r>
              <a:rPr lang="cs-CZ" sz="1000" b="0" dirty="0" smtClean="0">
                <a:latin typeface="Arial" pitchFamily="34" charset="0"/>
                <a:ea typeface="Times New Roman" pitchFamily="18" charset="0"/>
                <a:cs typeface="Arial" pitchFamily="34" charset="0"/>
              </a:rPr>
              <a:t> 1, Šimral 1</a:t>
            </a:r>
            <a:endParaRPr lang="cs-CZ" sz="1000" b="0" dirty="0" smtClean="0">
              <a:latin typeface="Arial" pitchFamily="34" charset="0"/>
              <a:cs typeface="Arial" pitchFamily="34" charset="0"/>
            </a:endParaRPr>
          </a:p>
          <a:p>
            <a:pPr lvl="0" algn="just" eaLnBrk="0" hangingPunct="0"/>
            <a:r>
              <a:rPr lang="cs-CZ" sz="1000" b="0" u="sng" dirty="0" smtClean="0">
                <a:latin typeface="Arial" pitchFamily="34" charset="0"/>
                <a:ea typeface="Times New Roman" pitchFamily="18" charset="0"/>
                <a:cs typeface="Arial" pitchFamily="34" charset="0"/>
              </a:rPr>
              <a:t>Sestava:</a:t>
            </a:r>
            <a:r>
              <a:rPr lang="cs-CZ" sz="1000" b="0" dirty="0" smtClean="0">
                <a:latin typeface="Arial" pitchFamily="34" charset="0"/>
                <a:ea typeface="Times New Roman" pitchFamily="18" charset="0"/>
                <a:cs typeface="Arial" pitchFamily="34" charset="0"/>
              </a:rPr>
              <a:t> Kloub-</a:t>
            </a:r>
            <a:r>
              <a:rPr lang="cs-CZ" sz="1000" b="0" dirty="0" err="1" smtClean="0">
                <a:latin typeface="Arial" pitchFamily="34" charset="0"/>
                <a:ea typeface="Times New Roman" pitchFamily="18" charset="0"/>
                <a:cs typeface="Arial" pitchFamily="34" charset="0"/>
              </a:rPr>
              <a:t>Čámský</a:t>
            </a:r>
            <a:r>
              <a:rPr lang="cs-CZ" sz="1000" b="0" dirty="0" smtClean="0">
                <a:latin typeface="Arial" pitchFamily="34" charset="0"/>
                <a:ea typeface="Times New Roman" pitchFamily="18" charset="0"/>
                <a:cs typeface="Arial" pitchFamily="34" charset="0"/>
              </a:rPr>
              <a:t>, Ransdorf, Šimral, Mencl(60.Tichý)-</a:t>
            </a:r>
          </a:p>
          <a:p>
            <a:pPr lvl="0" algn="just" eaLnBrk="0" hangingPunct="0"/>
            <a:r>
              <a:rPr lang="cs-CZ" sz="1000" b="0" dirty="0" smtClean="0">
                <a:latin typeface="Arial" pitchFamily="34" charset="0"/>
                <a:ea typeface="Times New Roman" pitchFamily="18" charset="0"/>
                <a:cs typeface="Arial" pitchFamily="34" charset="0"/>
              </a:rPr>
              <a:t>                Kucler(60.Poráč), Slanička(72.J.Grepl), Hrdý, Stejskal-</a:t>
            </a:r>
            <a:r>
              <a:rPr lang="cs-CZ" sz="1000" b="0" dirty="0" err="1" smtClean="0">
                <a:latin typeface="Arial" pitchFamily="34" charset="0"/>
                <a:ea typeface="Times New Roman" pitchFamily="18" charset="0"/>
                <a:cs typeface="Arial" pitchFamily="34" charset="0"/>
              </a:rPr>
              <a:t>Malák</a:t>
            </a:r>
            <a:r>
              <a:rPr lang="cs-CZ" sz="1000" b="0" dirty="0" smtClean="0">
                <a:latin typeface="Arial" pitchFamily="34" charset="0"/>
                <a:ea typeface="Times New Roman" pitchFamily="18" charset="0"/>
                <a:cs typeface="Arial" pitchFamily="34" charset="0"/>
              </a:rPr>
              <a:t>, </a:t>
            </a:r>
          </a:p>
          <a:p>
            <a:pPr lvl="0" algn="just" eaLnBrk="0" hangingPunct="0"/>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Belák</a:t>
            </a:r>
            <a:r>
              <a:rPr lang="cs-CZ" sz="1000" b="0" dirty="0" smtClean="0">
                <a:latin typeface="Arial" pitchFamily="34" charset="0"/>
                <a:ea typeface="Times New Roman" pitchFamily="18" charset="0"/>
                <a:cs typeface="Arial" pitchFamily="34" charset="0"/>
              </a:rPr>
              <a:t>(90.Marek)</a:t>
            </a:r>
            <a:endParaRPr lang="cs-CZ" sz="1000" b="0" dirty="0" smtClean="0">
              <a:latin typeface="Arial" pitchFamily="34" charset="0"/>
              <a:cs typeface="Arial" pitchFamily="34" charset="0"/>
            </a:endParaRPr>
          </a:p>
          <a:p>
            <a:pPr lvl="0" algn="just" eaLnBrk="0" hangingPunct="0"/>
            <a:r>
              <a:rPr lang="cs-CZ" sz="1000" b="0" u="sng" dirty="0" smtClean="0">
                <a:latin typeface="Arial" pitchFamily="34" charset="0"/>
                <a:ea typeface="Times New Roman" pitchFamily="18" charset="0"/>
                <a:cs typeface="Arial" pitchFamily="34" charset="0"/>
              </a:rPr>
              <a:t>Připraveni:</a:t>
            </a:r>
            <a:r>
              <a:rPr lang="cs-CZ" sz="1000" b="0" dirty="0" smtClean="0">
                <a:latin typeface="Arial" pitchFamily="34" charset="0"/>
                <a:ea typeface="Times New Roman" pitchFamily="18" charset="0"/>
                <a:cs typeface="Arial" pitchFamily="34" charset="0"/>
              </a:rPr>
              <a:t> Michovský</a:t>
            </a:r>
            <a:endParaRPr lang="cs-CZ" sz="1000" b="0" dirty="0" smtClean="0">
              <a:latin typeface="Arial" pitchFamily="34" charset="0"/>
              <a:cs typeface="Arial" pitchFamily="34" charset="0"/>
            </a:endParaRPr>
          </a:p>
          <a:p>
            <a:pPr lvl="0" algn="just" eaLnBrk="0" hangingPunct="0"/>
            <a:r>
              <a:rPr lang="cs-CZ" sz="1000" b="0" u="sng" dirty="0" smtClean="0">
                <a:latin typeface="Arial" pitchFamily="34" charset="0"/>
                <a:ea typeface="Times New Roman" pitchFamily="18" charset="0"/>
                <a:cs typeface="Arial" pitchFamily="34" charset="0"/>
              </a:rPr>
              <a:t>Trenér:</a:t>
            </a:r>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J.Vinš</a:t>
            </a:r>
            <a:r>
              <a:rPr lang="cs-CZ" sz="1000" b="0" dirty="0" smtClean="0">
                <a:latin typeface="Arial" pitchFamily="34" charset="0"/>
                <a:ea typeface="Times New Roman" pitchFamily="18" charset="0"/>
                <a:cs typeface="Arial" pitchFamily="34" charset="0"/>
              </a:rPr>
              <a:t>  </a:t>
            </a:r>
            <a:r>
              <a:rPr lang="cs-CZ" sz="1000" b="0" u="sng" dirty="0" smtClean="0">
                <a:latin typeface="Arial" pitchFamily="34" charset="0"/>
                <a:ea typeface="Times New Roman" pitchFamily="18" charset="0"/>
                <a:cs typeface="Arial" pitchFamily="34" charset="0"/>
              </a:rPr>
              <a:t>Vedoucí:</a:t>
            </a:r>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J.Havner</a:t>
            </a:r>
            <a:r>
              <a:rPr lang="cs-CZ" sz="1000" b="0" dirty="0" smtClean="0">
                <a:latin typeface="Arial" pitchFamily="34" charset="0"/>
                <a:ea typeface="Times New Roman" pitchFamily="18" charset="0"/>
                <a:cs typeface="Arial" pitchFamily="34" charset="0"/>
              </a:rPr>
              <a:t>  Masér: </a:t>
            </a:r>
            <a:r>
              <a:rPr lang="cs-CZ" sz="1000" b="0" dirty="0" err="1" smtClean="0">
                <a:latin typeface="Arial" pitchFamily="34" charset="0"/>
                <a:ea typeface="Times New Roman" pitchFamily="18" charset="0"/>
                <a:cs typeface="Arial" pitchFamily="34" charset="0"/>
              </a:rPr>
              <a:t>K</a:t>
            </a:r>
            <a:r>
              <a:rPr lang="cs-CZ" sz="1000" b="0" dirty="0" smtClean="0">
                <a:latin typeface="Arial" pitchFamily="34" charset="0"/>
                <a:ea typeface="Times New Roman" pitchFamily="18" charset="0"/>
                <a:cs typeface="Arial" pitchFamily="34" charset="0"/>
              </a:rPr>
              <a:t>.Zavřel</a:t>
            </a:r>
            <a:endParaRPr lang="cs-CZ" sz="1000" b="0" dirty="0" smtClean="0">
              <a:latin typeface="Arial" pitchFamily="34" charset="0"/>
              <a:cs typeface="Arial" pitchFamily="34" charset="0"/>
            </a:endParaRPr>
          </a:p>
          <a:p>
            <a:pPr lvl="0" algn="just" eaLnBrk="0" hangingPunct="0"/>
            <a:r>
              <a:rPr lang="cs-CZ" sz="1000" b="0" u="sng" dirty="0" smtClean="0">
                <a:latin typeface="Arial" pitchFamily="34" charset="0"/>
                <a:ea typeface="Times New Roman" pitchFamily="18" charset="0"/>
                <a:cs typeface="Arial" pitchFamily="34" charset="0"/>
              </a:rPr>
              <a:t>Rozhodčí:</a:t>
            </a:r>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Sejkora</a:t>
            </a:r>
            <a:r>
              <a:rPr lang="cs-CZ" sz="1000" b="0" dirty="0" smtClean="0">
                <a:latin typeface="Arial" pitchFamily="34" charset="0"/>
                <a:ea typeface="Times New Roman" pitchFamily="18" charset="0"/>
                <a:cs typeface="Arial" pitchFamily="34" charset="0"/>
              </a:rPr>
              <a:t>-Oborník, </a:t>
            </a:r>
            <a:r>
              <a:rPr lang="cs-CZ" sz="1000" b="0" dirty="0" err="1" smtClean="0">
                <a:latin typeface="Arial" pitchFamily="34" charset="0"/>
                <a:ea typeface="Times New Roman" pitchFamily="18" charset="0"/>
                <a:cs typeface="Arial" pitchFamily="34" charset="0"/>
              </a:rPr>
              <a:t>Trégr</a:t>
            </a:r>
            <a:r>
              <a:rPr lang="cs-CZ" sz="1000" b="0" dirty="0" smtClean="0">
                <a:latin typeface="Arial" pitchFamily="34" charset="0"/>
                <a:ea typeface="Times New Roman" pitchFamily="18" charset="0"/>
                <a:cs typeface="Arial" pitchFamily="34" charset="0"/>
              </a:rPr>
              <a:t>  </a:t>
            </a:r>
            <a:r>
              <a:rPr lang="cs-CZ" sz="1000" b="0" u="sng" dirty="0" smtClean="0">
                <a:latin typeface="Arial" pitchFamily="34" charset="0"/>
                <a:ea typeface="Times New Roman" pitchFamily="18" charset="0"/>
                <a:cs typeface="Arial" pitchFamily="34" charset="0"/>
              </a:rPr>
              <a:t>Delegát:</a:t>
            </a:r>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K</a:t>
            </a:r>
            <a:r>
              <a:rPr lang="cs-CZ" sz="1000" b="0" dirty="0" smtClean="0">
                <a:latin typeface="Arial" pitchFamily="34" charset="0"/>
                <a:ea typeface="Times New Roman" pitchFamily="18" charset="0"/>
                <a:cs typeface="Arial" pitchFamily="34" charset="0"/>
              </a:rPr>
              <a:t>.Bobek     100 diváků</a:t>
            </a:r>
            <a:endParaRPr lang="cs-CZ" sz="900" dirty="0"/>
          </a:p>
        </p:txBody>
      </p:sp>
      <p:sp>
        <p:nvSpPr>
          <p:cNvPr id="21" name="TextovéPole 20"/>
          <p:cNvSpPr txBox="1"/>
          <p:nvPr/>
        </p:nvSpPr>
        <p:spPr>
          <a:xfrm>
            <a:off x="30932" y="91108"/>
            <a:ext cx="4896544" cy="400110"/>
          </a:xfrm>
          <a:prstGeom prst="rect">
            <a:avLst/>
          </a:prstGeom>
          <a:solidFill>
            <a:schemeClr val="bg1">
              <a:lumMod val="50000"/>
            </a:schemeClr>
          </a:solidFill>
          <a:ln w="66675">
            <a:solidFill>
              <a:srgbClr val="CC3399"/>
            </a:solidFill>
            <a:prstDash val="sysDash"/>
          </a:ln>
        </p:spPr>
        <p:txBody>
          <a:bodyPr wrap="square" rtlCol="0">
            <a:spAutoFit/>
          </a:bodyPr>
          <a:lstStyle/>
          <a:p>
            <a:pPr algn="ctr"/>
            <a:r>
              <a:rPr lang="cs-CZ" sz="2000" dirty="0" smtClean="0">
                <a:solidFill>
                  <a:srgbClr val="FFFF00"/>
                </a:solidFill>
                <a:latin typeface="Berlin Sans FB" pitchFamily="34" charset="0"/>
              </a:rPr>
              <a:t>Tyto fotky jste možná ještě neviděli</a:t>
            </a:r>
            <a:endParaRPr lang="cs-CZ" sz="1050" dirty="0" smtClean="0">
              <a:solidFill>
                <a:srgbClr val="FFFF00"/>
              </a:solidFill>
              <a:latin typeface="Berlin Sans FB" pitchFamily="34" charset="0"/>
            </a:endParaRPr>
          </a:p>
        </p:txBody>
      </p:sp>
      <p:pic>
        <p:nvPicPr>
          <p:cNvPr id="4207" name="Picture 111"/>
          <p:cNvPicPr>
            <a:picLocks noChangeAspect="1" noChangeArrowheads="1"/>
          </p:cNvPicPr>
          <p:nvPr/>
        </p:nvPicPr>
        <p:blipFill>
          <a:blip r:embed="rId6" cstate="print"/>
          <a:srcRect/>
          <a:stretch>
            <a:fillRect/>
          </a:stretch>
        </p:blipFill>
        <p:spPr bwMode="auto">
          <a:xfrm>
            <a:off x="30932" y="3835524"/>
            <a:ext cx="4824536" cy="3024336"/>
          </a:xfrm>
          <a:prstGeom prst="rect">
            <a:avLst/>
          </a:prstGeom>
          <a:noFill/>
          <a:ln w="34925">
            <a:solidFill>
              <a:srgbClr val="92D050"/>
            </a:solidFill>
            <a:miter lim="800000"/>
            <a:headEnd/>
            <a:tailEnd/>
          </a:ln>
        </p:spPr>
      </p:pic>
      <p:pic>
        <p:nvPicPr>
          <p:cNvPr id="4208" name="Picture 112"/>
          <p:cNvPicPr>
            <a:picLocks noChangeAspect="1" noChangeArrowheads="1"/>
          </p:cNvPicPr>
          <p:nvPr/>
        </p:nvPicPr>
        <p:blipFill>
          <a:blip r:embed="rId7" cstate="print"/>
          <a:srcRect/>
          <a:stretch>
            <a:fillRect/>
          </a:stretch>
        </p:blipFill>
        <p:spPr bwMode="auto">
          <a:xfrm>
            <a:off x="30932" y="739180"/>
            <a:ext cx="4824536" cy="2952328"/>
          </a:xfrm>
          <a:prstGeom prst="rect">
            <a:avLst/>
          </a:prstGeom>
          <a:noFill/>
          <a:ln w="31750">
            <a:solidFill>
              <a:srgbClr val="92D050"/>
            </a:solidFill>
            <a:miter lim="800000"/>
            <a:headEnd/>
            <a:tailEnd/>
          </a:ln>
        </p:spPr>
      </p:pic>
      <p:pic>
        <p:nvPicPr>
          <p:cNvPr id="4098" name="Picture 38"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099" name="Picture 37"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00" name="Picture 36"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1" name="Picture 35"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2" name="Picture 34"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3" name="Picture 33"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4" name="Picture 32"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5" name="Picture 31"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6" name="Picture 30"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7" name="Picture 29"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8" name="Picture 28"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09" name="Picture 27"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10" name="Picture 26"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1" name="Picture 25"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2" name="Picture 24"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3" name="Picture 23"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4" name="Picture 22"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5" name="Picture 21"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6" name="Picture 20"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7" name="Picture 19"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8" name="Picture 18"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19" name="Picture 17"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20" name="Picture 16"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1" name="Picture 15"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2" name="Picture 14"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3" name="Picture 13"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4" name="Picture 12"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5" name="Picture 11"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6" name="Picture 10"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7" name="Picture 9"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8" name="Picture 8"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29" name="Picture 7"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30" name="Picture 46"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1" name="Picture 45"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2" name="Picture 44"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3" name="Picture 43"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4" name="Picture 42"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5" name="Picture 41"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6" name="Picture 93"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7" name="Picture 92"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8" name="Picture 91"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39" name="Picture 90"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40" name="Picture 89"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1" name="Picture 88"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2" name="Picture 87"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3" name="Picture 86"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4" name="Picture 85"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5" name="Picture 84"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6" name="Picture 50"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7" name="Picture 51"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8" name="Picture 52"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9" name="Picture 53"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0" name="Picture 54"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1" name="Picture 55"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2" name="Picture 5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3" name="Picture 57"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4" name="Picture 58"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5" name="Picture 83"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6" name="Picture 82"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7" name="Picture 81"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8" name="Picture 80"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9" name="Picture 79"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0" name="Picture 229"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1" name="Picture 228"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2" name="Picture 227"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3" name="Picture 226"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4" name="Picture 225"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5" name="Picture 224"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6" name="Picture 223"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7" name="Picture 222"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8" name="Picture 221"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9" name="Picture 220"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0" name="Picture 219"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1" name="Picture 218"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2" name="Picture 217"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3" name="Picture 216"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4" name="Picture 215"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5" name="Picture 214"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6" name="Picture 213"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7" name="Picture 212"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8" name="Picture 146"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9" name="Picture 145"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0" name="Picture 144"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1" name="Picture 143"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2" name="Picture 142"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3" name="Picture 141"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4" name="Picture 140"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5" name="Picture 139"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6" name="Picture 138"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7" name="Picture 137"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8" name="Picture 136"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9" name="Picture 135"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0" name="Picture 134"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1" name="Picture 133"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2" name="Picture 132"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3" name="Picture 131"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4" name="Picture 130"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5" name="Picture 129"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6" name="Picture 128"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7" name="Picture 127"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8" name="Picture 126"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9" name="Picture 125"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0" name="Picture 124"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1" name="Picture 123"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2" name="Picture 122"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3" name="Picture 121"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4" name="Picture 120"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5" name="Picture 119" hidden="1"/>
          <p:cNvPicPr preferRelativeResize="0">
            <a:picLocks noChangeArrowheads="1" noChangeShapeType="1"/>
          </p:cNvPicPr>
          <p:nvPr/>
        </p:nvPicPr>
        <p:blipFill>
          <a:blip r:embed="rId1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Šipka dolů 16"/>
          <p:cNvSpPr/>
          <p:nvPr/>
        </p:nvSpPr>
        <p:spPr bwMode="auto">
          <a:xfrm>
            <a:off x="2011363" y="2898775"/>
            <a:ext cx="0" cy="184150"/>
          </a:xfrm>
          <a:prstGeom prst="downArrow">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cxnSp>
        <p:nvCxnSpPr>
          <p:cNvPr id="10" name="Přímá spojovací šipka 9"/>
          <p:cNvCxnSpPr/>
          <p:nvPr/>
        </p:nvCxnSpPr>
        <p:spPr bwMode="auto">
          <a:xfrm>
            <a:off x="2911475" y="6859588"/>
            <a:ext cx="158432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3559324" y="7075884"/>
            <a:ext cx="115212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246956" y="3763516"/>
            <a:ext cx="4032448"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sp>
        <p:nvSpPr>
          <p:cNvPr id="15" name="TextovéPole 14"/>
          <p:cNvSpPr txBox="1"/>
          <p:nvPr/>
        </p:nvSpPr>
        <p:spPr>
          <a:xfrm>
            <a:off x="2047156"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8</a:t>
            </a:r>
          </a:p>
        </p:txBody>
      </p:sp>
      <p:sp>
        <p:nvSpPr>
          <p:cNvPr id="21" name="TextovéPole 20"/>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49</a:t>
            </a:r>
          </a:p>
        </p:txBody>
      </p:sp>
      <p:sp>
        <p:nvSpPr>
          <p:cNvPr id="12" name="TextovéPole 11"/>
          <p:cNvSpPr txBox="1"/>
          <p:nvPr/>
        </p:nvSpPr>
        <p:spPr>
          <a:xfrm>
            <a:off x="102940" y="91108"/>
            <a:ext cx="4752528" cy="830997"/>
          </a:xfrm>
          <a:prstGeom prst="rect">
            <a:avLst/>
          </a:prstGeom>
          <a:blipFill>
            <a:blip r:embed="rId3" cstate="print"/>
            <a:stretch>
              <a:fillRect/>
            </a:stretch>
          </a:blipFill>
          <a:ln w="41275">
            <a:solidFill>
              <a:schemeClr val="accent1">
                <a:lumMod val="60000"/>
                <a:lumOff val="40000"/>
              </a:schemeClr>
            </a:solidFill>
            <a:prstDash val="dash"/>
          </a:ln>
        </p:spPr>
        <p:txBody>
          <a:bodyPr wrap="square" rtlCol="0">
            <a:spAutoFit/>
          </a:bodyPr>
          <a:lstStyle/>
          <a:p>
            <a:pPr algn="ctr"/>
            <a:r>
              <a:rPr lang="cs-CZ" sz="2400" dirty="0" err="1" smtClean="0">
                <a:latin typeface="Georgia" pitchFamily="18" charset="0"/>
              </a:rPr>
              <a:t>Střekov</a:t>
            </a:r>
            <a:r>
              <a:rPr lang="cs-CZ" sz="2400" dirty="0" smtClean="0">
                <a:latin typeface="Georgia" pitchFamily="18" charset="0"/>
              </a:rPr>
              <a:t> v Ústeckém </a:t>
            </a:r>
          </a:p>
          <a:p>
            <a:pPr algn="ctr"/>
            <a:r>
              <a:rPr lang="cs-CZ" sz="2400" dirty="0" smtClean="0">
                <a:latin typeface="Georgia" pitchFamily="18" charset="0"/>
              </a:rPr>
              <a:t>přeboru 2015-16</a:t>
            </a:r>
            <a:endParaRPr lang="cs-CZ" sz="2400" u="sng" dirty="0" smtClean="0">
              <a:latin typeface="Georgia" pitchFamily="18" charset="0"/>
            </a:endParaRPr>
          </a:p>
        </p:txBody>
      </p:sp>
      <p:graphicFrame>
        <p:nvGraphicFramePr>
          <p:cNvPr id="22" name="Tabulka 21"/>
          <p:cNvGraphicFramePr>
            <a:graphicFrameLocks noGrp="1"/>
          </p:cNvGraphicFramePr>
          <p:nvPr/>
        </p:nvGraphicFramePr>
        <p:xfrm>
          <a:off x="102940" y="4987648"/>
          <a:ext cx="4680520" cy="1944220"/>
        </p:xfrm>
        <a:graphic>
          <a:graphicData uri="http://schemas.openxmlformats.org/drawingml/2006/table">
            <a:tbl>
              <a:tblPr/>
              <a:tblGrid>
                <a:gridCol w="587627">
                  <a:extLst>
                    <a:ext uri="{9D8B030D-6E8A-4147-A177-3AD203B41FA5}">
                      <a16:colId xmlns:a16="http://schemas.microsoft.com/office/drawing/2014/main" val="20000"/>
                    </a:ext>
                  </a:extLst>
                </a:gridCol>
                <a:gridCol w="973685">
                  <a:extLst>
                    <a:ext uri="{9D8B030D-6E8A-4147-A177-3AD203B41FA5}">
                      <a16:colId xmlns:a16="http://schemas.microsoft.com/office/drawing/2014/main" val="20001"/>
                    </a:ext>
                  </a:extLst>
                </a:gridCol>
                <a:gridCol w="2244600">
                  <a:extLst>
                    <a:ext uri="{9D8B030D-6E8A-4147-A177-3AD203B41FA5}">
                      <a16:colId xmlns:a16="http://schemas.microsoft.com/office/drawing/2014/main" val="20002"/>
                    </a:ext>
                  </a:extLst>
                </a:gridCol>
                <a:gridCol w="874608">
                  <a:extLst>
                    <a:ext uri="{9D8B030D-6E8A-4147-A177-3AD203B41FA5}">
                      <a16:colId xmlns:a16="http://schemas.microsoft.com/office/drawing/2014/main" val="20003"/>
                    </a:ext>
                  </a:extLst>
                </a:gridCol>
              </a:tblGrid>
              <a:tr h="194422">
                <a:tc>
                  <a:txBody>
                    <a:bodyPr/>
                    <a:lstStyle/>
                    <a:p>
                      <a:pPr algn="ctr" fontAlgn="ctr"/>
                      <a:r>
                        <a:rPr lang="cs-CZ" sz="1100" b="1" i="0" u="none" strike="noStrike" dirty="0">
                          <a:solidFill>
                            <a:srgbClr val="000000"/>
                          </a:solidFill>
                          <a:latin typeface="Century Schoolbook"/>
                        </a:rPr>
                        <a:t>16.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cs-CZ" sz="1100" b="1" i="0" u="none" strike="noStrike">
                          <a:solidFill>
                            <a:srgbClr val="000000"/>
                          </a:solidFill>
                          <a:latin typeface="Century Schoolbook"/>
                        </a:rPr>
                        <a:t>12.3.2016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cs-CZ" sz="1100" b="1" i="0" u="none" strike="noStrike">
                          <a:solidFill>
                            <a:srgbClr val="000000"/>
                          </a:solidFill>
                          <a:latin typeface="Century Schoolbook"/>
                        </a:rPr>
                        <a:t>Duchcov - Střekov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cs-CZ" sz="1100" b="1" i="0" u="none" strike="noStrike">
                          <a:solidFill>
                            <a:srgbClr val="000000"/>
                          </a:solidFill>
                          <a:latin typeface="Century Schoolbook"/>
                        </a:rPr>
                        <a:t>0:3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0"/>
                  </a:ext>
                </a:extLst>
              </a:tr>
              <a:tr h="194422">
                <a:tc>
                  <a:txBody>
                    <a:bodyPr/>
                    <a:lstStyle/>
                    <a:p>
                      <a:pPr algn="ctr" fontAlgn="ctr"/>
                      <a:r>
                        <a:rPr lang="cs-CZ" sz="1100" b="1" i="0" u="none" strike="noStrike">
                          <a:solidFill>
                            <a:srgbClr val="000000"/>
                          </a:solidFill>
                          <a:latin typeface="Century Schoolbook"/>
                        </a:rPr>
                        <a:t>17.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00"/>
                          </a:solidFill>
                          <a:latin typeface="Century Schoolbook"/>
                        </a:rPr>
                        <a:t>19.3.2016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00"/>
                          </a:solidFill>
                          <a:latin typeface="Century Schoolbook"/>
                        </a:rPr>
                        <a:t>Střekov - Bílina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00"/>
                          </a:solidFill>
                          <a:latin typeface="Century Schoolbook"/>
                        </a:rPr>
                        <a:t>3:4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10001"/>
                  </a:ext>
                </a:extLst>
              </a:tr>
              <a:tr h="194422">
                <a:tc>
                  <a:txBody>
                    <a:bodyPr/>
                    <a:lstStyle/>
                    <a:p>
                      <a:pPr algn="ctr" fontAlgn="ctr"/>
                      <a:r>
                        <a:rPr lang="cs-CZ" sz="1100" b="1" i="0" u="none" strike="noStrike">
                          <a:solidFill>
                            <a:srgbClr val="000000"/>
                          </a:solidFill>
                          <a:latin typeface="Century Schoolbook"/>
                        </a:rPr>
                        <a:t>18.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00"/>
                          </a:solidFill>
                          <a:latin typeface="Century Schoolbook"/>
                        </a:rPr>
                        <a:t>26.3.2016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00"/>
                          </a:solidFill>
                          <a:latin typeface="Century Schoolbook"/>
                        </a:rPr>
                        <a:t>Hrobce - Střekov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00"/>
                          </a:solidFill>
                          <a:latin typeface="Century Schoolbook"/>
                        </a:rPr>
                        <a:t>7:0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10002"/>
                  </a:ext>
                </a:extLst>
              </a:tr>
              <a:tr h="194422">
                <a:tc>
                  <a:txBody>
                    <a:bodyPr/>
                    <a:lstStyle/>
                    <a:p>
                      <a:pPr algn="ctr" fontAlgn="ctr"/>
                      <a:r>
                        <a:rPr lang="cs-CZ" sz="1100" b="1" i="0" u="none" strike="noStrike">
                          <a:solidFill>
                            <a:srgbClr val="000000"/>
                          </a:solidFill>
                          <a:latin typeface="Century Schoolbook"/>
                        </a:rPr>
                        <a:t>19.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00"/>
                          </a:solidFill>
                          <a:latin typeface="Century Schoolbook"/>
                        </a:rPr>
                        <a:t>2.4.2016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err="1">
                          <a:solidFill>
                            <a:srgbClr val="000000"/>
                          </a:solidFill>
                          <a:latin typeface="Century Schoolbook"/>
                        </a:rPr>
                        <a:t>Střekov</a:t>
                      </a:r>
                      <a:r>
                        <a:rPr lang="cs-CZ" sz="1100" b="1" i="0" u="none" strike="noStrike" dirty="0">
                          <a:solidFill>
                            <a:srgbClr val="000000"/>
                          </a:solidFill>
                          <a:latin typeface="Century Schoolbook"/>
                        </a:rPr>
                        <a:t> - </a:t>
                      </a:r>
                      <a:r>
                        <a:rPr lang="cs-CZ" sz="1100" b="1" i="0" u="none" strike="noStrike" dirty="0" err="1">
                          <a:solidFill>
                            <a:srgbClr val="000000"/>
                          </a:solidFill>
                          <a:latin typeface="Century Schoolbook"/>
                        </a:rPr>
                        <a:t>LoKo</a:t>
                      </a:r>
                      <a:r>
                        <a:rPr lang="cs-CZ" sz="1100" b="1" i="0" u="none" strike="noStrike" dirty="0">
                          <a:solidFill>
                            <a:srgbClr val="000000"/>
                          </a:solidFill>
                          <a:latin typeface="Century Schoolbook"/>
                        </a:rPr>
                        <a:t> Chomutov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00"/>
                          </a:solidFill>
                          <a:latin typeface="Century Schoolbook"/>
                        </a:rPr>
                        <a:t>1:2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10003"/>
                  </a:ext>
                </a:extLst>
              </a:tr>
              <a:tr h="194422">
                <a:tc>
                  <a:txBody>
                    <a:bodyPr/>
                    <a:lstStyle/>
                    <a:p>
                      <a:pPr algn="ctr" fontAlgn="ctr"/>
                      <a:r>
                        <a:rPr lang="cs-CZ" sz="1100" b="1" i="0" u="none" strike="noStrike">
                          <a:solidFill>
                            <a:srgbClr val="000000"/>
                          </a:solidFill>
                          <a:latin typeface="Century Schoolbook"/>
                        </a:rPr>
                        <a:t>20.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00"/>
                          </a:solidFill>
                          <a:latin typeface="Century Schoolbook"/>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00"/>
                          </a:solidFill>
                          <a:latin typeface="Century Schoolbook"/>
                        </a:rPr>
                        <a:t>Krupka - Střekov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00"/>
                          </a:solidFill>
                          <a:latin typeface="Century Schoolbook"/>
                        </a:rPr>
                        <a:t>4:2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10004"/>
                  </a:ext>
                </a:extLst>
              </a:tr>
              <a:tr h="194422">
                <a:tc>
                  <a:txBody>
                    <a:bodyPr/>
                    <a:lstStyle/>
                    <a:p>
                      <a:pPr algn="ctr" fontAlgn="ctr"/>
                      <a:r>
                        <a:rPr lang="cs-CZ" sz="1100" b="1" i="0" u="none" strike="noStrike">
                          <a:solidFill>
                            <a:srgbClr val="000000"/>
                          </a:solidFill>
                          <a:latin typeface="Century Schoolbook"/>
                        </a:rPr>
                        <a:t>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cs-CZ" sz="1100" b="1" i="0" u="none" strike="noStrike">
                          <a:solidFill>
                            <a:srgbClr val="000000"/>
                          </a:solidFill>
                          <a:latin typeface="Century Schoolbook"/>
                        </a:rPr>
                        <a:t>16.4.2016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cs-CZ" sz="1100" b="1" i="0" u="none" strike="noStrike">
                          <a:solidFill>
                            <a:srgbClr val="000000"/>
                          </a:solidFill>
                          <a:latin typeface="Century Schoolbook"/>
                        </a:rPr>
                        <a:t>Střekov - Postoloprty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cs-CZ" sz="1100" b="1" i="0" u="none" strike="noStrike">
                          <a:solidFill>
                            <a:srgbClr val="000000"/>
                          </a:solidFill>
                          <a:latin typeface="Century Schoolbook"/>
                        </a:rPr>
                        <a:t>5:2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5"/>
                  </a:ext>
                </a:extLst>
              </a:tr>
              <a:tr h="194422">
                <a:tc>
                  <a:txBody>
                    <a:bodyPr/>
                    <a:lstStyle/>
                    <a:p>
                      <a:pPr algn="ctr" fontAlgn="ctr"/>
                      <a:r>
                        <a:rPr lang="cs-CZ" sz="1100" b="1" i="0" u="none" strike="noStrike">
                          <a:solidFill>
                            <a:srgbClr val="000000"/>
                          </a:solidFill>
                          <a:latin typeface="Century Schoolbook"/>
                        </a:rPr>
                        <a:t>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cs-CZ" sz="1100" b="1" i="0" u="none" strike="noStrike">
                          <a:solidFill>
                            <a:srgbClr val="000000"/>
                          </a:solidFill>
                          <a:latin typeface="Century Schoolbook"/>
                        </a:rPr>
                        <a:t>23.4.2016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cs-CZ" sz="1100" b="1" i="0" u="none" strike="noStrike" dirty="0">
                          <a:solidFill>
                            <a:srgbClr val="000000"/>
                          </a:solidFill>
                          <a:latin typeface="Century Schoolbook"/>
                        </a:rPr>
                        <a:t>Horní </a:t>
                      </a:r>
                      <a:r>
                        <a:rPr lang="cs-CZ" sz="1100" b="1" i="0" u="none" strike="noStrike" dirty="0" err="1">
                          <a:solidFill>
                            <a:srgbClr val="000000"/>
                          </a:solidFill>
                          <a:latin typeface="Century Schoolbook"/>
                        </a:rPr>
                        <a:t>Jiřetín</a:t>
                      </a:r>
                      <a:r>
                        <a:rPr lang="cs-CZ" sz="1100" b="1" i="0" u="none" strike="noStrike" dirty="0">
                          <a:solidFill>
                            <a:srgbClr val="000000"/>
                          </a:solidFill>
                          <a:latin typeface="Century Schoolbook"/>
                        </a:rPr>
                        <a:t> - </a:t>
                      </a:r>
                      <a:r>
                        <a:rPr lang="cs-CZ" sz="1100" b="1" i="0" u="none" strike="noStrike" dirty="0" err="1">
                          <a:solidFill>
                            <a:srgbClr val="000000"/>
                          </a:solidFill>
                          <a:latin typeface="Century Schoolbook"/>
                        </a:rPr>
                        <a:t>Střekov</a:t>
                      </a:r>
                      <a:endParaRPr lang="cs-CZ" sz="1100" b="1" i="0" u="none" strike="noStrike" dirty="0">
                        <a:solidFill>
                          <a:srgbClr val="000000"/>
                        </a:solidFill>
                        <a:latin typeface="Century Schoolbook"/>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cs-CZ" sz="1100" b="1" i="0" u="none" strike="noStrike">
                          <a:solidFill>
                            <a:srgbClr val="000000"/>
                          </a:solidFill>
                          <a:latin typeface="Century Schoolbook"/>
                        </a:rPr>
                        <a:t>2:3 PK</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006"/>
                  </a:ext>
                </a:extLst>
              </a:tr>
              <a:tr h="194422">
                <a:tc>
                  <a:txBody>
                    <a:bodyPr/>
                    <a:lstStyle/>
                    <a:p>
                      <a:pPr algn="ctr" fontAlgn="ctr"/>
                      <a:r>
                        <a:rPr lang="cs-CZ" sz="1100" b="1" i="0" u="none" strike="noStrike">
                          <a:solidFill>
                            <a:srgbClr val="000000"/>
                          </a:solidFill>
                          <a:latin typeface="Century Schoolbook"/>
                        </a:rPr>
                        <a:t>23.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00"/>
                          </a:solidFill>
                          <a:latin typeface="Century Schoolbook"/>
                        </a:rPr>
                        <a:t>30.4.2016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00"/>
                          </a:solidFill>
                          <a:latin typeface="Century Schoolbook"/>
                        </a:rPr>
                        <a:t>Střekov - Proboštov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00"/>
                          </a:solidFill>
                          <a:latin typeface="Century Schoolbook"/>
                        </a:rPr>
                        <a:t>1:5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10007"/>
                  </a:ext>
                </a:extLst>
              </a:tr>
              <a:tr h="194422">
                <a:tc>
                  <a:txBody>
                    <a:bodyPr/>
                    <a:lstStyle/>
                    <a:p>
                      <a:pPr algn="ctr" fontAlgn="ctr"/>
                      <a:r>
                        <a:rPr lang="cs-CZ" sz="1100" b="1" i="0" u="none" strike="noStrike">
                          <a:solidFill>
                            <a:srgbClr val="000000"/>
                          </a:solidFill>
                          <a:latin typeface="Century Schoolbook"/>
                        </a:rPr>
                        <a:t>24.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00"/>
                          </a:solidFill>
                          <a:latin typeface="Century Schoolbook"/>
                        </a:rPr>
                        <a:t>7.5.2016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00"/>
                          </a:solidFill>
                          <a:latin typeface="Century Schoolbook"/>
                        </a:rPr>
                        <a:t>Žatec - Střekov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smtClean="0">
                          <a:solidFill>
                            <a:srgbClr val="000000"/>
                          </a:solidFill>
                          <a:latin typeface="Century Schoolbook"/>
                        </a:rPr>
                        <a:t>7:2</a:t>
                      </a:r>
                      <a:r>
                        <a:rPr lang="cs-CZ" sz="1100" b="1" i="0" u="none" strike="noStrike" dirty="0">
                          <a:solidFill>
                            <a:srgbClr val="000000"/>
                          </a:solidFill>
                          <a:latin typeface="Century Schoolbook"/>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10008"/>
                  </a:ext>
                </a:extLst>
              </a:tr>
              <a:tr h="194422">
                <a:tc>
                  <a:txBody>
                    <a:bodyPr/>
                    <a:lstStyle/>
                    <a:p>
                      <a:pPr algn="ctr" fontAlgn="ctr"/>
                      <a:r>
                        <a:rPr lang="cs-CZ" sz="1100" b="1" i="0" u="none" strike="noStrike" dirty="0">
                          <a:solidFill>
                            <a:srgbClr val="000000"/>
                          </a:solidFill>
                          <a:latin typeface="Century Schoolbook"/>
                        </a:rPr>
                        <a:t>25.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a:solidFill>
                            <a:srgbClr val="000000"/>
                          </a:solidFill>
                          <a:latin typeface="Century Schoolbook"/>
                        </a:rPr>
                        <a:t>14.5.2016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err="1">
                          <a:solidFill>
                            <a:srgbClr val="000000"/>
                          </a:solidFill>
                          <a:latin typeface="Century Schoolbook"/>
                        </a:rPr>
                        <a:t>Střekov</a:t>
                      </a:r>
                      <a:r>
                        <a:rPr lang="cs-CZ" sz="1100" b="1" i="0" u="none" strike="noStrike" dirty="0">
                          <a:solidFill>
                            <a:srgbClr val="000000"/>
                          </a:solidFill>
                          <a:latin typeface="Century Schoolbook"/>
                        </a:rPr>
                        <a:t> - </a:t>
                      </a:r>
                      <a:r>
                        <a:rPr lang="cs-CZ" sz="1100" b="1" i="0" u="none" strike="noStrike" dirty="0" err="1">
                          <a:solidFill>
                            <a:srgbClr val="000000"/>
                          </a:solidFill>
                          <a:latin typeface="Century Schoolbook"/>
                        </a:rPr>
                        <a:t>Modlany</a:t>
                      </a:r>
                      <a:endParaRPr lang="cs-CZ" sz="1100" b="1" i="0" u="none" strike="noStrike" dirty="0">
                        <a:solidFill>
                          <a:srgbClr val="000000"/>
                        </a:solidFill>
                        <a:latin typeface="Century Schoolbook"/>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smtClean="0">
                          <a:solidFill>
                            <a:srgbClr val="000000"/>
                          </a:solidFill>
                          <a:latin typeface="Century Schoolbook"/>
                        </a:rPr>
                        <a:t>1:2</a:t>
                      </a:r>
                      <a:r>
                        <a:rPr lang="cs-CZ" sz="1100" b="1" i="0" u="none" strike="noStrike" dirty="0">
                          <a:solidFill>
                            <a:srgbClr val="000000"/>
                          </a:solidFill>
                          <a:latin typeface="Century Schoolbook"/>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extLst>
                  <a:ext uri="{0D108BD9-81ED-4DB2-BD59-A6C34878D82A}">
                    <a16:rowId xmlns:a16="http://schemas.microsoft.com/office/drawing/2014/main" val="10009"/>
                  </a:ext>
                </a:extLst>
              </a:tr>
            </a:tbl>
          </a:graphicData>
        </a:graphic>
      </p:graphicFrame>
      <p:sp>
        <p:nvSpPr>
          <p:cNvPr id="18" name="TextovéPole 17"/>
          <p:cNvSpPr txBox="1"/>
          <p:nvPr/>
        </p:nvSpPr>
        <p:spPr>
          <a:xfrm>
            <a:off x="102940" y="1027212"/>
            <a:ext cx="4711452" cy="2462213"/>
          </a:xfrm>
          <a:prstGeom prst="rect">
            <a:avLst/>
          </a:prstGeom>
          <a:noFill/>
          <a:ln w="25400" cap="rnd">
            <a:solidFill>
              <a:schemeClr val="accent2">
                <a:lumMod val="50000"/>
              </a:schemeClr>
            </a:solidFill>
            <a:prstDash val="lgDashDotDot"/>
          </a:ln>
        </p:spPr>
        <p:txBody>
          <a:bodyPr wrap="square" rtlCol="0">
            <a:spAutoFit/>
          </a:bodyPr>
          <a:lstStyle/>
          <a:p>
            <a:pPr algn="just"/>
            <a:r>
              <a:rPr lang="cs-CZ" sz="1400" b="0" dirty="0" err="1" smtClean="0">
                <a:latin typeface="Bookman Old Style" pitchFamily="18" charset="0"/>
              </a:rPr>
              <a:t>Střekov</a:t>
            </a:r>
            <a:r>
              <a:rPr lang="cs-CZ" sz="1400" b="0" dirty="0" smtClean="0">
                <a:latin typeface="Bookman Old Style" pitchFamily="18" charset="0"/>
              </a:rPr>
              <a:t> vstupoval do soutěže jako nováček a po podzimní části byl na 15. místě se ziskem 9 bodů. Jaro zahájil dobře , když vyhrál na hřišti hlavního aspiranta sestupu </a:t>
            </a:r>
            <a:r>
              <a:rPr lang="cs-CZ" sz="1400" b="0" dirty="0" err="1" smtClean="0">
                <a:latin typeface="Bookman Old Style" pitchFamily="18" charset="0"/>
              </a:rPr>
              <a:t>Duchcova</a:t>
            </a:r>
            <a:r>
              <a:rPr lang="cs-CZ" sz="1400" b="0" dirty="0" smtClean="0">
                <a:latin typeface="Bookman Old Style" pitchFamily="18" charset="0"/>
              </a:rPr>
              <a:t>. Pak však nastartoval sérii porážek a postup v tabulce nahoru se nekonal. V polovině dubna přišly 2 výhry a zdálo se, že mužstvo zvedá hlavu. Bohužel pro </a:t>
            </a:r>
            <a:r>
              <a:rPr lang="cs-CZ" sz="1400" b="0" dirty="0" err="1" smtClean="0">
                <a:latin typeface="Bookman Old Style" pitchFamily="18" charset="0"/>
              </a:rPr>
              <a:t>Střekov</a:t>
            </a:r>
            <a:r>
              <a:rPr lang="cs-CZ" sz="1400" b="0" dirty="0" smtClean="0">
                <a:latin typeface="Bookman Old Style" pitchFamily="18" charset="0"/>
              </a:rPr>
              <a:t> následovala utkání s mužstvy z hora tabulky a    v nich náš dnešní soupeř nebodoval. Postavení v tabulce na 15. místě  není růžové, ale  naděje umírá vždy poslední.    </a:t>
            </a:r>
          </a:p>
        </p:txBody>
      </p:sp>
      <p:sp>
        <p:nvSpPr>
          <p:cNvPr id="23" name="TextovéPole 22"/>
          <p:cNvSpPr txBox="1"/>
          <p:nvPr/>
        </p:nvSpPr>
        <p:spPr>
          <a:xfrm>
            <a:off x="102940" y="4339580"/>
            <a:ext cx="4711452" cy="523220"/>
          </a:xfrm>
          <a:prstGeom prst="rect">
            <a:avLst/>
          </a:prstGeom>
          <a:solidFill>
            <a:srgbClr val="FFFFCC"/>
          </a:solidFill>
        </p:spPr>
        <p:txBody>
          <a:bodyPr wrap="square" rtlCol="0">
            <a:spAutoFit/>
          </a:bodyPr>
          <a:lstStyle/>
          <a:p>
            <a:pPr algn="ctr"/>
            <a:r>
              <a:rPr lang="cs-CZ" sz="1400" u="sng" dirty="0" smtClean="0">
                <a:latin typeface="Bookman Old Style" pitchFamily="18" charset="0"/>
              </a:rPr>
              <a:t>Nejlepší střelec TJ </a:t>
            </a:r>
            <a:r>
              <a:rPr lang="cs-CZ" sz="1400" u="sng" dirty="0" err="1" smtClean="0">
                <a:latin typeface="Bookman Old Style" pitchFamily="18" charset="0"/>
              </a:rPr>
              <a:t>Střekov</a:t>
            </a:r>
            <a:r>
              <a:rPr lang="cs-CZ" sz="1400" u="sng" dirty="0" smtClean="0">
                <a:latin typeface="Bookman Old Style" pitchFamily="18" charset="0"/>
              </a:rPr>
              <a:t> 2015-16</a:t>
            </a:r>
          </a:p>
          <a:p>
            <a:pPr algn="ctr"/>
            <a:r>
              <a:rPr lang="cs-CZ" sz="1400" dirty="0" smtClean="0">
                <a:latin typeface="Bookman Old Style" pitchFamily="18" charset="0"/>
              </a:rPr>
              <a:t>David Řezníček  14 branek</a:t>
            </a:r>
          </a:p>
        </p:txBody>
      </p:sp>
      <p:sp>
        <p:nvSpPr>
          <p:cNvPr id="24" name="TextovéPole 23"/>
          <p:cNvSpPr txBox="1"/>
          <p:nvPr/>
        </p:nvSpPr>
        <p:spPr>
          <a:xfrm>
            <a:off x="102940" y="3619500"/>
            <a:ext cx="3672408" cy="523220"/>
          </a:xfrm>
          <a:prstGeom prst="rect">
            <a:avLst/>
          </a:prstGeom>
          <a:blipFill>
            <a:blip r:embed="rId4" cstate="print"/>
            <a:tile tx="0" ty="0" sx="100000" sy="100000" flip="none" algn="tl"/>
          </a:blipFill>
        </p:spPr>
        <p:txBody>
          <a:bodyPr wrap="square" rtlCol="0">
            <a:spAutoFit/>
          </a:bodyPr>
          <a:lstStyle/>
          <a:p>
            <a:pPr algn="just"/>
            <a:r>
              <a:rPr lang="cs-CZ" sz="1400" u="sng" dirty="0" smtClean="0">
                <a:latin typeface="Bookman Old Style" pitchFamily="18" charset="0"/>
              </a:rPr>
              <a:t>Trenér mužstva: </a:t>
            </a:r>
            <a:r>
              <a:rPr lang="cs-CZ" sz="1400" dirty="0" smtClean="0">
                <a:latin typeface="Bookman Old Style" pitchFamily="18" charset="0"/>
              </a:rPr>
              <a:t>Petr </a:t>
            </a:r>
            <a:r>
              <a:rPr lang="cs-CZ" sz="1400" dirty="0" err="1" smtClean="0">
                <a:latin typeface="Bookman Old Style" pitchFamily="18" charset="0"/>
              </a:rPr>
              <a:t>Čítek</a:t>
            </a:r>
            <a:endParaRPr lang="cs-CZ" sz="1400" dirty="0" smtClean="0">
              <a:latin typeface="Bookman Old Style" pitchFamily="18" charset="0"/>
            </a:endParaRPr>
          </a:p>
          <a:p>
            <a:pPr algn="just"/>
            <a:r>
              <a:rPr lang="cs-CZ" sz="1400" u="sng" dirty="0" smtClean="0">
                <a:latin typeface="Bookman Old Style" pitchFamily="18" charset="0"/>
              </a:rPr>
              <a:t>Vedoucí mužstva: </a:t>
            </a:r>
            <a:r>
              <a:rPr lang="cs-CZ" sz="1400" dirty="0" smtClean="0">
                <a:latin typeface="Bookman Old Style" pitchFamily="18" charset="0"/>
              </a:rPr>
              <a:t>Ladislav Příhoda</a:t>
            </a:r>
          </a:p>
        </p:txBody>
      </p:sp>
      <p:pic>
        <p:nvPicPr>
          <p:cNvPr id="5150" name="Picture 30"/>
          <p:cNvPicPr>
            <a:picLocks noChangeAspect="1" noChangeArrowheads="1"/>
          </p:cNvPicPr>
          <p:nvPr/>
        </p:nvPicPr>
        <p:blipFill>
          <a:blip r:embed="rId5" cstate="print"/>
          <a:srcRect/>
          <a:stretch>
            <a:fillRect/>
          </a:stretch>
        </p:blipFill>
        <p:spPr bwMode="auto">
          <a:xfrm>
            <a:off x="4063380" y="3619500"/>
            <a:ext cx="648072" cy="477838"/>
          </a:xfrm>
          <a:prstGeom prst="rect">
            <a:avLst/>
          </a:prstGeom>
          <a:noFill/>
          <a:ln w="9525">
            <a:noFill/>
            <a:miter lim="800000"/>
            <a:headEnd/>
            <a:tailEnd/>
          </a:ln>
        </p:spPr>
      </p:pic>
      <p:sp>
        <p:nvSpPr>
          <p:cNvPr id="20" name="TextovéPole 19"/>
          <p:cNvSpPr txBox="1"/>
          <p:nvPr/>
        </p:nvSpPr>
        <p:spPr>
          <a:xfrm>
            <a:off x="5431532" y="91108"/>
            <a:ext cx="4824536" cy="6678751"/>
          </a:xfrm>
          <a:prstGeom prst="rect">
            <a:avLst/>
          </a:prstGeom>
          <a:blipFill>
            <a:blip r:embed="rId6" cstate="print"/>
            <a:stretch>
              <a:fillRect/>
            </a:stretch>
          </a:blipFill>
          <a:ln w="76200" cmpd="sng">
            <a:solidFill>
              <a:srgbClr val="0066FF"/>
            </a:solidFill>
            <a:prstDash val="dash"/>
          </a:ln>
        </p:spPr>
        <p:txBody>
          <a:bodyPr wrap="square" rtlCol="0">
            <a:spAutoFit/>
          </a:bodyPr>
          <a:lstStyle/>
          <a:p>
            <a:pPr algn="ctr"/>
            <a:r>
              <a:rPr lang="cs-CZ" sz="2800" dirty="0" smtClean="0">
                <a:latin typeface="Bookman Old Style" pitchFamily="18" charset="0"/>
              </a:rPr>
              <a:t>Ve středu </a:t>
            </a:r>
            <a:r>
              <a:rPr lang="cs-CZ" sz="3200" dirty="0" smtClean="0">
                <a:latin typeface="Bookman Old Style" pitchFamily="18" charset="0"/>
              </a:rPr>
              <a:t>25. května </a:t>
            </a:r>
            <a:r>
              <a:rPr lang="cs-CZ" sz="2800" dirty="0" smtClean="0">
                <a:latin typeface="Bookman Old Style" pitchFamily="18" charset="0"/>
              </a:rPr>
              <a:t>oslaví své </a:t>
            </a:r>
            <a:r>
              <a:rPr lang="cs-CZ" sz="3600" dirty="0" smtClean="0">
                <a:latin typeface="Bookman Old Style" pitchFamily="18" charset="0"/>
              </a:rPr>
              <a:t>59</a:t>
            </a:r>
            <a:r>
              <a:rPr lang="cs-CZ" sz="2800" dirty="0" smtClean="0">
                <a:latin typeface="Bookman Old Style" pitchFamily="18" charset="0"/>
              </a:rPr>
              <a:t>. narozeniny předseda fotbalového klubu </a:t>
            </a:r>
          </a:p>
          <a:p>
            <a:pPr algn="ctr"/>
            <a:r>
              <a:rPr lang="cs-CZ" sz="2800" dirty="0" smtClean="0">
                <a:latin typeface="Bookman Old Style" pitchFamily="18" charset="0"/>
              </a:rPr>
              <a:t>SK </a:t>
            </a:r>
            <a:r>
              <a:rPr lang="cs-CZ" sz="2800" dirty="0" err="1" smtClean="0">
                <a:latin typeface="Bookman Old Style" pitchFamily="18" charset="0"/>
              </a:rPr>
              <a:t>Štětí</a:t>
            </a:r>
            <a:r>
              <a:rPr lang="cs-CZ" sz="2800" dirty="0" smtClean="0">
                <a:latin typeface="Bookman Old Style" pitchFamily="18" charset="0"/>
              </a:rPr>
              <a:t>, z.s.</a:t>
            </a:r>
            <a:r>
              <a:rPr lang="cs-CZ" sz="2400" dirty="0" smtClean="0">
                <a:latin typeface="Bookman Old Style" pitchFamily="18" charset="0"/>
              </a:rPr>
              <a:t> </a:t>
            </a:r>
          </a:p>
          <a:p>
            <a:pPr algn="ctr"/>
            <a:r>
              <a:rPr lang="cs-CZ" sz="4800" dirty="0" smtClean="0">
                <a:solidFill>
                  <a:srgbClr val="0000CC"/>
                </a:solidFill>
                <a:latin typeface="Bookman Old Style" pitchFamily="18" charset="0"/>
              </a:rPr>
              <a:t>pan </a:t>
            </a:r>
          </a:p>
          <a:p>
            <a:pPr algn="ctr"/>
            <a:r>
              <a:rPr lang="cs-CZ" sz="6600" dirty="0" smtClean="0">
                <a:solidFill>
                  <a:srgbClr val="0000CC"/>
                </a:solidFill>
                <a:latin typeface="Bookman Old Style" pitchFamily="18" charset="0"/>
              </a:rPr>
              <a:t>Vladimír </a:t>
            </a:r>
          </a:p>
          <a:p>
            <a:pPr algn="ctr"/>
            <a:r>
              <a:rPr lang="cs-CZ" sz="6600" dirty="0" smtClean="0">
                <a:solidFill>
                  <a:srgbClr val="0000CC"/>
                </a:solidFill>
                <a:latin typeface="Bookman Old Style" pitchFamily="18" charset="0"/>
              </a:rPr>
              <a:t>Frey</a:t>
            </a:r>
            <a:endParaRPr lang="cs-CZ" sz="1400" b="0" dirty="0" smtClean="0">
              <a:latin typeface="Bookman Old Style" pitchFamily="18" charset="0"/>
            </a:endParaRPr>
          </a:p>
          <a:p>
            <a:pPr algn="ctr"/>
            <a:r>
              <a:rPr lang="cs-CZ" sz="2400" dirty="0" smtClean="0">
                <a:latin typeface="Bookman Old Style" pitchFamily="18" charset="0"/>
              </a:rPr>
              <a:t>Hráči, trenéři, funkcionáři i fanoušci přejí všechno nejlepší jak v tom osobním tak i sportovním životě.</a:t>
            </a:r>
            <a:endParaRPr lang="cs-CZ" sz="1400" u="sng" dirty="0" smtClean="0">
              <a:latin typeface="Bookman Old Style" pitchFamily="18" charset="0"/>
            </a:endParaRPr>
          </a:p>
        </p:txBody>
      </p:sp>
      <p:pic>
        <p:nvPicPr>
          <p:cNvPr id="5122" name="Picture 175"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3" name="Picture 174"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4" name="Picture 173"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5" name="Picture 172"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6" name="Picture 171"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7" name="Picture 170"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8" name="Picture 169"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29" name="Picture 168"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30" name="Picture 167"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1" name="Picture 166"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2" name="Picture 165"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3" name="Picture 164"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4" name="Picture 163"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5" name="Picture 162"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6" name="Picture 161"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7" name="Picture 160"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8" name="Picture 159"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39" name="Picture 15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40" name="Picture 15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1" name="Picture 15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2" name="Picture 15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3" name="Picture 15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4" name="Picture 15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5" name="Picture 15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6" name="Picture 151"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7" name="Picture 150"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8" name="Picture 149"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5149" name="Picture 148"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8520" name="Text Box 1944"/>
          <p:cNvSpPr txBox="1">
            <a:spLocks noChangeArrowheads="1"/>
          </p:cNvSpPr>
          <p:nvPr/>
        </p:nvSpPr>
        <p:spPr bwMode="auto">
          <a:xfrm>
            <a:off x="444500" y="16954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6222" name="TextovéPole 9"/>
          <p:cNvSpPr txBox="1">
            <a:spLocks noChangeArrowheads="1"/>
          </p:cNvSpPr>
          <p:nvPr/>
        </p:nvSpPr>
        <p:spPr bwMode="auto">
          <a:xfrm>
            <a:off x="895350" y="1458913"/>
            <a:ext cx="46038" cy="277812"/>
          </a:xfrm>
          <a:prstGeom prst="rect">
            <a:avLst/>
          </a:prstGeom>
          <a:noFill/>
          <a:ln w="9525">
            <a:noFill/>
            <a:miter lim="800000"/>
            <a:headEnd/>
            <a:tailEnd/>
          </a:ln>
        </p:spPr>
        <p:txBody>
          <a:bodyPr lIns="91425" tIns="45713" rIns="91425" bIns="45713">
            <a:spAutoFit/>
          </a:bodyPr>
          <a:lstStyle/>
          <a:p>
            <a:pPr algn="ctr" eaLnBrk="0" hangingPunct="0"/>
            <a:endParaRPr lang="cs-CZ" dirty="0"/>
          </a:p>
        </p:txBody>
      </p:sp>
      <p:sp>
        <p:nvSpPr>
          <p:cNvPr id="15" name="Vodorovný svitek 14"/>
          <p:cNvSpPr/>
          <p:nvPr/>
        </p:nvSpPr>
        <p:spPr bwMode="auto">
          <a:xfrm>
            <a:off x="-1773238" y="5275263"/>
            <a:ext cx="0" cy="184150"/>
          </a:xfrm>
          <a:prstGeom prst="horizontalScroll">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12" name="Text Box 1944"/>
          <p:cNvSpPr txBox="1">
            <a:spLocks noChangeArrowheads="1"/>
          </p:cNvSpPr>
          <p:nvPr/>
        </p:nvSpPr>
        <p:spPr bwMode="auto">
          <a:xfrm>
            <a:off x="749300" y="20002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18" name="TextovéPole 17"/>
          <p:cNvSpPr txBox="1"/>
          <p:nvPr/>
        </p:nvSpPr>
        <p:spPr>
          <a:xfrm>
            <a:off x="7771812" y="6932448"/>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9</a:t>
            </a:r>
          </a:p>
        </p:txBody>
      </p:sp>
      <p:sp>
        <p:nvSpPr>
          <p:cNvPr id="13" name="TextovéPole 12"/>
          <p:cNvSpPr txBox="1"/>
          <p:nvPr/>
        </p:nvSpPr>
        <p:spPr>
          <a:xfrm>
            <a:off x="175912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48</a:t>
            </a:r>
          </a:p>
        </p:txBody>
      </p:sp>
      <p:cxnSp>
        <p:nvCxnSpPr>
          <p:cNvPr id="17" name="Přímá spojovací šipka 16"/>
          <p:cNvCxnSpPr/>
          <p:nvPr/>
        </p:nvCxnSpPr>
        <p:spPr bwMode="auto">
          <a:xfrm>
            <a:off x="9175948" y="7003876"/>
            <a:ext cx="93610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959924" y="7075884"/>
            <a:ext cx="8640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4" name="TextovéPole 23"/>
          <p:cNvSpPr txBox="1"/>
          <p:nvPr/>
        </p:nvSpPr>
        <p:spPr>
          <a:xfrm>
            <a:off x="5647556" y="235124"/>
            <a:ext cx="4248472"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cxnSp>
        <p:nvCxnSpPr>
          <p:cNvPr id="20" name="Přímá spojovací šipka 19"/>
          <p:cNvCxnSpPr/>
          <p:nvPr/>
        </p:nvCxnSpPr>
        <p:spPr bwMode="auto">
          <a:xfrm>
            <a:off x="8743900" y="6859860"/>
            <a:ext cx="115212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22" name="Přímá spojovací šipka 21"/>
          <p:cNvCxnSpPr/>
          <p:nvPr/>
        </p:nvCxnSpPr>
        <p:spPr bwMode="auto">
          <a:xfrm>
            <a:off x="8671892" y="6859860"/>
            <a:ext cx="108012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6220" name="Rectangle 76"/>
          <p:cNvSpPr>
            <a:spLocks noChangeArrowheads="1"/>
          </p:cNvSpPr>
          <p:nvPr/>
        </p:nvSpPr>
        <p:spPr bwMode="auto">
          <a:xfrm>
            <a:off x="5431532" y="2958798"/>
            <a:ext cx="4896544" cy="38779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b="1" i="0" u="sng" strike="noStrike" cap="none" normalizeH="0" baseline="0" dirty="0" smtClean="0">
                <a:ln>
                  <a:gradFill>
                    <a:gsLst>
                      <a:gs pos="0">
                        <a:srgbClr val="DDEBCF"/>
                      </a:gs>
                      <a:gs pos="50000">
                        <a:srgbClr val="9CB86E"/>
                      </a:gs>
                      <a:gs pos="100000">
                        <a:srgbClr val="156B13"/>
                      </a:gs>
                    </a:gsLst>
                    <a:lin ang="5400000" scaled="0"/>
                  </a:gradFill>
                </a:ln>
                <a:solidFill>
                  <a:schemeClr val="tx1"/>
                </a:solidFill>
                <a:effectLst/>
                <a:latin typeface="Eras Bold ITC" pitchFamily="34" charset="0"/>
                <a:ea typeface="Times New Roman" pitchFamily="18" charset="0"/>
                <a:cs typeface="David" pitchFamily="34" charset="-79"/>
              </a:rPr>
              <a:t>FK ČL </a:t>
            </a:r>
            <a:r>
              <a:rPr kumimoji="0" lang="cs-CZ" sz="2400" b="1" i="0" u="sng" strike="noStrike" cap="none" normalizeH="0" baseline="0" dirty="0" err="1" smtClean="0">
                <a:ln>
                  <a:gradFill>
                    <a:gsLst>
                      <a:gs pos="0">
                        <a:srgbClr val="DDEBCF"/>
                      </a:gs>
                      <a:gs pos="50000">
                        <a:srgbClr val="9CB86E"/>
                      </a:gs>
                      <a:gs pos="100000">
                        <a:srgbClr val="156B13"/>
                      </a:gs>
                    </a:gsLst>
                    <a:lin ang="5400000" scaled="0"/>
                  </a:gradFill>
                </a:ln>
                <a:solidFill>
                  <a:schemeClr val="tx1"/>
                </a:solidFill>
                <a:effectLst/>
                <a:latin typeface="Eras Bold ITC" pitchFamily="34" charset="0"/>
                <a:ea typeface="Times New Roman" pitchFamily="18" charset="0"/>
                <a:cs typeface="David" pitchFamily="34" charset="-79"/>
              </a:rPr>
              <a:t>Neštěmice</a:t>
            </a:r>
            <a:r>
              <a:rPr kumimoji="0" lang="cs-CZ" sz="2400" b="1" i="0" u="sng" strike="noStrike" cap="none" normalizeH="0" baseline="0" dirty="0" smtClean="0">
                <a:ln>
                  <a:gradFill>
                    <a:gsLst>
                      <a:gs pos="0">
                        <a:srgbClr val="DDEBCF"/>
                      </a:gs>
                      <a:gs pos="50000">
                        <a:srgbClr val="9CB86E"/>
                      </a:gs>
                      <a:gs pos="100000">
                        <a:srgbClr val="156B13"/>
                      </a:gs>
                    </a:gsLst>
                    <a:lin ang="5400000" scaled="0"/>
                  </a:gradFill>
                </a:ln>
                <a:solidFill>
                  <a:schemeClr val="tx1"/>
                </a:solidFill>
                <a:effectLst/>
                <a:latin typeface="Eras Bold ITC" pitchFamily="34" charset="0"/>
                <a:ea typeface="Times New Roman" pitchFamily="18" charset="0"/>
                <a:cs typeface="David" pitchFamily="34" charset="-79"/>
              </a:rPr>
              <a:t> – SK </a:t>
            </a:r>
            <a:r>
              <a:rPr kumimoji="0" lang="cs-CZ" sz="2400" b="1" i="0" u="sng" strike="noStrike" cap="none" normalizeH="0" baseline="0" dirty="0" err="1" smtClean="0">
                <a:ln>
                  <a:gradFill>
                    <a:gsLst>
                      <a:gs pos="0">
                        <a:srgbClr val="DDEBCF"/>
                      </a:gs>
                      <a:gs pos="50000">
                        <a:srgbClr val="9CB86E"/>
                      </a:gs>
                      <a:gs pos="100000">
                        <a:srgbClr val="156B13"/>
                      </a:gs>
                    </a:gsLst>
                    <a:lin ang="5400000" scaled="0"/>
                  </a:gradFill>
                </a:ln>
                <a:solidFill>
                  <a:schemeClr val="tx1"/>
                </a:solidFill>
                <a:effectLst/>
                <a:latin typeface="Eras Bold ITC" pitchFamily="34" charset="0"/>
                <a:ea typeface="Times New Roman" pitchFamily="18" charset="0"/>
                <a:cs typeface="David" pitchFamily="34" charset="-79"/>
              </a:rPr>
              <a:t>Štětí</a:t>
            </a:r>
            <a:endParaRPr kumimoji="0" lang="cs-CZ" sz="1000" b="0" i="0" u="none" strike="noStrike" cap="none" normalizeH="0" baseline="0" dirty="0" smtClean="0">
              <a:ln>
                <a:gradFill>
                  <a:gsLst>
                    <a:gs pos="0">
                      <a:srgbClr val="DDEBCF"/>
                    </a:gs>
                    <a:gs pos="50000">
                      <a:srgbClr val="9CB86E"/>
                    </a:gs>
                    <a:gs pos="100000">
                      <a:srgbClr val="156B13"/>
                    </a:gs>
                  </a:gsLst>
                  <a:lin ang="5400000" scaled="0"/>
                </a:gradFill>
              </a:ln>
              <a:solidFill>
                <a:schemeClr val="tx1"/>
              </a:solidFill>
              <a:effectLst/>
              <a:latin typeface="Eras Bold ITC" pitchFamily="34" charset="0"/>
              <a:cs typeface="David" pitchFamily="34" charset="-79"/>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400" b="1" i="0" u="sng" strike="noStrike" cap="none" normalizeH="0" baseline="0" dirty="0" smtClean="0">
                <a:ln>
                  <a:gradFill>
                    <a:gsLst>
                      <a:gs pos="0">
                        <a:srgbClr val="DDEBCF"/>
                      </a:gs>
                      <a:gs pos="50000">
                        <a:srgbClr val="9CB86E"/>
                      </a:gs>
                      <a:gs pos="100000">
                        <a:srgbClr val="156B13"/>
                      </a:gs>
                    </a:gsLst>
                    <a:lin ang="5400000" scaled="0"/>
                  </a:gradFill>
                </a:ln>
                <a:solidFill>
                  <a:schemeClr val="tx1"/>
                </a:solidFill>
                <a:effectLst/>
                <a:latin typeface="Eras Bold ITC" pitchFamily="34" charset="0"/>
                <a:ea typeface="Times New Roman" pitchFamily="18" charset="0"/>
                <a:cs typeface="David" pitchFamily="34" charset="-79"/>
              </a:rPr>
              <a:t>0:5(0:2) </a:t>
            </a:r>
            <a:r>
              <a:rPr kumimoji="0" lang="cs-CZ" sz="1800" b="1" i="0" u="sng" strike="noStrike" cap="none" normalizeH="0" baseline="0" dirty="0" smtClean="0">
                <a:ln>
                  <a:gradFill>
                    <a:gsLst>
                      <a:gs pos="0">
                        <a:srgbClr val="DDEBCF"/>
                      </a:gs>
                      <a:gs pos="50000">
                        <a:srgbClr val="9CB86E"/>
                      </a:gs>
                      <a:gs pos="100000">
                        <a:srgbClr val="156B13"/>
                      </a:gs>
                    </a:gsLst>
                    <a:lin ang="5400000" scaled="0"/>
                  </a:gradFill>
                </a:ln>
                <a:solidFill>
                  <a:schemeClr val="tx1"/>
                </a:solidFill>
                <a:effectLst/>
                <a:latin typeface="Eras Bold ITC" pitchFamily="34" charset="0"/>
                <a:ea typeface="Times New Roman" pitchFamily="18" charset="0"/>
                <a:cs typeface="David" pitchFamily="34" charset="-79"/>
              </a:rPr>
              <a:t>  15.5.2016   25. kolo</a:t>
            </a:r>
            <a:endParaRPr kumimoji="0" lang="cs-CZ" sz="800" b="0" i="0" u="none" strike="noStrike" cap="none" normalizeH="0" baseline="0" dirty="0" smtClean="0">
              <a:ln>
                <a:gradFill>
                  <a:gsLst>
                    <a:gs pos="0">
                      <a:srgbClr val="DDEBCF"/>
                    </a:gs>
                    <a:gs pos="50000">
                      <a:srgbClr val="9CB86E"/>
                    </a:gs>
                    <a:gs pos="100000">
                      <a:srgbClr val="156B13"/>
                    </a:gs>
                  </a:gsLst>
                  <a:lin ang="5400000" scaled="0"/>
                </a:gradFill>
              </a:ln>
              <a:solidFill>
                <a:schemeClr val="tx1"/>
              </a:solidFill>
              <a:effectLst/>
              <a:latin typeface="Eras Bold ITC" pitchFamily="34" charset="0"/>
              <a:cs typeface="David" pitchFamily="34" charset="-79"/>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Jediný nedělní zápas 25. kola se hrál v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Neštěmicích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kam zavítal náš tým. Sobotní zápasy dávaly naději, že v případě vítězství se náš náskok na čele tabulky může vyšplhat až na 14 bodů. Domácí, kteří v prvních 4 jarních kolech vyhráli, se teď herně trápí a v 5 zápasech za sebou prohráli. Vstřelili dokonce jen jednu branku.</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Nástup do zápasu vyšel lépe domácích. Nejprve jsme odvraceli míč do bezpečí po rohovém kopu. V 8. minutě však při kličce přišel o balón Stejskal a útočník domácích Růžička postupoval nikým neatakován sám na brankáře. Střela k pravé tyči skončila naštěstí za brankovou čárou. Jméno Stejskal bylo slyšet i při dalších událostech, které se na hřišti odehrávaly. Pěkně si zaběhl do volného prostoru na přihrávku, kterou mu adresoval Tichý, ale nejen, že branku minul, ještě se zranil a místo něho musel na hřiště Hrdý. Naše snaha využívat rychlých brejků byla často zastavována z důvodu postavení mimo hru. V 18. minutě se však do ofsajdové pasti nenechal chytit Vacek, a i když byl v těžkém střeleckém postavení, tak to zkusil a trefil připraveného brankáře Čermáka. Ve 21. minutě už radost na naší lavičce vypukla naplno. Do české uličky poslal Slanička nabíhajícího Tichého a po jeho střele podél</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1" name="Přímá spojovací šipka 20"/>
          <p:cNvCxnSpPr/>
          <p:nvPr/>
        </p:nvCxnSpPr>
        <p:spPr bwMode="auto">
          <a:xfrm>
            <a:off x="8640960" y="6931868"/>
            <a:ext cx="1224136" cy="144016"/>
          </a:xfrm>
          <a:prstGeom prst="straightConnector1">
            <a:avLst/>
          </a:prstGeom>
          <a:noFill/>
          <a:ln w="22225" cap="flat" cmpd="sng" algn="ctr">
            <a:solidFill>
              <a:schemeClr val="accent5">
                <a:lumMod val="50000"/>
              </a:schemeClr>
            </a:solidFill>
            <a:prstDash val="solid"/>
            <a:round/>
            <a:headEnd type="none" w="med" len="med"/>
            <a:tailEnd type="arrow"/>
          </a:ln>
          <a:effectLst>
            <a:outerShdw dist="45791" dir="2021404" algn="ctr" rotWithShape="0">
              <a:srgbClr val="9999FF"/>
            </a:outerShdw>
          </a:effectLst>
        </p:spPr>
      </p:cxnSp>
      <p:sp>
        <p:nvSpPr>
          <p:cNvPr id="23" name="TextovéPole 22"/>
          <p:cNvSpPr txBox="1"/>
          <p:nvPr/>
        </p:nvSpPr>
        <p:spPr>
          <a:xfrm>
            <a:off x="5791572" y="96332"/>
            <a:ext cx="4392488" cy="2677656"/>
          </a:xfrm>
          <a:prstGeom prst="rect">
            <a:avLst/>
          </a:prstGeom>
          <a:blipFill dpi="0" rotWithShape="1">
            <a:blip r:embed="rId3" cstate="print">
              <a:alphaModFix amt="21000"/>
            </a:blip>
            <a:srcRect/>
            <a:stretch>
              <a:fillRect/>
            </a:stretch>
          </a:blipFill>
          <a:ln w="66675" cmpd="sng">
            <a:solidFill>
              <a:srgbClr val="FFFF00"/>
            </a:solidFill>
            <a:prstDash val="sysDot"/>
          </a:ln>
        </p:spPr>
        <p:txBody>
          <a:bodyPr wrap="square" rtlCol="0">
            <a:spAutoFit/>
          </a:bodyPr>
          <a:lstStyle/>
          <a:p>
            <a:pPr algn="ctr"/>
            <a:r>
              <a:rPr lang="cs-CZ" sz="2400" dirty="0" smtClean="0">
                <a:solidFill>
                  <a:srgbClr val="0000FF"/>
                </a:solidFill>
                <a:effectLst>
                  <a:outerShdw blurRad="38100" dist="38100" dir="2700000" algn="tl">
                    <a:srgbClr val="000000">
                      <a:alpha val="43137"/>
                    </a:srgbClr>
                  </a:outerShdw>
                </a:effectLst>
                <a:latin typeface="Californian FB" pitchFamily="18" charset="0"/>
              </a:rPr>
              <a:t>Sluníčko, ale i silná dešťová přeháňka doprovázely náš nedělní zápas, ve kterém mužstvo dospělých nastřílelo svému soupeři již potřetí v řadě 5 gólů a kráčí k vítězství v Ústeckém přeboru. </a:t>
            </a:r>
          </a:p>
        </p:txBody>
      </p:sp>
      <p:pic>
        <p:nvPicPr>
          <p:cNvPr id="2" name="Picture 76"/>
          <p:cNvPicPr>
            <a:picLocks noChangeAspect="1" noChangeArrowheads="1"/>
          </p:cNvPicPr>
          <p:nvPr/>
        </p:nvPicPr>
        <p:blipFill>
          <a:blip r:embed="rId4" cstate="print"/>
          <a:srcRect/>
          <a:stretch>
            <a:fillRect/>
          </a:stretch>
        </p:blipFill>
        <p:spPr bwMode="auto">
          <a:xfrm>
            <a:off x="5935587" y="2395364"/>
            <a:ext cx="648073" cy="648072"/>
          </a:xfrm>
          <a:prstGeom prst="rect">
            <a:avLst/>
          </a:prstGeom>
          <a:noFill/>
          <a:ln w="9525">
            <a:noFill/>
            <a:miter lim="800000"/>
            <a:headEnd/>
            <a:tailEnd/>
          </a:ln>
        </p:spPr>
      </p:pic>
      <p:pic>
        <p:nvPicPr>
          <p:cNvPr id="6221" name="Picture 77"/>
          <p:cNvPicPr>
            <a:picLocks noChangeAspect="1" noChangeArrowheads="1"/>
          </p:cNvPicPr>
          <p:nvPr/>
        </p:nvPicPr>
        <p:blipFill>
          <a:blip r:embed="rId5" cstate="print"/>
          <a:srcRect/>
          <a:stretch>
            <a:fillRect/>
          </a:stretch>
        </p:blipFill>
        <p:spPr bwMode="auto">
          <a:xfrm flipV="1">
            <a:off x="9463980" y="2467372"/>
            <a:ext cx="576065" cy="504055"/>
          </a:xfrm>
          <a:prstGeom prst="rect">
            <a:avLst/>
          </a:prstGeom>
          <a:noFill/>
          <a:ln w="9525">
            <a:noFill/>
            <a:miter lim="800000"/>
            <a:headEnd/>
            <a:tailEnd/>
          </a:ln>
        </p:spPr>
      </p:pic>
      <p:graphicFrame>
        <p:nvGraphicFramePr>
          <p:cNvPr id="25" name="Tabulka 24"/>
          <p:cNvGraphicFramePr>
            <a:graphicFrameLocks noGrp="1"/>
          </p:cNvGraphicFramePr>
          <p:nvPr/>
        </p:nvGraphicFramePr>
        <p:xfrm>
          <a:off x="102940" y="5613608"/>
          <a:ext cx="4536505" cy="1318260"/>
        </p:xfrm>
        <a:graphic>
          <a:graphicData uri="http://schemas.openxmlformats.org/drawingml/2006/table">
            <a:tbl>
              <a:tblPr/>
              <a:tblGrid>
                <a:gridCol w="433819">
                  <a:extLst>
                    <a:ext uri="{9D8B030D-6E8A-4147-A177-3AD203B41FA5}">
                      <a16:colId xmlns:a16="http://schemas.microsoft.com/office/drawing/2014/main" val="20000"/>
                    </a:ext>
                  </a:extLst>
                </a:gridCol>
                <a:gridCol w="1589026">
                  <a:extLst>
                    <a:ext uri="{9D8B030D-6E8A-4147-A177-3AD203B41FA5}">
                      <a16:colId xmlns:a16="http://schemas.microsoft.com/office/drawing/2014/main" val="20001"/>
                    </a:ext>
                  </a:extLst>
                </a:gridCol>
                <a:gridCol w="208223">
                  <a:extLst>
                    <a:ext uri="{9D8B030D-6E8A-4147-A177-3AD203B41FA5}">
                      <a16:colId xmlns:a16="http://schemas.microsoft.com/office/drawing/2014/main" val="20002"/>
                    </a:ext>
                  </a:extLst>
                </a:gridCol>
                <a:gridCol w="371845">
                  <a:extLst>
                    <a:ext uri="{9D8B030D-6E8A-4147-A177-3AD203B41FA5}">
                      <a16:colId xmlns:a16="http://schemas.microsoft.com/office/drawing/2014/main" val="20003"/>
                    </a:ext>
                  </a:extLst>
                </a:gridCol>
                <a:gridCol w="371845">
                  <a:extLst>
                    <a:ext uri="{9D8B030D-6E8A-4147-A177-3AD203B41FA5}">
                      <a16:colId xmlns:a16="http://schemas.microsoft.com/office/drawing/2014/main" val="20004"/>
                    </a:ext>
                  </a:extLst>
                </a:gridCol>
                <a:gridCol w="371845">
                  <a:extLst>
                    <a:ext uri="{9D8B030D-6E8A-4147-A177-3AD203B41FA5}">
                      <a16:colId xmlns:a16="http://schemas.microsoft.com/office/drawing/2014/main" val="20005"/>
                    </a:ext>
                  </a:extLst>
                </a:gridCol>
                <a:gridCol w="594951">
                  <a:extLst>
                    <a:ext uri="{9D8B030D-6E8A-4147-A177-3AD203B41FA5}">
                      <a16:colId xmlns:a16="http://schemas.microsoft.com/office/drawing/2014/main" val="20006"/>
                    </a:ext>
                  </a:extLst>
                </a:gridCol>
                <a:gridCol w="594951">
                  <a:extLst>
                    <a:ext uri="{9D8B030D-6E8A-4147-A177-3AD203B41FA5}">
                      <a16:colId xmlns:a16="http://schemas.microsoft.com/office/drawing/2014/main" val="20007"/>
                    </a:ext>
                  </a:extLst>
                </a:gridCol>
              </a:tblGrid>
              <a:tr h="409575">
                <a:tc gridSpan="8">
                  <a:txBody>
                    <a:bodyPr/>
                    <a:lstStyle/>
                    <a:p>
                      <a:pPr algn="ctr" fontAlgn="ctr"/>
                      <a:r>
                        <a:rPr lang="cs-CZ" sz="1800" b="1" i="0" u="none" strike="noStrike" dirty="0">
                          <a:solidFill>
                            <a:srgbClr val="000000"/>
                          </a:solidFill>
                          <a:latin typeface="Britannic Bold"/>
                        </a:rPr>
                        <a:t>Konečná tabulka ligy  mladší přípravky o 21. až 23. místo</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28600">
                <a:tc>
                  <a:txBody>
                    <a:bodyPr/>
                    <a:lstStyle/>
                    <a:p>
                      <a:pPr algn="ctr" fontAlgn="ctr"/>
                      <a:r>
                        <a:rPr lang="cs-CZ" sz="1600" b="1" i="0" u="none" strike="noStrike" dirty="0">
                          <a:solidFill>
                            <a:srgbClr val="000000"/>
                          </a:solidFill>
                          <a:latin typeface="Century Schoolbook"/>
                        </a:rPr>
                        <a:t>1</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err="1">
                          <a:solidFill>
                            <a:srgbClr val="000000"/>
                          </a:solidFill>
                          <a:latin typeface="Century Schoolbook"/>
                        </a:rPr>
                        <a:t>Libochovany</a:t>
                      </a:r>
                      <a:endParaRPr lang="cs-CZ" sz="1600" b="1" i="0" u="none" strike="noStrike" dirty="0">
                        <a:solidFill>
                          <a:srgbClr val="000000"/>
                        </a:solidFill>
                        <a:latin typeface="Century Schoolbook"/>
                      </a:endParaRP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entury Schoolbook"/>
                        </a:rPr>
                        <a:t>6</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entury Schoolbook"/>
                        </a:rPr>
                        <a:t>4</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entury Schoolbook"/>
                        </a:rPr>
                        <a:t>1</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entury Schoolbook"/>
                        </a:rPr>
                        <a:t>1</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entury Schoolbook"/>
                        </a:rPr>
                        <a:t>28:10</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entury Schoolbook"/>
                        </a:rPr>
                        <a:t>13</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1"/>
                  </a:ext>
                </a:extLst>
              </a:tr>
              <a:tr h="228600">
                <a:tc>
                  <a:txBody>
                    <a:bodyPr/>
                    <a:lstStyle/>
                    <a:p>
                      <a:pPr algn="ctr" fontAlgn="ctr"/>
                      <a:r>
                        <a:rPr lang="cs-CZ" sz="1600" b="1" i="0" u="none" strike="noStrike">
                          <a:solidFill>
                            <a:srgbClr val="000000"/>
                          </a:solidFill>
                          <a:latin typeface="Century Schoolbook"/>
                        </a:rPr>
                        <a:t>2</a:t>
                      </a:r>
                    </a:p>
                  </a:txBody>
                  <a:tcPr marL="9525" marR="9525" marT="9525" marB="0" anchor="ctr">
                    <a:lnL>
                      <a:noFill/>
                    </a:lnL>
                    <a:lnR>
                      <a:noFill/>
                    </a:lnR>
                    <a:lnT>
                      <a:noFill/>
                    </a:lnT>
                    <a:lnB>
                      <a:noFill/>
                    </a:lnB>
                    <a:solidFill>
                      <a:srgbClr val="FCD5B4"/>
                    </a:solidFill>
                  </a:tcPr>
                </a:tc>
                <a:tc>
                  <a:txBody>
                    <a:bodyPr/>
                    <a:lstStyle/>
                    <a:p>
                      <a:pPr algn="ctr" fontAlgn="ctr"/>
                      <a:r>
                        <a:rPr lang="cs-CZ" sz="1600" b="1" i="0" u="none" strike="noStrike" dirty="0" err="1">
                          <a:solidFill>
                            <a:srgbClr val="000000"/>
                          </a:solidFill>
                          <a:latin typeface="Century Schoolbook"/>
                        </a:rPr>
                        <a:t>Žitenice</a:t>
                      </a:r>
                      <a:endParaRPr lang="cs-CZ" sz="1600" b="1" i="0" u="none" strike="noStrike" dirty="0">
                        <a:solidFill>
                          <a:srgbClr val="000000"/>
                        </a:solidFill>
                        <a:latin typeface="Century Schoolbook"/>
                      </a:endParaRPr>
                    </a:p>
                  </a:txBody>
                  <a:tcPr marL="9525" marR="9525" marT="9525" marB="0" anchor="ctr">
                    <a:lnL>
                      <a:noFill/>
                    </a:lnL>
                    <a:lnR>
                      <a:noFill/>
                    </a:lnR>
                    <a:lnT>
                      <a:noFill/>
                    </a:lnT>
                    <a:lnB>
                      <a:noFill/>
                    </a:lnB>
                    <a:solidFill>
                      <a:srgbClr val="FCD5B4"/>
                    </a:solidFill>
                  </a:tcPr>
                </a:tc>
                <a:tc>
                  <a:txBody>
                    <a:bodyPr/>
                    <a:lstStyle/>
                    <a:p>
                      <a:pPr algn="ctr" fontAlgn="ctr"/>
                      <a:r>
                        <a:rPr lang="cs-CZ" sz="1600" b="1" i="0" u="none" strike="noStrike" dirty="0">
                          <a:solidFill>
                            <a:srgbClr val="000000"/>
                          </a:solidFill>
                          <a:latin typeface="Century Schoolbook"/>
                        </a:rPr>
                        <a:t>6</a:t>
                      </a:r>
                    </a:p>
                  </a:txBody>
                  <a:tcPr marL="9525" marR="9525" marT="9525" marB="0" anchor="ctr">
                    <a:lnL>
                      <a:noFill/>
                    </a:lnL>
                    <a:lnR>
                      <a:noFill/>
                    </a:lnR>
                    <a:lnT>
                      <a:noFill/>
                    </a:lnT>
                    <a:lnB>
                      <a:noFill/>
                    </a:lnB>
                    <a:solidFill>
                      <a:srgbClr val="FCD5B4"/>
                    </a:solidFill>
                  </a:tcPr>
                </a:tc>
                <a:tc>
                  <a:txBody>
                    <a:bodyPr/>
                    <a:lstStyle/>
                    <a:p>
                      <a:pPr algn="ctr" fontAlgn="ctr"/>
                      <a:r>
                        <a:rPr lang="cs-CZ" sz="1600" b="1" i="0" u="none" strike="noStrike" dirty="0">
                          <a:solidFill>
                            <a:srgbClr val="000000"/>
                          </a:solidFill>
                          <a:latin typeface="Century Schoolbook"/>
                        </a:rPr>
                        <a:t>2</a:t>
                      </a:r>
                    </a:p>
                  </a:txBody>
                  <a:tcPr marL="9525" marR="9525" marT="9525" marB="0" anchor="ctr">
                    <a:lnL>
                      <a:noFill/>
                    </a:lnL>
                    <a:lnR>
                      <a:noFill/>
                    </a:lnR>
                    <a:lnT>
                      <a:noFill/>
                    </a:lnT>
                    <a:lnB>
                      <a:noFill/>
                    </a:lnB>
                    <a:solidFill>
                      <a:srgbClr val="FCD5B4"/>
                    </a:solidFill>
                  </a:tcPr>
                </a:tc>
                <a:tc>
                  <a:txBody>
                    <a:bodyPr/>
                    <a:lstStyle/>
                    <a:p>
                      <a:pPr algn="ctr" fontAlgn="ctr"/>
                      <a:r>
                        <a:rPr lang="cs-CZ" sz="1600" b="1" i="0" u="none" strike="noStrike">
                          <a:solidFill>
                            <a:srgbClr val="000000"/>
                          </a:solidFill>
                          <a:latin typeface="Century Schoolbook"/>
                        </a:rPr>
                        <a:t>1</a:t>
                      </a:r>
                    </a:p>
                  </a:txBody>
                  <a:tcPr marL="9525" marR="9525" marT="9525" marB="0" anchor="ctr">
                    <a:lnL>
                      <a:noFill/>
                    </a:lnL>
                    <a:lnR>
                      <a:noFill/>
                    </a:lnR>
                    <a:lnT>
                      <a:noFill/>
                    </a:lnT>
                    <a:lnB>
                      <a:noFill/>
                    </a:lnB>
                    <a:solidFill>
                      <a:srgbClr val="FCD5B4"/>
                    </a:solidFill>
                  </a:tcPr>
                </a:tc>
                <a:tc>
                  <a:txBody>
                    <a:bodyPr/>
                    <a:lstStyle/>
                    <a:p>
                      <a:pPr algn="ctr" fontAlgn="ctr"/>
                      <a:r>
                        <a:rPr lang="cs-CZ" sz="1600" b="1" i="0" u="none" strike="noStrike">
                          <a:solidFill>
                            <a:srgbClr val="000000"/>
                          </a:solidFill>
                          <a:latin typeface="Century Schoolbook"/>
                        </a:rPr>
                        <a:t>3</a:t>
                      </a:r>
                    </a:p>
                  </a:txBody>
                  <a:tcPr marL="9525" marR="9525" marT="9525" marB="0" anchor="ctr">
                    <a:lnL>
                      <a:noFill/>
                    </a:lnL>
                    <a:lnR>
                      <a:noFill/>
                    </a:lnR>
                    <a:lnT>
                      <a:noFill/>
                    </a:lnT>
                    <a:lnB>
                      <a:noFill/>
                    </a:lnB>
                    <a:solidFill>
                      <a:srgbClr val="FCD5B4"/>
                    </a:solidFill>
                  </a:tcPr>
                </a:tc>
                <a:tc>
                  <a:txBody>
                    <a:bodyPr/>
                    <a:lstStyle/>
                    <a:p>
                      <a:pPr algn="ctr" fontAlgn="ctr"/>
                      <a:r>
                        <a:rPr lang="cs-CZ" sz="1600" b="1" i="0" u="none" strike="noStrike">
                          <a:solidFill>
                            <a:srgbClr val="000000"/>
                          </a:solidFill>
                          <a:latin typeface="Century Schoolbook"/>
                        </a:rPr>
                        <a:t>23:19</a:t>
                      </a:r>
                    </a:p>
                  </a:txBody>
                  <a:tcPr marL="9525" marR="9525" marT="9525" marB="0" anchor="ctr">
                    <a:lnL>
                      <a:noFill/>
                    </a:lnL>
                    <a:lnR>
                      <a:noFill/>
                    </a:lnR>
                    <a:lnT>
                      <a:noFill/>
                    </a:lnT>
                    <a:lnB>
                      <a:noFill/>
                    </a:lnB>
                    <a:solidFill>
                      <a:srgbClr val="FCD5B4"/>
                    </a:solidFill>
                  </a:tcPr>
                </a:tc>
                <a:tc>
                  <a:txBody>
                    <a:bodyPr/>
                    <a:lstStyle/>
                    <a:p>
                      <a:pPr algn="ctr" fontAlgn="ctr"/>
                      <a:r>
                        <a:rPr lang="cs-CZ" sz="1600" b="1" i="0" u="none" strike="noStrike">
                          <a:solidFill>
                            <a:srgbClr val="000000"/>
                          </a:solidFill>
                          <a:latin typeface="Century Schoolbook"/>
                        </a:rPr>
                        <a:t>7</a:t>
                      </a:r>
                    </a:p>
                  </a:txBody>
                  <a:tcPr marL="9525" marR="9525" marT="9525" marB="0" anchor="ctr">
                    <a:lnL>
                      <a:noFill/>
                    </a:lnL>
                    <a:lnR>
                      <a:noFill/>
                    </a:lnR>
                    <a:lnT>
                      <a:noFill/>
                    </a:lnT>
                    <a:lnB>
                      <a:noFill/>
                    </a:lnB>
                    <a:solidFill>
                      <a:srgbClr val="FCD5B4"/>
                    </a:solidFill>
                  </a:tcPr>
                </a:tc>
                <a:extLst>
                  <a:ext uri="{0D108BD9-81ED-4DB2-BD59-A6C34878D82A}">
                    <a16:rowId xmlns:a16="http://schemas.microsoft.com/office/drawing/2014/main" val="10002"/>
                  </a:ext>
                </a:extLst>
              </a:tr>
              <a:tr h="228600">
                <a:tc>
                  <a:txBody>
                    <a:bodyPr/>
                    <a:lstStyle/>
                    <a:p>
                      <a:pPr algn="ctr" fontAlgn="ctr"/>
                      <a:r>
                        <a:rPr lang="cs-CZ" sz="1600" b="1" i="0" u="none" strike="noStrike">
                          <a:solidFill>
                            <a:srgbClr val="000000"/>
                          </a:solidFill>
                          <a:latin typeface="Century Schoolbook"/>
                        </a:rPr>
                        <a:t>3</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entury Schoolbook"/>
                        </a:rPr>
                        <a:t>Štětí "B"</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a:solidFill>
                            <a:srgbClr val="000000"/>
                          </a:solidFill>
                          <a:latin typeface="Century Schoolbook"/>
                        </a:rPr>
                        <a:t>6</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000000"/>
                          </a:solidFill>
                          <a:latin typeface="Century Schoolbook"/>
                        </a:rPr>
                        <a:t>1</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000000"/>
                          </a:solidFill>
                          <a:latin typeface="Century Schoolbook"/>
                        </a:rPr>
                        <a:t>2</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000000"/>
                          </a:solidFill>
                          <a:latin typeface="Century Schoolbook"/>
                        </a:rPr>
                        <a:t>3</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000000"/>
                          </a:solidFill>
                          <a:latin typeface="Century Schoolbook"/>
                        </a:rPr>
                        <a:t>13:35</a:t>
                      </a:r>
                    </a:p>
                  </a:txBody>
                  <a:tcPr marL="9525" marR="9525" marT="9525" marB="0" anchor="ctr">
                    <a:lnL>
                      <a:noFill/>
                    </a:lnL>
                    <a:lnR>
                      <a:noFill/>
                    </a:lnR>
                    <a:lnT>
                      <a:noFill/>
                    </a:lnT>
                    <a:lnB>
                      <a:noFill/>
                    </a:lnB>
                    <a:solidFill>
                      <a:srgbClr val="99FF99"/>
                    </a:solidFill>
                  </a:tcPr>
                </a:tc>
                <a:tc>
                  <a:txBody>
                    <a:bodyPr/>
                    <a:lstStyle/>
                    <a:p>
                      <a:pPr algn="ctr" fontAlgn="ctr"/>
                      <a:r>
                        <a:rPr lang="cs-CZ" sz="1600" b="1" i="0" u="none" strike="noStrike" dirty="0">
                          <a:solidFill>
                            <a:srgbClr val="000000"/>
                          </a:solidFill>
                          <a:latin typeface="Century Schoolbook"/>
                        </a:rPr>
                        <a:t>5</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3"/>
                  </a:ext>
                </a:extLst>
              </a:tr>
            </a:tbl>
          </a:graphicData>
        </a:graphic>
      </p:graphicFrame>
      <p:graphicFrame>
        <p:nvGraphicFramePr>
          <p:cNvPr id="26" name="Tabulka 25"/>
          <p:cNvGraphicFramePr>
            <a:graphicFrameLocks noGrp="1"/>
          </p:cNvGraphicFramePr>
          <p:nvPr/>
        </p:nvGraphicFramePr>
        <p:xfrm>
          <a:off x="144017" y="3086844"/>
          <a:ext cx="4495428" cy="1828800"/>
        </p:xfrm>
        <a:graphic>
          <a:graphicData uri="http://schemas.openxmlformats.org/drawingml/2006/table">
            <a:tbl>
              <a:tblPr/>
              <a:tblGrid>
                <a:gridCol w="376623">
                  <a:extLst>
                    <a:ext uri="{9D8B030D-6E8A-4147-A177-3AD203B41FA5}">
                      <a16:colId xmlns:a16="http://schemas.microsoft.com/office/drawing/2014/main" val="20000"/>
                    </a:ext>
                  </a:extLst>
                </a:gridCol>
                <a:gridCol w="1274104">
                  <a:extLst>
                    <a:ext uri="{9D8B030D-6E8A-4147-A177-3AD203B41FA5}">
                      <a16:colId xmlns:a16="http://schemas.microsoft.com/office/drawing/2014/main" val="20001"/>
                    </a:ext>
                  </a:extLst>
                </a:gridCol>
                <a:gridCol w="427373">
                  <a:extLst>
                    <a:ext uri="{9D8B030D-6E8A-4147-A177-3AD203B41FA5}">
                      <a16:colId xmlns:a16="http://schemas.microsoft.com/office/drawing/2014/main" val="20002"/>
                    </a:ext>
                  </a:extLst>
                </a:gridCol>
                <a:gridCol w="459426">
                  <a:extLst>
                    <a:ext uri="{9D8B030D-6E8A-4147-A177-3AD203B41FA5}">
                      <a16:colId xmlns:a16="http://schemas.microsoft.com/office/drawing/2014/main" val="20003"/>
                    </a:ext>
                  </a:extLst>
                </a:gridCol>
                <a:gridCol w="408675">
                  <a:extLst>
                    <a:ext uri="{9D8B030D-6E8A-4147-A177-3AD203B41FA5}">
                      <a16:colId xmlns:a16="http://schemas.microsoft.com/office/drawing/2014/main" val="20004"/>
                    </a:ext>
                  </a:extLst>
                </a:gridCol>
                <a:gridCol w="427373">
                  <a:extLst>
                    <a:ext uri="{9D8B030D-6E8A-4147-A177-3AD203B41FA5}">
                      <a16:colId xmlns:a16="http://schemas.microsoft.com/office/drawing/2014/main" val="20005"/>
                    </a:ext>
                  </a:extLst>
                </a:gridCol>
                <a:gridCol w="544900">
                  <a:extLst>
                    <a:ext uri="{9D8B030D-6E8A-4147-A177-3AD203B41FA5}">
                      <a16:colId xmlns:a16="http://schemas.microsoft.com/office/drawing/2014/main" val="20006"/>
                    </a:ext>
                  </a:extLst>
                </a:gridCol>
                <a:gridCol w="576954">
                  <a:extLst>
                    <a:ext uri="{9D8B030D-6E8A-4147-A177-3AD203B41FA5}">
                      <a16:colId xmlns:a16="http://schemas.microsoft.com/office/drawing/2014/main" val="20007"/>
                    </a:ext>
                  </a:extLst>
                </a:gridCol>
              </a:tblGrid>
              <a:tr h="457200">
                <a:tc>
                  <a:txBody>
                    <a:bodyPr/>
                    <a:lstStyle/>
                    <a:p>
                      <a:pPr algn="ctr" fontAlgn="ctr"/>
                      <a:r>
                        <a:rPr lang="cs-CZ" sz="1400" b="1" i="0" u="none" strike="noStrike" dirty="0">
                          <a:solidFill>
                            <a:srgbClr val="000000"/>
                          </a:solidFill>
                          <a:latin typeface="Calibri"/>
                        </a:rPr>
                        <a:t>1</a:t>
                      </a:r>
                    </a:p>
                  </a:txBody>
                  <a:tcPr marL="9525" marR="9525" marT="9525" marB="0" anchor="ctr">
                    <a:lnL>
                      <a:noFill/>
                    </a:lnL>
                    <a:lnR>
                      <a:noFill/>
                    </a:lnR>
                    <a:lnT>
                      <a:noFill/>
                    </a:lnT>
                    <a:lnB>
                      <a:noFill/>
                    </a:lnB>
                    <a:solidFill>
                      <a:srgbClr val="CCFF99"/>
                    </a:solidFill>
                  </a:tcPr>
                </a:tc>
                <a:tc>
                  <a:txBody>
                    <a:bodyPr/>
                    <a:lstStyle/>
                    <a:p>
                      <a:pPr algn="ctr" fontAlgn="ctr"/>
                      <a:r>
                        <a:rPr lang="cs-CZ" sz="1400" b="1" i="0" u="none" strike="noStrike" dirty="0">
                          <a:solidFill>
                            <a:srgbClr val="000000"/>
                          </a:solidFill>
                          <a:latin typeface="Calibri"/>
                        </a:rPr>
                        <a:t>ASK Lovosice</a:t>
                      </a:r>
                    </a:p>
                  </a:txBody>
                  <a:tcPr marL="9525" marR="9525" marT="9525" marB="0" anchor="ctr">
                    <a:lnL>
                      <a:noFill/>
                    </a:lnL>
                    <a:lnR>
                      <a:noFill/>
                    </a:lnR>
                    <a:lnT>
                      <a:noFill/>
                    </a:lnT>
                    <a:lnB>
                      <a:noFill/>
                    </a:lnB>
                    <a:solidFill>
                      <a:srgbClr val="CCFF99"/>
                    </a:solidFill>
                  </a:tcPr>
                </a:tc>
                <a:tc>
                  <a:txBody>
                    <a:bodyPr/>
                    <a:lstStyle/>
                    <a:p>
                      <a:pPr algn="ctr" fontAlgn="ctr"/>
                      <a:r>
                        <a:rPr lang="cs-CZ" sz="1400" b="1" i="0" u="none" strike="noStrike">
                          <a:solidFill>
                            <a:srgbClr val="000000"/>
                          </a:solidFill>
                          <a:latin typeface="Calibri"/>
                        </a:rPr>
                        <a:t>12</a:t>
                      </a:r>
                    </a:p>
                  </a:txBody>
                  <a:tcPr marL="9525" marR="9525" marT="9525" marB="0" anchor="ctr">
                    <a:lnL>
                      <a:noFill/>
                    </a:lnL>
                    <a:lnR>
                      <a:noFill/>
                    </a:lnR>
                    <a:lnT>
                      <a:noFill/>
                    </a:lnT>
                    <a:lnB>
                      <a:noFill/>
                    </a:lnB>
                    <a:solidFill>
                      <a:srgbClr val="CCFF99"/>
                    </a:solidFill>
                  </a:tcPr>
                </a:tc>
                <a:tc>
                  <a:txBody>
                    <a:bodyPr/>
                    <a:lstStyle/>
                    <a:p>
                      <a:pPr algn="ctr" fontAlgn="ctr"/>
                      <a:r>
                        <a:rPr lang="cs-CZ" sz="1400" b="1" i="0" u="none" strike="noStrike">
                          <a:solidFill>
                            <a:srgbClr val="000000"/>
                          </a:solidFill>
                          <a:latin typeface="Calibri"/>
                        </a:rPr>
                        <a:t>10</a:t>
                      </a:r>
                    </a:p>
                  </a:txBody>
                  <a:tcPr marL="9525" marR="9525" marT="9525" marB="0" anchor="ctr">
                    <a:lnL>
                      <a:noFill/>
                    </a:lnL>
                    <a:lnR>
                      <a:noFill/>
                    </a:lnR>
                    <a:lnT>
                      <a:noFill/>
                    </a:lnT>
                    <a:lnB>
                      <a:noFill/>
                    </a:lnB>
                    <a:solidFill>
                      <a:srgbClr val="CCFF99"/>
                    </a:solidFill>
                  </a:tcPr>
                </a:tc>
                <a:tc>
                  <a:txBody>
                    <a:bodyPr/>
                    <a:lstStyle/>
                    <a:p>
                      <a:pPr algn="ctr" fontAlgn="ctr"/>
                      <a:r>
                        <a:rPr lang="cs-CZ" sz="1400" b="1" i="0" u="none" strike="noStrike">
                          <a:solidFill>
                            <a:srgbClr val="000000"/>
                          </a:solidFill>
                          <a:latin typeface="Calibri"/>
                        </a:rPr>
                        <a:t>0</a:t>
                      </a:r>
                    </a:p>
                  </a:txBody>
                  <a:tcPr marL="9525" marR="9525" marT="9525" marB="0" anchor="ctr">
                    <a:lnL>
                      <a:noFill/>
                    </a:lnL>
                    <a:lnR>
                      <a:noFill/>
                    </a:lnR>
                    <a:lnT>
                      <a:noFill/>
                    </a:lnT>
                    <a:lnB>
                      <a:noFill/>
                    </a:lnB>
                    <a:solidFill>
                      <a:srgbClr val="CCFF99"/>
                    </a:solidFill>
                  </a:tcPr>
                </a:tc>
                <a:tc>
                  <a:txBody>
                    <a:bodyPr/>
                    <a:lstStyle/>
                    <a:p>
                      <a:pPr algn="ctr" fontAlgn="ctr"/>
                      <a:r>
                        <a:rPr lang="cs-CZ" sz="1400" b="1" i="0" u="none" strike="noStrike">
                          <a:solidFill>
                            <a:srgbClr val="000000"/>
                          </a:solidFill>
                          <a:latin typeface="Calibri"/>
                        </a:rPr>
                        <a:t>2</a:t>
                      </a:r>
                    </a:p>
                  </a:txBody>
                  <a:tcPr marL="9525" marR="9525" marT="9525" marB="0" anchor="ctr">
                    <a:lnL>
                      <a:noFill/>
                    </a:lnL>
                    <a:lnR>
                      <a:noFill/>
                    </a:lnR>
                    <a:lnT>
                      <a:noFill/>
                    </a:lnT>
                    <a:lnB>
                      <a:noFill/>
                    </a:lnB>
                    <a:solidFill>
                      <a:srgbClr val="CCFF99"/>
                    </a:solidFill>
                  </a:tcPr>
                </a:tc>
                <a:tc>
                  <a:txBody>
                    <a:bodyPr/>
                    <a:lstStyle/>
                    <a:p>
                      <a:pPr algn="ctr" fontAlgn="ctr"/>
                      <a:r>
                        <a:rPr lang="cs-CZ" sz="1400" b="1" i="0" u="none" strike="noStrike" dirty="0">
                          <a:solidFill>
                            <a:srgbClr val="000000"/>
                          </a:solidFill>
                          <a:latin typeface="Calibri"/>
                        </a:rPr>
                        <a:t>92:45</a:t>
                      </a:r>
                    </a:p>
                  </a:txBody>
                  <a:tcPr marL="9525" marR="9525" marT="9525" marB="0" anchor="ctr">
                    <a:lnL>
                      <a:noFill/>
                    </a:lnL>
                    <a:lnR>
                      <a:noFill/>
                    </a:lnR>
                    <a:lnT>
                      <a:noFill/>
                    </a:lnT>
                    <a:lnB>
                      <a:noFill/>
                    </a:lnB>
                    <a:solidFill>
                      <a:srgbClr val="CCFF99"/>
                    </a:solidFill>
                  </a:tcPr>
                </a:tc>
                <a:tc>
                  <a:txBody>
                    <a:bodyPr/>
                    <a:lstStyle/>
                    <a:p>
                      <a:pPr algn="ctr" fontAlgn="ctr"/>
                      <a:r>
                        <a:rPr lang="cs-CZ" sz="1400" b="1" i="0" u="none" strike="noStrike">
                          <a:solidFill>
                            <a:srgbClr val="000000"/>
                          </a:solidFill>
                          <a:latin typeface="Calibri"/>
                        </a:rPr>
                        <a:t>30</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10000"/>
                  </a:ext>
                </a:extLst>
              </a:tr>
              <a:tr h="457200">
                <a:tc>
                  <a:txBody>
                    <a:bodyPr/>
                    <a:lstStyle/>
                    <a:p>
                      <a:pPr algn="ctr" fontAlgn="ctr"/>
                      <a:r>
                        <a:rPr lang="cs-CZ" sz="1400" b="1" i="0" u="none" strike="noStrike">
                          <a:solidFill>
                            <a:srgbClr val="000000"/>
                          </a:solidFill>
                          <a:latin typeface="Calibri"/>
                        </a:rPr>
                        <a:t>2</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err="1">
                          <a:solidFill>
                            <a:srgbClr val="000000"/>
                          </a:solidFill>
                          <a:latin typeface="Calibri"/>
                        </a:rPr>
                        <a:t>Sj</a:t>
                      </a:r>
                      <a:r>
                        <a:rPr lang="cs-CZ" sz="1400" b="1" i="0" u="none" strike="noStrike" dirty="0">
                          <a:solidFill>
                            <a:srgbClr val="000000"/>
                          </a:solidFill>
                          <a:latin typeface="Calibri"/>
                        </a:rPr>
                        <a:t> </a:t>
                      </a:r>
                      <a:r>
                        <a:rPr lang="cs-CZ" sz="1400" b="1" i="0" u="none" strike="noStrike" dirty="0" err="1">
                          <a:solidFill>
                            <a:srgbClr val="000000"/>
                          </a:solidFill>
                          <a:latin typeface="Calibri"/>
                        </a:rPr>
                        <a:t>Roudnice</a:t>
                      </a:r>
                      <a:r>
                        <a:rPr lang="cs-CZ" sz="1400" b="1" i="0" u="none" strike="noStrike" dirty="0">
                          <a:solidFill>
                            <a:srgbClr val="000000"/>
                          </a:solidFill>
                          <a:latin typeface="Calibri"/>
                        </a:rPr>
                        <a:t>/SK Roudnice</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12</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7</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0</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latin typeface="Calibri"/>
                        </a:rPr>
                        <a:t>5</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latin typeface="Calibri"/>
                        </a:rPr>
                        <a:t>99:65</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21</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1"/>
                  </a:ext>
                </a:extLst>
              </a:tr>
              <a:tr h="457200">
                <a:tc>
                  <a:txBody>
                    <a:bodyPr/>
                    <a:lstStyle/>
                    <a:p>
                      <a:pPr algn="ctr" fontAlgn="ctr"/>
                      <a:r>
                        <a:rPr lang="cs-CZ" sz="1400" b="1" i="0" u="none" strike="noStrike">
                          <a:solidFill>
                            <a:srgbClr val="000000"/>
                          </a:solidFill>
                          <a:latin typeface="Calibri"/>
                        </a:rPr>
                        <a:t>3</a:t>
                      </a:r>
                    </a:p>
                  </a:txBody>
                  <a:tcPr marL="9525" marR="9525" marT="9525" marB="0" anchor="ctr">
                    <a:lnL>
                      <a:noFill/>
                    </a:lnL>
                    <a:lnR>
                      <a:noFill/>
                    </a:lnR>
                    <a:lnT>
                      <a:noFill/>
                    </a:lnT>
                    <a:lnB>
                      <a:noFill/>
                    </a:lnB>
                    <a:solidFill>
                      <a:srgbClr val="CCFF99"/>
                    </a:solidFill>
                  </a:tcPr>
                </a:tc>
                <a:tc>
                  <a:txBody>
                    <a:bodyPr/>
                    <a:lstStyle/>
                    <a:p>
                      <a:pPr algn="ctr" fontAlgn="ctr"/>
                      <a:r>
                        <a:rPr lang="cs-CZ" sz="1400" b="1" i="0" u="none" strike="noStrike" dirty="0" smtClean="0">
                          <a:solidFill>
                            <a:srgbClr val="000000"/>
                          </a:solidFill>
                          <a:latin typeface="Calibri"/>
                        </a:rPr>
                        <a:t>SK </a:t>
                      </a:r>
                      <a:r>
                        <a:rPr lang="cs-CZ" sz="1400" b="1" i="0" u="none" strike="noStrike" dirty="0" err="1" smtClean="0">
                          <a:solidFill>
                            <a:srgbClr val="000000"/>
                          </a:solidFill>
                          <a:latin typeface="Calibri"/>
                        </a:rPr>
                        <a:t>Štětí</a:t>
                      </a:r>
                      <a:r>
                        <a:rPr lang="cs-CZ" sz="1400" b="1" i="0" u="none" strike="noStrike" dirty="0" smtClean="0">
                          <a:solidFill>
                            <a:srgbClr val="000000"/>
                          </a:solidFill>
                          <a:latin typeface="Calibri"/>
                        </a:rPr>
                        <a:t> A</a:t>
                      </a:r>
                      <a:endParaRPr lang="cs-CZ" sz="1400" b="1" i="0" u="none" strike="noStrike" dirty="0">
                        <a:solidFill>
                          <a:srgbClr val="000000"/>
                        </a:solidFill>
                        <a:latin typeface="Calibri"/>
                      </a:endParaRPr>
                    </a:p>
                  </a:txBody>
                  <a:tcPr marL="9525" marR="9525" marT="9525" marB="0" anchor="ctr">
                    <a:lnL>
                      <a:noFill/>
                    </a:lnL>
                    <a:lnR>
                      <a:noFill/>
                    </a:lnR>
                    <a:lnT>
                      <a:noFill/>
                    </a:lnT>
                    <a:lnB>
                      <a:noFill/>
                    </a:lnB>
                    <a:solidFill>
                      <a:srgbClr val="CCFF99"/>
                    </a:solidFill>
                  </a:tcPr>
                </a:tc>
                <a:tc>
                  <a:txBody>
                    <a:bodyPr/>
                    <a:lstStyle/>
                    <a:p>
                      <a:pPr algn="ctr" fontAlgn="ctr"/>
                      <a:r>
                        <a:rPr lang="cs-CZ" sz="1400" b="1" i="0" u="none" strike="noStrike">
                          <a:solidFill>
                            <a:srgbClr val="000000"/>
                          </a:solidFill>
                          <a:latin typeface="Calibri"/>
                        </a:rPr>
                        <a:t>12</a:t>
                      </a:r>
                    </a:p>
                  </a:txBody>
                  <a:tcPr marL="9525" marR="9525" marT="9525" marB="0" anchor="ctr">
                    <a:lnL>
                      <a:noFill/>
                    </a:lnL>
                    <a:lnR>
                      <a:noFill/>
                    </a:lnR>
                    <a:lnT>
                      <a:noFill/>
                    </a:lnT>
                    <a:lnB>
                      <a:noFill/>
                    </a:lnB>
                    <a:solidFill>
                      <a:srgbClr val="CCFF99"/>
                    </a:solidFill>
                  </a:tcPr>
                </a:tc>
                <a:tc>
                  <a:txBody>
                    <a:bodyPr/>
                    <a:lstStyle/>
                    <a:p>
                      <a:pPr algn="ctr" fontAlgn="ctr"/>
                      <a:r>
                        <a:rPr lang="cs-CZ" sz="1400" b="1" i="0" u="none" strike="noStrike" dirty="0">
                          <a:solidFill>
                            <a:srgbClr val="000000"/>
                          </a:solidFill>
                          <a:latin typeface="Calibri"/>
                        </a:rPr>
                        <a:t>6</a:t>
                      </a:r>
                    </a:p>
                  </a:txBody>
                  <a:tcPr marL="9525" marR="9525" marT="9525" marB="0" anchor="ctr">
                    <a:lnL>
                      <a:noFill/>
                    </a:lnL>
                    <a:lnR>
                      <a:noFill/>
                    </a:lnR>
                    <a:lnT>
                      <a:noFill/>
                    </a:lnT>
                    <a:lnB>
                      <a:noFill/>
                    </a:lnB>
                    <a:solidFill>
                      <a:srgbClr val="CCFF99"/>
                    </a:solidFill>
                  </a:tcPr>
                </a:tc>
                <a:tc>
                  <a:txBody>
                    <a:bodyPr/>
                    <a:lstStyle/>
                    <a:p>
                      <a:pPr algn="ctr" fontAlgn="ctr"/>
                      <a:r>
                        <a:rPr lang="cs-CZ" sz="1400" b="1" i="0" u="none" strike="noStrike" dirty="0">
                          <a:solidFill>
                            <a:srgbClr val="000000"/>
                          </a:solidFill>
                          <a:latin typeface="Calibri"/>
                        </a:rPr>
                        <a:t>0</a:t>
                      </a:r>
                    </a:p>
                  </a:txBody>
                  <a:tcPr marL="9525" marR="9525" marT="9525" marB="0" anchor="ctr">
                    <a:lnL>
                      <a:noFill/>
                    </a:lnL>
                    <a:lnR>
                      <a:noFill/>
                    </a:lnR>
                    <a:lnT>
                      <a:noFill/>
                    </a:lnT>
                    <a:lnB>
                      <a:noFill/>
                    </a:lnB>
                    <a:solidFill>
                      <a:srgbClr val="CCFF99"/>
                    </a:solidFill>
                  </a:tcPr>
                </a:tc>
                <a:tc>
                  <a:txBody>
                    <a:bodyPr/>
                    <a:lstStyle/>
                    <a:p>
                      <a:pPr algn="ctr" fontAlgn="ctr"/>
                      <a:r>
                        <a:rPr lang="cs-CZ" sz="1400" b="1" i="0" u="none" strike="noStrike" dirty="0">
                          <a:solidFill>
                            <a:srgbClr val="000000"/>
                          </a:solidFill>
                          <a:latin typeface="Calibri"/>
                        </a:rPr>
                        <a:t>6</a:t>
                      </a:r>
                    </a:p>
                  </a:txBody>
                  <a:tcPr marL="9525" marR="9525" marT="9525" marB="0" anchor="ctr">
                    <a:lnL>
                      <a:noFill/>
                    </a:lnL>
                    <a:lnR>
                      <a:noFill/>
                    </a:lnR>
                    <a:lnT>
                      <a:noFill/>
                    </a:lnT>
                    <a:lnB>
                      <a:noFill/>
                    </a:lnB>
                    <a:solidFill>
                      <a:srgbClr val="CCFF99"/>
                    </a:solidFill>
                  </a:tcPr>
                </a:tc>
                <a:tc>
                  <a:txBody>
                    <a:bodyPr/>
                    <a:lstStyle/>
                    <a:p>
                      <a:pPr algn="ctr" fontAlgn="ctr"/>
                      <a:r>
                        <a:rPr lang="cs-CZ" sz="1400" b="1" i="0" u="none" strike="noStrike" dirty="0">
                          <a:solidFill>
                            <a:srgbClr val="000000"/>
                          </a:solidFill>
                          <a:latin typeface="Calibri"/>
                        </a:rPr>
                        <a:t>93:70</a:t>
                      </a:r>
                    </a:p>
                  </a:txBody>
                  <a:tcPr marL="9525" marR="9525" marT="9525" marB="0" anchor="ctr">
                    <a:lnL>
                      <a:noFill/>
                    </a:lnL>
                    <a:lnR>
                      <a:noFill/>
                    </a:lnR>
                    <a:lnT>
                      <a:noFill/>
                    </a:lnT>
                    <a:lnB>
                      <a:noFill/>
                    </a:lnB>
                    <a:solidFill>
                      <a:srgbClr val="CCFF99"/>
                    </a:solidFill>
                  </a:tcPr>
                </a:tc>
                <a:tc>
                  <a:txBody>
                    <a:bodyPr/>
                    <a:lstStyle/>
                    <a:p>
                      <a:pPr algn="ctr" fontAlgn="ctr"/>
                      <a:r>
                        <a:rPr lang="cs-CZ" sz="1400" b="1" i="0" u="none" strike="noStrike" dirty="0">
                          <a:solidFill>
                            <a:srgbClr val="000000"/>
                          </a:solidFill>
                          <a:latin typeface="Calibri"/>
                        </a:rPr>
                        <a:t>18</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10002"/>
                  </a:ext>
                </a:extLst>
              </a:tr>
              <a:tr h="457200">
                <a:tc>
                  <a:txBody>
                    <a:bodyPr/>
                    <a:lstStyle/>
                    <a:p>
                      <a:pPr algn="ctr" fontAlgn="ctr"/>
                      <a:r>
                        <a:rPr lang="cs-CZ" sz="1400" b="1" i="0" u="none" strike="noStrike">
                          <a:solidFill>
                            <a:srgbClr val="000000"/>
                          </a:solidFill>
                          <a:latin typeface="Calibri"/>
                        </a:rPr>
                        <a:t>4</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smtClean="0">
                          <a:solidFill>
                            <a:srgbClr val="000000"/>
                          </a:solidFill>
                          <a:latin typeface="Calibri"/>
                        </a:rPr>
                        <a:t>TJ </a:t>
                      </a:r>
                      <a:r>
                        <a:rPr lang="cs-CZ" sz="1400" b="1" i="0" u="none" strike="noStrike" dirty="0" err="1" smtClean="0">
                          <a:solidFill>
                            <a:srgbClr val="000000"/>
                          </a:solidFill>
                          <a:latin typeface="Calibri"/>
                        </a:rPr>
                        <a:t>Libotenice</a:t>
                      </a:r>
                      <a:endParaRPr lang="cs-CZ" sz="14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latin typeface="Calibri"/>
                        </a:rPr>
                        <a:t>12</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1</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latin typeface="Calibri"/>
                        </a:rPr>
                        <a:t>0</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latin typeface="Calibri"/>
                        </a:rPr>
                        <a:t>11</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latin typeface="Calibri"/>
                        </a:rPr>
                        <a:t>31:135</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3</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3"/>
                  </a:ext>
                </a:extLst>
              </a:tr>
            </a:tbl>
          </a:graphicData>
        </a:graphic>
      </p:graphicFrame>
      <p:sp>
        <p:nvSpPr>
          <p:cNvPr id="29" name="TextovéPole 28"/>
          <p:cNvSpPr txBox="1"/>
          <p:nvPr/>
        </p:nvSpPr>
        <p:spPr>
          <a:xfrm>
            <a:off x="102941" y="163116"/>
            <a:ext cx="4464496" cy="1938992"/>
          </a:xfrm>
          <a:prstGeom prst="rect">
            <a:avLst/>
          </a:prstGeom>
          <a:blipFill>
            <a:blip r:embed="rId6" cstate="print"/>
            <a:stretch>
              <a:fillRect/>
            </a:stretch>
          </a:blipFill>
          <a:ln w="53975">
            <a:solidFill>
              <a:srgbClr val="990033"/>
            </a:solidFill>
            <a:prstDash val="sysDash"/>
          </a:ln>
        </p:spPr>
        <p:txBody>
          <a:bodyPr wrap="square" rtlCol="0">
            <a:spAutoFit/>
          </a:bodyPr>
          <a:lstStyle/>
          <a:p>
            <a:pPr algn="ctr"/>
            <a:r>
              <a:rPr lang="cs-CZ" sz="2000" dirty="0" smtClean="0">
                <a:latin typeface="Georgia" pitchFamily="18" charset="0"/>
              </a:rPr>
              <a:t>Mladší přípravka A skončila v semifinálové lize okresního přeboru jen těsně před branami finálové skupiny na 3. místě. Nevadí. Gratulujeme k velkému úspěchu. </a:t>
            </a:r>
          </a:p>
        </p:txBody>
      </p:sp>
      <p:pic>
        <p:nvPicPr>
          <p:cNvPr id="30" name="Picture 31"/>
          <p:cNvPicPr>
            <a:picLocks noChangeAspect="1" noChangeArrowheads="1"/>
          </p:cNvPicPr>
          <p:nvPr/>
        </p:nvPicPr>
        <p:blipFill>
          <a:blip r:embed="rId7" cstate="print"/>
          <a:srcRect/>
          <a:stretch>
            <a:fillRect/>
          </a:stretch>
        </p:blipFill>
        <p:spPr bwMode="auto">
          <a:xfrm>
            <a:off x="1471092" y="4987652"/>
            <a:ext cx="1512169" cy="504056"/>
          </a:xfrm>
          <a:prstGeom prst="rect">
            <a:avLst/>
          </a:prstGeom>
          <a:noFill/>
          <a:ln w="9525">
            <a:noFill/>
            <a:miter lim="800000"/>
            <a:headEnd/>
            <a:tailEnd/>
          </a:ln>
        </p:spPr>
      </p:pic>
      <p:pic>
        <p:nvPicPr>
          <p:cNvPr id="31" name="Picture 32"/>
          <p:cNvPicPr>
            <a:picLocks noChangeAspect="1" noChangeArrowheads="1"/>
          </p:cNvPicPr>
          <p:nvPr/>
        </p:nvPicPr>
        <p:blipFill>
          <a:blip r:embed="rId8" cstate="print"/>
          <a:srcRect/>
          <a:stretch>
            <a:fillRect/>
          </a:stretch>
        </p:blipFill>
        <p:spPr bwMode="auto">
          <a:xfrm>
            <a:off x="102941" y="2179340"/>
            <a:ext cx="4392487" cy="792088"/>
          </a:xfrm>
          <a:prstGeom prst="rect">
            <a:avLst/>
          </a:prstGeom>
          <a:noFill/>
          <a:ln w="9525">
            <a:noFill/>
            <a:miter lim="800000"/>
            <a:headEnd/>
            <a:tailEnd/>
          </a:ln>
        </p:spPr>
      </p:pic>
      <p:pic>
        <p:nvPicPr>
          <p:cNvPr id="6146" name="Picture 171"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7" name="Picture 170"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8" name="Picture 169"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9" name="Picture 168"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0" name="Picture 167"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1" name="Picture 166"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2" name="Picture 165"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3" name="Picture 164"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4" name="Picture 163"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5" name="Picture 162"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6" name="Picture 161"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7" name="Picture 160"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8" name="Picture 159"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9" name="Picture 158"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0" name="Picture 157"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1" name="Picture 156"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2" name="Picture 155"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3" name="Picture 154"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4" name="Picture 153"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5" name="Picture 152"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6" name="Picture 151"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7" name="Picture 150"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8" name="Picture 149"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9" name="Picture 148"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0" name="Picture 147"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1" name="Picture 146"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2" name="Picture 145"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3" name="Picture 144"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4" name="Picture 143"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5" name="Picture 142"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6" name="Picture 141"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7" name="Picture 140"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8" name="Picture 139"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9" name="Picture 138"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0" name="Picture 137"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1" name="Picture 136"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2" name="Picture 135"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3" name="Picture 134"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4" name="Picture 133"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5" name="Picture 132"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6" name="Picture 131"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7" name="Picture 130"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8" name="Picture 129"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89" name="Picture 128"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90" name="Picture 127"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1" name="Picture 126"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2" name="Picture 125"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3" name="Picture 124"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4" name="Picture 123"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5" name="Picture 122"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6" name="Picture 121"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7" name="Picture 120"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8" name="Picture 119"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199" name="Picture 118"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200" name="Picture 117"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1" name="Picture 116"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2" name="Picture 115"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3" name="Picture 114"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4" name="Picture 113"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5" name="Picture 112"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6" name="Picture 111"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7" name="Picture 110"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8" name="Picture 109"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09" name="Picture 108"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10" name="Picture 107"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1" name="Picture 106"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2" name="Picture 105"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3" name="Picture 104"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4" name="Picture 103"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5" name="Picture 102"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6" name="Picture 101"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7" name="Picture 100"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8" name="Picture 99"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pic>
        <p:nvPicPr>
          <p:cNvPr id="6219" name="Picture 98"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66"/>
        </a:solidFill>
      </a:spPr>
      <a:bodyPr wrap="square" rtlCol="0">
        <a:spAutoFit/>
      </a:bodyPr>
      <a:lstStyle>
        <a:defPPr algn="just">
          <a:defRPr sz="1400" u="sng" dirty="0" smtClean="0">
            <a:latin typeface="Bookman Old Style" pitchFamily="18"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281013</TotalTime>
  <Words>7871</Words>
  <Application>Microsoft Office PowerPoint</Application>
  <PresentationFormat>Vlastní</PresentationFormat>
  <Paragraphs>3164</Paragraphs>
  <Slides>28</Slides>
  <Notes>17</Notes>
  <HiddenSlides>0</HiddenSlides>
  <MMClips>0</MMClips>
  <ScaleCrop>false</ScaleCrop>
  <HeadingPairs>
    <vt:vector size="6" baseType="variant">
      <vt:variant>
        <vt:lpstr>Použitá písma</vt:lpstr>
      </vt:variant>
      <vt:variant>
        <vt:i4>50</vt:i4>
      </vt:variant>
      <vt:variant>
        <vt:lpstr>Motiv</vt:lpstr>
      </vt:variant>
      <vt:variant>
        <vt:i4>1</vt:i4>
      </vt:variant>
      <vt:variant>
        <vt:lpstr>Nadpisy snímků</vt:lpstr>
      </vt:variant>
      <vt:variant>
        <vt:i4>28</vt:i4>
      </vt:variant>
    </vt:vector>
  </HeadingPairs>
  <TitlesOfParts>
    <vt:vector size="79" baseType="lpstr">
      <vt:lpstr>FangSong</vt:lpstr>
      <vt:lpstr>GulimChe</vt:lpstr>
      <vt:lpstr>Gungsuh</vt:lpstr>
      <vt:lpstr>GungsuhChe</vt:lpstr>
      <vt:lpstr>KaiTi</vt:lpstr>
      <vt:lpstr>Malgun Gothic</vt:lpstr>
      <vt:lpstr>SimHei</vt:lpstr>
      <vt:lpstr>SimSun</vt:lpstr>
      <vt:lpstr>Aharoni</vt:lpstr>
      <vt:lpstr>Albertus MT</vt:lpstr>
      <vt:lpstr>Algerian</vt:lpstr>
      <vt:lpstr>Arial</vt:lpstr>
      <vt:lpstr>Arial Black</vt:lpstr>
      <vt:lpstr>Arial Narrow</vt:lpstr>
      <vt:lpstr>Arial Rounded MT Bold</vt:lpstr>
      <vt:lpstr>Baskerville Old Face</vt:lpstr>
      <vt:lpstr>Berlin Sans FB</vt:lpstr>
      <vt:lpstr>Bookman Old Style</vt:lpstr>
      <vt:lpstr>Britannic Bold</vt:lpstr>
      <vt:lpstr>Calibri</vt:lpstr>
      <vt:lpstr>Californian FB</vt:lpstr>
      <vt:lpstr>Cambria</vt:lpstr>
      <vt:lpstr>Cambria Math</vt:lpstr>
      <vt:lpstr>Century Gothic</vt:lpstr>
      <vt:lpstr>Century Schoolbook</vt:lpstr>
      <vt:lpstr>Colonna MT</vt:lpstr>
      <vt:lpstr>Comic Sans MS</vt:lpstr>
      <vt:lpstr>Constantia</vt:lpstr>
      <vt:lpstr>Cooper Black</vt:lpstr>
      <vt:lpstr>Copperplate Gothic Bold</vt:lpstr>
      <vt:lpstr>David</vt:lpstr>
      <vt:lpstr>Engravers MT</vt:lpstr>
      <vt:lpstr>Eras Bold ITC</vt:lpstr>
      <vt:lpstr>Estrangelo Edessa</vt:lpstr>
      <vt:lpstr>Franklin Gothic Heavy</vt:lpstr>
      <vt:lpstr>FrankRuehl</vt:lpstr>
      <vt:lpstr>Georgia</vt:lpstr>
      <vt:lpstr>Gill Sans Ultra Bold</vt:lpstr>
      <vt:lpstr>Imprint MT Shadow</vt:lpstr>
      <vt:lpstr>KodchiangUPC</vt:lpstr>
      <vt:lpstr>LilyUPC</vt:lpstr>
      <vt:lpstr>Mongolian Baiti</vt:lpstr>
      <vt:lpstr>MS Sans Serif</vt:lpstr>
      <vt:lpstr>Rockwell Condensed</vt:lpstr>
      <vt:lpstr>RomanT</vt:lpstr>
      <vt:lpstr>Script MT Bold</vt:lpstr>
      <vt:lpstr>Swis721 Ex BT</vt:lpstr>
      <vt:lpstr>Times New Roman</vt:lpstr>
      <vt:lpstr>Trebuchet MS</vt:lpstr>
      <vt:lpstr>Verdana</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Plíšek Milan Ing.</cp:lastModifiedBy>
  <cp:revision>16735</cp:revision>
  <cp:lastPrinted>2003-08-14T09:54:30Z</cp:lastPrinted>
  <dcterms:created xsi:type="dcterms:W3CDTF">2001-03-12T13:44:53Z</dcterms:created>
  <dcterms:modified xsi:type="dcterms:W3CDTF">2017-09-08T11:37:12Z</dcterms:modified>
</cp:coreProperties>
</file>