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12" r:id="rId2"/>
    <p:sldId id="258" r:id="rId3"/>
    <p:sldId id="295" r:id="rId4"/>
    <p:sldId id="272" r:id="rId5"/>
    <p:sldId id="289" r:id="rId6"/>
    <p:sldId id="304" r:id="rId7"/>
    <p:sldId id="303" r:id="rId8"/>
    <p:sldId id="290" r:id="rId9"/>
    <p:sldId id="315" r:id="rId10"/>
    <p:sldId id="316" r:id="rId11"/>
    <p:sldId id="273" r:id="rId12"/>
    <p:sldId id="260" r:id="rId13"/>
    <p:sldId id="259" r:id="rId14"/>
    <p:sldId id="309" r:id="rId15"/>
    <p:sldId id="275" r:id="rId16"/>
    <p:sldId id="317" r:id="rId17"/>
    <p:sldId id="318" r:id="rId18"/>
    <p:sldId id="262" r:id="rId19"/>
    <p:sldId id="276" r:id="rId20"/>
    <p:sldId id="305" r:id="rId21"/>
    <p:sldId id="313" r:id="rId22"/>
    <p:sldId id="314" r:id="rId23"/>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00CC"/>
    <a:srgbClr val="000099"/>
    <a:srgbClr val="009900"/>
    <a:srgbClr val="9900CC"/>
    <a:srgbClr val="008000"/>
    <a:srgbClr val="FF6600"/>
    <a:srgbClr val="CC0000"/>
    <a:srgbClr val="3366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6812" autoAdjust="0"/>
  </p:normalViewPr>
  <p:slideViewPr>
    <p:cSldViewPr>
      <p:cViewPr varScale="1">
        <p:scale>
          <a:sx n="79" d="100"/>
          <a:sy n="79" d="100"/>
        </p:scale>
        <p:origin x="1164" y="78"/>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13</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14</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15</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16</a:t>
            </a:fld>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18</a:t>
            </a:fld>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19</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20</a:t>
            </a:fld>
            <a:endParaRPr lang="cs-CZ"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11</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12</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8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3" Type="http://schemas.openxmlformats.org/officeDocument/2006/relationships/image" Target="../media/image492.emf"/><Relationship Id="rId18" Type="http://schemas.openxmlformats.org/officeDocument/2006/relationships/image" Target="../media/image497.emf"/><Relationship Id="rId26" Type="http://schemas.openxmlformats.org/officeDocument/2006/relationships/image" Target="../media/image505.emf"/><Relationship Id="rId39" Type="http://schemas.openxmlformats.org/officeDocument/2006/relationships/image" Target="../media/image518.emf"/><Relationship Id="rId21" Type="http://schemas.openxmlformats.org/officeDocument/2006/relationships/image" Target="../media/image500.emf"/><Relationship Id="rId34" Type="http://schemas.openxmlformats.org/officeDocument/2006/relationships/image" Target="../media/image513.emf"/><Relationship Id="rId42" Type="http://schemas.openxmlformats.org/officeDocument/2006/relationships/image" Target="../media/image521.emf"/><Relationship Id="rId47" Type="http://schemas.openxmlformats.org/officeDocument/2006/relationships/image" Target="../media/image526.emf"/><Relationship Id="rId50" Type="http://schemas.openxmlformats.org/officeDocument/2006/relationships/image" Target="../media/image529.emf"/><Relationship Id="rId55" Type="http://schemas.openxmlformats.org/officeDocument/2006/relationships/image" Target="../media/image534.emf"/><Relationship Id="rId63" Type="http://schemas.openxmlformats.org/officeDocument/2006/relationships/image" Target="../media/image542.emf"/><Relationship Id="rId68" Type="http://schemas.openxmlformats.org/officeDocument/2006/relationships/image" Target="../media/image547.emf"/><Relationship Id="rId76" Type="http://schemas.openxmlformats.org/officeDocument/2006/relationships/image" Target="../media/image555.emf"/><Relationship Id="rId7" Type="http://schemas.openxmlformats.org/officeDocument/2006/relationships/image" Target="../media/image486.emf"/><Relationship Id="rId71" Type="http://schemas.openxmlformats.org/officeDocument/2006/relationships/image" Target="../media/image550.emf"/><Relationship Id="rId2" Type="http://schemas.openxmlformats.org/officeDocument/2006/relationships/notesSlide" Target="../notesSlides/notesSlide8.xml"/><Relationship Id="rId16" Type="http://schemas.openxmlformats.org/officeDocument/2006/relationships/image" Target="../media/image495.emf"/><Relationship Id="rId29" Type="http://schemas.openxmlformats.org/officeDocument/2006/relationships/image" Target="../media/image508.emf"/><Relationship Id="rId11" Type="http://schemas.openxmlformats.org/officeDocument/2006/relationships/image" Target="../media/image490.emf"/><Relationship Id="rId24" Type="http://schemas.openxmlformats.org/officeDocument/2006/relationships/image" Target="../media/image503.emf"/><Relationship Id="rId32" Type="http://schemas.openxmlformats.org/officeDocument/2006/relationships/image" Target="../media/image511.emf"/><Relationship Id="rId37" Type="http://schemas.openxmlformats.org/officeDocument/2006/relationships/image" Target="../media/image516.emf"/><Relationship Id="rId40" Type="http://schemas.openxmlformats.org/officeDocument/2006/relationships/image" Target="../media/image519.emf"/><Relationship Id="rId45" Type="http://schemas.openxmlformats.org/officeDocument/2006/relationships/image" Target="../media/image524.emf"/><Relationship Id="rId53" Type="http://schemas.openxmlformats.org/officeDocument/2006/relationships/image" Target="../media/image532.emf"/><Relationship Id="rId58" Type="http://schemas.openxmlformats.org/officeDocument/2006/relationships/image" Target="../media/image537.emf"/><Relationship Id="rId66" Type="http://schemas.openxmlformats.org/officeDocument/2006/relationships/image" Target="../media/image545.emf"/><Relationship Id="rId74" Type="http://schemas.openxmlformats.org/officeDocument/2006/relationships/image" Target="../media/image553.emf"/><Relationship Id="rId79" Type="http://schemas.openxmlformats.org/officeDocument/2006/relationships/image" Target="../media/image558.emf"/><Relationship Id="rId5" Type="http://schemas.openxmlformats.org/officeDocument/2006/relationships/image" Target="../media/image484.png"/><Relationship Id="rId61" Type="http://schemas.openxmlformats.org/officeDocument/2006/relationships/image" Target="../media/image540.emf"/><Relationship Id="rId10" Type="http://schemas.openxmlformats.org/officeDocument/2006/relationships/image" Target="../media/image489.emf"/><Relationship Id="rId19" Type="http://schemas.openxmlformats.org/officeDocument/2006/relationships/image" Target="../media/image498.emf"/><Relationship Id="rId31" Type="http://schemas.openxmlformats.org/officeDocument/2006/relationships/image" Target="../media/image510.emf"/><Relationship Id="rId44" Type="http://schemas.openxmlformats.org/officeDocument/2006/relationships/image" Target="../media/image523.emf"/><Relationship Id="rId52" Type="http://schemas.openxmlformats.org/officeDocument/2006/relationships/image" Target="../media/image531.emf"/><Relationship Id="rId60" Type="http://schemas.openxmlformats.org/officeDocument/2006/relationships/image" Target="../media/image539.emf"/><Relationship Id="rId65" Type="http://schemas.openxmlformats.org/officeDocument/2006/relationships/image" Target="../media/image544.emf"/><Relationship Id="rId73" Type="http://schemas.openxmlformats.org/officeDocument/2006/relationships/image" Target="../media/image552.emf"/><Relationship Id="rId78" Type="http://schemas.openxmlformats.org/officeDocument/2006/relationships/image" Target="../media/image557.emf"/><Relationship Id="rId4" Type="http://schemas.openxmlformats.org/officeDocument/2006/relationships/image" Target="../media/image483.png"/><Relationship Id="rId9" Type="http://schemas.openxmlformats.org/officeDocument/2006/relationships/image" Target="../media/image488.emf"/><Relationship Id="rId14" Type="http://schemas.openxmlformats.org/officeDocument/2006/relationships/image" Target="../media/image493.emf"/><Relationship Id="rId22" Type="http://schemas.openxmlformats.org/officeDocument/2006/relationships/image" Target="../media/image501.emf"/><Relationship Id="rId27" Type="http://schemas.openxmlformats.org/officeDocument/2006/relationships/image" Target="../media/image506.emf"/><Relationship Id="rId30" Type="http://schemas.openxmlformats.org/officeDocument/2006/relationships/image" Target="../media/image509.emf"/><Relationship Id="rId35" Type="http://schemas.openxmlformats.org/officeDocument/2006/relationships/image" Target="../media/image514.emf"/><Relationship Id="rId43" Type="http://schemas.openxmlformats.org/officeDocument/2006/relationships/image" Target="../media/image522.emf"/><Relationship Id="rId48" Type="http://schemas.openxmlformats.org/officeDocument/2006/relationships/image" Target="../media/image527.emf"/><Relationship Id="rId56" Type="http://schemas.openxmlformats.org/officeDocument/2006/relationships/image" Target="../media/image535.emf"/><Relationship Id="rId64" Type="http://schemas.openxmlformats.org/officeDocument/2006/relationships/image" Target="../media/image543.emf"/><Relationship Id="rId69" Type="http://schemas.openxmlformats.org/officeDocument/2006/relationships/image" Target="../media/image548.emf"/><Relationship Id="rId77" Type="http://schemas.openxmlformats.org/officeDocument/2006/relationships/image" Target="../media/image556.emf"/><Relationship Id="rId8" Type="http://schemas.openxmlformats.org/officeDocument/2006/relationships/image" Target="../media/image487.emf"/><Relationship Id="rId51" Type="http://schemas.openxmlformats.org/officeDocument/2006/relationships/image" Target="../media/image530.emf"/><Relationship Id="rId72" Type="http://schemas.openxmlformats.org/officeDocument/2006/relationships/image" Target="../media/image551.emf"/><Relationship Id="rId3" Type="http://schemas.openxmlformats.org/officeDocument/2006/relationships/image" Target="../media/image482.jpeg"/><Relationship Id="rId12" Type="http://schemas.openxmlformats.org/officeDocument/2006/relationships/image" Target="../media/image491.emf"/><Relationship Id="rId17" Type="http://schemas.openxmlformats.org/officeDocument/2006/relationships/image" Target="../media/image496.emf"/><Relationship Id="rId25" Type="http://schemas.openxmlformats.org/officeDocument/2006/relationships/image" Target="../media/image504.emf"/><Relationship Id="rId33" Type="http://schemas.openxmlformats.org/officeDocument/2006/relationships/image" Target="../media/image512.emf"/><Relationship Id="rId38" Type="http://schemas.openxmlformats.org/officeDocument/2006/relationships/image" Target="../media/image517.emf"/><Relationship Id="rId46" Type="http://schemas.openxmlformats.org/officeDocument/2006/relationships/image" Target="../media/image525.emf"/><Relationship Id="rId59" Type="http://schemas.openxmlformats.org/officeDocument/2006/relationships/image" Target="../media/image538.emf"/><Relationship Id="rId67" Type="http://schemas.openxmlformats.org/officeDocument/2006/relationships/image" Target="../media/image546.emf"/><Relationship Id="rId20" Type="http://schemas.openxmlformats.org/officeDocument/2006/relationships/image" Target="../media/image499.emf"/><Relationship Id="rId41" Type="http://schemas.openxmlformats.org/officeDocument/2006/relationships/image" Target="../media/image520.emf"/><Relationship Id="rId54" Type="http://schemas.openxmlformats.org/officeDocument/2006/relationships/image" Target="../media/image533.emf"/><Relationship Id="rId62" Type="http://schemas.openxmlformats.org/officeDocument/2006/relationships/image" Target="../media/image541.emf"/><Relationship Id="rId70" Type="http://schemas.openxmlformats.org/officeDocument/2006/relationships/image" Target="../media/image549.emf"/><Relationship Id="rId75" Type="http://schemas.openxmlformats.org/officeDocument/2006/relationships/image" Target="../media/image554.emf"/><Relationship Id="rId1" Type="http://schemas.openxmlformats.org/officeDocument/2006/relationships/slideLayout" Target="../slideLayouts/slideLayout12.xml"/><Relationship Id="rId6" Type="http://schemas.openxmlformats.org/officeDocument/2006/relationships/image" Target="../media/image485.emf"/><Relationship Id="rId15" Type="http://schemas.openxmlformats.org/officeDocument/2006/relationships/image" Target="../media/image494.emf"/><Relationship Id="rId23" Type="http://schemas.openxmlformats.org/officeDocument/2006/relationships/image" Target="../media/image502.emf"/><Relationship Id="rId28" Type="http://schemas.openxmlformats.org/officeDocument/2006/relationships/image" Target="../media/image507.emf"/><Relationship Id="rId36" Type="http://schemas.openxmlformats.org/officeDocument/2006/relationships/image" Target="../media/image515.emf"/><Relationship Id="rId49" Type="http://schemas.openxmlformats.org/officeDocument/2006/relationships/image" Target="../media/image528.emf"/><Relationship Id="rId57" Type="http://schemas.openxmlformats.org/officeDocument/2006/relationships/image" Target="../media/image536.emf"/></Relationships>
</file>

<file path=ppt/slides/_rels/slide12.xml.rels><?xml version="1.0" encoding="UTF-8" standalone="yes"?>
<Relationships xmlns="http://schemas.openxmlformats.org/package/2006/relationships"><Relationship Id="rId13" Type="http://schemas.openxmlformats.org/officeDocument/2006/relationships/image" Target="../media/image569.emf"/><Relationship Id="rId18" Type="http://schemas.openxmlformats.org/officeDocument/2006/relationships/image" Target="../media/image574.emf"/><Relationship Id="rId26" Type="http://schemas.openxmlformats.org/officeDocument/2006/relationships/image" Target="../media/image582.emf"/><Relationship Id="rId39" Type="http://schemas.openxmlformats.org/officeDocument/2006/relationships/image" Target="../media/image595.emf"/><Relationship Id="rId21" Type="http://schemas.openxmlformats.org/officeDocument/2006/relationships/image" Target="../media/image577.emf"/><Relationship Id="rId34" Type="http://schemas.openxmlformats.org/officeDocument/2006/relationships/image" Target="../media/image590.emf"/><Relationship Id="rId42" Type="http://schemas.openxmlformats.org/officeDocument/2006/relationships/image" Target="../media/image598.emf"/><Relationship Id="rId47" Type="http://schemas.openxmlformats.org/officeDocument/2006/relationships/image" Target="../media/image603.emf"/><Relationship Id="rId50" Type="http://schemas.openxmlformats.org/officeDocument/2006/relationships/image" Target="../media/image606.emf"/><Relationship Id="rId55" Type="http://schemas.openxmlformats.org/officeDocument/2006/relationships/image" Target="../media/image611.emf"/><Relationship Id="rId63" Type="http://schemas.openxmlformats.org/officeDocument/2006/relationships/image" Target="../media/image619.emf"/><Relationship Id="rId7" Type="http://schemas.openxmlformats.org/officeDocument/2006/relationships/image" Target="../media/image563.emf"/><Relationship Id="rId2" Type="http://schemas.openxmlformats.org/officeDocument/2006/relationships/notesSlide" Target="../notesSlides/notesSlide9.xml"/><Relationship Id="rId16" Type="http://schemas.openxmlformats.org/officeDocument/2006/relationships/image" Target="../media/image572.emf"/><Relationship Id="rId20" Type="http://schemas.openxmlformats.org/officeDocument/2006/relationships/image" Target="../media/image576.emf"/><Relationship Id="rId29" Type="http://schemas.openxmlformats.org/officeDocument/2006/relationships/image" Target="../media/image585.emf"/><Relationship Id="rId41" Type="http://schemas.openxmlformats.org/officeDocument/2006/relationships/image" Target="../media/image597.emf"/><Relationship Id="rId54" Type="http://schemas.openxmlformats.org/officeDocument/2006/relationships/image" Target="../media/image610.emf"/><Relationship Id="rId62" Type="http://schemas.openxmlformats.org/officeDocument/2006/relationships/image" Target="../media/image618.emf"/><Relationship Id="rId1" Type="http://schemas.openxmlformats.org/officeDocument/2006/relationships/slideLayout" Target="../slideLayouts/slideLayout7.xml"/><Relationship Id="rId6" Type="http://schemas.openxmlformats.org/officeDocument/2006/relationships/image" Target="../media/image562.emf"/><Relationship Id="rId11" Type="http://schemas.openxmlformats.org/officeDocument/2006/relationships/image" Target="../media/image567.emf"/><Relationship Id="rId24" Type="http://schemas.openxmlformats.org/officeDocument/2006/relationships/image" Target="../media/image580.emf"/><Relationship Id="rId32" Type="http://schemas.openxmlformats.org/officeDocument/2006/relationships/image" Target="../media/image588.emf"/><Relationship Id="rId37" Type="http://schemas.openxmlformats.org/officeDocument/2006/relationships/image" Target="../media/image593.emf"/><Relationship Id="rId40" Type="http://schemas.openxmlformats.org/officeDocument/2006/relationships/image" Target="../media/image596.emf"/><Relationship Id="rId45" Type="http://schemas.openxmlformats.org/officeDocument/2006/relationships/image" Target="../media/image601.emf"/><Relationship Id="rId53" Type="http://schemas.openxmlformats.org/officeDocument/2006/relationships/image" Target="../media/image609.emf"/><Relationship Id="rId58" Type="http://schemas.openxmlformats.org/officeDocument/2006/relationships/image" Target="../media/image614.emf"/><Relationship Id="rId5" Type="http://schemas.openxmlformats.org/officeDocument/2006/relationships/image" Target="../media/image561.jpeg"/><Relationship Id="rId15" Type="http://schemas.openxmlformats.org/officeDocument/2006/relationships/image" Target="../media/image571.emf"/><Relationship Id="rId23" Type="http://schemas.openxmlformats.org/officeDocument/2006/relationships/image" Target="../media/image579.emf"/><Relationship Id="rId28" Type="http://schemas.openxmlformats.org/officeDocument/2006/relationships/image" Target="../media/image584.emf"/><Relationship Id="rId36" Type="http://schemas.openxmlformats.org/officeDocument/2006/relationships/image" Target="../media/image592.emf"/><Relationship Id="rId49" Type="http://schemas.openxmlformats.org/officeDocument/2006/relationships/image" Target="../media/image605.emf"/><Relationship Id="rId57" Type="http://schemas.openxmlformats.org/officeDocument/2006/relationships/image" Target="../media/image613.emf"/><Relationship Id="rId61" Type="http://schemas.openxmlformats.org/officeDocument/2006/relationships/image" Target="../media/image617.emf"/><Relationship Id="rId10" Type="http://schemas.openxmlformats.org/officeDocument/2006/relationships/image" Target="../media/image566.emf"/><Relationship Id="rId19" Type="http://schemas.openxmlformats.org/officeDocument/2006/relationships/image" Target="../media/image575.emf"/><Relationship Id="rId31" Type="http://schemas.openxmlformats.org/officeDocument/2006/relationships/image" Target="../media/image587.emf"/><Relationship Id="rId44" Type="http://schemas.openxmlformats.org/officeDocument/2006/relationships/image" Target="../media/image600.emf"/><Relationship Id="rId52" Type="http://schemas.openxmlformats.org/officeDocument/2006/relationships/image" Target="../media/image608.emf"/><Relationship Id="rId60" Type="http://schemas.openxmlformats.org/officeDocument/2006/relationships/image" Target="../media/image616.emf"/><Relationship Id="rId65" Type="http://schemas.openxmlformats.org/officeDocument/2006/relationships/image" Target="../media/image621.emf"/><Relationship Id="rId4" Type="http://schemas.openxmlformats.org/officeDocument/2006/relationships/image" Target="../media/image560.jpeg"/><Relationship Id="rId9" Type="http://schemas.openxmlformats.org/officeDocument/2006/relationships/image" Target="../media/image565.emf"/><Relationship Id="rId14" Type="http://schemas.openxmlformats.org/officeDocument/2006/relationships/image" Target="../media/image570.emf"/><Relationship Id="rId22" Type="http://schemas.openxmlformats.org/officeDocument/2006/relationships/image" Target="../media/image578.emf"/><Relationship Id="rId27" Type="http://schemas.openxmlformats.org/officeDocument/2006/relationships/image" Target="../media/image583.emf"/><Relationship Id="rId30" Type="http://schemas.openxmlformats.org/officeDocument/2006/relationships/image" Target="../media/image586.emf"/><Relationship Id="rId35" Type="http://schemas.openxmlformats.org/officeDocument/2006/relationships/image" Target="../media/image591.emf"/><Relationship Id="rId43" Type="http://schemas.openxmlformats.org/officeDocument/2006/relationships/image" Target="../media/image599.emf"/><Relationship Id="rId48" Type="http://schemas.openxmlformats.org/officeDocument/2006/relationships/image" Target="../media/image604.emf"/><Relationship Id="rId56" Type="http://schemas.openxmlformats.org/officeDocument/2006/relationships/image" Target="../media/image612.emf"/><Relationship Id="rId64" Type="http://schemas.openxmlformats.org/officeDocument/2006/relationships/image" Target="../media/image620.emf"/><Relationship Id="rId8" Type="http://schemas.openxmlformats.org/officeDocument/2006/relationships/image" Target="../media/image564.emf"/><Relationship Id="rId51" Type="http://schemas.openxmlformats.org/officeDocument/2006/relationships/image" Target="../media/image607.emf"/><Relationship Id="rId3" Type="http://schemas.openxmlformats.org/officeDocument/2006/relationships/image" Target="../media/image559.png"/><Relationship Id="rId12" Type="http://schemas.openxmlformats.org/officeDocument/2006/relationships/image" Target="../media/image568.emf"/><Relationship Id="rId17" Type="http://schemas.openxmlformats.org/officeDocument/2006/relationships/image" Target="../media/image573.emf"/><Relationship Id="rId25" Type="http://schemas.openxmlformats.org/officeDocument/2006/relationships/image" Target="../media/image581.emf"/><Relationship Id="rId33" Type="http://schemas.openxmlformats.org/officeDocument/2006/relationships/image" Target="../media/image589.emf"/><Relationship Id="rId38" Type="http://schemas.openxmlformats.org/officeDocument/2006/relationships/image" Target="../media/image594.emf"/><Relationship Id="rId46" Type="http://schemas.openxmlformats.org/officeDocument/2006/relationships/image" Target="../media/image602.emf"/><Relationship Id="rId59" Type="http://schemas.openxmlformats.org/officeDocument/2006/relationships/image" Target="../media/image615.emf"/></Relationships>
</file>

<file path=ppt/slides/_rels/slide13.xml.rels><?xml version="1.0" encoding="UTF-8" standalone="yes"?>
<Relationships xmlns="http://schemas.openxmlformats.org/package/2006/relationships"><Relationship Id="rId3" Type="http://schemas.openxmlformats.org/officeDocument/2006/relationships/image" Target="../media/image622.w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24.png"/><Relationship Id="rId4" Type="http://schemas.openxmlformats.org/officeDocument/2006/relationships/image" Target="../media/image623.png"/></Relationships>
</file>

<file path=ppt/slides/_rels/slide14.xml.rels><?xml version="1.0" encoding="UTF-8" standalone="yes"?>
<Relationships xmlns="http://schemas.openxmlformats.org/package/2006/relationships"><Relationship Id="rId3" Type="http://schemas.openxmlformats.org/officeDocument/2006/relationships/image" Target="../media/image6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6.jpeg"/></Relationships>
</file>

<file path=ppt/slides/_rels/slide15.xml.rels><?xml version="1.0" encoding="UTF-8" standalone="yes"?>
<Relationships xmlns="http://schemas.openxmlformats.org/package/2006/relationships"><Relationship Id="rId8" Type="http://schemas.openxmlformats.org/officeDocument/2006/relationships/image" Target="../media/image632.jpeg"/><Relationship Id="rId3" Type="http://schemas.openxmlformats.org/officeDocument/2006/relationships/image" Target="../media/image627.jpeg"/><Relationship Id="rId7" Type="http://schemas.openxmlformats.org/officeDocument/2006/relationships/image" Target="../media/image63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30.jpeg"/><Relationship Id="rId11" Type="http://schemas.openxmlformats.org/officeDocument/2006/relationships/image" Target="../media/image634.png"/><Relationship Id="rId5" Type="http://schemas.openxmlformats.org/officeDocument/2006/relationships/image" Target="../media/image629.jpeg"/><Relationship Id="rId10" Type="http://schemas.openxmlformats.org/officeDocument/2006/relationships/image" Target="../media/image5.png"/><Relationship Id="rId4" Type="http://schemas.openxmlformats.org/officeDocument/2006/relationships/image" Target="../media/image628.png"/><Relationship Id="rId9" Type="http://schemas.openxmlformats.org/officeDocument/2006/relationships/image" Target="../media/image633.png"/></Relationships>
</file>

<file path=ppt/slides/_rels/slide16.xml.rels><?xml version="1.0" encoding="UTF-8" standalone="yes"?>
<Relationships xmlns="http://schemas.openxmlformats.org/package/2006/relationships"><Relationship Id="rId3" Type="http://schemas.openxmlformats.org/officeDocument/2006/relationships/image" Target="../media/image635.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37.png"/><Relationship Id="rId4" Type="http://schemas.openxmlformats.org/officeDocument/2006/relationships/image" Target="../media/image636.png"/></Relationships>
</file>

<file path=ppt/slides/_rels/slide17.xml.rels><?xml version="1.0" encoding="UTF-8" standalone="yes"?>
<Relationships xmlns="http://schemas.openxmlformats.org/package/2006/relationships"><Relationship Id="rId3" Type="http://schemas.openxmlformats.org/officeDocument/2006/relationships/image" Target="../media/image639.png"/><Relationship Id="rId2" Type="http://schemas.openxmlformats.org/officeDocument/2006/relationships/image" Target="../media/image638.jpeg"/><Relationship Id="rId1" Type="http://schemas.openxmlformats.org/officeDocument/2006/relationships/slideLayout" Target="../slideLayouts/slideLayout13.xml"/><Relationship Id="rId4" Type="http://schemas.openxmlformats.org/officeDocument/2006/relationships/image" Target="../media/image640.jpeg"/></Relationships>
</file>

<file path=ppt/slides/_rels/slide18.xml.rels><?xml version="1.0" encoding="UTF-8" standalone="yes"?>
<Relationships xmlns="http://schemas.openxmlformats.org/package/2006/relationships"><Relationship Id="rId8" Type="http://schemas.openxmlformats.org/officeDocument/2006/relationships/image" Target="../media/image646.emf"/><Relationship Id="rId13" Type="http://schemas.openxmlformats.org/officeDocument/2006/relationships/image" Target="../media/image651.emf"/><Relationship Id="rId18" Type="http://schemas.openxmlformats.org/officeDocument/2006/relationships/image" Target="../media/image656.emf"/><Relationship Id="rId26" Type="http://schemas.openxmlformats.org/officeDocument/2006/relationships/image" Target="../media/image664.emf"/><Relationship Id="rId39" Type="http://schemas.openxmlformats.org/officeDocument/2006/relationships/image" Target="../media/image677.emf"/><Relationship Id="rId3" Type="http://schemas.openxmlformats.org/officeDocument/2006/relationships/image" Target="../media/image641.png"/><Relationship Id="rId21" Type="http://schemas.openxmlformats.org/officeDocument/2006/relationships/image" Target="../media/image659.emf"/><Relationship Id="rId34" Type="http://schemas.openxmlformats.org/officeDocument/2006/relationships/image" Target="../media/image672.emf"/><Relationship Id="rId7" Type="http://schemas.openxmlformats.org/officeDocument/2006/relationships/image" Target="../media/image645.emf"/><Relationship Id="rId12" Type="http://schemas.openxmlformats.org/officeDocument/2006/relationships/image" Target="../media/image650.emf"/><Relationship Id="rId17" Type="http://schemas.openxmlformats.org/officeDocument/2006/relationships/image" Target="../media/image655.emf"/><Relationship Id="rId25" Type="http://schemas.openxmlformats.org/officeDocument/2006/relationships/image" Target="../media/image663.emf"/><Relationship Id="rId33" Type="http://schemas.openxmlformats.org/officeDocument/2006/relationships/image" Target="../media/image671.emf"/><Relationship Id="rId38" Type="http://schemas.openxmlformats.org/officeDocument/2006/relationships/image" Target="../media/image676.emf"/><Relationship Id="rId2" Type="http://schemas.openxmlformats.org/officeDocument/2006/relationships/notesSlide" Target="../notesSlides/notesSlide14.xml"/><Relationship Id="rId16" Type="http://schemas.openxmlformats.org/officeDocument/2006/relationships/image" Target="../media/image654.emf"/><Relationship Id="rId20" Type="http://schemas.openxmlformats.org/officeDocument/2006/relationships/image" Target="../media/image658.emf"/><Relationship Id="rId29" Type="http://schemas.openxmlformats.org/officeDocument/2006/relationships/image" Target="../media/image667.emf"/><Relationship Id="rId41" Type="http://schemas.openxmlformats.org/officeDocument/2006/relationships/image" Target="../media/image679.emf"/><Relationship Id="rId1" Type="http://schemas.openxmlformats.org/officeDocument/2006/relationships/slideLayout" Target="../slideLayouts/slideLayout7.xml"/><Relationship Id="rId6" Type="http://schemas.openxmlformats.org/officeDocument/2006/relationships/image" Target="../media/image644.emf"/><Relationship Id="rId11" Type="http://schemas.openxmlformats.org/officeDocument/2006/relationships/image" Target="../media/image649.emf"/><Relationship Id="rId24" Type="http://schemas.openxmlformats.org/officeDocument/2006/relationships/image" Target="../media/image662.emf"/><Relationship Id="rId32" Type="http://schemas.openxmlformats.org/officeDocument/2006/relationships/image" Target="../media/image670.emf"/><Relationship Id="rId37" Type="http://schemas.openxmlformats.org/officeDocument/2006/relationships/image" Target="../media/image675.emf"/><Relationship Id="rId40" Type="http://schemas.openxmlformats.org/officeDocument/2006/relationships/image" Target="../media/image678.emf"/><Relationship Id="rId5" Type="http://schemas.openxmlformats.org/officeDocument/2006/relationships/image" Target="../media/image643.emf"/><Relationship Id="rId15" Type="http://schemas.openxmlformats.org/officeDocument/2006/relationships/image" Target="../media/image653.emf"/><Relationship Id="rId23" Type="http://schemas.openxmlformats.org/officeDocument/2006/relationships/image" Target="../media/image661.emf"/><Relationship Id="rId28" Type="http://schemas.openxmlformats.org/officeDocument/2006/relationships/image" Target="../media/image666.emf"/><Relationship Id="rId36" Type="http://schemas.openxmlformats.org/officeDocument/2006/relationships/image" Target="../media/image674.emf"/><Relationship Id="rId10" Type="http://schemas.openxmlformats.org/officeDocument/2006/relationships/image" Target="../media/image648.emf"/><Relationship Id="rId19" Type="http://schemas.openxmlformats.org/officeDocument/2006/relationships/image" Target="../media/image657.emf"/><Relationship Id="rId31" Type="http://schemas.openxmlformats.org/officeDocument/2006/relationships/image" Target="../media/image669.emf"/><Relationship Id="rId4" Type="http://schemas.openxmlformats.org/officeDocument/2006/relationships/image" Target="../media/image642.emf"/><Relationship Id="rId9" Type="http://schemas.openxmlformats.org/officeDocument/2006/relationships/image" Target="../media/image647.emf"/><Relationship Id="rId14" Type="http://schemas.openxmlformats.org/officeDocument/2006/relationships/image" Target="../media/image652.emf"/><Relationship Id="rId22" Type="http://schemas.openxmlformats.org/officeDocument/2006/relationships/image" Target="../media/image660.emf"/><Relationship Id="rId27" Type="http://schemas.openxmlformats.org/officeDocument/2006/relationships/image" Target="../media/image665.emf"/><Relationship Id="rId30" Type="http://schemas.openxmlformats.org/officeDocument/2006/relationships/image" Target="../media/image668.emf"/><Relationship Id="rId35" Type="http://schemas.openxmlformats.org/officeDocument/2006/relationships/image" Target="../media/image673.emf"/></Relationships>
</file>

<file path=ppt/slides/_rels/slide19.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682.png"/><Relationship Id="rId4" Type="http://schemas.openxmlformats.org/officeDocument/2006/relationships/image" Target="../media/image681.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izolace-beran.cz/index.php?lg=cz" TargetMode="External"/><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688.emf"/><Relationship Id="rId13" Type="http://schemas.openxmlformats.org/officeDocument/2006/relationships/image" Target="../media/image693.emf"/><Relationship Id="rId3" Type="http://schemas.openxmlformats.org/officeDocument/2006/relationships/image" Target="../media/image683.png"/><Relationship Id="rId7" Type="http://schemas.openxmlformats.org/officeDocument/2006/relationships/image" Target="../media/image687.emf"/><Relationship Id="rId12" Type="http://schemas.openxmlformats.org/officeDocument/2006/relationships/image" Target="../media/image692.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86.emf"/><Relationship Id="rId11" Type="http://schemas.openxmlformats.org/officeDocument/2006/relationships/image" Target="../media/image691.emf"/><Relationship Id="rId5" Type="http://schemas.openxmlformats.org/officeDocument/2006/relationships/image" Target="../media/image685.emf"/><Relationship Id="rId10" Type="http://schemas.openxmlformats.org/officeDocument/2006/relationships/image" Target="../media/image690.emf"/><Relationship Id="rId4" Type="http://schemas.openxmlformats.org/officeDocument/2006/relationships/image" Target="../media/image684.png"/><Relationship Id="rId9" Type="http://schemas.openxmlformats.org/officeDocument/2006/relationships/image" Target="../media/image689.emf"/><Relationship Id="rId14" Type="http://schemas.openxmlformats.org/officeDocument/2006/relationships/image" Target="../media/image694.emf"/></Relationships>
</file>

<file path=ppt/slides/_rels/slide21.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image" Target="../media/image695.jpeg"/><Relationship Id="rId1" Type="http://schemas.openxmlformats.org/officeDocument/2006/relationships/slideLayout" Target="../slideLayouts/slideLayout12.xml"/><Relationship Id="rId6" Type="http://schemas.openxmlformats.org/officeDocument/2006/relationships/image" Target="../media/image699.png"/><Relationship Id="rId5" Type="http://schemas.openxmlformats.org/officeDocument/2006/relationships/image" Target="../media/image698.jpeg"/><Relationship Id="rId4" Type="http://schemas.openxmlformats.org/officeDocument/2006/relationships/image" Target="../media/image697.png"/></Relationships>
</file>

<file path=ppt/slides/_rels/slide22.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image" Target="../media/image700.jpeg"/><Relationship Id="rId1" Type="http://schemas.openxmlformats.org/officeDocument/2006/relationships/slideLayout" Target="../slideLayouts/slideLayout12.xml"/><Relationship Id="rId5" Type="http://schemas.openxmlformats.org/officeDocument/2006/relationships/image" Target="../media/image702.png"/><Relationship Id="rId4" Type="http://schemas.openxmlformats.org/officeDocument/2006/relationships/image" Target="../media/image561.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30.emf"/><Relationship Id="rId18" Type="http://schemas.openxmlformats.org/officeDocument/2006/relationships/image" Target="../media/image35.emf"/><Relationship Id="rId26" Type="http://schemas.openxmlformats.org/officeDocument/2006/relationships/image" Target="../media/image43.emf"/><Relationship Id="rId39" Type="http://schemas.openxmlformats.org/officeDocument/2006/relationships/image" Target="../media/image56.emf"/><Relationship Id="rId21" Type="http://schemas.openxmlformats.org/officeDocument/2006/relationships/image" Target="../media/image38.emf"/><Relationship Id="rId34" Type="http://schemas.openxmlformats.org/officeDocument/2006/relationships/image" Target="../media/image51.emf"/><Relationship Id="rId42" Type="http://schemas.openxmlformats.org/officeDocument/2006/relationships/image" Target="../media/image59.emf"/><Relationship Id="rId47" Type="http://schemas.openxmlformats.org/officeDocument/2006/relationships/image" Target="../media/image64.emf"/><Relationship Id="rId50" Type="http://schemas.openxmlformats.org/officeDocument/2006/relationships/image" Target="../media/image67.emf"/><Relationship Id="rId55" Type="http://schemas.openxmlformats.org/officeDocument/2006/relationships/image" Target="../media/image72.emf"/><Relationship Id="rId63" Type="http://schemas.openxmlformats.org/officeDocument/2006/relationships/image" Target="../media/image80.emf"/><Relationship Id="rId68" Type="http://schemas.openxmlformats.org/officeDocument/2006/relationships/image" Target="../media/image85.emf"/><Relationship Id="rId76" Type="http://schemas.openxmlformats.org/officeDocument/2006/relationships/image" Target="../media/image93.emf"/><Relationship Id="rId7" Type="http://schemas.openxmlformats.org/officeDocument/2006/relationships/image" Target="../media/image24.emf"/><Relationship Id="rId71" Type="http://schemas.openxmlformats.org/officeDocument/2006/relationships/image" Target="../media/image88.emf"/><Relationship Id="rId2" Type="http://schemas.openxmlformats.org/officeDocument/2006/relationships/notesSlide" Target="../notesSlides/notesSlide3.xml"/><Relationship Id="rId16" Type="http://schemas.openxmlformats.org/officeDocument/2006/relationships/image" Target="../media/image33.emf"/><Relationship Id="rId29" Type="http://schemas.openxmlformats.org/officeDocument/2006/relationships/image" Target="../media/image46.emf"/><Relationship Id="rId11" Type="http://schemas.openxmlformats.org/officeDocument/2006/relationships/image" Target="../media/image28.emf"/><Relationship Id="rId24" Type="http://schemas.openxmlformats.org/officeDocument/2006/relationships/image" Target="../media/image41.emf"/><Relationship Id="rId32" Type="http://schemas.openxmlformats.org/officeDocument/2006/relationships/image" Target="../media/image49.emf"/><Relationship Id="rId37" Type="http://schemas.openxmlformats.org/officeDocument/2006/relationships/image" Target="../media/image54.emf"/><Relationship Id="rId40" Type="http://schemas.openxmlformats.org/officeDocument/2006/relationships/image" Target="../media/image57.emf"/><Relationship Id="rId45" Type="http://schemas.openxmlformats.org/officeDocument/2006/relationships/image" Target="../media/image62.emf"/><Relationship Id="rId53" Type="http://schemas.openxmlformats.org/officeDocument/2006/relationships/image" Target="../media/image70.emf"/><Relationship Id="rId58" Type="http://schemas.openxmlformats.org/officeDocument/2006/relationships/image" Target="../media/image75.emf"/><Relationship Id="rId66" Type="http://schemas.openxmlformats.org/officeDocument/2006/relationships/image" Target="../media/image83.emf"/><Relationship Id="rId74" Type="http://schemas.openxmlformats.org/officeDocument/2006/relationships/image" Target="../media/image91.emf"/><Relationship Id="rId79" Type="http://schemas.openxmlformats.org/officeDocument/2006/relationships/image" Target="../media/image96.emf"/><Relationship Id="rId5" Type="http://schemas.openxmlformats.org/officeDocument/2006/relationships/image" Target="../media/image22.png"/><Relationship Id="rId61" Type="http://schemas.openxmlformats.org/officeDocument/2006/relationships/image" Target="../media/image78.emf"/><Relationship Id="rId82" Type="http://schemas.openxmlformats.org/officeDocument/2006/relationships/image" Target="../media/image99.emf"/><Relationship Id="rId10" Type="http://schemas.openxmlformats.org/officeDocument/2006/relationships/image" Target="../media/image27.emf"/><Relationship Id="rId19" Type="http://schemas.openxmlformats.org/officeDocument/2006/relationships/image" Target="../media/image36.emf"/><Relationship Id="rId31" Type="http://schemas.openxmlformats.org/officeDocument/2006/relationships/image" Target="../media/image48.emf"/><Relationship Id="rId44" Type="http://schemas.openxmlformats.org/officeDocument/2006/relationships/image" Target="../media/image61.emf"/><Relationship Id="rId52" Type="http://schemas.openxmlformats.org/officeDocument/2006/relationships/image" Target="../media/image69.emf"/><Relationship Id="rId60" Type="http://schemas.openxmlformats.org/officeDocument/2006/relationships/image" Target="../media/image77.emf"/><Relationship Id="rId65" Type="http://schemas.openxmlformats.org/officeDocument/2006/relationships/image" Target="../media/image82.emf"/><Relationship Id="rId73" Type="http://schemas.openxmlformats.org/officeDocument/2006/relationships/image" Target="../media/image90.emf"/><Relationship Id="rId78" Type="http://schemas.openxmlformats.org/officeDocument/2006/relationships/image" Target="../media/image95.emf"/><Relationship Id="rId81" Type="http://schemas.openxmlformats.org/officeDocument/2006/relationships/image" Target="../media/image98.emf"/><Relationship Id="rId4" Type="http://schemas.openxmlformats.org/officeDocument/2006/relationships/image" Target="../media/image21.png"/><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 Id="rId27" Type="http://schemas.openxmlformats.org/officeDocument/2006/relationships/image" Target="../media/image44.emf"/><Relationship Id="rId30" Type="http://schemas.openxmlformats.org/officeDocument/2006/relationships/image" Target="../media/image47.emf"/><Relationship Id="rId35" Type="http://schemas.openxmlformats.org/officeDocument/2006/relationships/image" Target="../media/image52.emf"/><Relationship Id="rId43" Type="http://schemas.openxmlformats.org/officeDocument/2006/relationships/image" Target="../media/image60.emf"/><Relationship Id="rId48" Type="http://schemas.openxmlformats.org/officeDocument/2006/relationships/image" Target="../media/image65.emf"/><Relationship Id="rId56" Type="http://schemas.openxmlformats.org/officeDocument/2006/relationships/image" Target="../media/image73.emf"/><Relationship Id="rId64" Type="http://schemas.openxmlformats.org/officeDocument/2006/relationships/image" Target="../media/image81.emf"/><Relationship Id="rId69" Type="http://schemas.openxmlformats.org/officeDocument/2006/relationships/image" Target="../media/image86.emf"/><Relationship Id="rId77" Type="http://schemas.openxmlformats.org/officeDocument/2006/relationships/image" Target="../media/image94.emf"/><Relationship Id="rId8" Type="http://schemas.openxmlformats.org/officeDocument/2006/relationships/image" Target="../media/image25.emf"/><Relationship Id="rId51" Type="http://schemas.openxmlformats.org/officeDocument/2006/relationships/image" Target="../media/image68.emf"/><Relationship Id="rId72" Type="http://schemas.openxmlformats.org/officeDocument/2006/relationships/image" Target="../media/image89.emf"/><Relationship Id="rId80" Type="http://schemas.openxmlformats.org/officeDocument/2006/relationships/image" Target="../media/image97.emf"/><Relationship Id="rId3" Type="http://schemas.openxmlformats.org/officeDocument/2006/relationships/image" Target="../media/image20.png"/><Relationship Id="rId12" Type="http://schemas.openxmlformats.org/officeDocument/2006/relationships/image" Target="../media/image29.emf"/><Relationship Id="rId17" Type="http://schemas.openxmlformats.org/officeDocument/2006/relationships/image" Target="../media/image34.emf"/><Relationship Id="rId25" Type="http://schemas.openxmlformats.org/officeDocument/2006/relationships/image" Target="../media/image42.emf"/><Relationship Id="rId33" Type="http://schemas.openxmlformats.org/officeDocument/2006/relationships/image" Target="../media/image50.emf"/><Relationship Id="rId38" Type="http://schemas.openxmlformats.org/officeDocument/2006/relationships/image" Target="../media/image55.emf"/><Relationship Id="rId46" Type="http://schemas.openxmlformats.org/officeDocument/2006/relationships/image" Target="../media/image63.emf"/><Relationship Id="rId59" Type="http://schemas.openxmlformats.org/officeDocument/2006/relationships/image" Target="../media/image76.emf"/><Relationship Id="rId67" Type="http://schemas.openxmlformats.org/officeDocument/2006/relationships/image" Target="../media/image84.emf"/><Relationship Id="rId20" Type="http://schemas.openxmlformats.org/officeDocument/2006/relationships/image" Target="../media/image37.emf"/><Relationship Id="rId41" Type="http://schemas.openxmlformats.org/officeDocument/2006/relationships/image" Target="../media/image58.emf"/><Relationship Id="rId54" Type="http://schemas.openxmlformats.org/officeDocument/2006/relationships/image" Target="../media/image71.emf"/><Relationship Id="rId62" Type="http://schemas.openxmlformats.org/officeDocument/2006/relationships/image" Target="../media/image79.emf"/><Relationship Id="rId70" Type="http://schemas.openxmlformats.org/officeDocument/2006/relationships/image" Target="../media/image87.emf"/><Relationship Id="rId75" Type="http://schemas.openxmlformats.org/officeDocument/2006/relationships/image" Target="../media/image92.emf"/><Relationship Id="rId83" Type="http://schemas.openxmlformats.org/officeDocument/2006/relationships/image" Target="../media/image100.emf"/><Relationship Id="rId1" Type="http://schemas.openxmlformats.org/officeDocument/2006/relationships/slideLayout" Target="../slideLayouts/slideLayout4.xml"/><Relationship Id="rId6" Type="http://schemas.openxmlformats.org/officeDocument/2006/relationships/image" Target="../media/image23.emf"/><Relationship Id="rId15" Type="http://schemas.openxmlformats.org/officeDocument/2006/relationships/image" Target="../media/image32.emf"/><Relationship Id="rId23" Type="http://schemas.openxmlformats.org/officeDocument/2006/relationships/image" Target="../media/image40.emf"/><Relationship Id="rId28" Type="http://schemas.openxmlformats.org/officeDocument/2006/relationships/image" Target="../media/image45.emf"/><Relationship Id="rId36" Type="http://schemas.openxmlformats.org/officeDocument/2006/relationships/image" Target="../media/image53.emf"/><Relationship Id="rId49" Type="http://schemas.openxmlformats.org/officeDocument/2006/relationships/image" Target="../media/image66.emf"/><Relationship Id="rId57" Type="http://schemas.openxmlformats.org/officeDocument/2006/relationships/image" Target="../media/image74.emf"/></Relationships>
</file>

<file path=ppt/slides/_rels/slide5.xml.rels><?xml version="1.0" encoding="UTF-8" standalone="yes"?>
<Relationships xmlns="http://schemas.openxmlformats.org/package/2006/relationships"><Relationship Id="rId26" Type="http://schemas.openxmlformats.org/officeDocument/2006/relationships/image" Target="../media/image124.emf"/><Relationship Id="rId117" Type="http://schemas.openxmlformats.org/officeDocument/2006/relationships/image" Target="../media/image215.emf"/><Relationship Id="rId21" Type="http://schemas.openxmlformats.org/officeDocument/2006/relationships/image" Target="../media/image119.emf"/><Relationship Id="rId42" Type="http://schemas.openxmlformats.org/officeDocument/2006/relationships/image" Target="../media/image140.emf"/><Relationship Id="rId47" Type="http://schemas.openxmlformats.org/officeDocument/2006/relationships/image" Target="../media/image145.emf"/><Relationship Id="rId63" Type="http://schemas.openxmlformats.org/officeDocument/2006/relationships/image" Target="../media/image161.emf"/><Relationship Id="rId68" Type="http://schemas.openxmlformats.org/officeDocument/2006/relationships/image" Target="../media/image166.emf"/><Relationship Id="rId84" Type="http://schemas.openxmlformats.org/officeDocument/2006/relationships/image" Target="../media/image182.emf"/><Relationship Id="rId89" Type="http://schemas.openxmlformats.org/officeDocument/2006/relationships/image" Target="../media/image187.emf"/><Relationship Id="rId112" Type="http://schemas.openxmlformats.org/officeDocument/2006/relationships/image" Target="../media/image210.emf"/><Relationship Id="rId133" Type="http://schemas.openxmlformats.org/officeDocument/2006/relationships/image" Target="../media/image231.emf"/><Relationship Id="rId138" Type="http://schemas.openxmlformats.org/officeDocument/2006/relationships/image" Target="../media/image236.emf"/><Relationship Id="rId154" Type="http://schemas.openxmlformats.org/officeDocument/2006/relationships/image" Target="../media/image252.emf"/><Relationship Id="rId159" Type="http://schemas.openxmlformats.org/officeDocument/2006/relationships/image" Target="../media/image257.emf"/><Relationship Id="rId16" Type="http://schemas.openxmlformats.org/officeDocument/2006/relationships/image" Target="../media/image114.emf"/><Relationship Id="rId107" Type="http://schemas.openxmlformats.org/officeDocument/2006/relationships/image" Target="../media/image205.emf"/><Relationship Id="rId11" Type="http://schemas.openxmlformats.org/officeDocument/2006/relationships/image" Target="../media/image109.emf"/><Relationship Id="rId32" Type="http://schemas.openxmlformats.org/officeDocument/2006/relationships/image" Target="../media/image130.emf"/><Relationship Id="rId37" Type="http://schemas.openxmlformats.org/officeDocument/2006/relationships/image" Target="../media/image135.emf"/><Relationship Id="rId53" Type="http://schemas.openxmlformats.org/officeDocument/2006/relationships/image" Target="../media/image151.emf"/><Relationship Id="rId58" Type="http://schemas.openxmlformats.org/officeDocument/2006/relationships/image" Target="../media/image156.emf"/><Relationship Id="rId74" Type="http://schemas.openxmlformats.org/officeDocument/2006/relationships/image" Target="../media/image172.emf"/><Relationship Id="rId79" Type="http://schemas.openxmlformats.org/officeDocument/2006/relationships/image" Target="../media/image177.emf"/><Relationship Id="rId102" Type="http://schemas.openxmlformats.org/officeDocument/2006/relationships/image" Target="../media/image200.emf"/><Relationship Id="rId123" Type="http://schemas.openxmlformats.org/officeDocument/2006/relationships/image" Target="../media/image221.emf"/><Relationship Id="rId128" Type="http://schemas.openxmlformats.org/officeDocument/2006/relationships/image" Target="../media/image226.emf"/><Relationship Id="rId144" Type="http://schemas.openxmlformats.org/officeDocument/2006/relationships/image" Target="../media/image242.emf"/><Relationship Id="rId149" Type="http://schemas.openxmlformats.org/officeDocument/2006/relationships/image" Target="../media/image247.emf"/><Relationship Id="rId5" Type="http://schemas.openxmlformats.org/officeDocument/2006/relationships/image" Target="../media/image103.emf"/><Relationship Id="rId90" Type="http://schemas.openxmlformats.org/officeDocument/2006/relationships/image" Target="../media/image188.emf"/><Relationship Id="rId95" Type="http://schemas.openxmlformats.org/officeDocument/2006/relationships/image" Target="../media/image193.emf"/><Relationship Id="rId160" Type="http://schemas.openxmlformats.org/officeDocument/2006/relationships/image" Target="../media/image258.emf"/><Relationship Id="rId165" Type="http://schemas.openxmlformats.org/officeDocument/2006/relationships/image" Target="../media/image263.emf"/><Relationship Id="rId22" Type="http://schemas.openxmlformats.org/officeDocument/2006/relationships/image" Target="../media/image120.emf"/><Relationship Id="rId27" Type="http://schemas.openxmlformats.org/officeDocument/2006/relationships/image" Target="../media/image125.emf"/><Relationship Id="rId43" Type="http://schemas.openxmlformats.org/officeDocument/2006/relationships/image" Target="../media/image141.emf"/><Relationship Id="rId48" Type="http://schemas.openxmlformats.org/officeDocument/2006/relationships/image" Target="../media/image146.emf"/><Relationship Id="rId64" Type="http://schemas.openxmlformats.org/officeDocument/2006/relationships/image" Target="../media/image162.emf"/><Relationship Id="rId69" Type="http://schemas.openxmlformats.org/officeDocument/2006/relationships/image" Target="../media/image167.emf"/><Relationship Id="rId113" Type="http://schemas.openxmlformats.org/officeDocument/2006/relationships/image" Target="../media/image211.emf"/><Relationship Id="rId118" Type="http://schemas.openxmlformats.org/officeDocument/2006/relationships/image" Target="../media/image216.emf"/><Relationship Id="rId134" Type="http://schemas.openxmlformats.org/officeDocument/2006/relationships/image" Target="../media/image232.emf"/><Relationship Id="rId139" Type="http://schemas.openxmlformats.org/officeDocument/2006/relationships/image" Target="../media/image237.emf"/><Relationship Id="rId80" Type="http://schemas.openxmlformats.org/officeDocument/2006/relationships/image" Target="../media/image178.emf"/><Relationship Id="rId85" Type="http://schemas.openxmlformats.org/officeDocument/2006/relationships/image" Target="../media/image183.emf"/><Relationship Id="rId150" Type="http://schemas.openxmlformats.org/officeDocument/2006/relationships/image" Target="../media/image248.emf"/><Relationship Id="rId155" Type="http://schemas.openxmlformats.org/officeDocument/2006/relationships/image" Target="../media/image253.emf"/><Relationship Id="rId12" Type="http://schemas.openxmlformats.org/officeDocument/2006/relationships/image" Target="../media/image110.emf"/><Relationship Id="rId17" Type="http://schemas.openxmlformats.org/officeDocument/2006/relationships/image" Target="../media/image115.emf"/><Relationship Id="rId33" Type="http://schemas.openxmlformats.org/officeDocument/2006/relationships/image" Target="../media/image131.emf"/><Relationship Id="rId38" Type="http://schemas.openxmlformats.org/officeDocument/2006/relationships/image" Target="../media/image136.emf"/><Relationship Id="rId59" Type="http://schemas.openxmlformats.org/officeDocument/2006/relationships/image" Target="../media/image157.emf"/><Relationship Id="rId103" Type="http://schemas.openxmlformats.org/officeDocument/2006/relationships/image" Target="../media/image201.emf"/><Relationship Id="rId108" Type="http://schemas.openxmlformats.org/officeDocument/2006/relationships/image" Target="../media/image206.emf"/><Relationship Id="rId124" Type="http://schemas.openxmlformats.org/officeDocument/2006/relationships/image" Target="../media/image222.emf"/><Relationship Id="rId129" Type="http://schemas.openxmlformats.org/officeDocument/2006/relationships/image" Target="../media/image227.emf"/><Relationship Id="rId54" Type="http://schemas.openxmlformats.org/officeDocument/2006/relationships/image" Target="../media/image152.emf"/><Relationship Id="rId70" Type="http://schemas.openxmlformats.org/officeDocument/2006/relationships/image" Target="../media/image168.emf"/><Relationship Id="rId75" Type="http://schemas.openxmlformats.org/officeDocument/2006/relationships/image" Target="../media/image173.emf"/><Relationship Id="rId91" Type="http://schemas.openxmlformats.org/officeDocument/2006/relationships/image" Target="../media/image189.emf"/><Relationship Id="rId96" Type="http://schemas.openxmlformats.org/officeDocument/2006/relationships/image" Target="../media/image194.emf"/><Relationship Id="rId140" Type="http://schemas.openxmlformats.org/officeDocument/2006/relationships/image" Target="../media/image238.emf"/><Relationship Id="rId145" Type="http://schemas.openxmlformats.org/officeDocument/2006/relationships/image" Target="../media/image243.emf"/><Relationship Id="rId161" Type="http://schemas.openxmlformats.org/officeDocument/2006/relationships/image" Target="../media/image259.emf"/><Relationship Id="rId1" Type="http://schemas.openxmlformats.org/officeDocument/2006/relationships/slideLayout" Target="../slideLayouts/slideLayout4.xml"/><Relationship Id="rId6" Type="http://schemas.openxmlformats.org/officeDocument/2006/relationships/image" Target="../media/image104.emf"/><Relationship Id="rId15" Type="http://schemas.openxmlformats.org/officeDocument/2006/relationships/image" Target="../media/image113.emf"/><Relationship Id="rId23" Type="http://schemas.openxmlformats.org/officeDocument/2006/relationships/image" Target="../media/image121.emf"/><Relationship Id="rId28" Type="http://schemas.openxmlformats.org/officeDocument/2006/relationships/image" Target="../media/image126.emf"/><Relationship Id="rId36" Type="http://schemas.openxmlformats.org/officeDocument/2006/relationships/image" Target="../media/image134.emf"/><Relationship Id="rId49" Type="http://schemas.openxmlformats.org/officeDocument/2006/relationships/image" Target="../media/image147.emf"/><Relationship Id="rId57" Type="http://schemas.openxmlformats.org/officeDocument/2006/relationships/image" Target="../media/image155.emf"/><Relationship Id="rId106" Type="http://schemas.openxmlformats.org/officeDocument/2006/relationships/image" Target="../media/image204.emf"/><Relationship Id="rId114" Type="http://schemas.openxmlformats.org/officeDocument/2006/relationships/image" Target="../media/image212.emf"/><Relationship Id="rId119" Type="http://schemas.openxmlformats.org/officeDocument/2006/relationships/image" Target="../media/image217.emf"/><Relationship Id="rId127" Type="http://schemas.openxmlformats.org/officeDocument/2006/relationships/image" Target="../media/image225.emf"/><Relationship Id="rId10" Type="http://schemas.openxmlformats.org/officeDocument/2006/relationships/image" Target="../media/image108.emf"/><Relationship Id="rId31" Type="http://schemas.openxmlformats.org/officeDocument/2006/relationships/image" Target="../media/image129.emf"/><Relationship Id="rId44" Type="http://schemas.openxmlformats.org/officeDocument/2006/relationships/image" Target="../media/image142.emf"/><Relationship Id="rId52" Type="http://schemas.openxmlformats.org/officeDocument/2006/relationships/image" Target="../media/image150.emf"/><Relationship Id="rId60" Type="http://schemas.openxmlformats.org/officeDocument/2006/relationships/image" Target="../media/image158.emf"/><Relationship Id="rId65" Type="http://schemas.openxmlformats.org/officeDocument/2006/relationships/image" Target="../media/image163.emf"/><Relationship Id="rId73" Type="http://schemas.openxmlformats.org/officeDocument/2006/relationships/image" Target="../media/image171.emf"/><Relationship Id="rId78" Type="http://schemas.openxmlformats.org/officeDocument/2006/relationships/image" Target="../media/image176.emf"/><Relationship Id="rId81" Type="http://schemas.openxmlformats.org/officeDocument/2006/relationships/image" Target="../media/image179.emf"/><Relationship Id="rId86" Type="http://schemas.openxmlformats.org/officeDocument/2006/relationships/image" Target="../media/image184.emf"/><Relationship Id="rId94" Type="http://schemas.openxmlformats.org/officeDocument/2006/relationships/image" Target="../media/image192.emf"/><Relationship Id="rId99" Type="http://schemas.openxmlformats.org/officeDocument/2006/relationships/image" Target="../media/image197.emf"/><Relationship Id="rId101" Type="http://schemas.openxmlformats.org/officeDocument/2006/relationships/image" Target="../media/image199.emf"/><Relationship Id="rId122" Type="http://schemas.openxmlformats.org/officeDocument/2006/relationships/image" Target="../media/image220.emf"/><Relationship Id="rId130" Type="http://schemas.openxmlformats.org/officeDocument/2006/relationships/image" Target="../media/image228.emf"/><Relationship Id="rId135" Type="http://schemas.openxmlformats.org/officeDocument/2006/relationships/image" Target="../media/image233.emf"/><Relationship Id="rId143" Type="http://schemas.openxmlformats.org/officeDocument/2006/relationships/image" Target="../media/image241.emf"/><Relationship Id="rId148" Type="http://schemas.openxmlformats.org/officeDocument/2006/relationships/image" Target="../media/image246.emf"/><Relationship Id="rId151" Type="http://schemas.openxmlformats.org/officeDocument/2006/relationships/image" Target="../media/image249.emf"/><Relationship Id="rId156" Type="http://schemas.openxmlformats.org/officeDocument/2006/relationships/image" Target="../media/image254.emf"/><Relationship Id="rId164" Type="http://schemas.openxmlformats.org/officeDocument/2006/relationships/image" Target="../media/image262.emf"/><Relationship Id="rId4" Type="http://schemas.openxmlformats.org/officeDocument/2006/relationships/image" Target="../media/image102.emf"/><Relationship Id="rId9" Type="http://schemas.openxmlformats.org/officeDocument/2006/relationships/image" Target="../media/image107.emf"/><Relationship Id="rId13" Type="http://schemas.openxmlformats.org/officeDocument/2006/relationships/image" Target="../media/image111.emf"/><Relationship Id="rId18" Type="http://schemas.openxmlformats.org/officeDocument/2006/relationships/image" Target="../media/image116.emf"/><Relationship Id="rId39" Type="http://schemas.openxmlformats.org/officeDocument/2006/relationships/image" Target="../media/image137.emf"/><Relationship Id="rId109" Type="http://schemas.openxmlformats.org/officeDocument/2006/relationships/image" Target="../media/image207.emf"/><Relationship Id="rId34" Type="http://schemas.openxmlformats.org/officeDocument/2006/relationships/image" Target="../media/image132.emf"/><Relationship Id="rId50" Type="http://schemas.openxmlformats.org/officeDocument/2006/relationships/image" Target="../media/image148.emf"/><Relationship Id="rId55" Type="http://schemas.openxmlformats.org/officeDocument/2006/relationships/image" Target="../media/image153.emf"/><Relationship Id="rId76" Type="http://schemas.openxmlformats.org/officeDocument/2006/relationships/image" Target="../media/image174.emf"/><Relationship Id="rId97" Type="http://schemas.openxmlformats.org/officeDocument/2006/relationships/image" Target="../media/image195.emf"/><Relationship Id="rId104" Type="http://schemas.openxmlformats.org/officeDocument/2006/relationships/image" Target="../media/image202.emf"/><Relationship Id="rId120" Type="http://schemas.openxmlformats.org/officeDocument/2006/relationships/image" Target="../media/image218.emf"/><Relationship Id="rId125" Type="http://schemas.openxmlformats.org/officeDocument/2006/relationships/image" Target="../media/image223.emf"/><Relationship Id="rId141" Type="http://schemas.openxmlformats.org/officeDocument/2006/relationships/image" Target="../media/image239.emf"/><Relationship Id="rId146" Type="http://schemas.openxmlformats.org/officeDocument/2006/relationships/image" Target="../media/image244.emf"/><Relationship Id="rId7" Type="http://schemas.openxmlformats.org/officeDocument/2006/relationships/image" Target="../media/image105.emf"/><Relationship Id="rId71" Type="http://schemas.openxmlformats.org/officeDocument/2006/relationships/image" Target="../media/image169.emf"/><Relationship Id="rId92" Type="http://schemas.openxmlformats.org/officeDocument/2006/relationships/image" Target="../media/image190.emf"/><Relationship Id="rId162" Type="http://schemas.openxmlformats.org/officeDocument/2006/relationships/image" Target="../media/image260.emf"/><Relationship Id="rId2" Type="http://schemas.openxmlformats.org/officeDocument/2006/relationships/notesSlide" Target="../notesSlides/notesSlide4.xml"/><Relationship Id="rId29" Type="http://schemas.openxmlformats.org/officeDocument/2006/relationships/image" Target="../media/image127.emf"/><Relationship Id="rId24" Type="http://schemas.openxmlformats.org/officeDocument/2006/relationships/image" Target="../media/image122.emf"/><Relationship Id="rId40" Type="http://schemas.openxmlformats.org/officeDocument/2006/relationships/image" Target="../media/image138.emf"/><Relationship Id="rId45" Type="http://schemas.openxmlformats.org/officeDocument/2006/relationships/image" Target="../media/image143.emf"/><Relationship Id="rId66" Type="http://schemas.openxmlformats.org/officeDocument/2006/relationships/image" Target="../media/image164.emf"/><Relationship Id="rId87" Type="http://schemas.openxmlformats.org/officeDocument/2006/relationships/image" Target="../media/image185.emf"/><Relationship Id="rId110" Type="http://schemas.openxmlformats.org/officeDocument/2006/relationships/image" Target="../media/image208.emf"/><Relationship Id="rId115" Type="http://schemas.openxmlformats.org/officeDocument/2006/relationships/image" Target="../media/image213.emf"/><Relationship Id="rId131" Type="http://schemas.openxmlformats.org/officeDocument/2006/relationships/image" Target="../media/image229.emf"/><Relationship Id="rId136" Type="http://schemas.openxmlformats.org/officeDocument/2006/relationships/image" Target="../media/image234.emf"/><Relationship Id="rId157" Type="http://schemas.openxmlformats.org/officeDocument/2006/relationships/image" Target="../media/image255.emf"/><Relationship Id="rId61" Type="http://schemas.openxmlformats.org/officeDocument/2006/relationships/image" Target="../media/image159.emf"/><Relationship Id="rId82" Type="http://schemas.openxmlformats.org/officeDocument/2006/relationships/image" Target="../media/image180.emf"/><Relationship Id="rId152" Type="http://schemas.openxmlformats.org/officeDocument/2006/relationships/image" Target="../media/image250.emf"/><Relationship Id="rId19" Type="http://schemas.openxmlformats.org/officeDocument/2006/relationships/image" Target="../media/image117.emf"/><Relationship Id="rId14" Type="http://schemas.openxmlformats.org/officeDocument/2006/relationships/image" Target="../media/image112.emf"/><Relationship Id="rId30" Type="http://schemas.openxmlformats.org/officeDocument/2006/relationships/image" Target="../media/image128.emf"/><Relationship Id="rId35" Type="http://schemas.openxmlformats.org/officeDocument/2006/relationships/image" Target="../media/image133.emf"/><Relationship Id="rId56" Type="http://schemas.openxmlformats.org/officeDocument/2006/relationships/image" Target="../media/image154.emf"/><Relationship Id="rId77" Type="http://schemas.openxmlformats.org/officeDocument/2006/relationships/image" Target="../media/image175.emf"/><Relationship Id="rId100" Type="http://schemas.openxmlformats.org/officeDocument/2006/relationships/image" Target="../media/image198.emf"/><Relationship Id="rId105" Type="http://schemas.openxmlformats.org/officeDocument/2006/relationships/image" Target="../media/image203.emf"/><Relationship Id="rId126" Type="http://schemas.openxmlformats.org/officeDocument/2006/relationships/image" Target="../media/image224.emf"/><Relationship Id="rId147" Type="http://schemas.openxmlformats.org/officeDocument/2006/relationships/image" Target="../media/image245.emf"/><Relationship Id="rId8" Type="http://schemas.openxmlformats.org/officeDocument/2006/relationships/image" Target="../media/image106.emf"/><Relationship Id="rId51" Type="http://schemas.openxmlformats.org/officeDocument/2006/relationships/image" Target="../media/image149.emf"/><Relationship Id="rId72" Type="http://schemas.openxmlformats.org/officeDocument/2006/relationships/image" Target="../media/image170.emf"/><Relationship Id="rId93" Type="http://schemas.openxmlformats.org/officeDocument/2006/relationships/image" Target="../media/image191.emf"/><Relationship Id="rId98" Type="http://schemas.openxmlformats.org/officeDocument/2006/relationships/image" Target="../media/image196.emf"/><Relationship Id="rId121" Type="http://schemas.openxmlformats.org/officeDocument/2006/relationships/image" Target="../media/image219.emf"/><Relationship Id="rId142" Type="http://schemas.openxmlformats.org/officeDocument/2006/relationships/image" Target="../media/image240.emf"/><Relationship Id="rId163" Type="http://schemas.openxmlformats.org/officeDocument/2006/relationships/image" Target="../media/image261.emf"/><Relationship Id="rId3" Type="http://schemas.openxmlformats.org/officeDocument/2006/relationships/image" Target="../media/image101.png"/><Relationship Id="rId25" Type="http://schemas.openxmlformats.org/officeDocument/2006/relationships/image" Target="../media/image123.emf"/><Relationship Id="rId46" Type="http://schemas.openxmlformats.org/officeDocument/2006/relationships/image" Target="../media/image144.emf"/><Relationship Id="rId67" Type="http://schemas.openxmlformats.org/officeDocument/2006/relationships/image" Target="../media/image165.emf"/><Relationship Id="rId116" Type="http://schemas.openxmlformats.org/officeDocument/2006/relationships/image" Target="../media/image214.emf"/><Relationship Id="rId137" Type="http://schemas.openxmlformats.org/officeDocument/2006/relationships/image" Target="../media/image235.emf"/><Relationship Id="rId158" Type="http://schemas.openxmlformats.org/officeDocument/2006/relationships/image" Target="../media/image256.emf"/><Relationship Id="rId20" Type="http://schemas.openxmlformats.org/officeDocument/2006/relationships/image" Target="../media/image118.emf"/><Relationship Id="rId41" Type="http://schemas.openxmlformats.org/officeDocument/2006/relationships/image" Target="../media/image139.emf"/><Relationship Id="rId62" Type="http://schemas.openxmlformats.org/officeDocument/2006/relationships/image" Target="../media/image160.emf"/><Relationship Id="rId83" Type="http://schemas.openxmlformats.org/officeDocument/2006/relationships/image" Target="../media/image181.emf"/><Relationship Id="rId88" Type="http://schemas.openxmlformats.org/officeDocument/2006/relationships/image" Target="../media/image186.emf"/><Relationship Id="rId111" Type="http://schemas.openxmlformats.org/officeDocument/2006/relationships/image" Target="../media/image209.emf"/><Relationship Id="rId132" Type="http://schemas.openxmlformats.org/officeDocument/2006/relationships/image" Target="../media/image230.emf"/><Relationship Id="rId153" Type="http://schemas.openxmlformats.org/officeDocument/2006/relationships/image" Target="../media/image251.emf"/></Relationships>
</file>

<file path=ppt/slides/_rels/slide6.xml.rels><?xml version="1.0" encoding="UTF-8" standalone="yes"?>
<Relationships xmlns="http://schemas.openxmlformats.org/package/2006/relationships"><Relationship Id="rId13" Type="http://schemas.openxmlformats.org/officeDocument/2006/relationships/image" Target="../media/image274.emf"/><Relationship Id="rId18" Type="http://schemas.openxmlformats.org/officeDocument/2006/relationships/image" Target="../media/image279.emf"/><Relationship Id="rId26" Type="http://schemas.openxmlformats.org/officeDocument/2006/relationships/image" Target="../media/image287.emf"/><Relationship Id="rId39" Type="http://schemas.openxmlformats.org/officeDocument/2006/relationships/image" Target="../media/image300.emf"/><Relationship Id="rId21" Type="http://schemas.openxmlformats.org/officeDocument/2006/relationships/image" Target="../media/image282.emf"/><Relationship Id="rId34" Type="http://schemas.openxmlformats.org/officeDocument/2006/relationships/image" Target="../media/image295.emf"/><Relationship Id="rId42" Type="http://schemas.openxmlformats.org/officeDocument/2006/relationships/image" Target="../media/image303.emf"/><Relationship Id="rId47" Type="http://schemas.openxmlformats.org/officeDocument/2006/relationships/image" Target="../media/image308.emf"/><Relationship Id="rId50" Type="http://schemas.openxmlformats.org/officeDocument/2006/relationships/image" Target="../media/image311.emf"/><Relationship Id="rId55" Type="http://schemas.openxmlformats.org/officeDocument/2006/relationships/image" Target="../media/image316.emf"/><Relationship Id="rId63" Type="http://schemas.openxmlformats.org/officeDocument/2006/relationships/image" Target="../media/image324.emf"/><Relationship Id="rId68" Type="http://schemas.openxmlformats.org/officeDocument/2006/relationships/image" Target="../media/image329.emf"/><Relationship Id="rId7" Type="http://schemas.openxmlformats.org/officeDocument/2006/relationships/image" Target="../media/image268.emf"/><Relationship Id="rId71" Type="http://schemas.openxmlformats.org/officeDocument/2006/relationships/image" Target="../media/image332.emf"/><Relationship Id="rId2" Type="http://schemas.openxmlformats.org/officeDocument/2006/relationships/notesSlide" Target="../notesSlides/notesSlide5.xml"/><Relationship Id="rId16" Type="http://schemas.openxmlformats.org/officeDocument/2006/relationships/image" Target="../media/image277.emf"/><Relationship Id="rId29" Type="http://schemas.openxmlformats.org/officeDocument/2006/relationships/image" Target="../media/image290.emf"/><Relationship Id="rId11" Type="http://schemas.openxmlformats.org/officeDocument/2006/relationships/image" Target="../media/image272.emf"/><Relationship Id="rId24" Type="http://schemas.openxmlformats.org/officeDocument/2006/relationships/image" Target="../media/image285.emf"/><Relationship Id="rId32" Type="http://schemas.openxmlformats.org/officeDocument/2006/relationships/image" Target="../media/image293.emf"/><Relationship Id="rId37" Type="http://schemas.openxmlformats.org/officeDocument/2006/relationships/image" Target="../media/image298.emf"/><Relationship Id="rId40" Type="http://schemas.openxmlformats.org/officeDocument/2006/relationships/image" Target="../media/image301.emf"/><Relationship Id="rId45" Type="http://schemas.openxmlformats.org/officeDocument/2006/relationships/image" Target="../media/image306.emf"/><Relationship Id="rId53" Type="http://schemas.openxmlformats.org/officeDocument/2006/relationships/image" Target="../media/image314.emf"/><Relationship Id="rId58" Type="http://schemas.openxmlformats.org/officeDocument/2006/relationships/image" Target="../media/image319.emf"/><Relationship Id="rId66" Type="http://schemas.openxmlformats.org/officeDocument/2006/relationships/image" Target="../media/image327.emf"/><Relationship Id="rId74" Type="http://schemas.openxmlformats.org/officeDocument/2006/relationships/image" Target="../media/image335.emf"/><Relationship Id="rId5" Type="http://schemas.openxmlformats.org/officeDocument/2006/relationships/image" Target="../media/image266.emf"/><Relationship Id="rId15" Type="http://schemas.openxmlformats.org/officeDocument/2006/relationships/image" Target="../media/image276.emf"/><Relationship Id="rId23" Type="http://schemas.openxmlformats.org/officeDocument/2006/relationships/image" Target="../media/image284.emf"/><Relationship Id="rId28" Type="http://schemas.openxmlformats.org/officeDocument/2006/relationships/image" Target="../media/image289.emf"/><Relationship Id="rId36" Type="http://schemas.openxmlformats.org/officeDocument/2006/relationships/image" Target="../media/image297.emf"/><Relationship Id="rId49" Type="http://schemas.openxmlformats.org/officeDocument/2006/relationships/image" Target="../media/image310.emf"/><Relationship Id="rId57" Type="http://schemas.openxmlformats.org/officeDocument/2006/relationships/image" Target="../media/image318.emf"/><Relationship Id="rId61" Type="http://schemas.openxmlformats.org/officeDocument/2006/relationships/image" Target="../media/image322.emf"/><Relationship Id="rId10" Type="http://schemas.openxmlformats.org/officeDocument/2006/relationships/image" Target="../media/image271.emf"/><Relationship Id="rId19" Type="http://schemas.openxmlformats.org/officeDocument/2006/relationships/image" Target="../media/image280.emf"/><Relationship Id="rId31" Type="http://schemas.openxmlformats.org/officeDocument/2006/relationships/image" Target="../media/image292.emf"/><Relationship Id="rId44" Type="http://schemas.openxmlformats.org/officeDocument/2006/relationships/image" Target="../media/image305.emf"/><Relationship Id="rId52" Type="http://schemas.openxmlformats.org/officeDocument/2006/relationships/image" Target="../media/image313.emf"/><Relationship Id="rId60" Type="http://schemas.openxmlformats.org/officeDocument/2006/relationships/image" Target="../media/image321.emf"/><Relationship Id="rId65" Type="http://schemas.openxmlformats.org/officeDocument/2006/relationships/image" Target="../media/image326.emf"/><Relationship Id="rId73" Type="http://schemas.openxmlformats.org/officeDocument/2006/relationships/image" Target="../media/image334.emf"/><Relationship Id="rId4" Type="http://schemas.openxmlformats.org/officeDocument/2006/relationships/image" Target="../media/image265.emf"/><Relationship Id="rId9" Type="http://schemas.openxmlformats.org/officeDocument/2006/relationships/image" Target="../media/image270.emf"/><Relationship Id="rId14" Type="http://schemas.openxmlformats.org/officeDocument/2006/relationships/image" Target="../media/image275.emf"/><Relationship Id="rId22" Type="http://schemas.openxmlformats.org/officeDocument/2006/relationships/image" Target="../media/image283.emf"/><Relationship Id="rId27" Type="http://schemas.openxmlformats.org/officeDocument/2006/relationships/image" Target="../media/image288.emf"/><Relationship Id="rId30" Type="http://schemas.openxmlformats.org/officeDocument/2006/relationships/image" Target="../media/image291.emf"/><Relationship Id="rId35" Type="http://schemas.openxmlformats.org/officeDocument/2006/relationships/image" Target="../media/image296.emf"/><Relationship Id="rId43" Type="http://schemas.openxmlformats.org/officeDocument/2006/relationships/image" Target="../media/image304.emf"/><Relationship Id="rId48" Type="http://schemas.openxmlformats.org/officeDocument/2006/relationships/image" Target="../media/image309.emf"/><Relationship Id="rId56" Type="http://schemas.openxmlformats.org/officeDocument/2006/relationships/image" Target="../media/image317.emf"/><Relationship Id="rId64" Type="http://schemas.openxmlformats.org/officeDocument/2006/relationships/image" Target="../media/image325.emf"/><Relationship Id="rId69" Type="http://schemas.openxmlformats.org/officeDocument/2006/relationships/image" Target="../media/image330.emf"/><Relationship Id="rId8" Type="http://schemas.openxmlformats.org/officeDocument/2006/relationships/image" Target="../media/image269.emf"/><Relationship Id="rId51" Type="http://schemas.openxmlformats.org/officeDocument/2006/relationships/image" Target="../media/image312.emf"/><Relationship Id="rId72" Type="http://schemas.openxmlformats.org/officeDocument/2006/relationships/image" Target="../media/image333.emf"/><Relationship Id="rId3" Type="http://schemas.openxmlformats.org/officeDocument/2006/relationships/image" Target="../media/image264.jpeg"/><Relationship Id="rId12" Type="http://schemas.openxmlformats.org/officeDocument/2006/relationships/image" Target="../media/image273.emf"/><Relationship Id="rId17" Type="http://schemas.openxmlformats.org/officeDocument/2006/relationships/image" Target="../media/image278.emf"/><Relationship Id="rId25" Type="http://schemas.openxmlformats.org/officeDocument/2006/relationships/image" Target="../media/image286.emf"/><Relationship Id="rId33" Type="http://schemas.openxmlformats.org/officeDocument/2006/relationships/image" Target="../media/image294.emf"/><Relationship Id="rId38" Type="http://schemas.openxmlformats.org/officeDocument/2006/relationships/image" Target="../media/image299.emf"/><Relationship Id="rId46" Type="http://schemas.openxmlformats.org/officeDocument/2006/relationships/image" Target="../media/image307.emf"/><Relationship Id="rId59" Type="http://schemas.openxmlformats.org/officeDocument/2006/relationships/image" Target="../media/image320.emf"/><Relationship Id="rId67" Type="http://schemas.openxmlformats.org/officeDocument/2006/relationships/image" Target="../media/image328.emf"/><Relationship Id="rId20" Type="http://schemas.openxmlformats.org/officeDocument/2006/relationships/image" Target="../media/image281.emf"/><Relationship Id="rId41" Type="http://schemas.openxmlformats.org/officeDocument/2006/relationships/image" Target="../media/image302.emf"/><Relationship Id="rId54" Type="http://schemas.openxmlformats.org/officeDocument/2006/relationships/image" Target="../media/image315.emf"/><Relationship Id="rId62" Type="http://schemas.openxmlformats.org/officeDocument/2006/relationships/image" Target="../media/image323.emf"/><Relationship Id="rId70" Type="http://schemas.openxmlformats.org/officeDocument/2006/relationships/image" Target="../media/image331.emf"/><Relationship Id="rId75" Type="http://schemas.openxmlformats.org/officeDocument/2006/relationships/image" Target="../media/image336.emf"/><Relationship Id="rId1" Type="http://schemas.openxmlformats.org/officeDocument/2006/relationships/slideLayout" Target="../slideLayouts/slideLayout4.xml"/><Relationship Id="rId6" Type="http://schemas.openxmlformats.org/officeDocument/2006/relationships/image" Target="../media/image267.emf"/></Relationships>
</file>

<file path=ppt/slides/_rels/slide7.xml.rels><?xml version="1.0" encoding="UTF-8" standalone="yes"?>
<Relationships xmlns="http://schemas.openxmlformats.org/package/2006/relationships"><Relationship Id="rId26" Type="http://schemas.openxmlformats.org/officeDocument/2006/relationships/image" Target="../media/image360.emf"/><Relationship Id="rId21" Type="http://schemas.openxmlformats.org/officeDocument/2006/relationships/image" Target="../media/image355.emf"/><Relationship Id="rId42" Type="http://schemas.openxmlformats.org/officeDocument/2006/relationships/image" Target="../media/image376.emf"/><Relationship Id="rId47" Type="http://schemas.openxmlformats.org/officeDocument/2006/relationships/image" Target="../media/image381.emf"/><Relationship Id="rId63" Type="http://schemas.openxmlformats.org/officeDocument/2006/relationships/image" Target="../media/image397.emf"/><Relationship Id="rId68" Type="http://schemas.openxmlformats.org/officeDocument/2006/relationships/image" Target="../media/image402.emf"/><Relationship Id="rId84" Type="http://schemas.openxmlformats.org/officeDocument/2006/relationships/image" Target="../media/image418.emf"/><Relationship Id="rId89" Type="http://schemas.openxmlformats.org/officeDocument/2006/relationships/image" Target="../media/image423.emf"/><Relationship Id="rId112" Type="http://schemas.openxmlformats.org/officeDocument/2006/relationships/image" Target="../media/image446.emf"/><Relationship Id="rId2" Type="http://schemas.openxmlformats.org/officeDocument/2006/relationships/notesSlide" Target="../notesSlides/notesSlide6.xml"/><Relationship Id="rId16" Type="http://schemas.openxmlformats.org/officeDocument/2006/relationships/image" Target="../media/image350.emf"/><Relationship Id="rId29" Type="http://schemas.openxmlformats.org/officeDocument/2006/relationships/image" Target="../media/image363.emf"/><Relationship Id="rId107" Type="http://schemas.openxmlformats.org/officeDocument/2006/relationships/image" Target="../media/image441.emf"/><Relationship Id="rId11" Type="http://schemas.openxmlformats.org/officeDocument/2006/relationships/image" Target="../media/image345.emf"/><Relationship Id="rId24" Type="http://schemas.openxmlformats.org/officeDocument/2006/relationships/image" Target="../media/image358.emf"/><Relationship Id="rId32" Type="http://schemas.openxmlformats.org/officeDocument/2006/relationships/image" Target="../media/image366.emf"/><Relationship Id="rId37" Type="http://schemas.openxmlformats.org/officeDocument/2006/relationships/image" Target="../media/image371.emf"/><Relationship Id="rId40" Type="http://schemas.openxmlformats.org/officeDocument/2006/relationships/image" Target="../media/image374.emf"/><Relationship Id="rId45" Type="http://schemas.openxmlformats.org/officeDocument/2006/relationships/image" Target="../media/image379.emf"/><Relationship Id="rId53" Type="http://schemas.openxmlformats.org/officeDocument/2006/relationships/image" Target="../media/image387.emf"/><Relationship Id="rId58" Type="http://schemas.openxmlformats.org/officeDocument/2006/relationships/image" Target="../media/image392.emf"/><Relationship Id="rId66" Type="http://schemas.openxmlformats.org/officeDocument/2006/relationships/image" Target="../media/image400.emf"/><Relationship Id="rId74" Type="http://schemas.openxmlformats.org/officeDocument/2006/relationships/image" Target="../media/image408.emf"/><Relationship Id="rId79" Type="http://schemas.openxmlformats.org/officeDocument/2006/relationships/image" Target="../media/image413.emf"/><Relationship Id="rId87" Type="http://schemas.openxmlformats.org/officeDocument/2006/relationships/image" Target="../media/image421.emf"/><Relationship Id="rId102" Type="http://schemas.openxmlformats.org/officeDocument/2006/relationships/image" Target="../media/image436.emf"/><Relationship Id="rId110" Type="http://schemas.openxmlformats.org/officeDocument/2006/relationships/image" Target="../media/image444.emf"/><Relationship Id="rId5" Type="http://schemas.openxmlformats.org/officeDocument/2006/relationships/image" Target="../media/image339.emf"/><Relationship Id="rId61" Type="http://schemas.openxmlformats.org/officeDocument/2006/relationships/image" Target="../media/image395.emf"/><Relationship Id="rId82" Type="http://schemas.openxmlformats.org/officeDocument/2006/relationships/image" Target="../media/image416.emf"/><Relationship Id="rId90" Type="http://schemas.openxmlformats.org/officeDocument/2006/relationships/image" Target="../media/image424.emf"/><Relationship Id="rId95" Type="http://schemas.openxmlformats.org/officeDocument/2006/relationships/image" Target="../media/image429.emf"/><Relationship Id="rId19" Type="http://schemas.openxmlformats.org/officeDocument/2006/relationships/image" Target="../media/image353.emf"/><Relationship Id="rId14" Type="http://schemas.openxmlformats.org/officeDocument/2006/relationships/image" Target="../media/image348.emf"/><Relationship Id="rId22" Type="http://schemas.openxmlformats.org/officeDocument/2006/relationships/image" Target="../media/image356.emf"/><Relationship Id="rId27" Type="http://schemas.openxmlformats.org/officeDocument/2006/relationships/image" Target="../media/image361.emf"/><Relationship Id="rId30" Type="http://schemas.openxmlformats.org/officeDocument/2006/relationships/image" Target="../media/image364.emf"/><Relationship Id="rId35" Type="http://schemas.openxmlformats.org/officeDocument/2006/relationships/image" Target="../media/image369.emf"/><Relationship Id="rId43" Type="http://schemas.openxmlformats.org/officeDocument/2006/relationships/image" Target="../media/image377.emf"/><Relationship Id="rId48" Type="http://schemas.openxmlformats.org/officeDocument/2006/relationships/image" Target="../media/image382.emf"/><Relationship Id="rId56" Type="http://schemas.openxmlformats.org/officeDocument/2006/relationships/image" Target="../media/image390.emf"/><Relationship Id="rId64" Type="http://schemas.openxmlformats.org/officeDocument/2006/relationships/image" Target="../media/image398.emf"/><Relationship Id="rId69" Type="http://schemas.openxmlformats.org/officeDocument/2006/relationships/image" Target="../media/image403.emf"/><Relationship Id="rId77" Type="http://schemas.openxmlformats.org/officeDocument/2006/relationships/image" Target="../media/image411.emf"/><Relationship Id="rId100" Type="http://schemas.openxmlformats.org/officeDocument/2006/relationships/image" Target="../media/image434.emf"/><Relationship Id="rId105" Type="http://schemas.openxmlformats.org/officeDocument/2006/relationships/image" Target="../media/image439.emf"/><Relationship Id="rId8" Type="http://schemas.openxmlformats.org/officeDocument/2006/relationships/image" Target="../media/image342.emf"/><Relationship Id="rId51" Type="http://schemas.openxmlformats.org/officeDocument/2006/relationships/image" Target="../media/image385.emf"/><Relationship Id="rId72" Type="http://schemas.openxmlformats.org/officeDocument/2006/relationships/image" Target="../media/image406.emf"/><Relationship Id="rId80" Type="http://schemas.openxmlformats.org/officeDocument/2006/relationships/image" Target="../media/image414.emf"/><Relationship Id="rId85" Type="http://schemas.openxmlformats.org/officeDocument/2006/relationships/image" Target="../media/image419.emf"/><Relationship Id="rId93" Type="http://schemas.openxmlformats.org/officeDocument/2006/relationships/image" Target="../media/image427.emf"/><Relationship Id="rId98" Type="http://schemas.openxmlformats.org/officeDocument/2006/relationships/image" Target="../media/image432.emf"/><Relationship Id="rId3" Type="http://schemas.openxmlformats.org/officeDocument/2006/relationships/image" Target="../media/image337.jpeg"/><Relationship Id="rId12" Type="http://schemas.openxmlformats.org/officeDocument/2006/relationships/image" Target="../media/image346.emf"/><Relationship Id="rId17" Type="http://schemas.openxmlformats.org/officeDocument/2006/relationships/image" Target="../media/image351.emf"/><Relationship Id="rId25" Type="http://schemas.openxmlformats.org/officeDocument/2006/relationships/image" Target="../media/image359.emf"/><Relationship Id="rId33" Type="http://schemas.openxmlformats.org/officeDocument/2006/relationships/image" Target="../media/image367.emf"/><Relationship Id="rId38" Type="http://schemas.openxmlformats.org/officeDocument/2006/relationships/image" Target="../media/image372.emf"/><Relationship Id="rId46" Type="http://schemas.openxmlformats.org/officeDocument/2006/relationships/image" Target="../media/image380.emf"/><Relationship Id="rId59" Type="http://schemas.openxmlformats.org/officeDocument/2006/relationships/image" Target="../media/image393.emf"/><Relationship Id="rId67" Type="http://schemas.openxmlformats.org/officeDocument/2006/relationships/image" Target="../media/image401.emf"/><Relationship Id="rId103" Type="http://schemas.openxmlformats.org/officeDocument/2006/relationships/image" Target="../media/image437.emf"/><Relationship Id="rId108" Type="http://schemas.openxmlformats.org/officeDocument/2006/relationships/image" Target="../media/image442.emf"/><Relationship Id="rId20" Type="http://schemas.openxmlformats.org/officeDocument/2006/relationships/image" Target="../media/image354.emf"/><Relationship Id="rId41" Type="http://schemas.openxmlformats.org/officeDocument/2006/relationships/image" Target="../media/image375.emf"/><Relationship Id="rId54" Type="http://schemas.openxmlformats.org/officeDocument/2006/relationships/image" Target="../media/image388.emf"/><Relationship Id="rId62" Type="http://schemas.openxmlformats.org/officeDocument/2006/relationships/image" Target="../media/image396.emf"/><Relationship Id="rId70" Type="http://schemas.openxmlformats.org/officeDocument/2006/relationships/image" Target="../media/image404.emf"/><Relationship Id="rId75" Type="http://schemas.openxmlformats.org/officeDocument/2006/relationships/image" Target="../media/image409.emf"/><Relationship Id="rId83" Type="http://schemas.openxmlformats.org/officeDocument/2006/relationships/image" Target="../media/image417.emf"/><Relationship Id="rId88" Type="http://schemas.openxmlformats.org/officeDocument/2006/relationships/image" Target="../media/image422.emf"/><Relationship Id="rId91" Type="http://schemas.openxmlformats.org/officeDocument/2006/relationships/image" Target="../media/image425.emf"/><Relationship Id="rId96" Type="http://schemas.openxmlformats.org/officeDocument/2006/relationships/image" Target="../media/image430.emf"/><Relationship Id="rId111" Type="http://schemas.openxmlformats.org/officeDocument/2006/relationships/image" Target="../media/image445.emf"/><Relationship Id="rId1" Type="http://schemas.openxmlformats.org/officeDocument/2006/relationships/slideLayout" Target="../slideLayouts/slideLayout4.xml"/><Relationship Id="rId6" Type="http://schemas.openxmlformats.org/officeDocument/2006/relationships/image" Target="../media/image340.emf"/><Relationship Id="rId15" Type="http://schemas.openxmlformats.org/officeDocument/2006/relationships/image" Target="../media/image349.emf"/><Relationship Id="rId23" Type="http://schemas.openxmlformats.org/officeDocument/2006/relationships/image" Target="../media/image357.emf"/><Relationship Id="rId28" Type="http://schemas.openxmlformats.org/officeDocument/2006/relationships/image" Target="../media/image362.emf"/><Relationship Id="rId36" Type="http://schemas.openxmlformats.org/officeDocument/2006/relationships/image" Target="../media/image370.emf"/><Relationship Id="rId49" Type="http://schemas.openxmlformats.org/officeDocument/2006/relationships/image" Target="../media/image383.emf"/><Relationship Id="rId57" Type="http://schemas.openxmlformats.org/officeDocument/2006/relationships/image" Target="../media/image391.emf"/><Relationship Id="rId106" Type="http://schemas.openxmlformats.org/officeDocument/2006/relationships/image" Target="../media/image440.emf"/><Relationship Id="rId10" Type="http://schemas.openxmlformats.org/officeDocument/2006/relationships/image" Target="../media/image344.emf"/><Relationship Id="rId31" Type="http://schemas.openxmlformats.org/officeDocument/2006/relationships/image" Target="../media/image365.emf"/><Relationship Id="rId44" Type="http://schemas.openxmlformats.org/officeDocument/2006/relationships/image" Target="../media/image378.emf"/><Relationship Id="rId52" Type="http://schemas.openxmlformats.org/officeDocument/2006/relationships/image" Target="../media/image386.emf"/><Relationship Id="rId60" Type="http://schemas.openxmlformats.org/officeDocument/2006/relationships/image" Target="../media/image394.emf"/><Relationship Id="rId65" Type="http://schemas.openxmlformats.org/officeDocument/2006/relationships/image" Target="../media/image399.emf"/><Relationship Id="rId73" Type="http://schemas.openxmlformats.org/officeDocument/2006/relationships/image" Target="../media/image407.emf"/><Relationship Id="rId78" Type="http://schemas.openxmlformats.org/officeDocument/2006/relationships/image" Target="../media/image412.emf"/><Relationship Id="rId81" Type="http://schemas.openxmlformats.org/officeDocument/2006/relationships/image" Target="../media/image415.emf"/><Relationship Id="rId86" Type="http://schemas.openxmlformats.org/officeDocument/2006/relationships/image" Target="../media/image420.emf"/><Relationship Id="rId94" Type="http://schemas.openxmlformats.org/officeDocument/2006/relationships/image" Target="../media/image428.emf"/><Relationship Id="rId99" Type="http://schemas.openxmlformats.org/officeDocument/2006/relationships/image" Target="../media/image433.emf"/><Relationship Id="rId101" Type="http://schemas.openxmlformats.org/officeDocument/2006/relationships/image" Target="../media/image435.emf"/><Relationship Id="rId4" Type="http://schemas.openxmlformats.org/officeDocument/2006/relationships/image" Target="../media/image338.jpeg"/><Relationship Id="rId9" Type="http://schemas.openxmlformats.org/officeDocument/2006/relationships/image" Target="../media/image343.emf"/><Relationship Id="rId13" Type="http://schemas.openxmlformats.org/officeDocument/2006/relationships/image" Target="../media/image347.emf"/><Relationship Id="rId18" Type="http://schemas.openxmlformats.org/officeDocument/2006/relationships/image" Target="../media/image352.emf"/><Relationship Id="rId39" Type="http://schemas.openxmlformats.org/officeDocument/2006/relationships/image" Target="../media/image373.emf"/><Relationship Id="rId109" Type="http://schemas.openxmlformats.org/officeDocument/2006/relationships/image" Target="../media/image443.emf"/><Relationship Id="rId34" Type="http://schemas.openxmlformats.org/officeDocument/2006/relationships/image" Target="../media/image368.emf"/><Relationship Id="rId50" Type="http://schemas.openxmlformats.org/officeDocument/2006/relationships/image" Target="../media/image384.emf"/><Relationship Id="rId55" Type="http://schemas.openxmlformats.org/officeDocument/2006/relationships/image" Target="../media/image389.emf"/><Relationship Id="rId76" Type="http://schemas.openxmlformats.org/officeDocument/2006/relationships/image" Target="../media/image410.emf"/><Relationship Id="rId97" Type="http://schemas.openxmlformats.org/officeDocument/2006/relationships/image" Target="../media/image431.emf"/><Relationship Id="rId104" Type="http://schemas.openxmlformats.org/officeDocument/2006/relationships/image" Target="../media/image438.emf"/><Relationship Id="rId7" Type="http://schemas.openxmlformats.org/officeDocument/2006/relationships/image" Target="../media/image341.emf"/><Relationship Id="rId71" Type="http://schemas.openxmlformats.org/officeDocument/2006/relationships/image" Target="../media/image405.emf"/><Relationship Id="rId92" Type="http://schemas.openxmlformats.org/officeDocument/2006/relationships/image" Target="../media/image426.emf"/></Relationships>
</file>

<file path=ppt/slides/_rels/slide8.xml.rels><?xml version="1.0" encoding="UTF-8" standalone="yes"?>
<Relationships xmlns="http://schemas.openxmlformats.org/package/2006/relationships"><Relationship Id="rId8" Type="http://schemas.openxmlformats.org/officeDocument/2006/relationships/image" Target="../media/image452.emf"/><Relationship Id="rId13" Type="http://schemas.openxmlformats.org/officeDocument/2006/relationships/image" Target="../media/image457.emf"/><Relationship Id="rId18" Type="http://schemas.openxmlformats.org/officeDocument/2006/relationships/image" Target="../media/image462.emf"/><Relationship Id="rId26" Type="http://schemas.openxmlformats.org/officeDocument/2006/relationships/image" Target="../media/image470.emf"/><Relationship Id="rId3" Type="http://schemas.openxmlformats.org/officeDocument/2006/relationships/image" Target="../media/image447.jpeg"/><Relationship Id="rId21" Type="http://schemas.openxmlformats.org/officeDocument/2006/relationships/image" Target="../media/image465.emf"/><Relationship Id="rId34" Type="http://schemas.openxmlformats.org/officeDocument/2006/relationships/image" Target="../media/image478.emf"/><Relationship Id="rId7" Type="http://schemas.openxmlformats.org/officeDocument/2006/relationships/image" Target="../media/image451.png"/><Relationship Id="rId12" Type="http://schemas.openxmlformats.org/officeDocument/2006/relationships/image" Target="../media/image456.emf"/><Relationship Id="rId17" Type="http://schemas.openxmlformats.org/officeDocument/2006/relationships/image" Target="../media/image461.emf"/><Relationship Id="rId25" Type="http://schemas.openxmlformats.org/officeDocument/2006/relationships/image" Target="../media/image469.emf"/><Relationship Id="rId33" Type="http://schemas.openxmlformats.org/officeDocument/2006/relationships/image" Target="../media/image477.emf"/><Relationship Id="rId2" Type="http://schemas.openxmlformats.org/officeDocument/2006/relationships/notesSlide" Target="../notesSlides/notesSlide7.xml"/><Relationship Id="rId16" Type="http://schemas.openxmlformats.org/officeDocument/2006/relationships/image" Target="../media/image460.emf"/><Relationship Id="rId20" Type="http://schemas.openxmlformats.org/officeDocument/2006/relationships/image" Target="../media/image464.emf"/><Relationship Id="rId29" Type="http://schemas.openxmlformats.org/officeDocument/2006/relationships/image" Target="../media/image473.emf"/><Relationship Id="rId1" Type="http://schemas.openxmlformats.org/officeDocument/2006/relationships/slideLayout" Target="../slideLayouts/slideLayout4.xml"/><Relationship Id="rId6" Type="http://schemas.openxmlformats.org/officeDocument/2006/relationships/image" Target="../media/image450.jpeg"/><Relationship Id="rId11" Type="http://schemas.openxmlformats.org/officeDocument/2006/relationships/image" Target="../media/image455.emf"/><Relationship Id="rId24" Type="http://schemas.openxmlformats.org/officeDocument/2006/relationships/image" Target="../media/image468.emf"/><Relationship Id="rId32" Type="http://schemas.openxmlformats.org/officeDocument/2006/relationships/image" Target="../media/image476.emf"/><Relationship Id="rId5" Type="http://schemas.openxmlformats.org/officeDocument/2006/relationships/image" Target="../media/image449.png"/><Relationship Id="rId15" Type="http://schemas.openxmlformats.org/officeDocument/2006/relationships/image" Target="../media/image459.emf"/><Relationship Id="rId23" Type="http://schemas.openxmlformats.org/officeDocument/2006/relationships/image" Target="../media/image467.emf"/><Relationship Id="rId28" Type="http://schemas.openxmlformats.org/officeDocument/2006/relationships/image" Target="../media/image472.emf"/><Relationship Id="rId10" Type="http://schemas.openxmlformats.org/officeDocument/2006/relationships/image" Target="../media/image454.emf"/><Relationship Id="rId19" Type="http://schemas.openxmlformats.org/officeDocument/2006/relationships/image" Target="../media/image463.emf"/><Relationship Id="rId31" Type="http://schemas.openxmlformats.org/officeDocument/2006/relationships/image" Target="../media/image475.emf"/><Relationship Id="rId4" Type="http://schemas.openxmlformats.org/officeDocument/2006/relationships/image" Target="../media/image448.jpeg"/><Relationship Id="rId9" Type="http://schemas.openxmlformats.org/officeDocument/2006/relationships/image" Target="../media/image453.emf"/><Relationship Id="rId14" Type="http://schemas.openxmlformats.org/officeDocument/2006/relationships/image" Target="../media/image458.emf"/><Relationship Id="rId22" Type="http://schemas.openxmlformats.org/officeDocument/2006/relationships/image" Target="../media/image466.emf"/><Relationship Id="rId27" Type="http://schemas.openxmlformats.org/officeDocument/2006/relationships/image" Target="../media/image471.emf"/><Relationship Id="rId30" Type="http://schemas.openxmlformats.org/officeDocument/2006/relationships/image" Target="../media/image474.emf"/><Relationship Id="rId35" Type="http://schemas.openxmlformats.org/officeDocument/2006/relationships/image" Target="../media/image479.emf"/></Relationships>
</file>

<file path=ppt/slides/_rels/slide9.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03892"/>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D</a:t>
            </a:r>
            <a:r>
              <a:rPr lang="en-GB"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AXIS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Tyma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Ruml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2015</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2015</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391008" y="3884314"/>
            <a:ext cx="4895992" cy="2985419"/>
          </a:xfrm>
          <a:prstGeom prst="rect">
            <a:avLst/>
          </a:prstGeom>
          <a:blipFill>
            <a:blip r:embed="rId3" cstate="print"/>
            <a:stretch>
              <a:fillRect l="4000" t="-6000"/>
            </a:stretch>
          </a:blipFill>
          <a:ln w="66675" cap="sq" cmpd="dbl">
            <a:solidFill>
              <a:srgbClr val="0000CC"/>
            </a:solidFill>
            <a:prstDash val="sysDot"/>
            <a:miter lim="800000"/>
            <a:headEnd/>
            <a:tailEnd/>
          </a:ln>
          <a:effectLst/>
          <a:scene3d>
            <a:camera prst="orthographicFront"/>
            <a:lightRig rig="threePt" dir="t"/>
          </a:scene3d>
          <a:sp3d contourW="12700">
            <a:contourClr>
              <a:schemeClr val="bg1"/>
            </a:contourClr>
          </a:sp3d>
        </p:spPr>
        <p:txBody>
          <a:bodyPr wrap="square" lIns="0" tIns="45713" rIns="91425" bIns="45713" anchor="ctr" anchorCtr="0">
            <a:spAutoFit/>
            <a:sp3d extrusionH="120650" contourW="12700" prstMaterial="dkEdge">
              <a:bevelT w="95250" h="25400"/>
              <a:bevelB w="25400"/>
              <a:extrusionClr>
                <a:srgbClr val="FFFF00"/>
              </a:extrusionClr>
              <a:contourClr>
                <a:srgbClr val="0000FF"/>
              </a:contourClr>
            </a:sp3d>
          </a:bodyPr>
          <a:lstStyle/>
          <a:p>
            <a:pPr algn="ctr" eaLnBrk="0" hangingPunct="0">
              <a:defRPr/>
            </a:pPr>
            <a:r>
              <a:rPr lang="cs-CZ" sz="5600" dirty="0" smtClean="0">
                <a:ln w="41275" cap="rnd" cmpd="dbl">
                  <a:solidFill>
                    <a:srgbClr val="FFCC66"/>
                  </a:solidFill>
                  <a:bevel/>
                </a:ln>
                <a:solidFill>
                  <a:srgbClr val="FF3399"/>
                </a:solidFill>
                <a:effectLst>
                  <a:innerShdw blurRad="114300">
                    <a:prstClr val="black"/>
                  </a:innerShdw>
                </a:effectLst>
                <a:latin typeface="Stencil" pitchFamily="82" charset="0"/>
                <a:ea typeface="Verdana" pitchFamily="34" charset="0"/>
                <a:cs typeface="Arial" pitchFamily="34" charset="0"/>
              </a:rPr>
              <a:t>5.</a:t>
            </a:r>
          </a:p>
          <a:p>
            <a:pPr algn="ctr" eaLnBrk="0" hangingPunct="0">
              <a:defRPr/>
            </a:pPr>
            <a:r>
              <a:rPr lang="cs-CZ" sz="6600" dirty="0" smtClean="0">
                <a:ln w="41275" cap="rnd" cmpd="dbl">
                  <a:solidFill>
                    <a:srgbClr val="FFCC66"/>
                  </a:solidFill>
                  <a:bevel/>
                </a:ln>
                <a:solidFill>
                  <a:srgbClr val="FF3399"/>
                </a:solidFill>
                <a:effectLst>
                  <a:outerShdw blurRad="38100" dist="38100" dir="2700000" algn="tl">
                    <a:srgbClr val="000000">
                      <a:alpha val="43137"/>
                    </a:srgbClr>
                  </a:outerShdw>
                </a:effectLst>
                <a:latin typeface="Stencil" pitchFamily="82" charset="0"/>
                <a:ea typeface="Verdana" pitchFamily="34" charset="0"/>
                <a:cs typeface="Arial" pitchFamily="34" charset="0"/>
              </a:rPr>
              <a:t>FC Jiskra Modrá</a:t>
            </a:r>
            <a:endParaRPr lang="cs-CZ" sz="6600" dirty="0">
              <a:ln w="41275" cap="rnd" cmpd="dbl">
                <a:solidFill>
                  <a:srgbClr val="FFCC66"/>
                </a:solidFill>
                <a:bevel/>
              </a:ln>
              <a:solidFill>
                <a:srgbClr val="FF3399"/>
              </a:solidFill>
              <a:effectLst>
                <a:outerShdw blurRad="38100" dist="38100" dir="2700000" algn="tl">
                  <a:srgbClr val="000000">
                    <a:alpha val="43137"/>
                  </a:srgbClr>
                </a:outerShdw>
              </a:effectLst>
              <a:latin typeface="Stencil" pitchFamily="82" charset="0"/>
              <a:ea typeface="Verdana" pitchFamily="34" charset="0"/>
              <a:cs typeface="Arial" pitchFamily="34" charset="0"/>
            </a:endParaRPr>
          </a:p>
        </p:txBody>
      </p:sp>
      <p:sp>
        <p:nvSpPr>
          <p:cNvPr id="13" name="TextovéPole 13"/>
          <p:cNvSpPr txBox="1">
            <a:spLocks noChangeArrowheads="1"/>
          </p:cNvSpPr>
          <p:nvPr/>
        </p:nvSpPr>
        <p:spPr bwMode="auto">
          <a:xfrm>
            <a:off x="5359524" y="6869668"/>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sp>
        <p:nvSpPr>
          <p:cNvPr id="16" name="TextovéPole 15"/>
          <p:cNvSpPr txBox="1"/>
          <p:nvPr/>
        </p:nvSpPr>
        <p:spPr>
          <a:xfrm>
            <a:off x="5359524" y="2593965"/>
            <a:ext cx="4896544" cy="1169551"/>
          </a:xfrm>
          <a:prstGeom prst="rect">
            <a:avLst/>
          </a:prstGeom>
          <a:blipFill>
            <a:blip r:embed="rId4" cstate="print"/>
            <a:stretch>
              <a:fillRect l="4000" t="-6000"/>
            </a:stretch>
          </a:blipFill>
          <a:ln w="28575" cap="sq" cmpd="dbl">
            <a:solidFill>
              <a:schemeClr val="tx1"/>
            </a:solidFill>
            <a:prstDash val="dash"/>
            <a:miter lim="800000"/>
          </a:ln>
          <a:effectLst>
            <a:innerShdw blurRad="469900" dist="1879600">
              <a:schemeClr val="accent1">
                <a:lumMod val="75000"/>
              </a:schemeClr>
            </a:innerShdw>
          </a:effectLst>
          <a:scene3d>
            <a:camera prst="orthographicFront"/>
            <a:lightRig rig="threePt" dir="t"/>
          </a:scene3d>
          <a:sp3d extrusionH="25400">
            <a:bevelT w="12700" h="38100"/>
            <a:bevelB/>
            <a:contourClr>
              <a:schemeClr val="accent1">
                <a:lumMod val="40000"/>
                <a:lumOff val="60000"/>
              </a:schemeClr>
            </a:contourClr>
          </a:sp3d>
        </p:spPr>
        <p:txBody>
          <a:bodyPr wrap="square" rtlCol="0">
            <a:spAutoFit/>
          </a:bodyPr>
          <a:lstStyle/>
          <a:p>
            <a:pPr algn="ctr"/>
            <a:r>
              <a:rPr lang="cs-CZ" sz="3500" dirty="0" smtClean="0">
                <a:solidFill>
                  <a:srgbClr val="000099"/>
                </a:solidFill>
                <a:latin typeface="Georgia" pitchFamily="18" charset="0"/>
                <a:ea typeface="Tahoma" pitchFamily="34" charset="0"/>
                <a:cs typeface="Arial" pitchFamily="34" charset="0"/>
              </a:rPr>
              <a:t>3.10.2015  </a:t>
            </a:r>
          </a:p>
          <a:p>
            <a:pPr algn="ctr"/>
            <a:r>
              <a:rPr lang="cs-CZ" sz="3500" dirty="0" smtClean="0">
                <a:solidFill>
                  <a:srgbClr val="000099"/>
                </a:solidFill>
                <a:latin typeface="Georgia" pitchFamily="18" charset="0"/>
                <a:ea typeface="Tahoma" pitchFamily="34" charset="0"/>
                <a:cs typeface="Arial" pitchFamily="34" charset="0"/>
              </a:rPr>
              <a:t>sobota  9.kolo   10:15</a:t>
            </a:r>
          </a:p>
        </p:txBody>
      </p:sp>
      <p:pic>
        <p:nvPicPr>
          <p:cNvPr id="15" name="Picture 106"/>
          <p:cNvPicPr>
            <a:picLocks noChangeAspect="1" noChangeArrowheads="1"/>
          </p:cNvPicPr>
          <p:nvPr/>
        </p:nvPicPr>
        <p:blipFill>
          <a:blip r:embed="rId5" cstate="print"/>
          <a:srcRect/>
          <a:stretch>
            <a:fillRect/>
          </a:stretch>
        </p:blipFill>
        <p:spPr bwMode="auto">
          <a:xfrm>
            <a:off x="5503540" y="5635724"/>
            <a:ext cx="792088" cy="792088"/>
          </a:xfrm>
          <a:prstGeom prst="rect">
            <a:avLst/>
          </a:prstGeom>
          <a:noFill/>
          <a:ln w="9525">
            <a:noFill/>
            <a:miter lim="800000"/>
            <a:headEnd/>
            <a:tailEnd/>
          </a:ln>
        </p:spPr>
      </p:pic>
      <p:sp>
        <p:nvSpPr>
          <p:cNvPr id="18" name="TextovéPole 17"/>
          <p:cNvSpPr txBox="1"/>
          <p:nvPr/>
        </p:nvSpPr>
        <p:spPr>
          <a:xfrm>
            <a:off x="5360068" y="1459260"/>
            <a:ext cx="4896000" cy="707886"/>
          </a:xfrm>
          <a:prstGeom prst="rect">
            <a:avLst/>
          </a:prstGeom>
          <a:blipFill>
            <a:blip r:embed="rId6" cstate="print"/>
            <a:stretch>
              <a:fillRect l="4000" t="-6000"/>
            </a:stretch>
          </a:blipFill>
          <a:ln w="50800" cmpd="thinThick">
            <a:solidFill>
              <a:srgbClr val="FF3399"/>
            </a:solidFill>
            <a:prstDash val="lgDash"/>
          </a:ln>
          <a:effectLst>
            <a:innerShdw blurRad="63500" dist="50800" dir="10800000">
              <a:srgbClr val="66FF66">
                <a:alpha val="49804"/>
              </a:srgbClr>
            </a:innerShdw>
          </a:effectLst>
          <a:scene3d>
            <a:camera prst="orthographicFront"/>
            <a:lightRig rig="threePt" dir="t"/>
          </a:scene3d>
          <a:sp3d>
            <a:bevelT prst="relaxedInset"/>
          </a:sp3d>
        </p:spPr>
        <p:txBody>
          <a:bodyPr wrap="square" rtlCol="0">
            <a:spAutoFit/>
          </a:bodyPr>
          <a:lstStyle/>
          <a:p>
            <a:pPr algn="ctr"/>
            <a:r>
              <a:rPr lang="cs-CZ" sz="2000" dirty="0" smtClean="0">
                <a:blipFill>
                  <a:blip r:embed="rId7"/>
                  <a:tile tx="0" ty="0" sx="100000" sy="100000" flip="none" algn="tl"/>
                </a:blipFill>
                <a:effectLst>
                  <a:outerShdw blurRad="38100" dist="38100" dir="2700000" algn="tl">
                    <a:srgbClr val="000000">
                      <a:alpha val="43137"/>
                    </a:srgbClr>
                  </a:outerShdw>
                </a:effectLst>
                <a:latin typeface="Lucida Console" pitchFamily="49" charset="0"/>
                <a:cs typeface="DilleniaUPC" pitchFamily="18" charset="-34"/>
              </a:rPr>
              <a:t>Sezóna 2015/2016</a:t>
            </a:r>
          </a:p>
          <a:p>
            <a:pPr algn="ctr"/>
            <a:r>
              <a:rPr lang="cs-CZ" sz="2000" dirty="0" smtClean="0">
                <a:blipFill>
                  <a:blip r:embed="rId7"/>
                  <a:tile tx="0" ty="0" sx="100000" sy="100000" flip="none" algn="tl"/>
                </a:blipFill>
                <a:effectLst>
                  <a:outerShdw blurRad="38100" dist="38100" dir="2700000" algn="tl">
                    <a:srgbClr val="000000">
                      <a:alpha val="43137"/>
                    </a:srgbClr>
                  </a:outerShdw>
                </a:effectLst>
                <a:latin typeface="Lucida Console" pitchFamily="49" charset="0"/>
                <a:cs typeface="DilleniaUPC" pitchFamily="18" charset="-34"/>
              </a:rPr>
              <a:t>Ústecký přebor Podzim 2015</a:t>
            </a:r>
          </a:p>
        </p:txBody>
      </p:sp>
      <p:sp>
        <p:nvSpPr>
          <p:cNvPr id="17" name="Vývojový diagram: alternativní postup 16"/>
          <p:cNvSpPr/>
          <p:nvPr/>
        </p:nvSpPr>
        <p:spPr bwMode="auto">
          <a:xfrm>
            <a:off x="5256584" y="28172"/>
            <a:ext cx="4999484" cy="1133984"/>
          </a:xfrm>
          <a:prstGeom prst="flowChartAlternateProcess">
            <a:avLst/>
          </a:prstGeom>
          <a:blipFill>
            <a:blip r:embed="rId8" cstate="print"/>
            <a:stretch>
              <a:fillRect/>
            </a:stretch>
          </a:blipFill>
          <a:ln w="85725">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tileRect/>
            </a:gradFill>
            <a:prstDash val="sysDash"/>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smtClean="0">
                <a:ln>
                  <a:noFill/>
                </a:ln>
                <a:solidFill>
                  <a:srgbClr val="FF0000"/>
                </a:solidFill>
                <a:effectLst/>
                <a:latin typeface="Cooper Black" pitchFamily="18" charset="0"/>
                <a:cs typeface="Arial" pitchFamily="34" charset="0"/>
              </a:rPr>
              <a:t>Fotbalový zpravodaj </a:t>
            </a:r>
          </a:p>
          <a:p>
            <a:pPr marL="0" marR="0" indent="0" algn="ctr"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smtClean="0">
                <a:ln>
                  <a:noFill/>
                </a:ln>
                <a:solidFill>
                  <a:srgbClr val="FF0000"/>
                </a:solidFill>
                <a:effectLst/>
                <a:latin typeface="Cooper Black" pitchFamily="18" charset="0"/>
                <a:cs typeface="Arial" pitchFamily="34" charset="0"/>
              </a:rPr>
              <a:t>SK </a:t>
            </a:r>
            <a:r>
              <a:rPr kumimoji="0" lang="cs-CZ" sz="3200" b="1" i="0" u="none" strike="noStrike" cap="none" normalizeH="0" baseline="0" dirty="0" err="1" smtClean="0">
                <a:ln>
                  <a:noFill/>
                </a:ln>
                <a:solidFill>
                  <a:srgbClr val="FF0000"/>
                </a:solidFill>
                <a:effectLst/>
                <a:latin typeface="Cooper Black" pitchFamily="18" charset="0"/>
                <a:cs typeface="Arial" pitchFamily="34" charset="0"/>
              </a:rPr>
              <a:t>Štětí</a:t>
            </a:r>
            <a:endParaRPr kumimoji="0" lang="cs-CZ" sz="3200" b="1" i="0" u="none" strike="noStrike" cap="none" normalizeH="0" baseline="0" dirty="0" smtClean="0">
              <a:ln>
                <a:noFill/>
              </a:ln>
              <a:solidFill>
                <a:srgbClr val="FF0000"/>
              </a:solidFill>
              <a:effectLst/>
              <a:latin typeface="Cooper Black" pitchFamily="18" charset="0"/>
              <a:cs typeface="Arial" pitchFamily="34" charset="0"/>
            </a:endParaRPr>
          </a:p>
        </p:txBody>
      </p:sp>
      <p:pic>
        <p:nvPicPr>
          <p:cNvPr id="31745" name="Picture 1"/>
          <p:cNvPicPr>
            <a:picLocks noChangeAspect="1" noChangeArrowheads="1"/>
          </p:cNvPicPr>
          <p:nvPr/>
        </p:nvPicPr>
        <p:blipFill>
          <a:blip r:embed="rId9" cstate="print"/>
          <a:srcRect/>
          <a:stretch>
            <a:fillRect/>
          </a:stretch>
        </p:blipFill>
        <p:spPr bwMode="auto">
          <a:xfrm>
            <a:off x="9103940" y="4051548"/>
            <a:ext cx="749424" cy="720080"/>
          </a:xfrm>
          <a:prstGeom prst="rect">
            <a:avLst/>
          </a:prstGeom>
          <a:noFill/>
          <a:ln w="9525">
            <a:noFill/>
            <a:miter lim="800000"/>
            <a:headEnd/>
            <a:tailEnd/>
          </a:ln>
        </p:spPr>
      </p:pic>
      <p:sp>
        <p:nvSpPr>
          <p:cNvPr id="14" name="TextovéPole 12"/>
          <p:cNvSpPr txBox="1">
            <a:spLocks noChangeArrowheads="1"/>
          </p:cNvSpPr>
          <p:nvPr/>
        </p:nvSpPr>
        <p:spPr bwMode="auto">
          <a:xfrm>
            <a:off x="5391008" y="3961321"/>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dirty="0">
                <a:latin typeface="Arial Black" panose="020B0A04020102020204" pitchFamily="34" charset="0"/>
              </a:rPr>
              <a:t> </a:t>
            </a:r>
            <a:r>
              <a:rPr lang="cs-CZ" altLang="cs-CZ" sz="5400" u="none" dirty="0" smtClean="0">
                <a:latin typeface="Arial Black" panose="020B0A04020102020204" pitchFamily="34" charset="0"/>
              </a:rPr>
              <a:t>3:0</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ulka 6"/>
          <p:cNvGraphicFramePr>
            <a:graphicFrameLocks noGrp="1"/>
          </p:cNvGraphicFramePr>
          <p:nvPr/>
        </p:nvGraphicFramePr>
        <p:xfrm>
          <a:off x="5215508" y="91108"/>
          <a:ext cx="4896546" cy="3267075"/>
        </p:xfrm>
        <a:graphic>
          <a:graphicData uri="http://schemas.openxmlformats.org/drawingml/2006/table">
            <a:tbl>
              <a:tblPr/>
              <a:tblGrid>
                <a:gridCol w="213927">
                  <a:extLst>
                    <a:ext uri="{9D8B030D-6E8A-4147-A177-3AD203B41FA5}">
                      <a16:colId xmlns:a16="http://schemas.microsoft.com/office/drawing/2014/main" val="20000"/>
                    </a:ext>
                  </a:extLst>
                </a:gridCol>
                <a:gridCol w="570471">
                  <a:extLst>
                    <a:ext uri="{9D8B030D-6E8A-4147-A177-3AD203B41FA5}">
                      <a16:colId xmlns:a16="http://schemas.microsoft.com/office/drawing/2014/main" val="20001"/>
                    </a:ext>
                  </a:extLst>
                </a:gridCol>
                <a:gridCol w="1699530">
                  <a:extLst>
                    <a:ext uri="{9D8B030D-6E8A-4147-A177-3AD203B41FA5}">
                      <a16:colId xmlns:a16="http://schemas.microsoft.com/office/drawing/2014/main" val="20002"/>
                    </a:ext>
                  </a:extLst>
                </a:gridCol>
                <a:gridCol w="249581">
                  <a:extLst>
                    <a:ext uri="{9D8B030D-6E8A-4147-A177-3AD203B41FA5}">
                      <a16:colId xmlns:a16="http://schemas.microsoft.com/office/drawing/2014/main" val="20003"/>
                    </a:ext>
                  </a:extLst>
                </a:gridCol>
                <a:gridCol w="237696">
                  <a:extLst>
                    <a:ext uri="{9D8B030D-6E8A-4147-A177-3AD203B41FA5}">
                      <a16:colId xmlns:a16="http://schemas.microsoft.com/office/drawing/2014/main" val="20004"/>
                    </a:ext>
                  </a:extLst>
                </a:gridCol>
                <a:gridCol w="237696">
                  <a:extLst>
                    <a:ext uri="{9D8B030D-6E8A-4147-A177-3AD203B41FA5}">
                      <a16:colId xmlns:a16="http://schemas.microsoft.com/office/drawing/2014/main" val="20005"/>
                    </a:ext>
                  </a:extLst>
                </a:gridCol>
                <a:gridCol w="237696">
                  <a:extLst>
                    <a:ext uri="{9D8B030D-6E8A-4147-A177-3AD203B41FA5}">
                      <a16:colId xmlns:a16="http://schemas.microsoft.com/office/drawing/2014/main" val="20006"/>
                    </a:ext>
                  </a:extLst>
                </a:gridCol>
                <a:gridCol w="237696">
                  <a:extLst>
                    <a:ext uri="{9D8B030D-6E8A-4147-A177-3AD203B41FA5}">
                      <a16:colId xmlns:a16="http://schemas.microsoft.com/office/drawing/2014/main" val="20007"/>
                    </a:ext>
                  </a:extLst>
                </a:gridCol>
                <a:gridCol w="665551">
                  <a:extLst>
                    <a:ext uri="{9D8B030D-6E8A-4147-A177-3AD203B41FA5}">
                      <a16:colId xmlns:a16="http://schemas.microsoft.com/office/drawing/2014/main" val="20008"/>
                    </a:ext>
                  </a:extLst>
                </a:gridCol>
                <a:gridCol w="309006">
                  <a:extLst>
                    <a:ext uri="{9D8B030D-6E8A-4147-A177-3AD203B41FA5}">
                      <a16:colId xmlns:a16="http://schemas.microsoft.com/office/drawing/2014/main" val="20009"/>
                    </a:ext>
                  </a:extLst>
                </a:gridCol>
                <a:gridCol w="237696">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40005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a:solidFill>
                            <a:srgbClr val="0000CC"/>
                          </a:solidFill>
                          <a:latin typeface="Calibri"/>
                        </a:rPr>
                        <a:t>Okresní přebor mladších žáků 2015/2016 po 4 kolech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FF0000"/>
                          </a:solidFill>
                          <a:latin typeface="Arial"/>
                        </a:rPr>
                        <a:t>Štětí "B"</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latin typeface="Calibri"/>
                        </a:rPr>
                        <a:t>36:7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SK Roudnice "B"</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29:5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err="1">
                          <a:solidFill>
                            <a:srgbClr val="000000"/>
                          </a:solidFill>
                          <a:latin typeface="Arial"/>
                        </a:rPr>
                        <a:t>Pokratice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26:6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Straškov-Vodochody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18:0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Libochovice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22:8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err="1">
                          <a:solidFill>
                            <a:srgbClr val="000000"/>
                          </a:solidFill>
                          <a:latin typeface="Arial"/>
                        </a:rPr>
                        <a:t>Budyně</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7:14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Hoštka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7:23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Polepy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1:38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762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Peruc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2:47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graphicFrame>
        <p:nvGraphicFramePr>
          <p:cNvPr id="8" name="Tabulka 7"/>
          <p:cNvGraphicFramePr>
            <a:graphicFrameLocks noGrp="1"/>
          </p:cNvGraphicFramePr>
          <p:nvPr/>
        </p:nvGraphicFramePr>
        <p:xfrm>
          <a:off x="5273354" y="3547490"/>
          <a:ext cx="4838698" cy="2573528"/>
        </p:xfrm>
        <a:graphic>
          <a:graphicData uri="http://schemas.openxmlformats.org/drawingml/2006/table">
            <a:tbl>
              <a:tblPr/>
              <a:tblGrid>
                <a:gridCol w="1916441">
                  <a:extLst>
                    <a:ext uri="{9D8B030D-6E8A-4147-A177-3AD203B41FA5}">
                      <a16:colId xmlns:a16="http://schemas.microsoft.com/office/drawing/2014/main" val="20000"/>
                    </a:ext>
                  </a:extLst>
                </a:gridCol>
                <a:gridCol w="1780007">
                  <a:extLst>
                    <a:ext uri="{9D8B030D-6E8A-4147-A177-3AD203B41FA5}">
                      <a16:colId xmlns:a16="http://schemas.microsoft.com/office/drawing/2014/main" val="20001"/>
                    </a:ext>
                  </a:extLst>
                </a:gridCol>
                <a:gridCol w="1142250">
                  <a:extLst>
                    <a:ext uri="{9D8B030D-6E8A-4147-A177-3AD203B41FA5}">
                      <a16:colId xmlns:a16="http://schemas.microsoft.com/office/drawing/2014/main" val="20002"/>
                    </a:ext>
                  </a:extLst>
                </a:gridCol>
              </a:tblGrid>
              <a:tr h="746632">
                <a:tc gridSpan="3">
                  <a:txBody>
                    <a:bodyPr/>
                    <a:lstStyle/>
                    <a:p>
                      <a:pPr algn="ctr" fontAlgn="ctr"/>
                      <a:r>
                        <a:rPr lang="cs-CZ" sz="1400" b="1" i="0" u="none" strike="noStrike" dirty="0">
                          <a:solidFill>
                            <a:srgbClr val="000000"/>
                          </a:solidFill>
                          <a:latin typeface="Engravers MT"/>
                        </a:rPr>
                        <a:t>Výsledky 4. kola okresního přeboru mladších žáků</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456724">
                <a:tc>
                  <a:txBody>
                    <a:bodyPr/>
                    <a:lstStyle/>
                    <a:p>
                      <a:pPr algn="ctr" fontAlgn="ctr"/>
                      <a:r>
                        <a:rPr lang="cs-CZ" sz="1100" b="1" i="0" u="none" strike="noStrike">
                          <a:solidFill>
                            <a:srgbClr val="000000"/>
                          </a:solidFill>
                          <a:latin typeface="Engravers MT"/>
                        </a:rPr>
                        <a:t>Straškov-Vodochody</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Engravers MT"/>
                        </a:rPr>
                        <a:t>Budyně</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Engravers MT"/>
                        </a:rPr>
                        <a:t>6:0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456724">
                <a:tc>
                  <a:txBody>
                    <a:bodyPr/>
                    <a:lstStyle/>
                    <a:p>
                      <a:pPr algn="ctr" fontAlgn="ctr"/>
                      <a:r>
                        <a:rPr lang="cs-CZ" sz="1100" b="1" i="0" u="none" strike="noStrike">
                          <a:solidFill>
                            <a:srgbClr val="000000"/>
                          </a:solidFill>
                          <a:latin typeface="Engravers MT"/>
                        </a:rPr>
                        <a:t>Hoštka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Engravers MT"/>
                        </a:rPr>
                        <a:t>SK Roudnice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Engravers MT"/>
                        </a:rPr>
                        <a:t>2:8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456724">
                <a:tc>
                  <a:txBody>
                    <a:bodyPr/>
                    <a:lstStyle/>
                    <a:p>
                      <a:pPr algn="ctr" fontAlgn="ctr"/>
                      <a:r>
                        <a:rPr lang="cs-CZ" sz="1100" b="1" i="0" u="none" strike="noStrike">
                          <a:solidFill>
                            <a:srgbClr val="000000"/>
                          </a:solidFill>
                          <a:latin typeface="Engravers MT"/>
                        </a:rPr>
                        <a:t>Peruc</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Engravers MT"/>
                        </a:rPr>
                        <a:t>Pokratice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Engravers MT"/>
                        </a:rPr>
                        <a:t>1:13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456724">
                <a:tc>
                  <a:txBody>
                    <a:bodyPr/>
                    <a:lstStyle/>
                    <a:p>
                      <a:pPr algn="ctr" fontAlgn="ctr"/>
                      <a:r>
                        <a:rPr lang="cs-CZ" sz="1100" b="1" i="0" u="none" strike="noStrike" dirty="0">
                          <a:solidFill>
                            <a:srgbClr val="000000"/>
                          </a:solidFill>
                          <a:latin typeface="Engravers MT"/>
                        </a:rPr>
                        <a:t>Libochovice</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Engravers MT"/>
                        </a:rPr>
                        <a:t>Štětí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Engravers MT"/>
                        </a:rPr>
                        <a:t>3:2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bl>
          </a:graphicData>
        </a:graphic>
      </p:graphicFrame>
      <p:pic>
        <p:nvPicPr>
          <p:cNvPr id="9" name="Picture 32"/>
          <p:cNvPicPr>
            <a:picLocks noChangeAspect="1" noChangeArrowheads="1"/>
          </p:cNvPicPr>
          <p:nvPr/>
        </p:nvPicPr>
        <p:blipFill>
          <a:blip r:embed="rId2" cstate="print"/>
          <a:srcRect/>
          <a:stretch>
            <a:fillRect/>
          </a:stretch>
        </p:blipFill>
        <p:spPr bwMode="auto">
          <a:xfrm>
            <a:off x="6943700" y="6211788"/>
            <a:ext cx="1008112" cy="864096"/>
          </a:xfrm>
          <a:prstGeom prst="rect">
            <a:avLst/>
          </a:prstGeom>
          <a:noFill/>
          <a:ln w="9525">
            <a:noFill/>
            <a:miter lim="800000"/>
            <a:headEnd/>
            <a:tailEnd/>
          </a:ln>
        </p:spPr>
      </p:pic>
      <p:sp>
        <p:nvSpPr>
          <p:cNvPr id="10" name="TextovéPole 9"/>
          <p:cNvSpPr txBox="1"/>
          <p:nvPr/>
        </p:nvSpPr>
        <p:spPr>
          <a:xfrm>
            <a:off x="2083180" y="6931868"/>
            <a:ext cx="396024"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1" name="TextovéPole 10"/>
          <p:cNvSpPr txBox="1"/>
          <p:nvPr/>
        </p:nvSpPr>
        <p:spPr>
          <a:xfrm>
            <a:off x="7987836" y="7004456"/>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sp>
        <p:nvSpPr>
          <p:cNvPr id="12" name="Obdélník 11"/>
          <p:cNvSpPr/>
          <p:nvPr/>
        </p:nvSpPr>
        <p:spPr>
          <a:xfrm>
            <a:off x="174948" y="1819300"/>
            <a:ext cx="4320480" cy="2000548"/>
          </a:xfrm>
          <a:prstGeom prst="rect">
            <a:avLst/>
          </a:prstGeom>
          <a:ln w="38100">
            <a:solidFill>
              <a:srgbClr val="009900"/>
            </a:solidFill>
          </a:ln>
        </p:spPr>
        <p:txBody>
          <a:bodyPr wrap="square">
            <a:spAutoFit/>
          </a:bodyPr>
          <a:lstStyle/>
          <a:p>
            <a:pPr algn="ctr"/>
            <a:r>
              <a:rPr lang="cs-CZ" sz="2000" u="sng" dirty="0" smtClean="0">
                <a:solidFill>
                  <a:srgbClr val="000099"/>
                </a:solidFill>
                <a:latin typeface="Aharoni" pitchFamily="2" charset="-79"/>
                <a:cs typeface="Aharoni" pitchFamily="2" charset="-79"/>
              </a:rPr>
              <a:t>sekretář Rudolf </a:t>
            </a:r>
            <a:r>
              <a:rPr lang="cs-CZ" sz="2000" u="sng" dirty="0" err="1" smtClean="0">
                <a:solidFill>
                  <a:srgbClr val="000099"/>
                </a:solidFill>
                <a:latin typeface="Aharoni" pitchFamily="2" charset="-79"/>
                <a:cs typeface="Aharoni" pitchFamily="2" charset="-79"/>
              </a:rPr>
              <a:t>Polcar</a:t>
            </a:r>
            <a:r>
              <a:rPr lang="cs-CZ" sz="2000" u="sng" dirty="0" smtClean="0">
                <a:solidFill>
                  <a:srgbClr val="000099"/>
                </a:solidFill>
                <a:latin typeface="Aharoni" pitchFamily="2" charset="-79"/>
                <a:cs typeface="Aharoni" pitchFamily="2" charset="-79"/>
              </a:rPr>
              <a:t>-TJ </a:t>
            </a:r>
            <a:r>
              <a:rPr lang="cs-CZ" sz="2000" u="sng" dirty="0" err="1" smtClean="0">
                <a:solidFill>
                  <a:srgbClr val="000099"/>
                </a:solidFill>
                <a:latin typeface="Aharoni" pitchFamily="2" charset="-79"/>
                <a:cs typeface="Aharoni" pitchFamily="2" charset="-79"/>
              </a:rPr>
              <a:t>Baník</a:t>
            </a:r>
            <a:r>
              <a:rPr lang="cs-CZ" sz="2000" u="sng" dirty="0" smtClean="0">
                <a:solidFill>
                  <a:srgbClr val="000099"/>
                </a:solidFill>
                <a:latin typeface="Aharoni" pitchFamily="2" charset="-79"/>
                <a:cs typeface="Aharoni" pitchFamily="2" charset="-79"/>
              </a:rPr>
              <a:t> </a:t>
            </a:r>
            <a:r>
              <a:rPr lang="cs-CZ" sz="2000" u="sng" dirty="0" err="1" smtClean="0">
                <a:solidFill>
                  <a:srgbClr val="000099"/>
                </a:solidFill>
                <a:latin typeface="Aharoni" pitchFamily="2" charset="-79"/>
                <a:cs typeface="Aharoni" pitchFamily="2" charset="-79"/>
              </a:rPr>
              <a:t>Modlany</a:t>
            </a:r>
            <a:r>
              <a:rPr lang="cs-CZ" sz="1600" u="sng" dirty="0" smtClean="0">
                <a:solidFill>
                  <a:srgbClr val="000099"/>
                </a:solidFill>
                <a:latin typeface="Aharoni" pitchFamily="2" charset="-79"/>
                <a:cs typeface="Aharoni" pitchFamily="2" charset="-79"/>
              </a:rPr>
              <a:t>.</a:t>
            </a:r>
          </a:p>
          <a:p>
            <a:pPr algn="just"/>
            <a:r>
              <a:rPr lang="cs-CZ" dirty="0" smtClean="0">
                <a:latin typeface="Arial" pitchFamily="34" charset="0"/>
                <a:cs typeface="Arial" pitchFamily="34" charset="0"/>
              </a:rPr>
              <a:t>Rozhodčí hrubě ovlivnil zápas v náš neprospěch. </a:t>
            </a:r>
            <a:r>
              <a:rPr lang="cs-CZ" dirty="0" err="1" smtClean="0">
                <a:latin typeface="Arial" pitchFamily="34" charset="0"/>
                <a:cs typeface="Arial" pitchFamily="34" charset="0"/>
              </a:rPr>
              <a:t>Vavrinec</a:t>
            </a:r>
            <a:r>
              <a:rPr lang="cs-CZ" dirty="0" smtClean="0">
                <a:latin typeface="Arial" pitchFamily="34" charset="0"/>
                <a:cs typeface="Arial" pitchFamily="34" charset="0"/>
              </a:rPr>
              <a:t> byl faulovaný ve vyložené šanci, měli jsme za stavu 1:1 kopat penaltu. Po sportovní stránce to bylo pěkné utkání, hrálo se po celý zápas ve svižném tempu nahoru – dolů. </a:t>
            </a:r>
            <a:r>
              <a:rPr lang="cs-CZ" dirty="0" err="1" smtClean="0">
                <a:latin typeface="Arial" pitchFamily="34" charset="0"/>
                <a:cs typeface="Arial" pitchFamily="34" charset="0"/>
              </a:rPr>
              <a:t>Štětí</a:t>
            </a:r>
            <a:r>
              <a:rPr lang="cs-CZ" dirty="0" smtClean="0">
                <a:latin typeface="Arial" pitchFamily="34" charset="0"/>
                <a:cs typeface="Arial" pitchFamily="34" charset="0"/>
              </a:rPr>
              <a:t> má výborné mužstvo se spoustou běhavých hráčů," přiznal soupeři sekretář Rudolf </a:t>
            </a:r>
            <a:r>
              <a:rPr lang="cs-CZ" dirty="0" err="1" smtClean="0">
                <a:latin typeface="Arial" pitchFamily="34" charset="0"/>
                <a:cs typeface="Arial" pitchFamily="34" charset="0"/>
              </a:rPr>
              <a:t>Polcar</a:t>
            </a:r>
            <a:r>
              <a:rPr lang="cs-CZ" dirty="0" smtClean="0">
                <a:latin typeface="Arial" pitchFamily="34" charset="0"/>
                <a:cs typeface="Arial" pitchFamily="34" charset="0"/>
              </a:rPr>
              <a:t>.</a:t>
            </a:r>
            <a:br>
              <a:rPr lang="cs-CZ" dirty="0" smtClean="0">
                <a:latin typeface="Arial" pitchFamily="34" charset="0"/>
                <a:cs typeface="Arial" pitchFamily="34" charset="0"/>
              </a:rPr>
            </a:br>
            <a:endParaRPr lang="cs-CZ" dirty="0">
              <a:latin typeface="Arial" pitchFamily="34" charset="0"/>
              <a:cs typeface="Arial" pitchFamily="34" charset="0"/>
            </a:endParaRPr>
          </a:p>
        </p:txBody>
      </p:sp>
      <p:sp>
        <p:nvSpPr>
          <p:cNvPr id="13" name="Obdélník 12"/>
          <p:cNvSpPr/>
          <p:nvPr/>
        </p:nvSpPr>
        <p:spPr>
          <a:xfrm>
            <a:off x="174948" y="3882558"/>
            <a:ext cx="4320480" cy="2246769"/>
          </a:xfrm>
          <a:prstGeom prst="rect">
            <a:avLst/>
          </a:prstGeom>
          <a:ln w="38100">
            <a:solidFill>
              <a:srgbClr val="009900"/>
            </a:solidFill>
          </a:ln>
        </p:spPr>
        <p:txBody>
          <a:bodyPr wrap="square">
            <a:spAutoFit/>
          </a:bodyPr>
          <a:lstStyle/>
          <a:p>
            <a:pPr algn="ctr"/>
            <a:r>
              <a:rPr lang="cs-CZ" sz="2000" u="sng" dirty="0" smtClean="0">
                <a:solidFill>
                  <a:srgbClr val="FF0000"/>
                </a:solidFill>
                <a:latin typeface="Aharoni" pitchFamily="2" charset="-79"/>
                <a:cs typeface="Aharoni" pitchFamily="2" charset="-79"/>
              </a:rPr>
              <a:t>sekretář SK </a:t>
            </a:r>
            <a:r>
              <a:rPr lang="cs-CZ" sz="2000" u="sng" dirty="0" err="1" smtClean="0">
                <a:solidFill>
                  <a:srgbClr val="FF0000"/>
                </a:solidFill>
                <a:latin typeface="Aharoni" pitchFamily="2" charset="-79"/>
                <a:cs typeface="Aharoni" pitchFamily="2" charset="-79"/>
              </a:rPr>
              <a:t>Štětí</a:t>
            </a:r>
            <a:r>
              <a:rPr lang="cs-CZ" sz="2000" u="sng" dirty="0" smtClean="0">
                <a:solidFill>
                  <a:srgbClr val="FF0000"/>
                </a:solidFill>
                <a:latin typeface="Aharoni" pitchFamily="2" charset="-79"/>
                <a:cs typeface="Aharoni" pitchFamily="2" charset="-79"/>
              </a:rPr>
              <a:t> – Milan Plíšek</a:t>
            </a:r>
          </a:p>
          <a:p>
            <a:pPr algn="just"/>
            <a:r>
              <a:rPr lang="cs-CZ" dirty="0" smtClean="0">
                <a:latin typeface="Arial" pitchFamily="34" charset="0"/>
                <a:cs typeface="Arial" pitchFamily="34" charset="0"/>
              </a:rPr>
              <a:t>Dramatický zápas, kde se všechno podstatné odehrálo ve druhém poločase. Hra domácích spočívala hlavně ve snaze dostávat míče dlouhými centry před naší branku a zde pokud možno hlavou zakončovat. Zápas doprovázela i velká nervozita, která kulminovala po vedoucí brance domácích na 1:0. Naše mužstvo se v průběhu nepříznivého vývoje dokázalo mobilizovat a průběh zápasu otočit, za což mu patří pochvala. Škoda jen vyrovnávací branky pět minut před koncem.</a:t>
            </a:r>
            <a:br>
              <a:rPr lang="cs-CZ" dirty="0" smtClean="0">
                <a:latin typeface="Arial" pitchFamily="34" charset="0"/>
                <a:cs typeface="Arial" pitchFamily="34" charset="0"/>
              </a:rPr>
            </a:br>
            <a:endParaRPr lang="cs-CZ" dirty="0">
              <a:latin typeface="Arial" pitchFamily="34" charset="0"/>
              <a:cs typeface="Arial" pitchFamily="34" charset="0"/>
            </a:endParaRPr>
          </a:p>
        </p:txBody>
      </p:sp>
      <p:sp>
        <p:nvSpPr>
          <p:cNvPr id="14" name="Obdélník 13"/>
          <p:cNvSpPr/>
          <p:nvPr/>
        </p:nvSpPr>
        <p:spPr>
          <a:xfrm>
            <a:off x="160276" y="163116"/>
            <a:ext cx="4331506" cy="13849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88900">
            <a:solidFill>
              <a:srgbClr val="CC00CC"/>
            </a:solidFill>
            <a:prstDash val="sysDot"/>
          </a:ln>
        </p:spPr>
        <p:txBody>
          <a:bodyPr wrap="none" lIns="91440" tIns="45720" rIns="91440" bIns="45720">
            <a:spAutoFit/>
          </a:bodyPr>
          <a:lstStyle/>
          <a:p>
            <a:pPr algn="ctr"/>
            <a:r>
              <a:rPr lang="cs-CZ" sz="2800" b="1" cap="none" spc="0" dirty="0" smtClean="0">
                <a:ln w="3175" cmpd="sng">
                  <a:gradFill>
                    <a:gsLst>
                      <a:gs pos="25000">
                        <a:schemeClr val="accent1">
                          <a:shade val="25000"/>
                          <a:satMod val="190000"/>
                        </a:schemeClr>
                      </a:gs>
                      <a:gs pos="80000">
                        <a:schemeClr val="accent1">
                          <a:tint val="75000"/>
                          <a:satMod val="190000"/>
                        </a:schemeClr>
                      </a:gs>
                    </a:gsLst>
                    <a:lin ang="5400000"/>
                  </a:gradFill>
                  <a:prstDash val="solid"/>
                </a:ln>
                <a:solidFill>
                  <a:srgbClr val="0033CC"/>
                </a:solidFill>
                <a:effectLst>
                  <a:outerShdw blurRad="41275" dist="12700" dir="12000000" algn="tl" rotWithShape="0">
                    <a:srgbClr val="000000">
                      <a:alpha val="40000"/>
                    </a:srgbClr>
                  </a:outerShdw>
                </a:effectLst>
              </a:rPr>
              <a:t>Po zápase v </a:t>
            </a:r>
            <a:r>
              <a:rPr lang="cs-CZ" sz="2800" b="1" cap="none" spc="0" dirty="0" err="1" smtClean="0">
                <a:ln w="3175" cmpd="sng">
                  <a:gradFill>
                    <a:gsLst>
                      <a:gs pos="25000">
                        <a:schemeClr val="accent1">
                          <a:shade val="25000"/>
                          <a:satMod val="190000"/>
                        </a:schemeClr>
                      </a:gs>
                      <a:gs pos="80000">
                        <a:schemeClr val="accent1">
                          <a:tint val="75000"/>
                          <a:satMod val="190000"/>
                        </a:schemeClr>
                      </a:gs>
                    </a:gsLst>
                    <a:lin ang="5400000"/>
                  </a:gradFill>
                  <a:prstDash val="solid"/>
                </a:ln>
                <a:solidFill>
                  <a:srgbClr val="0033CC"/>
                </a:solidFill>
                <a:effectLst>
                  <a:outerShdw blurRad="41275" dist="12700" dir="12000000" algn="tl" rotWithShape="0">
                    <a:srgbClr val="000000">
                      <a:alpha val="40000"/>
                    </a:srgbClr>
                  </a:outerShdw>
                </a:effectLst>
              </a:rPr>
              <a:t>Modlanech</a:t>
            </a:r>
            <a:r>
              <a:rPr lang="cs-CZ" sz="2800" b="1" cap="none" spc="0" dirty="0" smtClean="0">
                <a:ln w="3175" cmpd="sng">
                  <a:gradFill>
                    <a:gsLst>
                      <a:gs pos="25000">
                        <a:schemeClr val="accent1">
                          <a:shade val="25000"/>
                          <a:satMod val="190000"/>
                        </a:schemeClr>
                      </a:gs>
                      <a:gs pos="80000">
                        <a:schemeClr val="accent1">
                          <a:tint val="75000"/>
                          <a:satMod val="190000"/>
                        </a:schemeClr>
                      </a:gs>
                    </a:gsLst>
                    <a:lin ang="5400000"/>
                  </a:gradFill>
                  <a:prstDash val="solid"/>
                </a:ln>
                <a:solidFill>
                  <a:srgbClr val="0033CC"/>
                </a:solidFill>
                <a:effectLst>
                  <a:outerShdw blurRad="41275" dist="12700" dir="12000000" algn="tl" rotWithShape="0">
                    <a:srgbClr val="000000">
                      <a:alpha val="40000"/>
                    </a:srgbClr>
                  </a:outerShdw>
                </a:effectLst>
              </a:rPr>
              <a:t> </a:t>
            </a:r>
          </a:p>
          <a:p>
            <a:pPr algn="ctr"/>
            <a:r>
              <a:rPr lang="cs-CZ" sz="2800" b="1" cap="none" spc="0" dirty="0" smtClean="0">
                <a:ln w="3175" cmpd="sng">
                  <a:gradFill>
                    <a:gsLst>
                      <a:gs pos="25000">
                        <a:schemeClr val="accent1">
                          <a:shade val="25000"/>
                          <a:satMod val="190000"/>
                        </a:schemeClr>
                      </a:gs>
                      <a:gs pos="80000">
                        <a:schemeClr val="accent1">
                          <a:tint val="75000"/>
                          <a:satMod val="190000"/>
                        </a:schemeClr>
                      </a:gs>
                    </a:gsLst>
                    <a:lin ang="5400000"/>
                  </a:gradFill>
                  <a:prstDash val="solid"/>
                </a:ln>
                <a:solidFill>
                  <a:srgbClr val="0033CC"/>
                </a:solidFill>
                <a:effectLst>
                  <a:outerShdw blurRad="41275" dist="12700" dir="12000000" algn="tl" rotWithShape="0">
                    <a:srgbClr val="000000">
                      <a:alpha val="40000"/>
                    </a:srgbClr>
                  </a:outerShdw>
                </a:effectLst>
              </a:rPr>
              <a:t>hodnotili </a:t>
            </a:r>
          </a:p>
          <a:p>
            <a:pPr algn="ctr"/>
            <a:r>
              <a:rPr lang="cs-CZ" sz="2800" b="1" cap="none" spc="0" dirty="0" smtClean="0">
                <a:ln w="3175" cmpd="sng">
                  <a:gradFill>
                    <a:gsLst>
                      <a:gs pos="25000">
                        <a:schemeClr val="accent1">
                          <a:shade val="25000"/>
                          <a:satMod val="190000"/>
                        </a:schemeClr>
                      </a:gs>
                      <a:gs pos="80000">
                        <a:schemeClr val="accent1">
                          <a:tint val="75000"/>
                          <a:satMod val="190000"/>
                        </a:schemeClr>
                      </a:gs>
                    </a:gsLst>
                    <a:lin ang="5400000"/>
                  </a:gradFill>
                  <a:prstDash val="solid"/>
                </a:ln>
                <a:solidFill>
                  <a:srgbClr val="0033CC"/>
                </a:solidFill>
                <a:effectLst>
                  <a:outerShdw blurRad="41275" dist="12700" dir="12000000" algn="tl" rotWithShape="0">
                    <a:srgbClr val="000000">
                      <a:alpha val="40000"/>
                    </a:srgbClr>
                  </a:outerShdw>
                </a:effectLst>
              </a:rPr>
              <a:t>sekretáři obou </a:t>
            </a:r>
            <a:r>
              <a:rPr lang="cs-CZ" sz="2800" b="1" cap="none" spc="0" dirty="0" err="1" smtClean="0">
                <a:ln w="3175" cmpd="sng">
                  <a:gradFill>
                    <a:gsLst>
                      <a:gs pos="25000">
                        <a:schemeClr val="accent1">
                          <a:shade val="25000"/>
                          <a:satMod val="190000"/>
                        </a:schemeClr>
                      </a:gs>
                      <a:gs pos="80000">
                        <a:schemeClr val="accent1">
                          <a:tint val="75000"/>
                          <a:satMod val="190000"/>
                        </a:schemeClr>
                      </a:gs>
                    </a:gsLst>
                    <a:lin ang="5400000"/>
                  </a:gradFill>
                  <a:prstDash val="solid"/>
                </a:ln>
                <a:solidFill>
                  <a:srgbClr val="0033CC"/>
                </a:solidFill>
                <a:effectLst>
                  <a:outerShdw blurRad="41275" dist="12700" dir="12000000" algn="tl" rotWithShape="0">
                    <a:srgbClr val="000000">
                      <a:alpha val="40000"/>
                    </a:srgbClr>
                  </a:outerShdw>
                </a:effectLst>
              </a:rPr>
              <a:t>oddílůůl</a:t>
            </a:r>
            <a:endParaRPr lang="cs-CZ" sz="2800" b="1" cap="none" spc="0" dirty="0">
              <a:ln w="3175" cmpd="sng">
                <a:gradFill>
                  <a:gsLst>
                    <a:gs pos="25000">
                      <a:schemeClr val="accent1">
                        <a:shade val="25000"/>
                        <a:satMod val="190000"/>
                      </a:schemeClr>
                    </a:gs>
                    <a:gs pos="80000">
                      <a:schemeClr val="accent1">
                        <a:tint val="75000"/>
                        <a:satMod val="190000"/>
                      </a:schemeClr>
                    </a:gs>
                  </a:gsLst>
                  <a:lin ang="5400000"/>
                </a:gradFill>
                <a:prstDash val="solid"/>
              </a:ln>
              <a:solidFill>
                <a:srgbClr val="0033CC"/>
              </a:solidFill>
              <a:effectLst>
                <a:outerShdw blurRad="41275" dist="12700" dir="12000000" algn="tl" rotWithShape="0">
                  <a:srgbClr val="000000">
                    <a:alpha val="40000"/>
                  </a:srgbClr>
                </a:outerShdw>
              </a:effectLst>
            </a:endParaRPr>
          </a:p>
        </p:txBody>
      </p:sp>
      <p:pic>
        <p:nvPicPr>
          <p:cNvPr id="30722" name="Picture 2"/>
          <p:cNvPicPr>
            <a:picLocks noChangeAspect="1" noChangeArrowheads="1"/>
          </p:cNvPicPr>
          <p:nvPr/>
        </p:nvPicPr>
        <p:blipFill>
          <a:blip r:embed="rId3" cstate="print"/>
          <a:srcRect/>
          <a:stretch>
            <a:fillRect/>
          </a:stretch>
        </p:blipFill>
        <p:spPr bwMode="auto">
          <a:xfrm>
            <a:off x="1183061" y="6211788"/>
            <a:ext cx="2304256" cy="57606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71812" y="7003876"/>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3" name="TextovéPole 12"/>
          <p:cNvSpPr txBox="1"/>
          <p:nvPr/>
        </p:nvSpPr>
        <p:spPr>
          <a:xfrm>
            <a:off x="161510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sp>
        <p:nvSpPr>
          <p:cNvPr id="14" name="TextovéPole 13"/>
          <p:cNvSpPr txBox="1"/>
          <p:nvPr/>
        </p:nvSpPr>
        <p:spPr>
          <a:xfrm>
            <a:off x="174948" y="91108"/>
            <a:ext cx="4464496" cy="1015663"/>
          </a:xfrm>
          <a:prstGeom prst="rect">
            <a:avLst/>
          </a:prstGeom>
          <a:blipFill>
            <a:blip r:embed="rId3" cstate="print"/>
            <a:stretch>
              <a:fillRect/>
            </a:stretch>
          </a:blipFill>
          <a:ln w="60325" cmpd="sng">
            <a:solidFill>
              <a:srgbClr val="008080"/>
            </a:solidFill>
          </a:ln>
        </p:spPr>
        <p:txBody>
          <a:bodyPr wrap="square" rtlCol="0">
            <a:spAutoFit/>
          </a:bodyPr>
          <a:lstStyle/>
          <a:p>
            <a:pPr algn="ctr"/>
            <a:r>
              <a:rPr lang="cs-CZ" sz="2000" dirty="0" smtClean="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38100" dist="38100" dir="2700000" algn="tl">
                    <a:srgbClr val="000000">
                      <a:alpha val="43137"/>
                    </a:srgbClr>
                  </a:outerShdw>
                </a:effectLst>
                <a:latin typeface="Century Gothic" pitchFamily="34" charset="0"/>
              </a:rPr>
              <a:t>Mladší žáci B poprvé prohráli, ale i tak se drží na čele tabulky okresního přeboru</a:t>
            </a:r>
          </a:p>
        </p:txBody>
      </p:sp>
      <p:sp>
        <p:nvSpPr>
          <p:cNvPr id="19" name="TextovéPole 18"/>
          <p:cNvSpPr txBox="1"/>
          <p:nvPr/>
        </p:nvSpPr>
        <p:spPr>
          <a:xfrm>
            <a:off x="0" y="4267572"/>
            <a:ext cx="4608512" cy="2569934"/>
          </a:xfrm>
          <a:prstGeom prst="rect">
            <a:avLst/>
          </a:prstGeom>
          <a:noFill/>
        </p:spPr>
        <p:txBody>
          <a:bodyPr wrap="square" rtlCol="0">
            <a:spAutoFit/>
          </a:bodyPr>
          <a:lstStyle/>
          <a:p>
            <a:pPr algn="ctr"/>
            <a:r>
              <a:rPr lang="cs-CZ" sz="2000" u="sng" dirty="0" smtClean="0">
                <a:ln>
                  <a:solidFill>
                    <a:schemeClr val="accent6">
                      <a:lumMod val="50000"/>
                    </a:schemeClr>
                  </a:solidFill>
                </a:ln>
                <a:solidFill>
                  <a:schemeClr val="accent6">
                    <a:lumMod val="75000"/>
                  </a:schemeClr>
                </a:solidFill>
                <a:effectLst>
                  <a:outerShdw blurRad="38100" dist="38100" dir="2700000" algn="tl">
                    <a:srgbClr val="FF5050">
                      <a:alpha val="42745"/>
                    </a:srgbClr>
                  </a:outerShdw>
                </a:effectLst>
                <a:latin typeface="Arial" pitchFamily="34" charset="0"/>
                <a:cs typeface="Arial" pitchFamily="34" charset="0"/>
              </a:rPr>
              <a:t>SK </a:t>
            </a:r>
            <a:r>
              <a:rPr lang="cs-CZ" sz="2000" u="sng" dirty="0" err="1" smtClean="0">
                <a:ln>
                  <a:solidFill>
                    <a:schemeClr val="accent6">
                      <a:lumMod val="50000"/>
                    </a:schemeClr>
                  </a:solidFill>
                </a:ln>
                <a:solidFill>
                  <a:schemeClr val="accent6">
                    <a:lumMod val="75000"/>
                  </a:schemeClr>
                </a:solidFill>
                <a:effectLst>
                  <a:outerShdw blurRad="38100" dist="38100" dir="2700000" algn="tl">
                    <a:srgbClr val="FF5050">
                      <a:alpha val="42745"/>
                    </a:srgbClr>
                  </a:outerShdw>
                </a:effectLst>
                <a:latin typeface="Arial" pitchFamily="34" charset="0"/>
                <a:cs typeface="Arial" pitchFamily="34" charset="0"/>
              </a:rPr>
              <a:t>Štětí</a:t>
            </a:r>
            <a:r>
              <a:rPr lang="cs-CZ" sz="2000" u="sng" dirty="0" smtClean="0">
                <a:ln>
                  <a:solidFill>
                    <a:schemeClr val="accent6">
                      <a:lumMod val="50000"/>
                    </a:schemeClr>
                  </a:solidFill>
                </a:ln>
                <a:solidFill>
                  <a:schemeClr val="accent6">
                    <a:lumMod val="75000"/>
                  </a:schemeClr>
                </a:solidFill>
                <a:effectLst>
                  <a:outerShdw blurRad="38100" dist="38100" dir="2700000" algn="tl">
                    <a:srgbClr val="FF5050">
                      <a:alpha val="42745"/>
                    </a:srgbClr>
                  </a:outerShdw>
                </a:effectLst>
                <a:latin typeface="Arial" pitchFamily="34" charset="0"/>
                <a:cs typeface="Arial" pitchFamily="34" charset="0"/>
              </a:rPr>
              <a:t> B – FK </a:t>
            </a:r>
            <a:r>
              <a:rPr lang="cs-CZ" sz="2000" u="sng" dirty="0" err="1" smtClean="0">
                <a:ln>
                  <a:solidFill>
                    <a:schemeClr val="accent6">
                      <a:lumMod val="50000"/>
                    </a:schemeClr>
                  </a:solidFill>
                </a:ln>
                <a:solidFill>
                  <a:schemeClr val="accent6">
                    <a:lumMod val="75000"/>
                  </a:schemeClr>
                </a:solidFill>
                <a:effectLst>
                  <a:outerShdw blurRad="38100" dist="38100" dir="2700000" algn="tl">
                    <a:srgbClr val="FF5050">
                      <a:alpha val="42745"/>
                    </a:srgbClr>
                  </a:outerShdw>
                </a:effectLst>
                <a:latin typeface="Arial" pitchFamily="34" charset="0"/>
                <a:cs typeface="Arial" pitchFamily="34" charset="0"/>
              </a:rPr>
              <a:t>Peruc</a:t>
            </a:r>
            <a:endParaRPr lang="cs-CZ" sz="2000" u="sng" dirty="0" smtClean="0">
              <a:ln>
                <a:solidFill>
                  <a:schemeClr val="accent6">
                    <a:lumMod val="50000"/>
                  </a:schemeClr>
                </a:solidFill>
              </a:ln>
              <a:solidFill>
                <a:schemeClr val="accent6">
                  <a:lumMod val="75000"/>
                </a:schemeClr>
              </a:solidFill>
              <a:effectLst>
                <a:outerShdw blurRad="38100" dist="38100" dir="2700000" algn="tl">
                  <a:srgbClr val="FF5050">
                    <a:alpha val="42745"/>
                  </a:srgbClr>
                </a:outerShdw>
              </a:effectLst>
              <a:latin typeface="Arial" pitchFamily="34" charset="0"/>
              <a:cs typeface="Arial" pitchFamily="34" charset="0"/>
            </a:endParaRPr>
          </a:p>
          <a:p>
            <a:pPr algn="ctr"/>
            <a:r>
              <a:rPr lang="cs-CZ" sz="2000" u="sng" dirty="0" smtClean="0">
                <a:ln>
                  <a:solidFill>
                    <a:schemeClr val="accent6">
                      <a:lumMod val="50000"/>
                    </a:schemeClr>
                  </a:solidFill>
                </a:ln>
                <a:solidFill>
                  <a:schemeClr val="accent6">
                    <a:lumMod val="75000"/>
                  </a:schemeClr>
                </a:solidFill>
                <a:effectLst>
                  <a:outerShdw blurRad="38100" dist="38100" dir="2700000" algn="tl">
                    <a:srgbClr val="FF5050">
                      <a:alpha val="42745"/>
                    </a:srgbClr>
                  </a:outerShdw>
                </a:effectLst>
                <a:latin typeface="Arial" pitchFamily="34" charset="0"/>
                <a:cs typeface="Arial" pitchFamily="34" charset="0"/>
              </a:rPr>
              <a:t>14:1 (11:0)   20.9.2015  3.kolo</a:t>
            </a:r>
          </a:p>
          <a:p>
            <a:pPr algn="just"/>
            <a:r>
              <a:rPr lang="cs-CZ" sz="1100" b="0" dirty="0" smtClean="0">
                <a:latin typeface="Arial" pitchFamily="34" charset="0"/>
                <a:cs typeface="Arial" pitchFamily="34" charset="0"/>
              </a:rPr>
              <a:t>Jasná záležitost našeho mužstva, která mohla být výsledkově ještě vyšší, kdybychom si ve 2. poločasu nevzali střeleckou přestávku. Vůbec to ale nevadilo, protože příležitost dostala celá hráčská lavička a zápas  B mužstva splnil svůj účel. </a:t>
            </a: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Daniluk 3, Černý 2, Jakub Novák 3, </a:t>
            </a:r>
            <a:r>
              <a:rPr lang="cs-CZ" sz="1100" b="0" dirty="0" err="1" smtClean="0">
                <a:latin typeface="Arial" pitchFamily="34" charset="0"/>
                <a:cs typeface="Arial" pitchFamily="34" charset="0"/>
              </a:rPr>
              <a:t>Sičák</a:t>
            </a:r>
            <a:r>
              <a:rPr lang="cs-CZ" sz="1100" b="0" dirty="0" smtClean="0">
                <a:latin typeface="Arial" pitchFamily="34" charset="0"/>
                <a:cs typeface="Arial" pitchFamily="34" charset="0"/>
              </a:rPr>
              <a:t> 1, Jakub Pilař 1, </a:t>
            </a:r>
          </a:p>
          <a:p>
            <a:pPr algn="just"/>
            <a:r>
              <a:rPr lang="cs-CZ" sz="1100" b="0" dirty="0" smtClean="0">
                <a:latin typeface="Arial" pitchFamily="34" charset="0"/>
                <a:cs typeface="Arial" pitchFamily="34" charset="0"/>
              </a:rPr>
              <a:t>              Musílek 1, </a:t>
            </a:r>
            <a:r>
              <a:rPr lang="cs-CZ" sz="1100" b="0" dirty="0" err="1" smtClean="0">
                <a:latin typeface="Arial" pitchFamily="34" charset="0"/>
                <a:cs typeface="Arial" pitchFamily="34" charset="0"/>
              </a:rPr>
              <a:t>Soroka</a:t>
            </a:r>
            <a:r>
              <a:rPr lang="cs-CZ" sz="1100" b="0" dirty="0" smtClean="0">
                <a:latin typeface="Arial" pitchFamily="34" charset="0"/>
                <a:cs typeface="Arial" pitchFamily="34" charset="0"/>
              </a:rPr>
              <a:t> 1, Cízer 1, Musílek 1</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:Černý-</a:t>
            </a:r>
            <a:r>
              <a:rPr lang="cs-CZ" sz="1100" b="0" dirty="0" err="1" smtClean="0">
                <a:latin typeface="Arial" pitchFamily="34" charset="0"/>
                <a:cs typeface="Arial" pitchFamily="34" charset="0"/>
              </a:rPr>
              <a:t>Sičák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Jakub Pilař, Souček, Procházka, </a:t>
            </a:r>
          </a:p>
          <a:p>
            <a:pPr algn="just"/>
            <a:r>
              <a:rPr lang="cs-CZ" sz="1100" b="0" dirty="0" smtClean="0">
                <a:latin typeface="Arial" pitchFamily="34" charset="0"/>
                <a:cs typeface="Arial" pitchFamily="34" charset="0"/>
              </a:rPr>
              <a:t>               Daniluk, Musílek, Franc, </a:t>
            </a:r>
            <a:r>
              <a:rPr lang="cs-CZ" sz="1100" b="0" dirty="0" err="1" smtClean="0">
                <a:latin typeface="Arial" pitchFamily="34" charset="0"/>
                <a:cs typeface="Arial" pitchFamily="34" charset="0"/>
              </a:rPr>
              <a:t>Soroka</a:t>
            </a:r>
            <a:r>
              <a:rPr lang="cs-CZ" sz="1100" b="0" dirty="0" smtClean="0">
                <a:latin typeface="Arial" pitchFamily="34" charset="0"/>
                <a:cs typeface="Arial" pitchFamily="34" charset="0"/>
              </a:rPr>
              <a:t>, Jakub Novák, Novotný,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Švarcbach</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Trenér: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 </a:t>
            </a:r>
            <a:r>
              <a:rPr lang="cs-CZ" sz="1100" b="0" dirty="0" smtClean="0">
                <a:latin typeface="Arial" pitchFamily="34" charset="0"/>
                <a:cs typeface="Arial" pitchFamily="34" charset="0"/>
              </a:rPr>
              <a:t>T.Gernat</a:t>
            </a:r>
          </a:p>
          <a:p>
            <a:pPr algn="just"/>
            <a:r>
              <a:rPr lang="cs-CZ" sz="1100" b="0" u="sng" dirty="0" smtClean="0">
                <a:latin typeface="Arial" pitchFamily="34" charset="0"/>
                <a:cs typeface="Arial" pitchFamily="34" charset="0"/>
              </a:rPr>
              <a:t>Rozhodčí: </a:t>
            </a:r>
            <a:r>
              <a:rPr lang="cs-CZ" sz="1100" b="0" dirty="0" err="1" smtClean="0">
                <a:latin typeface="Arial" pitchFamily="34" charset="0"/>
                <a:cs typeface="Arial" pitchFamily="34" charset="0"/>
              </a:rPr>
              <a:t>Š.Marek</a:t>
            </a:r>
            <a:endParaRPr lang="cs-CZ" sz="1100" u="sng" dirty="0" smtClean="0">
              <a:latin typeface="Arial" pitchFamily="34" charset="0"/>
              <a:cs typeface="Arial" pitchFamily="34" charset="0"/>
            </a:endParaRPr>
          </a:p>
        </p:txBody>
      </p:sp>
      <p:sp>
        <p:nvSpPr>
          <p:cNvPr id="20" name="TextovéPole 19"/>
          <p:cNvSpPr txBox="1"/>
          <p:nvPr/>
        </p:nvSpPr>
        <p:spPr>
          <a:xfrm>
            <a:off x="102940" y="1243236"/>
            <a:ext cx="4464496" cy="3077766"/>
          </a:xfrm>
          <a:prstGeom prst="rect">
            <a:avLst/>
          </a:prstGeom>
          <a:noFill/>
        </p:spPr>
        <p:txBody>
          <a:bodyPr wrap="square" rtlCol="0">
            <a:spAutoFit/>
          </a:bodyPr>
          <a:lstStyle/>
          <a:p>
            <a:pPr algn="ctr"/>
            <a:r>
              <a:rPr lang="cs-CZ" sz="2000" u="sng" dirty="0" smtClean="0">
                <a:ln>
                  <a:solidFill>
                    <a:srgbClr val="660033"/>
                  </a:solid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38100" dist="38100" dir="2700000" algn="tl">
                    <a:srgbClr val="000000">
                      <a:alpha val="43137"/>
                    </a:srgbClr>
                  </a:outerShdw>
                </a:effectLst>
                <a:latin typeface="Arial" pitchFamily="34" charset="0"/>
                <a:cs typeface="Arial" pitchFamily="34" charset="0"/>
              </a:rPr>
              <a:t>FK Libochovice - SK </a:t>
            </a:r>
            <a:r>
              <a:rPr lang="cs-CZ" sz="2000" u="sng" dirty="0" err="1" smtClean="0">
                <a:ln>
                  <a:solidFill>
                    <a:srgbClr val="660033"/>
                  </a:solid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38100" dist="38100" dir="2700000" algn="tl">
                    <a:srgbClr val="000000">
                      <a:alpha val="43137"/>
                    </a:srgbClr>
                  </a:outerShdw>
                </a:effectLst>
                <a:latin typeface="Arial" pitchFamily="34" charset="0"/>
                <a:cs typeface="Arial" pitchFamily="34" charset="0"/>
              </a:rPr>
              <a:t>Štětí</a:t>
            </a:r>
            <a:r>
              <a:rPr lang="cs-CZ" sz="2000" u="sng" dirty="0" smtClean="0">
                <a:ln>
                  <a:solidFill>
                    <a:srgbClr val="660033"/>
                  </a:solid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38100" dist="38100" dir="2700000" algn="tl">
                    <a:srgbClr val="000000">
                      <a:alpha val="43137"/>
                    </a:srgbClr>
                  </a:outerShdw>
                </a:effectLst>
                <a:latin typeface="Arial" pitchFamily="34" charset="0"/>
                <a:cs typeface="Arial" pitchFamily="34" charset="0"/>
              </a:rPr>
              <a:t> B </a:t>
            </a:r>
          </a:p>
          <a:p>
            <a:pPr algn="ctr"/>
            <a:r>
              <a:rPr lang="cs-CZ" sz="2000" u="sng" dirty="0" smtClean="0">
                <a:ln>
                  <a:solidFill>
                    <a:srgbClr val="660033"/>
                  </a:solid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38100" dist="38100" dir="2700000" algn="tl">
                    <a:srgbClr val="000000">
                      <a:alpha val="43137"/>
                    </a:srgbClr>
                  </a:outerShdw>
                </a:effectLst>
                <a:latin typeface="Arial" pitchFamily="34" charset="0"/>
                <a:cs typeface="Arial" pitchFamily="34" charset="0"/>
              </a:rPr>
              <a:t> 3:2 (2:0)   26.9.2015  4.kolo</a:t>
            </a:r>
          </a:p>
          <a:p>
            <a:pPr algn="just"/>
            <a:r>
              <a:rPr lang="cs-CZ" sz="1100" b="0" dirty="0" smtClean="0">
                <a:latin typeface="Arial" pitchFamily="34" charset="0"/>
                <a:cs typeface="Arial" pitchFamily="34" charset="0"/>
              </a:rPr>
              <a:t>Brankami  Stanislava Šedého vedli domácí 2:0 a  když Dominik Svoboda zvýšil ve 46. minutě na 3:0 vypadalo to s dobrým výsledkem pro naše mužstvo špatně. Hráči to ale nevzdali a po 2 rychlých brankách Jakuba Nováka v 50. minutě jsme se dostali na kontaktní gól. V poslední minutě utkání. V poslední minutě utkání jsme se radovali z vyrovnání, ale bylo to předčasné . Rozhodčí branku neuznal pro domnělé porušení pravidel. Těsně jsme nakonec prohráli a s ohledem na neuznanou branku jsme odjížděli z Libochovic se smíšenými pocity. </a:t>
            </a:r>
          </a:p>
          <a:p>
            <a:pPr algn="just"/>
            <a:r>
              <a:rPr lang="cs-CZ" sz="1100" b="0" u="sng" dirty="0" smtClean="0">
                <a:latin typeface="Arial" pitchFamily="34" charset="0"/>
                <a:cs typeface="Arial" pitchFamily="34" charset="0"/>
              </a:rPr>
              <a:t>Branky: </a:t>
            </a:r>
            <a:r>
              <a:rPr lang="cs-CZ" sz="1100" b="0" dirty="0" smtClean="0">
                <a:latin typeface="Arial" pitchFamily="34" charset="0"/>
                <a:cs typeface="Arial" pitchFamily="34" charset="0"/>
              </a:rPr>
              <a:t>Jakub Novák 2</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Černý-</a:t>
            </a:r>
            <a:r>
              <a:rPr lang="cs-CZ" sz="1100" b="0" dirty="0" err="1" smtClean="0">
                <a:latin typeface="Arial" pitchFamily="34" charset="0"/>
                <a:cs typeface="Arial" pitchFamily="34" charset="0"/>
              </a:rPr>
              <a:t>Sičák</a:t>
            </a:r>
            <a:r>
              <a:rPr lang="cs-CZ" sz="1100" b="0" dirty="0" smtClean="0">
                <a:latin typeface="Arial" pitchFamily="34" charset="0"/>
                <a:cs typeface="Arial" pitchFamily="34" charset="0"/>
              </a:rPr>
              <a:t>, Pilař,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Procházka,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 Novotný,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Soroka</a:t>
            </a:r>
            <a:r>
              <a:rPr lang="cs-CZ" sz="1100" b="0" dirty="0" smtClean="0">
                <a:latin typeface="Arial" pitchFamily="34" charset="0"/>
                <a:cs typeface="Arial" pitchFamily="34" charset="0"/>
              </a:rPr>
              <a:t>, Franc, Jakub Novák,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T.Gernat</a:t>
            </a:r>
          </a:p>
          <a:p>
            <a:pPr algn="just"/>
            <a:r>
              <a:rPr lang="cs-CZ" sz="1100" b="0" u="sng" dirty="0" smtClean="0">
                <a:latin typeface="Arial" pitchFamily="34" charset="0"/>
                <a:cs typeface="Arial" pitchFamily="34" charset="0"/>
              </a:rPr>
              <a:t>Rozhod</a:t>
            </a:r>
            <a:r>
              <a:rPr lang="cs-CZ" sz="1100" b="0" dirty="0" smtClean="0">
                <a:latin typeface="Arial" pitchFamily="34" charset="0"/>
                <a:cs typeface="Arial" pitchFamily="34" charset="0"/>
              </a:rPr>
              <a:t>čí: Horáček</a:t>
            </a:r>
          </a:p>
        </p:txBody>
      </p:sp>
      <p:pic>
        <p:nvPicPr>
          <p:cNvPr id="6221" name="Picture 77"/>
          <p:cNvPicPr>
            <a:picLocks noChangeAspect="1" noChangeArrowheads="1"/>
          </p:cNvPicPr>
          <p:nvPr/>
        </p:nvPicPr>
        <p:blipFill>
          <a:blip r:embed="rId4" cstate="print"/>
          <a:srcRect/>
          <a:stretch>
            <a:fillRect/>
          </a:stretch>
        </p:blipFill>
        <p:spPr bwMode="auto">
          <a:xfrm>
            <a:off x="5503540" y="883196"/>
            <a:ext cx="4680520" cy="2952328"/>
          </a:xfrm>
          <a:prstGeom prst="rect">
            <a:avLst/>
          </a:prstGeom>
          <a:noFill/>
          <a:ln w="31750" cmpd="sng">
            <a:solidFill>
              <a:srgbClr val="009900"/>
            </a:solidFill>
            <a:miter lim="800000"/>
            <a:headEnd/>
            <a:tailEnd/>
          </a:ln>
        </p:spPr>
      </p:pic>
      <p:sp>
        <p:nvSpPr>
          <p:cNvPr id="21" name="TextovéPole 20"/>
          <p:cNvSpPr txBox="1"/>
          <p:nvPr/>
        </p:nvSpPr>
        <p:spPr>
          <a:xfrm>
            <a:off x="5431532" y="163116"/>
            <a:ext cx="4783460" cy="523220"/>
          </a:xfrm>
          <a:prstGeom prst="rect">
            <a:avLst/>
          </a:prstGeom>
          <a:solidFill>
            <a:schemeClr val="accent1">
              <a:lumMod val="40000"/>
              <a:lumOff val="60000"/>
            </a:schemeClr>
          </a:solidFill>
        </p:spPr>
        <p:txBody>
          <a:bodyPr wrap="square" rtlCol="0">
            <a:spAutoFit/>
          </a:bodyPr>
          <a:lstStyle/>
          <a:p>
            <a:pPr algn="ctr"/>
            <a:r>
              <a:rPr lang="cs-CZ" sz="1400" dirty="0" smtClean="0">
                <a:latin typeface="Bookman Old Style" pitchFamily="18" charset="0"/>
              </a:rPr>
              <a:t>Obrázky ze zápasu TJ </a:t>
            </a:r>
            <a:r>
              <a:rPr lang="cs-CZ" sz="1400" dirty="0" err="1" smtClean="0">
                <a:latin typeface="Bookman Old Style" pitchFamily="18" charset="0"/>
              </a:rPr>
              <a:t>Modlany</a:t>
            </a:r>
            <a:r>
              <a:rPr lang="cs-CZ" sz="1400" dirty="0" smtClean="0">
                <a:latin typeface="Bookman Old Style" pitchFamily="18" charset="0"/>
              </a:rPr>
              <a:t> – SK </a:t>
            </a:r>
            <a:r>
              <a:rPr lang="cs-CZ" sz="1400" dirty="0" err="1" smtClean="0">
                <a:latin typeface="Bookman Old Style" pitchFamily="18" charset="0"/>
              </a:rPr>
              <a:t>Štětí</a:t>
            </a:r>
            <a:r>
              <a:rPr lang="cs-CZ" sz="1400" dirty="0" smtClean="0">
                <a:latin typeface="Bookman Old Style" pitchFamily="18" charset="0"/>
              </a:rPr>
              <a:t> 26.9.2015</a:t>
            </a:r>
          </a:p>
        </p:txBody>
      </p:sp>
      <p:pic>
        <p:nvPicPr>
          <p:cNvPr id="6220" name="Picture 76"/>
          <p:cNvPicPr>
            <a:picLocks noChangeAspect="1" noChangeArrowheads="1"/>
          </p:cNvPicPr>
          <p:nvPr/>
        </p:nvPicPr>
        <p:blipFill>
          <a:blip r:embed="rId5" cstate="print"/>
          <a:srcRect/>
          <a:stretch>
            <a:fillRect/>
          </a:stretch>
        </p:blipFill>
        <p:spPr bwMode="auto">
          <a:xfrm>
            <a:off x="5503540" y="4051547"/>
            <a:ext cx="4608512" cy="2808313"/>
          </a:xfrm>
          <a:prstGeom prst="rect">
            <a:avLst/>
          </a:prstGeom>
          <a:noFill/>
          <a:ln w="44450">
            <a:solidFill>
              <a:schemeClr val="accent1">
                <a:lumMod val="50000"/>
              </a:schemeClr>
            </a:solidFill>
            <a:miter lim="800000"/>
            <a:headEnd/>
            <a:tailEnd/>
          </a:ln>
        </p:spPr>
      </p:pic>
      <p:pic>
        <p:nvPicPr>
          <p:cNvPr id="6146" name="Picture 1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8" name="TextovéPole 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sp>
        <p:nvSpPr>
          <p:cNvPr id="16" name="TextovéPole 15"/>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graphicFrame>
        <p:nvGraphicFramePr>
          <p:cNvPr id="12" name="Tabulka 11"/>
          <p:cNvGraphicFramePr>
            <a:graphicFrameLocks noGrp="1"/>
          </p:cNvGraphicFramePr>
          <p:nvPr/>
        </p:nvGraphicFramePr>
        <p:xfrm>
          <a:off x="5647555" y="91108"/>
          <a:ext cx="4608513" cy="2867025"/>
        </p:xfrm>
        <a:graphic>
          <a:graphicData uri="http://schemas.openxmlformats.org/drawingml/2006/table">
            <a:tbl>
              <a:tblPr/>
              <a:tblGrid>
                <a:gridCol w="386390">
                  <a:extLst>
                    <a:ext uri="{9D8B030D-6E8A-4147-A177-3AD203B41FA5}">
                      <a16:colId xmlns:a16="http://schemas.microsoft.com/office/drawing/2014/main" val="20000"/>
                    </a:ext>
                  </a:extLst>
                </a:gridCol>
                <a:gridCol w="338092">
                  <a:extLst>
                    <a:ext uri="{9D8B030D-6E8A-4147-A177-3AD203B41FA5}">
                      <a16:colId xmlns:a16="http://schemas.microsoft.com/office/drawing/2014/main" val="20001"/>
                    </a:ext>
                  </a:extLst>
                </a:gridCol>
                <a:gridCol w="1674358">
                  <a:extLst>
                    <a:ext uri="{9D8B030D-6E8A-4147-A177-3AD203B41FA5}">
                      <a16:colId xmlns:a16="http://schemas.microsoft.com/office/drawing/2014/main" val="20002"/>
                    </a:ext>
                  </a:extLst>
                </a:gridCol>
                <a:gridCol w="229420">
                  <a:extLst>
                    <a:ext uri="{9D8B030D-6E8A-4147-A177-3AD203B41FA5}">
                      <a16:colId xmlns:a16="http://schemas.microsoft.com/office/drawing/2014/main" val="20003"/>
                    </a:ext>
                  </a:extLst>
                </a:gridCol>
                <a:gridCol w="229420">
                  <a:extLst>
                    <a:ext uri="{9D8B030D-6E8A-4147-A177-3AD203B41FA5}">
                      <a16:colId xmlns:a16="http://schemas.microsoft.com/office/drawing/2014/main" val="20004"/>
                    </a:ext>
                  </a:extLst>
                </a:gridCol>
                <a:gridCol w="229420">
                  <a:extLst>
                    <a:ext uri="{9D8B030D-6E8A-4147-A177-3AD203B41FA5}">
                      <a16:colId xmlns:a16="http://schemas.microsoft.com/office/drawing/2014/main" val="20005"/>
                    </a:ext>
                  </a:extLst>
                </a:gridCol>
                <a:gridCol w="229420">
                  <a:extLst>
                    <a:ext uri="{9D8B030D-6E8A-4147-A177-3AD203B41FA5}">
                      <a16:colId xmlns:a16="http://schemas.microsoft.com/office/drawing/2014/main" val="20006"/>
                    </a:ext>
                  </a:extLst>
                </a:gridCol>
                <a:gridCol w="229420">
                  <a:extLst>
                    <a:ext uri="{9D8B030D-6E8A-4147-A177-3AD203B41FA5}">
                      <a16:colId xmlns:a16="http://schemas.microsoft.com/office/drawing/2014/main" val="20007"/>
                    </a:ext>
                  </a:extLst>
                </a:gridCol>
                <a:gridCol w="418589">
                  <a:extLst>
                    <a:ext uri="{9D8B030D-6E8A-4147-A177-3AD203B41FA5}">
                      <a16:colId xmlns:a16="http://schemas.microsoft.com/office/drawing/2014/main" val="20008"/>
                    </a:ext>
                  </a:extLst>
                </a:gridCol>
                <a:gridCol w="338092">
                  <a:extLst>
                    <a:ext uri="{9D8B030D-6E8A-4147-A177-3AD203B41FA5}">
                      <a16:colId xmlns:a16="http://schemas.microsoft.com/office/drawing/2014/main" val="20009"/>
                    </a:ext>
                  </a:extLst>
                </a:gridCol>
                <a:gridCol w="305892">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200" b="1" i="0" u="none" strike="noStrike" dirty="0">
                          <a:solidFill>
                            <a:srgbClr val="0000CC"/>
                          </a:solidFill>
                          <a:latin typeface="Calibri"/>
                        </a:rPr>
                        <a:t>Ústecký přebor mladších žáků 2015/2016  po 8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SK Roudnice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58:7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63:7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FK Děčín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39:32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41:40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31:32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FK Litoměřice/Žitenice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21:31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TJ Košťany/ Oldřichov</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16:24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18:34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Děčín 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21:44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25:34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00"/>
                          </a:solidFill>
                          <a:latin typeface="Arial"/>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Calibri"/>
                        </a:rPr>
                        <a:t>16:34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12:42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14" name="Tabulka 13"/>
          <p:cNvGraphicFramePr>
            <a:graphicFrameLocks noGrp="1"/>
          </p:cNvGraphicFramePr>
          <p:nvPr/>
        </p:nvGraphicFramePr>
        <p:xfrm>
          <a:off x="5719563" y="3043436"/>
          <a:ext cx="4495800" cy="2320290"/>
        </p:xfrm>
        <a:graphic>
          <a:graphicData uri="http://schemas.openxmlformats.org/drawingml/2006/table">
            <a:tbl>
              <a:tblPr/>
              <a:tblGrid>
                <a:gridCol w="15113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tblGrid>
              <a:tr h="647700">
                <a:tc gridSpan="3">
                  <a:txBody>
                    <a:bodyPr/>
                    <a:lstStyle/>
                    <a:p>
                      <a:pPr algn="ctr" rtl="0" fontAlgn="ctr"/>
                      <a:r>
                        <a:rPr lang="cs-CZ" sz="1800" b="1" i="0" u="none" strike="noStrike" dirty="0">
                          <a:solidFill>
                            <a:srgbClr val="000000"/>
                          </a:solidFill>
                          <a:latin typeface="Tw Cen MT Condensed Extra Bold"/>
                        </a:rPr>
                        <a:t>8..hrané kolo </a:t>
                      </a:r>
                      <a:r>
                        <a:rPr lang="cs-CZ" sz="1800" b="1" i="0" u="none" strike="noStrike" dirty="0" err="1">
                          <a:solidFill>
                            <a:srgbClr val="000000"/>
                          </a:solidFill>
                          <a:latin typeface="Tw Cen MT Condensed Extra Bold"/>
                        </a:rPr>
                        <a:t>ÚsteckéhO</a:t>
                      </a:r>
                      <a:r>
                        <a:rPr lang="cs-CZ" sz="1800" b="1" i="0" u="none" strike="noStrike" dirty="0">
                          <a:solidFill>
                            <a:srgbClr val="000000"/>
                          </a:solidFill>
                          <a:latin typeface="Tw Cen MT Condensed Extra Bold"/>
                        </a:rPr>
                        <a:t> přeboru </a:t>
                      </a:r>
                      <a:r>
                        <a:rPr lang="cs-CZ" sz="1800" b="1" i="0" u="none" strike="noStrike" dirty="0" smtClean="0">
                          <a:solidFill>
                            <a:srgbClr val="000000"/>
                          </a:solidFill>
                          <a:latin typeface="Tw Cen MT Condensed Extra Bold"/>
                        </a:rPr>
                        <a:t>mladších </a:t>
                      </a:r>
                      <a:r>
                        <a:rPr lang="cs-CZ" sz="1800" b="1" i="0" u="none" strike="noStrike" dirty="0">
                          <a:solidFill>
                            <a:srgbClr val="000000"/>
                          </a:solidFill>
                          <a:latin typeface="Tw Cen MT Condensed Extra Bold"/>
                        </a:rPr>
                        <a:t>žáků</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rtl="0" fontAlgn="ctr"/>
                      <a:r>
                        <a:rPr lang="cs-CZ" sz="1200" b="1" i="0" u="none" strike="noStrike">
                          <a:solidFill>
                            <a:srgbClr val="000000"/>
                          </a:solidFill>
                          <a:latin typeface="Arial Black"/>
                        </a:rPr>
                        <a:t>Neštěmice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a:solidFill>
                            <a:srgbClr val="000000"/>
                          </a:solidFill>
                          <a:latin typeface="Arial Black"/>
                        </a:rPr>
                        <a:t>FK Duchcov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a:solidFill>
                            <a:srgbClr val="000000"/>
                          </a:solidFill>
                          <a:latin typeface="Arial Black"/>
                        </a:rPr>
                        <a:t>10:1</a:t>
                      </a: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1"/>
                  </a:ext>
                </a:extLst>
              </a:tr>
              <a:tr h="278765">
                <a:tc>
                  <a:txBody>
                    <a:bodyPr/>
                    <a:lstStyle/>
                    <a:p>
                      <a:pPr algn="ctr" rtl="0" fontAlgn="ctr"/>
                      <a:r>
                        <a:rPr lang="cs-CZ" sz="1200" b="1" i="0" u="none" strike="noStrike">
                          <a:solidFill>
                            <a:srgbClr val="000000"/>
                          </a:solidFill>
                          <a:latin typeface="Arial Black"/>
                        </a:rPr>
                        <a:t>TJ Košťany</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ASK Lovosice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4:0</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2"/>
                  </a:ext>
                </a:extLst>
              </a:tr>
              <a:tr h="278765">
                <a:tc>
                  <a:txBody>
                    <a:bodyPr/>
                    <a:lstStyle/>
                    <a:p>
                      <a:pPr algn="ctr" rtl="0" fontAlgn="ctr"/>
                      <a:r>
                        <a:rPr lang="cs-CZ" sz="1200" b="1" i="0" u="none" strike="noStrike">
                          <a:solidFill>
                            <a:srgbClr val="000000"/>
                          </a:solidFill>
                          <a:latin typeface="Arial Black"/>
                        </a:rPr>
                        <a:t>FK Děčín B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dirty="0">
                          <a:solidFill>
                            <a:srgbClr val="000000"/>
                          </a:solidFill>
                          <a:latin typeface="Arial Black"/>
                        </a:rPr>
                        <a:t>TJ Krupka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a:solidFill>
                            <a:srgbClr val="000000"/>
                          </a:solidFill>
                          <a:latin typeface="Arial Black"/>
                        </a:rPr>
                        <a:t>5:4 PK</a:t>
                      </a: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3"/>
                  </a:ext>
                </a:extLst>
              </a:tr>
              <a:tr h="278765">
                <a:tc>
                  <a:txBody>
                    <a:bodyPr/>
                    <a:lstStyle/>
                    <a:p>
                      <a:pPr algn="ctr" rtl="0" fontAlgn="ctr"/>
                      <a:r>
                        <a:rPr lang="cs-CZ" sz="1200" b="1" i="0" u="none" strike="noStrike">
                          <a:solidFill>
                            <a:srgbClr val="000000"/>
                          </a:solidFill>
                          <a:latin typeface="Arial Black"/>
                        </a:rPr>
                        <a:t>SK Roudnice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dirty="0">
                          <a:solidFill>
                            <a:srgbClr val="000000"/>
                          </a:solidFill>
                          <a:latin typeface="Arial Black"/>
                        </a:rPr>
                        <a:t>FK Litoměřice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3:0</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4"/>
                  </a:ext>
                </a:extLst>
              </a:tr>
              <a:tr h="278765">
                <a:tc>
                  <a:txBody>
                    <a:bodyPr/>
                    <a:lstStyle/>
                    <a:p>
                      <a:pPr algn="ctr" rtl="0" fontAlgn="ctr"/>
                      <a:r>
                        <a:rPr lang="cs-CZ" sz="1400" b="1" i="0" u="none" strike="noStrike">
                          <a:solidFill>
                            <a:srgbClr val="3333CC"/>
                          </a:solidFill>
                          <a:latin typeface="Arial Black"/>
                        </a:rPr>
                        <a:t>SK Štětí </a:t>
                      </a:r>
                    </a:p>
                  </a:txBody>
                  <a:tcPr marL="9525" marR="9525" marT="9525" marB="0" anchor="ctr">
                    <a:lnL>
                      <a:noFill/>
                    </a:lnL>
                    <a:lnR>
                      <a:noFill/>
                    </a:lnR>
                    <a:lnT>
                      <a:noFill/>
                    </a:lnT>
                    <a:lnB>
                      <a:noFill/>
                    </a:lnB>
                    <a:solidFill>
                      <a:srgbClr val="66FF66"/>
                    </a:solidFill>
                  </a:tcPr>
                </a:tc>
                <a:tc>
                  <a:txBody>
                    <a:bodyPr/>
                    <a:lstStyle/>
                    <a:p>
                      <a:pPr algn="ctr" rtl="0" fontAlgn="ctr"/>
                      <a:r>
                        <a:rPr lang="cs-CZ" sz="1400" b="1" i="0" u="none" strike="noStrike">
                          <a:solidFill>
                            <a:srgbClr val="3333CC"/>
                          </a:solidFill>
                          <a:latin typeface="Arial Black"/>
                        </a:rPr>
                        <a:t>FK Děčín A </a:t>
                      </a:r>
                    </a:p>
                  </a:txBody>
                  <a:tcPr marL="9525" marR="9525" marT="9525" marB="0" anchor="ctr">
                    <a:lnL>
                      <a:noFill/>
                    </a:lnL>
                    <a:lnR>
                      <a:noFill/>
                    </a:lnR>
                    <a:lnT>
                      <a:noFill/>
                    </a:lnT>
                    <a:lnB>
                      <a:noFill/>
                    </a:lnB>
                    <a:solidFill>
                      <a:srgbClr val="66FF66"/>
                    </a:solidFill>
                  </a:tcPr>
                </a:tc>
                <a:tc>
                  <a:txBody>
                    <a:bodyPr/>
                    <a:lstStyle/>
                    <a:p>
                      <a:pPr algn="ctr" rtl="0" fontAlgn="ctr"/>
                      <a:r>
                        <a:rPr lang="cs-CZ" sz="1400" b="1" i="0" u="none" strike="noStrike">
                          <a:solidFill>
                            <a:srgbClr val="3333CC"/>
                          </a:solidFill>
                          <a:latin typeface="Arial Black"/>
                        </a:rPr>
                        <a:t>2:5</a:t>
                      </a: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5"/>
                  </a:ext>
                </a:extLst>
              </a:tr>
              <a:tr h="278765">
                <a:tc>
                  <a:txBody>
                    <a:bodyPr/>
                    <a:lstStyle/>
                    <a:p>
                      <a:pPr algn="ctr" rtl="0" fontAlgn="ctr"/>
                      <a:r>
                        <a:rPr lang="cs-CZ" sz="1200" b="1" i="0" u="none" strike="noStrike">
                          <a:solidFill>
                            <a:srgbClr val="000000"/>
                          </a:solidFill>
                          <a:latin typeface="Arial Black"/>
                        </a:rPr>
                        <a:t>SK Brozany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FK Litoměřice/Žitenice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dirty="0">
                          <a:solidFill>
                            <a:srgbClr val="000000"/>
                          </a:solidFill>
                          <a:latin typeface="Arial Black"/>
                        </a:rPr>
                        <a:t>5:1</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6"/>
                  </a:ext>
                </a:extLst>
              </a:tr>
            </a:tbl>
          </a:graphicData>
        </a:graphic>
      </p:graphicFrame>
      <p:pic>
        <p:nvPicPr>
          <p:cNvPr id="15" name="Picture 76"/>
          <p:cNvPicPr>
            <a:picLocks noChangeAspect="1" noChangeArrowheads="1"/>
          </p:cNvPicPr>
          <p:nvPr/>
        </p:nvPicPr>
        <p:blipFill>
          <a:blip r:embed="rId3" cstate="print"/>
          <a:srcRect/>
          <a:stretch>
            <a:fillRect/>
          </a:stretch>
        </p:blipFill>
        <p:spPr bwMode="auto">
          <a:xfrm>
            <a:off x="6655667" y="5491708"/>
            <a:ext cx="2016224" cy="1152128"/>
          </a:xfrm>
          <a:prstGeom prst="rect">
            <a:avLst/>
          </a:prstGeom>
          <a:noFill/>
          <a:ln w="9525">
            <a:noFill/>
            <a:miter lim="800000"/>
            <a:headEnd/>
            <a:tailEnd/>
          </a:ln>
        </p:spPr>
      </p:pic>
      <p:sp>
        <p:nvSpPr>
          <p:cNvPr id="17" name="Obdélník 16"/>
          <p:cNvSpPr/>
          <p:nvPr/>
        </p:nvSpPr>
        <p:spPr>
          <a:xfrm>
            <a:off x="102940" y="545504"/>
            <a:ext cx="4896544" cy="6217087"/>
          </a:xfrm>
          <a:prstGeom prst="rect">
            <a:avLst/>
          </a:prstGeom>
          <a:blipFill>
            <a:blip r:embed="rId4" cstate="print"/>
            <a:stretch>
              <a:fillRect/>
            </a:stretch>
          </a:blipFill>
          <a:ln w="44450" cmpd="sng">
            <a:solidFill>
              <a:schemeClr val="tx1"/>
            </a:solidFill>
            <a:prstDash val="solid"/>
          </a:ln>
          <a:effectLst/>
        </p:spPr>
        <p:txBody>
          <a:bodyPr wrap="square">
            <a:spAutoFit/>
          </a:bodyPr>
          <a:lstStyle/>
          <a:p>
            <a:r>
              <a:rPr lang="cs-CZ" sz="1400" dirty="0" err="1" smtClean="0">
                <a:solidFill>
                  <a:srgbClr val="008000"/>
                </a:solidFill>
              </a:rPr>
              <a:t>Proboštov</a:t>
            </a:r>
            <a:r>
              <a:rPr lang="cs-CZ" sz="1400" dirty="0" smtClean="0">
                <a:solidFill>
                  <a:srgbClr val="008000"/>
                </a:solidFill>
              </a:rPr>
              <a:t> - TJ </a:t>
            </a:r>
            <a:r>
              <a:rPr lang="cs-CZ" sz="1400" dirty="0" err="1" smtClean="0">
                <a:solidFill>
                  <a:srgbClr val="008000"/>
                </a:solidFill>
              </a:rPr>
              <a:t>Střekov</a:t>
            </a:r>
            <a:r>
              <a:rPr lang="cs-CZ" sz="1400" dirty="0" smtClean="0">
                <a:solidFill>
                  <a:srgbClr val="008000"/>
                </a:solidFill>
              </a:rPr>
              <a:t>    5:4( 3:1)</a:t>
            </a:r>
          </a:p>
          <a:p>
            <a:pPr algn="just"/>
            <a:r>
              <a:rPr lang="cs-CZ" sz="1100" i="1" dirty="0" smtClean="0">
                <a:latin typeface="Albertus MT"/>
                <a:cs typeface="Arial" pitchFamily="34" charset="0"/>
              </a:rPr>
              <a:t>hokejový výsledek. Domácí vedli po půlce o 2 branky, ale ve druhé zase prohrávali 4:3. V závěru se jim zase podařilo vyrovnat. Když běžela 1. minuta nastavení a mluvilo se o penaltách, tak se dostal ke střele Marek Šváb a zajistil Proboštovu všechny 3 body.</a:t>
            </a:r>
          </a:p>
          <a:p>
            <a:r>
              <a:rPr lang="cs-CZ" sz="1400" dirty="0" smtClean="0">
                <a:solidFill>
                  <a:srgbClr val="336600"/>
                </a:solidFill>
              </a:rPr>
              <a:t>AFK L. Chomutov -  FK Bílina   1:0(1:0)</a:t>
            </a:r>
          </a:p>
          <a:p>
            <a:pPr algn="just"/>
            <a:r>
              <a:rPr lang="cs-CZ" sz="1100" i="1" dirty="0" smtClean="0">
                <a:latin typeface="Albertus MT"/>
              </a:rPr>
              <a:t>hosté úlohu favorita nesplnili. Zápas rozhodla jediná branka Kasala v 15. minutě. Hostující trenér Jaroslav </a:t>
            </a:r>
            <a:r>
              <a:rPr lang="cs-CZ" sz="1100" i="1" dirty="0" err="1" smtClean="0">
                <a:latin typeface="Albertus MT"/>
              </a:rPr>
              <a:t>Kovačka</a:t>
            </a:r>
            <a:r>
              <a:rPr lang="cs-CZ" sz="1100" i="1" dirty="0" smtClean="0">
                <a:latin typeface="Albertus MT"/>
              </a:rPr>
              <a:t> se na své borce hodně zlobil za profesorský přístup k utkání.</a:t>
            </a:r>
          </a:p>
          <a:p>
            <a:r>
              <a:rPr lang="cs-CZ" sz="1400" dirty="0" smtClean="0">
                <a:solidFill>
                  <a:srgbClr val="336600"/>
                </a:solidFill>
              </a:rPr>
              <a:t>TJ Krupka  - FK </a:t>
            </a:r>
            <a:r>
              <a:rPr lang="cs-CZ" sz="1400" dirty="0" err="1" smtClean="0">
                <a:solidFill>
                  <a:srgbClr val="336600"/>
                </a:solidFill>
              </a:rPr>
              <a:t>Duchcov</a:t>
            </a:r>
            <a:r>
              <a:rPr lang="cs-CZ" sz="1400" dirty="0" smtClean="0">
                <a:solidFill>
                  <a:srgbClr val="336600"/>
                </a:solidFill>
              </a:rPr>
              <a:t>   4 : 0 (2:0)</a:t>
            </a:r>
          </a:p>
          <a:p>
            <a:pPr algn="just"/>
            <a:r>
              <a:rPr lang="cs-CZ" sz="1100" i="1" dirty="0" smtClean="0">
                <a:latin typeface="Albertus MT"/>
                <a:cs typeface="Arial" pitchFamily="34" charset="0"/>
              </a:rPr>
              <a:t>hosté, i když v posledním kole poprvé vyhráli, velký odpor na hřišti Krupky nekladli. Domácí hráli v poklidu, fotbalová kvalita byla na jejich straně a v klidu </a:t>
            </a:r>
            <a:r>
              <a:rPr lang="cs-CZ" sz="1100" i="1" dirty="0" err="1" smtClean="0">
                <a:latin typeface="Albertus MT"/>
                <a:cs typeface="Arial" pitchFamily="34" charset="0"/>
              </a:rPr>
              <a:t>dokráčeli</a:t>
            </a:r>
            <a:r>
              <a:rPr lang="cs-CZ" sz="1100" i="1" dirty="0" smtClean="0">
                <a:latin typeface="Albertus MT"/>
                <a:cs typeface="Arial" pitchFamily="34" charset="0"/>
              </a:rPr>
              <a:t> pro zasloužené vítězství.</a:t>
            </a:r>
          </a:p>
          <a:p>
            <a:r>
              <a:rPr lang="cs-CZ" sz="1400" dirty="0" smtClean="0">
                <a:solidFill>
                  <a:srgbClr val="336600"/>
                </a:solidFill>
              </a:rPr>
              <a:t>FK </a:t>
            </a:r>
            <a:r>
              <a:rPr lang="cs-CZ" sz="1400" dirty="0" err="1" smtClean="0">
                <a:solidFill>
                  <a:srgbClr val="336600"/>
                </a:solidFill>
              </a:rPr>
              <a:t>Postoloprty</a:t>
            </a:r>
            <a:r>
              <a:rPr lang="cs-CZ" sz="1400" dirty="0" smtClean="0">
                <a:solidFill>
                  <a:srgbClr val="336600"/>
                </a:solidFill>
              </a:rPr>
              <a:t>  - TJ </a:t>
            </a:r>
            <a:r>
              <a:rPr lang="cs-CZ" sz="1400" dirty="0" err="1" smtClean="0">
                <a:solidFill>
                  <a:srgbClr val="336600"/>
                </a:solidFill>
              </a:rPr>
              <a:t>Srbice</a:t>
            </a:r>
            <a:r>
              <a:rPr lang="cs-CZ" sz="1400" dirty="0" smtClean="0">
                <a:solidFill>
                  <a:srgbClr val="336600"/>
                </a:solidFill>
              </a:rPr>
              <a:t>     4 : 2(3:0) </a:t>
            </a:r>
          </a:p>
          <a:p>
            <a:pPr algn="just"/>
            <a:r>
              <a:rPr lang="cs-CZ" sz="1100" i="1" dirty="0" smtClean="0">
                <a:latin typeface="Albertus MT"/>
                <a:cs typeface="Arial" pitchFamily="34" charset="0"/>
              </a:rPr>
              <a:t>domácí  se rozstříleli v 1. poločase a to navíc musel odstoupit kapitán </a:t>
            </a:r>
            <a:r>
              <a:rPr lang="cs-CZ" sz="1100" i="1" dirty="0" err="1" smtClean="0">
                <a:latin typeface="Albertus MT"/>
                <a:cs typeface="Arial" pitchFamily="34" charset="0"/>
              </a:rPr>
              <a:t>Zícha</a:t>
            </a:r>
            <a:r>
              <a:rPr lang="cs-CZ" sz="1100" i="1" dirty="0" smtClean="0">
                <a:latin typeface="Albertus MT"/>
                <a:cs typeface="Arial" pitchFamily="34" charset="0"/>
              </a:rPr>
              <a:t>. Ve 2. poločase hosté sice snížili na 1:3, ale dlouho se neradovali, když </a:t>
            </a:r>
            <a:r>
              <a:rPr lang="cs-CZ" sz="1100" i="1" dirty="0" err="1" smtClean="0">
                <a:latin typeface="Albertus MT"/>
                <a:cs typeface="Arial" pitchFamily="34" charset="0"/>
              </a:rPr>
              <a:t>Barton</a:t>
            </a:r>
            <a:r>
              <a:rPr lang="cs-CZ" sz="1100" i="1" dirty="0" smtClean="0">
                <a:latin typeface="Albertus MT"/>
                <a:cs typeface="Arial" pitchFamily="34" charset="0"/>
              </a:rPr>
              <a:t> přidal 4. branku domácích. Hosté už jen snížili.</a:t>
            </a:r>
          </a:p>
          <a:p>
            <a:r>
              <a:rPr lang="cs-CZ" sz="1400" dirty="0" smtClean="0">
                <a:solidFill>
                  <a:srgbClr val="336600"/>
                </a:solidFill>
              </a:rPr>
              <a:t>TJ H. </a:t>
            </a:r>
            <a:r>
              <a:rPr lang="cs-CZ" sz="1400" dirty="0" err="1" smtClean="0">
                <a:solidFill>
                  <a:srgbClr val="336600"/>
                </a:solidFill>
              </a:rPr>
              <a:t>Jiřetín</a:t>
            </a:r>
            <a:r>
              <a:rPr lang="cs-CZ" sz="1400" dirty="0" smtClean="0">
                <a:solidFill>
                  <a:srgbClr val="336600"/>
                </a:solidFill>
              </a:rPr>
              <a:t> - FK </a:t>
            </a:r>
            <a:r>
              <a:rPr lang="cs-CZ" sz="1400" dirty="0" err="1" smtClean="0">
                <a:solidFill>
                  <a:srgbClr val="336600"/>
                </a:solidFill>
              </a:rPr>
              <a:t>Blšany</a:t>
            </a:r>
            <a:r>
              <a:rPr lang="cs-CZ" sz="1400" dirty="0" smtClean="0">
                <a:solidFill>
                  <a:srgbClr val="336600"/>
                </a:solidFill>
              </a:rPr>
              <a:t>   0 : 2 (0:0) </a:t>
            </a:r>
          </a:p>
          <a:p>
            <a:pPr algn="just"/>
            <a:r>
              <a:rPr lang="cs-CZ" sz="1100" i="1" dirty="0" smtClean="0">
                <a:latin typeface="Albertus MT"/>
                <a:cs typeface="Arial" pitchFamily="34" charset="0"/>
              </a:rPr>
              <a:t>3. porážka Horního </a:t>
            </a:r>
            <a:r>
              <a:rPr lang="cs-CZ" sz="1100" i="1" dirty="0" err="1" smtClean="0">
                <a:latin typeface="Albertus MT"/>
                <a:cs typeface="Arial" pitchFamily="34" charset="0"/>
              </a:rPr>
              <a:t>Jiřetína</a:t>
            </a:r>
            <a:r>
              <a:rPr lang="cs-CZ" sz="1100" i="1" dirty="0" smtClean="0">
                <a:latin typeface="Albertus MT"/>
                <a:cs typeface="Arial" pitchFamily="34" charset="0"/>
              </a:rPr>
              <a:t> v řadě. Naposledy vyhrál ve </a:t>
            </a:r>
            <a:r>
              <a:rPr lang="cs-CZ" sz="1100" i="1" dirty="0" err="1" smtClean="0">
                <a:latin typeface="Albertus MT"/>
                <a:cs typeface="Arial" pitchFamily="34" charset="0"/>
              </a:rPr>
              <a:t>Štětí</a:t>
            </a:r>
            <a:r>
              <a:rPr lang="cs-CZ" sz="1100" i="1" dirty="0" smtClean="0">
                <a:latin typeface="Albertus MT"/>
                <a:cs typeface="Arial" pitchFamily="34" charset="0"/>
              </a:rPr>
              <a:t>.  Hosté svoji převahu dokázali přeměnit v branky ve 2. </a:t>
            </a:r>
            <a:r>
              <a:rPr lang="cs-CZ" sz="1100" i="1" dirty="0" err="1" smtClean="0">
                <a:latin typeface="Albertus MT"/>
                <a:cs typeface="Arial" pitchFamily="34" charset="0"/>
              </a:rPr>
              <a:t>pločase</a:t>
            </a:r>
            <a:r>
              <a:rPr lang="cs-CZ" sz="1100" i="1" dirty="0" smtClean="0">
                <a:latin typeface="Albertus MT"/>
                <a:cs typeface="Arial" pitchFamily="34" charset="0"/>
              </a:rPr>
              <a:t>. Jejich autory byly </a:t>
            </a:r>
            <a:r>
              <a:rPr lang="cs-CZ" sz="1100" i="1" dirty="0" err="1" smtClean="0">
                <a:latin typeface="Albertus MT"/>
                <a:cs typeface="Arial" pitchFamily="34" charset="0"/>
              </a:rPr>
              <a:t>kanonýr</a:t>
            </a:r>
            <a:r>
              <a:rPr lang="cs-CZ" sz="1100" i="1" dirty="0" smtClean="0">
                <a:latin typeface="Albertus MT"/>
                <a:cs typeface="Arial" pitchFamily="34" charset="0"/>
              </a:rPr>
              <a:t> B</a:t>
            </a:r>
            <a:r>
              <a:rPr lang="de-DE" sz="1100" i="1" dirty="0" smtClean="0">
                <a:latin typeface="Albertus MT"/>
                <a:cs typeface="Arial" pitchFamily="34" charset="0"/>
              </a:rPr>
              <a:t>ö</a:t>
            </a:r>
            <a:r>
              <a:rPr lang="cs-CZ" sz="1100" i="1" dirty="0" smtClean="0">
                <a:latin typeface="Albertus MT"/>
                <a:cs typeface="Arial" pitchFamily="34" charset="0"/>
              </a:rPr>
              <a:t>hm a v 66. min.Homola.</a:t>
            </a:r>
          </a:p>
          <a:p>
            <a:r>
              <a:rPr lang="cs-CZ" sz="1400" dirty="0" smtClean="0">
                <a:solidFill>
                  <a:srgbClr val="336600"/>
                </a:solidFill>
              </a:rPr>
              <a:t>FK Žatec  - FK </a:t>
            </a:r>
            <a:r>
              <a:rPr lang="cs-CZ" sz="1400" dirty="0" err="1" smtClean="0">
                <a:solidFill>
                  <a:srgbClr val="336600"/>
                </a:solidFill>
              </a:rPr>
              <a:t>Neštěmice</a:t>
            </a:r>
            <a:r>
              <a:rPr lang="cs-CZ" sz="1400" dirty="0" smtClean="0">
                <a:solidFill>
                  <a:srgbClr val="336600"/>
                </a:solidFill>
              </a:rPr>
              <a:t>   2 : 0  (0:0)</a:t>
            </a:r>
          </a:p>
          <a:p>
            <a:pPr algn="just"/>
            <a:r>
              <a:rPr lang="cs-CZ" sz="1100" i="1" dirty="0" smtClean="0">
                <a:latin typeface="Albertus MT"/>
                <a:cs typeface="Arial" pitchFamily="34" charset="0"/>
              </a:rPr>
              <a:t>zápas moc pohledný nebyl. Branky padaly ve 2. poločase. 1. z penalty, která vyvolala velké dohady.  Hosté tlačili, snažili se vyrovnat, ale v 1. minutě natavení inkasovali podruhé.</a:t>
            </a:r>
          </a:p>
          <a:p>
            <a:r>
              <a:rPr lang="cs-CZ" sz="1400" dirty="0" smtClean="0">
                <a:solidFill>
                  <a:srgbClr val="336600"/>
                </a:solidFill>
              </a:rPr>
              <a:t>TJ </a:t>
            </a:r>
            <a:r>
              <a:rPr lang="cs-CZ" sz="1400" dirty="0" err="1" smtClean="0">
                <a:solidFill>
                  <a:srgbClr val="336600"/>
                </a:solidFill>
              </a:rPr>
              <a:t>Modlany</a:t>
            </a:r>
            <a:r>
              <a:rPr lang="cs-CZ" sz="1400" dirty="0" smtClean="0">
                <a:solidFill>
                  <a:srgbClr val="336600"/>
                </a:solidFill>
              </a:rPr>
              <a:t> - SK </a:t>
            </a:r>
            <a:r>
              <a:rPr lang="cs-CZ" sz="1400" dirty="0" err="1" smtClean="0">
                <a:solidFill>
                  <a:srgbClr val="336600"/>
                </a:solidFill>
              </a:rPr>
              <a:t>Štětí</a:t>
            </a:r>
            <a:r>
              <a:rPr lang="cs-CZ" sz="1400" dirty="0" smtClean="0">
                <a:solidFill>
                  <a:srgbClr val="336600"/>
                </a:solidFill>
              </a:rPr>
              <a:t>    2:3 PK(0:0)</a:t>
            </a:r>
          </a:p>
          <a:p>
            <a:pPr algn="just"/>
            <a:r>
              <a:rPr lang="cs-CZ" sz="1100" i="1" dirty="0" smtClean="0">
                <a:latin typeface="Albertus MT"/>
                <a:cs typeface="Arial" pitchFamily="34" charset="0"/>
              </a:rPr>
              <a:t>zápas přitahoval pozornost fotbalové veřejnosti a všechny důležité momenty se odehrály ve 2. poločase. Domácí sice vedli 1:0 , ale hosté to otočili na 2:1. </a:t>
            </a:r>
            <a:r>
              <a:rPr lang="cs-CZ" sz="1100" i="1" dirty="0" err="1" smtClean="0">
                <a:latin typeface="Albertus MT"/>
                <a:cs typeface="Arial" pitchFamily="34" charset="0"/>
              </a:rPr>
              <a:t>Modlany</a:t>
            </a:r>
            <a:r>
              <a:rPr lang="cs-CZ" sz="1100" i="1" dirty="0" smtClean="0">
                <a:latin typeface="Albertus MT"/>
                <a:cs typeface="Arial" pitchFamily="34" charset="0"/>
              </a:rPr>
              <a:t> stačily 6 minut před koncem vyrovnat, ale penalty rozhodly hosté ve svůj prospěch.</a:t>
            </a:r>
          </a:p>
          <a:p>
            <a:r>
              <a:rPr lang="cs-CZ" sz="1400" dirty="0" smtClean="0">
                <a:solidFill>
                  <a:srgbClr val="336600"/>
                </a:solidFill>
              </a:rPr>
              <a:t>FK Modrá  - SK Hrobce   2:4(0:1)</a:t>
            </a:r>
          </a:p>
          <a:p>
            <a:pPr algn="just"/>
            <a:r>
              <a:rPr lang="cs-CZ" sz="1100" i="1" dirty="0" smtClean="0">
                <a:solidFill>
                  <a:srgbClr val="FF0000"/>
                </a:solidFill>
                <a:latin typeface="Albertus MT"/>
                <a:cs typeface="Arial" pitchFamily="34" charset="0"/>
              </a:rPr>
              <a:t> </a:t>
            </a:r>
            <a:r>
              <a:rPr lang="cs-CZ" sz="1100" i="1" dirty="0" smtClean="0">
                <a:latin typeface="Albertus MT"/>
                <a:cs typeface="Arial" pitchFamily="34" charset="0"/>
              </a:rPr>
              <a:t>Modrá prohrála další zápas doma. Po hodině hry prohrávala 3:0, a i když v závěru dotahovala, tak na 4:2 stanovil konečný výsledek </a:t>
            </a:r>
            <a:r>
              <a:rPr lang="cs-CZ" sz="1100" i="1" dirty="0" err="1" smtClean="0">
                <a:latin typeface="Albertus MT"/>
                <a:cs typeface="Arial" pitchFamily="34" charset="0"/>
              </a:rPr>
              <a:t>Hemr</a:t>
            </a:r>
            <a:r>
              <a:rPr lang="cs-CZ" sz="1100" i="1" dirty="0" smtClean="0">
                <a:latin typeface="Albertus MT"/>
                <a:cs typeface="Arial" pitchFamily="34" charset="0"/>
              </a:rPr>
              <a:t>. </a:t>
            </a:r>
          </a:p>
        </p:txBody>
      </p:sp>
      <p:sp>
        <p:nvSpPr>
          <p:cNvPr id="20" name="TextovéPole 19"/>
          <p:cNvSpPr txBox="1"/>
          <p:nvPr/>
        </p:nvSpPr>
        <p:spPr>
          <a:xfrm>
            <a:off x="102940" y="51038"/>
            <a:ext cx="4968552" cy="400110"/>
          </a:xfrm>
          <a:prstGeom prst="rect">
            <a:avLst/>
          </a:prstGeom>
          <a:blipFill>
            <a:blip r:embed="rId5" cstate="print"/>
            <a:tile tx="0" ty="0" sx="100000" sy="100000" flip="none" algn="tl"/>
          </a:blipFill>
          <a:ln w="28575">
            <a:solidFill>
              <a:schemeClr val="tx1"/>
            </a:solidFill>
          </a:ln>
        </p:spPr>
        <p:txBody>
          <a:bodyPr wrap="square" rtlCol="0">
            <a:spAutoFit/>
          </a:bodyPr>
          <a:lstStyle/>
          <a:p>
            <a:pPr algn="ctr"/>
            <a:r>
              <a:rPr lang="cs-CZ" sz="2000" dirty="0" smtClean="0">
                <a:solidFill>
                  <a:srgbClr val="003366"/>
                </a:solidFill>
                <a:effectLst>
                  <a:outerShdw blurRad="38100" dist="38100" dir="2700000" algn="tl">
                    <a:srgbClr val="000000">
                      <a:alpha val="43137"/>
                    </a:srgbClr>
                  </a:outerShdw>
                </a:effectLst>
                <a:latin typeface="Rockwell Extra Bold" pitchFamily="18" charset="0"/>
                <a:cs typeface="Arial" pitchFamily="34" charset="0"/>
              </a:rPr>
              <a:t>8 . kolo Ústeckého přeboru</a:t>
            </a:r>
          </a:p>
        </p:txBody>
      </p:sp>
      <p:pic>
        <p:nvPicPr>
          <p:cNvPr id="7170" name="Picture 9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9" name="TextovéPole 8"/>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6" name="TextovéPole 15"/>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
        <p:nvSpPr>
          <p:cNvPr id="18" name="Obdélník 17"/>
          <p:cNvSpPr/>
          <p:nvPr/>
        </p:nvSpPr>
        <p:spPr>
          <a:xfrm>
            <a:off x="246956" y="4123556"/>
            <a:ext cx="4464496" cy="2246769"/>
          </a:xfrm>
          <a:prstGeom prst="rect">
            <a:avLst/>
          </a:prstGeom>
        </p:spPr>
        <p:txBody>
          <a:bodyPr wrap="square">
            <a:spAutoFit/>
          </a:bodyPr>
          <a:lstStyle/>
          <a:p>
            <a:pPr lvl="1" algn="ctr"/>
            <a:r>
              <a:rPr lang="cs-CZ" sz="2000" u="sng" dirty="0" smtClean="0">
                <a:ln>
                  <a:solidFill>
                    <a:srgbClr val="CC3399"/>
                  </a:solidFill>
                </a:ln>
                <a:solidFill>
                  <a:srgbClr val="336699"/>
                </a:solidFill>
                <a:latin typeface="Arial" pitchFamily="34" charset="0"/>
                <a:cs typeface="Arial" pitchFamily="34" charset="0"/>
              </a:rPr>
              <a:t>FK </a:t>
            </a:r>
            <a:r>
              <a:rPr lang="cs-CZ" sz="2000" u="sng" dirty="0" err="1" smtClean="0">
                <a:ln>
                  <a:solidFill>
                    <a:srgbClr val="CC3399"/>
                  </a:solidFill>
                </a:ln>
                <a:solidFill>
                  <a:srgbClr val="336699"/>
                </a:solidFill>
                <a:latin typeface="Arial" pitchFamily="34" charset="0"/>
                <a:cs typeface="Arial" pitchFamily="34" charset="0"/>
              </a:rPr>
              <a:t>Duchcov</a:t>
            </a:r>
            <a:r>
              <a:rPr lang="cs-CZ" sz="2000" u="sng" dirty="0" smtClean="0">
                <a:ln>
                  <a:solidFill>
                    <a:srgbClr val="CC3399"/>
                  </a:solidFill>
                </a:ln>
                <a:solidFill>
                  <a:srgbClr val="336699"/>
                </a:solidFill>
                <a:latin typeface="Arial" pitchFamily="34" charset="0"/>
                <a:cs typeface="Arial" pitchFamily="34" charset="0"/>
              </a:rPr>
              <a:t> – SK </a:t>
            </a:r>
            <a:r>
              <a:rPr lang="cs-CZ" sz="2000" u="sng" dirty="0" err="1" smtClean="0">
                <a:ln>
                  <a:solidFill>
                    <a:srgbClr val="CC3399"/>
                  </a:solidFill>
                </a:ln>
                <a:solidFill>
                  <a:srgbClr val="336699"/>
                </a:solidFill>
                <a:latin typeface="Arial" pitchFamily="34" charset="0"/>
                <a:cs typeface="Arial" pitchFamily="34" charset="0"/>
              </a:rPr>
              <a:t>Štětí</a:t>
            </a:r>
            <a:r>
              <a:rPr lang="cs-CZ" sz="2000" u="sng" dirty="0" smtClean="0">
                <a:ln>
                  <a:solidFill>
                    <a:srgbClr val="CC3399"/>
                  </a:solidFill>
                </a:ln>
                <a:solidFill>
                  <a:srgbClr val="336699"/>
                </a:solidFill>
                <a:latin typeface="Arial" pitchFamily="34" charset="0"/>
                <a:cs typeface="Arial" pitchFamily="34" charset="0"/>
              </a:rPr>
              <a:t/>
            </a:r>
            <a:br>
              <a:rPr lang="cs-CZ" sz="2000" u="sng" dirty="0" smtClean="0">
                <a:ln>
                  <a:solidFill>
                    <a:srgbClr val="CC3399"/>
                  </a:solidFill>
                </a:ln>
                <a:solidFill>
                  <a:srgbClr val="336699"/>
                </a:solidFill>
                <a:latin typeface="Arial" pitchFamily="34" charset="0"/>
                <a:cs typeface="Arial" pitchFamily="34" charset="0"/>
              </a:rPr>
            </a:br>
            <a:r>
              <a:rPr lang="cs-CZ" sz="2000" u="sng" dirty="0" smtClean="0">
                <a:ln>
                  <a:solidFill>
                    <a:srgbClr val="CC3399"/>
                  </a:solidFill>
                </a:ln>
                <a:solidFill>
                  <a:srgbClr val="336699"/>
                </a:solidFill>
                <a:latin typeface="Arial" pitchFamily="34" charset="0"/>
                <a:cs typeface="Arial" pitchFamily="34" charset="0"/>
              </a:rPr>
              <a:t>8:1(3:1)  19.9.2015 7.hrané kolo</a:t>
            </a:r>
            <a:r>
              <a:rPr lang="cs-CZ" dirty="0" smtClean="0">
                <a:latin typeface="Arial" pitchFamily="34" charset="0"/>
                <a:cs typeface="Arial" pitchFamily="34" charset="0"/>
              </a:rPr>
              <a:t/>
            </a:r>
            <a:br>
              <a:rPr lang="cs-CZ" dirty="0" smtClean="0">
                <a:latin typeface="Arial" pitchFamily="34" charset="0"/>
                <a:cs typeface="Arial" pitchFamily="34" charset="0"/>
              </a:rPr>
            </a:br>
            <a:endParaRPr lang="cs-CZ" dirty="0" smtClean="0">
              <a:latin typeface="Arial" pitchFamily="34" charset="0"/>
              <a:cs typeface="Arial" pitchFamily="34" charset="0"/>
            </a:endParaRPr>
          </a:p>
          <a:p>
            <a:pPr algn="just"/>
            <a:r>
              <a:rPr lang="cs-CZ" sz="1100" b="0" dirty="0" smtClean="0">
                <a:latin typeface="Arial" pitchFamily="34" charset="0"/>
                <a:cs typeface="Arial" pitchFamily="34" charset="0"/>
              </a:rPr>
              <a:t>Nepovedený výkon  našeho mužstva.. Zápas s tabulkově porovnatelným soupeřem jsme nezvládli a hlavně 5 inkasovaných ve 2. poločase  nebylo nejlepší vizitkou  naší hry.  </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 Prokopec, Jakub Pilař,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Kabelka, Daniluk, Kroupa,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Jakub Novák,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Soroka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Cízler</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T.Gernat</a:t>
            </a:r>
            <a:endParaRPr lang="cs-CZ" sz="1100" b="0" dirty="0">
              <a:latin typeface="Arial" pitchFamily="34" charset="0"/>
              <a:cs typeface="Arial" pitchFamily="34" charset="0"/>
            </a:endParaRPr>
          </a:p>
        </p:txBody>
      </p:sp>
      <p:sp>
        <p:nvSpPr>
          <p:cNvPr id="19" name="Obdélník 18"/>
          <p:cNvSpPr/>
          <p:nvPr/>
        </p:nvSpPr>
        <p:spPr>
          <a:xfrm>
            <a:off x="174948" y="1300723"/>
            <a:ext cx="4608512" cy="2416046"/>
          </a:xfrm>
          <a:prstGeom prst="rect">
            <a:avLst/>
          </a:prstGeom>
        </p:spPr>
        <p:txBody>
          <a:bodyPr wrap="square">
            <a:spAutoFit/>
          </a:bodyPr>
          <a:lstStyle/>
          <a:p>
            <a:pPr lvl="1" algn="ctr"/>
            <a:r>
              <a:rPr lang="cs-CZ" sz="2000" u="sng" dirty="0" smtClean="0">
                <a:solidFill>
                  <a:srgbClr val="008000"/>
                </a:solidFill>
                <a:effectLst>
                  <a:outerShdw blurRad="38100" dist="38100" dir="2700000" algn="tl">
                    <a:srgbClr val="FFFF00">
                      <a:alpha val="43000"/>
                    </a:srgbClr>
                  </a:outerShdw>
                </a:effectLst>
                <a:latin typeface="Arial" pitchFamily="34" charset="0"/>
                <a:cs typeface="Arial" pitchFamily="34" charset="0"/>
              </a:rPr>
              <a:t>SK </a:t>
            </a:r>
            <a:r>
              <a:rPr lang="cs-CZ" sz="2000" u="sng" dirty="0" err="1" smtClean="0">
                <a:solidFill>
                  <a:srgbClr val="008000"/>
                </a:solidFill>
                <a:effectLst>
                  <a:outerShdw blurRad="38100" dist="38100" dir="2700000" algn="tl">
                    <a:srgbClr val="FFFF00">
                      <a:alpha val="43000"/>
                    </a:srgbClr>
                  </a:outerShdw>
                </a:effectLst>
                <a:latin typeface="Arial" pitchFamily="34" charset="0"/>
                <a:cs typeface="Arial" pitchFamily="34" charset="0"/>
              </a:rPr>
              <a:t>Štětí</a:t>
            </a:r>
            <a:r>
              <a:rPr lang="cs-CZ" sz="2000" u="sng" dirty="0" smtClean="0">
                <a:solidFill>
                  <a:srgbClr val="008000"/>
                </a:solidFill>
                <a:effectLst>
                  <a:outerShdw blurRad="38100" dist="38100" dir="2700000" algn="tl">
                    <a:srgbClr val="FFFF00">
                      <a:alpha val="43000"/>
                    </a:srgbClr>
                  </a:outerShdw>
                </a:effectLst>
                <a:latin typeface="Arial" pitchFamily="34" charset="0"/>
                <a:cs typeface="Arial" pitchFamily="34" charset="0"/>
              </a:rPr>
              <a:t>-FK Junior Děčín A</a:t>
            </a:r>
            <a:br>
              <a:rPr lang="cs-CZ" sz="2000" u="sng" dirty="0" smtClean="0">
                <a:solidFill>
                  <a:srgbClr val="008000"/>
                </a:solidFill>
                <a:effectLst>
                  <a:outerShdw blurRad="38100" dist="38100" dir="2700000" algn="tl">
                    <a:srgbClr val="FFFF00">
                      <a:alpha val="43000"/>
                    </a:srgbClr>
                  </a:outerShdw>
                </a:effectLst>
                <a:latin typeface="Arial" pitchFamily="34" charset="0"/>
                <a:cs typeface="Arial" pitchFamily="34" charset="0"/>
              </a:rPr>
            </a:br>
            <a:r>
              <a:rPr lang="cs-CZ" sz="2000" u="sng" dirty="0" smtClean="0">
                <a:solidFill>
                  <a:srgbClr val="008000"/>
                </a:solidFill>
                <a:effectLst>
                  <a:outerShdw blurRad="38100" dist="38100" dir="2700000" algn="tl">
                    <a:srgbClr val="FFFF00">
                      <a:alpha val="43000"/>
                    </a:srgbClr>
                  </a:outerShdw>
                </a:effectLst>
                <a:latin typeface="Arial" pitchFamily="34" charset="0"/>
                <a:cs typeface="Arial" pitchFamily="34" charset="0"/>
              </a:rPr>
              <a:t>2:5(1:3)  26.9.2015 8.hrané kolo</a:t>
            </a:r>
            <a:r>
              <a:rPr lang="cs-CZ" dirty="0" smtClean="0">
                <a:solidFill>
                  <a:srgbClr val="008000"/>
                </a:solidFill>
                <a:effectLst>
                  <a:outerShdw blurRad="38100" dist="38100" dir="2700000" algn="tl">
                    <a:srgbClr val="FFFF00">
                      <a:alpha val="43000"/>
                    </a:srgbClr>
                  </a:outerShdw>
                </a:effectLst>
                <a:latin typeface="Arial" pitchFamily="34" charset="0"/>
                <a:cs typeface="Arial" pitchFamily="34" charset="0"/>
              </a:rPr>
              <a:t/>
            </a:r>
            <a:br>
              <a:rPr lang="cs-CZ" dirty="0" smtClean="0">
                <a:solidFill>
                  <a:srgbClr val="008000"/>
                </a:solidFill>
                <a:effectLst>
                  <a:outerShdw blurRad="38100" dist="38100" dir="2700000" algn="tl">
                    <a:srgbClr val="FFFF00">
                      <a:alpha val="43000"/>
                    </a:srgbClr>
                  </a:outerShdw>
                </a:effectLst>
                <a:latin typeface="Arial" pitchFamily="34" charset="0"/>
                <a:cs typeface="Arial" pitchFamily="34" charset="0"/>
              </a:rPr>
            </a:br>
            <a:endParaRPr lang="cs-CZ" dirty="0" smtClean="0">
              <a:solidFill>
                <a:srgbClr val="008000"/>
              </a:solidFill>
              <a:effectLst>
                <a:outerShdw blurRad="38100" dist="38100" dir="2700000" algn="tl">
                  <a:srgbClr val="FFFF00">
                    <a:alpha val="43000"/>
                  </a:srgbClr>
                </a:outerShdw>
              </a:effectLst>
              <a:latin typeface="Arial" pitchFamily="34" charset="0"/>
              <a:cs typeface="Arial" pitchFamily="34" charset="0"/>
            </a:endParaRPr>
          </a:p>
          <a:p>
            <a:pPr algn="just"/>
            <a:r>
              <a:rPr lang="cs-CZ" sz="1100" b="0" dirty="0" smtClean="0">
                <a:latin typeface="Arial" pitchFamily="34" charset="0"/>
                <a:cs typeface="Arial" pitchFamily="34" charset="0"/>
              </a:rPr>
              <a:t>Děčín má v soutěži 2 mužstva . Áčko a Béčko. Béčko je však na to o moc lépe a Áčko v dosavadním průběhu soutěže vyhrálo jen jednou.  Bohužel druhé výhry se dočkalo právě na našem trávníku. Po vyrovnaném  úvodu se v dalších minutách střelecky prosadily hosté a zaslouženě vyhráli..</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2</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Černý-</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Prokopec, Jakub Pilař,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Kabelka, Daniluk, </a:t>
            </a:r>
          </a:p>
          <a:p>
            <a:r>
              <a:rPr lang="cs-CZ" sz="1100" b="0" dirty="0" smtClean="0">
                <a:latin typeface="Arial" pitchFamily="34" charset="0"/>
                <a:cs typeface="Arial" pitchFamily="34" charset="0"/>
              </a:rPr>
              <a:t>                 Kroupa,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Jakub Novák, Hrdlička</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.Daniluk,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T.Gernat</a:t>
            </a:r>
            <a:endParaRPr lang="cs-CZ" sz="1100" b="0" dirty="0">
              <a:latin typeface="Arial" pitchFamily="34" charset="0"/>
              <a:cs typeface="Arial" pitchFamily="34" charset="0"/>
            </a:endParaRPr>
          </a:p>
        </p:txBody>
      </p:sp>
      <p:sp>
        <p:nvSpPr>
          <p:cNvPr id="20" name="TextovéPole 19"/>
          <p:cNvSpPr txBox="1"/>
          <p:nvPr/>
        </p:nvSpPr>
        <p:spPr>
          <a:xfrm>
            <a:off x="246956" y="163116"/>
            <a:ext cx="4464496" cy="1015663"/>
          </a:xfrm>
          <a:prstGeom prst="rect">
            <a:avLst/>
          </a:prstGeom>
          <a:blipFill dpi="0" rotWithShape="1">
            <a:blip r:embed="rId3" cstate="print">
              <a:alphaModFix amt="38000"/>
            </a:blip>
            <a:srcRect/>
            <a:stretch>
              <a:fillRect/>
            </a:stretch>
          </a:blipFill>
          <a:ln w="66675">
            <a:solidFill>
              <a:schemeClr val="accent2">
                <a:lumMod val="50000"/>
              </a:schemeClr>
            </a:solidFill>
            <a:prstDash val="lgDash"/>
          </a:ln>
        </p:spPr>
        <p:txBody>
          <a:bodyPr wrap="square" rtlCol="0">
            <a:spAutoFit/>
          </a:bodyPr>
          <a:lstStyle/>
          <a:p>
            <a:pPr algn="ctr"/>
            <a:r>
              <a:rPr lang="cs-CZ" sz="2000" dirty="0" smtClean="0">
                <a:solidFill>
                  <a:srgbClr val="0033CC"/>
                </a:solidFill>
                <a:effectLst>
                  <a:outerShdw blurRad="38100" dist="38100" dir="2700000" algn="tl">
                    <a:srgbClr val="000000">
                      <a:alpha val="43137"/>
                    </a:srgbClr>
                  </a:outerShdw>
                </a:effectLst>
                <a:latin typeface="Bodoni MT Black" pitchFamily="18" charset="0"/>
              </a:rPr>
              <a:t>Mladší žáci v krajském přeboru 2x za sebou klopýtli a zítra je čekají Litoměřice </a:t>
            </a:r>
          </a:p>
        </p:txBody>
      </p:sp>
      <p:pic>
        <p:nvPicPr>
          <p:cNvPr id="21" name="Picture 62"/>
          <p:cNvPicPr>
            <a:picLocks noChangeAspect="1" noChangeArrowheads="1"/>
          </p:cNvPicPr>
          <p:nvPr/>
        </p:nvPicPr>
        <p:blipFill>
          <a:blip r:embed="rId4" cstate="print"/>
          <a:srcRect/>
          <a:stretch>
            <a:fillRect/>
          </a:stretch>
        </p:blipFill>
        <p:spPr bwMode="auto">
          <a:xfrm>
            <a:off x="2306014" y="3691508"/>
            <a:ext cx="1326111" cy="504057"/>
          </a:xfrm>
          <a:prstGeom prst="rect">
            <a:avLst/>
          </a:prstGeom>
          <a:noFill/>
          <a:ln w="9525">
            <a:noFill/>
            <a:miter lim="800000"/>
            <a:headEnd/>
            <a:tailEnd/>
          </a:ln>
        </p:spPr>
      </p:pic>
      <p:pic>
        <p:nvPicPr>
          <p:cNvPr id="22" name="Picture 63"/>
          <p:cNvPicPr>
            <a:picLocks noChangeAspect="1" noChangeArrowheads="1"/>
          </p:cNvPicPr>
          <p:nvPr/>
        </p:nvPicPr>
        <p:blipFill>
          <a:blip r:embed="rId5" cstate="print"/>
          <a:srcRect/>
          <a:stretch>
            <a:fillRect/>
          </a:stretch>
        </p:blipFill>
        <p:spPr bwMode="auto">
          <a:xfrm>
            <a:off x="3127276" y="6067772"/>
            <a:ext cx="1152128" cy="936104"/>
          </a:xfrm>
          <a:prstGeom prst="rect">
            <a:avLst/>
          </a:prstGeom>
          <a:noFill/>
          <a:ln w="9525">
            <a:noFill/>
            <a:miter lim="800000"/>
            <a:headEnd/>
            <a:tailEnd/>
          </a:ln>
        </p:spPr>
      </p:pic>
      <p:sp>
        <p:nvSpPr>
          <p:cNvPr id="23" name="TextovéPole 22"/>
          <p:cNvSpPr txBox="1"/>
          <p:nvPr/>
        </p:nvSpPr>
        <p:spPr>
          <a:xfrm>
            <a:off x="5431532" y="91108"/>
            <a:ext cx="4824536" cy="2862322"/>
          </a:xfrm>
          <a:prstGeom prst="rect">
            <a:avLst/>
          </a:prstGeom>
          <a:solidFill>
            <a:srgbClr val="CCFFFF"/>
          </a:solidFill>
          <a:ln w="60325" cmpd="dbl">
            <a:solidFill>
              <a:srgbClr val="CC3399"/>
            </a:solidFill>
            <a:prstDash val="dash"/>
          </a:ln>
        </p:spPr>
        <p:txBody>
          <a:bodyPr wrap="square" rtlCol="0">
            <a:spAutoFit/>
          </a:bodyPr>
          <a:lstStyle/>
          <a:p>
            <a:pPr algn="just"/>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Blšany</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potvrzují úlohu favorita a na čele už mají 4 bodový náskok. Naše mužstvo boduje také a drží 2. místo. Za námi se to však vaří 16 a 15 bodovými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Modlany</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Proboštovem</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Krupkou, Horním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Jiřetínem</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Bílina ta překvapivě v posledním kole prohrála v Chomutově, který si připsal 2. vítězství. Nejlepším nováčkem jsou zatím trochu překvapivě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Postoloprty</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Neštěmice</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2x za sebou prohrály a zastavily se na 12 bodech. Hrobce pod novým trenérem Jaromírem Kalou 2x za sebou vyhrály a posunuly se do klidného středu tabulky.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Srbice</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Střekov</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Modrá mají 9 bodů a přemýšlí o tom získat na podzim co nejvíce bodů, aby na jaře byly záchranářské starosti co nejmenší. Žatec vyhrál v minulém kole nad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Neštěmici</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a jeho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přiznivci</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věří, že to bude startem k lepším výkonům a výsledkům. Na posledním místě je </a:t>
            </a:r>
            <a:r>
              <a:rPr lang="cs-CZ"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Duchcov</a:t>
            </a:r>
            <a:r>
              <a:rPr lang="cs-CZ"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Ten vyhrál zatím pouze jednou a to v předminulém kole doma s také se trápícím Chomutovem.  </a:t>
            </a:r>
          </a:p>
        </p:txBody>
      </p:sp>
      <p:graphicFrame>
        <p:nvGraphicFramePr>
          <p:cNvPr id="24" name="Tabulka 23"/>
          <p:cNvGraphicFramePr>
            <a:graphicFrameLocks noGrp="1"/>
          </p:cNvGraphicFramePr>
          <p:nvPr/>
        </p:nvGraphicFramePr>
        <p:xfrm>
          <a:off x="5503541" y="3115445"/>
          <a:ext cx="4752527" cy="3816426"/>
        </p:xfrm>
        <a:graphic>
          <a:graphicData uri="http://schemas.openxmlformats.org/drawingml/2006/table">
            <a:tbl>
              <a:tblPr/>
              <a:tblGrid>
                <a:gridCol w="227258">
                  <a:extLst>
                    <a:ext uri="{9D8B030D-6E8A-4147-A177-3AD203B41FA5}">
                      <a16:colId xmlns:a16="http://schemas.microsoft.com/office/drawing/2014/main" val="20000"/>
                    </a:ext>
                  </a:extLst>
                </a:gridCol>
                <a:gridCol w="431790">
                  <a:extLst>
                    <a:ext uri="{9D8B030D-6E8A-4147-A177-3AD203B41FA5}">
                      <a16:colId xmlns:a16="http://schemas.microsoft.com/office/drawing/2014/main" val="20001"/>
                    </a:ext>
                  </a:extLst>
                </a:gridCol>
                <a:gridCol w="1389113">
                  <a:extLst>
                    <a:ext uri="{9D8B030D-6E8A-4147-A177-3AD203B41FA5}">
                      <a16:colId xmlns:a16="http://schemas.microsoft.com/office/drawing/2014/main" val="20002"/>
                    </a:ext>
                  </a:extLst>
                </a:gridCol>
                <a:gridCol w="284072">
                  <a:extLst>
                    <a:ext uri="{9D8B030D-6E8A-4147-A177-3AD203B41FA5}">
                      <a16:colId xmlns:a16="http://schemas.microsoft.com/office/drawing/2014/main" val="20003"/>
                    </a:ext>
                  </a:extLst>
                </a:gridCol>
                <a:gridCol w="284072">
                  <a:extLst>
                    <a:ext uri="{9D8B030D-6E8A-4147-A177-3AD203B41FA5}">
                      <a16:colId xmlns:a16="http://schemas.microsoft.com/office/drawing/2014/main" val="20004"/>
                    </a:ext>
                  </a:extLst>
                </a:gridCol>
                <a:gridCol w="284072">
                  <a:extLst>
                    <a:ext uri="{9D8B030D-6E8A-4147-A177-3AD203B41FA5}">
                      <a16:colId xmlns:a16="http://schemas.microsoft.com/office/drawing/2014/main" val="20005"/>
                    </a:ext>
                  </a:extLst>
                </a:gridCol>
                <a:gridCol w="284072">
                  <a:extLst>
                    <a:ext uri="{9D8B030D-6E8A-4147-A177-3AD203B41FA5}">
                      <a16:colId xmlns:a16="http://schemas.microsoft.com/office/drawing/2014/main" val="20006"/>
                    </a:ext>
                  </a:extLst>
                </a:gridCol>
                <a:gridCol w="284072">
                  <a:extLst>
                    <a:ext uri="{9D8B030D-6E8A-4147-A177-3AD203B41FA5}">
                      <a16:colId xmlns:a16="http://schemas.microsoft.com/office/drawing/2014/main" val="20007"/>
                    </a:ext>
                  </a:extLst>
                </a:gridCol>
                <a:gridCol w="784039">
                  <a:extLst>
                    <a:ext uri="{9D8B030D-6E8A-4147-A177-3AD203B41FA5}">
                      <a16:colId xmlns:a16="http://schemas.microsoft.com/office/drawing/2014/main" val="20008"/>
                    </a:ext>
                  </a:extLst>
                </a:gridCol>
                <a:gridCol w="295435">
                  <a:extLst>
                    <a:ext uri="{9D8B030D-6E8A-4147-A177-3AD203B41FA5}">
                      <a16:colId xmlns:a16="http://schemas.microsoft.com/office/drawing/2014/main" val="20009"/>
                    </a:ext>
                  </a:extLst>
                </a:gridCol>
                <a:gridCol w="204532">
                  <a:extLst>
                    <a:ext uri="{9D8B030D-6E8A-4147-A177-3AD203B41FA5}">
                      <a16:colId xmlns:a16="http://schemas.microsoft.com/office/drawing/2014/main" val="20010"/>
                    </a:ext>
                  </a:extLst>
                </a:gridCol>
              </a:tblGrid>
              <a:tr h="181921">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0"/>
                  </a:ext>
                </a:extLst>
              </a:tr>
              <a:tr h="260166">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dirty="0">
                          <a:solidFill>
                            <a:srgbClr val="0000CC"/>
                          </a:solidFill>
                          <a:latin typeface="Calibri"/>
                        </a:rPr>
                        <a:t>Ústecký přebor dospělých 2015/2016 po 8.kole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Blšany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23:3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2"/>
                  </a:ext>
                </a:extLst>
              </a:tr>
              <a:tr h="22886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400" b="1" i="0" u="none" strike="noStrike" dirty="0">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00"/>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Calibri"/>
                        </a:rPr>
                        <a:t>28:14</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Modlany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25:16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4"/>
                  </a:ext>
                </a:extLst>
              </a:tr>
              <a:tr h="197570">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err="1">
                          <a:solidFill>
                            <a:srgbClr val="000000"/>
                          </a:solidFill>
                          <a:latin typeface="Arial"/>
                        </a:rPr>
                        <a:t>Proboštov</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18:13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26:21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6"/>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H. Jiřetín</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19:15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18:16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8"/>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Neštěmice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23:18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SK Hrobce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23:28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0"/>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Postoloprty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13:23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Srbice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22:24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2"/>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Střekov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20:22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Modrá</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19:23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4"/>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Žatec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10:21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5"/>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AFK L. Chomutov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8:27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6"/>
                  </a:ext>
                </a:extLst>
              </a:tr>
              <a:tr h="1975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8:19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7"/>
                  </a:ext>
                </a:extLst>
              </a:tr>
              <a:tr h="18192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31332"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20" name="TextovéPole 19"/>
          <p:cNvSpPr txBox="1"/>
          <p:nvPr/>
        </p:nvSpPr>
        <p:spPr>
          <a:xfrm>
            <a:off x="73037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cxnSp>
        <p:nvCxnSpPr>
          <p:cNvPr id="16" name="Přímá spojovací šipka 15"/>
          <p:cNvCxnSpPr/>
          <p:nvPr/>
        </p:nvCxnSpPr>
        <p:spPr bwMode="auto">
          <a:xfrm>
            <a:off x="3415308" y="7075884"/>
            <a:ext cx="136815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91936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graphicFrame>
        <p:nvGraphicFramePr>
          <p:cNvPr id="19" name="Tabulka 18"/>
          <p:cNvGraphicFramePr>
            <a:graphicFrameLocks noGrp="1"/>
          </p:cNvGraphicFramePr>
          <p:nvPr/>
        </p:nvGraphicFramePr>
        <p:xfrm>
          <a:off x="5431529" y="0"/>
          <a:ext cx="4752531" cy="2867025"/>
        </p:xfrm>
        <a:graphic>
          <a:graphicData uri="http://schemas.openxmlformats.org/drawingml/2006/table">
            <a:tbl>
              <a:tblPr/>
              <a:tblGrid>
                <a:gridCol w="277878">
                  <a:extLst>
                    <a:ext uri="{9D8B030D-6E8A-4147-A177-3AD203B41FA5}">
                      <a16:colId xmlns:a16="http://schemas.microsoft.com/office/drawing/2014/main" val="20000"/>
                    </a:ext>
                  </a:extLst>
                </a:gridCol>
                <a:gridCol w="326915">
                  <a:extLst>
                    <a:ext uri="{9D8B030D-6E8A-4147-A177-3AD203B41FA5}">
                      <a16:colId xmlns:a16="http://schemas.microsoft.com/office/drawing/2014/main" val="20001"/>
                    </a:ext>
                  </a:extLst>
                </a:gridCol>
                <a:gridCol w="1655006">
                  <a:extLst>
                    <a:ext uri="{9D8B030D-6E8A-4147-A177-3AD203B41FA5}">
                      <a16:colId xmlns:a16="http://schemas.microsoft.com/office/drawing/2014/main" val="20002"/>
                    </a:ext>
                  </a:extLst>
                </a:gridCol>
                <a:gridCol w="232928">
                  <a:extLst>
                    <a:ext uri="{9D8B030D-6E8A-4147-A177-3AD203B41FA5}">
                      <a16:colId xmlns:a16="http://schemas.microsoft.com/office/drawing/2014/main" val="20003"/>
                    </a:ext>
                  </a:extLst>
                </a:gridCol>
                <a:gridCol w="232928">
                  <a:extLst>
                    <a:ext uri="{9D8B030D-6E8A-4147-A177-3AD203B41FA5}">
                      <a16:colId xmlns:a16="http://schemas.microsoft.com/office/drawing/2014/main" val="20004"/>
                    </a:ext>
                  </a:extLst>
                </a:gridCol>
                <a:gridCol w="232928">
                  <a:extLst>
                    <a:ext uri="{9D8B030D-6E8A-4147-A177-3AD203B41FA5}">
                      <a16:colId xmlns:a16="http://schemas.microsoft.com/office/drawing/2014/main" val="20005"/>
                    </a:ext>
                  </a:extLst>
                </a:gridCol>
                <a:gridCol w="232928">
                  <a:extLst>
                    <a:ext uri="{9D8B030D-6E8A-4147-A177-3AD203B41FA5}">
                      <a16:colId xmlns:a16="http://schemas.microsoft.com/office/drawing/2014/main" val="20006"/>
                    </a:ext>
                  </a:extLst>
                </a:gridCol>
                <a:gridCol w="232928">
                  <a:extLst>
                    <a:ext uri="{9D8B030D-6E8A-4147-A177-3AD203B41FA5}">
                      <a16:colId xmlns:a16="http://schemas.microsoft.com/office/drawing/2014/main" val="20007"/>
                    </a:ext>
                  </a:extLst>
                </a:gridCol>
                <a:gridCol w="702867">
                  <a:extLst>
                    <a:ext uri="{9D8B030D-6E8A-4147-A177-3AD203B41FA5}">
                      <a16:colId xmlns:a16="http://schemas.microsoft.com/office/drawing/2014/main" val="20008"/>
                    </a:ext>
                  </a:extLst>
                </a:gridCol>
                <a:gridCol w="281963">
                  <a:extLst>
                    <a:ext uri="{9D8B030D-6E8A-4147-A177-3AD203B41FA5}">
                      <a16:colId xmlns:a16="http://schemas.microsoft.com/office/drawing/2014/main" val="20009"/>
                    </a:ext>
                  </a:extLst>
                </a:gridCol>
                <a:gridCol w="343262">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100" b="1" i="0" u="none" strike="noStrike">
                          <a:solidFill>
                            <a:srgbClr val="0000CC"/>
                          </a:solidFill>
                          <a:latin typeface="Calibri"/>
                        </a:rPr>
                        <a:t>Ústecký přebor starších žáků 2015/2016  po 8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pitchFamily="34" charset="0"/>
                          <a:cs typeface="Arial" pitchFamily="34" charset="0"/>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56:4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pitchFamily="34" charset="0"/>
                          <a:cs typeface="Arial" pitchFamily="34" charset="0"/>
                        </a:rPr>
                        <a:t>FK Děčín A</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62:7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pitchFamily="34" charset="0"/>
                          <a:cs typeface="Arial" pitchFamily="34" charset="0"/>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43:07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21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pitchFamily="34" charset="0"/>
                          <a:cs typeface="Arial" pitchFamily="34" charset="0"/>
                        </a:rPr>
                        <a:t>TJ </a:t>
                      </a:r>
                      <a:r>
                        <a:rPr lang="cs-CZ" sz="1100" b="1" i="0" u="none" strike="noStrike" dirty="0" err="1">
                          <a:solidFill>
                            <a:srgbClr val="000000"/>
                          </a:solidFill>
                          <a:latin typeface="Arial" pitchFamily="34" charset="0"/>
                          <a:cs typeface="Arial" pitchFamily="34" charset="0"/>
                        </a:rPr>
                        <a:t>Košťany</a:t>
                      </a:r>
                      <a:r>
                        <a:rPr lang="cs-CZ" sz="1100" b="1" i="0" u="none" strike="noStrike" dirty="0">
                          <a:solidFill>
                            <a:srgbClr val="000000"/>
                          </a:solidFill>
                          <a:latin typeface="Arial" pitchFamily="34" charset="0"/>
                          <a:cs typeface="Arial" pitchFamily="34" charset="0"/>
                        </a:rPr>
                        <a:t>/ </a:t>
                      </a:r>
                      <a:r>
                        <a:rPr lang="cs-CZ" sz="1100" b="1" i="0" u="none" strike="noStrike" dirty="0" err="1">
                          <a:solidFill>
                            <a:srgbClr val="000000"/>
                          </a:solidFill>
                          <a:latin typeface="Arial" pitchFamily="34" charset="0"/>
                          <a:cs typeface="Arial" pitchFamily="34" charset="0"/>
                        </a:rPr>
                        <a:t>Oldřichov</a:t>
                      </a:r>
                      <a:endParaRPr lang="cs-CZ" sz="11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37:15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18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err="1">
                          <a:solidFill>
                            <a:srgbClr val="000000"/>
                          </a:solidFill>
                          <a:latin typeface="Arial" pitchFamily="34" charset="0"/>
                          <a:cs typeface="Arial" pitchFamily="34" charset="0"/>
                        </a:rPr>
                        <a:t>Neštěmice</a:t>
                      </a:r>
                      <a:endParaRPr lang="cs-CZ" sz="11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44:17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16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pitchFamily="34" charset="0"/>
                          <a:cs typeface="Arial" pitchFamily="34" charset="0"/>
                        </a:rPr>
                        <a:t>FK Děčín B</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20:29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11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pitchFamily="34" charset="0"/>
                          <a:cs typeface="Arial" pitchFamily="34" charset="0"/>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pitchFamily="34" charset="0"/>
                          <a:cs typeface="Arial"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pitchFamily="34" charset="0"/>
                          <a:cs typeface="Arial" pitchFamily="34" charset="0"/>
                        </a:rPr>
                        <a:t>20:24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pitchFamily="34" charset="0"/>
                          <a:cs typeface="Arial" pitchFamily="34" charset="0"/>
                        </a:rPr>
                        <a:t>SK Roudnice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23:36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pitchFamily="34" charset="0"/>
                          <a:cs typeface="Arial"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pitchFamily="34" charset="0"/>
                          <a:cs typeface="Arial" pitchFamily="34" charset="0"/>
                        </a:rPr>
                        <a:t>8:57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pitchFamily="34" charset="0"/>
                          <a:cs typeface="Arial" pitchFamily="34" charset="0"/>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pitchFamily="34" charset="0"/>
                          <a:cs typeface="Arial" pitchFamily="34" charset="0"/>
                        </a:rPr>
                        <a:t>9:63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00"/>
                          </a:solidFill>
                          <a:latin typeface="Arial" pitchFamily="34" charset="0"/>
                          <a:cs typeface="Arial" pitchFamily="34" charset="0"/>
                        </a:rPr>
                        <a:t>11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00"/>
                          </a:solidFill>
                          <a:latin typeface="Arial" pitchFamily="34" charset="0"/>
                          <a:cs typeface="Arial" pitchFamily="34" charset="0"/>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pitchFamily="34" charset="0"/>
                          <a:cs typeface="Arial"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pitchFamily="34" charset="0"/>
                          <a:cs typeface="Arial"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pitchFamily="34" charset="0"/>
                          <a:cs typeface="Arial"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pitchFamily="34" charset="0"/>
                          <a:cs typeface="Arial"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pitchFamily="34" charset="0"/>
                          <a:cs typeface="Arial" pitchFamily="34" charset="0"/>
                        </a:rPr>
                        <a:t>11:40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pitchFamily="34" charset="0"/>
                          <a:cs typeface="Arial"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pitchFamily="34" charset="0"/>
                          <a:cs typeface="Arial" pitchFamily="34" charset="0"/>
                        </a:rPr>
                        <a:t>12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pitchFamily="34" charset="0"/>
                          <a:cs typeface="Arial" pitchFamily="34" charset="0"/>
                        </a:rPr>
                        <a:t>FK Litoměřice/Žitenice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pitchFamily="34" charset="0"/>
                          <a:cs typeface="Arial" pitchFamily="34" charset="0"/>
                        </a:rPr>
                        <a:t>17:51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pitchFamily="34" charset="0"/>
                          <a:cs typeface="Arial"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23" name="Tabulka 22"/>
          <p:cNvGraphicFramePr>
            <a:graphicFrameLocks noGrp="1"/>
          </p:cNvGraphicFramePr>
          <p:nvPr/>
        </p:nvGraphicFramePr>
        <p:xfrm>
          <a:off x="5503540" y="3024336"/>
          <a:ext cx="4567808" cy="2320290"/>
        </p:xfrm>
        <a:graphic>
          <a:graphicData uri="http://schemas.openxmlformats.org/drawingml/2006/table">
            <a:tbl>
              <a:tblPr/>
              <a:tblGrid>
                <a:gridCol w="1535506">
                  <a:extLst>
                    <a:ext uri="{9D8B030D-6E8A-4147-A177-3AD203B41FA5}">
                      <a16:colId xmlns:a16="http://schemas.microsoft.com/office/drawing/2014/main" val="20000"/>
                    </a:ext>
                  </a:extLst>
                </a:gridCol>
                <a:gridCol w="2012932">
                  <a:extLst>
                    <a:ext uri="{9D8B030D-6E8A-4147-A177-3AD203B41FA5}">
                      <a16:colId xmlns:a16="http://schemas.microsoft.com/office/drawing/2014/main" val="20001"/>
                    </a:ext>
                  </a:extLst>
                </a:gridCol>
                <a:gridCol w="1019370">
                  <a:extLst>
                    <a:ext uri="{9D8B030D-6E8A-4147-A177-3AD203B41FA5}">
                      <a16:colId xmlns:a16="http://schemas.microsoft.com/office/drawing/2014/main" val="20002"/>
                    </a:ext>
                  </a:extLst>
                </a:gridCol>
              </a:tblGrid>
              <a:tr h="647700">
                <a:tc gridSpan="3">
                  <a:txBody>
                    <a:bodyPr/>
                    <a:lstStyle/>
                    <a:p>
                      <a:pPr algn="ctr" rtl="0" fontAlgn="ctr"/>
                      <a:r>
                        <a:rPr lang="cs-CZ" sz="1800" b="1" i="0" u="none" strike="noStrike" dirty="0">
                          <a:solidFill>
                            <a:srgbClr val="000000"/>
                          </a:solidFill>
                          <a:latin typeface="Tw Cen MT Condensed Extra Bold"/>
                        </a:rPr>
                        <a:t>8..hrané kolo </a:t>
                      </a:r>
                      <a:r>
                        <a:rPr lang="cs-CZ" sz="1800" b="1" i="0" u="none" strike="noStrike" dirty="0" err="1">
                          <a:solidFill>
                            <a:srgbClr val="000000"/>
                          </a:solidFill>
                          <a:latin typeface="Tw Cen MT Condensed Extra Bold"/>
                        </a:rPr>
                        <a:t>ÚsteckéhO</a:t>
                      </a:r>
                      <a:r>
                        <a:rPr lang="cs-CZ" sz="1800" b="1" i="0" u="none" strike="noStrike" dirty="0">
                          <a:solidFill>
                            <a:srgbClr val="000000"/>
                          </a:solidFill>
                          <a:latin typeface="Tw Cen MT Condensed Extra Bold"/>
                        </a:rPr>
                        <a:t> přeboru starších žáků</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rtl="0" fontAlgn="ctr"/>
                      <a:r>
                        <a:rPr lang="cs-CZ" sz="1200" b="1" i="0" u="none" strike="noStrike">
                          <a:solidFill>
                            <a:srgbClr val="000000"/>
                          </a:solidFill>
                          <a:latin typeface="Arial Black"/>
                        </a:rPr>
                        <a:t>Neštěmice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a:solidFill>
                            <a:srgbClr val="000000"/>
                          </a:solidFill>
                          <a:latin typeface="Arial Black"/>
                        </a:rPr>
                        <a:t>FK Duchcov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a:solidFill>
                            <a:srgbClr val="000000"/>
                          </a:solidFill>
                          <a:latin typeface="Arial Black"/>
                        </a:rPr>
                        <a:t>10:1</a:t>
                      </a: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1"/>
                  </a:ext>
                </a:extLst>
              </a:tr>
              <a:tr h="278765">
                <a:tc>
                  <a:txBody>
                    <a:bodyPr/>
                    <a:lstStyle/>
                    <a:p>
                      <a:pPr algn="ctr" rtl="0" fontAlgn="ctr"/>
                      <a:r>
                        <a:rPr lang="cs-CZ" sz="1200" b="1" i="0" u="none" strike="noStrike">
                          <a:solidFill>
                            <a:srgbClr val="000000"/>
                          </a:solidFill>
                          <a:latin typeface="Arial Black"/>
                        </a:rPr>
                        <a:t>TJ Košťany</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dirty="0">
                          <a:solidFill>
                            <a:srgbClr val="000000"/>
                          </a:solidFill>
                          <a:latin typeface="Arial Black"/>
                        </a:rPr>
                        <a:t>ASK Lovosice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3:0</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2"/>
                  </a:ext>
                </a:extLst>
              </a:tr>
              <a:tr h="278765">
                <a:tc>
                  <a:txBody>
                    <a:bodyPr/>
                    <a:lstStyle/>
                    <a:p>
                      <a:pPr algn="ctr" rtl="0" fontAlgn="ctr"/>
                      <a:r>
                        <a:rPr lang="cs-CZ" sz="1200" b="1" i="0" u="none" strike="noStrike">
                          <a:solidFill>
                            <a:srgbClr val="000000"/>
                          </a:solidFill>
                          <a:latin typeface="Arial Black"/>
                        </a:rPr>
                        <a:t>FK Děčín B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a:solidFill>
                            <a:srgbClr val="000000"/>
                          </a:solidFill>
                          <a:latin typeface="Arial Black"/>
                        </a:rPr>
                        <a:t>TJ Krupka </a:t>
                      </a:r>
                    </a:p>
                  </a:txBody>
                  <a:tcPr marL="9525" marR="9525" marT="9525" marB="0" anchor="ctr">
                    <a:lnL>
                      <a:noFill/>
                    </a:lnL>
                    <a:lnR>
                      <a:noFill/>
                    </a:lnR>
                    <a:lnT>
                      <a:noFill/>
                    </a:lnT>
                    <a:lnB>
                      <a:noFill/>
                    </a:lnB>
                    <a:solidFill>
                      <a:srgbClr val="66FF66"/>
                    </a:solidFill>
                  </a:tcPr>
                </a:tc>
                <a:tc>
                  <a:txBody>
                    <a:bodyPr/>
                    <a:lstStyle/>
                    <a:p>
                      <a:pPr algn="ctr" rtl="0" fontAlgn="ctr"/>
                      <a:r>
                        <a:rPr lang="cs-CZ" sz="1200" b="1" i="0" u="none" strike="noStrike">
                          <a:solidFill>
                            <a:srgbClr val="000000"/>
                          </a:solidFill>
                          <a:latin typeface="Arial Black"/>
                        </a:rPr>
                        <a:t>4:0</a:t>
                      </a: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3"/>
                  </a:ext>
                </a:extLst>
              </a:tr>
              <a:tr h="278765">
                <a:tc>
                  <a:txBody>
                    <a:bodyPr/>
                    <a:lstStyle/>
                    <a:p>
                      <a:pPr algn="ctr" rtl="0" fontAlgn="ctr"/>
                      <a:r>
                        <a:rPr lang="cs-CZ" sz="1200" b="1" i="0" u="none" strike="noStrike">
                          <a:solidFill>
                            <a:srgbClr val="000000"/>
                          </a:solidFill>
                          <a:latin typeface="Arial Black"/>
                        </a:rPr>
                        <a:t>SK Roudnice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FK Litoměřice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1:5</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4"/>
                  </a:ext>
                </a:extLst>
              </a:tr>
              <a:tr h="278765">
                <a:tc>
                  <a:txBody>
                    <a:bodyPr/>
                    <a:lstStyle/>
                    <a:p>
                      <a:pPr algn="ctr" rtl="0" fontAlgn="ctr"/>
                      <a:r>
                        <a:rPr lang="cs-CZ" sz="1400" b="1" i="0" u="none" strike="noStrike">
                          <a:solidFill>
                            <a:srgbClr val="3333CC"/>
                          </a:solidFill>
                          <a:latin typeface="Arial Black"/>
                        </a:rPr>
                        <a:t>SK Štětí </a:t>
                      </a:r>
                    </a:p>
                  </a:txBody>
                  <a:tcPr marL="9525" marR="9525" marT="9525" marB="0" anchor="ctr">
                    <a:lnL>
                      <a:noFill/>
                    </a:lnL>
                    <a:lnR>
                      <a:noFill/>
                    </a:lnR>
                    <a:lnT>
                      <a:noFill/>
                    </a:lnT>
                    <a:lnB>
                      <a:noFill/>
                    </a:lnB>
                    <a:solidFill>
                      <a:srgbClr val="66FF66"/>
                    </a:solidFill>
                  </a:tcPr>
                </a:tc>
                <a:tc>
                  <a:txBody>
                    <a:bodyPr/>
                    <a:lstStyle/>
                    <a:p>
                      <a:pPr algn="ctr" rtl="0" fontAlgn="ctr"/>
                      <a:r>
                        <a:rPr lang="cs-CZ" sz="1400" b="1" i="0" u="none" strike="noStrike">
                          <a:solidFill>
                            <a:srgbClr val="3333CC"/>
                          </a:solidFill>
                          <a:latin typeface="Arial Black"/>
                        </a:rPr>
                        <a:t>FK Děčín A </a:t>
                      </a:r>
                    </a:p>
                  </a:txBody>
                  <a:tcPr marL="9525" marR="9525" marT="9525" marB="0" anchor="ctr">
                    <a:lnL>
                      <a:noFill/>
                    </a:lnL>
                    <a:lnR>
                      <a:noFill/>
                    </a:lnR>
                    <a:lnT>
                      <a:noFill/>
                    </a:lnT>
                    <a:lnB>
                      <a:noFill/>
                    </a:lnB>
                    <a:solidFill>
                      <a:srgbClr val="66FF66"/>
                    </a:solidFill>
                  </a:tcPr>
                </a:tc>
                <a:tc>
                  <a:txBody>
                    <a:bodyPr/>
                    <a:lstStyle/>
                    <a:p>
                      <a:pPr algn="ctr" rtl="0" fontAlgn="ctr"/>
                      <a:r>
                        <a:rPr lang="cs-CZ" sz="1400" b="1" i="0" u="none" strike="noStrike">
                          <a:solidFill>
                            <a:srgbClr val="3333CC"/>
                          </a:solidFill>
                          <a:latin typeface="Arial Black"/>
                        </a:rPr>
                        <a:t>1:5</a:t>
                      </a:r>
                    </a:p>
                  </a:txBody>
                  <a:tcPr marL="9525" marR="9525" marT="9525" marB="0" anchor="ctr">
                    <a:lnL>
                      <a:noFill/>
                    </a:lnL>
                    <a:lnR>
                      <a:noFill/>
                    </a:lnR>
                    <a:lnT>
                      <a:noFill/>
                    </a:lnT>
                    <a:lnB>
                      <a:noFill/>
                    </a:lnB>
                    <a:solidFill>
                      <a:srgbClr val="66FF66"/>
                    </a:solidFill>
                  </a:tcPr>
                </a:tc>
                <a:extLst>
                  <a:ext uri="{0D108BD9-81ED-4DB2-BD59-A6C34878D82A}">
                    <a16:rowId xmlns:a16="http://schemas.microsoft.com/office/drawing/2014/main" val="10005"/>
                  </a:ext>
                </a:extLst>
              </a:tr>
              <a:tr h="278765">
                <a:tc>
                  <a:txBody>
                    <a:bodyPr/>
                    <a:lstStyle/>
                    <a:p>
                      <a:pPr algn="ctr" rtl="0" fontAlgn="ctr"/>
                      <a:r>
                        <a:rPr lang="cs-CZ" sz="1200" b="1" i="0" u="none" strike="noStrike">
                          <a:solidFill>
                            <a:srgbClr val="000000"/>
                          </a:solidFill>
                          <a:latin typeface="Arial Black"/>
                        </a:rPr>
                        <a:t>SK Brozany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a:solidFill>
                            <a:srgbClr val="000000"/>
                          </a:solidFill>
                          <a:latin typeface="Arial Black"/>
                        </a:rPr>
                        <a:t>FK Litoměřice/Žitenice </a:t>
                      </a:r>
                    </a:p>
                  </a:txBody>
                  <a:tcPr marL="9525" marR="9525" marT="9525" marB="0" anchor="ctr">
                    <a:lnL>
                      <a:noFill/>
                    </a:lnL>
                    <a:lnR>
                      <a:noFill/>
                    </a:lnR>
                    <a:lnT>
                      <a:noFill/>
                    </a:lnT>
                    <a:lnB>
                      <a:noFill/>
                    </a:lnB>
                    <a:solidFill>
                      <a:srgbClr val="FFCCCC"/>
                    </a:solidFill>
                  </a:tcPr>
                </a:tc>
                <a:tc>
                  <a:txBody>
                    <a:bodyPr/>
                    <a:lstStyle/>
                    <a:p>
                      <a:pPr algn="ctr" rtl="0" fontAlgn="ctr"/>
                      <a:r>
                        <a:rPr lang="cs-CZ" sz="1200" b="1" i="0" u="none" strike="noStrike" dirty="0">
                          <a:solidFill>
                            <a:srgbClr val="000000"/>
                          </a:solidFill>
                          <a:latin typeface="Arial Black"/>
                        </a:rPr>
                        <a:t>7:1</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6"/>
                  </a:ext>
                </a:extLst>
              </a:tr>
            </a:tbl>
          </a:graphicData>
        </a:graphic>
      </p:graphicFrame>
      <p:pic>
        <p:nvPicPr>
          <p:cNvPr id="24" name="Picture 1"/>
          <p:cNvPicPr>
            <a:picLocks noChangeAspect="1" noChangeArrowheads="1"/>
          </p:cNvPicPr>
          <p:nvPr/>
        </p:nvPicPr>
        <p:blipFill>
          <a:blip r:embed="rId3" cstate="print"/>
          <a:srcRect/>
          <a:stretch>
            <a:fillRect/>
          </a:stretch>
        </p:blipFill>
        <p:spPr bwMode="auto">
          <a:xfrm>
            <a:off x="6583660" y="5472608"/>
            <a:ext cx="1728192" cy="1224136"/>
          </a:xfrm>
          <a:prstGeom prst="rect">
            <a:avLst/>
          </a:prstGeom>
          <a:noFill/>
          <a:ln w="9525">
            <a:noFill/>
            <a:miter lim="800000"/>
            <a:headEnd/>
            <a:tailEnd/>
          </a:ln>
        </p:spPr>
      </p:pic>
      <p:graphicFrame>
        <p:nvGraphicFramePr>
          <p:cNvPr id="25" name="Tabulka 24"/>
          <p:cNvGraphicFramePr>
            <a:graphicFrameLocks noGrp="1"/>
          </p:cNvGraphicFramePr>
          <p:nvPr/>
        </p:nvGraphicFramePr>
        <p:xfrm>
          <a:off x="139575" y="163116"/>
          <a:ext cx="4427861" cy="4410075"/>
        </p:xfrm>
        <a:graphic>
          <a:graphicData uri="http://schemas.openxmlformats.org/drawingml/2006/table">
            <a:tbl>
              <a:tblPr/>
              <a:tblGrid>
                <a:gridCol w="1161983">
                  <a:extLst>
                    <a:ext uri="{9D8B030D-6E8A-4147-A177-3AD203B41FA5}">
                      <a16:colId xmlns:a16="http://schemas.microsoft.com/office/drawing/2014/main" val="20000"/>
                    </a:ext>
                  </a:extLst>
                </a:gridCol>
                <a:gridCol w="1302830">
                  <a:extLst>
                    <a:ext uri="{9D8B030D-6E8A-4147-A177-3AD203B41FA5}">
                      <a16:colId xmlns:a16="http://schemas.microsoft.com/office/drawing/2014/main" val="20001"/>
                    </a:ext>
                  </a:extLst>
                </a:gridCol>
                <a:gridCol w="1161983">
                  <a:extLst>
                    <a:ext uri="{9D8B030D-6E8A-4147-A177-3AD203B41FA5}">
                      <a16:colId xmlns:a16="http://schemas.microsoft.com/office/drawing/2014/main" val="20002"/>
                    </a:ext>
                  </a:extLst>
                </a:gridCol>
                <a:gridCol w="801065">
                  <a:extLst>
                    <a:ext uri="{9D8B030D-6E8A-4147-A177-3AD203B41FA5}">
                      <a16:colId xmlns:a16="http://schemas.microsoft.com/office/drawing/2014/main" val="20003"/>
                    </a:ext>
                  </a:extLst>
                </a:gridCol>
              </a:tblGrid>
              <a:tr h="409575">
                <a:tc gridSpan="4">
                  <a:txBody>
                    <a:bodyPr/>
                    <a:lstStyle/>
                    <a:p>
                      <a:pPr algn="ctr" rtl="0" fontAlgn="ctr"/>
                      <a:r>
                        <a:rPr lang="cs-CZ" sz="1800" b="1" i="0" u="none" strike="noStrike" dirty="0">
                          <a:solidFill>
                            <a:srgbClr val="000000"/>
                          </a:solidFill>
                          <a:latin typeface="Calibri"/>
                        </a:rPr>
                        <a:t>9. kolo Ústeckého přeboru dospělých</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DCE6F2"/>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38125">
                <a:tc>
                  <a:txBody>
                    <a:bodyPr/>
                    <a:lstStyle/>
                    <a:p>
                      <a:pPr algn="ctr" rtl="0" fontAlgn="ctr"/>
                      <a:r>
                        <a:rPr lang="cs-CZ" sz="1400" b="1" i="0" u="none" strike="noStrike">
                          <a:solidFill>
                            <a:srgbClr val="FF3300"/>
                          </a:solidFill>
                          <a:latin typeface="Calibri"/>
                        </a:rPr>
                        <a:t>SK Štětí </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a:solidFill>
                            <a:srgbClr val="FF3300"/>
                          </a:solidFill>
                          <a:latin typeface="Calibri"/>
                        </a:rPr>
                        <a:t>FK Modrá</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a:solidFill>
                            <a:srgbClr val="FF3300"/>
                          </a:solidFill>
                          <a:latin typeface="Calibri"/>
                        </a:rPr>
                        <a:t>3.10.2015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a:solidFill>
                            <a:srgbClr val="FF3300"/>
                          </a:solidFill>
                          <a:latin typeface="Calibri"/>
                        </a:rPr>
                        <a:t> 10:15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10001"/>
                  </a:ext>
                </a:extLst>
              </a:tr>
              <a:tr h="228600">
                <a:tc>
                  <a:txBody>
                    <a:bodyPr/>
                    <a:lstStyle/>
                    <a:p>
                      <a:pPr algn="ctr" rtl="0" fontAlgn="ctr"/>
                      <a:r>
                        <a:rPr lang="cs-CZ" sz="1200" b="1" i="0" u="none" strike="noStrike">
                          <a:solidFill>
                            <a:srgbClr val="000000"/>
                          </a:solidFill>
                          <a:latin typeface="Calibri"/>
                        </a:rPr>
                        <a:t> SK Hrobce </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AFK L. Chomutov</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3.10.2015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 10:15</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02"/>
                  </a:ext>
                </a:extLst>
              </a:tr>
              <a:tr h="228600">
                <a:tc>
                  <a:txBody>
                    <a:bodyPr/>
                    <a:lstStyle/>
                    <a:p>
                      <a:pPr algn="ctr" rtl="0" fontAlgn="ctr"/>
                      <a:r>
                        <a:rPr lang="cs-CZ" sz="1200" b="1" i="0" u="none" strike="noStrike">
                          <a:solidFill>
                            <a:srgbClr val="000000"/>
                          </a:solidFill>
                          <a:latin typeface="Calibri"/>
                        </a:rPr>
                        <a:t>FK Blšany </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Proboštov</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3.10.2015</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 10:30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3"/>
                  </a:ext>
                </a:extLst>
              </a:tr>
              <a:tr h="228600">
                <a:tc>
                  <a:txBody>
                    <a:bodyPr/>
                    <a:lstStyle/>
                    <a:p>
                      <a:pPr algn="ctr" rtl="0" fontAlgn="ctr"/>
                      <a:r>
                        <a:rPr lang="cs-CZ" sz="1200" b="1" i="0" u="none" strike="noStrike">
                          <a:solidFill>
                            <a:srgbClr val="000000"/>
                          </a:solidFill>
                          <a:latin typeface="Calibri"/>
                        </a:rPr>
                        <a:t>FK Duchcov </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FK Postoloprty</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3.10.2015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15:00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04"/>
                  </a:ext>
                </a:extLst>
              </a:tr>
              <a:tr h="228600">
                <a:tc>
                  <a:txBody>
                    <a:bodyPr/>
                    <a:lstStyle/>
                    <a:p>
                      <a:pPr algn="ctr" rtl="0" fontAlgn="ctr"/>
                      <a:r>
                        <a:rPr lang="cs-CZ" sz="1200" b="1" i="0" u="none" strike="noStrike">
                          <a:solidFill>
                            <a:srgbClr val="000000"/>
                          </a:solidFill>
                          <a:latin typeface="Calibri"/>
                        </a:rPr>
                        <a:t> FK Bílina </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TJ Krupka</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3.10.2015</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15:00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5"/>
                  </a:ext>
                </a:extLst>
              </a:tr>
              <a:tr h="228600">
                <a:tc>
                  <a:txBody>
                    <a:bodyPr/>
                    <a:lstStyle/>
                    <a:p>
                      <a:pPr algn="ctr" rtl="0" fontAlgn="ctr"/>
                      <a:r>
                        <a:rPr lang="cs-CZ" sz="1200" b="1" i="0" u="none" strike="noStrike">
                          <a:solidFill>
                            <a:srgbClr val="000000"/>
                          </a:solidFill>
                          <a:latin typeface="Calibri"/>
                        </a:rPr>
                        <a:t> TJ Střekov</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FK Žatec</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3.10.2015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dirty="0">
                          <a:solidFill>
                            <a:srgbClr val="000000"/>
                          </a:solidFill>
                          <a:latin typeface="Calibri"/>
                        </a:rPr>
                        <a:t>16:00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06"/>
                  </a:ext>
                </a:extLst>
              </a:tr>
              <a:tr h="228600">
                <a:tc>
                  <a:txBody>
                    <a:bodyPr/>
                    <a:lstStyle/>
                    <a:p>
                      <a:pPr algn="ctr" rtl="0" fontAlgn="ctr"/>
                      <a:r>
                        <a:rPr lang="cs-CZ" sz="1200" b="1" i="0" u="none" strike="noStrike">
                          <a:solidFill>
                            <a:srgbClr val="000000"/>
                          </a:solidFill>
                          <a:latin typeface="Calibri"/>
                        </a:rPr>
                        <a:t> TJ Srbice </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dirty="0">
                          <a:solidFill>
                            <a:srgbClr val="000000"/>
                          </a:solidFill>
                          <a:latin typeface="Calibri"/>
                        </a:rPr>
                        <a:t>TJ H. </a:t>
                      </a:r>
                      <a:r>
                        <a:rPr lang="cs-CZ" sz="1200" b="1" i="0" u="none" strike="noStrike" dirty="0" err="1">
                          <a:solidFill>
                            <a:srgbClr val="000000"/>
                          </a:solidFill>
                          <a:latin typeface="Calibri"/>
                        </a:rPr>
                        <a:t>Jiřetín</a:t>
                      </a:r>
                      <a:endParaRPr lang="cs-CZ" sz="1200" b="1" i="0" u="none" strike="noStrike" dirty="0">
                        <a:solidFill>
                          <a:srgbClr val="000000"/>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3.10.2015</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16:00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7"/>
                  </a:ext>
                </a:extLst>
              </a:tr>
              <a:tr h="228600">
                <a:tc>
                  <a:txBody>
                    <a:bodyPr/>
                    <a:lstStyle/>
                    <a:p>
                      <a:pPr algn="ctr" rtl="0" fontAlgn="ctr"/>
                      <a:r>
                        <a:rPr lang="cs-CZ" sz="1200" b="1" i="0" u="none" strike="noStrike">
                          <a:solidFill>
                            <a:srgbClr val="000000"/>
                          </a:solidFill>
                          <a:latin typeface="Calibri"/>
                        </a:rPr>
                        <a:t>FK Neštěmice</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TJ Modlany</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4.10.2015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15:00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08"/>
                  </a:ext>
                </a:extLst>
              </a:tr>
              <a:tr h="333375">
                <a:tc gridSpan="4">
                  <a:txBody>
                    <a:bodyPr/>
                    <a:lstStyle/>
                    <a:p>
                      <a:pPr algn="ctr" rtl="0" fontAlgn="ctr"/>
                      <a:r>
                        <a:rPr lang="cs-CZ" sz="1800" b="1" i="0" u="none" strike="noStrike">
                          <a:solidFill>
                            <a:srgbClr val="000000"/>
                          </a:solidFill>
                          <a:latin typeface="Calibri"/>
                        </a:rPr>
                        <a:t>10. kolo Ústeckého přeboru dospělých</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28600">
                <a:tc>
                  <a:txBody>
                    <a:bodyPr/>
                    <a:lstStyle/>
                    <a:p>
                      <a:pPr algn="ctr" rtl="0" fontAlgn="ctr"/>
                      <a:r>
                        <a:rPr lang="cs-CZ" sz="1400" b="1" i="0" u="none" strike="noStrike">
                          <a:solidFill>
                            <a:srgbClr val="FF3300"/>
                          </a:solidFill>
                          <a:latin typeface="Calibri"/>
                        </a:rPr>
                        <a:t>SK Štětí </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a:solidFill>
                            <a:srgbClr val="FF3300"/>
                          </a:solidFill>
                          <a:latin typeface="Calibri"/>
                        </a:rPr>
                        <a:t>FK Neštěmice</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a:solidFill>
                            <a:srgbClr val="FF3300"/>
                          </a:solidFill>
                          <a:latin typeface="Calibri"/>
                        </a:rPr>
                        <a:t>10.10.2015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a:solidFill>
                            <a:srgbClr val="FF3300"/>
                          </a:solidFill>
                          <a:latin typeface="Calibri"/>
                        </a:rPr>
                        <a:t> 10:15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10010"/>
                  </a:ext>
                </a:extLst>
              </a:tr>
              <a:tr h="228600">
                <a:tc>
                  <a:txBody>
                    <a:bodyPr/>
                    <a:lstStyle/>
                    <a:p>
                      <a:pPr algn="ctr" rtl="0" fontAlgn="ctr"/>
                      <a:r>
                        <a:rPr lang="cs-CZ" sz="1200" b="1" i="0" u="none" strike="noStrike">
                          <a:solidFill>
                            <a:srgbClr val="000000"/>
                          </a:solidFill>
                          <a:latin typeface="Calibri"/>
                        </a:rPr>
                        <a:t>TJ Modlany</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 TJ Střekov</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10.10.2015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14:00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11"/>
                  </a:ext>
                </a:extLst>
              </a:tr>
              <a:tr h="228600">
                <a:tc>
                  <a:txBody>
                    <a:bodyPr/>
                    <a:lstStyle/>
                    <a:p>
                      <a:pPr algn="ctr" rtl="0" fontAlgn="ctr"/>
                      <a:r>
                        <a:rPr lang="cs-CZ" sz="1200" b="1" i="0" u="none" strike="noStrike">
                          <a:solidFill>
                            <a:srgbClr val="000000"/>
                          </a:solidFill>
                          <a:latin typeface="Calibri"/>
                        </a:rPr>
                        <a:t>TJ Krupka</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 SK Hrobce </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10.10.2015</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16:00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12"/>
                  </a:ext>
                </a:extLst>
              </a:tr>
              <a:tr h="228600">
                <a:tc>
                  <a:txBody>
                    <a:bodyPr/>
                    <a:lstStyle/>
                    <a:p>
                      <a:pPr algn="ctr" rtl="0" fontAlgn="ctr"/>
                      <a:r>
                        <a:rPr lang="cs-CZ" sz="1200" b="1" i="0" u="none" strike="noStrike">
                          <a:solidFill>
                            <a:srgbClr val="000000"/>
                          </a:solidFill>
                          <a:latin typeface="Calibri"/>
                        </a:rPr>
                        <a:t>FK Postoloprty</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 FK Bílina </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10.10.2015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16:00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13"/>
                  </a:ext>
                </a:extLst>
              </a:tr>
              <a:tr h="228600">
                <a:tc>
                  <a:txBody>
                    <a:bodyPr/>
                    <a:lstStyle/>
                    <a:p>
                      <a:pPr algn="ctr" rtl="0" fontAlgn="ctr"/>
                      <a:r>
                        <a:rPr lang="cs-CZ" sz="1200" b="1" i="0" u="none" strike="noStrike">
                          <a:solidFill>
                            <a:srgbClr val="000000"/>
                          </a:solidFill>
                          <a:latin typeface="Calibri"/>
                        </a:rPr>
                        <a:t>TJ H. Jiřetín</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FK Duchcov </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10.10.2015</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16:00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14"/>
                  </a:ext>
                </a:extLst>
              </a:tr>
              <a:tr h="228600">
                <a:tc>
                  <a:txBody>
                    <a:bodyPr/>
                    <a:lstStyle/>
                    <a:p>
                      <a:pPr algn="ctr" rtl="0" fontAlgn="ctr"/>
                      <a:r>
                        <a:rPr lang="cs-CZ" sz="1200" b="1" i="0" u="none" strike="noStrike">
                          <a:solidFill>
                            <a:srgbClr val="000000"/>
                          </a:solidFill>
                          <a:latin typeface="Calibri"/>
                        </a:rPr>
                        <a:t>Proboštov</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 TJ Srbice </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10.10.2015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16:00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15"/>
                  </a:ext>
                </a:extLst>
              </a:tr>
              <a:tr h="228600">
                <a:tc>
                  <a:txBody>
                    <a:bodyPr/>
                    <a:lstStyle/>
                    <a:p>
                      <a:pPr algn="ctr" rtl="0" fontAlgn="ctr"/>
                      <a:r>
                        <a:rPr lang="cs-CZ" sz="1200" b="1" i="0" u="none" strike="noStrike">
                          <a:solidFill>
                            <a:srgbClr val="000000"/>
                          </a:solidFill>
                          <a:latin typeface="Calibri"/>
                        </a:rPr>
                        <a:t>FK Žatec</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FK Blšany </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10.10.2015</a:t>
                      </a:r>
                    </a:p>
                  </a:txBody>
                  <a:tcPr marL="9525" marR="9525" marT="9525" marB="0" anchor="ctr">
                    <a:lnL>
                      <a:noFill/>
                    </a:lnL>
                    <a:lnR>
                      <a:noFill/>
                    </a:lnR>
                    <a:lnT>
                      <a:noFill/>
                    </a:lnT>
                    <a:lnB>
                      <a:noFill/>
                    </a:lnB>
                    <a:solidFill>
                      <a:srgbClr val="CCFF99"/>
                    </a:solidFill>
                  </a:tcPr>
                </a:tc>
                <a:tc>
                  <a:txBody>
                    <a:bodyPr/>
                    <a:lstStyle/>
                    <a:p>
                      <a:pPr algn="ctr" rtl="0" fontAlgn="ctr"/>
                      <a:r>
                        <a:rPr lang="cs-CZ" sz="1200" b="1" i="0" u="none" strike="noStrike">
                          <a:solidFill>
                            <a:srgbClr val="000000"/>
                          </a:solidFill>
                          <a:latin typeface="Calibri"/>
                        </a:rPr>
                        <a:t>16:00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16"/>
                  </a:ext>
                </a:extLst>
              </a:tr>
              <a:tr h="228600">
                <a:tc>
                  <a:txBody>
                    <a:bodyPr/>
                    <a:lstStyle/>
                    <a:p>
                      <a:pPr algn="ctr" rtl="0" fontAlgn="ctr"/>
                      <a:r>
                        <a:rPr lang="cs-CZ" sz="1200" b="1" i="0" u="none" strike="noStrike">
                          <a:solidFill>
                            <a:srgbClr val="000000"/>
                          </a:solidFill>
                          <a:latin typeface="Calibri"/>
                        </a:rPr>
                        <a:t>FK Modrá</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AFK L. Chomutov</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a:solidFill>
                            <a:srgbClr val="000000"/>
                          </a:solidFill>
                          <a:latin typeface="Calibri"/>
                        </a:rPr>
                        <a:t>11.10.2015</a:t>
                      </a:r>
                    </a:p>
                  </a:txBody>
                  <a:tcPr marL="9525" marR="9525" marT="9525" marB="0" anchor="ctr">
                    <a:lnL>
                      <a:noFill/>
                    </a:lnL>
                    <a:lnR>
                      <a:noFill/>
                    </a:lnR>
                    <a:lnT>
                      <a:noFill/>
                    </a:lnT>
                    <a:lnB>
                      <a:noFill/>
                    </a:lnB>
                    <a:solidFill>
                      <a:srgbClr val="F2F2F2"/>
                    </a:solidFill>
                  </a:tcPr>
                </a:tc>
                <a:tc>
                  <a:txBody>
                    <a:bodyPr/>
                    <a:lstStyle/>
                    <a:p>
                      <a:pPr algn="ctr" rtl="0" fontAlgn="ctr"/>
                      <a:r>
                        <a:rPr lang="cs-CZ" sz="1200" b="1" i="0" u="none" strike="noStrike" dirty="0">
                          <a:solidFill>
                            <a:srgbClr val="000000"/>
                          </a:solidFill>
                          <a:latin typeface="Calibri"/>
                        </a:rPr>
                        <a:t>16:00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0017"/>
                  </a:ext>
                </a:extLst>
              </a:tr>
            </a:tbl>
          </a:graphicData>
        </a:graphic>
      </p:graphicFrame>
      <p:sp>
        <p:nvSpPr>
          <p:cNvPr id="26" name="TextovéPole 25"/>
          <p:cNvSpPr txBox="1"/>
          <p:nvPr/>
        </p:nvSpPr>
        <p:spPr>
          <a:xfrm>
            <a:off x="102940" y="4771628"/>
            <a:ext cx="4392488" cy="2169825"/>
          </a:xfrm>
          <a:prstGeom prst="rect">
            <a:avLst/>
          </a:prstGeom>
          <a:blipFill dpi="0" rotWithShape="1">
            <a:blip r:embed="rId4" cstate="print">
              <a:alphaModFix amt="15000"/>
            </a:blip>
            <a:srcRect/>
            <a:stretch>
              <a:fillRect/>
            </a:stretch>
          </a:blipFill>
          <a:ln w="31750">
            <a:solidFill>
              <a:srgbClr val="FF6699"/>
            </a:solidFill>
            <a:prstDash val="dash"/>
          </a:ln>
        </p:spPr>
        <p:txBody>
          <a:bodyPr wrap="square" rtlCol="0">
            <a:spAutoFit/>
          </a:bodyPr>
          <a:lstStyle/>
          <a:p>
            <a:pPr algn="just"/>
            <a:r>
              <a:rPr lang="cs-CZ" sz="1500" dirty="0" smtClean="0">
                <a:latin typeface="Bookman Old Style" pitchFamily="18" charset="0"/>
              </a:rPr>
              <a:t>Zajímavé zápasy jsou na programu o tomto a příštím víkendu v krajském přeboru. Dnes dopoledne </a:t>
            </a:r>
            <a:r>
              <a:rPr lang="cs-CZ" sz="1500" dirty="0" err="1" smtClean="0">
                <a:latin typeface="Bookman Old Style" pitchFamily="18" charset="0"/>
              </a:rPr>
              <a:t>Blšany</a:t>
            </a:r>
            <a:r>
              <a:rPr lang="cs-CZ" sz="1500" dirty="0" smtClean="0">
                <a:latin typeface="Bookman Old Style" pitchFamily="18" charset="0"/>
              </a:rPr>
              <a:t>-</a:t>
            </a:r>
            <a:r>
              <a:rPr lang="cs-CZ" sz="1500" dirty="0" err="1" smtClean="0">
                <a:latin typeface="Bookman Old Style" pitchFamily="18" charset="0"/>
              </a:rPr>
              <a:t>Proboštov</a:t>
            </a:r>
            <a:r>
              <a:rPr lang="cs-CZ" sz="1500" dirty="0" smtClean="0">
                <a:latin typeface="Bookman Old Style" pitchFamily="18" charset="0"/>
              </a:rPr>
              <a:t>, odpoledne </a:t>
            </a:r>
            <a:r>
              <a:rPr lang="cs-CZ" sz="1500" dirty="0" err="1" smtClean="0">
                <a:latin typeface="Bookman Old Style" pitchFamily="18" charset="0"/>
              </a:rPr>
              <a:t>Bílina</a:t>
            </a:r>
            <a:r>
              <a:rPr lang="cs-CZ" sz="1500" dirty="0" smtClean="0">
                <a:latin typeface="Bookman Old Style" pitchFamily="18" charset="0"/>
              </a:rPr>
              <a:t>-Krupka, které  budou rozhodovat o příčkách nejvyšších.  Za týden je to derby </a:t>
            </a:r>
            <a:r>
              <a:rPr lang="cs-CZ" sz="1500" dirty="0" err="1" smtClean="0">
                <a:latin typeface="Bookman Old Style" pitchFamily="18" charset="0"/>
              </a:rPr>
              <a:t>Žatec</a:t>
            </a:r>
            <a:r>
              <a:rPr lang="cs-CZ" sz="1500" dirty="0" smtClean="0">
                <a:latin typeface="Bookman Old Style" pitchFamily="18" charset="0"/>
              </a:rPr>
              <a:t>-</a:t>
            </a:r>
            <a:r>
              <a:rPr lang="cs-CZ" sz="1500" dirty="0" err="1" smtClean="0">
                <a:latin typeface="Bookman Old Style" pitchFamily="18" charset="0"/>
              </a:rPr>
              <a:t>Blšany</a:t>
            </a:r>
            <a:r>
              <a:rPr lang="cs-CZ" sz="1500" dirty="0" smtClean="0">
                <a:latin typeface="Bookman Old Style" pitchFamily="18" charset="0"/>
              </a:rPr>
              <a:t>, které má favorita jasného, ale to nemusí v takových to zápasech vždy platit.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751976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1" name="TextovéPole 10"/>
          <p:cNvSpPr txBox="1"/>
          <p:nvPr/>
        </p:nvSpPr>
        <p:spPr>
          <a:xfrm>
            <a:off x="3343300" y="6859860"/>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cxnSp>
        <p:nvCxnSpPr>
          <p:cNvPr id="19" name="Přímá spojovací šipka 18"/>
          <p:cNvCxnSpPr/>
          <p:nvPr/>
        </p:nvCxnSpPr>
        <p:spPr bwMode="auto">
          <a:xfrm>
            <a:off x="8599884" y="7075884"/>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5" name="Obdélník 14"/>
          <p:cNvSpPr/>
          <p:nvPr/>
        </p:nvSpPr>
        <p:spPr>
          <a:xfrm>
            <a:off x="30932" y="1891308"/>
            <a:ext cx="4752528" cy="5232202"/>
          </a:xfrm>
          <a:prstGeom prst="rect">
            <a:avLst/>
          </a:prstGeom>
        </p:spPr>
        <p:txBody>
          <a:bodyPr wrap="square">
            <a:spAutoFit/>
          </a:bodyPr>
          <a:lstStyle/>
          <a:p>
            <a:pPr algn="ctr"/>
            <a:r>
              <a:rPr lang="cs-CZ" sz="2400" b="0" dirty="0"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rPr>
              <a:t>FK </a:t>
            </a:r>
            <a:r>
              <a:rPr lang="cs-CZ" sz="2400" b="0" dirty="0" err="1"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rPr>
              <a:t>Duchcov</a:t>
            </a:r>
            <a:r>
              <a:rPr lang="cs-CZ" sz="2400" b="0" dirty="0"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rPr>
              <a:t> – SK </a:t>
            </a:r>
            <a:r>
              <a:rPr lang="cs-CZ" sz="2400" b="0" dirty="0" err="1"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rPr>
              <a:t>Štětí</a:t>
            </a:r>
            <a:endParaRPr lang="cs-CZ" sz="2400" b="0" dirty="0"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endParaRPr>
          </a:p>
          <a:p>
            <a:pPr algn="just"/>
            <a:r>
              <a:rPr lang="cs-CZ" sz="2400" b="0" dirty="0"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rPr>
              <a:t>3:2(2:1)  </a:t>
            </a:r>
            <a:r>
              <a:rPr lang="cs-CZ" sz="1800" b="0" dirty="0"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rPr>
              <a:t>19.9.2015 7.hrané kolo</a:t>
            </a:r>
            <a:endParaRPr lang="cs-CZ" sz="2400" b="0" dirty="0" smtClean="0">
              <a:ln w="15875">
                <a:solidFill>
                  <a:srgbClr val="FF0000"/>
                </a:solidFill>
              </a:ln>
              <a:solidFill>
                <a:srgbClr val="009900"/>
              </a:solidFill>
              <a:effectLst>
                <a:outerShdw blurRad="50800" dist="38100" dir="8100000" algn="tr" rotWithShape="0">
                  <a:prstClr val="black">
                    <a:alpha val="40000"/>
                  </a:prstClr>
                </a:outerShdw>
              </a:effectLst>
              <a:latin typeface="Copperplate Gothic Bold" pitchFamily="34" charset="0"/>
              <a:cs typeface="Arial" pitchFamily="34" charset="0"/>
            </a:endParaRPr>
          </a:p>
          <a:p>
            <a:pPr algn="just"/>
            <a:r>
              <a:rPr lang="cs-CZ" sz="1100" b="0" dirty="0" smtClean="0">
                <a:latin typeface="Arial" pitchFamily="34" charset="0"/>
                <a:cs typeface="Arial" pitchFamily="34" charset="0"/>
              </a:rPr>
              <a:t>Začátek zápasu byl slibný. Vypracovali si slibnou střeleckou příležitost, která však zůstala nevyužita. Domácí </a:t>
            </a:r>
            <a:r>
              <a:rPr lang="cs-CZ" sz="1100" b="0" dirty="0" err="1" smtClean="0">
                <a:latin typeface="Arial" pitchFamily="34" charset="0"/>
                <a:cs typeface="Arial" pitchFamily="34" charset="0"/>
              </a:rPr>
              <a:t>Duchcov</a:t>
            </a:r>
            <a:r>
              <a:rPr lang="cs-CZ" sz="1100" b="0" dirty="0" smtClean="0">
                <a:latin typeface="Arial" pitchFamily="34" charset="0"/>
                <a:cs typeface="Arial" pitchFamily="34" charset="0"/>
              </a:rPr>
              <a:t> ale rychle převzal iniciativu na své kopačky a naši hráči byli u míče vždy později než soupeř. Příležitost v brance dostal Lukáš </a:t>
            </a:r>
            <a:r>
              <a:rPr lang="cs-CZ" sz="1100" b="0" dirty="0" err="1" smtClean="0">
                <a:latin typeface="Arial" pitchFamily="34" charset="0"/>
                <a:cs typeface="Arial" pitchFamily="34" charset="0"/>
              </a:rPr>
              <a:t>Šrotýř</a:t>
            </a:r>
            <a:r>
              <a:rPr lang="cs-CZ" sz="1100" b="0" dirty="0" smtClean="0">
                <a:latin typeface="Arial" pitchFamily="34" charset="0"/>
                <a:cs typeface="Arial" pitchFamily="34" charset="0"/>
              </a:rPr>
              <a:t> a zhostil se ji na jedničku. Jen díky jeho skvělým zákrokům zůstávalo naše konto čisté. Ve 24. minutě už však po jedné z mnoha chyb v obranné činnosti kapituloval. Vzpamatovali jsme se rychle a za pět minut po samostatném průniku </a:t>
            </a:r>
            <a:r>
              <a:rPr lang="cs-CZ" sz="1100" b="0" dirty="0" err="1" smtClean="0">
                <a:latin typeface="Arial" pitchFamily="34" charset="0"/>
                <a:cs typeface="Arial" pitchFamily="34" charset="0"/>
              </a:rPr>
              <a:t>Dopatare</a:t>
            </a:r>
            <a:r>
              <a:rPr lang="cs-CZ" sz="1100" b="0" dirty="0" smtClean="0">
                <a:latin typeface="Arial" pitchFamily="34" charset="0"/>
                <a:cs typeface="Arial" pitchFamily="34" charset="0"/>
              </a:rPr>
              <a:t> bylo srovnáno na 1:1. Dlouhého trvání to ale nemělo a za 3 minuty už šli domácí opět do vedení 2:1. Úvod druhého poločasu patřil také domácím, kteří ve 37. minutě vedli už 3:1. Ještě hůř mohlo být za 2 minuty, kdy se proti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kopala penalta. V brance jsme však dnes měli </a:t>
            </a:r>
            <a:r>
              <a:rPr lang="cs-CZ" sz="1100" b="0" dirty="0" err="1" smtClean="0">
                <a:latin typeface="Arial" pitchFamily="34" charset="0"/>
                <a:cs typeface="Arial" pitchFamily="34" charset="0"/>
              </a:rPr>
              <a:t>Šrotýře</a:t>
            </a:r>
            <a:r>
              <a:rPr lang="cs-CZ" sz="1100" b="0" dirty="0" smtClean="0">
                <a:latin typeface="Arial" pitchFamily="34" charset="0"/>
                <a:cs typeface="Arial" pitchFamily="34" charset="0"/>
              </a:rPr>
              <a:t>, který pokus domácího hráče zlikvidoval. V 50. minutě zahrával volný přímý kop Ladič a posadil ho přesně na hlavu </a:t>
            </a:r>
            <a:r>
              <a:rPr lang="cs-CZ" sz="1100" b="0" dirty="0" err="1" smtClean="0">
                <a:latin typeface="Arial" pitchFamily="34" charset="0"/>
                <a:cs typeface="Arial" pitchFamily="34" charset="0"/>
              </a:rPr>
              <a:t>Dopatera</a:t>
            </a:r>
            <a:r>
              <a:rPr lang="cs-CZ" sz="1100" b="0" dirty="0" smtClean="0">
                <a:latin typeface="Arial" pitchFamily="34" charset="0"/>
                <a:cs typeface="Arial" pitchFamily="34" charset="0"/>
              </a:rPr>
              <a:t>, který dopravil do sítě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K překvapení všech však hlavní rozhodčí jako snad jediný na hřišti viděl postavení mimo hru a branka se nekonala. Snížení náskoku jsme se dočkali minutu před koncem po krásném průniku Ladiče. Na vyrovnání už nám žádný čas nezbyl.</a:t>
            </a:r>
          </a:p>
          <a:p>
            <a:r>
              <a:rPr lang="cs-CZ" sz="1100" b="0" u="sng" dirty="0"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Hodnocení zápasu trenérem </a:t>
            </a:r>
            <a:r>
              <a:rPr lang="cs-CZ" sz="1100" b="0" u="sng" dirty="0" err="1"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Štětí</a:t>
            </a:r>
            <a:r>
              <a:rPr lang="cs-CZ" sz="1100" b="0" u="sng" dirty="0"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 Zdeňkem </a:t>
            </a:r>
            <a:r>
              <a:rPr lang="cs-CZ" sz="1100" b="0" u="sng" dirty="0" err="1"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Némethem</a:t>
            </a:r>
            <a:r>
              <a:rPr lang="cs-CZ" sz="1100" b="0" u="sng" dirty="0"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a:t>
            </a:r>
          </a:p>
          <a:p>
            <a:r>
              <a:rPr lang="cs-CZ" sz="1100" b="0" dirty="0"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někteří naši hráči do zápasu vstoupili hodně lehkovážně a vypadalo to, že se jim nechce ani moc hrát. Pochvalu zaslouží Lukáš </a:t>
            </a:r>
            <a:r>
              <a:rPr lang="cs-CZ" sz="1100" b="0" dirty="0" err="1"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Šrotýř</a:t>
            </a:r>
            <a:r>
              <a:rPr lang="cs-CZ" sz="1100" b="0" dirty="0"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 v brance  a stoper Tomáš </a:t>
            </a:r>
            <a:r>
              <a:rPr lang="cs-CZ" sz="1100" b="0" dirty="0" err="1"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Dopater</a:t>
            </a:r>
            <a:r>
              <a:rPr lang="cs-CZ" sz="1100" b="0" dirty="0" smtClean="0">
                <a:gradFill>
                  <a:gsLst>
                    <a:gs pos="0">
                      <a:srgbClr val="000000"/>
                    </a:gs>
                    <a:gs pos="39999">
                      <a:srgbClr val="0A128C"/>
                    </a:gs>
                    <a:gs pos="70000">
                      <a:srgbClr val="181CC7"/>
                    </a:gs>
                    <a:gs pos="88000">
                      <a:srgbClr val="7005D4"/>
                    </a:gs>
                    <a:gs pos="100000">
                      <a:srgbClr val="8C3D91"/>
                    </a:gs>
                  </a:gsLst>
                  <a:lin ang="5400000" scaled="0"/>
                </a:gradFill>
                <a:latin typeface="Arial" pitchFamily="34" charset="0"/>
                <a:cs typeface="Arial" pitchFamily="34" charset="0"/>
              </a:rPr>
              <a:t>. Bojovali i někteří další, ale fotbalově to moc nešlo.</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1, Ladič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Šrotýř</a:t>
            </a:r>
            <a:r>
              <a:rPr lang="cs-CZ" sz="1100" b="0" dirty="0" smtClean="0">
                <a:latin typeface="Arial" pitchFamily="34" charset="0"/>
                <a:cs typeface="Arial" pitchFamily="34" charset="0"/>
              </a:rPr>
              <a:t> – Ulrych, Németh Tomáš, Kopecký, </a:t>
            </a:r>
            <a:r>
              <a:rPr lang="cs-CZ" sz="1100" b="0" dirty="0" err="1" smtClean="0">
                <a:latin typeface="Arial" pitchFamily="34" charset="0"/>
                <a:cs typeface="Arial" pitchFamily="34" charset="0"/>
              </a:rPr>
              <a:t>Krejza</a:t>
            </a:r>
            <a:r>
              <a:rPr lang="cs-CZ" sz="1100" b="0" dirty="0" smtClean="0">
                <a:latin typeface="Arial" pitchFamily="34" charset="0"/>
                <a:cs typeface="Arial" pitchFamily="34" charset="0"/>
              </a:rPr>
              <a:t>, Kadlec, </a:t>
            </a:r>
          </a:p>
          <a:p>
            <a:r>
              <a:rPr lang="cs-CZ" sz="1100" b="0" dirty="0" smtClean="0">
                <a:latin typeface="Arial" pitchFamily="34" charset="0"/>
                <a:cs typeface="Arial" pitchFamily="34" charset="0"/>
              </a:rPr>
              <a:t>                Novák, Ladič,  Špaček,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Kamil, Holub, Vališová,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Vovčuková</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Z</a:t>
            </a:r>
            <a:r>
              <a:rPr lang="cs-CZ" sz="1100" b="0" dirty="0" smtClean="0">
                <a:latin typeface="Arial" pitchFamily="34" charset="0"/>
                <a:cs typeface="Arial" pitchFamily="34" charset="0"/>
              </a:rPr>
              <a:t>.Németh, </a:t>
            </a:r>
            <a:r>
              <a:rPr lang="cs-CZ" sz="1100" b="0" dirty="0" err="1" smtClean="0">
                <a:latin typeface="Arial" pitchFamily="34" charset="0"/>
                <a:cs typeface="Arial" pitchFamily="34" charset="0"/>
              </a:rPr>
              <a:t>J.Ransdorf</a:t>
            </a:r>
            <a:endParaRPr lang="cs-CZ" sz="1100" b="0" dirty="0">
              <a:latin typeface="Arial" pitchFamily="34" charset="0"/>
              <a:cs typeface="Arial" pitchFamily="34" charset="0"/>
            </a:endParaRPr>
          </a:p>
        </p:txBody>
      </p:sp>
      <p:sp>
        <p:nvSpPr>
          <p:cNvPr id="16" name="Vodorovný svitek 15"/>
          <p:cNvSpPr/>
          <p:nvPr/>
        </p:nvSpPr>
        <p:spPr bwMode="auto">
          <a:xfrm>
            <a:off x="102940" y="-53022"/>
            <a:ext cx="4896544" cy="2016338"/>
          </a:xfrm>
          <a:prstGeom prst="horizontalScroll">
            <a:avLst/>
          </a:prstGeom>
          <a:blipFill>
            <a:blip r:embed="rId3" cstate="print"/>
            <a:stretch>
              <a:fillRect/>
            </a:stretch>
          </a:blipFill>
          <a:ln w="88900" cmpd="sng">
            <a:solidFill>
              <a:srgbClr val="CC3399"/>
            </a:solidFill>
            <a:prstDash val="sysDot"/>
            <a:miter lim="800000"/>
            <a:headEnd/>
            <a:tailEnd/>
          </a:ln>
          <a:effectLst/>
        </p:spPr>
        <p:txBody>
          <a:bodyPr vert="horz" wrap="square" lIns="0" tIns="0" rIns="38088" bIns="39675" numCol="1" rtlCol="0" anchor="ctr"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smtClean="0">
                <a:ln>
                  <a:noFill/>
                </a:ln>
                <a:effectLst/>
                <a:latin typeface="Arial" pitchFamily="34" charset="0"/>
                <a:cs typeface="Arial" pitchFamily="34" charset="0"/>
              </a:rPr>
              <a:t>  Škoda ztráty bodů    </a:t>
            </a:r>
          </a:p>
          <a:p>
            <a:pPr marL="0" marR="0" indent="0"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smtClean="0">
                <a:ln>
                  <a:noFill/>
                </a:ln>
                <a:effectLst/>
                <a:latin typeface="Arial" pitchFamily="34" charset="0"/>
                <a:cs typeface="Arial" pitchFamily="34" charset="0"/>
              </a:rPr>
              <a:t> starších žáků v       </a:t>
            </a:r>
          </a:p>
          <a:p>
            <a:pPr marL="0" marR="0" indent="0" defTabSz="914400" rtl="0" eaLnBrk="0" fontAlgn="base" latinLnBrk="0" hangingPunct="0">
              <a:lnSpc>
                <a:spcPct val="100000"/>
              </a:lnSpc>
              <a:spcBef>
                <a:spcPct val="0"/>
              </a:spcBef>
              <a:spcAft>
                <a:spcPct val="0"/>
              </a:spcAft>
              <a:buClrTx/>
              <a:buSzTx/>
              <a:buFontTx/>
              <a:buNone/>
              <a:tabLst/>
            </a:pPr>
            <a:r>
              <a:rPr lang="cs-CZ" sz="3200" dirty="0" smtClean="0">
                <a:latin typeface="Arial" pitchFamily="34" charset="0"/>
                <a:cs typeface="Arial" pitchFamily="34" charset="0"/>
              </a:rPr>
              <a:t> </a:t>
            </a:r>
            <a:r>
              <a:rPr kumimoji="0" lang="cs-CZ" sz="3200" b="1" i="0" u="none" strike="noStrike" cap="none" normalizeH="0" baseline="0" dirty="0" err="1" smtClean="0">
                <a:ln>
                  <a:noFill/>
                </a:ln>
                <a:effectLst/>
                <a:latin typeface="Arial" pitchFamily="34" charset="0"/>
                <a:cs typeface="Arial" pitchFamily="34" charset="0"/>
              </a:rPr>
              <a:t>Duchcově</a:t>
            </a:r>
            <a:r>
              <a:rPr kumimoji="0" lang="cs-CZ" sz="3200" b="1" i="0" u="none" strike="noStrike" cap="none" normalizeH="0" baseline="0" dirty="0" smtClean="0">
                <a:ln>
                  <a:noFill/>
                </a:ln>
                <a:effectLst/>
                <a:latin typeface="Arial" pitchFamily="34" charset="0"/>
                <a:cs typeface="Arial" pitchFamily="34" charset="0"/>
              </a:rPr>
              <a:t>. </a:t>
            </a:r>
          </a:p>
        </p:txBody>
      </p:sp>
      <p:pic>
        <p:nvPicPr>
          <p:cNvPr id="17" name="Picture 1"/>
          <p:cNvPicPr>
            <a:picLocks noChangeAspect="1" noChangeArrowheads="1"/>
          </p:cNvPicPr>
          <p:nvPr/>
        </p:nvPicPr>
        <p:blipFill>
          <a:blip r:embed="rId4" cstate="print"/>
          <a:srcRect/>
          <a:stretch>
            <a:fillRect/>
          </a:stretch>
        </p:blipFill>
        <p:spPr bwMode="auto">
          <a:xfrm>
            <a:off x="3703340" y="595164"/>
            <a:ext cx="1080121" cy="1008112"/>
          </a:xfrm>
          <a:prstGeom prst="rect">
            <a:avLst/>
          </a:prstGeom>
          <a:noFill/>
          <a:ln w="9525">
            <a:noFill/>
            <a:miter lim="800000"/>
            <a:headEnd/>
            <a:tailEnd/>
          </a:ln>
        </p:spPr>
      </p:pic>
      <p:sp>
        <p:nvSpPr>
          <p:cNvPr id="8" name="TextovéPole 7"/>
          <p:cNvSpPr txBox="1"/>
          <p:nvPr/>
        </p:nvSpPr>
        <p:spPr>
          <a:xfrm>
            <a:off x="5431532" y="163116"/>
            <a:ext cx="4752528" cy="1815882"/>
          </a:xfrm>
          <a:prstGeom prst="rect">
            <a:avLst/>
          </a:prstGeom>
          <a:blipFill>
            <a:blip r:embed="rId5" cstate="print"/>
            <a:stretch>
              <a:fillRect/>
            </a:stretch>
          </a:blipFill>
          <a:ln w="82550" cap="flat" cmpd="thickThin">
            <a:solidFill>
              <a:schemeClr val="tx1"/>
            </a:solidFill>
            <a:prstDash val="lgDashDot"/>
          </a:ln>
        </p:spPr>
        <p:txBody>
          <a:bodyPr wrap="square" rtlCol="0">
            <a:spAutoFit/>
          </a:bodyPr>
          <a:lstStyle/>
          <a:p>
            <a:pPr algn="ctr"/>
            <a:r>
              <a:rPr lang="cs-CZ" sz="2800" dirty="0" smtClean="0">
                <a:solidFill>
                  <a:srgbClr val="336600"/>
                </a:solidFill>
                <a:effectLst>
                  <a:outerShdw blurRad="38100" dist="38100" dir="2700000" algn="tl">
                    <a:srgbClr val="000000">
                      <a:alpha val="43137"/>
                    </a:srgbClr>
                  </a:outerShdw>
                </a:effectLst>
                <a:latin typeface="Bodoni MT Black" pitchFamily="18" charset="0"/>
              </a:rPr>
              <a:t>Další zápas hraje mužstvo dospělých opět doma a všichni fanoušci jsou srdečně zváni</a:t>
            </a:r>
          </a:p>
        </p:txBody>
      </p:sp>
      <p:sp>
        <p:nvSpPr>
          <p:cNvPr id="9" name="TextovéPole 8"/>
          <p:cNvSpPr txBox="1"/>
          <p:nvPr/>
        </p:nvSpPr>
        <p:spPr>
          <a:xfrm>
            <a:off x="5431532" y="2323356"/>
            <a:ext cx="4824536" cy="4647426"/>
          </a:xfrm>
          <a:prstGeom prst="rect">
            <a:avLst/>
          </a:prstGeom>
          <a:blipFill>
            <a:blip r:embed="rId6" cstate="print"/>
            <a:stretch>
              <a:fillRect/>
            </a:stretch>
          </a:blipFill>
          <a:ln w="76200">
            <a:solidFill>
              <a:srgbClr val="CC0099"/>
            </a:solidFill>
          </a:ln>
        </p:spPr>
        <p:txBody>
          <a:bodyPr wrap="square" rtlCol="0">
            <a:spAutoFit/>
          </a:bodyPr>
          <a:lstStyle/>
          <a:p>
            <a:pPr algn="ctr"/>
            <a:r>
              <a:rPr lang="cs-CZ" sz="6000" dirty="0" smtClean="0">
                <a:blipFill>
                  <a:blip r:embed="rId7"/>
                  <a:stretch>
                    <a:fillRect/>
                  </a:stretch>
                </a:blipFill>
                <a:latin typeface="Rockwell Condensed" pitchFamily="18" charset="0"/>
              </a:rPr>
              <a:t>SK </a:t>
            </a:r>
            <a:r>
              <a:rPr lang="cs-CZ" sz="6600" dirty="0" err="1" smtClean="0">
                <a:blipFill>
                  <a:blip r:embed="rId7"/>
                  <a:stretch>
                    <a:fillRect/>
                  </a:stretch>
                </a:blipFill>
                <a:latin typeface="Rockwell Condensed" pitchFamily="18" charset="0"/>
              </a:rPr>
              <a:t>Štětí</a:t>
            </a:r>
            <a:endParaRPr lang="cs-CZ" sz="6000" dirty="0" smtClean="0">
              <a:blipFill>
                <a:blip r:embed="rId7"/>
                <a:stretch>
                  <a:fillRect/>
                </a:stretch>
              </a:blipFill>
              <a:latin typeface="Rockwell Condensed" pitchFamily="18" charset="0"/>
            </a:endParaRPr>
          </a:p>
          <a:p>
            <a:pPr algn="ctr"/>
            <a:r>
              <a:rPr lang="cs-CZ" sz="1600" dirty="0" smtClean="0">
                <a:latin typeface="Rockwell Condensed" pitchFamily="18" charset="0"/>
              </a:rPr>
              <a:t>-</a:t>
            </a:r>
          </a:p>
          <a:p>
            <a:pPr algn="ctr"/>
            <a:r>
              <a:rPr lang="cs-CZ" sz="6000" dirty="0" smtClean="0">
                <a:blipFill>
                  <a:blip r:embed="rId8"/>
                  <a:stretch>
                    <a:fillRect/>
                  </a:stretch>
                </a:blipFill>
                <a:latin typeface="Rockwell Condensed" pitchFamily="18" charset="0"/>
              </a:rPr>
              <a:t>FK ČL </a:t>
            </a:r>
          </a:p>
          <a:p>
            <a:pPr algn="ctr"/>
            <a:r>
              <a:rPr lang="cs-CZ" sz="6600" dirty="0" err="1" smtClean="0">
                <a:blipFill>
                  <a:blip r:embed="rId8"/>
                  <a:stretch>
                    <a:fillRect/>
                  </a:stretch>
                </a:blipFill>
                <a:latin typeface="Rockwell Condensed" pitchFamily="18" charset="0"/>
              </a:rPr>
              <a:t>Neštěmice</a:t>
            </a:r>
            <a:endParaRPr lang="cs-CZ" sz="6600" dirty="0" smtClean="0">
              <a:blipFill>
                <a:blip r:embed="rId8"/>
                <a:stretch>
                  <a:fillRect/>
                </a:stretch>
              </a:blipFill>
              <a:latin typeface="Rockwell Condensed" pitchFamily="18" charset="0"/>
            </a:endParaRPr>
          </a:p>
          <a:p>
            <a:pPr algn="ctr"/>
            <a:r>
              <a:rPr lang="cs-CZ" sz="4400" dirty="0" smtClean="0">
                <a:latin typeface="Rockwell Condensed" pitchFamily="18" charset="0"/>
              </a:rPr>
              <a:t>sobota 10.10.2015</a:t>
            </a:r>
          </a:p>
          <a:p>
            <a:pPr algn="ctr"/>
            <a:r>
              <a:rPr lang="cs-CZ" sz="4400" dirty="0" smtClean="0">
                <a:latin typeface="Rockwell Condensed" pitchFamily="18" charset="0"/>
              </a:rPr>
              <a:t>10:15</a:t>
            </a:r>
          </a:p>
        </p:txBody>
      </p:sp>
      <p:pic>
        <p:nvPicPr>
          <p:cNvPr id="10" name="Picture 1"/>
          <p:cNvPicPr>
            <a:picLocks noChangeAspect="1" noChangeArrowheads="1"/>
          </p:cNvPicPr>
          <p:nvPr/>
        </p:nvPicPr>
        <p:blipFill>
          <a:blip r:embed="rId9" cstate="print"/>
          <a:srcRect/>
          <a:stretch>
            <a:fillRect/>
          </a:stretch>
        </p:blipFill>
        <p:spPr bwMode="auto">
          <a:xfrm>
            <a:off x="9031932" y="3475484"/>
            <a:ext cx="1080120" cy="1047378"/>
          </a:xfrm>
          <a:prstGeom prst="rect">
            <a:avLst/>
          </a:prstGeom>
          <a:noFill/>
          <a:ln w="9525">
            <a:noFill/>
            <a:miter lim="800000"/>
            <a:headEnd/>
            <a:tailEnd/>
          </a:ln>
        </p:spPr>
      </p:pic>
      <p:pic>
        <p:nvPicPr>
          <p:cNvPr id="12" name="Picture 106"/>
          <p:cNvPicPr>
            <a:picLocks noChangeAspect="1" noChangeArrowheads="1"/>
          </p:cNvPicPr>
          <p:nvPr/>
        </p:nvPicPr>
        <p:blipFill>
          <a:blip r:embed="rId10" cstate="print"/>
          <a:srcRect/>
          <a:stretch>
            <a:fillRect/>
          </a:stretch>
        </p:blipFill>
        <p:spPr bwMode="auto">
          <a:xfrm>
            <a:off x="5503540" y="2539380"/>
            <a:ext cx="936104" cy="1008112"/>
          </a:xfrm>
          <a:prstGeom prst="rect">
            <a:avLst/>
          </a:prstGeom>
          <a:noFill/>
          <a:ln w="9525">
            <a:noFill/>
            <a:miter lim="800000"/>
            <a:headEnd/>
            <a:tailEnd/>
          </a:ln>
        </p:spPr>
      </p:pic>
      <p:pic>
        <p:nvPicPr>
          <p:cNvPr id="13" name="Picture 2"/>
          <p:cNvPicPr>
            <a:picLocks noChangeAspect="1" noChangeArrowheads="1"/>
          </p:cNvPicPr>
          <p:nvPr/>
        </p:nvPicPr>
        <p:blipFill>
          <a:blip r:embed="rId11" cstate="print"/>
          <a:srcRect/>
          <a:stretch>
            <a:fillRect/>
          </a:stretch>
        </p:blipFill>
        <p:spPr bwMode="auto">
          <a:xfrm>
            <a:off x="9103940" y="6211788"/>
            <a:ext cx="864096"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534472" y="2971428"/>
            <a:ext cx="4752528" cy="3985706"/>
          </a:xfrm>
          <a:prstGeom prst="rect">
            <a:avLst/>
          </a:prstGeom>
          <a:noFill/>
        </p:spPr>
        <p:txBody>
          <a:bodyPr wrap="square" rtlCol="0">
            <a:spAutoFit/>
          </a:bodyPr>
          <a:lstStyle/>
          <a:p>
            <a:pPr algn="just"/>
            <a:r>
              <a:rPr lang="cs-CZ" sz="1100" dirty="0" smtClean="0">
                <a:latin typeface="Arial" pitchFamily="34" charset="0"/>
                <a:cs typeface="Arial" pitchFamily="34" charset="0"/>
              </a:rPr>
              <a:t>Tomu, že je to zápas proti 2. mužstvu tabulku první poločas vůbec nenapovídal. Držení míče bylo padesát na padesát. Hosté sice působili před brankou nebezpečněji, ale ani naše útoky na polovinu soupeře beznadějně nevypadaly. Několika skvělými zákroky se uvedl Lukáš </a:t>
            </a:r>
            <a:r>
              <a:rPr lang="cs-CZ" sz="1100" dirty="0" err="1" smtClean="0">
                <a:latin typeface="Arial" pitchFamily="34" charset="0"/>
                <a:cs typeface="Arial" pitchFamily="34" charset="0"/>
              </a:rPr>
              <a:t>Šrotýř</a:t>
            </a:r>
            <a:r>
              <a:rPr lang="cs-CZ" sz="1100" dirty="0" smtClean="0">
                <a:latin typeface="Arial" pitchFamily="34" charset="0"/>
                <a:cs typeface="Arial" pitchFamily="34" charset="0"/>
              </a:rPr>
              <a:t> a mnoho střel končili i mimo branku. Do konce poločasu zbývalo 7 minut když se z hranice pokutového území rozhodl vystřelit   Vejražka a trefil to tak nádherně, že ať se brankář </a:t>
            </a:r>
            <a:r>
              <a:rPr lang="cs-CZ" sz="1100" dirty="0" err="1" smtClean="0">
                <a:latin typeface="Arial" pitchFamily="34" charset="0"/>
                <a:cs typeface="Arial" pitchFamily="34" charset="0"/>
              </a:rPr>
              <a:t>Valštýn</a:t>
            </a:r>
            <a:r>
              <a:rPr lang="cs-CZ" sz="1100" dirty="0" smtClean="0">
                <a:latin typeface="Arial" pitchFamily="34" charset="0"/>
                <a:cs typeface="Arial" pitchFamily="34" charset="0"/>
              </a:rPr>
              <a:t> natahoval jak chtěl, tak byl krátký. Škoda, že se nám nepodařilo náskok 1:0 do poločasu udržet.  3 minuty před změnou stran zahrával Děčín volný přímý kop. Nejlépe se před brankou zorientoval Jakub Hejna a srovnala na 1:1.  Začátek druhého poločasu rozhodl zápas.  Obrana byla myšlenkami ještě v kabině a toho využil Martin Pytlík ke vstřelení 2 branek. Když ve 49. minutě přidal branku na 4:1 Dominik Podlaha,  tak bylo zřejmé, že už si soupeř vzít body nenechá. Pomohl jim k tomu i náš špatný výkon ve 2. poločase. S dosavadním ziskem 1 vítězství po 8 zápasech nám patří předposlední 11. místo krajského přeboru skupiny B.</a:t>
            </a:r>
          </a:p>
          <a:p>
            <a:pPr algn="just"/>
            <a:r>
              <a:rPr lang="cs-CZ" sz="1100" u="sng" dirty="0" smtClean="0">
                <a:latin typeface="Arial" pitchFamily="34" charset="0"/>
                <a:cs typeface="Arial" pitchFamily="34" charset="0"/>
              </a:rPr>
              <a:t>Branky:</a:t>
            </a:r>
            <a:r>
              <a:rPr lang="cs-CZ" sz="1100" dirty="0" smtClean="0">
                <a:latin typeface="Arial" pitchFamily="34" charset="0"/>
                <a:cs typeface="Arial" pitchFamily="34" charset="0"/>
              </a:rPr>
              <a:t> Vejražka 1</a:t>
            </a:r>
          </a:p>
          <a:p>
            <a:pPr algn="just"/>
            <a:r>
              <a:rPr lang="cs-CZ" sz="1100" u="sng" dirty="0" smtClean="0">
                <a:latin typeface="Arial" pitchFamily="34" charset="0"/>
                <a:cs typeface="Arial" pitchFamily="34" charset="0"/>
              </a:rPr>
              <a:t>Sestava:</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Šrotýř</a:t>
            </a:r>
            <a:r>
              <a:rPr lang="cs-CZ" sz="1100" dirty="0" smtClean="0">
                <a:latin typeface="Arial" pitchFamily="34" charset="0"/>
                <a:cs typeface="Arial" pitchFamily="34" charset="0"/>
              </a:rPr>
              <a:t>-Ulrych, Ladislav Novák, Kopecký, </a:t>
            </a:r>
            <a:r>
              <a:rPr lang="cs-CZ" sz="1100" dirty="0" err="1" smtClean="0">
                <a:latin typeface="Arial" pitchFamily="34" charset="0"/>
                <a:cs typeface="Arial" pitchFamily="34" charset="0"/>
              </a:rPr>
              <a:t>Kacálek</a:t>
            </a:r>
            <a:r>
              <a:rPr lang="cs-CZ" sz="1100" dirty="0" smtClean="0">
                <a:latin typeface="Arial" pitchFamily="34" charset="0"/>
                <a:cs typeface="Arial" pitchFamily="34" charset="0"/>
              </a:rPr>
              <a:t>, Kadlec, </a:t>
            </a:r>
          </a:p>
          <a:p>
            <a:pPr algn="just"/>
            <a:r>
              <a:rPr lang="cs-CZ" sz="1100" dirty="0" smtClean="0">
                <a:latin typeface="Arial" pitchFamily="34" charset="0"/>
                <a:cs typeface="Arial" pitchFamily="34" charset="0"/>
              </a:rPr>
              <a:t>                Zeman, Ladič, Vejražka, </a:t>
            </a:r>
            <a:r>
              <a:rPr lang="cs-CZ" sz="1100" dirty="0" err="1" smtClean="0">
                <a:latin typeface="Arial" pitchFamily="34" charset="0"/>
                <a:cs typeface="Arial" pitchFamily="34" charset="0"/>
              </a:rPr>
              <a:t>Dopater</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Cap</a:t>
            </a:r>
            <a:r>
              <a:rPr lang="cs-CZ" sz="1100" dirty="0" smtClean="0">
                <a:latin typeface="Arial" pitchFamily="34" charset="0"/>
                <a:cs typeface="Arial" pitchFamily="34" charset="0"/>
              </a:rPr>
              <a:t> Kamil, </a:t>
            </a:r>
            <a:r>
              <a:rPr lang="cs-CZ" sz="1100" dirty="0" err="1" smtClean="0">
                <a:latin typeface="Arial" pitchFamily="34" charset="0"/>
                <a:cs typeface="Arial" pitchFamily="34" charset="0"/>
              </a:rPr>
              <a:t>Malecha</a:t>
            </a:r>
            <a:r>
              <a:rPr lang="cs-CZ" sz="1100" dirty="0" smtClean="0">
                <a:latin typeface="Arial" pitchFamily="34" charset="0"/>
                <a:cs typeface="Arial" pitchFamily="34" charset="0"/>
              </a:rPr>
              <a:t>, </a:t>
            </a:r>
          </a:p>
          <a:p>
            <a:pPr algn="just"/>
            <a:r>
              <a:rPr lang="cs-CZ" sz="1100" dirty="0" smtClean="0">
                <a:latin typeface="Arial" pitchFamily="34" charset="0"/>
                <a:cs typeface="Arial" pitchFamily="34" charset="0"/>
              </a:rPr>
              <a:t>                Vališová, </a:t>
            </a:r>
            <a:r>
              <a:rPr lang="cs-CZ" sz="1100" dirty="0" err="1" smtClean="0">
                <a:latin typeface="Arial" pitchFamily="34" charset="0"/>
                <a:cs typeface="Arial" pitchFamily="34" charset="0"/>
              </a:rPr>
              <a:t>Vovčuková</a:t>
            </a:r>
            <a:endParaRPr lang="cs-CZ" sz="1100" dirty="0" smtClean="0">
              <a:latin typeface="Arial" pitchFamily="34" charset="0"/>
              <a:cs typeface="Arial" pitchFamily="34" charset="0"/>
            </a:endParaRPr>
          </a:p>
          <a:p>
            <a:pPr algn="just"/>
            <a:r>
              <a:rPr lang="cs-CZ" sz="1100" u="sng" dirty="0" smtClean="0">
                <a:latin typeface="Arial" pitchFamily="34" charset="0"/>
                <a:cs typeface="Arial" pitchFamily="34" charset="0"/>
              </a:rPr>
              <a:t>Trenér:</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Z</a:t>
            </a:r>
            <a:r>
              <a:rPr lang="cs-CZ" sz="1100" dirty="0" smtClean="0">
                <a:latin typeface="Arial" pitchFamily="34" charset="0"/>
                <a:cs typeface="Arial" pitchFamily="34" charset="0"/>
              </a:rPr>
              <a:t>.Németh, </a:t>
            </a:r>
            <a:r>
              <a:rPr lang="cs-CZ" sz="1100" dirty="0" err="1" smtClean="0">
                <a:latin typeface="Arial" pitchFamily="34" charset="0"/>
                <a:cs typeface="Arial" pitchFamily="34" charset="0"/>
              </a:rPr>
              <a:t>J.Ransdorf</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R.Hrdlička</a:t>
            </a:r>
            <a:endParaRPr lang="cs-CZ" sz="1100" dirty="0" smtClean="0">
              <a:latin typeface="Arial" pitchFamily="34" charset="0"/>
              <a:cs typeface="Arial" pitchFamily="34" charset="0"/>
            </a:endParaRPr>
          </a:p>
          <a:p>
            <a:pPr algn="just"/>
            <a:r>
              <a:rPr lang="cs-CZ" sz="1100" u="sng" dirty="0" smtClean="0">
                <a:latin typeface="Arial" pitchFamily="34" charset="0"/>
                <a:cs typeface="Arial" pitchFamily="34" charset="0"/>
              </a:rPr>
              <a:t>Rozhodčí</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Eichler</a:t>
            </a:r>
            <a:r>
              <a:rPr lang="cs-CZ" sz="1100" dirty="0" smtClean="0">
                <a:latin typeface="Arial" pitchFamily="34" charset="0"/>
                <a:cs typeface="Arial" pitchFamily="34" charset="0"/>
              </a:rPr>
              <a:t>-</a:t>
            </a:r>
            <a:r>
              <a:rPr lang="cs-CZ" sz="1100" dirty="0" err="1" smtClean="0">
                <a:latin typeface="Arial" pitchFamily="34" charset="0"/>
                <a:cs typeface="Arial" pitchFamily="34" charset="0"/>
              </a:rPr>
              <a:t>D.Németh</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Žalda</a:t>
            </a:r>
            <a:r>
              <a:rPr lang="cs-CZ" sz="1100" dirty="0" smtClean="0">
                <a:latin typeface="Arial" pitchFamily="34" charset="0"/>
                <a:cs typeface="Arial" pitchFamily="34" charset="0"/>
              </a:rPr>
              <a:t>    </a:t>
            </a:r>
          </a:p>
        </p:txBody>
      </p:sp>
      <p:sp>
        <p:nvSpPr>
          <p:cNvPr id="3" name="TextovéPole 2"/>
          <p:cNvSpPr txBox="1"/>
          <p:nvPr/>
        </p:nvSpPr>
        <p:spPr>
          <a:xfrm>
            <a:off x="5503540" y="883196"/>
            <a:ext cx="4752528" cy="2000548"/>
          </a:xfrm>
          <a:prstGeom prst="rect">
            <a:avLst/>
          </a:prstGeom>
          <a:blipFill>
            <a:blip r:embed="rId3" cstate="print"/>
            <a:stretch>
              <a:fillRect/>
            </a:stretch>
          </a:blipFill>
          <a:ln w="66675" cmpd="dbl">
            <a:solidFill>
              <a:srgbClr val="FF6600"/>
            </a:solidFill>
            <a:prstDash val="lgDashDotDot"/>
          </a:ln>
        </p:spPr>
        <p:txBody>
          <a:bodyPr wrap="square" rtlCol="0">
            <a:spAutoFit/>
          </a:bodyPr>
          <a:lstStyle/>
          <a:p>
            <a:pPr algn="ctr"/>
            <a:r>
              <a:rPr lang="cs-CZ" sz="3200" dirty="0" smtClean="0">
                <a:ln w="25400">
                  <a:solidFill>
                    <a:srgbClr val="0033CC"/>
                  </a:solidFill>
                </a:ln>
                <a:solidFill>
                  <a:srgbClr val="FFFF00"/>
                </a:solidFill>
                <a:latin typeface="Rockwell Extra Bold" pitchFamily="18" charset="0"/>
              </a:rPr>
              <a:t>SK </a:t>
            </a:r>
            <a:r>
              <a:rPr lang="cs-CZ" sz="3200" dirty="0" err="1" smtClean="0">
                <a:ln w="25400">
                  <a:solidFill>
                    <a:srgbClr val="0033CC"/>
                  </a:solidFill>
                </a:ln>
                <a:solidFill>
                  <a:srgbClr val="FFFF00"/>
                </a:solidFill>
                <a:latin typeface="Rockwell Extra Bold" pitchFamily="18" charset="0"/>
              </a:rPr>
              <a:t>Štětí</a:t>
            </a:r>
            <a:endParaRPr lang="cs-CZ" sz="3200" dirty="0" smtClean="0">
              <a:ln w="25400">
                <a:solidFill>
                  <a:srgbClr val="0033CC"/>
                </a:solidFill>
              </a:ln>
              <a:solidFill>
                <a:srgbClr val="FFFF00"/>
              </a:solidFill>
              <a:latin typeface="Rockwell Extra Bold" pitchFamily="18" charset="0"/>
            </a:endParaRPr>
          </a:p>
          <a:p>
            <a:pPr algn="ctr"/>
            <a:r>
              <a:rPr lang="cs-CZ" sz="3200" dirty="0" smtClean="0">
                <a:ln w="25400">
                  <a:solidFill>
                    <a:srgbClr val="0033CC"/>
                  </a:solidFill>
                </a:ln>
                <a:solidFill>
                  <a:srgbClr val="FFFF00"/>
                </a:solidFill>
                <a:latin typeface="Rockwell Extra Bold" pitchFamily="18" charset="0"/>
              </a:rPr>
              <a:t> FK Junior Děčín</a:t>
            </a:r>
          </a:p>
          <a:p>
            <a:pPr algn="ctr"/>
            <a:r>
              <a:rPr lang="cs-CZ" sz="3200" dirty="0" smtClean="0">
                <a:ln w="25400">
                  <a:solidFill>
                    <a:srgbClr val="0033CC"/>
                  </a:solidFill>
                </a:ln>
                <a:solidFill>
                  <a:srgbClr val="FFFF00"/>
                </a:solidFill>
                <a:latin typeface="Rockwell Extra Bold" pitchFamily="18" charset="0"/>
              </a:rPr>
              <a:t>1:5(1:1)  </a:t>
            </a:r>
            <a:endParaRPr lang="cs-CZ" sz="2800" dirty="0" smtClean="0">
              <a:ln w="25400">
                <a:solidFill>
                  <a:srgbClr val="0033CC"/>
                </a:solidFill>
              </a:ln>
              <a:solidFill>
                <a:srgbClr val="FFFF00"/>
              </a:solidFill>
              <a:latin typeface="Rockwell Extra Bold" pitchFamily="18" charset="0"/>
            </a:endParaRPr>
          </a:p>
          <a:p>
            <a:pPr algn="ctr"/>
            <a:r>
              <a:rPr lang="cs-CZ" sz="2800" dirty="0" smtClean="0">
                <a:ln w="25400">
                  <a:solidFill>
                    <a:srgbClr val="0033CC"/>
                  </a:solidFill>
                </a:ln>
                <a:solidFill>
                  <a:srgbClr val="FFFF00"/>
                </a:solidFill>
                <a:latin typeface="Rockwell Extra Bold" pitchFamily="18" charset="0"/>
              </a:rPr>
              <a:t> </a:t>
            </a:r>
            <a:r>
              <a:rPr lang="cs-CZ" sz="2400" dirty="0" smtClean="0">
                <a:ln w="25400">
                  <a:solidFill>
                    <a:srgbClr val="0033CC"/>
                  </a:solidFill>
                </a:ln>
                <a:solidFill>
                  <a:srgbClr val="FFFF00"/>
                </a:solidFill>
                <a:latin typeface="Rockwell Extra Bold" pitchFamily="18" charset="0"/>
              </a:rPr>
              <a:t>27.9.2015   8. hrané kolo</a:t>
            </a:r>
            <a:endParaRPr lang="cs-CZ" sz="2800" dirty="0" smtClean="0">
              <a:ln w="25400">
                <a:solidFill>
                  <a:srgbClr val="0033CC"/>
                </a:solidFill>
              </a:ln>
              <a:solidFill>
                <a:srgbClr val="FFFF00"/>
              </a:solidFill>
              <a:latin typeface="Rockwell Extra Bold" pitchFamily="18" charset="0"/>
            </a:endParaRPr>
          </a:p>
        </p:txBody>
      </p:sp>
      <p:sp>
        <p:nvSpPr>
          <p:cNvPr id="4" name="TextovéPole 3"/>
          <p:cNvSpPr txBox="1"/>
          <p:nvPr/>
        </p:nvSpPr>
        <p:spPr>
          <a:xfrm>
            <a:off x="5503540" y="91108"/>
            <a:ext cx="4824536" cy="646331"/>
          </a:xfrm>
          <a:prstGeom prst="rect">
            <a:avLst/>
          </a:prstGeom>
          <a:solidFill>
            <a:schemeClr val="accent5">
              <a:lumMod val="20000"/>
              <a:lumOff val="80000"/>
            </a:schemeClr>
          </a:solidFill>
          <a:ln w="60325">
            <a:solidFill>
              <a:schemeClr val="tx1"/>
            </a:solidFill>
            <a:prstDash val="sysDot"/>
          </a:ln>
        </p:spPr>
        <p:txBody>
          <a:bodyPr wrap="square" rtlCol="0">
            <a:spAutoFit/>
          </a:bodyPr>
          <a:lstStyle/>
          <a:p>
            <a:pPr algn="ctr"/>
            <a:r>
              <a:rPr lang="cs-CZ" sz="1800" dirty="0" smtClean="0">
                <a:latin typeface="Arial Black" pitchFamily="34" charset="0"/>
              </a:rPr>
              <a:t>Fotbal se hraje na 2. poločasy a ten druhý starším žákům nevyšel</a:t>
            </a:r>
            <a:endParaRPr lang="cs-CZ" sz="1400" u="sng" dirty="0" smtClean="0">
              <a:latin typeface="Bookman Old Style" pitchFamily="18" charset="0"/>
            </a:endParaRPr>
          </a:p>
        </p:txBody>
      </p:sp>
      <p:sp>
        <p:nvSpPr>
          <p:cNvPr id="10" name="TextovéPole 9"/>
          <p:cNvSpPr txBox="1"/>
          <p:nvPr/>
        </p:nvSpPr>
        <p:spPr>
          <a:xfrm>
            <a:off x="2083180" y="7004456"/>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11" name="TextovéPole 10"/>
          <p:cNvSpPr txBox="1"/>
          <p:nvPr/>
        </p:nvSpPr>
        <p:spPr>
          <a:xfrm>
            <a:off x="7195748" y="7004456"/>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pic>
        <p:nvPicPr>
          <p:cNvPr id="37889" name="Picture 1"/>
          <p:cNvPicPr>
            <a:picLocks noChangeAspect="1" noChangeArrowheads="1"/>
          </p:cNvPicPr>
          <p:nvPr/>
        </p:nvPicPr>
        <p:blipFill>
          <a:blip r:embed="rId4" cstate="print"/>
          <a:srcRect/>
          <a:stretch>
            <a:fillRect/>
          </a:stretch>
        </p:blipFill>
        <p:spPr bwMode="auto">
          <a:xfrm>
            <a:off x="246956" y="523156"/>
            <a:ext cx="4392488" cy="2736304"/>
          </a:xfrm>
          <a:prstGeom prst="rect">
            <a:avLst/>
          </a:prstGeom>
          <a:noFill/>
          <a:ln w="28575">
            <a:solidFill>
              <a:schemeClr val="tx1"/>
            </a:solidFill>
            <a:miter lim="800000"/>
            <a:headEnd/>
            <a:tailEnd/>
          </a:ln>
        </p:spPr>
      </p:pic>
      <p:sp>
        <p:nvSpPr>
          <p:cNvPr id="13" name="TextovéPole 12"/>
          <p:cNvSpPr txBox="1"/>
          <p:nvPr/>
        </p:nvSpPr>
        <p:spPr>
          <a:xfrm>
            <a:off x="102940" y="91108"/>
            <a:ext cx="4608512" cy="369332"/>
          </a:xfrm>
          <a:prstGeom prst="rect">
            <a:avLst/>
          </a:prstGeom>
          <a:solidFill>
            <a:schemeClr val="accent3">
              <a:lumMod val="85000"/>
            </a:schemeClr>
          </a:solidFill>
          <a:ln w="44450">
            <a:solidFill>
              <a:schemeClr val="accent1">
                <a:lumMod val="50000"/>
              </a:schemeClr>
            </a:solidFill>
            <a:prstDash val="sysDash"/>
          </a:ln>
        </p:spPr>
        <p:txBody>
          <a:bodyPr wrap="square" rtlCol="0">
            <a:spAutoFit/>
          </a:bodyPr>
          <a:lstStyle/>
          <a:p>
            <a:pPr algn="ctr"/>
            <a:r>
              <a:rPr lang="cs-CZ" sz="1800" dirty="0" smtClean="0">
                <a:latin typeface="Bookman Old Style" pitchFamily="18" charset="0"/>
              </a:rPr>
              <a:t>Také  A mužstvo dospělých - 1974</a:t>
            </a:r>
          </a:p>
        </p:txBody>
      </p:sp>
      <p:pic>
        <p:nvPicPr>
          <p:cNvPr id="37890" name="Picture 2"/>
          <p:cNvPicPr>
            <a:picLocks noChangeAspect="1" noChangeArrowheads="1"/>
          </p:cNvPicPr>
          <p:nvPr/>
        </p:nvPicPr>
        <p:blipFill>
          <a:blip r:embed="rId5" cstate="print"/>
          <a:srcRect/>
          <a:stretch>
            <a:fillRect/>
          </a:stretch>
        </p:blipFill>
        <p:spPr bwMode="auto">
          <a:xfrm>
            <a:off x="246956" y="3907533"/>
            <a:ext cx="4464496" cy="3024336"/>
          </a:xfrm>
          <a:prstGeom prst="rect">
            <a:avLst/>
          </a:prstGeom>
          <a:noFill/>
          <a:ln w="9525">
            <a:noFill/>
            <a:miter lim="800000"/>
            <a:headEnd/>
            <a:tailEnd/>
          </a:ln>
        </p:spPr>
      </p:pic>
      <p:sp>
        <p:nvSpPr>
          <p:cNvPr id="16" name="TextovéPole 15"/>
          <p:cNvSpPr txBox="1"/>
          <p:nvPr/>
        </p:nvSpPr>
        <p:spPr>
          <a:xfrm>
            <a:off x="174948" y="3403476"/>
            <a:ext cx="4608512" cy="369332"/>
          </a:xfrm>
          <a:prstGeom prst="rect">
            <a:avLst/>
          </a:prstGeom>
          <a:solidFill>
            <a:schemeClr val="accent3">
              <a:lumMod val="85000"/>
            </a:schemeClr>
          </a:solidFill>
          <a:ln w="44450">
            <a:solidFill>
              <a:schemeClr val="accent1">
                <a:lumMod val="50000"/>
              </a:schemeClr>
            </a:solidFill>
            <a:prstDash val="sysDash"/>
          </a:ln>
        </p:spPr>
        <p:txBody>
          <a:bodyPr wrap="square" rtlCol="0">
            <a:spAutoFit/>
          </a:bodyPr>
          <a:lstStyle/>
          <a:p>
            <a:pPr algn="ctr"/>
            <a:r>
              <a:rPr lang="cs-CZ" sz="1800" dirty="0" smtClean="0">
                <a:latin typeface="Bookman Old Style" pitchFamily="18" charset="0"/>
              </a:rPr>
              <a:t>B mužstvo dospělých - 1974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74948" y="2539380"/>
            <a:ext cx="4680520" cy="1815882"/>
          </a:xfrm>
          <a:prstGeom prst="rect">
            <a:avLst/>
          </a:prstGeom>
          <a:solidFill>
            <a:srgbClr val="CCECFF"/>
          </a:solidFill>
          <a:ln w="73025">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txBody>
          <a:bodyPr wrap="square">
            <a:spAutoFit/>
          </a:bodyPr>
          <a:lstStyle/>
          <a:p>
            <a:pPr algn="ctr"/>
            <a:r>
              <a:rPr lang="cs-CZ" sz="2000" u="sng" dirty="0" smtClean="0">
                <a:effectLst>
                  <a:outerShdw blurRad="38100" dist="38100" dir="2700000" algn="tl">
                    <a:srgbClr val="000000">
                      <a:alpha val="43137"/>
                    </a:srgbClr>
                  </a:outerShdw>
                </a:effectLst>
                <a:latin typeface="Arial Black" pitchFamily="34" charset="0"/>
              </a:rPr>
              <a:t>FK </a:t>
            </a:r>
            <a:r>
              <a:rPr lang="cs-CZ" sz="2000" u="sng" dirty="0" err="1" smtClean="0">
                <a:effectLst>
                  <a:outerShdw blurRad="38100" dist="38100" dir="2700000" algn="tl">
                    <a:srgbClr val="000000">
                      <a:alpha val="43137"/>
                    </a:srgbClr>
                  </a:outerShdw>
                </a:effectLst>
                <a:latin typeface="Arial Black" pitchFamily="34" charset="0"/>
              </a:rPr>
              <a:t>Litomeřice</a:t>
            </a:r>
            <a:r>
              <a:rPr lang="cs-CZ" sz="2000" u="sng" dirty="0" smtClean="0">
                <a:effectLst>
                  <a:outerShdw blurRad="38100" dist="38100" dir="2700000" algn="tl">
                    <a:srgbClr val="000000">
                      <a:alpha val="43137"/>
                    </a:srgbClr>
                  </a:outerShdw>
                </a:effectLst>
                <a:latin typeface="Arial Black" pitchFamily="34" charset="0"/>
              </a:rPr>
              <a:t> – SK </a:t>
            </a:r>
            <a:r>
              <a:rPr lang="cs-CZ" sz="2000" u="sng" dirty="0" err="1" smtClean="0">
                <a:effectLst>
                  <a:outerShdw blurRad="38100" dist="38100" dir="2700000" algn="tl">
                    <a:srgbClr val="000000">
                      <a:alpha val="43137"/>
                    </a:srgbClr>
                  </a:outerShdw>
                </a:effectLst>
                <a:latin typeface="Arial Black" pitchFamily="34" charset="0"/>
              </a:rPr>
              <a:t>Štětí</a:t>
            </a:r>
            <a:r>
              <a:rPr lang="cs-CZ" sz="2000" u="sng" dirty="0" smtClean="0">
                <a:effectLst>
                  <a:outerShdw blurRad="38100" dist="38100" dir="2700000" algn="tl">
                    <a:srgbClr val="000000">
                      <a:alpha val="43137"/>
                    </a:srgbClr>
                  </a:outerShdw>
                </a:effectLst>
                <a:latin typeface="Arial Black" pitchFamily="34" charset="0"/>
              </a:rPr>
              <a:t>  </a:t>
            </a:r>
            <a:endParaRPr lang="cs-CZ" sz="2000" dirty="0" smtClean="0">
              <a:effectLst>
                <a:outerShdw blurRad="38100" dist="38100" dir="2700000" algn="tl">
                  <a:srgbClr val="000000">
                    <a:alpha val="43137"/>
                  </a:srgbClr>
                </a:outerShdw>
              </a:effectLst>
              <a:latin typeface="Arial Black" pitchFamily="34" charset="0"/>
            </a:endParaRPr>
          </a:p>
          <a:p>
            <a:pPr algn="ctr"/>
            <a:r>
              <a:rPr lang="cs-CZ" sz="2000" u="sng" dirty="0" smtClean="0">
                <a:effectLst>
                  <a:outerShdw blurRad="38100" dist="38100" dir="2700000" algn="tl">
                    <a:srgbClr val="000000">
                      <a:alpha val="43137"/>
                    </a:srgbClr>
                  </a:outerShdw>
                </a:effectLst>
                <a:latin typeface="Arial Black" pitchFamily="34" charset="0"/>
              </a:rPr>
              <a:t>8:1(3:1)   7.kolo</a:t>
            </a:r>
            <a:endParaRPr lang="cs-CZ" dirty="0" smtClean="0">
              <a:effectLst>
                <a:outerShdw blurRad="38100" dist="38100" dir="2700000" algn="tl">
                  <a:srgbClr val="000000">
                    <a:alpha val="43137"/>
                  </a:srgbClr>
                </a:outerShdw>
              </a:effectLst>
              <a:latin typeface="Arial Black" pitchFamily="34" charset="0"/>
            </a:endParaRP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.Svoboda</a:t>
            </a: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Vitásek</a:t>
            </a:r>
            <a:r>
              <a:rPr lang="cs-CZ" b="0" dirty="0" smtClean="0">
                <a:latin typeface="Arial" pitchFamily="34" charset="0"/>
                <a:cs typeface="Arial" pitchFamily="34" charset="0"/>
              </a:rPr>
              <a:t>-Moučka, </a:t>
            </a:r>
            <a:r>
              <a:rPr lang="cs-CZ" b="0" dirty="0" err="1" smtClean="0">
                <a:latin typeface="Arial" pitchFamily="34" charset="0"/>
                <a:cs typeface="Arial" pitchFamily="34" charset="0"/>
              </a:rPr>
              <a:t>Feko</a:t>
            </a:r>
            <a:r>
              <a:rPr lang="cs-CZ" b="0" dirty="0" smtClean="0">
                <a:latin typeface="Arial" pitchFamily="34" charset="0"/>
                <a:cs typeface="Arial" pitchFamily="34" charset="0"/>
              </a:rPr>
              <a:t>, </a:t>
            </a:r>
            <a:r>
              <a:rPr lang="cs-CZ" b="0" dirty="0" err="1" smtClean="0">
                <a:latin typeface="Arial" pitchFamily="34" charset="0"/>
                <a:cs typeface="Arial" pitchFamily="34" charset="0"/>
              </a:rPr>
              <a:t>Horváth</a:t>
            </a:r>
            <a:r>
              <a:rPr lang="cs-CZ" b="0" dirty="0" smtClean="0">
                <a:latin typeface="Arial" pitchFamily="34" charset="0"/>
                <a:cs typeface="Arial" pitchFamily="34" charset="0"/>
              </a:rPr>
              <a:t>, Jakl, </a:t>
            </a:r>
            <a:r>
              <a:rPr lang="cs-CZ" b="0" dirty="0" err="1" smtClean="0">
                <a:latin typeface="Arial" pitchFamily="34" charset="0"/>
                <a:cs typeface="Arial" pitchFamily="34" charset="0"/>
              </a:rPr>
              <a:t>Sviták</a:t>
            </a:r>
            <a:r>
              <a:rPr lang="cs-CZ" b="0" dirty="0" smtClean="0">
                <a:latin typeface="Arial" pitchFamily="34" charset="0"/>
                <a:cs typeface="Arial" pitchFamily="34" charset="0"/>
              </a:rPr>
              <a:t>,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Chaloupecký</a:t>
            </a:r>
            <a:r>
              <a:rPr lang="cs-CZ" b="0" dirty="0" smtClean="0">
                <a:latin typeface="Arial" pitchFamily="34" charset="0"/>
                <a:cs typeface="Arial" pitchFamily="34" charset="0"/>
              </a:rPr>
              <a:t>, Ladič, Beruška, </a:t>
            </a:r>
            <a:r>
              <a:rPr lang="cs-CZ" b="0" dirty="0" err="1" smtClean="0">
                <a:latin typeface="Arial" pitchFamily="34" charset="0"/>
                <a:cs typeface="Arial" pitchFamily="34" charset="0"/>
              </a:rPr>
              <a:t>Pabiška</a:t>
            </a:r>
            <a:r>
              <a:rPr lang="cs-CZ" b="0" dirty="0" smtClean="0">
                <a:latin typeface="Arial" pitchFamily="34" charset="0"/>
                <a:cs typeface="Arial" pitchFamily="34" charset="0"/>
              </a:rPr>
              <a:t>, </a:t>
            </a:r>
            <a:r>
              <a:rPr lang="cs-CZ" b="0" dirty="0" err="1" smtClean="0">
                <a:latin typeface="Arial" pitchFamily="34" charset="0"/>
                <a:cs typeface="Arial" pitchFamily="34" charset="0"/>
              </a:rPr>
              <a:t>Polesnýl</a:t>
            </a:r>
            <a:r>
              <a:rPr lang="cs-CZ" b="0" dirty="0" smtClean="0">
                <a:latin typeface="Arial" pitchFamily="34" charset="0"/>
                <a:cs typeface="Arial" pitchFamily="34" charset="0"/>
              </a:rPr>
              <a:t>,</a:t>
            </a:r>
            <a:r>
              <a:rPr lang="cs-CZ" b="0" dirty="0" err="1" smtClean="0">
                <a:latin typeface="Arial" pitchFamily="34" charset="0"/>
                <a:cs typeface="Arial" pitchFamily="34" charset="0"/>
              </a:rPr>
              <a:t>Cap</a:t>
            </a:r>
            <a:r>
              <a:rPr lang="cs-CZ" b="0" dirty="0" smtClean="0">
                <a:latin typeface="Arial" pitchFamily="34" charset="0"/>
                <a:cs typeface="Arial" pitchFamily="34" charset="0"/>
              </a:rPr>
              <a:t>,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.Svoboda, Vála</a:t>
            </a:r>
          </a:p>
          <a:p>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Chaloupecký</a:t>
            </a:r>
            <a:r>
              <a:rPr lang="cs-CZ" b="0" dirty="0" smtClean="0">
                <a:latin typeface="Arial" pitchFamily="34" charset="0"/>
                <a:cs typeface="Arial" pitchFamily="34" charset="0"/>
              </a:rPr>
              <a:t>   </a:t>
            </a:r>
            <a:r>
              <a:rPr lang="cs-CZ" b="0" u="sng" dirty="0" smtClean="0">
                <a:latin typeface="Arial" pitchFamily="34" charset="0"/>
                <a:cs typeface="Arial" pitchFamily="34" charset="0"/>
              </a:rPr>
              <a:t>Vedoucí:</a:t>
            </a:r>
            <a:r>
              <a:rPr lang="cs-CZ" b="0" dirty="0" smtClean="0">
                <a:latin typeface="Arial" pitchFamily="34" charset="0"/>
                <a:cs typeface="Arial" pitchFamily="34" charset="0"/>
              </a:rPr>
              <a:t> J,</a:t>
            </a:r>
            <a:r>
              <a:rPr lang="cs-CZ" b="0" dirty="0" err="1" smtClean="0">
                <a:latin typeface="Arial" pitchFamily="34" charset="0"/>
                <a:cs typeface="Arial" pitchFamily="34" charset="0"/>
              </a:rPr>
              <a:t>Nedomlelová</a:t>
            </a:r>
            <a:endParaRPr lang="cs-CZ" b="0" dirty="0" smtClean="0">
              <a:latin typeface="Arial" pitchFamily="34" charset="0"/>
              <a:cs typeface="Arial" pitchFamily="34" charset="0"/>
            </a:endParaRPr>
          </a:p>
          <a:p>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Liška-Kloub,Ludvík</a:t>
            </a:r>
            <a:endParaRPr lang="cs-CZ" b="0" dirty="0">
              <a:latin typeface="Arial" pitchFamily="34" charset="0"/>
              <a:cs typeface="Arial" pitchFamily="34" charset="0"/>
            </a:endParaRPr>
          </a:p>
        </p:txBody>
      </p:sp>
      <p:sp>
        <p:nvSpPr>
          <p:cNvPr id="7" name="Obdélník 6"/>
          <p:cNvSpPr/>
          <p:nvPr/>
        </p:nvSpPr>
        <p:spPr>
          <a:xfrm>
            <a:off x="174948" y="955204"/>
            <a:ext cx="4680520" cy="1446550"/>
          </a:xfrm>
          <a:prstGeom prst="rect">
            <a:avLst/>
          </a:prstGeom>
          <a:solidFill>
            <a:srgbClr val="CCFFCC"/>
          </a:solidFill>
          <a:ln w="79375">
            <a:solidFill>
              <a:srgbClr val="FF0000"/>
            </a:solidFill>
          </a:ln>
        </p:spPr>
        <p:txBody>
          <a:bodyPr wrap="square">
            <a:spAutoFit/>
          </a:bodyPr>
          <a:lstStyle/>
          <a:p>
            <a:pPr lvl="0" algn="ctr"/>
            <a:r>
              <a:rPr lang="cs-CZ" sz="2000" b="0" u="sng" dirty="0" smtClean="0">
                <a:effectLst>
                  <a:outerShdw blurRad="50800" dist="38100" dir="18900000" algn="bl" rotWithShape="0">
                    <a:prstClr val="black"/>
                  </a:outerShdw>
                </a:effectLst>
                <a:latin typeface="Arial Black" pitchFamily="34" charset="0"/>
                <a:ea typeface="Times New Roman" pitchFamily="18" charset="0"/>
                <a:cs typeface="Arial" pitchFamily="34" charset="0"/>
              </a:rPr>
              <a:t>SK </a:t>
            </a:r>
            <a:r>
              <a:rPr lang="cs-CZ" sz="2000" b="0" u="sng" dirty="0" err="1" smtClean="0">
                <a:effectLst>
                  <a:outerShdw blurRad="50800" dist="38100" dir="18900000" algn="bl" rotWithShape="0">
                    <a:prstClr val="black"/>
                  </a:outerShdw>
                </a:effectLst>
                <a:latin typeface="Arial Black" pitchFamily="34" charset="0"/>
                <a:ea typeface="Times New Roman" pitchFamily="18" charset="0"/>
                <a:cs typeface="Arial" pitchFamily="34" charset="0"/>
              </a:rPr>
              <a:t>Štětí</a:t>
            </a:r>
            <a:r>
              <a:rPr lang="cs-CZ" sz="2000" b="0" u="sng" dirty="0" smtClean="0">
                <a:effectLst>
                  <a:outerShdw blurRad="50800" dist="38100" dir="18900000" algn="bl" rotWithShape="0">
                    <a:prstClr val="black"/>
                  </a:outerShdw>
                </a:effectLst>
                <a:latin typeface="Arial Black" pitchFamily="34" charset="0"/>
                <a:ea typeface="Times New Roman" pitchFamily="18" charset="0"/>
                <a:cs typeface="Arial" pitchFamily="34" charset="0"/>
              </a:rPr>
              <a:t> – FK Bílina</a:t>
            </a:r>
            <a:endParaRPr lang="cs-CZ" sz="2000" b="0" dirty="0" smtClean="0">
              <a:effectLst>
                <a:outerShdw blurRad="50800" dist="38100" dir="18900000" algn="bl" rotWithShape="0">
                  <a:prstClr val="black"/>
                </a:outerShdw>
              </a:effectLst>
              <a:latin typeface="Arial Black" pitchFamily="34" charset="0"/>
              <a:cs typeface="Arial" pitchFamily="34" charset="0"/>
            </a:endParaRPr>
          </a:p>
          <a:p>
            <a:pPr lvl="0" algn="ctr" eaLnBrk="0" hangingPunct="0"/>
            <a:r>
              <a:rPr lang="cs-CZ" sz="2000" b="0" u="sng" dirty="0" smtClean="0">
                <a:effectLst>
                  <a:outerShdw blurRad="50800" dist="38100" dir="18900000" algn="bl" rotWithShape="0">
                    <a:prstClr val="black"/>
                  </a:outerShdw>
                </a:effectLst>
                <a:latin typeface="Arial Black" pitchFamily="34" charset="0"/>
                <a:ea typeface="Times New Roman" pitchFamily="18" charset="0"/>
                <a:cs typeface="Arial" pitchFamily="34" charset="0"/>
              </a:rPr>
              <a:t>1:6(0:1)  26.9.2015 8.kolo</a:t>
            </a:r>
          </a:p>
          <a:p>
            <a:pPr lvl="0" eaLnBrk="0" hangingPunct="0"/>
            <a:r>
              <a:rPr lang="cs-CZ" b="0" dirty="0" smtClean="0">
                <a:latin typeface="Arial" pitchFamily="34" charset="0"/>
                <a:cs typeface="Arial" pitchFamily="34" charset="0"/>
              </a:rPr>
              <a:t>Nemoci, případně jiné omluvy znamenaly málo hráčů  a opět jich muselo plno nastoupit, co hráli v předchozím zápase. V prvním poločase to fyzicky  ještě zvládaly, ale  ve 2. došly síly a projevilo se to i na výsledku. </a:t>
            </a:r>
          </a:p>
        </p:txBody>
      </p:sp>
      <p:sp>
        <p:nvSpPr>
          <p:cNvPr id="8" name="TextovéPole 7"/>
          <p:cNvSpPr txBox="1"/>
          <p:nvPr/>
        </p:nvSpPr>
        <p:spPr>
          <a:xfrm>
            <a:off x="102940" y="91108"/>
            <a:ext cx="4752528" cy="720080"/>
          </a:xfrm>
          <a:prstGeom prst="rect">
            <a:avLst/>
          </a:prstGeom>
          <a:blipFill>
            <a:blip r:embed="rId2" cstate="print"/>
            <a:stretch>
              <a:fillRect/>
            </a:stretch>
          </a:blipFill>
        </p:spPr>
        <p:txBody>
          <a:bodyPr wrap="square" rtlCol="0">
            <a:spAutoFit/>
          </a:bodyPr>
          <a:lstStyle/>
          <a:p>
            <a:pPr algn="ctr"/>
            <a:r>
              <a:rPr lang="cs-CZ" sz="2000" dirty="0" smtClean="0">
                <a:latin typeface="Elephant" pitchFamily="18" charset="0"/>
              </a:rPr>
              <a:t>Mladší dorostenci okusili hořkost 2 porážek v řadě</a:t>
            </a:r>
          </a:p>
        </p:txBody>
      </p:sp>
      <p:pic>
        <p:nvPicPr>
          <p:cNvPr id="53249" name="Picture 1"/>
          <p:cNvPicPr>
            <a:picLocks noChangeAspect="1" noChangeArrowheads="1"/>
          </p:cNvPicPr>
          <p:nvPr/>
        </p:nvPicPr>
        <p:blipFill>
          <a:blip r:embed="rId3" cstate="print"/>
          <a:srcRect/>
          <a:stretch>
            <a:fillRect/>
          </a:stretch>
        </p:blipFill>
        <p:spPr bwMode="auto">
          <a:xfrm>
            <a:off x="102940" y="4411588"/>
            <a:ext cx="4752528" cy="2534419"/>
          </a:xfrm>
          <a:prstGeom prst="rect">
            <a:avLst/>
          </a:prstGeom>
          <a:noFill/>
          <a:ln w="9525">
            <a:noFill/>
            <a:miter lim="800000"/>
            <a:headEnd/>
            <a:tailEnd/>
          </a:ln>
        </p:spPr>
      </p:pic>
      <p:sp>
        <p:nvSpPr>
          <p:cNvPr id="9" name="Rectangle 1"/>
          <p:cNvSpPr>
            <a:spLocks noChangeArrowheads="1"/>
          </p:cNvSpPr>
          <p:nvPr/>
        </p:nvSpPr>
        <p:spPr bwMode="auto">
          <a:xfrm>
            <a:off x="5719564" y="2107332"/>
            <a:ext cx="4536504" cy="48474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9638" algn="l"/>
              </a:tabLst>
            </a:pPr>
            <a:r>
              <a:rPr kumimoji="0" lang="cs-CZ" sz="2400" b="0" i="0" u="sng" strike="noStrike" cap="none" normalizeH="0" baseline="0" dirty="0" smtClean="0">
                <a:ln>
                  <a:solidFill>
                    <a:srgbClr val="FF99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SK </a:t>
            </a:r>
            <a:r>
              <a:rPr kumimoji="0" lang="cs-CZ" sz="2400" b="0" i="0" u="sng" strike="noStrike" cap="none" normalizeH="0" baseline="0" dirty="0" err="1" smtClean="0">
                <a:ln>
                  <a:solidFill>
                    <a:srgbClr val="FF99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kumimoji="0" lang="cs-CZ" sz="2400" b="0" i="0" u="sng" strike="noStrike" cap="none" normalizeH="0" baseline="0" dirty="0" smtClean="0">
                <a:ln>
                  <a:solidFill>
                    <a:srgbClr val="FF99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FK Slavoj Žatec</a:t>
            </a:r>
            <a:endParaRPr kumimoji="0" lang="cs-CZ" sz="900" b="0" i="0" u="none" strike="noStrike" cap="none" normalizeH="0" baseline="0" dirty="0" smtClean="0">
              <a:ln>
                <a:solidFill>
                  <a:srgbClr val="FF9966"/>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179638" algn="l"/>
              </a:tabLst>
            </a:pPr>
            <a:r>
              <a:rPr kumimoji="0" lang="cs-CZ" sz="2400" b="0" i="0" u="sng" strike="noStrike" cap="none" normalizeH="0" baseline="0" dirty="0" smtClean="0">
                <a:ln>
                  <a:solidFill>
                    <a:srgbClr val="FF99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7:1(2:1)   19.9.2015   7. ko</a:t>
            </a:r>
            <a:r>
              <a:rPr kumimoji="0" lang="cs-CZ" sz="2400" b="1" i="0" u="sng" strike="noStrike" cap="none" normalizeH="0" baseline="0" dirty="0" smtClean="0">
                <a:ln>
                  <a:solidFill>
                    <a:srgbClr val="FF9966"/>
                  </a:solidFill>
                </a:ln>
                <a:solidFill>
                  <a:schemeClr val="tx1"/>
                </a:solidFill>
                <a:effectLst/>
                <a:latin typeface="Arial" pitchFamily="34" charset="0"/>
                <a:ea typeface="Times New Roman" pitchFamily="18" charset="0"/>
                <a:cs typeface="Arial" pitchFamily="34" charset="0"/>
              </a:rPr>
              <a:t>lo</a:t>
            </a:r>
            <a:endParaRPr kumimoji="0" lang="cs-CZ" sz="2000" b="1" i="0" u="sng" strike="noStrike" cap="none" normalizeH="0" baseline="0" dirty="0" smtClean="0">
              <a:ln>
                <a:solidFill>
                  <a:srgbClr val="FF9966"/>
                </a:solid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179638" algn="l"/>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Během týdne se našemu mužstvu rozpadla stoperská dvojice a trenér musel hledat novou variantu. Našel ji v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 Hrdým a proti loni ještě diviznímu mužstvu, které je však zatím až na 14. místě, jsme nastupovali, jako favorit. V 7. minutě mohl naši úlohu potvrdit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po rohu hlavou trefil jen břevno a ani z dorážky nebyl přesný. To ale byla na dlouhou dobu z naší strany poslední nebezpečná situace, kterou jsme si před brankou hostů vypracovali. Byl to naopak soupeř, který v 10. minutě zaútočil po pravé straně, Mencl neudržel stabilitu na nohách a po zpětné přihrávce dostal hosty do vedení 1:0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Hankocy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dalších minutách  se moc pohledný fotbal nehrál. Hosté hráli obětavě, žádný míč nebyl ztracen a důraz v obranné činnosti nám neseděl. Připomněli jsme se až ve 26. minutě, kdy po centru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Čámského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hlavičkoval nad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Radost na naší lavičce vypukla o 10 minut později. Do rozhozené obrany Žatce se vydal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Málak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krásnou přihrávkou do šestnáctky vyzval nabíhajícího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 vyrovnání na 1:1. Rozhodčí Doubek už se pomalu začal dívat na hodinky, aby poslal hráče na přestávku, když se v nepřehledné situaci před brankou Slavoje nejlépe zorientoval autor naší předchozí branky Tomáš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do kabiny jsme odcházeli s vedením 2:1. Na úvod druhé půle se si na centr do našeho vápna naběhl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Wiesinger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míč poslal vysoko nad branku. Důležitý moment se odehrál v 51. minutě. Po rohu si na míč na hranici šestnáctky počíhal Marek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levou nohou poslal míč nechytatelně za záda</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ovéPole 9"/>
          <p:cNvSpPr txBox="1"/>
          <p:nvPr/>
        </p:nvSpPr>
        <p:spPr>
          <a:xfrm>
            <a:off x="5719564" y="91108"/>
            <a:ext cx="4464496" cy="1938992"/>
          </a:xfrm>
          <a:prstGeom prst="rect">
            <a:avLst/>
          </a:prstGeom>
          <a:blipFill dpi="0" rotWithShape="1">
            <a:blip r:embed="rId4" cstate="print">
              <a:alphaModFix amt="56000"/>
            </a:blip>
            <a:srcRect/>
            <a:stretch>
              <a:fillRect/>
            </a:stretch>
          </a:blipFill>
          <a:ln w="73025">
            <a:solidFill>
              <a:srgbClr val="FF9966"/>
            </a:solidFill>
            <a:prstDash val="lgDashDotDot"/>
          </a:ln>
        </p:spPr>
        <p:txBody>
          <a:bodyPr wrap="square" rtlCol="0">
            <a:spAutoFit/>
          </a:bodyPr>
          <a:lstStyle/>
          <a:p>
            <a:pPr algn="ctr"/>
            <a:r>
              <a:rPr lang="cs-CZ" sz="2400" dirty="0" smtClean="0">
                <a:solidFill>
                  <a:srgbClr val="003399"/>
                </a:solidFill>
                <a:effectLst>
                  <a:outerShdw blurRad="38100" dist="38100" dir="2700000" algn="tl">
                    <a:srgbClr val="000000">
                      <a:alpha val="43137"/>
                    </a:srgbClr>
                  </a:outerShdw>
                </a:effectLst>
                <a:latin typeface="Candara" pitchFamily="34" charset="0"/>
              </a:rPr>
              <a:t>Naše mužstvo dospělých se v prvním poločase  trápilo a obrat  nastal  až v závěru první půle. Ve druhé už  dění na hřišti patřilo našemu mužstvu</a:t>
            </a:r>
          </a:p>
        </p:txBody>
      </p:sp>
      <p:cxnSp>
        <p:nvCxnSpPr>
          <p:cNvPr id="11" name="Přímá spojovací šipka 10"/>
          <p:cNvCxnSpPr/>
          <p:nvPr/>
        </p:nvCxnSpPr>
        <p:spPr bwMode="auto">
          <a:xfrm>
            <a:off x="9463980" y="7075884"/>
            <a:ext cx="576064" cy="72008"/>
          </a:xfrm>
          <a:prstGeom prst="straightConnector1">
            <a:avLst/>
          </a:prstGeom>
          <a:noFill/>
          <a:ln w="6350"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12" name="TextovéPole 11"/>
          <p:cNvSpPr txBox="1"/>
          <p:nvPr/>
        </p:nvSpPr>
        <p:spPr>
          <a:xfrm>
            <a:off x="7627796" y="6931868"/>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17</a:t>
            </a:r>
          </a:p>
        </p:txBody>
      </p:sp>
      <p:sp>
        <p:nvSpPr>
          <p:cNvPr id="13" name="TextovéPole 12"/>
          <p:cNvSpPr txBox="1"/>
          <p:nvPr/>
        </p:nvSpPr>
        <p:spPr>
          <a:xfrm>
            <a:off x="1831132" y="7004456"/>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18</a:t>
            </a:r>
          </a:p>
        </p:txBody>
      </p:sp>
      <p:sp>
        <p:nvSpPr>
          <p:cNvPr id="18" name="TextovéPole 1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sp>
        <p:nvSpPr>
          <p:cNvPr id="20" name="Rectangle 1"/>
          <p:cNvSpPr>
            <a:spLocks noChangeArrowheads="1"/>
          </p:cNvSpPr>
          <p:nvPr/>
        </p:nvSpPr>
        <p:spPr bwMode="auto">
          <a:xfrm>
            <a:off x="102940" y="307132"/>
            <a:ext cx="4536504"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bezmocného Boučka v brance hostů. Od tohoto stavu 3:1 začalo na hřišti kralovat naše mužstvo. Jedna z ústředních postav našeho mužstva v tomto utkání Marek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poslal krásný míč do ulice na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ten brankou v 60. minutě na 4:1 završil hattrick. Obrana hostů rezignovala a o 3 minuty později zase Slanička nahrál do volného prostoru Stejskalovi, který uklidil míč k tyči na 5:1. Velkou příležitost měl i Kucler, ale s míčem už se dostal do těžkého úhlu a cestu míče do sítě zastavil brankář. Další branky v sítí Žatce se diváci dočkali v 79. minutě, když po rohu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Kuclera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brankář míč podběhl a na listinu střelců brankou na 6:1 se zapsal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 konce zbývalo 9 minut, když byl v šestnáctce zastaven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jen za cenu faulu a kopali jsme penaltu. K těm je na podzim určen Slanička, který ji také proměnil a určil konečný výsledek zápasu 7:1 pro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3, Malák1 ,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Stejskal 1, Slanička 1 z penalty</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Kloub-</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Čámský</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(68.Poráč),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Hrdý, Mencl-Kucler, </a:t>
            </a: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,Slanička,  Stejskal(75.Marek)-</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Tichý(68.J.Grepl)</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Připraveni: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Šimral,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Koráň</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Michovský</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J.Vinš</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.Frey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Masér: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.Zavřel</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T.Doubek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Mecl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J.Šmíd</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Delegát:</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J.Kirilák</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179638" algn="l"/>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Hlavní pořadatel: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J.Havner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120 diváků</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ovéPole 21"/>
          <p:cNvSpPr txBox="1"/>
          <p:nvPr/>
        </p:nvSpPr>
        <p:spPr>
          <a:xfrm>
            <a:off x="246956" y="19100"/>
            <a:ext cx="4104456" cy="276999"/>
          </a:xfrm>
          <a:prstGeom prst="rect">
            <a:avLst/>
          </a:prstGeom>
          <a:solidFill>
            <a:schemeClr val="accent5">
              <a:lumMod val="20000"/>
              <a:lumOff val="80000"/>
            </a:schemeClr>
          </a:solidFill>
          <a:ln w="9525">
            <a:solidFill>
              <a:schemeClr val="tx1"/>
            </a:solidFill>
          </a:ln>
        </p:spPr>
        <p:txBody>
          <a:bodyPr wrap="square" rtlCol="0">
            <a:spAutoFit/>
          </a:bodyPr>
          <a:lstStyle/>
          <a:p>
            <a:pPr algn="ctr"/>
            <a:r>
              <a:rPr lang="cs-CZ" dirty="0" err="1" smtClean="0">
                <a:latin typeface="Arial" pitchFamily="34" charset="0"/>
                <a:cs typeface="Arial" pitchFamily="34" charset="0"/>
              </a:rPr>
              <a:t>Štětí</a:t>
            </a:r>
            <a:r>
              <a:rPr lang="cs-CZ" dirty="0" smtClean="0">
                <a:latin typeface="Arial" pitchFamily="34" charset="0"/>
                <a:cs typeface="Arial" pitchFamily="34" charset="0"/>
              </a:rPr>
              <a:t>-Žatec 19.9.2015</a:t>
            </a:r>
          </a:p>
        </p:txBody>
      </p:sp>
      <p:pic>
        <p:nvPicPr>
          <p:cNvPr id="8232" name="Picture 40"/>
          <p:cNvPicPr>
            <a:picLocks noChangeAspect="1" noChangeArrowheads="1"/>
          </p:cNvPicPr>
          <p:nvPr/>
        </p:nvPicPr>
        <p:blipFill>
          <a:blip r:embed="rId3" cstate="print"/>
          <a:srcRect/>
          <a:stretch>
            <a:fillRect/>
          </a:stretch>
        </p:blipFill>
        <p:spPr bwMode="auto">
          <a:xfrm>
            <a:off x="174948" y="3835524"/>
            <a:ext cx="4464496" cy="2736304"/>
          </a:xfrm>
          <a:prstGeom prst="rect">
            <a:avLst/>
          </a:prstGeom>
          <a:noFill/>
          <a:ln w="9525">
            <a:noFill/>
            <a:miter lim="800000"/>
            <a:headEnd/>
            <a:tailEnd/>
          </a:ln>
        </p:spPr>
      </p:pic>
      <p:sp>
        <p:nvSpPr>
          <p:cNvPr id="24" name="TextovéPole 23"/>
          <p:cNvSpPr txBox="1"/>
          <p:nvPr/>
        </p:nvSpPr>
        <p:spPr>
          <a:xfrm>
            <a:off x="318964" y="6654869"/>
            <a:ext cx="4104456" cy="276999"/>
          </a:xfrm>
          <a:prstGeom prst="rect">
            <a:avLst/>
          </a:prstGeom>
          <a:gradFill>
            <a:gsLst>
              <a:gs pos="0">
                <a:srgbClr val="FFEFD1"/>
              </a:gs>
              <a:gs pos="64999">
                <a:srgbClr val="F0EBD5"/>
              </a:gs>
              <a:gs pos="100000">
                <a:srgbClr val="D1C39F"/>
              </a:gs>
            </a:gsLst>
            <a:lin ang="5400000" scaled="0"/>
          </a:gradFill>
          <a:ln w="9525">
            <a:solidFill>
              <a:schemeClr val="tx1"/>
            </a:solidFill>
          </a:ln>
        </p:spPr>
        <p:txBody>
          <a:bodyPr wrap="square" rtlCol="0">
            <a:spAutoFit/>
          </a:bodyPr>
          <a:lstStyle/>
          <a:p>
            <a:pPr algn="ctr"/>
            <a:r>
              <a:rPr lang="cs-CZ" dirty="0" smtClean="0">
                <a:latin typeface="Arial" pitchFamily="34" charset="0"/>
                <a:cs typeface="Arial" pitchFamily="34" charset="0"/>
              </a:rPr>
              <a:t>SK </a:t>
            </a:r>
            <a:r>
              <a:rPr lang="cs-CZ" dirty="0" err="1" smtClean="0">
                <a:latin typeface="Arial" pitchFamily="34" charset="0"/>
                <a:cs typeface="Arial" pitchFamily="34" charset="0"/>
              </a:rPr>
              <a:t>Štětí</a:t>
            </a:r>
            <a:r>
              <a:rPr lang="cs-CZ" dirty="0" smtClean="0">
                <a:latin typeface="Arial" pitchFamily="34" charset="0"/>
                <a:cs typeface="Arial" pitchFamily="34" charset="0"/>
              </a:rPr>
              <a:t>- FK Slavoj  Žatec 19.9.2015</a:t>
            </a:r>
          </a:p>
        </p:txBody>
      </p:sp>
      <p:graphicFrame>
        <p:nvGraphicFramePr>
          <p:cNvPr id="14" name="Tabulka 13"/>
          <p:cNvGraphicFramePr>
            <a:graphicFrameLocks noGrp="1"/>
          </p:cNvGraphicFramePr>
          <p:nvPr/>
        </p:nvGraphicFramePr>
        <p:xfrm>
          <a:off x="5503541" y="163116"/>
          <a:ext cx="4648698" cy="2743200"/>
        </p:xfrm>
        <a:graphic>
          <a:graphicData uri="http://schemas.openxmlformats.org/drawingml/2006/table">
            <a:tbl>
              <a:tblPr/>
              <a:tblGrid>
                <a:gridCol w="309655">
                  <a:extLst>
                    <a:ext uri="{9D8B030D-6E8A-4147-A177-3AD203B41FA5}">
                      <a16:colId xmlns:a16="http://schemas.microsoft.com/office/drawing/2014/main" val="20000"/>
                    </a:ext>
                  </a:extLst>
                </a:gridCol>
                <a:gridCol w="220630">
                  <a:extLst>
                    <a:ext uri="{9D8B030D-6E8A-4147-A177-3AD203B41FA5}">
                      <a16:colId xmlns:a16="http://schemas.microsoft.com/office/drawing/2014/main" val="20001"/>
                    </a:ext>
                  </a:extLst>
                </a:gridCol>
                <a:gridCol w="1753420">
                  <a:extLst>
                    <a:ext uri="{9D8B030D-6E8A-4147-A177-3AD203B41FA5}">
                      <a16:colId xmlns:a16="http://schemas.microsoft.com/office/drawing/2014/main" val="20002"/>
                    </a:ext>
                  </a:extLst>
                </a:gridCol>
                <a:gridCol w="220630">
                  <a:extLst>
                    <a:ext uri="{9D8B030D-6E8A-4147-A177-3AD203B41FA5}">
                      <a16:colId xmlns:a16="http://schemas.microsoft.com/office/drawing/2014/main" val="20003"/>
                    </a:ext>
                  </a:extLst>
                </a:gridCol>
                <a:gridCol w="220630">
                  <a:extLst>
                    <a:ext uri="{9D8B030D-6E8A-4147-A177-3AD203B41FA5}">
                      <a16:colId xmlns:a16="http://schemas.microsoft.com/office/drawing/2014/main" val="20004"/>
                    </a:ext>
                  </a:extLst>
                </a:gridCol>
                <a:gridCol w="220630">
                  <a:extLst>
                    <a:ext uri="{9D8B030D-6E8A-4147-A177-3AD203B41FA5}">
                      <a16:colId xmlns:a16="http://schemas.microsoft.com/office/drawing/2014/main" val="20005"/>
                    </a:ext>
                  </a:extLst>
                </a:gridCol>
                <a:gridCol w="220630">
                  <a:extLst>
                    <a:ext uri="{9D8B030D-6E8A-4147-A177-3AD203B41FA5}">
                      <a16:colId xmlns:a16="http://schemas.microsoft.com/office/drawing/2014/main" val="20006"/>
                    </a:ext>
                  </a:extLst>
                </a:gridCol>
                <a:gridCol w="220630">
                  <a:extLst>
                    <a:ext uri="{9D8B030D-6E8A-4147-A177-3AD203B41FA5}">
                      <a16:colId xmlns:a16="http://schemas.microsoft.com/office/drawing/2014/main" val="20007"/>
                    </a:ext>
                  </a:extLst>
                </a:gridCol>
                <a:gridCol w="545766">
                  <a:extLst>
                    <a:ext uri="{9D8B030D-6E8A-4147-A177-3AD203B41FA5}">
                      <a16:colId xmlns:a16="http://schemas.microsoft.com/office/drawing/2014/main" val="20008"/>
                    </a:ext>
                  </a:extLst>
                </a:gridCol>
                <a:gridCol w="402552">
                  <a:extLst>
                    <a:ext uri="{9D8B030D-6E8A-4147-A177-3AD203B41FA5}">
                      <a16:colId xmlns:a16="http://schemas.microsoft.com/office/drawing/2014/main" val="20009"/>
                    </a:ext>
                  </a:extLst>
                </a:gridCol>
                <a:gridCol w="313525">
                  <a:extLst>
                    <a:ext uri="{9D8B030D-6E8A-4147-A177-3AD203B41FA5}">
                      <a16:colId xmlns:a16="http://schemas.microsoft.com/office/drawing/2014/main" val="20010"/>
                    </a:ext>
                  </a:extLst>
                </a:gridCol>
              </a:tblGrid>
              <a:tr h="152400">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900" b="1" i="0" u="none" strike="noStrike">
                          <a:solidFill>
                            <a:srgbClr val="0000CC"/>
                          </a:solidFill>
                          <a:latin typeface="Calibri"/>
                        </a:rPr>
                        <a:t>Krajský přebor starší  dorost  2015/2016 po 8.kole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30:5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Litvínov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29:13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Ervěnice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21:11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VOŠ Roudnice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34:16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J. Děčín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25:16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Neštěmice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21:12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FC Chomutov/Spořice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35:19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FF0000"/>
                          </a:solidFill>
                          <a:latin typeface="Arial"/>
                        </a:rPr>
                        <a:t>SK Štětí/Hošťka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Calibri"/>
                        </a:rPr>
                        <a:t>12:17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12:19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TJ </a:t>
                      </a:r>
                      <a:r>
                        <a:rPr lang="cs-CZ" sz="900" b="1" i="0" u="none" strike="noStrike" dirty="0" err="1">
                          <a:solidFill>
                            <a:srgbClr val="000000"/>
                          </a:solidFill>
                          <a:latin typeface="Arial"/>
                        </a:rPr>
                        <a:t>Košťany</a:t>
                      </a:r>
                      <a:r>
                        <a:rPr lang="cs-CZ" sz="900" b="1" i="0" u="none" strike="noStrike" dirty="0">
                          <a:solidFill>
                            <a:srgbClr val="000000"/>
                          </a:solidFill>
                          <a:latin typeface="Arial"/>
                        </a:rPr>
                        <a:t>/</a:t>
                      </a:r>
                      <a:r>
                        <a:rPr lang="cs-CZ" sz="900" b="1" i="0" u="none" strike="noStrike" dirty="0" err="1">
                          <a:solidFill>
                            <a:srgbClr val="000000"/>
                          </a:solidFill>
                          <a:latin typeface="Arial"/>
                        </a:rPr>
                        <a:t>Oldřichov</a:t>
                      </a:r>
                      <a:endParaRPr lang="cs-CZ" sz="9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20:29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10:22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11:17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Svádov/V. Březno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11:20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8:34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Mostecký FK/Obrnice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7:36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graphicFrame>
        <p:nvGraphicFramePr>
          <p:cNvPr id="21" name="Tabulka 20"/>
          <p:cNvGraphicFramePr>
            <a:graphicFrameLocks noGrp="1"/>
          </p:cNvGraphicFramePr>
          <p:nvPr/>
        </p:nvGraphicFramePr>
        <p:xfrm>
          <a:off x="5575548" y="3721943"/>
          <a:ext cx="4520283" cy="3209925"/>
        </p:xfrm>
        <a:graphic>
          <a:graphicData uri="http://schemas.openxmlformats.org/drawingml/2006/table">
            <a:tbl>
              <a:tblPr/>
              <a:tblGrid>
                <a:gridCol w="1369067">
                  <a:extLst>
                    <a:ext uri="{9D8B030D-6E8A-4147-A177-3AD203B41FA5}">
                      <a16:colId xmlns:a16="http://schemas.microsoft.com/office/drawing/2014/main" val="20000"/>
                    </a:ext>
                  </a:extLst>
                </a:gridCol>
                <a:gridCol w="1522497">
                  <a:extLst>
                    <a:ext uri="{9D8B030D-6E8A-4147-A177-3AD203B41FA5}">
                      <a16:colId xmlns:a16="http://schemas.microsoft.com/office/drawing/2014/main" val="20001"/>
                    </a:ext>
                  </a:extLst>
                </a:gridCol>
                <a:gridCol w="767150">
                  <a:extLst>
                    <a:ext uri="{9D8B030D-6E8A-4147-A177-3AD203B41FA5}">
                      <a16:colId xmlns:a16="http://schemas.microsoft.com/office/drawing/2014/main" val="20002"/>
                    </a:ext>
                  </a:extLst>
                </a:gridCol>
                <a:gridCol w="861569">
                  <a:extLst>
                    <a:ext uri="{9D8B030D-6E8A-4147-A177-3AD203B41FA5}">
                      <a16:colId xmlns:a16="http://schemas.microsoft.com/office/drawing/2014/main" val="20003"/>
                    </a:ext>
                  </a:extLst>
                </a:gridCol>
              </a:tblGrid>
              <a:tr h="147228">
                <a:tc gridSpan="4">
                  <a:txBody>
                    <a:bodyPr/>
                    <a:lstStyle/>
                    <a:p>
                      <a:pPr algn="ctr" rtl="0" fontAlgn="ctr"/>
                      <a:r>
                        <a:rPr lang="cs-CZ" sz="1600" b="1" i="0" u="none" strike="noStrike" dirty="0">
                          <a:solidFill>
                            <a:srgbClr val="000000"/>
                          </a:solidFill>
                          <a:latin typeface="Calibri"/>
                        </a:rPr>
                        <a:t>7. kolo 19.-20.09.2015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22017">
                <a:tc>
                  <a:txBody>
                    <a:bodyPr/>
                    <a:lstStyle/>
                    <a:p>
                      <a:pPr algn="ctr" rtl="0" fontAlgn="ctr"/>
                      <a:r>
                        <a:rPr lang="cs-CZ" sz="1400" b="1" i="0" u="none" strike="noStrike">
                          <a:solidFill>
                            <a:srgbClr val="000000"/>
                          </a:solidFill>
                          <a:latin typeface="Calibri"/>
                        </a:rPr>
                        <a:t>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a:txBody>
                    <a:bodyPr/>
                    <a:lstStyle/>
                    <a:p>
                      <a:pPr algn="ctr" rtl="0" fontAlgn="ctr"/>
                      <a:r>
                        <a:rPr lang="cs-CZ" sz="1400" b="1"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a:txBody>
                    <a:bodyPr/>
                    <a:lstStyle/>
                    <a:p>
                      <a:pPr algn="ctr" rtl="0" fontAlgn="ctr"/>
                      <a:r>
                        <a:rPr lang="cs-CZ" sz="1400" b="1" i="0" u="none" strike="noStrike">
                          <a:solidFill>
                            <a:srgbClr val="000000"/>
                          </a:solidFill>
                          <a:latin typeface="Calibri"/>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a:txBody>
                    <a:bodyPr/>
                    <a:lstStyle/>
                    <a:p>
                      <a:pPr algn="ctr" rtl="0" fontAlgn="ctr"/>
                      <a:r>
                        <a:rPr lang="cs-CZ" sz="1400" b="1" i="0" u="none" strike="noStrike">
                          <a:solidFill>
                            <a:srgbClr val="000000"/>
                          </a:solidFill>
                          <a:latin typeface="Calibri"/>
                        </a:rPr>
                        <a:t>mladší</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extLst>
                  <a:ext uri="{0D108BD9-81ED-4DB2-BD59-A6C34878D82A}">
                    <a16:rowId xmlns:a16="http://schemas.microsoft.com/office/drawing/2014/main" val="10001"/>
                  </a:ext>
                </a:extLst>
              </a:tr>
              <a:tr h="95500">
                <a:tc>
                  <a:txBody>
                    <a:bodyPr/>
                    <a:lstStyle/>
                    <a:p>
                      <a:pPr algn="ctr" rtl="0" fontAlgn="ctr"/>
                      <a:r>
                        <a:rPr lang="cs-CZ" sz="1000" b="1" i="0" u="none" strike="noStrike">
                          <a:solidFill>
                            <a:srgbClr val="000000"/>
                          </a:solidFill>
                          <a:latin typeface="Arial"/>
                        </a:rPr>
                        <a:t>SK Ervěnice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FK J.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2:1  PK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1:7</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1470">
                <a:tc>
                  <a:txBody>
                    <a:bodyPr/>
                    <a:lstStyle/>
                    <a:p>
                      <a:pPr algn="ctr" rtl="0" fontAlgn="ctr"/>
                      <a:r>
                        <a:rPr lang="cs-CZ" sz="1000" b="1" i="0" u="none" strike="noStrike">
                          <a:solidFill>
                            <a:srgbClr val="000000"/>
                          </a:solidFill>
                          <a:latin typeface="Arial"/>
                        </a:rPr>
                        <a:t>FK Litvínov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VOŠ Roudnice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95500">
                <a:tc>
                  <a:txBody>
                    <a:bodyPr/>
                    <a:lstStyle/>
                    <a:p>
                      <a:pPr algn="ctr" rtl="0" fontAlgn="ctr"/>
                      <a:r>
                        <a:rPr lang="cs-CZ" sz="1000" b="1" i="0" u="none" strike="noStrike">
                          <a:solidFill>
                            <a:srgbClr val="000000"/>
                          </a:solidFill>
                          <a:latin typeface="Arial"/>
                        </a:rPr>
                        <a:t>FK Louny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TJ Svádov/V. Březno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6:0</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95500">
                <a:tc>
                  <a:txBody>
                    <a:bodyPr/>
                    <a:lstStyle/>
                    <a:p>
                      <a:pPr algn="ctr" rtl="0" fontAlgn="ctr"/>
                      <a:r>
                        <a:rPr lang="cs-CZ" sz="1000" b="1" i="0" u="none" strike="noStrike">
                          <a:solidFill>
                            <a:srgbClr val="000000"/>
                          </a:solidFill>
                          <a:latin typeface="Arial"/>
                        </a:rPr>
                        <a:t>FC Chomutov/Spořice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Mostecký FK/Obrnice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95500">
                <a:tc>
                  <a:txBody>
                    <a:bodyPr/>
                    <a:lstStyle/>
                    <a:p>
                      <a:pPr algn="ctr" rtl="0" fontAlgn="ctr"/>
                      <a:r>
                        <a:rPr lang="cs-CZ" sz="1000" b="1" i="0" u="none" strike="noStrike">
                          <a:solidFill>
                            <a:srgbClr val="000000"/>
                          </a:solidFill>
                          <a:latin typeface="Arial"/>
                        </a:rPr>
                        <a:t>TJ Krupka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FK Neštěmice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0:5</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05331">
                <a:tc>
                  <a:txBody>
                    <a:bodyPr/>
                    <a:lstStyle/>
                    <a:p>
                      <a:pPr algn="ctr" rtl="0" fontAlgn="ctr"/>
                      <a:r>
                        <a:rPr lang="cs-CZ" sz="1200" b="1" i="0" u="none" strike="noStrike">
                          <a:solidFill>
                            <a:srgbClr val="FF0000"/>
                          </a:solidFill>
                          <a:latin typeface="Arial"/>
                        </a:rPr>
                        <a:t>FK Litoměřice</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FF0000"/>
                          </a:solidFill>
                          <a:latin typeface="Arial"/>
                        </a:rPr>
                        <a:t>SK Štětí/Hošťka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FF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FF0000"/>
                          </a:solidFill>
                          <a:latin typeface="Arial"/>
                        </a:rPr>
                        <a:t>7:1</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95500">
                <a:tc>
                  <a:txBody>
                    <a:bodyPr/>
                    <a:lstStyle/>
                    <a:p>
                      <a:pPr algn="ctr" rtl="0" fontAlgn="ctr"/>
                      <a:r>
                        <a:rPr lang="cs-CZ" sz="1000" b="1" i="0" u="none" strike="noStrike">
                          <a:solidFill>
                            <a:srgbClr val="000000"/>
                          </a:solidFill>
                          <a:latin typeface="Arial"/>
                        </a:rPr>
                        <a:t>FK Bílina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TJ Košťany/Oldřichov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0:3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38703">
                <a:tc gridSpan="4">
                  <a:txBody>
                    <a:bodyPr/>
                    <a:lstStyle/>
                    <a:p>
                      <a:pPr algn="ctr" rtl="0" fontAlgn="ctr"/>
                      <a:r>
                        <a:rPr lang="cs-CZ" sz="1600" b="1" i="0" u="none" strike="noStrike">
                          <a:solidFill>
                            <a:srgbClr val="000000"/>
                          </a:solidFill>
                          <a:latin typeface="Calibri"/>
                        </a:rPr>
                        <a:t>8. kolo 26.-27.09.2015 </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95500">
                <a:tc>
                  <a:txBody>
                    <a:bodyPr/>
                    <a:lstStyle/>
                    <a:p>
                      <a:pPr algn="ctr" rtl="0" fontAlgn="ctr"/>
                      <a:r>
                        <a:rPr lang="cs-CZ" sz="1000" b="1" i="0" u="none" strike="noStrike">
                          <a:solidFill>
                            <a:srgbClr val="000000"/>
                          </a:solidFill>
                          <a:latin typeface="Arial"/>
                        </a:rPr>
                        <a:t>ASK Lovosice/Velemín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TJ Krupka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0:3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95500">
                <a:tc>
                  <a:txBody>
                    <a:bodyPr/>
                    <a:lstStyle/>
                    <a:p>
                      <a:pPr algn="ctr" rtl="0" fontAlgn="ctr"/>
                      <a:r>
                        <a:rPr lang="cs-CZ" sz="1000" b="1" i="0" u="none" strike="noStrike">
                          <a:solidFill>
                            <a:srgbClr val="000000"/>
                          </a:solidFill>
                          <a:latin typeface="Arial"/>
                        </a:rPr>
                        <a:t>TJ Svádov/V. Březno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SK Ervěnice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3:4  PK</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95500">
                <a:tc>
                  <a:txBody>
                    <a:bodyPr/>
                    <a:lstStyle/>
                    <a:p>
                      <a:pPr algn="ctr" rtl="0" fontAlgn="ctr"/>
                      <a:r>
                        <a:rPr lang="cs-CZ" sz="1000" b="1" i="0" u="none" strike="noStrike">
                          <a:solidFill>
                            <a:srgbClr val="000000"/>
                          </a:solidFill>
                          <a:latin typeface="Arial"/>
                        </a:rPr>
                        <a:t>FK Litvínov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FK Louny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2:1 PK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2:0</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95500">
                <a:tc>
                  <a:txBody>
                    <a:bodyPr/>
                    <a:lstStyle/>
                    <a:p>
                      <a:pPr algn="ctr" rtl="0" fontAlgn="ctr"/>
                      <a:r>
                        <a:rPr lang="cs-CZ" sz="1000" b="1" i="0" u="none" strike="noStrike">
                          <a:solidFill>
                            <a:srgbClr val="000000"/>
                          </a:solidFill>
                          <a:latin typeface="Arial"/>
                        </a:rPr>
                        <a:t>VOŠ Roudnice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TJ Košťany/Oldřichov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9:3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r h="105331">
                <a:tc>
                  <a:txBody>
                    <a:bodyPr/>
                    <a:lstStyle/>
                    <a:p>
                      <a:pPr algn="ctr" rtl="0" fontAlgn="ctr"/>
                      <a:r>
                        <a:rPr lang="cs-CZ" sz="1200" b="1" i="0" u="none" strike="noStrike">
                          <a:solidFill>
                            <a:srgbClr val="FF0000"/>
                          </a:solidFill>
                          <a:latin typeface="Arial"/>
                        </a:rPr>
                        <a:t>SK Štětí/Hošťka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FF0000"/>
                          </a:solidFill>
                          <a:latin typeface="Arial"/>
                        </a:rPr>
                        <a:t>FK Bílina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FF0000"/>
                          </a:solidFill>
                          <a:latin typeface="Arial"/>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FF0000"/>
                          </a:solidFill>
                          <a:latin typeface="Arial"/>
                        </a:rPr>
                        <a:t>1:6</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95500">
                <a:tc>
                  <a:txBody>
                    <a:bodyPr/>
                    <a:lstStyle/>
                    <a:p>
                      <a:pPr algn="ctr" rtl="0" fontAlgn="ctr"/>
                      <a:r>
                        <a:rPr lang="cs-CZ" sz="1000" b="1" i="0" u="none" strike="noStrike">
                          <a:solidFill>
                            <a:srgbClr val="000000"/>
                          </a:solidFill>
                          <a:latin typeface="Arial"/>
                        </a:rPr>
                        <a:t>FK Neštěmice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FK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3:2</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r h="95500">
                <a:tc>
                  <a:txBody>
                    <a:bodyPr/>
                    <a:lstStyle/>
                    <a:p>
                      <a:pPr algn="ctr" rtl="0" fontAlgn="ctr"/>
                      <a:r>
                        <a:rPr lang="cs-CZ" sz="1000" b="1" i="0" u="none" strike="noStrike">
                          <a:solidFill>
                            <a:srgbClr val="000000"/>
                          </a:solidFill>
                          <a:latin typeface="Arial"/>
                        </a:rPr>
                        <a:t>FK J. Děčín</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FC Chomutov/Spořice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5:1</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bl>
          </a:graphicData>
        </a:graphic>
      </p:graphicFrame>
      <p:sp>
        <p:nvSpPr>
          <p:cNvPr id="25" name="TextovéPole 24"/>
          <p:cNvSpPr txBox="1"/>
          <p:nvPr/>
        </p:nvSpPr>
        <p:spPr>
          <a:xfrm>
            <a:off x="5575548" y="2971428"/>
            <a:ext cx="4464496" cy="646331"/>
          </a:xfrm>
          <a:prstGeom prst="rect">
            <a:avLst/>
          </a:prstGeom>
          <a:solidFill>
            <a:srgbClr val="99FF66"/>
          </a:solidFill>
        </p:spPr>
        <p:txBody>
          <a:bodyPr wrap="square" rtlCol="0">
            <a:spAutoFit/>
          </a:bodyPr>
          <a:lstStyle/>
          <a:p>
            <a:pPr algn="ctr"/>
            <a:r>
              <a:rPr lang="cs-CZ" sz="1800" u="sng" dirty="0" smtClean="0">
                <a:latin typeface="Rockwell Condensed" pitchFamily="18" charset="0"/>
              </a:rPr>
              <a:t>Výsledky staršího a mladšího dorostu v Ústeckém přeboru</a:t>
            </a:r>
          </a:p>
        </p:txBody>
      </p:sp>
      <p:pic>
        <p:nvPicPr>
          <p:cNvPr id="8194" name="Picture 52"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19</a:t>
            </a:r>
          </a:p>
        </p:txBody>
      </p:sp>
      <p:sp>
        <p:nvSpPr>
          <p:cNvPr id="17" name="TextovéPole 16"/>
          <p:cNvSpPr txBox="1"/>
          <p:nvPr/>
        </p:nvSpPr>
        <p:spPr>
          <a:xfrm>
            <a:off x="2119164" y="70235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sp>
        <p:nvSpPr>
          <p:cNvPr id="18" name="Obdélník 17"/>
          <p:cNvSpPr/>
          <p:nvPr/>
        </p:nvSpPr>
        <p:spPr>
          <a:xfrm>
            <a:off x="5431532" y="1308268"/>
            <a:ext cx="4752528" cy="5047536"/>
          </a:xfrm>
          <a:prstGeom prst="rect">
            <a:avLst/>
          </a:prstGeom>
          <a:ln w="38100">
            <a:solidFill>
              <a:srgbClr val="3366CC"/>
            </a:solidFill>
          </a:ln>
        </p:spPr>
        <p:txBody>
          <a:bodyPr wrap="square">
            <a:spAutoFit/>
          </a:bodyPr>
          <a:lstStyle/>
          <a:p>
            <a:pPr algn="just"/>
            <a:r>
              <a:rPr lang="cs-CZ" sz="1400" dirty="0" smtClean="0">
                <a:latin typeface="Viner Hand ITC" pitchFamily="66" charset="0"/>
                <a:cs typeface="Vijaya" pitchFamily="34" charset="0"/>
              </a:rPr>
              <a:t>Autobus naděje i s fanoušky se vydal do </a:t>
            </a:r>
            <a:r>
              <a:rPr lang="cs-CZ" sz="1400" dirty="0" err="1" smtClean="0">
                <a:latin typeface="Viner Hand ITC" pitchFamily="66" charset="0"/>
                <a:cs typeface="Vijaya" pitchFamily="34" charset="0"/>
              </a:rPr>
              <a:t>Štětí</a:t>
            </a:r>
            <a:r>
              <a:rPr lang="cs-CZ" sz="1400" dirty="0" smtClean="0">
                <a:latin typeface="Viner Hand ITC" pitchFamily="66" charset="0"/>
                <a:cs typeface="Vijaya" pitchFamily="34" charset="0"/>
              </a:rPr>
              <a:t>, na utkání s horkým kandidátem postupu. Trenéři se museli obejít bez distancovaného brankáře </a:t>
            </a:r>
            <a:r>
              <a:rPr lang="cs-CZ" sz="1400" dirty="0" err="1" smtClean="0">
                <a:latin typeface="Viner Hand ITC" pitchFamily="66" charset="0"/>
                <a:cs typeface="Vijaya" pitchFamily="34" charset="0"/>
              </a:rPr>
              <a:t>Weissera</a:t>
            </a:r>
            <a:r>
              <a:rPr lang="cs-CZ" sz="1400" dirty="0" smtClean="0">
                <a:latin typeface="Viner Hand ITC" pitchFamily="66" charset="0"/>
                <a:cs typeface="Vijaya" pitchFamily="34" charset="0"/>
              </a:rPr>
              <a:t>, stále nedoléčeného </a:t>
            </a:r>
            <a:r>
              <a:rPr lang="cs-CZ" sz="1400" dirty="0" err="1" smtClean="0">
                <a:latin typeface="Viner Hand ITC" pitchFamily="66" charset="0"/>
                <a:cs typeface="Vijaya" pitchFamily="34" charset="0"/>
              </a:rPr>
              <a:t>Klince</a:t>
            </a:r>
            <a:r>
              <a:rPr lang="cs-CZ" sz="1400" dirty="0" smtClean="0">
                <a:latin typeface="Viner Hand ITC" pitchFamily="66" charset="0"/>
                <a:cs typeface="Vijaya" pitchFamily="34" charset="0"/>
              </a:rPr>
              <a:t> P./ mezi náhradníky /, nemocných </a:t>
            </a:r>
            <a:r>
              <a:rPr lang="cs-CZ" sz="1400" dirty="0" err="1" smtClean="0">
                <a:latin typeface="Viner Hand ITC" pitchFamily="66" charset="0"/>
                <a:cs typeface="Vijaya" pitchFamily="34" charset="0"/>
              </a:rPr>
              <a:t>Merdy</a:t>
            </a:r>
            <a:r>
              <a:rPr lang="cs-CZ" sz="1400" dirty="0" smtClean="0">
                <a:latin typeface="Viner Hand ITC" pitchFamily="66" charset="0"/>
                <a:cs typeface="Vijaya" pitchFamily="34" charset="0"/>
              </a:rPr>
              <a:t>, Kozlíka a </a:t>
            </a:r>
            <a:r>
              <a:rPr lang="cs-CZ" sz="1400" dirty="0" err="1" smtClean="0">
                <a:latin typeface="Viner Hand ITC" pitchFamily="66" charset="0"/>
                <a:cs typeface="Vijaya" pitchFamily="34" charset="0"/>
              </a:rPr>
              <a:t>Ulbrika</a:t>
            </a:r>
            <a:r>
              <a:rPr lang="cs-CZ" sz="1400" dirty="0" smtClean="0">
                <a:latin typeface="Viner Hand ITC" pitchFamily="66" charset="0"/>
                <a:cs typeface="Vijaya" pitchFamily="34" charset="0"/>
              </a:rPr>
              <a:t>, ale v sestavě se objevil již Zelinka / změna trestu na podmínku /. Slavoj začal poněkud velice nebojácně, vytvořil si šance, a v 10.min.po centru Klímy se trefil </a:t>
            </a:r>
            <a:r>
              <a:rPr lang="cs-CZ" sz="1400" dirty="0" err="1" smtClean="0">
                <a:latin typeface="Viner Hand ITC" pitchFamily="66" charset="0"/>
                <a:cs typeface="Vijaya" pitchFamily="34" charset="0"/>
              </a:rPr>
              <a:t>Hankocy</a:t>
            </a:r>
            <a:r>
              <a:rPr lang="cs-CZ" sz="1400" dirty="0" smtClean="0">
                <a:latin typeface="Viner Hand ITC" pitchFamily="66" charset="0"/>
                <a:cs typeface="Vijaya" pitchFamily="34" charset="0"/>
              </a:rPr>
              <a:t> a bylo z toho vedení 0 - 1. Když do 35.min.hosté neproměnili další dvě gólové ! šance, udeřili domácí v jednom z protiútoku a domácí vyrovnali </a:t>
            </a:r>
            <a:r>
              <a:rPr lang="cs-CZ" sz="1400" dirty="0" err="1" smtClean="0">
                <a:latin typeface="Viner Hand ITC" pitchFamily="66" charset="0"/>
                <a:cs typeface="Vijaya" pitchFamily="34" charset="0"/>
              </a:rPr>
              <a:t>Belákem</a:t>
            </a:r>
            <a:r>
              <a:rPr lang="cs-CZ" sz="1400" dirty="0" smtClean="0">
                <a:latin typeface="Viner Hand ITC" pitchFamily="66" charset="0"/>
                <a:cs typeface="Vijaya" pitchFamily="34" charset="0"/>
              </a:rPr>
              <a:t>. Tentýž hráč v době kdy se rozhodčí chystal ukončit první poločas, proměnil nečekaný centr Stejskala ve vedoucí branku, a do šaten šel spokojený domácí tým za stavu 2 - 1, vedený </a:t>
            </a:r>
            <a:r>
              <a:rPr lang="cs-CZ" sz="1400" dirty="0" err="1" smtClean="0">
                <a:latin typeface="Viner Hand ITC" pitchFamily="66" charset="0"/>
                <a:cs typeface="Vijaya" pitchFamily="34" charset="0"/>
              </a:rPr>
              <a:t>koučem</a:t>
            </a:r>
            <a:r>
              <a:rPr lang="cs-CZ" sz="1400" dirty="0" smtClean="0">
                <a:latin typeface="Viner Hand ITC" pitchFamily="66" charset="0"/>
                <a:cs typeface="Vijaya" pitchFamily="34" charset="0"/>
              </a:rPr>
              <a:t> </a:t>
            </a:r>
            <a:r>
              <a:rPr lang="cs-CZ" sz="1400" dirty="0" err="1" smtClean="0">
                <a:latin typeface="Viner Hand ITC" pitchFamily="66" charset="0"/>
                <a:cs typeface="Vijaya" pitchFamily="34" charset="0"/>
              </a:rPr>
              <a:t>J.Vinšem</a:t>
            </a:r>
            <a:r>
              <a:rPr lang="cs-CZ" sz="1400" dirty="0" smtClean="0">
                <a:latin typeface="Viner Hand ITC" pitchFamily="66" charset="0"/>
                <a:cs typeface="Vijaya" pitchFamily="34" charset="0"/>
              </a:rPr>
              <a:t> / známý ze </a:t>
            </a:r>
            <a:r>
              <a:rPr lang="cs-CZ" sz="1400" dirty="0" err="1" smtClean="0">
                <a:latin typeface="Viner Hand ITC" pitchFamily="66" charset="0"/>
                <a:cs typeface="Vijaya" pitchFamily="34" charset="0"/>
              </a:rPr>
              <a:t>slavnýchčasůBlšan.Bohužel</a:t>
            </a:r>
            <a:r>
              <a:rPr lang="cs-CZ" sz="1400" dirty="0" smtClean="0">
                <a:latin typeface="Viner Hand ITC" pitchFamily="66" charset="0"/>
                <a:cs typeface="Vijaya" pitchFamily="34" charset="0"/>
              </a:rPr>
              <a:t> ve druhém poločase jakoby nastoupil neškodný soupeř pro domácí, kteří nešetřili aktivitou, což jim naši hráči umožnili vlažným až bojácným výkonem, kde nepomohla ani střídání, a v brance neměl ani svůj den Bouček. Jen se potvrdilo jak těžké bude uspět se soupeři v každém utkání pro naší sestavu, která z různých důvodů doznává i změn. Musíme bojovat dál ...a doufat.</a:t>
            </a:r>
            <a:endParaRPr lang="cs-CZ" sz="1400" dirty="0">
              <a:latin typeface="Viner Hand ITC" pitchFamily="66" charset="0"/>
              <a:cs typeface="Vijaya" pitchFamily="34" charset="0"/>
            </a:endParaRPr>
          </a:p>
        </p:txBody>
      </p:sp>
      <p:sp>
        <p:nvSpPr>
          <p:cNvPr id="19" name="Vývojový diagram: děrná páska 18"/>
          <p:cNvSpPr/>
          <p:nvPr/>
        </p:nvSpPr>
        <p:spPr bwMode="auto">
          <a:xfrm>
            <a:off x="5431532" y="33435"/>
            <a:ext cx="4824536" cy="1188811"/>
          </a:xfrm>
          <a:prstGeom prst="flowChartPunchedTape">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38100">
            <a:solidFill>
              <a:schemeClr val="accent1">
                <a:lumMod val="50000"/>
              </a:schemeClr>
            </a:solidFill>
            <a:prstDash val="dash"/>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000" b="1" i="0" u="none" strike="noStrike" cap="none" normalizeH="0" baseline="0" dirty="0" smtClean="0">
                <a:ln>
                  <a:noFill/>
                </a:ln>
                <a:effectLst/>
                <a:latin typeface="Berlin Sans FB Demi" pitchFamily="34" charset="0"/>
                <a:cs typeface="Arial" pitchFamily="34" charset="0"/>
              </a:rPr>
              <a:t>Co jsme si přečetli o zápase </a:t>
            </a:r>
            <a:r>
              <a:rPr kumimoji="0" lang="cs-CZ" sz="2000" b="1" i="0" u="none" strike="noStrike" cap="none" normalizeH="0" baseline="0" dirty="0" err="1" smtClean="0">
                <a:ln>
                  <a:noFill/>
                </a:ln>
                <a:effectLst/>
                <a:latin typeface="Berlin Sans FB Demi" pitchFamily="34" charset="0"/>
                <a:cs typeface="Arial" pitchFamily="34" charset="0"/>
              </a:rPr>
              <a:t>Štětí</a:t>
            </a:r>
            <a:r>
              <a:rPr kumimoji="0" lang="cs-CZ" sz="2000" b="1" i="0" u="none" strike="noStrike" cap="none" normalizeH="0" baseline="0" dirty="0" smtClean="0">
                <a:ln>
                  <a:noFill/>
                </a:ln>
                <a:effectLst/>
                <a:latin typeface="Berlin Sans FB Demi" pitchFamily="34" charset="0"/>
                <a:cs typeface="Arial" pitchFamily="34" charset="0"/>
              </a:rPr>
              <a:t>-Žatec </a:t>
            </a:r>
          </a:p>
          <a:p>
            <a:pPr marL="0" marR="0" indent="0" algn="ctr" defTabSz="914400" rtl="0" eaLnBrk="0" fontAlgn="base" latinLnBrk="0" hangingPunct="0">
              <a:lnSpc>
                <a:spcPct val="100000"/>
              </a:lnSpc>
              <a:spcBef>
                <a:spcPct val="0"/>
              </a:spcBef>
              <a:spcAft>
                <a:spcPct val="0"/>
              </a:spcAft>
              <a:buClrTx/>
              <a:buSzTx/>
              <a:buFontTx/>
              <a:buNone/>
              <a:tabLst/>
            </a:pPr>
            <a:r>
              <a:rPr kumimoji="0" lang="cs-CZ" sz="2000" b="1" i="0" u="none" strike="noStrike" cap="none" normalizeH="0" baseline="0" dirty="0" smtClean="0">
                <a:ln>
                  <a:noFill/>
                </a:ln>
                <a:effectLst/>
                <a:latin typeface="Berlin Sans FB Demi" pitchFamily="34" charset="0"/>
                <a:cs typeface="Arial" pitchFamily="34" charset="0"/>
              </a:rPr>
              <a:t>Na </a:t>
            </a:r>
            <a:r>
              <a:rPr kumimoji="0" lang="cs-CZ" sz="2400" b="1" i="0" u="none" strike="noStrike" cap="none" normalizeH="0" baseline="0" dirty="0" smtClean="0">
                <a:ln>
                  <a:noFill/>
                </a:ln>
                <a:solidFill>
                  <a:schemeClr val="accent1">
                    <a:lumMod val="75000"/>
                  </a:schemeClr>
                </a:solidFill>
                <a:effectLst/>
                <a:latin typeface="Berlin Sans FB Demi" pitchFamily="34" charset="0"/>
                <a:cs typeface="Arial" pitchFamily="34" charset="0"/>
              </a:rPr>
              <a:t>internetových stránkách </a:t>
            </a:r>
            <a:r>
              <a:rPr kumimoji="0" lang="cs-CZ" sz="2000" b="1" i="0" u="none" strike="noStrike" cap="none" normalizeH="0" baseline="0" dirty="0" smtClean="0">
                <a:ln>
                  <a:noFill/>
                </a:ln>
                <a:effectLst/>
                <a:latin typeface="Berlin Sans FB Demi" pitchFamily="34" charset="0"/>
                <a:cs typeface="Arial" pitchFamily="34" charset="0"/>
              </a:rPr>
              <a:t>Slavoje</a:t>
            </a:r>
          </a:p>
        </p:txBody>
      </p:sp>
      <p:pic>
        <p:nvPicPr>
          <p:cNvPr id="2" name="Picture 1"/>
          <p:cNvPicPr>
            <a:picLocks noChangeAspect="1" noChangeArrowheads="1"/>
          </p:cNvPicPr>
          <p:nvPr/>
        </p:nvPicPr>
        <p:blipFill>
          <a:blip r:embed="rId3" cstate="print"/>
          <a:srcRect/>
          <a:stretch>
            <a:fillRect/>
          </a:stretch>
        </p:blipFill>
        <p:spPr bwMode="auto">
          <a:xfrm>
            <a:off x="8743900" y="6499820"/>
            <a:ext cx="864096" cy="667172"/>
          </a:xfrm>
          <a:prstGeom prst="rect">
            <a:avLst/>
          </a:prstGeom>
          <a:noFill/>
          <a:ln w="9525">
            <a:noFill/>
            <a:miter lim="800000"/>
            <a:headEnd/>
            <a:tailEnd/>
          </a:ln>
        </p:spPr>
      </p:pic>
      <p:sp>
        <p:nvSpPr>
          <p:cNvPr id="14" name="Obdélník 13"/>
          <p:cNvSpPr/>
          <p:nvPr/>
        </p:nvSpPr>
        <p:spPr>
          <a:xfrm>
            <a:off x="102940" y="1531268"/>
            <a:ext cx="4896544" cy="2185214"/>
          </a:xfrm>
          <a:prstGeom prst="rect">
            <a:avLst/>
          </a:prstGeom>
          <a:solidFill>
            <a:srgbClr val="FFFF99"/>
          </a:solidFill>
          <a:ln w="34925" cmpd="sng">
            <a:solidFill>
              <a:srgbClr val="33CC33"/>
            </a:solidFill>
          </a:ln>
        </p:spPr>
        <p:txBody>
          <a:bodyPr wrap="square">
            <a:spAutoFit/>
          </a:bodyPr>
          <a:lstStyle/>
          <a:p>
            <a:pPr algn="ctr"/>
            <a:r>
              <a:rPr lang="cs-CZ" sz="2400" u="sng" dirty="0" smtClean="0">
                <a:solidFill>
                  <a:srgbClr val="FF5050"/>
                </a:solidFill>
                <a:effectLst>
                  <a:outerShdw blurRad="50800" dist="38100" dir="8100000" algn="tr" rotWithShape="0">
                    <a:srgbClr val="FF6600">
                      <a:alpha val="40000"/>
                    </a:srgbClr>
                  </a:outerShdw>
                </a:effectLst>
                <a:latin typeface="Franklin Gothic Heavy" pitchFamily="34" charset="0"/>
                <a:cs typeface="Arial" pitchFamily="34" charset="0"/>
              </a:rPr>
              <a:t>FK </a:t>
            </a:r>
            <a:r>
              <a:rPr lang="cs-CZ" sz="2400" u="sng" dirty="0" err="1" smtClean="0">
                <a:solidFill>
                  <a:srgbClr val="FF5050"/>
                </a:solidFill>
                <a:effectLst>
                  <a:outerShdw blurRad="50800" dist="38100" dir="8100000" algn="tr" rotWithShape="0">
                    <a:srgbClr val="FF6600">
                      <a:alpha val="40000"/>
                    </a:srgbClr>
                  </a:outerShdw>
                </a:effectLst>
                <a:latin typeface="Franklin Gothic Heavy" pitchFamily="34" charset="0"/>
                <a:cs typeface="Arial" pitchFamily="34" charset="0"/>
              </a:rPr>
              <a:t>Litomeřice</a:t>
            </a:r>
            <a:r>
              <a:rPr lang="cs-CZ" sz="2400" u="sng" dirty="0" smtClean="0">
                <a:solidFill>
                  <a:srgbClr val="FF5050"/>
                </a:solidFill>
                <a:effectLst>
                  <a:outerShdw blurRad="50800" dist="38100" dir="8100000" algn="tr" rotWithShape="0">
                    <a:srgbClr val="FF6600">
                      <a:alpha val="40000"/>
                    </a:srgbClr>
                  </a:outerShdw>
                </a:effectLst>
                <a:latin typeface="Franklin Gothic Heavy" pitchFamily="34" charset="0"/>
                <a:cs typeface="Arial" pitchFamily="34" charset="0"/>
              </a:rPr>
              <a:t> – </a:t>
            </a:r>
            <a:r>
              <a:rPr lang="cs-CZ" sz="2400" u="sng" dirty="0" err="1" smtClean="0">
                <a:solidFill>
                  <a:srgbClr val="FF5050"/>
                </a:solidFill>
                <a:effectLst>
                  <a:outerShdw blurRad="50800" dist="38100" dir="8100000" algn="tr" rotWithShape="0">
                    <a:srgbClr val="FF6600">
                      <a:alpha val="40000"/>
                    </a:srgbClr>
                  </a:outerShdw>
                </a:effectLst>
                <a:latin typeface="Franklin Gothic Heavy" pitchFamily="34" charset="0"/>
                <a:cs typeface="Arial" pitchFamily="34" charset="0"/>
              </a:rPr>
              <a:t>SKŠtětí</a:t>
            </a:r>
            <a:r>
              <a:rPr lang="cs-CZ" sz="2400" u="sng" dirty="0" smtClean="0">
                <a:solidFill>
                  <a:srgbClr val="FF5050"/>
                </a:solidFill>
                <a:effectLst>
                  <a:outerShdw blurRad="50800" dist="38100" dir="8100000" algn="tr" rotWithShape="0">
                    <a:srgbClr val="FF6600">
                      <a:alpha val="40000"/>
                    </a:srgbClr>
                  </a:outerShdw>
                </a:effectLst>
                <a:latin typeface="Franklin Gothic Heavy" pitchFamily="34" charset="0"/>
                <a:cs typeface="Arial" pitchFamily="34" charset="0"/>
              </a:rPr>
              <a:t> </a:t>
            </a:r>
          </a:p>
          <a:p>
            <a:pPr algn="ctr"/>
            <a:r>
              <a:rPr lang="cs-CZ" sz="2400" u="sng" dirty="0" smtClean="0">
                <a:solidFill>
                  <a:srgbClr val="FF5050"/>
                </a:solidFill>
                <a:effectLst>
                  <a:outerShdw blurRad="50800" dist="38100" dir="8100000" algn="tr" rotWithShape="0">
                    <a:srgbClr val="FF6600">
                      <a:alpha val="40000"/>
                    </a:srgbClr>
                  </a:outerShdw>
                </a:effectLst>
                <a:latin typeface="Franklin Gothic Heavy" pitchFamily="34" charset="0"/>
                <a:cs typeface="Arial" pitchFamily="34" charset="0"/>
              </a:rPr>
              <a:t>1:2(0:0)  7.kolo</a:t>
            </a:r>
          </a:p>
          <a:p>
            <a:r>
              <a:rPr lang="cs-CZ" sz="1100" b="0" dirty="0" smtClean="0">
                <a:latin typeface="Arial" pitchFamily="34" charset="0"/>
                <a:cs typeface="Arial" pitchFamily="34" charset="0"/>
              </a:rPr>
              <a:t>Naděje se kterou jsme jeli  do okresního města se naplnila. Ve druhém poločase jsme si vytvořili dvoubrankový náskok a domácí už v závěru stačili pouze snížit z penalty.</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Vála 1, </a:t>
            </a:r>
            <a:r>
              <a:rPr lang="cs-CZ" sz="1100" b="0" dirty="0" err="1" smtClean="0">
                <a:latin typeface="Arial" pitchFamily="34" charset="0"/>
                <a:cs typeface="Arial" pitchFamily="34" charset="0"/>
              </a:rPr>
              <a:t>Šariška</a:t>
            </a:r>
            <a:r>
              <a:rPr lang="cs-CZ" sz="1100" b="0" dirty="0" smtClean="0">
                <a:latin typeface="Arial" pitchFamily="34" charset="0"/>
                <a:cs typeface="Arial" pitchFamily="34" charset="0"/>
              </a:rPr>
              <a:t>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.Svoboda-Vála, </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Šariška</a:t>
            </a:r>
            <a:r>
              <a:rPr lang="cs-CZ" sz="1100" b="0" dirty="0" smtClean="0">
                <a:latin typeface="Arial" pitchFamily="34" charset="0"/>
                <a:cs typeface="Arial" pitchFamily="34" charset="0"/>
              </a:rPr>
              <a:t>, Beruška, Jakl,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Mejzr, Moučka, Marek, </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.Podhorský, R,</a:t>
            </a:r>
            <a:r>
              <a:rPr lang="cs-CZ" sz="1100" b="0" dirty="0" err="1" smtClean="0">
                <a:latin typeface="Arial" pitchFamily="34" charset="0"/>
                <a:cs typeface="Arial" pitchFamily="34" charset="0"/>
              </a:rPr>
              <a:t>Švejdar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J,</a:t>
            </a:r>
            <a:r>
              <a:rPr lang="cs-CZ" sz="1100" b="0" dirty="0" err="1" smtClean="0">
                <a:latin typeface="Arial" pitchFamily="34" charset="0"/>
                <a:cs typeface="Arial" pitchFamily="34" charset="0"/>
              </a:rPr>
              <a:t>Nedomlelová</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Kloub-Liška, Ludvík</a:t>
            </a:r>
            <a:endParaRPr lang="cs-CZ" sz="1100" b="0" dirty="0">
              <a:latin typeface="Arial" pitchFamily="34" charset="0"/>
              <a:cs typeface="Arial" pitchFamily="34" charset="0"/>
            </a:endParaRPr>
          </a:p>
        </p:txBody>
      </p:sp>
      <p:sp>
        <p:nvSpPr>
          <p:cNvPr id="15" name="TextovéPole 14"/>
          <p:cNvSpPr txBox="1"/>
          <p:nvPr/>
        </p:nvSpPr>
        <p:spPr>
          <a:xfrm>
            <a:off x="144016" y="91108"/>
            <a:ext cx="4783460" cy="1200329"/>
          </a:xfrm>
          <a:prstGeom prst="rect">
            <a:avLst/>
          </a:prstGeom>
          <a:blipFill>
            <a:blip r:embed="rId4" cstate="print"/>
            <a:stretch>
              <a:fillRect/>
            </a:stretch>
          </a:blipFill>
          <a:ln w="88900">
            <a:solidFill>
              <a:srgbClr val="0066CC"/>
            </a:solidFill>
          </a:ln>
        </p:spPr>
        <p:txBody>
          <a:bodyPr wrap="square" rtlCol="0">
            <a:spAutoFit/>
          </a:bodyPr>
          <a:lstStyle/>
          <a:p>
            <a:pPr algn="ctr"/>
            <a:r>
              <a:rPr lang="cs-CZ" sz="2400" dirty="0" smtClean="0">
                <a:latin typeface="Franklin Gothic Heavy" pitchFamily="34" charset="0"/>
              </a:rPr>
              <a:t>V okresním dorosteneckém derby padaly branky až ve 2. poločase</a:t>
            </a:r>
          </a:p>
        </p:txBody>
      </p:sp>
      <p:pic>
        <p:nvPicPr>
          <p:cNvPr id="48129" name="Picture 1"/>
          <p:cNvPicPr>
            <a:picLocks noChangeAspect="1" noChangeArrowheads="1"/>
          </p:cNvPicPr>
          <p:nvPr/>
        </p:nvPicPr>
        <p:blipFill>
          <a:blip r:embed="rId5" cstate="print"/>
          <a:srcRect/>
          <a:stretch>
            <a:fillRect/>
          </a:stretch>
        </p:blipFill>
        <p:spPr bwMode="auto">
          <a:xfrm>
            <a:off x="174948" y="3979540"/>
            <a:ext cx="4752528" cy="2808312"/>
          </a:xfrm>
          <a:prstGeom prst="rect">
            <a:avLst/>
          </a:prstGeom>
          <a:noFill/>
          <a:ln w="44450">
            <a:solidFill>
              <a:schemeClr val="accent6">
                <a:lumMod val="50000"/>
              </a:schemeClr>
            </a:solidFill>
            <a:miter lim="800000"/>
            <a:headEnd/>
            <a:tailEnd/>
          </a:ln>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503540"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02940" y="39798"/>
            <a:ext cx="4824536" cy="1015663"/>
          </a:xfrm>
          <a:prstGeom prst="rect">
            <a:avLst/>
          </a:prstGeom>
          <a:blipFill>
            <a:blip r:embed="rId5" cstate="print"/>
            <a:tile tx="0" ty="0" sx="100000" sy="100000" flip="none" algn="tl"/>
          </a:blipFill>
          <a:ln w="57150" cmpd="sng">
            <a:solidFill>
              <a:srgbClr val="CC66FF"/>
            </a:solidFill>
            <a:prstDash val="sysDot"/>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anchor="b">
            <a:spAutoFit/>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solidFill>
                  <a:schemeClr val="accent2">
                    <a:lumMod val="50000"/>
                  </a:schemeClr>
                </a:solidFill>
                <a:latin typeface="KodchiangUPC" pitchFamily="18" charset="-34"/>
                <a:cs typeface="KodchiangUPC" pitchFamily="18" charset="-34"/>
              </a:rPr>
              <a:t> </a:t>
            </a:r>
            <a:r>
              <a:rPr lang="cs-CZ" sz="5400" dirty="0">
                <a:ln w="19050" cap="sq" cmpd="thickThin">
                  <a:gradFill flip="none" rotWithShape="1">
                    <a:gsLst>
                      <a:gs pos="0">
                        <a:srgbClr val="D6B19C"/>
                      </a:gs>
                      <a:gs pos="30000">
                        <a:srgbClr val="D49E6C"/>
                      </a:gs>
                      <a:gs pos="70000">
                        <a:srgbClr val="A65528"/>
                      </a:gs>
                      <a:gs pos="100000">
                        <a:srgbClr val="663012"/>
                      </a:gs>
                    </a:gsLst>
                    <a:lin ang="5400000" scaled="0"/>
                    <a:tileRect/>
                  </a:gradFill>
                  <a:miter lim="800000"/>
                </a:ln>
                <a:solidFill>
                  <a:srgbClr val="CC0099"/>
                </a:solidFill>
                <a:effectLst>
                  <a:outerShdw blurRad="50800" dist="50800" dir="5400000" algn="ctr" rotWithShape="0">
                    <a:srgbClr val="FFFF00"/>
                  </a:outerShdw>
                </a:effectLst>
                <a:latin typeface="Imprint MT Shadow" pitchFamily="82" charset="0"/>
                <a:ea typeface="SimHei" pitchFamily="49" charset="-122"/>
                <a:cs typeface="LilyUPC" pitchFamily="34" charset="-34"/>
              </a:rPr>
              <a:t>V Í T Á M E</a:t>
            </a:r>
            <a:r>
              <a:rPr lang="cs-CZ" sz="5400" dirty="0">
                <a:ln w="19050">
                  <a:gradFill flip="none" rotWithShape="1">
                    <a:gsLst>
                      <a:gs pos="0">
                        <a:srgbClr val="D6B19C"/>
                      </a:gs>
                      <a:gs pos="30000">
                        <a:srgbClr val="D49E6C"/>
                      </a:gs>
                      <a:gs pos="70000">
                        <a:srgbClr val="A65528"/>
                      </a:gs>
                      <a:gs pos="100000">
                        <a:srgbClr val="663012"/>
                      </a:gs>
                    </a:gsLst>
                    <a:lin ang="5400000" scaled="0"/>
                    <a:tileRect/>
                  </a:gradFill>
                </a:ln>
                <a:solidFill>
                  <a:srgbClr val="CC0099"/>
                </a:solidFill>
                <a:effectLst>
                  <a:outerShdw blurRad="50800" dist="50800" dir="5400000" algn="ctr" rotWithShape="0">
                    <a:srgbClr val="99FF33"/>
                  </a:outerShdw>
                </a:effectLst>
                <a:latin typeface="Imprint MT Shadow" pitchFamily="82" charset="0"/>
                <a:ea typeface="SimHei" pitchFamily="49" charset="-122"/>
                <a:cs typeface="LilyUPC" pitchFamily="34" charset="-34"/>
              </a:rPr>
              <a:t> </a:t>
            </a:r>
            <a:endParaRPr lang="cs-CZ" sz="3800" b="0" dirty="0">
              <a:ln w="19050">
                <a:gradFill flip="none" rotWithShape="1">
                  <a:gsLst>
                    <a:gs pos="0">
                      <a:srgbClr val="D6B19C"/>
                    </a:gs>
                    <a:gs pos="30000">
                      <a:srgbClr val="D49E6C"/>
                    </a:gs>
                    <a:gs pos="70000">
                      <a:srgbClr val="A65528"/>
                    </a:gs>
                    <a:gs pos="100000">
                      <a:srgbClr val="663012"/>
                    </a:gs>
                  </a:gsLst>
                  <a:lin ang="5400000" scaled="0"/>
                  <a:tileRect/>
                </a:gradFill>
              </a:ln>
              <a:solidFill>
                <a:srgbClr val="CC0099"/>
              </a:solidFill>
              <a:effectLst>
                <a:outerShdw blurRad="50800" dist="50800" dir="5400000" algn="ctr" rotWithShape="0">
                  <a:srgbClr val="99FF33"/>
                </a:outerShdw>
              </a:effectLst>
              <a:latin typeface="Imprint MT Shadow" pitchFamily="82" charset="0"/>
              <a:ea typeface="SimHei" pitchFamily="49" charset="-122"/>
              <a:cs typeface="LilyUPC" pitchFamily="34" charset="-34"/>
            </a:endParaRPr>
          </a:p>
        </p:txBody>
      </p:sp>
      <p:sp>
        <p:nvSpPr>
          <p:cNvPr id="7178" name="Rectangle 129"/>
          <p:cNvSpPr>
            <a:spLocks noChangeArrowheads="1"/>
          </p:cNvSpPr>
          <p:nvPr/>
        </p:nvSpPr>
        <p:spPr bwMode="auto">
          <a:xfrm>
            <a:off x="102940" y="1891308"/>
            <a:ext cx="4752528" cy="792000"/>
          </a:xfrm>
          <a:prstGeom prst="rect">
            <a:avLst/>
          </a:prstGeom>
          <a:blipFill>
            <a:blip r:embed="rId6" cstate="print"/>
            <a:stretch>
              <a:fillRect/>
            </a:stretch>
          </a:blipFill>
          <a:ln w="34925">
            <a:gradFill flip="none" rotWithShape="1">
              <a:gsLst>
                <a:gs pos="0">
                  <a:srgbClr val="000000"/>
                </a:gs>
                <a:gs pos="39999">
                  <a:srgbClr val="0A128C"/>
                </a:gs>
                <a:gs pos="70000">
                  <a:srgbClr val="181CC7"/>
                </a:gs>
                <a:gs pos="88000">
                  <a:srgbClr val="7005D4"/>
                </a:gs>
                <a:gs pos="100000">
                  <a:srgbClr val="8C3D91"/>
                </a:gs>
              </a:gsLst>
              <a:path path="rect">
                <a:fillToRect r="100000" b="100000"/>
              </a:path>
              <a:tileRect l="-100000" t="-100000"/>
            </a:gradFill>
            <a:miter lim="800000"/>
            <a:headEnd/>
            <a:tailEnd/>
          </a:ln>
        </p:spPr>
        <p:txBody>
          <a:bodyPr lIns="91425" tIns="45713" rIns="91425" bIns="45713"/>
          <a:lstStyle/>
          <a:p>
            <a:pPr algn="ctr" eaLnBrk="0" hangingPunct="0">
              <a:defRPr/>
            </a:pPr>
            <a:r>
              <a:rPr lang="cs-CZ" sz="4800" dirty="0" smtClean="0">
                <a:solidFill>
                  <a:srgbClr val="009900"/>
                </a:solidFill>
                <a:effectLst>
                  <a:outerShdw blurRad="38100" dist="38100" dir="2700000" algn="tl">
                    <a:srgbClr val="000000">
                      <a:alpha val="43137"/>
                    </a:srgbClr>
                  </a:outerShdw>
                </a:effectLst>
                <a:latin typeface="Rockwell" pitchFamily="18" charset="0"/>
                <a:ea typeface="Verdana" pitchFamily="34" charset="0"/>
                <a:cs typeface="Estrangelo Edessa" pitchFamily="66" charset="0"/>
              </a:rPr>
              <a:t>SK </a:t>
            </a:r>
            <a:r>
              <a:rPr lang="cs-CZ" sz="4800" dirty="0">
                <a:solidFill>
                  <a:srgbClr val="009900"/>
                </a:solidFill>
                <a:effectLst>
                  <a:outerShdw blurRad="38100" dist="38100" dir="2700000" algn="tl">
                    <a:srgbClr val="000000">
                      <a:alpha val="43137"/>
                    </a:srgbClr>
                  </a:outerShdw>
                </a:effectLst>
                <a:latin typeface="Rockwell" pitchFamily="18" charset="0"/>
                <a:ea typeface="Verdana" pitchFamily="34" charset="0"/>
                <a:cs typeface="Estrangelo Edessa" pitchFamily="66" charset="0"/>
              </a:rPr>
              <a:t>Štětí</a:t>
            </a:r>
            <a:endParaRPr lang="cs-CZ" sz="4000" dirty="0">
              <a:solidFill>
                <a:srgbClr val="009900"/>
              </a:solidFill>
              <a:effectLst>
                <a:outerShdw blurRad="38100" dist="38100" dir="2700000" algn="tl">
                  <a:srgbClr val="000000">
                    <a:alpha val="43137"/>
                  </a:srgbClr>
                </a:outerShdw>
              </a:effectLst>
              <a:latin typeface="Rockwell" pitchFamily="18" charset="0"/>
              <a:ea typeface="Verdana" pitchFamily="34" charset="0"/>
              <a:cs typeface="Estrangelo Edessa" pitchFamily="66" charset="0"/>
            </a:endParaRPr>
          </a:p>
        </p:txBody>
      </p:sp>
      <p:sp>
        <p:nvSpPr>
          <p:cNvPr id="12298" name="Text Box 147"/>
          <p:cNvSpPr txBox="1">
            <a:spLocks noChangeArrowheads="1"/>
          </p:cNvSpPr>
          <p:nvPr/>
        </p:nvSpPr>
        <p:spPr bwMode="auto">
          <a:xfrm>
            <a:off x="2335188" y="2632888"/>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02940" y="3835524"/>
            <a:ext cx="4752528" cy="2985419"/>
          </a:xfrm>
          <a:prstGeom prst="rect">
            <a:avLst/>
          </a:prstGeom>
          <a:blipFill>
            <a:blip r:embed="rId7" cstate="print"/>
            <a:stretch>
              <a:fillRect/>
            </a:stretch>
          </a:blipFill>
          <a:ln w="28575">
            <a:solidFill>
              <a:srgbClr val="663300"/>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3600" u="sng" dirty="0">
                <a:ln w="3175">
                  <a:noFill/>
                </a:ln>
                <a:solidFill>
                  <a:srgbClr val="333399"/>
                </a:solidFill>
                <a:effectLst>
                  <a:outerShdw blurRad="38100" dist="38100" dir="2700000" algn="tl">
                    <a:srgbClr val="000000">
                      <a:alpha val="43137"/>
                    </a:srgbClr>
                  </a:outerShdw>
                </a:effectLst>
                <a:latin typeface="Script MT Bold" pitchFamily="66" charset="0"/>
                <a:ea typeface="FangSong" pitchFamily="49" charset="-122"/>
                <a:cs typeface="FrankRuehl" pitchFamily="34" charset="-79"/>
              </a:rPr>
              <a:t>Hlavního rozhodčího</a:t>
            </a:r>
          </a:p>
          <a:p>
            <a:pPr algn="ctr" eaLnBrk="0" hangingPunct="0">
              <a:defRPr/>
            </a:pPr>
            <a:r>
              <a:rPr lang="cs-CZ" sz="28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Jana Zubra z </a:t>
            </a:r>
            <a:r>
              <a:rPr lang="cs-CZ" sz="2800" dirty="0" err="1"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Košťan</a:t>
            </a:r>
            <a:endParaRPr lang="cs-CZ" sz="28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endParaRPr>
          </a:p>
          <a:p>
            <a:pPr algn="ctr" eaLnBrk="0" hangingPunct="0">
              <a:defRPr/>
            </a:pPr>
            <a:r>
              <a:rPr lang="cs-CZ" sz="2400" dirty="0" smtClean="0">
                <a:ln w="3175">
                  <a:noFill/>
                </a:ln>
                <a:solidFill>
                  <a:srgbClr val="050102"/>
                </a:solidFill>
                <a:effectLst>
                  <a:outerShdw blurRad="38100" dist="38100" dir="2700000" algn="tl">
                    <a:srgbClr val="000000">
                      <a:alpha val="43137"/>
                    </a:srgbClr>
                  </a:outerShdw>
                </a:effectLst>
                <a:latin typeface="Script MT Bold" pitchFamily="66" charset="0"/>
                <a:ea typeface="Gungsuh" pitchFamily="18" charset="-127"/>
                <a:cs typeface="FrankRuehl" pitchFamily="34" charset="-79"/>
              </a:rPr>
              <a:t>   </a:t>
            </a:r>
            <a:r>
              <a:rPr lang="cs-CZ" sz="2400" u="sng" dirty="0" smtClean="0">
                <a:ln w="3175">
                  <a:noFill/>
                </a:ln>
                <a:solidFill>
                  <a:srgbClr val="333399"/>
                </a:solidFill>
                <a:effectLst>
                  <a:outerShdw blurRad="38100" dist="38100" dir="2700000" algn="tl">
                    <a:srgbClr val="000000">
                      <a:alpha val="43137"/>
                    </a:srgbClr>
                  </a:outerShdw>
                </a:effectLst>
                <a:latin typeface="Script MT Bold" pitchFamily="66" charset="0"/>
                <a:ea typeface="Gungsuh" pitchFamily="18" charset="-127"/>
                <a:cs typeface="FrankRuehl" pitchFamily="34" charset="-79"/>
              </a:rPr>
              <a:t>Asistenty hlavního rozhodčího</a:t>
            </a:r>
          </a:p>
          <a:p>
            <a:pPr marL="0" lvl="1" indent="0" algn="ctr">
              <a:defRPr/>
            </a:pPr>
            <a:r>
              <a:rPr lang="cs-CZ" sz="24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Tomáše Zvonaře z </a:t>
            </a:r>
            <a:r>
              <a:rPr lang="cs-CZ" sz="2400" dirty="0" err="1"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Duchcova</a:t>
            </a:r>
            <a:endParaRPr lang="cs-CZ" sz="24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endParaRPr>
          </a:p>
          <a:p>
            <a:pPr marL="0" lvl="1" indent="0" algn="ctr">
              <a:defRPr/>
            </a:pPr>
            <a:r>
              <a:rPr lang="cs-CZ" sz="24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Tomáše Zubra z </a:t>
            </a:r>
            <a:r>
              <a:rPr lang="cs-CZ" sz="2400" dirty="0" err="1"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Košťan</a:t>
            </a:r>
            <a:endParaRPr lang="cs-CZ" sz="24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Aharoni" pitchFamily="2" charset="-79"/>
            </a:endParaRPr>
          </a:p>
          <a:p>
            <a:pPr marL="0" lvl="1" indent="0" algn="ctr">
              <a:defRPr/>
            </a:pPr>
            <a:r>
              <a:rPr lang="cs-CZ" sz="2400" u="sng" dirty="0" smtClean="0">
                <a:ln w="3175">
                  <a:noFill/>
                </a:ln>
                <a:solidFill>
                  <a:srgbClr val="333399"/>
                </a:solidFill>
                <a:effectLst>
                  <a:outerShdw blurRad="38100" dist="38100" dir="2700000" algn="tl">
                    <a:srgbClr val="000000">
                      <a:alpha val="43137"/>
                    </a:srgbClr>
                  </a:outerShdw>
                </a:effectLst>
                <a:latin typeface="Script MT Bold" pitchFamily="66" charset="0"/>
                <a:ea typeface="Gungsuh" pitchFamily="18" charset="-127"/>
                <a:cs typeface="FrankRuehl" pitchFamily="34" charset="-79"/>
              </a:rPr>
              <a:t>Delegáta FAČR</a:t>
            </a:r>
          </a:p>
          <a:p>
            <a:pPr marL="0" lvl="1" indent="0" algn="ctr">
              <a:defRPr/>
            </a:pPr>
            <a:r>
              <a:rPr lang="cs-CZ" sz="24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Petra </a:t>
            </a:r>
            <a:r>
              <a:rPr lang="cs-CZ" sz="2400" dirty="0" err="1"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Kalistu</a:t>
            </a:r>
            <a:r>
              <a:rPr lang="cs-CZ" sz="2400" dirty="0" smtClean="0">
                <a:ln w="3175">
                  <a:noFill/>
                </a:ln>
                <a:solidFill>
                  <a:srgbClr val="993300"/>
                </a:solidFill>
                <a:effectLst>
                  <a:outerShdw blurRad="38100" dist="38100" dir="2700000" algn="tl">
                    <a:srgbClr val="000000">
                      <a:alpha val="43137"/>
                    </a:srgbClr>
                  </a:outerShdw>
                </a:effectLst>
                <a:latin typeface="Bodoni MT Black" pitchFamily="18" charset="0"/>
                <a:ea typeface="KaiTi" pitchFamily="49" charset="-122"/>
                <a:cs typeface="Utsaah" pitchFamily="34" charset="0"/>
              </a:rPr>
              <a:t> z Loun</a:t>
            </a:r>
            <a:endParaRPr lang="cs-CZ" sz="2400" u="sng" dirty="0" smtClean="0">
              <a:ln w="3175">
                <a:noFill/>
              </a:ln>
              <a:solidFill>
                <a:srgbClr val="993300"/>
              </a:solidFill>
              <a:effectLst>
                <a:outerShdw blurRad="38100" dist="38100" dir="2700000" algn="tl">
                  <a:srgbClr val="000000">
                    <a:alpha val="43137"/>
                  </a:srgbClr>
                </a:outerShdw>
              </a:effectLst>
              <a:latin typeface="Bodoni MT Black" pitchFamily="18" charset="0"/>
              <a:ea typeface="Gungsuh" pitchFamily="18" charset="-127"/>
              <a:cs typeface="Utsaah" pitchFamily="34" charset="0"/>
            </a:endParaRPr>
          </a:p>
        </p:txBody>
      </p:sp>
      <p:sp>
        <p:nvSpPr>
          <p:cNvPr id="12" name="TextovéPole 11"/>
          <p:cNvSpPr txBox="1"/>
          <p:nvPr/>
        </p:nvSpPr>
        <p:spPr>
          <a:xfrm>
            <a:off x="102940" y="1172969"/>
            <a:ext cx="4824536" cy="523220"/>
          </a:xfrm>
          <a:prstGeom prst="rect">
            <a:avLst/>
          </a:prstGeom>
          <a:solidFill>
            <a:srgbClr val="FFFF99"/>
          </a:solidFill>
          <a:ln>
            <a:solidFill>
              <a:schemeClr val="accent6">
                <a:lumMod val="50000"/>
              </a:schemeClr>
            </a:solidFill>
          </a:ln>
        </p:spPr>
        <p:txBody>
          <a:bodyPr wrap="square" rtlCol="0">
            <a:spAutoFit/>
          </a:bodyPr>
          <a:lstStyle/>
          <a:p>
            <a:pPr algn="ctr"/>
            <a:r>
              <a:rPr lang="cs-CZ" sz="1400" dirty="0" smtClean="0">
                <a:blipFill>
                  <a:blip r:embed="rId8"/>
                  <a:tile tx="0" ty="0" sx="100000" sy="100000" flip="none" algn="tl"/>
                </a:blipFill>
                <a:effectLst>
                  <a:outerShdw blurRad="38100" dist="38100" dir="2700000" algn="tl">
                    <a:srgbClr val="000000">
                      <a:alpha val="43137"/>
                    </a:srgbClr>
                  </a:outerShdw>
                </a:effectLst>
                <a:latin typeface="Segoe UI Semibold" pitchFamily="34" charset="0"/>
              </a:rPr>
              <a:t>Při příležitosti dnešního utkání Ústeckého přeboru funkcionáře, hráče a příznivce</a:t>
            </a:r>
          </a:p>
        </p:txBody>
      </p:sp>
      <p:sp>
        <p:nvSpPr>
          <p:cNvPr id="13" name="TextovéPole 12"/>
          <p:cNvSpPr txBox="1"/>
          <p:nvPr/>
        </p:nvSpPr>
        <p:spPr>
          <a:xfrm>
            <a:off x="2083180"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4" name="TextovéPole 13"/>
          <p:cNvSpPr txBox="1"/>
          <p:nvPr/>
        </p:nvSpPr>
        <p:spPr>
          <a:xfrm>
            <a:off x="102940" y="2983622"/>
            <a:ext cx="4752528" cy="707886"/>
          </a:xfrm>
          <a:prstGeom prst="rect">
            <a:avLst/>
          </a:prstGeom>
          <a:blipFill>
            <a:blip r:embed="rId9" cstate="print"/>
            <a:stretch>
              <a:fillRect/>
            </a:stretch>
          </a:blipFill>
          <a:ln w="28575" cmpd="sng">
            <a:solidFill>
              <a:schemeClr val="tx1"/>
            </a:solidFill>
          </a:ln>
          <a:effectLst>
            <a:outerShdw blurRad="50800" dist="38100" dir="5400000" algn="t" rotWithShape="0">
              <a:prstClr val="black">
                <a:alpha val="40000"/>
              </a:prstClr>
            </a:outerShdw>
          </a:effectLst>
        </p:spPr>
        <p:txBody>
          <a:bodyPr wrap="square" rtlCol="0">
            <a:spAutoFit/>
          </a:bodyPr>
          <a:lstStyle/>
          <a:p>
            <a:pPr algn="ctr" eaLnBrk="0" hangingPunct="0">
              <a:defRPr/>
            </a:pPr>
            <a:r>
              <a:rPr lang="cs-CZ" sz="4000" dirty="0" smtClean="0">
                <a:solidFill>
                  <a:srgbClr val="CC0000"/>
                </a:solidFill>
                <a:effectLst>
                  <a:outerShdw blurRad="38100" dist="38100" dir="2700000" algn="tl">
                    <a:srgbClr val="000000">
                      <a:alpha val="43137"/>
                    </a:srgbClr>
                  </a:outerShdw>
                </a:effectLst>
                <a:latin typeface="Rockwell" pitchFamily="18" charset="0"/>
                <a:ea typeface="Verdana" pitchFamily="34" charset="0"/>
                <a:cs typeface="Verdana" pitchFamily="34" charset="0"/>
              </a:rPr>
              <a:t>FC Jiskra Modrá</a:t>
            </a:r>
            <a:endParaRPr lang="cs-CZ" sz="4000" u="sng" dirty="0" smtClean="0">
              <a:solidFill>
                <a:srgbClr val="CC0000"/>
              </a:solidFill>
              <a:latin typeface="Rockwell" pitchFamily="18" charset="0"/>
            </a:endParaRPr>
          </a:p>
        </p:txBody>
      </p:sp>
      <p:pic>
        <p:nvPicPr>
          <p:cNvPr id="2" name="Picture 1"/>
          <p:cNvPicPr>
            <a:picLocks noChangeAspect="1" noChangeArrowheads="1"/>
          </p:cNvPicPr>
          <p:nvPr/>
        </p:nvPicPr>
        <p:blipFill>
          <a:blip r:embed="rId10" cstate="print"/>
          <a:srcRect/>
          <a:stretch>
            <a:fillRect/>
          </a:stretch>
        </p:blipFill>
        <p:spPr bwMode="auto">
          <a:xfrm>
            <a:off x="3271292" y="6859860"/>
            <a:ext cx="720080" cy="346725"/>
          </a:xfrm>
          <a:prstGeom prst="rect">
            <a:avLst/>
          </a:prstGeom>
          <a:noFill/>
          <a:ln w="9525">
            <a:noFill/>
            <a:miter lim="800000"/>
            <a:headEnd/>
            <a:tailEnd/>
          </a:ln>
        </p:spPr>
      </p:pic>
      <p:pic>
        <p:nvPicPr>
          <p:cNvPr id="5" name="Picture 2"/>
          <p:cNvPicPr>
            <a:picLocks noChangeAspect="1" noChangeArrowheads="1"/>
          </p:cNvPicPr>
          <p:nvPr/>
        </p:nvPicPr>
        <p:blipFill>
          <a:blip r:embed="rId11" cstate="print"/>
          <a:srcRect/>
          <a:stretch>
            <a:fillRect/>
          </a:stretch>
        </p:blipFill>
        <p:spPr bwMode="auto">
          <a:xfrm>
            <a:off x="679004" y="6859860"/>
            <a:ext cx="792088" cy="379140"/>
          </a:xfrm>
          <a:prstGeom prst="rect">
            <a:avLst/>
          </a:prstGeom>
          <a:noFill/>
          <a:ln w="9525">
            <a:noFill/>
            <a:miter lim="800000"/>
            <a:headEnd/>
            <a:tailEnd/>
          </a:ln>
        </p:spPr>
      </p:pic>
      <p:sp>
        <p:nvSpPr>
          <p:cNvPr id="16" name="TextovéPole 15"/>
          <p:cNvSpPr txBox="1"/>
          <p:nvPr/>
        </p:nvSpPr>
        <p:spPr>
          <a:xfrm>
            <a:off x="5431532" y="163116"/>
            <a:ext cx="4752528" cy="6678751"/>
          </a:xfrm>
          <a:prstGeom prst="rect">
            <a:avLst/>
          </a:prstGeom>
          <a:solidFill>
            <a:schemeClr val="accent3">
              <a:lumMod val="85000"/>
            </a:schemeClr>
          </a:solidFill>
          <a:ln w="98425" cmpd="sng">
            <a:solidFill>
              <a:schemeClr val="tx1"/>
            </a:solidFill>
            <a:prstDash val="sysDash"/>
          </a:ln>
        </p:spPr>
        <p:txBody>
          <a:bodyPr wrap="square" rtlCol="0">
            <a:spAutoFit/>
          </a:bodyPr>
          <a:lstStyle/>
          <a:p>
            <a:pPr algn="ctr"/>
            <a:r>
              <a:rPr lang="cs-CZ" sz="2800" dirty="0" smtClean="0">
                <a:latin typeface="Dutch801 XBd BT" pitchFamily="18" charset="0"/>
              </a:rPr>
              <a:t>S hlubokým smutkem jsme 23.září  přijali  zprávu , že ve věku 78 let zemřel </a:t>
            </a:r>
          </a:p>
          <a:p>
            <a:pPr algn="ctr"/>
            <a:r>
              <a:rPr lang="cs-CZ" sz="6600" dirty="0" smtClean="0">
                <a:latin typeface="Dutch801 XBd BT" pitchFamily="18" charset="0"/>
              </a:rPr>
              <a:t>Jaroslav </a:t>
            </a:r>
          </a:p>
          <a:p>
            <a:pPr algn="ctr"/>
            <a:r>
              <a:rPr lang="cs-CZ" sz="6600" dirty="0" smtClean="0">
                <a:latin typeface="Dutch801 XBd BT" pitchFamily="18" charset="0"/>
              </a:rPr>
              <a:t>Šíla</a:t>
            </a:r>
          </a:p>
          <a:p>
            <a:pPr algn="ctr"/>
            <a:r>
              <a:rPr lang="cs-CZ" sz="1600" dirty="0" smtClean="0">
                <a:latin typeface="Bookman Old Style" pitchFamily="18" charset="0"/>
              </a:rPr>
              <a:t>Fotbalista,  rozhlasový komentátor na místním stadionu  a  do poslední chvíle věrný fanoušek  fotbalistů SK Štětí.</a:t>
            </a:r>
          </a:p>
          <a:p>
            <a:pPr algn="ctr"/>
            <a:r>
              <a:rPr lang="cs-CZ" sz="2000" dirty="0" smtClean="0">
                <a:latin typeface="Bookman Old Style" pitchFamily="18" charset="0"/>
              </a:rPr>
              <a:t>Vzpomínáme</a:t>
            </a:r>
          </a:p>
          <a:p>
            <a:pPr algn="ctr"/>
            <a:endParaRPr lang="cs-CZ" sz="1600" dirty="0" smtClean="0">
              <a:latin typeface="Bookman Old Style" pitchFamily="18" charset="0"/>
            </a:endParaRPr>
          </a:p>
          <a:p>
            <a:pPr algn="ctr"/>
            <a:endParaRPr lang="cs-CZ" sz="1600" dirty="0" smtClean="0">
              <a:latin typeface="Bookman Old Style" pitchFamily="18" charset="0"/>
            </a:endParaRPr>
          </a:p>
          <a:p>
            <a:pPr algn="ctr"/>
            <a:endParaRPr lang="cs-CZ" sz="1600" u="sng" dirty="0" smtClean="0">
              <a:latin typeface="Bookman Old Style" pitchFamily="18" charset="0"/>
            </a:endParaRPr>
          </a:p>
          <a:p>
            <a:pPr algn="ctr"/>
            <a:endParaRPr lang="cs-CZ" sz="1600" u="sng" dirty="0" smtClean="0">
              <a:latin typeface="Bookman Old Style" pitchFamily="18" charset="0"/>
            </a:endParaRPr>
          </a:p>
          <a:p>
            <a:pPr algn="ctr"/>
            <a:endParaRPr lang="cs-CZ" sz="1600" u="sng" dirty="0" smtClean="0">
              <a:latin typeface="Bookman Old Style" pitchFamily="18" charset="0"/>
            </a:endParaRPr>
          </a:p>
          <a:p>
            <a:pPr algn="ctr"/>
            <a:endParaRPr lang="cs-CZ" sz="1600" u="sng" dirty="0" smtClean="0">
              <a:latin typeface="Bookman Old Style" pitchFamily="18" charset="0"/>
            </a:endParaRPr>
          </a:p>
          <a:p>
            <a:pPr algn="ctr"/>
            <a:endParaRPr lang="cs-CZ" sz="3600" u="sng" dirty="0" smtClean="0">
              <a:latin typeface="Bookman Old Style" pitchFamily="18" charset="0"/>
            </a:endParaRPr>
          </a:p>
        </p:txBody>
      </p:sp>
      <p:pic>
        <p:nvPicPr>
          <p:cNvPr id="29697" name="Picture 1"/>
          <p:cNvPicPr>
            <a:picLocks noChangeAspect="1" noChangeArrowheads="1"/>
          </p:cNvPicPr>
          <p:nvPr/>
        </p:nvPicPr>
        <p:blipFill>
          <a:blip r:embed="rId12" cstate="print"/>
          <a:srcRect/>
          <a:stretch>
            <a:fillRect/>
          </a:stretch>
        </p:blipFill>
        <p:spPr bwMode="auto">
          <a:xfrm>
            <a:off x="6799684" y="4555604"/>
            <a:ext cx="1872208" cy="2016224"/>
          </a:xfrm>
          <a:prstGeom prst="rect">
            <a:avLst/>
          </a:prstGeom>
          <a:noFill/>
          <a:ln w="9525">
            <a:noFill/>
            <a:miter lim="800000"/>
            <a:headEnd/>
            <a:tailEnd/>
          </a:ln>
        </p:spPr>
      </p:pic>
      <p:sp>
        <p:nvSpPr>
          <p:cNvPr id="18" name="TextovéPole 17"/>
          <p:cNvSpPr txBox="1"/>
          <p:nvPr/>
        </p:nvSpPr>
        <p:spPr>
          <a:xfrm>
            <a:off x="7627796" y="7004456"/>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sp>
        <p:nvSpPr>
          <p:cNvPr id="13" name="TextovéPole 12"/>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25</a:t>
            </a:r>
          </a:p>
        </p:txBody>
      </p:sp>
      <p:sp>
        <p:nvSpPr>
          <p:cNvPr id="17" name="TextovéPole 16"/>
          <p:cNvSpPr txBox="1"/>
          <p:nvPr/>
        </p:nvSpPr>
        <p:spPr>
          <a:xfrm>
            <a:off x="102940" y="1771094"/>
            <a:ext cx="4680520" cy="5016758"/>
          </a:xfrm>
          <a:prstGeom prst="rect">
            <a:avLst/>
          </a:prstGeom>
          <a:noFill/>
        </p:spPr>
        <p:txBody>
          <a:bodyPr wrap="square" rtlCol="0">
            <a:spAutoFit/>
          </a:bodyPr>
          <a:lstStyle/>
          <a:p>
            <a:pPr algn="just"/>
            <a:r>
              <a:rPr lang="cs-CZ" sz="2000" u="sng" dirty="0" smtClean="0">
                <a:solidFill>
                  <a:srgbClr val="006600"/>
                </a:solidFill>
                <a:latin typeface="Britannic Bold" pitchFamily="34" charset="0"/>
                <a:cs typeface="Arial" pitchFamily="34" charset="0"/>
              </a:rPr>
              <a:t>Karel Chlad  - trenér FK Slavoj Žatec </a:t>
            </a:r>
            <a:endParaRPr lang="cs-CZ" sz="1600" u="sng" dirty="0" smtClean="0">
              <a:solidFill>
                <a:srgbClr val="006600"/>
              </a:solidFill>
              <a:latin typeface="Britannic Bold" pitchFamily="34" charset="0"/>
              <a:cs typeface="Arial" pitchFamily="34" charset="0"/>
            </a:endParaRPr>
          </a:p>
          <a:p>
            <a:pPr algn="just"/>
            <a:r>
              <a:rPr lang="cs-CZ" i="1" dirty="0" smtClean="0">
                <a:latin typeface="Arial" pitchFamily="34" charset="0"/>
                <a:cs typeface="Arial" pitchFamily="34" charset="0"/>
              </a:rPr>
              <a:t>Pokud vydržíme fyzicky i kondičně, tak to ještě odehrajeme. Trénujeme však ve 4 lidech plus 2 gólmani. Kádr je hodně úzký a chybí kondice. Ve 2. poločase odcházíme a je to otázka skóre.</a:t>
            </a:r>
          </a:p>
          <a:p>
            <a:pPr algn="just"/>
            <a:endParaRPr lang="cs-CZ" sz="2000" i="1" u="sng" dirty="0" smtClean="0">
              <a:solidFill>
                <a:srgbClr val="000099"/>
              </a:solidFill>
              <a:latin typeface="Arial" pitchFamily="34" charset="0"/>
              <a:cs typeface="Arial" pitchFamily="34" charset="0"/>
            </a:endParaRPr>
          </a:p>
          <a:p>
            <a:pPr algn="just"/>
            <a:endParaRPr lang="cs-CZ" sz="2000" i="1" u="sng" dirty="0" smtClean="0">
              <a:solidFill>
                <a:srgbClr val="000099"/>
              </a:solidFill>
              <a:latin typeface="Arial" pitchFamily="34" charset="0"/>
              <a:cs typeface="Arial" pitchFamily="34" charset="0"/>
            </a:endParaRPr>
          </a:p>
          <a:p>
            <a:pPr algn="just"/>
            <a:endParaRPr lang="cs-CZ" sz="2000" i="1" u="sng" dirty="0" smtClean="0">
              <a:solidFill>
                <a:srgbClr val="000099"/>
              </a:solidFill>
              <a:latin typeface="Arial" pitchFamily="34" charset="0"/>
              <a:cs typeface="Arial" pitchFamily="34" charset="0"/>
            </a:endParaRPr>
          </a:p>
          <a:p>
            <a:pPr algn="just"/>
            <a:r>
              <a:rPr lang="cs-CZ" sz="2000" u="sng" dirty="0" smtClean="0">
                <a:solidFill>
                  <a:srgbClr val="000099"/>
                </a:solidFill>
                <a:latin typeface="Britannic Bold" pitchFamily="34" charset="0"/>
                <a:cs typeface="Arial" pitchFamily="34" charset="0"/>
              </a:rPr>
              <a:t>Josef Vinš – trenér SK </a:t>
            </a:r>
            <a:r>
              <a:rPr lang="cs-CZ" sz="2000" u="sng" dirty="0" err="1" smtClean="0">
                <a:solidFill>
                  <a:srgbClr val="000099"/>
                </a:solidFill>
                <a:latin typeface="Britannic Bold" pitchFamily="34" charset="0"/>
                <a:cs typeface="Arial" pitchFamily="34" charset="0"/>
              </a:rPr>
              <a:t>Štět</a:t>
            </a:r>
            <a:r>
              <a:rPr lang="cs-CZ" sz="2000" dirty="0" err="1" smtClean="0">
                <a:solidFill>
                  <a:srgbClr val="000099"/>
                </a:solidFill>
                <a:latin typeface="Britannic Bold" pitchFamily="34" charset="0"/>
                <a:cs typeface="Arial" pitchFamily="34" charset="0"/>
              </a:rPr>
              <a:t>í</a:t>
            </a:r>
            <a:endParaRPr lang="cs-CZ" sz="2000" dirty="0" smtClean="0">
              <a:solidFill>
                <a:srgbClr val="000099"/>
              </a:solidFill>
              <a:latin typeface="Britannic Bold" pitchFamily="34" charset="0"/>
              <a:cs typeface="Arial" pitchFamily="34" charset="0"/>
            </a:endParaRPr>
          </a:p>
          <a:p>
            <a:pPr algn="just"/>
            <a:r>
              <a:rPr lang="cs-CZ" i="1" dirty="0" smtClean="0">
                <a:latin typeface="Arial" pitchFamily="34" charset="0"/>
                <a:cs typeface="Arial" pitchFamily="34" charset="0"/>
              </a:rPr>
              <a:t>Je to krásný výsledek, ale první půle byla velice špatná. 30 minut jsme se nemohli dostat do tempa. V 10. minutě udělal chybu David Mencl a inkasovali jsme. Myslím, že rozhodnul gól do poločasu a hned v úvodu 2. půle branka na 3:1.  Pak to byla hra kočky z myší, protože soupeř fyzicky úplně odešel.  V závěru jsme si dělali co jsme chtěli</a:t>
            </a:r>
          </a:p>
          <a:p>
            <a:pPr algn="just"/>
            <a:r>
              <a:rPr lang="cs-CZ" sz="2000" u="sng" dirty="0" smtClean="0">
                <a:solidFill>
                  <a:srgbClr val="000099"/>
                </a:solidFill>
                <a:latin typeface="Britannic Bold" pitchFamily="34" charset="0"/>
                <a:cs typeface="Arial" pitchFamily="34" charset="0"/>
              </a:rPr>
              <a:t>Tomáš </a:t>
            </a:r>
            <a:r>
              <a:rPr lang="cs-CZ" sz="2000" u="sng" dirty="0" err="1" smtClean="0">
                <a:solidFill>
                  <a:srgbClr val="000099"/>
                </a:solidFill>
                <a:latin typeface="Britannic Bold" pitchFamily="34" charset="0"/>
                <a:cs typeface="Arial" pitchFamily="34" charset="0"/>
              </a:rPr>
              <a:t>Belák</a:t>
            </a:r>
            <a:r>
              <a:rPr lang="cs-CZ" sz="2000" u="sng" dirty="0" smtClean="0">
                <a:solidFill>
                  <a:srgbClr val="000099"/>
                </a:solidFill>
                <a:latin typeface="Britannic Bold" pitchFamily="34" charset="0"/>
                <a:cs typeface="Arial" pitchFamily="34" charset="0"/>
              </a:rPr>
              <a:t> – hráč SK </a:t>
            </a:r>
            <a:r>
              <a:rPr lang="cs-CZ" sz="2000" u="sng" dirty="0" err="1" smtClean="0">
                <a:solidFill>
                  <a:srgbClr val="000099"/>
                </a:solidFill>
                <a:latin typeface="Britannic Bold" pitchFamily="34" charset="0"/>
                <a:cs typeface="Arial" pitchFamily="34" charset="0"/>
              </a:rPr>
              <a:t>Štětí</a:t>
            </a:r>
            <a:r>
              <a:rPr lang="cs-CZ" sz="2000" u="sng" dirty="0" smtClean="0">
                <a:solidFill>
                  <a:srgbClr val="000099"/>
                </a:solidFill>
                <a:latin typeface="Britannic Bold" pitchFamily="34" charset="0"/>
                <a:cs typeface="Arial" pitchFamily="34" charset="0"/>
              </a:rPr>
              <a:t> autor </a:t>
            </a:r>
            <a:r>
              <a:rPr lang="cs-CZ" sz="2000" u="sng" dirty="0" err="1" smtClean="0">
                <a:solidFill>
                  <a:srgbClr val="000099"/>
                </a:solidFill>
                <a:latin typeface="Britannic Bold" pitchFamily="34" charset="0"/>
                <a:cs typeface="Arial" pitchFamily="34" charset="0"/>
              </a:rPr>
              <a:t>hatricku</a:t>
            </a:r>
            <a:endParaRPr lang="cs-CZ" sz="2000" u="sng" dirty="0" smtClean="0">
              <a:solidFill>
                <a:srgbClr val="000099"/>
              </a:solidFill>
              <a:latin typeface="Britannic Bold" pitchFamily="34" charset="0"/>
              <a:cs typeface="Arial" pitchFamily="34" charset="0"/>
            </a:endParaRPr>
          </a:p>
          <a:p>
            <a:pPr algn="just"/>
            <a:r>
              <a:rPr lang="cs-CZ" i="1" dirty="0" smtClean="0">
                <a:latin typeface="Arial" pitchFamily="34" charset="0"/>
                <a:cs typeface="Arial" pitchFamily="34" charset="0"/>
              </a:rPr>
              <a:t>První gól byl těžký. Balón ze strany. Snažil jsem se ho přesně trefit. Naštěstí to nesklouzlo, trefil jsem to parádně a </a:t>
            </a:r>
            <a:r>
              <a:rPr lang="cs-CZ" i="1" dirty="0" err="1" smtClean="0">
                <a:latin typeface="Arial" pitchFamily="34" charset="0"/>
                <a:cs typeface="Arial" pitchFamily="34" charset="0"/>
              </a:rPr>
              <a:t>golman</a:t>
            </a:r>
            <a:r>
              <a:rPr lang="cs-CZ" i="1" dirty="0" smtClean="0">
                <a:latin typeface="Arial" pitchFamily="34" charset="0"/>
                <a:cs typeface="Arial" pitchFamily="34" charset="0"/>
              </a:rPr>
              <a:t> neměl šanci. Druhý gól byl po centru od Lukáše Stejskala. Trefil jsem to kolenem , jejich hráč to myslím ještě tečoval a doklouzalo to až do branky .</a:t>
            </a:r>
          </a:p>
        </p:txBody>
      </p:sp>
      <p:sp>
        <p:nvSpPr>
          <p:cNvPr id="19" name="Obdélník 18"/>
          <p:cNvSpPr/>
          <p:nvPr/>
        </p:nvSpPr>
        <p:spPr>
          <a:xfrm>
            <a:off x="102940" y="41747"/>
            <a:ext cx="4680520" cy="1569660"/>
          </a:xfrm>
          <a:prstGeom prst="rect">
            <a:avLst/>
          </a:prstGeom>
          <a:solidFill>
            <a:srgbClr val="CC3399"/>
          </a:solidFill>
        </p:spPr>
        <p:txBody>
          <a:bodyPr wrap="square" lIns="91440" tIns="45720" rIns="91440" bIns="45720">
            <a:spAutoFit/>
          </a:bodyPr>
          <a:lstStyle/>
          <a:p>
            <a:pPr algn="ctr"/>
            <a:r>
              <a:rPr lang="cs-CZ" sz="2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Po zápase SK </a:t>
            </a:r>
            <a:r>
              <a:rPr lang="cs-CZ" sz="2400" b="1" cap="none"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Štětí</a:t>
            </a:r>
            <a:r>
              <a:rPr lang="cs-CZ" sz="2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-FK Žatec</a:t>
            </a:r>
          </a:p>
          <a:p>
            <a:pPr algn="ctr"/>
            <a:r>
              <a:rPr lang="cs-CZ" sz="24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19.9.2015 hodnotili účastníci pro kabelovou televizi průběh zápasu</a:t>
            </a:r>
            <a:r>
              <a:rPr lang="cs-CZ" sz="2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cs-CZ"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2" name="Picture 12"/>
          <p:cNvPicPr>
            <a:picLocks noChangeAspect="1" noChangeArrowheads="1"/>
          </p:cNvPicPr>
          <p:nvPr/>
        </p:nvPicPr>
        <p:blipFill>
          <a:blip r:embed="rId3" cstate="print"/>
          <a:srcRect/>
          <a:stretch>
            <a:fillRect/>
          </a:stretch>
        </p:blipFill>
        <p:spPr bwMode="auto">
          <a:xfrm>
            <a:off x="1471092" y="2683396"/>
            <a:ext cx="1008112" cy="1080120"/>
          </a:xfrm>
          <a:prstGeom prst="rect">
            <a:avLst/>
          </a:prstGeom>
          <a:noFill/>
          <a:ln w="9525">
            <a:noFill/>
            <a:miter lim="800000"/>
            <a:headEnd/>
            <a:tailEnd/>
          </a:ln>
        </p:spPr>
      </p:pic>
      <p:pic>
        <p:nvPicPr>
          <p:cNvPr id="3" name="Picture 13"/>
          <p:cNvPicPr>
            <a:picLocks noChangeAspect="1" noChangeArrowheads="1"/>
          </p:cNvPicPr>
          <p:nvPr/>
        </p:nvPicPr>
        <p:blipFill>
          <a:blip r:embed="rId4" cstate="print"/>
          <a:srcRect/>
          <a:stretch>
            <a:fillRect/>
          </a:stretch>
        </p:blipFill>
        <p:spPr bwMode="auto">
          <a:xfrm>
            <a:off x="3343300" y="6571828"/>
            <a:ext cx="1111002" cy="667172"/>
          </a:xfrm>
          <a:prstGeom prst="rect">
            <a:avLst/>
          </a:prstGeom>
          <a:noFill/>
          <a:ln w="9525">
            <a:noFill/>
            <a:miter lim="800000"/>
            <a:headEnd/>
            <a:tailEnd/>
          </a:ln>
        </p:spPr>
      </p:pic>
      <p:sp>
        <p:nvSpPr>
          <p:cNvPr id="9228" name="Rectangle 12"/>
          <p:cNvSpPr>
            <a:spLocks noChangeArrowheads="1"/>
          </p:cNvSpPr>
          <p:nvPr/>
        </p:nvSpPr>
        <p:spPr bwMode="auto">
          <a:xfrm>
            <a:off x="5534472" y="1027212"/>
            <a:ext cx="4752528"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0" i="0" u="sng" strike="noStrike" cap="none" normalizeH="0" baseline="0" dirty="0" smtClean="0">
                <a:ln>
                  <a:noFill/>
                </a:ln>
                <a:solidFill>
                  <a:schemeClr val="tx1"/>
                </a:solidFill>
                <a:effectLst>
                  <a:outerShdw blurRad="50800" dist="38100" dir="18900000" algn="bl" rotWithShape="0">
                    <a:prstClr val="black"/>
                  </a:outerShdw>
                </a:effectLst>
                <a:latin typeface="Arial" pitchFamily="34" charset="0"/>
                <a:ea typeface="Times New Roman" pitchFamily="18" charset="0"/>
                <a:cs typeface="Arial" pitchFamily="34" charset="0"/>
              </a:rPr>
              <a:t>SK </a:t>
            </a:r>
            <a:r>
              <a:rPr kumimoji="0" lang="cs-CZ" sz="1800" b="0" i="0" u="sng" strike="noStrike" cap="none" normalizeH="0" baseline="0" dirty="0" err="1" smtClean="0">
                <a:ln>
                  <a:noFill/>
                </a:ln>
                <a:solidFill>
                  <a:schemeClr val="tx1"/>
                </a:solidFill>
                <a:effectLst>
                  <a:outerShdw blurRad="50800" dist="38100" dir="18900000" algn="bl" rotWithShape="0">
                    <a:prstClr val="black"/>
                  </a:outerShdw>
                </a:effectLst>
                <a:latin typeface="Arial" pitchFamily="34" charset="0"/>
                <a:ea typeface="Times New Roman" pitchFamily="18" charset="0"/>
                <a:cs typeface="Arial" pitchFamily="34" charset="0"/>
              </a:rPr>
              <a:t>Štětí</a:t>
            </a:r>
            <a:r>
              <a:rPr kumimoji="0" lang="cs-CZ" sz="1800" b="0" i="0" u="sng" strike="noStrike" cap="none" normalizeH="0" baseline="0" dirty="0" smtClean="0">
                <a:ln>
                  <a:noFill/>
                </a:ln>
                <a:solidFill>
                  <a:schemeClr val="tx1"/>
                </a:solidFill>
                <a:effectLst>
                  <a:outerShdw blurRad="50800" dist="38100" dir="18900000" algn="bl" rotWithShape="0">
                    <a:prstClr val="black"/>
                  </a:outerShdw>
                </a:effectLst>
                <a:latin typeface="Arial" pitchFamily="34" charset="0"/>
                <a:ea typeface="Times New Roman" pitchFamily="18" charset="0"/>
                <a:cs typeface="Arial" pitchFamily="34" charset="0"/>
              </a:rPr>
              <a:t> – FK Bílina</a:t>
            </a:r>
            <a:endParaRPr kumimoji="0" lang="cs-CZ" sz="800" b="0" i="0" u="none" strike="noStrike" cap="none" normalizeH="0" baseline="0" dirty="0" smtClean="0">
              <a:ln>
                <a:noFill/>
              </a:ln>
              <a:solidFill>
                <a:schemeClr val="tx1"/>
              </a:solidFill>
              <a:effectLst>
                <a:outerShdw blurRad="50800" dist="38100" dir="18900000" algn="bl" rotWithShape="0">
                  <a:prstClr val="black"/>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0" i="0" u="sng" strike="noStrike" cap="none" normalizeH="0" baseline="0" dirty="0" smtClean="0">
                <a:ln>
                  <a:noFill/>
                </a:ln>
                <a:solidFill>
                  <a:schemeClr val="tx1"/>
                </a:solidFill>
                <a:effectLst>
                  <a:outerShdw blurRad="50800" dist="38100" dir="18900000" algn="bl" rotWithShape="0">
                    <a:prstClr val="black"/>
                  </a:outerShdw>
                </a:effectLst>
                <a:latin typeface="Arial" pitchFamily="34" charset="0"/>
                <a:ea typeface="Times New Roman" pitchFamily="18" charset="0"/>
                <a:cs typeface="Arial" pitchFamily="34" charset="0"/>
              </a:rPr>
              <a:t>4:1(2:1)  26.9.2015 8.kolo</a:t>
            </a:r>
            <a:endParaRPr kumimoji="0" lang="cs-CZ" sz="800" b="0" i="0" u="none" strike="noStrike" cap="none" normalizeH="0" baseline="0" dirty="0" smtClean="0">
              <a:ln>
                <a:noFill/>
              </a:ln>
              <a:solidFill>
                <a:schemeClr val="tx1"/>
              </a:solidFill>
              <a:effectLst>
                <a:outerShdw blurRad="50800" dist="38100" dir="18900000" algn="bl" rotWithShape="0">
                  <a:prstClr val="black"/>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Dorostenci nás před týdnem potěšili, když vyhráli v Litoměřicích a do tabulky pravdy získali  zpět body za ztrátu proti Krupce. Bílina v tomto ročníku ještě nezískala ani bod a bylo jasné, že každá naše ztráta bodů by byla velkým zklamáním. Začali jsme dobře a už ve 4. minutě jsme šli do vedení 1:0 po brance Marka. Místo toho, aby nás ale uklidilo a přineslo do mužstva pohodu, tak jsme začali chybovat, ztrácet míče v rozehrávce a soupeř začal podnikat nebezpečné výpady do naší obrany. V 18. minutě uchránil naše čisté konto jen báječný zásah Matěje Svobody v brance. Ve 20. minutě se hosté zásluhou Rokose, který prošel domácí obranou až příliš jednoduše, vyrovnání na 1:1 přece dočkali. Rychle jsme se ale vzpamatovali a po pohotové střele Marka moc nechybělo, abychom šli opět do vedení. Nebezpečnou střelou se představil i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brankář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Matulík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míč vyrazil před sebe a ani krásné nůžky Marka z dorážky brankou neskončily. Další tutovku měl na noze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Zkusil to podél vybíhajícího brankáře, ale ten své mužstvo podržel. Branku do šatny se nám ale vstřelit podařilo.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pronikl do obranné zóny Bíliny, míč poslal na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ten se už tentokrát nemýlil. Poločasový výsledek 2:1 byl příjemný, ale ještě zdaleka neznamenal vítězství. Hostům také patřil úvod druhé části. Hrálo se na naší polovině hřiště a vyrovnání viselo na vlásku. Nepříjemné momenty jsme přežili, a kdyby po hodině hry střely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Danče</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nebo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byly přesnější, tak jsme mohli být klidnější. Po hodině hry nám zatrnula. To když Matěj Svoboda podběhl centrovaný míč, ale naštěstí hlavičkující hráč těsně minul. Dveře k našemu vítězství se hodně otevřeli v 71. minutě. Jako lasička se obranou protáhl Marek, našel si místo k zakončení a bylo to 3:1. O pět minut později zase dlouho nepřemýšlel Beruška, opřel se do míče a brankář ho zaznamenal až když se zastavil v síti. Naše vedení 4:1 už se do konce zápasu nezměnilo a můžeme si tak připsat do tabulky třetí vítězství v sezóně. Výsledek napovídá, že zápas měl jasný průběh, ale až tak jasné to nebylo. Rozhodlo se až v posledních 20 minutách, kdy jsme 2x skórovali. Ale jak se říká, historie se na to neptá. Pojďme slavit a zodpovědně se připravovat na další zápas.</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2,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Beruška 1</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Koráň</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Beruška 1, Jakl,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Podhorský, </a:t>
            </a:r>
          </a:p>
          <a:p>
            <a:pPr marL="0" marR="0" lvl="0" indent="0" algn="just"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Horáček, Mejzr, Nedomlel</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a:t>
            </a: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J.Nedomlelová</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Toráč</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-Blažek,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Švejdar</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ovéPole 19"/>
          <p:cNvSpPr txBox="1"/>
          <p:nvPr/>
        </p:nvSpPr>
        <p:spPr>
          <a:xfrm>
            <a:off x="5503540" y="71363"/>
            <a:ext cx="4680520" cy="923330"/>
          </a:xfrm>
          <a:prstGeom prst="rect">
            <a:avLst/>
          </a:prstGeom>
          <a:solidFill>
            <a:srgbClr val="00FFFF"/>
          </a:solidFill>
          <a:ln w="60325" cmpd="sng">
            <a:solidFill>
              <a:srgbClr val="FF0000"/>
            </a:solidFill>
          </a:ln>
        </p:spPr>
        <p:txBody>
          <a:bodyPr wrap="square" rtlCol="0">
            <a:spAutoFit/>
          </a:bodyPr>
          <a:lstStyle/>
          <a:p>
            <a:pPr algn="ctr"/>
            <a:r>
              <a:rPr lang="cs-CZ" sz="1800" dirty="0" smtClean="0">
                <a:latin typeface="Berlin Sans FB" pitchFamily="34" charset="0"/>
              </a:rPr>
              <a:t>Utkání staršího dorostu bylo dlouho otevřené a rozuzlení přinesla až poslední dvacetiminutovka</a:t>
            </a:r>
          </a:p>
        </p:txBody>
      </p:sp>
      <p:pic>
        <p:nvPicPr>
          <p:cNvPr id="9218" name="Picture 1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21</a:t>
            </a:r>
          </a:p>
        </p:txBody>
      </p:sp>
      <p:sp>
        <p:nvSpPr>
          <p:cNvPr id="4" name="TextovéPole 3"/>
          <p:cNvSpPr txBox="1"/>
          <p:nvPr/>
        </p:nvSpPr>
        <p:spPr>
          <a:xfrm>
            <a:off x="2047156" y="6859860"/>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24</a:t>
            </a:r>
          </a:p>
        </p:txBody>
      </p:sp>
      <p:sp>
        <p:nvSpPr>
          <p:cNvPr id="11" name="TextovéPole 10"/>
          <p:cNvSpPr txBox="1"/>
          <p:nvPr/>
        </p:nvSpPr>
        <p:spPr>
          <a:xfrm>
            <a:off x="5647556" y="71944"/>
            <a:ext cx="4536504" cy="584775"/>
          </a:xfrm>
          <a:prstGeom prst="rect">
            <a:avLst/>
          </a:prstGeom>
          <a:blipFill>
            <a:blip r:embed="rId2" cstate="print"/>
            <a:stretch>
              <a:fillRect/>
            </a:stretch>
          </a:blipFill>
          <a:ln w="60325" cmpd="sng">
            <a:solidFill>
              <a:srgbClr val="9ACDA2"/>
            </a:solidFill>
            <a:prstDash val="sysDot"/>
          </a:ln>
        </p:spPr>
        <p:txBody>
          <a:bodyPr wrap="square" rtlCol="0">
            <a:spAutoFit/>
          </a:bodyPr>
          <a:lstStyle/>
          <a:p>
            <a:pPr algn="ctr"/>
            <a:r>
              <a:rPr lang="cs-CZ" sz="1600" u="sng" dirty="0" smtClean="0">
                <a:latin typeface="Bookman Old Style" pitchFamily="18" charset="0"/>
              </a:rPr>
              <a:t>Foto ze zápasu SK </a:t>
            </a:r>
            <a:r>
              <a:rPr lang="cs-CZ" sz="1600" u="sng" dirty="0" err="1" smtClean="0">
                <a:latin typeface="Bookman Old Style" pitchFamily="18" charset="0"/>
              </a:rPr>
              <a:t>Štětí</a:t>
            </a:r>
            <a:r>
              <a:rPr lang="cs-CZ" sz="1600" u="sng" dirty="0" smtClean="0">
                <a:latin typeface="Bookman Old Style" pitchFamily="18" charset="0"/>
              </a:rPr>
              <a:t> – FK Slavoj Žatec 19.9.2015</a:t>
            </a:r>
          </a:p>
        </p:txBody>
      </p:sp>
      <p:pic>
        <p:nvPicPr>
          <p:cNvPr id="49153" name="Picture 1"/>
          <p:cNvPicPr>
            <a:picLocks noChangeAspect="1" noChangeArrowheads="1"/>
          </p:cNvPicPr>
          <p:nvPr/>
        </p:nvPicPr>
        <p:blipFill>
          <a:blip r:embed="rId3" cstate="print"/>
          <a:srcRect/>
          <a:stretch>
            <a:fillRect/>
          </a:stretch>
        </p:blipFill>
        <p:spPr bwMode="auto">
          <a:xfrm>
            <a:off x="5647556" y="739180"/>
            <a:ext cx="4532759" cy="2952328"/>
          </a:xfrm>
          <a:prstGeom prst="rect">
            <a:avLst/>
          </a:prstGeom>
          <a:noFill/>
          <a:ln w="38100" cmpd="sng">
            <a:solidFill>
              <a:schemeClr val="accent6">
                <a:lumMod val="75000"/>
              </a:schemeClr>
            </a:solidFill>
            <a:miter lim="800000"/>
            <a:headEnd/>
            <a:tailEnd/>
          </a:ln>
        </p:spPr>
      </p:pic>
      <p:pic>
        <p:nvPicPr>
          <p:cNvPr id="49154" name="Picture 2"/>
          <p:cNvPicPr>
            <a:picLocks noChangeAspect="1" noChangeArrowheads="1"/>
          </p:cNvPicPr>
          <p:nvPr/>
        </p:nvPicPr>
        <p:blipFill>
          <a:blip r:embed="rId4" cstate="print"/>
          <a:srcRect/>
          <a:stretch>
            <a:fillRect/>
          </a:stretch>
        </p:blipFill>
        <p:spPr bwMode="auto">
          <a:xfrm>
            <a:off x="5647556" y="3763516"/>
            <a:ext cx="4536504" cy="3146872"/>
          </a:xfrm>
          <a:prstGeom prst="rect">
            <a:avLst/>
          </a:prstGeom>
          <a:noFill/>
          <a:ln w="38100" cmpd="sng">
            <a:solidFill>
              <a:schemeClr val="accent6">
                <a:lumMod val="75000"/>
              </a:schemeClr>
            </a:solidFill>
            <a:miter lim="800000"/>
            <a:headEnd/>
            <a:tailEnd/>
          </a:ln>
        </p:spPr>
      </p:pic>
      <p:sp>
        <p:nvSpPr>
          <p:cNvPr id="17" name="TextovéPole 16"/>
          <p:cNvSpPr txBox="1"/>
          <p:nvPr/>
        </p:nvSpPr>
        <p:spPr>
          <a:xfrm>
            <a:off x="174948" y="163116"/>
            <a:ext cx="4752528" cy="3046988"/>
          </a:xfrm>
          <a:prstGeom prst="rect">
            <a:avLst/>
          </a:prstGeom>
          <a:blipFill>
            <a:blip r:embed="rId5" cstate="print"/>
            <a:stretch>
              <a:fillRect/>
            </a:stretch>
          </a:blipFill>
          <a:ln w="82550" cmpd="sng">
            <a:solidFill>
              <a:srgbClr val="FF3399"/>
            </a:solidFill>
            <a:prstDash val="dashDot"/>
          </a:ln>
        </p:spPr>
        <p:txBody>
          <a:bodyPr wrap="square" rtlCol="0">
            <a:spAutoFit/>
          </a:bodyPr>
          <a:lstStyle/>
          <a:p>
            <a:pPr algn="ctr"/>
            <a:r>
              <a:rPr lang="cs-CZ" sz="3200" dirty="0" smtClean="0">
                <a:ln>
                  <a:solidFill>
                    <a:srgbClr val="0033CC"/>
                  </a:solidFill>
                </a:ln>
                <a:solidFill>
                  <a:srgbClr val="FF00FF"/>
                </a:solidFill>
                <a:latin typeface="Colonna MT" pitchFamily="82" charset="0"/>
              </a:rPr>
              <a:t>Starší dorostenci v posledních 2 kolech bodovali naplno a v tabulce se posunuli na 8.místo. Mladší naopak 2x prohráli  a klesli na 11.</a:t>
            </a:r>
          </a:p>
        </p:txBody>
      </p:sp>
      <p:pic>
        <p:nvPicPr>
          <p:cNvPr id="53249" name="Picture 1"/>
          <p:cNvPicPr>
            <a:picLocks noChangeAspect="1" noChangeArrowheads="1"/>
          </p:cNvPicPr>
          <p:nvPr/>
        </p:nvPicPr>
        <p:blipFill>
          <a:blip r:embed="rId6" cstate="print"/>
          <a:srcRect/>
          <a:stretch>
            <a:fillRect/>
          </a:stretch>
        </p:blipFill>
        <p:spPr bwMode="auto">
          <a:xfrm>
            <a:off x="174948" y="3609925"/>
            <a:ext cx="4824536" cy="3033911"/>
          </a:xfrm>
          <a:prstGeom prst="rect">
            <a:avLst/>
          </a:prstGeom>
          <a:noFill/>
          <a:ln w="50800">
            <a:solidFill>
              <a:srgbClr val="FF9933"/>
            </a:solidFill>
            <a:prstDash val="solid"/>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3631332" y="6931868"/>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22</a:t>
            </a:r>
          </a:p>
        </p:txBody>
      </p:sp>
      <p:sp>
        <p:nvSpPr>
          <p:cNvPr id="10" name="TextovéPole 9"/>
          <p:cNvSpPr txBox="1"/>
          <p:nvPr/>
        </p:nvSpPr>
        <p:spPr>
          <a:xfrm>
            <a:off x="751976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23</a:t>
            </a:r>
          </a:p>
        </p:txBody>
      </p:sp>
      <p:sp>
        <p:nvSpPr>
          <p:cNvPr id="14" name="TextovéPole 13"/>
          <p:cNvSpPr txBox="1"/>
          <p:nvPr/>
        </p:nvSpPr>
        <p:spPr>
          <a:xfrm>
            <a:off x="102940" y="75426"/>
            <a:ext cx="4968552" cy="1200329"/>
          </a:xfrm>
          <a:prstGeom prst="rect">
            <a:avLst/>
          </a:prstGeom>
          <a:blipFill dpi="0" rotWithShape="1">
            <a:blip r:embed="rId2" cstate="print">
              <a:alphaModFix amt="34000"/>
            </a:blip>
            <a:srcRect/>
            <a:stretch>
              <a:fillRect/>
            </a:stretch>
          </a:blipFill>
          <a:ln w="63500">
            <a:solidFill>
              <a:srgbClr val="FF0066"/>
            </a:solidFill>
          </a:ln>
          <a:effectLst>
            <a:innerShdw blurRad="63500" dist="50800" dir="16200000">
              <a:srgbClr val="FFFF66">
                <a:alpha val="49804"/>
              </a:srgbClr>
            </a:innerShdw>
          </a:effectLst>
        </p:spPr>
        <p:txBody>
          <a:bodyPr wrap="square" rtlCol="0">
            <a:spAutoFit/>
          </a:bodyPr>
          <a:lstStyle/>
          <a:p>
            <a:pPr algn="ctr"/>
            <a:r>
              <a:rPr lang="cs-CZ" sz="2400" dirty="0" smtClean="0">
                <a:solidFill>
                  <a:srgbClr val="009900"/>
                </a:solidFill>
                <a:latin typeface="Franklin Gothic Demi" pitchFamily="34" charset="0"/>
                <a:ea typeface="FangSong" pitchFamily="49" charset="-122"/>
              </a:rPr>
              <a:t>Cesta pohárovým krajem v Hrobcích neskončila a postupujeme mezi 8 nejlepších</a:t>
            </a:r>
          </a:p>
        </p:txBody>
      </p:sp>
      <p:pic>
        <p:nvPicPr>
          <p:cNvPr id="48129" name="Picture 1"/>
          <p:cNvPicPr>
            <a:picLocks noChangeAspect="1" noChangeArrowheads="1"/>
          </p:cNvPicPr>
          <p:nvPr/>
        </p:nvPicPr>
        <p:blipFill>
          <a:blip r:embed="rId3" cstate="print"/>
          <a:srcRect/>
          <a:stretch>
            <a:fillRect/>
          </a:stretch>
        </p:blipFill>
        <p:spPr bwMode="auto">
          <a:xfrm>
            <a:off x="534988" y="811188"/>
            <a:ext cx="432048" cy="360040"/>
          </a:xfrm>
          <a:prstGeom prst="rect">
            <a:avLst/>
          </a:prstGeom>
          <a:noFill/>
          <a:ln w="9525">
            <a:noFill/>
            <a:miter lim="800000"/>
            <a:headEnd/>
            <a:tailEnd/>
          </a:ln>
        </p:spPr>
      </p:pic>
      <p:sp>
        <p:nvSpPr>
          <p:cNvPr id="2" name="Rectangle 2"/>
          <p:cNvSpPr>
            <a:spLocks noChangeArrowheads="1"/>
          </p:cNvSpPr>
          <p:nvPr/>
        </p:nvSpPr>
        <p:spPr bwMode="auto">
          <a:xfrm>
            <a:off x="102940" y="1243236"/>
            <a:ext cx="4896544"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rPr>
              <a:t>SK Hrobce - SK </a:t>
            </a:r>
            <a:r>
              <a:rPr kumimoji="0" lang="cs-CZ" sz="2400" i="0" u="sng" strike="noStrike" cap="none" normalizeH="0" baseline="0" dirty="0" err="1"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rPr>
              <a:t>Štětí</a:t>
            </a:r>
            <a:endParaRPr kumimoji="0" lang="cs-CZ" sz="1400" i="0" u="none" strike="noStrike" cap="none" normalizeH="0" baseline="0" dirty="0"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rPr>
              <a:t>3:3 (1:2) </a:t>
            </a:r>
            <a:r>
              <a:rPr kumimoji="0" lang="cs-CZ" sz="2400" i="0" u="sng" strike="noStrike" cap="none" normalizeH="0" baseline="0" dirty="0" err="1"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rPr>
              <a:t>pen</a:t>
            </a:r>
            <a:r>
              <a:rPr kumimoji="0" lang="cs-CZ" sz="2400" i="0" u="sng" strike="noStrike" cap="none" normalizeH="0" baseline="0" dirty="0"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rPr>
              <a:t>: 1:4  </a:t>
            </a:r>
            <a:r>
              <a:rPr kumimoji="0" lang="cs-CZ" sz="2000" i="0" u="sng" strike="noStrike" cap="none" normalizeH="0" baseline="0" dirty="0"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rPr>
              <a:t>23. 9. 2015 3.kolo</a:t>
            </a:r>
            <a:endParaRPr kumimoji="0" lang="cs-CZ" sz="1400" i="0" u="none" strike="noStrike" cap="none" normalizeH="0" baseline="0" dirty="0" smtClean="0">
              <a:ln>
                <a:noFill/>
              </a:ln>
              <a:solidFill>
                <a:srgbClr val="000099"/>
              </a:solidFill>
              <a:effectLst>
                <a:outerShdw blurRad="38100" dist="38100" dir="2700000" algn="tl">
                  <a:srgbClr val="000000">
                    <a:alpha val="43137"/>
                  </a:srgbClr>
                </a:outerShdw>
              </a:effectLst>
              <a:latin typeface="Modern No. 20" pitchFamily="18"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Pohárové utkání zahájili lépe domácí, kterým se také zásluhou Davida Brandejse podařilo jít v 17. minutě do vedení.  Naše mužstvo postupně získávalo iniciativu na svou stranu a ve 33. minutě bylo vyrovnáno na 1:1. Branku vstřelil Jiří Šimral. Ještě než rozhodčí stačil ukončit první půlku tak se nám podařilo zápas otočit, když hezkou branku vstřelil Marek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 druhého poločasu jsme vstoupili s cílem náskok ještě zvýšit, ale ani jedna akce nebyla dotažena do konce. Dopouštěli jsme se však často zbytečných ztrát míče a rychlonozí hráči domácích toho využívali. Po jedné takové situaci jsme ještě stačili míč odvrátit na roh, ale následná hlavička Neumana už byla přesná a znamenala vyrovnání na 2:2. Zápas dostal nový náboj a první kdo se s ním trefil, bylo naše mužstvo. 20 minut před koncem se do míče opřel Kucler a trefil se špičkově. Míč provětral pavučinu domácí branky. Domácí ale zbraně nesložili a v 78. minutě Petr Slavíček opět srovnal na 3:3. V 90. minutě jsme zahrávali roh. U zadní tyče byl Lukáš Kloub, který z velmi velkého úhlu stačil trefit jenom tyč. No a protože to skončilo 3:3, tak musely přijít na řadu penalty, které rozhodly o postupujícím do čtvrtfinále. Začínal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Slanička a brankáři nedal šanci (1:0). Za domácí se jako první představil Polák a s penaltou si poradil také dobře.(1:1) Radek Hrdý ze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 přichystal spolehlivý kop a šli jsme do vedení 2:1. Za Hrobce si míč na značku pokutového kopu postavil Hendrich a brankář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Michovský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naší brance si se střelou poradil. Po 2 penaltách na každé straně jsme vedli 2:1. Když s penaltou nezaváhal ani Jiří Šimral, tak se čekalo, jak odpoví Antonín Kühn z Hrobců.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Michovský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dráhu letu míče opět vystihl a náskok 3:1 pro nás už byl hodně nadějný. Stačilo jediné, aby Lukáš Kloub, který na hřiště nastoupil 10 minut před koncem, a  jinak je jeho místo v brance, dokázal udržet klidné nervy a svůj pokus zužitkovat. Ukázalo, že ne náhodou je nasazován právě do těchto rozhodujících okamžiků, protože proměněná penalta znamenala naše vítězství. Jsme mezi nejlepšími 8 a nyní už musíme pouze čekat, koho potkáme v dalším kole.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33. Šimral Jiří, 42.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70. Kucler Vladimír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Michovský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Čámský</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(80.Kloub), Šimral,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Hrdý, Kucler, </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(46.Marek), Slanička, Jan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Tichý,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(70.Mencl)</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J.Vinš</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J.Havner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Masér:</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.Zavřel</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Holec</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Ladislav -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Prágl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Martin,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Fišl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Obdélník 14"/>
          <p:cNvSpPr/>
          <p:nvPr/>
        </p:nvSpPr>
        <p:spPr>
          <a:xfrm>
            <a:off x="5287516" y="91108"/>
            <a:ext cx="4896544" cy="2554545"/>
          </a:xfrm>
          <a:prstGeom prst="rect">
            <a:avLst/>
          </a:prstGeom>
          <a:blipFill>
            <a:blip r:embed="rId4" cstate="print"/>
            <a:tile tx="0" ty="0" sx="100000" sy="100000" flip="none" algn="tl"/>
          </a:blipFill>
        </p:spPr>
        <p:txBody>
          <a:bodyPr wrap="square">
            <a:spAutoFit/>
          </a:bodyPr>
          <a:lstStyle/>
          <a:p>
            <a:pPr algn="ctr"/>
            <a:r>
              <a:rPr lang="cs-CZ" sz="2400" u="sng" dirty="0" smtClean="0">
                <a:ln>
                  <a:solidFill>
                    <a:srgbClr val="FF6699"/>
                  </a:solidFill>
                </a:ln>
                <a:solidFill>
                  <a:srgbClr val="0033CC"/>
                </a:solidFill>
                <a:latin typeface="Arial Black" pitchFamily="34" charset="0"/>
              </a:rPr>
              <a:t>Další výsledky 3.kola Ústeckého poháru</a:t>
            </a:r>
            <a:endParaRPr lang="cs-CZ" sz="2400" dirty="0" smtClean="0">
              <a:ln>
                <a:solidFill>
                  <a:srgbClr val="FF6699"/>
                </a:solidFill>
              </a:ln>
              <a:solidFill>
                <a:srgbClr val="0033CC"/>
              </a:solidFill>
              <a:latin typeface="Arial Black" pitchFamily="34" charset="0"/>
            </a:endParaRPr>
          </a:p>
          <a:p>
            <a:r>
              <a:rPr lang="cs-CZ" dirty="0" smtClean="0"/>
              <a:t> </a:t>
            </a:r>
            <a:r>
              <a:rPr lang="cs-CZ" sz="1600" dirty="0" err="1" smtClean="0">
                <a:latin typeface="Verdana" pitchFamily="34" charset="0"/>
                <a:ea typeface="Verdana" pitchFamily="34" charset="0"/>
                <a:cs typeface="Verdana" pitchFamily="34" charset="0"/>
              </a:rPr>
              <a:t>Březe</a:t>
            </a:r>
            <a:r>
              <a:rPr lang="cs-CZ" sz="1600" dirty="0" smtClean="0">
                <a:latin typeface="Verdana" pitchFamily="34" charset="0"/>
                <a:ea typeface="Verdana" pitchFamily="34" charset="0"/>
                <a:cs typeface="Verdana" pitchFamily="34" charset="0"/>
              </a:rPr>
              <a:t>. Chomutov – AFK Chomutov 1:5</a:t>
            </a:r>
          </a:p>
          <a:p>
            <a:r>
              <a:rPr lang="cs-CZ" sz="1600" dirty="0" smtClean="0">
                <a:latin typeface="Verdana" pitchFamily="34" charset="0"/>
                <a:ea typeface="Verdana" pitchFamily="34" charset="0"/>
                <a:cs typeface="Verdana" pitchFamily="34" charset="0"/>
              </a:rPr>
              <a:t>TJ </a:t>
            </a:r>
            <a:r>
              <a:rPr lang="cs-CZ" sz="1600" dirty="0" err="1" smtClean="0">
                <a:latin typeface="Verdana" pitchFamily="34" charset="0"/>
                <a:ea typeface="Verdana" pitchFamily="34" charset="0"/>
                <a:cs typeface="Verdana" pitchFamily="34" charset="0"/>
              </a:rPr>
              <a:t>Dobroměřice</a:t>
            </a:r>
            <a:r>
              <a:rPr lang="cs-CZ" sz="1600" dirty="0" smtClean="0">
                <a:latin typeface="Verdana" pitchFamily="34" charset="0"/>
                <a:ea typeface="Verdana" pitchFamily="34" charset="0"/>
                <a:cs typeface="Verdana" pitchFamily="34" charset="0"/>
              </a:rPr>
              <a:t> - FK </a:t>
            </a:r>
            <a:r>
              <a:rPr lang="cs-CZ" sz="1600" dirty="0" err="1" smtClean="0">
                <a:latin typeface="Verdana" pitchFamily="34" charset="0"/>
                <a:ea typeface="Verdana" pitchFamily="34" charset="0"/>
                <a:cs typeface="Verdana" pitchFamily="34" charset="0"/>
              </a:rPr>
              <a:t>Postoloprty</a:t>
            </a:r>
            <a:r>
              <a:rPr lang="cs-CZ" sz="1600" dirty="0" smtClean="0">
                <a:latin typeface="Verdana" pitchFamily="34" charset="0"/>
                <a:ea typeface="Verdana" pitchFamily="34" charset="0"/>
                <a:cs typeface="Verdana" pitchFamily="34" charset="0"/>
              </a:rPr>
              <a:t>    3:5 </a:t>
            </a:r>
          </a:p>
          <a:p>
            <a:r>
              <a:rPr lang="cs-CZ" sz="1600" dirty="0" smtClean="0">
                <a:latin typeface="Verdana" pitchFamily="34" charset="0"/>
                <a:ea typeface="Verdana" pitchFamily="34" charset="0"/>
                <a:cs typeface="Verdana" pitchFamily="34" charset="0"/>
              </a:rPr>
              <a:t>SK </a:t>
            </a:r>
            <a:r>
              <a:rPr lang="cs-CZ" sz="1600" dirty="0" err="1" smtClean="0">
                <a:latin typeface="Verdana" pitchFamily="34" charset="0"/>
                <a:ea typeface="Verdana" pitchFamily="34" charset="0"/>
                <a:cs typeface="Verdana" pitchFamily="34" charset="0"/>
              </a:rPr>
              <a:t>Brná</a:t>
            </a:r>
            <a:r>
              <a:rPr lang="cs-CZ" sz="1600" dirty="0" smtClean="0">
                <a:latin typeface="Verdana" pitchFamily="34" charset="0"/>
                <a:ea typeface="Verdana" pitchFamily="34" charset="0"/>
                <a:cs typeface="Verdana" pitchFamily="34" charset="0"/>
              </a:rPr>
              <a:t>, o.s. - </a:t>
            </a:r>
            <a:r>
              <a:rPr lang="cs-CZ" sz="1600" dirty="0" err="1" smtClean="0">
                <a:latin typeface="Verdana" pitchFamily="34" charset="0"/>
                <a:ea typeface="Verdana" pitchFamily="34" charset="0"/>
                <a:cs typeface="Verdana" pitchFamily="34" charset="0"/>
              </a:rPr>
              <a:t>Baník</a:t>
            </a:r>
            <a:r>
              <a:rPr lang="cs-CZ" sz="1600" dirty="0" smtClean="0">
                <a:latin typeface="Verdana" pitchFamily="34" charset="0"/>
                <a:ea typeface="Verdana" pitchFamily="34" charset="0"/>
                <a:cs typeface="Verdana" pitchFamily="34" charset="0"/>
              </a:rPr>
              <a:t> </a:t>
            </a:r>
            <a:r>
              <a:rPr lang="cs-CZ" sz="1600" dirty="0" err="1" smtClean="0">
                <a:latin typeface="Verdana" pitchFamily="34" charset="0"/>
                <a:ea typeface="Verdana" pitchFamily="34" charset="0"/>
                <a:cs typeface="Verdana" pitchFamily="34" charset="0"/>
              </a:rPr>
              <a:t>Modlany</a:t>
            </a:r>
            <a:r>
              <a:rPr lang="cs-CZ" sz="1600" dirty="0" smtClean="0">
                <a:latin typeface="Verdana" pitchFamily="34" charset="0"/>
                <a:ea typeface="Verdana" pitchFamily="34" charset="0"/>
                <a:cs typeface="Verdana" pitchFamily="34" charset="0"/>
              </a:rPr>
              <a:t>         2:3 </a:t>
            </a:r>
          </a:p>
          <a:p>
            <a:r>
              <a:rPr lang="cs-CZ" sz="1600" dirty="0" smtClean="0">
                <a:latin typeface="Verdana" pitchFamily="34" charset="0"/>
                <a:ea typeface="Verdana" pitchFamily="34" charset="0"/>
                <a:cs typeface="Verdana" pitchFamily="34" charset="0"/>
              </a:rPr>
              <a:t>TJ l </a:t>
            </a:r>
            <a:r>
              <a:rPr lang="cs-CZ" sz="1600" dirty="0" err="1" smtClean="0">
                <a:latin typeface="Verdana" pitchFamily="34" charset="0"/>
                <a:ea typeface="Verdana" pitchFamily="34" charset="0"/>
                <a:cs typeface="Verdana" pitchFamily="34" charset="0"/>
              </a:rPr>
              <a:t>Údlice</a:t>
            </a:r>
            <a:r>
              <a:rPr lang="cs-CZ" sz="1600" dirty="0" smtClean="0">
                <a:latin typeface="Verdana" pitchFamily="34" charset="0"/>
                <a:ea typeface="Verdana" pitchFamily="34" charset="0"/>
                <a:cs typeface="Verdana" pitchFamily="34" charset="0"/>
              </a:rPr>
              <a:t> - Fotbalový klub Bílina   5:3 </a:t>
            </a:r>
          </a:p>
          <a:p>
            <a:r>
              <a:rPr lang="cs-CZ" sz="1600" dirty="0" smtClean="0">
                <a:latin typeface="Verdana" pitchFamily="34" charset="0"/>
                <a:ea typeface="Verdana" pitchFamily="34" charset="0"/>
                <a:cs typeface="Verdana" pitchFamily="34" charset="0"/>
              </a:rPr>
              <a:t>FK Jílové o.s. - Jiskra Modrá           6:2 </a:t>
            </a:r>
          </a:p>
          <a:p>
            <a:r>
              <a:rPr lang="cs-CZ" sz="1600" dirty="0" smtClean="0">
                <a:latin typeface="Verdana" pitchFamily="34" charset="0"/>
                <a:ea typeface="Verdana" pitchFamily="34" charset="0"/>
                <a:cs typeface="Verdana" pitchFamily="34" charset="0"/>
              </a:rPr>
              <a:t>Sokol </a:t>
            </a:r>
            <a:r>
              <a:rPr lang="cs-CZ" sz="1600" dirty="0" err="1" smtClean="0">
                <a:latin typeface="Verdana" pitchFamily="34" charset="0"/>
                <a:ea typeface="Verdana" pitchFamily="34" charset="0"/>
                <a:cs typeface="Verdana" pitchFamily="34" charset="0"/>
              </a:rPr>
              <a:t>Obrnice</a:t>
            </a:r>
            <a:r>
              <a:rPr lang="cs-CZ" sz="1600" dirty="0" smtClean="0">
                <a:latin typeface="Verdana" pitchFamily="34" charset="0"/>
                <a:ea typeface="Verdana" pitchFamily="34" charset="0"/>
                <a:cs typeface="Verdana" pitchFamily="34" charset="0"/>
              </a:rPr>
              <a:t> - FK </a:t>
            </a:r>
            <a:r>
              <a:rPr lang="cs-CZ" sz="1600" dirty="0" err="1" smtClean="0">
                <a:latin typeface="Verdana" pitchFamily="34" charset="0"/>
                <a:ea typeface="Verdana" pitchFamily="34" charset="0"/>
                <a:cs typeface="Verdana" pitchFamily="34" charset="0"/>
              </a:rPr>
              <a:t>Duchcov</a:t>
            </a:r>
            <a:r>
              <a:rPr lang="cs-CZ" sz="1600" dirty="0" smtClean="0">
                <a:latin typeface="Verdana" pitchFamily="34" charset="0"/>
                <a:ea typeface="Verdana" pitchFamily="34" charset="0"/>
                <a:cs typeface="Verdana" pitchFamily="34" charset="0"/>
              </a:rPr>
              <a:t>           3:2 </a:t>
            </a:r>
          </a:p>
          <a:p>
            <a:r>
              <a:rPr lang="cs-CZ" sz="1600" dirty="0" err="1" smtClean="0">
                <a:latin typeface="Verdana" pitchFamily="34" charset="0"/>
                <a:ea typeface="Verdana" pitchFamily="34" charset="0"/>
                <a:cs typeface="Verdana" pitchFamily="34" charset="0"/>
              </a:rPr>
              <a:t>Proboštov</a:t>
            </a:r>
            <a:r>
              <a:rPr lang="cs-CZ" sz="1600" dirty="0" smtClean="0">
                <a:latin typeface="Verdana" pitchFamily="34" charset="0"/>
                <a:ea typeface="Verdana" pitchFamily="34" charset="0"/>
                <a:cs typeface="Verdana" pitchFamily="34" charset="0"/>
              </a:rPr>
              <a:t> - TJ Sokol </a:t>
            </a:r>
            <a:r>
              <a:rPr lang="cs-CZ" sz="1600" dirty="0" err="1" smtClean="0">
                <a:latin typeface="Verdana" pitchFamily="34" charset="0"/>
                <a:ea typeface="Verdana" pitchFamily="34" charset="0"/>
                <a:cs typeface="Verdana" pitchFamily="34" charset="0"/>
              </a:rPr>
              <a:t>Srbice</a:t>
            </a:r>
            <a:r>
              <a:rPr lang="cs-CZ" sz="1600" dirty="0" smtClean="0">
                <a:latin typeface="Verdana" pitchFamily="34" charset="0"/>
                <a:ea typeface="Verdana" pitchFamily="34" charset="0"/>
                <a:cs typeface="Verdana" pitchFamily="34" charset="0"/>
              </a:rPr>
              <a:t>           3:2 </a:t>
            </a:r>
            <a:endParaRPr lang="cs-CZ" dirty="0">
              <a:latin typeface="Verdana" pitchFamily="34" charset="0"/>
              <a:ea typeface="Verdana" pitchFamily="34" charset="0"/>
              <a:cs typeface="Verdana" pitchFamily="34" charset="0"/>
            </a:endParaRPr>
          </a:p>
        </p:txBody>
      </p:sp>
      <p:pic>
        <p:nvPicPr>
          <p:cNvPr id="3" name="Picture 3"/>
          <p:cNvPicPr>
            <a:picLocks noChangeAspect="1" noChangeArrowheads="1"/>
          </p:cNvPicPr>
          <p:nvPr/>
        </p:nvPicPr>
        <p:blipFill>
          <a:blip r:embed="rId5" cstate="print"/>
          <a:srcRect/>
          <a:stretch>
            <a:fillRect/>
          </a:stretch>
        </p:blipFill>
        <p:spPr bwMode="auto">
          <a:xfrm>
            <a:off x="5287516" y="2827412"/>
            <a:ext cx="4914528" cy="3312368"/>
          </a:xfrm>
          <a:prstGeom prst="rect">
            <a:avLst/>
          </a:prstGeom>
          <a:noFill/>
          <a:ln w="38100" cmpd="sng">
            <a:solidFill>
              <a:srgbClr val="CC00CC"/>
            </a:solidFill>
            <a:prstDash val="dash"/>
            <a:miter lim="800000"/>
            <a:headEnd/>
            <a:tailEnd/>
          </a:ln>
        </p:spPr>
      </p:pic>
      <p:sp>
        <p:nvSpPr>
          <p:cNvPr id="16" name="TextovéPole 15"/>
          <p:cNvSpPr txBox="1"/>
          <p:nvPr/>
        </p:nvSpPr>
        <p:spPr>
          <a:xfrm>
            <a:off x="5935588" y="6355804"/>
            <a:ext cx="3096344" cy="307777"/>
          </a:xfrm>
          <a:prstGeom prst="rect">
            <a:avLst/>
          </a:prstGeom>
          <a:solidFill>
            <a:srgbClr val="99FF66"/>
          </a:solidFill>
        </p:spPr>
        <p:txBody>
          <a:bodyPr wrap="square" rtlCol="0">
            <a:spAutoFit/>
          </a:bodyPr>
          <a:lstStyle/>
          <a:p>
            <a:pPr algn="ctr"/>
            <a:r>
              <a:rPr lang="cs-CZ" sz="1400" dirty="0" smtClean="0">
                <a:latin typeface="Arial Narrow" pitchFamily="34" charset="0"/>
              </a:rPr>
              <a:t>Sk Hrobce – SK </a:t>
            </a:r>
            <a:r>
              <a:rPr lang="cs-CZ" sz="1400" dirty="0" err="1" smtClean="0">
                <a:latin typeface="Arial Narrow" pitchFamily="34" charset="0"/>
              </a:rPr>
              <a:t>Štětí</a:t>
            </a:r>
            <a:r>
              <a:rPr lang="cs-CZ" sz="1400" dirty="0" smtClean="0">
                <a:latin typeface="Arial Narrow" pitchFamily="34" charset="0"/>
              </a:rPr>
              <a:t> 23.9.2015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431532" y="94873"/>
            <a:ext cx="4752528" cy="6771084"/>
          </a:xfrm>
          <a:prstGeom prst="rect">
            <a:avLst/>
          </a:prstGeom>
          <a:noFill/>
          <a:ln w="25400">
            <a:solidFill>
              <a:schemeClr val="accent1">
                <a:lumMod val="20000"/>
                <a:lumOff val="80000"/>
              </a:schemeClr>
            </a:solidFill>
          </a:ln>
        </p:spPr>
        <p:txBody>
          <a:bodyPr wrap="square">
            <a:spAutoFit/>
            <a:scene3d>
              <a:camera prst="orthographicFront"/>
              <a:lightRig rig="threePt" dir="t"/>
            </a:scene3d>
            <a:sp3d extrusionH="50800" contourW="12700">
              <a:bevelT w="101600" h="44450" prst="softRound"/>
              <a:bevelB w="50800" h="12700"/>
              <a:extrusionClr>
                <a:srgbClr val="009900"/>
              </a:extrusionClr>
              <a:contourClr>
                <a:schemeClr val="bg1"/>
              </a:contourClr>
            </a:sp3d>
          </a:bodyPr>
          <a:lstStyle/>
          <a:p>
            <a:pPr algn="ctr" eaLnBrk="0" hangingPunct="0">
              <a:defRPr/>
            </a:pPr>
            <a:r>
              <a:rPr lang="cs-CZ" sz="2400" u="sng" dirty="0">
                <a:ln w="9525" cap="sq">
                  <a:gradFill flip="none" rotWithShape="1">
                    <a:gsLst>
                      <a:gs pos="0">
                        <a:srgbClr val="DDEBCF"/>
                      </a:gs>
                      <a:gs pos="50000">
                        <a:srgbClr val="9CB86E"/>
                      </a:gs>
                      <a:gs pos="100000">
                        <a:srgbClr val="156B13"/>
                      </a:gs>
                    </a:gsLst>
                    <a:path path="rect">
                      <a:fillToRect r="100000" b="100000"/>
                    </a:path>
                    <a:tileRect l="-100000" t="-100000"/>
                  </a:gradFill>
                  <a:prstDash val="solid"/>
                  <a:miter lim="800000"/>
                </a:ln>
                <a:solidFill>
                  <a:srgbClr val="009900"/>
                </a:solidFill>
                <a:effectLst>
                  <a:outerShdw blurRad="60007" dist="200025" dir="15000000" sy="30000" kx="-1800000" algn="bl" rotWithShape="0">
                    <a:srgbClr val="FFFF00">
                      <a:alpha val="32000"/>
                    </a:srgbClr>
                  </a:outerShdw>
                </a:effectLst>
                <a:latin typeface="Broadway" pitchFamily="82" charset="0"/>
                <a:cs typeface="Aharoni" pitchFamily="2" charset="-79"/>
              </a:rPr>
              <a:t>Vážení sportovní </a:t>
            </a:r>
            <a:r>
              <a:rPr lang="cs-CZ" sz="2400" u="sng" dirty="0" smtClean="0">
                <a:ln w="9525" cap="sq">
                  <a:gradFill flip="none" rotWithShape="1">
                    <a:gsLst>
                      <a:gs pos="0">
                        <a:srgbClr val="DDEBCF"/>
                      </a:gs>
                      <a:gs pos="50000">
                        <a:srgbClr val="9CB86E"/>
                      </a:gs>
                      <a:gs pos="100000">
                        <a:srgbClr val="156B13"/>
                      </a:gs>
                    </a:gsLst>
                    <a:path path="rect">
                      <a:fillToRect r="100000" b="100000"/>
                    </a:path>
                    <a:tileRect l="-100000" t="-100000"/>
                  </a:gradFill>
                  <a:prstDash val="solid"/>
                  <a:miter lim="800000"/>
                </a:ln>
                <a:solidFill>
                  <a:srgbClr val="009900"/>
                </a:solidFill>
                <a:effectLst>
                  <a:outerShdw blurRad="60007" dist="200025" dir="15000000" sy="30000" kx="-1800000" algn="bl" rotWithShape="0">
                    <a:srgbClr val="FFFF00">
                      <a:alpha val="32000"/>
                    </a:srgbClr>
                  </a:outerShdw>
                </a:effectLst>
                <a:latin typeface="Broadway" pitchFamily="82" charset="0"/>
                <a:cs typeface="Aharoni" pitchFamily="2" charset="-79"/>
              </a:rPr>
              <a:t>přátelé</a:t>
            </a:r>
          </a:p>
          <a:p>
            <a:pPr algn="just" eaLnBrk="0" hangingPunct="0">
              <a:defRPr/>
            </a:pPr>
            <a:r>
              <a:rPr lang="cs-CZ" sz="1100" i="1" dirty="0" smtClean="0">
                <a:latin typeface="Arial" pitchFamily="34" charset="0"/>
                <a:cs typeface="Arial" pitchFamily="34" charset="0"/>
              </a:rPr>
              <a:t>      </a:t>
            </a:r>
            <a:r>
              <a:rPr lang="cs-CZ" sz="1400" i="1" dirty="0" smtClean="0">
                <a:latin typeface="Arial" pitchFamily="34" charset="0"/>
                <a:cs typeface="Arial" pitchFamily="34" charset="0"/>
              </a:rPr>
              <a:t>  </a:t>
            </a:r>
            <a:r>
              <a:rPr lang="cs-CZ" i="1" dirty="0" smtClean="0">
                <a:solidFill>
                  <a:srgbClr val="FF0000"/>
                </a:solidFill>
                <a:latin typeface="Arial" pitchFamily="34" charset="0"/>
                <a:cs typeface="Arial" pitchFamily="34" charset="0"/>
              </a:rPr>
              <a:t>je tu říjen a podzimní fotbalové soutěže se přehouply do své druhé poloviny. Pomalu můžeme hodnotit, jak na tom jednotlivá mužstva jsou a kde hledat rezervy pro lepší postavení v tabulce. Do soutěží mužstva SK vstupovala s určitými cíly a ambicemi vycházející z aktuální formy jednotlivých kolektivů.  U  některých vládne s probíhajícím ročníkem spokojenost, některá mužstva zase přemýšlí, jak to vylepšit. Nebyl by to ale fotbal, kdybychom nechtěli být ještě  úspěšnější a proto se vlastně hraje.  Právě skončený měsíc bývá, co se počtu fotbalových zápasů a turnajů týká, vždy nejbohatší a také je to na počtu stránek tohoto zpravodaje znát. 44. V praxi je od nového roku v našem oddíle uplatňována nová metodika výchovy mládeže řízená šéftrenéry mládeže Danielem Jermanem a Pavlem Hoznédlem. 24. září byl zorganizován na místním stadionu fotbalový turnaj škol ze Štětí a blízkého okolí, kde se objevilo několik šikovných fotbalistů, kteří slíbili, že se zapojí do tréninkové činnosti v našem oddíle.  Dobrý nápad, který svědčí o tom, že mládež je ve </a:t>
            </a:r>
            <a:r>
              <a:rPr lang="cs-CZ" i="1" dirty="0" err="1" smtClean="0">
                <a:solidFill>
                  <a:srgbClr val="FF0000"/>
                </a:solidFill>
                <a:latin typeface="Arial" pitchFamily="34" charset="0"/>
                <a:cs typeface="Arial" pitchFamily="34" charset="0"/>
              </a:rPr>
              <a:t>štětském</a:t>
            </a:r>
            <a:r>
              <a:rPr lang="cs-CZ" i="1" dirty="0" smtClean="0">
                <a:solidFill>
                  <a:srgbClr val="FF0000"/>
                </a:solidFill>
                <a:latin typeface="Arial" pitchFamily="34" charset="0"/>
                <a:cs typeface="Arial" pitchFamily="34" charset="0"/>
              </a:rPr>
              <a:t> fotbale středem pozornosti. Konec září měl být také termínem dokončení hřiště s umělým povrchem na bývalém házenkářském hřišti. Nepovedlo se,  ale nic se neděje. Do začátku zimy je ještě nějaký ten čas a při pohledu na staveniště se zdá, že konec se blíží a na přestřižení slavnostní pásky už se všichni těšíme.</a:t>
            </a:r>
          </a:p>
          <a:p>
            <a:pPr algn="just" eaLnBrk="0" hangingPunct="0">
              <a:defRPr/>
            </a:pPr>
            <a:r>
              <a:rPr lang="cs-CZ" i="1" dirty="0" smtClean="0">
                <a:solidFill>
                  <a:srgbClr val="FF0000"/>
                </a:solidFill>
                <a:latin typeface="Arial" pitchFamily="34" charset="0"/>
                <a:cs typeface="Arial" pitchFamily="34" charset="0"/>
              </a:rPr>
              <a:t>     Dnes tu však máme mistrovský zápas, na kterém Vás všechny vítáme a přejeme hezkou sportovní podívanou, na kterou budete dlouho vzpomínat.</a:t>
            </a:r>
          </a:p>
          <a:p>
            <a:pPr algn="just" eaLnBrk="0" hangingPunct="0">
              <a:defRPr/>
            </a:pPr>
            <a:endParaRPr lang="cs-CZ" sz="1100" i="1" dirty="0" smtClean="0">
              <a:solidFill>
                <a:srgbClr val="FF0000"/>
              </a:solidFill>
              <a:latin typeface="Arial" pitchFamily="34" charset="0"/>
              <a:cs typeface="Arial" pitchFamily="34" charset="0"/>
            </a:endParaRPr>
          </a:p>
          <a:p>
            <a:pPr algn="just" eaLnBrk="0" hangingPunct="0">
              <a:defRPr/>
            </a:pPr>
            <a:endParaRPr lang="cs-CZ" sz="1100" i="1" dirty="0" smtClean="0">
              <a:solidFill>
                <a:srgbClr val="FF0000"/>
              </a:solidFill>
              <a:latin typeface="Arial" pitchFamily="34" charset="0"/>
              <a:cs typeface="Arial" pitchFamily="34" charset="0"/>
            </a:endParaRPr>
          </a:p>
          <a:p>
            <a:pPr algn="just" eaLnBrk="0" hangingPunct="0">
              <a:defRPr/>
            </a:pPr>
            <a:endParaRPr lang="cs-CZ" sz="1100" i="1" dirty="0" smtClean="0">
              <a:solidFill>
                <a:srgbClr val="FF0000"/>
              </a:solidFill>
              <a:latin typeface="Arial" pitchFamily="34" charset="0"/>
              <a:cs typeface="Arial" pitchFamily="34" charset="0"/>
            </a:endParaRPr>
          </a:p>
          <a:p>
            <a:pPr algn="just" eaLnBrk="0" hangingPunct="0">
              <a:defRPr/>
            </a:pPr>
            <a:endParaRPr lang="cs-CZ" sz="1100" i="1" dirty="0" smtClean="0">
              <a:solidFill>
                <a:srgbClr val="FF0000"/>
              </a:solidFill>
              <a:latin typeface="Arial" pitchFamily="34" charset="0"/>
              <a:cs typeface="Arial" pitchFamily="34" charset="0"/>
            </a:endParaRPr>
          </a:p>
          <a:p>
            <a:pPr algn="just" eaLnBrk="0" hangingPunct="0">
              <a:defRPr/>
            </a:pPr>
            <a:r>
              <a:rPr lang="cs-CZ" sz="4000" i="1" dirty="0" smtClean="0">
                <a:solidFill>
                  <a:srgbClr val="FF0000"/>
                </a:solidFill>
                <a:latin typeface="Aharoni" pitchFamily="2" charset="-79"/>
                <a:cs typeface="Aharoni" pitchFamily="2" charset="-79"/>
              </a:rPr>
              <a:t>         </a:t>
            </a:r>
            <a:r>
              <a:rPr lang="cs-CZ" sz="4000" i="1" dirty="0" err="1" smtClean="0">
                <a:solidFill>
                  <a:srgbClr val="FF0000"/>
                </a:solidFill>
                <a:latin typeface="Aharoni" pitchFamily="2" charset="-79"/>
                <a:cs typeface="Aharoni" pitchFamily="2" charset="-79"/>
              </a:rPr>
              <a:t>Štětí</a:t>
            </a:r>
            <a:r>
              <a:rPr lang="cs-CZ" sz="4000" i="1" dirty="0" smtClean="0">
                <a:solidFill>
                  <a:srgbClr val="FF0000"/>
                </a:solidFill>
                <a:latin typeface="Aharoni" pitchFamily="2" charset="-79"/>
                <a:cs typeface="Aharoni" pitchFamily="2" charset="-79"/>
              </a:rPr>
              <a:t> do toho</a:t>
            </a:r>
            <a:endParaRPr lang="cs-CZ" sz="4000" i="1" dirty="0" smtClean="0">
              <a:solidFill>
                <a:srgbClr val="FF0000"/>
              </a:solidFill>
              <a:latin typeface="Arial" pitchFamily="34" charset="0"/>
              <a:cs typeface="Arial" pitchFamily="34" charset="0"/>
            </a:endParaRP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4711452" y="1387252"/>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824020" y="7003876"/>
            <a:ext cx="4629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88116" y="4843636"/>
            <a:ext cx="1152128"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375748"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cxnSp>
        <p:nvCxnSpPr>
          <p:cNvPr id="19" name="Přímá spojovací šipka 18"/>
          <p:cNvCxnSpPr/>
          <p:nvPr/>
        </p:nvCxnSpPr>
        <p:spPr bwMode="auto">
          <a:xfrm>
            <a:off x="9031932" y="7003876"/>
            <a:ext cx="792088" cy="72008"/>
          </a:xfrm>
          <a:prstGeom prst="straightConnector1">
            <a:avLst/>
          </a:prstGeom>
          <a:noFill/>
          <a:ln w="22225" cap="flat" cmpd="sng" algn="ctr">
            <a:solidFill>
              <a:schemeClr val="tx1"/>
            </a:solidFill>
            <a:prstDash val="solid"/>
            <a:round/>
            <a:headEnd type="none" w="med" len="med"/>
            <a:tailEnd type="arrow"/>
          </a:ln>
          <a:effectLst>
            <a:outerShdw dist="45791" dir="2021404" algn="ctr" rotWithShape="0">
              <a:srgbClr val="9999FF"/>
            </a:outerShdw>
          </a:effectLst>
        </p:spPr>
      </p:cxnSp>
      <p:graphicFrame>
        <p:nvGraphicFramePr>
          <p:cNvPr id="17" name="Tabulka 16"/>
          <p:cNvGraphicFramePr>
            <a:graphicFrameLocks noGrp="1"/>
          </p:cNvGraphicFramePr>
          <p:nvPr/>
        </p:nvGraphicFramePr>
        <p:xfrm>
          <a:off x="102940" y="91109"/>
          <a:ext cx="4752527" cy="2471220"/>
        </p:xfrm>
        <a:graphic>
          <a:graphicData uri="http://schemas.openxmlformats.org/drawingml/2006/table">
            <a:tbl>
              <a:tblPr/>
              <a:tblGrid>
                <a:gridCol w="244033">
                  <a:extLst>
                    <a:ext uri="{9D8B030D-6E8A-4147-A177-3AD203B41FA5}">
                      <a16:colId xmlns:a16="http://schemas.microsoft.com/office/drawing/2014/main" val="20000"/>
                    </a:ext>
                  </a:extLst>
                </a:gridCol>
                <a:gridCol w="231831">
                  <a:extLst>
                    <a:ext uri="{9D8B030D-6E8A-4147-A177-3AD203B41FA5}">
                      <a16:colId xmlns:a16="http://schemas.microsoft.com/office/drawing/2014/main" val="20001"/>
                    </a:ext>
                  </a:extLst>
                </a:gridCol>
                <a:gridCol w="2333557">
                  <a:extLst>
                    <a:ext uri="{9D8B030D-6E8A-4147-A177-3AD203B41FA5}">
                      <a16:colId xmlns:a16="http://schemas.microsoft.com/office/drawing/2014/main" val="20002"/>
                    </a:ext>
                  </a:extLst>
                </a:gridCol>
                <a:gridCol w="173873">
                  <a:extLst>
                    <a:ext uri="{9D8B030D-6E8A-4147-A177-3AD203B41FA5}">
                      <a16:colId xmlns:a16="http://schemas.microsoft.com/office/drawing/2014/main" val="20003"/>
                    </a:ext>
                  </a:extLst>
                </a:gridCol>
                <a:gridCol w="173873">
                  <a:extLst>
                    <a:ext uri="{9D8B030D-6E8A-4147-A177-3AD203B41FA5}">
                      <a16:colId xmlns:a16="http://schemas.microsoft.com/office/drawing/2014/main" val="20004"/>
                    </a:ext>
                  </a:extLst>
                </a:gridCol>
                <a:gridCol w="173873">
                  <a:extLst>
                    <a:ext uri="{9D8B030D-6E8A-4147-A177-3AD203B41FA5}">
                      <a16:colId xmlns:a16="http://schemas.microsoft.com/office/drawing/2014/main" val="20005"/>
                    </a:ext>
                  </a:extLst>
                </a:gridCol>
                <a:gridCol w="173873">
                  <a:extLst>
                    <a:ext uri="{9D8B030D-6E8A-4147-A177-3AD203B41FA5}">
                      <a16:colId xmlns:a16="http://schemas.microsoft.com/office/drawing/2014/main" val="20006"/>
                    </a:ext>
                  </a:extLst>
                </a:gridCol>
                <a:gridCol w="719895">
                  <a:extLst>
                    <a:ext uri="{9D8B030D-6E8A-4147-A177-3AD203B41FA5}">
                      <a16:colId xmlns:a16="http://schemas.microsoft.com/office/drawing/2014/main" val="20007"/>
                    </a:ext>
                  </a:extLst>
                </a:gridCol>
                <a:gridCol w="317241">
                  <a:extLst>
                    <a:ext uri="{9D8B030D-6E8A-4147-A177-3AD203B41FA5}">
                      <a16:colId xmlns:a16="http://schemas.microsoft.com/office/drawing/2014/main" val="20008"/>
                    </a:ext>
                  </a:extLst>
                </a:gridCol>
                <a:gridCol w="210478">
                  <a:extLst>
                    <a:ext uri="{9D8B030D-6E8A-4147-A177-3AD203B41FA5}">
                      <a16:colId xmlns:a16="http://schemas.microsoft.com/office/drawing/2014/main" val="20009"/>
                    </a:ext>
                  </a:extLst>
                </a:gridCol>
              </a:tblGrid>
              <a:tr h="133528">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33382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8">
                  <a:txBody>
                    <a:bodyPr/>
                    <a:lstStyle/>
                    <a:p>
                      <a:pPr algn="ctr" fontAlgn="ctr"/>
                      <a:r>
                        <a:rPr lang="sv-SE" sz="1600" b="1" i="0" u="none" strike="noStrike" dirty="0">
                          <a:solidFill>
                            <a:srgbClr val="0000CC"/>
                          </a:solidFill>
                          <a:latin typeface="Calibri"/>
                        </a:rPr>
                        <a:t>Stará garda Sepap Štětí Okresní přebor 2015/16</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4020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Tigo Nučnice 1996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34:7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Žitenice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52:7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TJ Sokol České Kopisty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22:25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16:21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Slavoj Bohušovice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13:27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Sokol Vražkov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13:22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FF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FF0000"/>
                          </a:solidFill>
                          <a:latin typeface="Arial"/>
                        </a:rPr>
                        <a:t>Sepap Štětí </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FF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FF0000"/>
                          </a:solidFill>
                          <a:latin typeface="Calibri"/>
                        </a:rPr>
                        <a:t>15:26</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FF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Sokol Malé Žernoseky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10:21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953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Pokratice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6:25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3352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graphicFrame>
        <p:nvGraphicFramePr>
          <p:cNvPr id="21" name="Tabulka 20"/>
          <p:cNvGraphicFramePr>
            <a:graphicFrameLocks noGrp="1"/>
          </p:cNvGraphicFramePr>
          <p:nvPr/>
        </p:nvGraphicFramePr>
        <p:xfrm>
          <a:off x="174948" y="2683396"/>
          <a:ext cx="4464496" cy="864095"/>
        </p:xfrm>
        <a:graphic>
          <a:graphicData uri="http://schemas.openxmlformats.org/drawingml/2006/table">
            <a:tbl>
              <a:tblPr/>
              <a:tblGrid>
                <a:gridCol w="2576286">
                  <a:extLst>
                    <a:ext uri="{9D8B030D-6E8A-4147-A177-3AD203B41FA5}">
                      <a16:colId xmlns:a16="http://schemas.microsoft.com/office/drawing/2014/main" val="20000"/>
                    </a:ext>
                  </a:extLst>
                </a:gridCol>
                <a:gridCol w="1888210">
                  <a:extLst>
                    <a:ext uri="{9D8B030D-6E8A-4147-A177-3AD203B41FA5}">
                      <a16:colId xmlns:a16="http://schemas.microsoft.com/office/drawing/2014/main" val="20001"/>
                    </a:ext>
                  </a:extLst>
                </a:gridCol>
              </a:tblGrid>
              <a:tr h="178131">
                <a:tc gridSpan="2">
                  <a:txBody>
                    <a:bodyPr/>
                    <a:lstStyle/>
                    <a:p>
                      <a:pPr algn="ctr" rtl="0" fontAlgn="ctr"/>
                      <a:r>
                        <a:rPr lang="cs-CZ" sz="1100" b="0" i="0" u="none" strike="noStrike" dirty="0">
                          <a:solidFill>
                            <a:srgbClr val="000000"/>
                          </a:solidFill>
                          <a:latin typeface="Arial Black"/>
                        </a:rPr>
                        <a:t>Výsledky 6 kola okresního přeboru staré gardy</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extLst>
                  <a:ext uri="{0D108BD9-81ED-4DB2-BD59-A6C34878D82A}">
                    <a16:rowId xmlns:a16="http://schemas.microsoft.com/office/drawing/2014/main" val="10000"/>
                  </a:ext>
                </a:extLst>
              </a:tr>
              <a:tr h="171491">
                <a:tc>
                  <a:txBody>
                    <a:bodyPr/>
                    <a:lstStyle/>
                    <a:p>
                      <a:pPr algn="ctr" rtl="0" fontAlgn="ctr"/>
                      <a:r>
                        <a:rPr lang="cs-CZ" sz="1050" b="0" i="0" u="none" strike="noStrike" dirty="0">
                          <a:solidFill>
                            <a:srgbClr val="FF0000"/>
                          </a:solidFill>
                          <a:latin typeface="Arial Black"/>
                        </a:rPr>
                        <a:t> </a:t>
                      </a:r>
                      <a:r>
                        <a:rPr lang="cs-CZ" sz="1050" b="0" i="0" u="none" strike="noStrike" dirty="0" err="1">
                          <a:solidFill>
                            <a:srgbClr val="FF0000"/>
                          </a:solidFill>
                          <a:latin typeface="Arial Black"/>
                        </a:rPr>
                        <a:t>Štětí</a:t>
                      </a:r>
                      <a:r>
                        <a:rPr lang="cs-CZ" sz="1050" b="1" i="0" u="none" strike="noStrike" dirty="0">
                          <a:solidFill>
                            <a:srgbClr val="FF0000"/>
                          </a:solidFill>
                          <a:latin typeface="Arial Black"/>
                        </a:rPr>
                        <a:t> -</a:t>
                      </a:r>
                      <a:r>
                        <a:rPr lang="cs-CZ" sz="1050" b="1" i="0" u="none" strike="noStrike" dirty="0" err="1">
                          <a:solidFill>
                            <a:srgbClr val="FF0000"/>
                          </a:solidFill>
                          <a:latin typeface="Arial Black"/>
                        </a:rPr>
                        <a:t>Žitenice</a:t>
                      </a:r>
                      <a:endParaRPr lang="cs-CZ" sz="1050" b="1" i="0" u="none" strike="noStrike" dirty="0">
                        <a:solidFill>
                          <a:srgbClr val="FF0000"/>
                        </a:solidFill>
                        <a:latin typeface="Arial Black"/>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a:solidFill>
                            <a:srgbClr val="FF0000"/>
                          </a:solidFill>
                          <a:latin typeface="Arial Black"/>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171491">
                <a:tc>
                  <a:txBody>
                    <a:bodyPr/>
                    <a:lstStyle/>
                    <a:p>
                      <a:pPr algn="ctr" rtl="0" fontAlgn="ctr"/>
                      <a:r>
                        <a:rPr lang="cs-CZ" sz="1000" b="1" i="0" u="none" strike="noStrike" dirty="0" err="1">
                          <a:solidFill>
                            <a:srgbClr val="000000"/>
                          </a:solidFill>
                          <a:latin typeface="Arial Black"/>
                        </a:rPr>
                        <a:t>Bohušovice</a:t>
                      </a:r>
                      <a:r>
                        <a:rPr lang="cs-CZ" sz="1000" b="1" i="0" u="none" strike="noStrike" dirty="0">
                          <a:solidFill>
                            <a:srgbClr val="000000"/>
                          </a:solidFill>
                          <a:latin typeface="Arial Black"/>
                        </a:rPr>
                        <a:t>-</a:t>
                      </a:r>
                      <a:r>
                        <a:rPr lang="cs-CZ" sz="1000" b="1" i="0" u="none" strike="noStrike" dirty="0" err="1">
                          <a:solidFill>
                            <a:srgbClr val="000000"/>
                          </a:solidFill>
                          <a:latin typeface="Arial Black"/>
                        </a:rPr>
                        <a:t>Pokratice</a:t>
                      </a:r>
                      <a:r>
                        <a:rPr lang="cs-CZ" sz="1000" b="1" i="0" u="none" strike="noStrike" dirty="0">
                          <a:solidFill>
                            <a:srgbClr val="000000"/>
                          </a:solidFill>
                          <a:latin typeface="Arial Black"/>
                        </a:rPr>
                        <a:t>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Black"/>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171491">
                <a:tc>
                  <a:txBody>
                    <a:bodyPr/>
                    <a:lstStyle/>
                    <a:p>
                      <a:pPr algn="ctr" rtl="0" fontAlgn="ctr"/>
                      <a:r>
                        <a:rPr lang="cs-CZ" sz="1000" b="0" i="0" u="none" strike="noStrike">
                          <a:solidFill>
                            <a:srgbClr val="000000"/>
                          </a:solidFill>
                          <a:latin typeface="Arial Black"/>
                        </a:rPr>
                        <a:t>Tigo-Litoměčice</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Black"/>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171491">
                <a:tc>
                  <a:txBody>
                    <a:bodyPr/>
                    <a:lstStyle/>
                    <a:p>
                      <a:pPr algn="ctr" rtl="0" fontAlgn="ctr"/>
                      <a:r>
                        <a:rPr lang="cs-CZ" sz="1000" b="0" i="0" u="none" strike="noStrike" dirty="0">
                          <a:solidFill>
                            <a:srgbClr val="000000"/>
                          </a:solidFill>
                          <a:latin typeface="Arial Black"/>
                        </a:rPr>
                        <a:t>České Kopisty-</a:t>
                      </a:r>
                      <a:r>
                        <a:rPr lang="cs-CZ" sz="1000" b="0" i="0" u="none" strike="noStrike" dirty="0" err="1">
                          <a:solidFill>
                            <a:srgbClr val="000000"/>
                          </a:solidFill>
                          <a:latin typeface="Arial Black"/>
                        </a:rPr>
                        <a:t>Vražkov</a:t>
                      </a:r>
                      <a:endParaRPr lang="cs-CZ" sz="1000" b="0" i="0" u="none" strike="noStrike" dirty="0">
                        <a:solidFill>
                          <a:srgbClr val="000000"/>
                        </a:solidFill>
                        <a:latin typeface="Arial Black"/>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00" b="1" i="0" u="none" strike="noStrike" dirty="0">
                          <a:solidFill>
                            <a:srgbClr val="000000"/>
                          </a:solidFill>
                          <a:latin typeface="Arial Black"/>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bl>
          </a:graphicData>
        </a:graphic>
      </p:graphicFrame>
      <p:pic>
        <p:nvPicPr>
          <p:cNvPr id="25601" name="Picture 1"/>
          <p:cNvPicPr>
            <a:picLocks noChangeAspect="1" noChangeArrowheads="1"/>
          </p:cNvPicPr>
          <p:nvPr/>
        </p:nvPicPr>
        <p:blipFill>
          <a:blip r:embed="rId3" cstate="print"/>
          <a:srcRect/>
          <a:stretch>
            <a:fillRect/>
          </a:stretch>
        </p:blipFill>
        <p:spPr bwMode="auto">
          <a:xfrm>
            <a:off x="174948" y="3763516"/>
            <a:ext cx="4536504" cy="3096344"/>
          </a:xfrm>
          <a:prstGeom prst="rect">
            <a:avLst/>
          </a:prstGeom>
          <a:noFill/>
          <a:ln w="22225">
            <a:solidFill>
              <a:srgbClr val="9900CC"/>
            </a:solid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903140"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303740"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sp>
        <p:nvSpPr>
          <p:cNvPr id="8" name="TextovéPole 7"/>
          <p:cNvSpPr txBox="1"/>
          <p:nvPr/>
        </p:nvSpPr>
        <p:spPr>
          <a:xfrm>
            <a:off x="174948" y="955204"/>
            <a:ext cx="4464496" cy="3693319"/>
          </a:xfrm>
          <a:prstGeom prst="rect">
            <a:avLst/>
          </a:prstGeom>
          <a:noFill/>
        </p:spPr>
        <p:txBody>
          <a:bodyPr wrap="square" rtlCol="0">
            <a:spAutoFit/>
          </a:bodyPr>
          <a:lstStyle/>
          <a:p>
            <a:pPr algn="just"/>
            <a:r>
              <a:rPr lang="cs-CZ" sz="1300" dirty="0" smtClean="0">
                <a:latin typeface="Bookman Old Style" pitchFamily="18" charset="0"/>
              </a:rPr>
              <a:t>Vítáme na našem stadionu hráče, funkcionáře i fanoušky FC Jiskra Modrá.  Náš dnešní soupeř je dlouholetým účastníkem krajského přeboru, se kterým se pravidelně střetáváme. Před 2 lety sice na rok sestoupila, ale loni už zase bojovala s naším mužstvem v krajském přeboru, kde hrála úspěšně do posledního kola o záchranu. Letošní začátek sezóny do 6. kola probíhal podle pevného pravidla. Doma výhra, Venku prohra. Pak si však Modrá vyměnila místo utkání s </a:t>
            </a:r>
            <a:r>
              <a:rPr lang="cs-CZ" sz="1300" dirty="0" err="1" smtClean="0">
                <a:latin typeface="Bookman Old Style" pitchFamily="18" charset="0"/>
              </a:rPr>
              <a:t>Modlany</a:t>
            </a:r>
            <a:r>
              <a:rPr lang="cs-CZ" sz="1300" dirty="0" smtClean="0">
                <a:latin typeface="Bookman Old Style" pitchFamily="18" charset="0"/>
              </a:rPr>
              <a:t>. Hrála doma a prohrála. Stejně tak neúspěšná byla i ve 3. zápase v řadě doma před týdnem s </a:t>
            </a:r>
            <a:r>
              <a:rPr lang="cs-CZ" sz="1300" dirty="0" err="1" smtClean="0">
                <a:latin typeface="Bookman Old Style" pitchFamily="18" charset="0"/>
              </a:rPr>
              <a:t>Hrobcemi</a:t>
            </a:r>
            <a:r>
              <a:rPr lang="cs-CZ" sz="1300" dirty="0" smtClean="0">
                <a:latin typeface="Bookman Old Style" pitchFamily="18" charset="0"/>
              </a:rPr>
              <a:t>.  Mužstvo vede v nové sezóně jako trenér Josef Rákosník, který  v minulém roce působil v Rumburku. Modrá leží nedaleko Děčína a zdejší fotbalový areál se 2 travnatými povrchy v krásném přírodním prostředí je hezkou nabídkou pro konání fotbalových soustředění.</a:t>
            </a:r>
          </a:p>
        </p:txBody>
      </p:sp>
      <p:pic>
        <p:nvPicPr>
          <p:cNvPr id="13" name="Picture 212"/>
          <p:cNvPicPr>
            <a:picLocks noChangeAspect="1" noChangeArrowheads="1"/>
          </p:cNvPicPr>
          <p:nvPr/>
        </p:nvPicPr>
        <p:blipFill>
          <a:blip r:embed="rId3" cstate="print"/>
          <a:srcRect/>
          <a:stretch>
            <a:fillRect/>
          </a:stretch>
        </p:blipFill>
        <p:spPr bwMode="auto">
          <a:xfrm>
            <a:off x="150118" y="91108"/>
            <a:ext cx="4489326" cy="800100"/>
          </a:xfrm>
          <a:prstGeom prst="rect">
            <a:avLst/>
          </a:prstGeom>
          <a:noFill/>
          <a:ln w="9525">
            <a:noFill/>
            <a:miter lim="800000"/>
            <a:headEnd/>
            <a:tailEnd/>
          </a:ln>
        </p:spPr>
      </p:pic>
      <p:graphicFrame>
        <p:nvGraphicFramePr>
          <p:cNvPr id="14" name="Tabulka 13"/>
          <p:cNvGraphicFramePr>
            <a:graphicFrameLocks noGrp="1"/>
          </p:cNvGraphicFramePr>
          <p:nvPr/>
        </p:nvGraphicFramePr>
        <p:xfrm>
          <a:off x="318965" y="4699620"/>
          <a:ext cx="4276080" cy="2188840"/>
        </p:xfrm>
        <a:graphic>
          <a:graphicData uri="http://schemas.openxmlformats.org/drawingml/2006/table">
            <a:tbl>
              <a:tblPr/>
              <a:tblGrid>
                <a:gridCol w="354751">
                  <a:extLst>
                    <a:ext uri="{9D8B030D-6E8A-4147-A177-3AD203B41FA5}">
                      <a16:colId xmlns:a16="http://schemas.microsoft.com/office/drawing/2014/main" val="20000"/>
                    </a:ext>
                  </a:extLst>
                </a:gridCol>
                <a:gridCol w="946002">
                  <a:extLst>
                    <a:ext uri="{9D8B030D-6E8A-4147-A177-3AD203B41FA5}">
                      <a16:colId xmlns:a16="http://schemas.microsoft.com/office/drawing/2014/main" val="20001"/>
                    </a:ext>
                  </a:extLst>
                </a:gridCol>
                <a:gridCol w="2136132">
                  <a:extLst>
                    <a:ext uri="{9D8B030D-6E8A-4147-A177-3AD203B41FA5}">
                      <a16:colId xmlns:a16="http://schemas.microsoft.com/office/drawing/2014/main" val="20002"/>
                    </a:ext>
                  </a:extLst>
                </a:gridCol>
                <a:gridCol w="839195">
                  <a:extLst>
                    <a:ext uri="{9D8B030D-6E8A-4147-A177-3AD203B41FA5}">
                      <a16:colId xmlns:a16="http://schemas.microsoft.com/office/drawing/2014/main" val="20003"/>
                    </a:ext>
                  </a:extLst>
                </a:gridCol>
              </a:tblGrid>
              <a:tr h="273605">
                <a:tc>
                  <a:txBody>
                    <a:bodyPr/>
                    <a:lstStyle/>
                    <a:p>
                      <a:pPr algn="ctr" fontAlgn="ctr"/>
                      <a:r>
                        <a:rPr lang="cs-CZ" sz="1200" b="1" i="0" u="none" strike="noStrike" dirty="0">
                          <a:solidFill>
                            <a:srgbClr val="3333CC"/>
                          </a:solidFill>
                          <a:latin typeface="Imprint MT Shadow"/>
                        </a:rPr>
                        <a:t>1.</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dirty="0">
                          <a:solidFill>
                            <a:srgbClr val="3333CC"/>
                          </a:solidFill>
                          <a:latin typeface="Imprint MT Shadow"/>
                        </a:rPr>
                        <a:t>8.8.2015</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a:solidFill>
                            <a:srgbClr val="3333CC"/>
                          </a:solidFill>
                          <a:latin typeface="Imprint MT Shadow"/>
                        </a:rPr>
                        <a:t>Horní Jiřetín - Modrá</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a:solidFill>
                            <a:srgbClr val="3333CC"/>
                          </a:solidFill>
                          <a:latin typeface="Imprint MT Shadow"/>
                        </a:rPr>
                        <a:t>3:1</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0"/>
                  </a:ext>
                </a:extLst>
              </a:tr>
              <a:tr h="273605">
                <a:tc>
                  <a:txBody>
                    <a:bodyPr/>
                    <a:lstStyle/>
                    <a:p>
                      <a:pPr algn="ctr" fontAlgn="ctr"/>
                      <a:r>
                        <a:rPr lang="cs-CZ" sz="1200" b="1" i="0" u="none" strike="noStrike">
                          <a:solidFill>
                            <a:srgbClr val="3333CC"/>
                          </a:solidFill>
                          <a:latin typeface="Imprint MT Shadow"/>
                        </a:rPr>
                        <a:t>2.</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dirty="0">
                          <a:solidFill>
                            <a:srgbClr val="3333CC"/>
                          </a:solidFill>
                          <a:latin typeface="Imprint MT Shadow"/>
                        </a:rPr>
                        <a:t>16.8.2015</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a:solidFill>
                            <a:srgbClr val="3333CC"/>
                          </a:solidFill>
                          <a:latin typeface="Imprint MT Shadow"/>
                        </a:rPr>
                        <a:t>Modrá - Srbice</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a:solidFill>
                            <a:srgbClr val="3333CC"/>
                          </a:solidFill>
                          <a:latin typeface="Imprint MT Shadow"/>
                        </a:rPr>
                        <a:t>6:4</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1"/>
                  </a:ext>
                </a:extLst>
              </a:tr>
              <a:tr h="273605">
                <a:tc>
                  <a:txBody>
                    <a:bodyPr/>
                    <a:lstStyle/>
                    <a:p>
                      <a:pPr algn="ctr" fontAlgn="ctr"/>
                      <a:r>
                        <a:rPr lang="cs-CZ" sz="1200" b="1" i="0" u="none" strike="noStrike">
                          <a:solidFill>
                            <a:srgbClr val="3333CC"/>
                          </a:solidFill>
                          <a:latin typeface="Imprint MT Shadow"/>
                        </a:rPr>
                        <a:t>3.</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a:solidFill>
                            <a:srgbClr val="3333CC"/>
                          </a:solidFill>
                          <a:latin typeface="Imprint MT Shadow"/>
                        </a:rPr>
                        <a:t>22.8.2015</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dirty="0" err="1">
                          <a:solidFill>
                            <a:srgbClr val="3333CC"/>
                          </a:solidFill>
                          <a:latin typeface="Imprint MT Shadow"/>
                        </a:rPr>
                        <a:t>Proboštov</a:t>
                      </a:r>
                      <a:r>
                        <a:rPr lang="cs-CZ" sz="1200" b="1" i="0" u="none" strike="noStrike" dirty="0">
                          <a:solidFill>
                            <a:srgbClr val="3333CC"/>
                          </a:solidFill>
                          <a:latin typeface="Imprint MT Shadow"/>
                        </a:rPr>
                        <a:t> - Modrá</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a:solidFill>
                            <a:srgbClr val="3333CC"/>
                          </a:solidFill>
                          <a:latin typeface="Imprint MT Shadow"/>
                        </a:rPr>
                        <a:t>5:1</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2"/>
                  </a:ext>
                </a:extLst>
              </a:tr>
              <a:tr h="273605">
                <a:tc>
                  <a:txBody>
                    <a:bodyPr/>
                    <a:lstStyle/>
                    <a:p>
                      <a:pPr algn="ctr" fontAlgn="ctr"/>
                      <a:r>
                        <a:rPr lang="cs-CZ" sz="1200" b="1" i="0" u="none" strike="noStrike">
                          <a:solidFill>
                            <a:srgbClr val="3333CC"/>
                          </a:solidFill>
                          <a:latin typeface="Imprint MT Shadow"/>
                        </a:rPr>
                        <a:t>4.</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a:solidFill>
                            <a:srgbClr val="3333CC"/>
                          </a:solidFill>
                          <a:latin typeface="Imprint MT Shadow"/>
                        </a:rPr>
                        <a:t>30.8.2015</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dirty="0">
                          <a:solidFill>
                            <a:srgbClr val="3333CC"/>
                          </a:solidFill>
                          <a:latin typeface="Imprint MT Shadow"/>
                        </a:rPr>
                        <a:t>Modrá - </a:t>
                      </a:r>
                      <a:r>
                        <a:rPr lang="cs-CZ" sz="1200" b="1" i="0" u="none" strike="noStrike" dirty="0" err="1">
                          <a:solidFill>
                            <a:srgbClr val="3333CC"/>
                          </a:solidFill>
                          <a:latin typeface="Imprint MT Shadow"/>
                        </a:rPr>
                        <a:t>Duchcov</a:t>
                      </a:r>
                      <a:endParaRPr lang="cs-CZ" sz="1200" b="1" i="0" u="none" strike="noStrike" dirty="0">
                        <a:solidFill>
                          <a:srgbClr val="3333CC"/>
                        </a:solidFill>
                        <a:latin typeface="Imprint MT Shadow"/>
                      </a:endParaRP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a:solidFill>
                            <a:srgbClr val="3333CC"/>
                          </a:solidFill>
                          <a:latin typeface="Imprint MT Shadow"/>
                        </a:rPr>
                        <a:t>3:1</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3"/>
                  </a:ext>
                </a:extLst>
              </a:tr>
              <a:tr h="273605">
                <a:tc>
                  <a:txBody>
                    <a:bodyPr/>
                    <a:lstStyle/>
                    <a:p>
                      <a:pPr algn="ctr" fontAlgn="ctr"/>
                      <a:r>
                        <a:rPr lang="cs-CZ" sz="1200" b="1" i="0" u="none" strike="noStrike">
                          <a:solidFill>
                            <a:srgbClr val="3333CC"/>
                          </a:solidFill>
                          <a:latin typeface="Imprint MT Shadow"/>
                        </a:rPr>
                        <a:t>5.</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a:solidFill>
                            <a:srgbClr val="3333CC"/>
                          </a:solidFill>
                          <a:latin typeface="Imprint MT Shadow"/>
                        </a:rPr>
                        <a:t>5.9.2015</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dirty="0">
                          <a:solidFill>
                            <a:srgbClr val="3333CC"/>
                          </a:solidFill>
                          <a:latin typeface="Imprint MT Shadow"/>
                        </a:rPr>
                        <a:t>Žatec - Modrá</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a:solidFill>
                            <a:srgbClr val="3333CC"/>
                          </a:solidFill>
                          <a:latin typeface="Imprint MT Shadow"/>
                        </a:rPr>
                        <a:t>3:2</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4"/>
                  </a:ext>
                </a:extLst>
              </a:tr>
              <a:tr h="273605">
                <a:tc>
                  <a:txBody>
                    <a:bodyPr/>
                    <a:lstStyle/>
                    <a:p>
                      <a:pPr algn="ctr" fontAlgn="ctr"/>
                      <a:r>
                        <a:rPr lang="cs-CZ" sz="1200" b="1" i="0" u="none" strike="noStrike">
                          <a:solidFill>
                            <a:srgbClr val="3333CC"/>
                          </a:solidFill>
                          <a:latin typeface="Imprint MT Shadow"/>
                        </a:rPr>
                        <a:t>6.</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a:solidFill>
                            <a:srgbClr val="3333CC"/>
                          </a:solidFill>
                          <a:latin typeface="Imprint MT Shadow"/>
                        </a:rPr>
                        <a:t>13.9.2015</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dirty="0">
                          <a:solidFill>
                            <a:srgbClr val="3333CC"/>
                          </a:solidFill>
                          <a:latin typeface="Imprint MT Shadow"/>
                        </a:rPr>
                        <a:t>Modrá - Bílina</a:t>
                      </a:r>
                    </a:p>
                  </a:txBody>
                  <a:tcPr marL="0" marR="0" marT="0" marB="0" anchor="ctr">
                    <a:lnL>
                      <a:noFill/>
                    </a:lnL>
                    <a:lnR>
                      <a:noFill/>
                    </a:lnR>
                    <a:lnT>
                      <a:noFill/>
                    </a:lnT>
                    <a:lnB>
                      <a:noFill/>
                    </a:lnB>
                    <a:solidFill>
                      <a:srgbClr val="99FF99"/>
                    </a:solidFill>
                  </a:tcPr>
                </a:tc>
                <a:tc>
                  <a:txBody>
                    <a:bodyPr/>
                    <a:lstStyle/>
                    <a:p>
                      <a:pPr algn="ctr" fontAlgn="ctr"/>
                      <a:r>
                        <a:rPr lang="cs-CZ" sz="1200" b="1" i="0" u="none" strike="noStrike">
                          <a:solidFill>
                            <a:srgbClr val="3333CC"/>
                          </a:solidFill>
                          <a:latin typeface="Imprint MT Shadow"/>
                        </a:rPr>
                        <a:t>2:0</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5"/>
                  </a:ext>
                </a:extLst>
              </a:tr>
              <a:tr h="273605">
                <a:tc>
                  <a:txBody>
                    <a:bodyPr/>
                    <a:lstStyle/>
                    <a:p>
                      <a:pPr algn="ctr" fontAlgn="ctr"/>
                      <a:r>
                        <a:rPr lang="cs-CZ" sz="1200" b="1" i="0" u="none" strike="noStrike">
                          <a:solidFill>
                            <a:srgbClr val="3333CC"/>
                          </a:solidFill>
                          <a:latin typeface="Imprint MT Shadow"/>
                        </a:rPr>
                        <a:t>7.</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a:solidFill>
                            <a:srgbClr val="3333CC"/>
                          </a:solidFill>
                          <a:latin typeface="Imprint MT Shadow"/>
                        </a:rPr>
                        <a:t>19.9.2015</a:t>
                      </a: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dirty="0">
                          <a:solidFill>
                            <a:srgbClr val="3333CC"/>
                          </a:solidFill>
                          <a:latin typeface="Imprint MT Shadow"/>
                        </a:rPr>
                        <a:t>Modrá - </a:t>
                      </a:r>
                      <a:r>
                        <a:rPr lang="cs-CZ" sz="1200" b="1" i="0" u="none" strike="noStrike" dirty="0" err="1">
                          <a:solidFill>
                            <a:srgbClr val="3333CC"/>
                          </a:solidFill>
                          <a:latin typeface="Imprint MT Shadow"/>
                        </a:rPr>
                        <a:t>Modlany</a:t>
                      </a:r>
                      <a:endParaRPr lang="cs-CZ" sz="1200" b="1" i="0" u="none" strike="noStrike" dirty="0">
                        <a:solidFill>
                          <a:srgbClr val="3333CC"/>
                        </a:solidFill>
                        <a:latin typeface="Imprint MT Shadow"/>
                      </a:endParaRPr>
                    </a:p>
                  </a:txBody>
                  <a:tcPr marL="0" marR="0" marT="0" marB="0" anchor="ctr">
                    <a:lnL>
                      <a:noFill/>
                    </a:lnL>
                    <a:lnR>
                      <a:noFill/>
                    </a:lnR>
                    <a:lnT>
                      <a:noFill/>
                    </a:lnT>
                    <a:lnB>
                      <a:noFill/>
                    </a:lnB>
                    <a:solidFill>
                      <a:srgbClr val="FFCCFF"/>
                    </a:solidFill>
                  </a:tcPr>
                </a:tc>
                <a:tc>
                  <a:txBody>
                    <a:bodyPr/>
                    <a:lstStyle/>
                    <a:p>
                      <a:pPr algn="ctr" fontAlgn="ctr"/>
                      <a:r>
                        <a:rPr lang="cs-CZ" sz="1200" b="1" i="0" u="none" strike="noStrike" dirty="0">
                          <a:solidFill>
                            <a:srgbClr val="3333CC"/>
                          </a:solidFill>
                          <a:latin typeface="Imprint MT Shadow"/>
                        </a:rPr>
                        <a:t>2:3</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6"/>
                  </a:ext>
                </a:extLst>
              </a:tr>
              <a:tr h="273605">
                <a:tc>
                  <a:txBody>
                    <a:bodyPr/>
                    <a:lstStyle/>
                    <a:p>
                      <a:pPr algn="ctr" fontAlgn="ctr"/>
                      <a:r>
                        <a:rPr lang="cs-CZ" sz="1100" b="1" i="0" u="none" strike="noStrike">
                          <a:solidFill>
                            <a:srgbClr val="3333CC"/>
                          </a:solidFill>
                          <a:latin typeface="Imprint MT Shadow"/>
                        </a:rPr>
                        <a:t>8.</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3333CC"/>
                          </a:solidFill>
                          <a:latin typeface="Imprint MT Shadow"/>
                        </a:rPr>
                        <a:t>27.9.2015</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3333CC"/>
                          </a:solidFill>
                          <a:latin typeface="Imprint MT Shadow"/>
                        </a:rPr>
                        <a:t>Modrá - Hrobce</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dirty="0">
                          <a:solidFill>
                            <a:srgbClr val="3333CC"/>
                          </a:solidFill>
                          <a:latin typeface="Imprint MT Shadow"/>
                        </a:rPr>
                        <a:t>2:4</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7"/>
                  </a:ext>
                </a:extLst>
              </a:tr>
            </a:tbl>
          </a:graphicData>
        </a:graphic>
      </p:graphicFrame>
      <p:pic>
        <p:nvPicPr>
          <p:cNvPr id="1151" name="Picture 127"/>
          <p:cNvPicPr>
            <a:picLocks noChangeAspect="1" noChangeArrowheads="1"/>
          </p:cNvPicPr>
          <p:nvPr/>
        </p:nvPicPr>
        <p:blipFill>
          <a:blip r:embed="rId4" cstate="print"/>
          <a:srcRect/>
          <a:stretch>
            <a:fillRect/>
          </a:stretch>
        </p:blipFill>
        <p:spPr bwMode="auto">
          <a:xfrm>
            <a:off x="5553769" y="667172"/>
            <a:ext cx="4630291" cy="3008759"/>
          </a:xfrm>
          <a:prstGeom prst="rect">
            <a:avLst/>
          </a:prstGeom>
          <a:noFill/>
          <a:ln w="25400">
            <a:solidFill>
              <a:srgbClr val="9900CC"/>
            </a:solidFill>
            <a:miter lim="800000"/>
            <a:headEnd/>
            <a:tailEnd/>
          </a:ln>
        </p:spPr>
      </p:pic>
      <p:pic>
        <p:nvPicPr>
          <p:cNvPr id="1152" name="Picture 128"/>
          <p:cNvPicPr>
            <a:picLocks noChangeAspect="1" noChangeArrowheads="1"/>
          </p:cNvPicPr>
          <p:nvPr/>
        </p:nvPicPr>
        <p:blipFill>
          <a:blip r:embed="rId5" cstate="print"/>
          <a:srcRect/>
          <a:stretch>
            <a:fillRect/>
          </a:stretch>
        </p:blipFill>
        <p:spPr bwMode="auto">
          <a:xfrm>
            <a:off x="5513709" y="3763516"/>
            <a:ext cx="4670351" cy="3068762"/>
          </a:xfrm>
          <a:prstGeom prst="rect">
            <a:avLst/>
          </a:prstGeom>
          <a:noFill/>
          <a:ln w="25400">
            <a:solidFill>
              <a:srgbClr val="9900CC"/>
            </a:solidFill>
            <a:miter lim="800000"/>
            <a:headEnd/>
            <a:tailEnd/>
          </a:ln>
        </p:spPr>
      </p:pic>
      <p:sp>
        <p:nvSpPr>
          <p:cNvPr id="32" name="TextovéPole 31"/>
          <p:cNvSpPr txBox="1"/>
          <p:nvPr/>
        </p:nvSpPr>
        <p:spPr>
          <a:xfrm>
            <a:off x="5575548" y="163117"/>
            <a:ext cx="4536504" cy="276999"/>
          </a:xfrm>
          <a:prstGeom prst="rect">
            <a:avLst/>
          </a:prstGeom>
          <a:solidFill>
            <a:srgbClr val="99FF66"/>
          </a:solidFill>
        </p:spPr>
        <p:txBody>
          <a:bodyPr wrap="square" rtlCol="0">
            <a:spAutoFit/>
          </a:bodyPr>
          <a:lstStyle/>
          <a:p>
            <a:pPr algn="ctr"/>
            <a:r>
              <a:rPr lang="cs-CZ" dirty="0" err="1" smtClean="0"/>
              <a:t>Sepap</a:t>
            </a:r>
            <a:r>
              <a:rPr lang="cs-CZ" dirty="0" smtClean="0"/>
              <a:t> </a:t>
            </a:r>
            <a:r>
              <a:rPr lang="cs-CZ" dirty="0" err="1" smtClean="0"/>
              <a:t>Štětí</a:t>
            </a:r>
            <a:r>
              <a:rPr lang="cs-CZ" dirty="0" smtClean="0"/>
              <a:t> –TJ </a:t>
            </a:r>
            <a:r>
              <a:rPr lang="cs-CZ" dirty="0" err="1" smtClean="0"/>
              <a:t>Žitenice</a:t>
            </a:r>
            <a:r>
              <a:rPr lang="cs-CZ" dirty="0" smtClean="0"/>
              <a:t>  25.9.2015  stará garda</a:t>
            </a:r>
          </a:p>
        </p:txBody>
      </p:sp>
      <p:pic>
        <p:nvPicPr>
          <p:cNvPr id="1026" name="Picture 1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sp>
        <p:nvSpPr>
          <p:cNvPr id="19" name="Zkosené hrany 18"/>
          <p:cNvSpPr/>
          <p:nvPr/>
        </p:nvSpPr>
        <p:spPr bwMode="auto">
          <a:xfrm>
            <a:off x="5431532" y="91108"/>
            <a:ext cx="4752528" cy="1198379"/>
          </a:xfrm>
          <a:prstGeom prst="bevel">
            <a:avLst/>
          </a:prstGeom>
          <a:gradFill flip="none" rotWithShape="1">
            <a:gsLst>
              <a:gs pos="0">
                <a:srgbClr val="8488C4"/>
              </a:gs>
              <a:gs pos="53000">
                <a:srgbClr val="D4DEFF"/>
              </a:gs>
              <a:gs pos="83000">
                <a:srgbClr val="D4DEFF"/>
              </a:gs>
              <a:gs pos="100000">
                <a:srgbClr val="96AB94"/>
              </a:gs>
            </a:gsLst>
            <a:path path="shape">
              <a:fillToRect l="50000" t="50000" r="50000" b="50000"/>
            </a:path>
            <a:tileRect/>
          </a:gradFill>
          <a:ln w="76200">
            <a:solidFill>
              <a:srgbClr val="FFFF00"/>
            </a:solidFill>
            <a:prstDash val="dash"/>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dirty="0" smtClean="0">
                <a:ln>
                  <a:noFill/>
                </a:ln>
                <a:solidFill>
                  <a:srgbClr val="CC0000"/>
                </a:solidFill>
                <a:effectLst>
                  <a:outerShdw blurRad="38100" dist="38100" dir="2700000" algn="tl">
                    <a:srgbClr val="000000">
                      <a:alpha val="43137"/>
                    </a:srgbClr>
                  </a:outerShdw>
                </a:effectLst>
                <a:latin typeface="Arial" pitchFamily="34" charset="0"/>
                <a:cs typeface="Arial" pitchFamily="34" charset="0"/>
              </a:rPr>
              <a:t>Nejbližší program mužstev SK </a:t>
            </a:r>
            <a:r>
              <a:rPr kumimoji="0" lang="cs-CZ" sz="2800" b="1" i="0" u="none" strike="noStrike" cap="none" normalizeH="0" baseline="0" dirty="0" err="1" smtClean="0">
                <a:ln>
                  <a:noFill/>
                </a:ln>
                <a:solidFill>
                  <a:srgbClr val="CC0000"/>
                </a:solidFill>
                <a:effectLst>
                  <a:outerShdw blurRad="38100" dist="38100" dir="2700000" algn="tl">
                    <a:srgbClr val="000000">
                      <a:alpha val="43137"/>
                    </a:srgbClr>
                  </a:outerShdw>
                </a:effectLst>
                <a:latin typeface="Arial" pitchFamily="34" charset="0"/>
                <a:cs typeface="Arial" pitchFamily="34" charset="0"/>
              </a:rPr>
              <a:t>Štětí</a:t>
            </a:r>
            <a:endParaRPr kumimoji="0" lang="cs-CZ" sz="2800" b="1" i="0" u="none" strike="noStrike" cap="none" normalizeH="0" baseline="0" dirty="0" smtClean="0">
              <a:ln>
                <a:noFill/>
              </a:ln>
              <a:solidFill>
                <a:srgbClr val="CC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20" name="Tabulka 19"/>
          <p:cNvGraphicFramePr>
            <a:graphicFrameLocks noGrp="1"/>
          </p:cNvGraphicFramePr>
          <p:nvPr/>
        </p:nvGraphicFramePr>
        <p:xfrm>
          <a:off x="5503539" y="1531268"/>
          <a:ext cx="4623297" cy="2743200"/>
        </p:xfrm>
        <a:graphic>
          <a:graphicData uri="http://schemas.openxmlformats.org/drawingml/2006/table">
            <a:tbl>
              <a:tblPr/>
              <a:tblGrid>
                <a:gridCol w="812201">
                  <a:extLst>
                    <a:ext uri="{9D8B030D-6E8A-4147-A177-3AD203B41FA5}">
                      <a16:colId xmlns:a16="http://schemas.microsoft.com/office/drawing/2014/main" val="20000"/>
                    </a:ext>
                  </a:extLst>
                </a:gridCol>
                <a:gridCol w="749724">
                  <a:extLst>
                    <a:ext uri="{9D8B030D-6E8A-4147-A177-3AD203B41FA5}">
                      <a16:colId xmlns:a16="http://schemas.microsoft.com/office/drawing/2014/main" val="20001"/>
                    </a:ext>
                  </a:extLst>
                </a:gridCol>
                <a:gridCol w="577912">
                  <a:extLst>
                    <a:ext uri="{9D8B030D-6E8A-4147-A177-3AD203B41FA5}">
                      <a16:colId xmlns:a16="http://schemas.microsoft.com/office/drawing/2014/main" val="20002"/>
                    </a:ext>
                  </a:extLst>
                </a:gridCol>
                <a:gridCol w="749724">
                  <a:extLst>
                    <a:ext uri="{9D8B030D-6E8A-4147-A177-3AD203B41FA5}">
                      <a16:colId xmlns:a16="http://schemas.microsoft.com/office/drawing/2014/main" val="20003"/>
                    </a:ext>
                  </a:extLst>
                </a:gridCol>
                <a:gridCol w="984012">
                  <a:extLst>
                    <a:ext uri="{9D8B030D-6E8A-4147-A177-3AD203B41FA5}">
                      <a16:colId xmlns:a16="http://schemas.microsoft.com/office/drawing/2014/main" val="20004"/>
                    </a:ext>
                  </a:extLst>
                </a:gridCol>
                <a:gridCol w="749724">
                  <a:extLst>
                    <a:ext uri="{9D8B030D-6E8A-4147-A177-3AD203B41FA5}">
                      <a16:colId xmlns:a16="http://schemas.microsoft.com/office/drawing/2014/main" val="20005"/>
                    </a:ext>
                  </a:extLst>
                </a:gridCol>
              </a:tblGrid>
              <a:tr h="238125">
                <a:tc gridSpan="6">
                  <a:txBody>
                    <a:bodyPr/>
                    <a:lstStyle/>
                    <a:p>
                      <a:pPr algn="ctr" fontAlgn="b"/>
                      <a:r>
                        <a:rPr lang="pt-BR" sz="1400" b="1" i="0" u="none" strike="noStrike" dirty="0">
                          <a:solidFill>
                            <a:srgbClr val="000000"/>
                          </a:solidFill>
                          <a:latin typeface="Castellar"/>
                        </a:rPr>
                        <a:t>Program na hřišti ve Štětí</a:t>
                      </a:r>
                    </a:p>
                  </a:txBody>
                  <a:tcPr marL="9525" marR="9525" marT="9525" marB="0" anchor="b">
                    <a:lnL>
                      <a:noFill/>
                    </a:lnL>
                    <a:lnR>
                      <a:noFill/>
                    </a:lnR>
                    <a:lnT>
                      <a:noFill/>
                    </a:lnT>
                    <a:lnB>
                      <a:noFill/>
                    </a:lnB>
                    <a:solidFill>
                      <a:srgbClr val="66FF9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fontAlgn="ctr"/>
                      <a:r>
                        <a:rPr lang="cs-CZ" sz="1000" b="1" i="0" u="none" strike="noStrike" dirty="0">
                          <a:solidFill>
                            <a:srgbClr val="000000"/>
                          </a:solidFill>
                          <a:latin typeface="Arial"/>
                        </a:rPr>
                        <a:t>3.10.2015</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sobota</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10:15</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FC Jiskra Modrá</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Dospělí</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278765">
                <a:tc>
                  <a:txBody>
                    <a:bodyPr/>
                    <a:lstStyle/>
                    <a:p>
                      <a:pPr algn="ctr" fontAlgn="ctr"/>
                      <a:r>
                        <a:rPr lang="cs-CZ" sz="1000" b="1" i="0" u="none" strike="noStrike" dirty="0">
                          <a:solidFill>
                            <a:srgbClr val="000000"/>
                          </a:solidFill>
                          <a:latin typeface="Arial"/>
                        </a:rPr>
                        <a:t>3.10.2015</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sobota</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13:00</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Štětí</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Sokol Straškov Vodochody</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Mladší žáci B</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278765">
                <a:tc>
                  <a:txBody>
                    <a:bodyPr/>
                    <a:lstStyle/>
                    <a:p>
                      <a:pPr algn="ctr" fontAlgn="ctr"/>
                      <a:r>
                        <a:rPr lang="cs-CZ" sz="1000" b="1" i="0" u="none" strike="noStrike">
                          <a:solidFill>
                            <a:srgbClr val="000000"/>
                          </a:solidFill>
                          <a:latin typeface="Arial"/>
                        </a:rPr>
                        <a:t>9.10.2015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pátek</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17:00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Slavoj Bohušovice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Stará garda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278765">
                <a:tc>
                  <a:txBody>
                    <a:bodyPr/>
                    <a:lstStyle/>
                    <a:p>
                      <a:pPr algn="ctr" fontAlgn="ctr"/>
                      <a:r>
                        <a:rPr lang="cs-CZ" sz="1000" b="1" i="0" u="none" strike="noStrike">
                          <a:solidFill>
                            <a:srgbClr val="000000"/>
                          </a:solidFill>
                          <a:latin typeface="Arial"/>
                        </a:rPr>
                        <a:t>10.10.2015</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sobota</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10:15</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FK Český Lev Neštěmice</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Dospělí</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278765">
                <a:tc>
                  <a:txBody>
                    <a:bodyPr/>
                    <a:lstStyle/>
                    <a:p>
                      <a:pPr algn="ctr" fontAlgn="ctr"/>
                      <a:r>
                        <a:rPr lang="cs-CZ" sz="1000" b="1" i="0" u="none" strike="noStrike">
                          <a:solidFill>
                            <a:srgbClr val="000000"/>
                          </a:solidFill>
                          <a:latin typeface="Arial"/>
                        </a:rPr>
                        <a:t>10.10.2015</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sobota</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13:00</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TJ Sokol </a:t>
                      </a:r>
                      <a:r>
                        <a:rPr lang="cs-CZ" sz="1000" b="1" i="0" u="none" strike="noStrike" dirty="0" err="1">
                          <a:solidFill>
                            <a:srgbClr val="000000"/>
                          </a:solidFill>
                          <a:latin typeface="Arial"/>
                        </a:rPr>
                        <a:t>Pokratice</a:t>
                      </a:r>
                      <a:r>
                        <a:rPr lang="cs-CZ" sz="1000" b="1" i="0" u="none" strike="noStrike" dirty="0">
                          <a:solidFill>
                            <a:srgbClr val="000000"/>
                          </a:solidFill>
                          <a:latin typeface="Arial"/>
                        </a:rPr>
                        <a:t>-Litoměřice</a:t>
                      </a:r>
                    </a:p>
                  </a:txBody>
                  <a:tcPr marL="9525" marR="9525" marT="9525"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Mladší žáci B</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278765">
                <a:tc>
                  <a:txBody>
                    <a:bodyPr/>
                    <a:lstStyle/>
                    <a:p>
                      <a:pPr algn="ctr" fontAlgn="ctr"/>
                      <a:r>
                        <a:rPr lang="cs-CZ" sz="1000" b="1" i="0" u="none" strike="noStrike">
                          <a:solidFill>
                            <a:srgbClr val="000000"/>
                          </a:solidFill>
                          <a:latin typeface="Arial"/>
                        </a:rPr>
                        <a:t>11.10.2015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neděle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/Roudnice </a:t>
                      </a:r>
                      <a:r>
                        <a:rPr lang="cs-CZ" sz="1000" b="1" i="0" u="none" strike="noStrike" dirty="0" err="1">
                          <a:solidFill>
                            <a:srgbClr val="000000"/>
                          </a:solidFill>
                          <a:latin typeface="Arial"/>
                        </a:rPr>
                        <a:t>n.L.</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FK Ústí </a:t>
                      </a:r>
                      <a:r>
                        <a:rPr lang="cs-CZ" sz="1000" b="1" i="0" u="none" strike="noStrike" dirty="0" err="1">
                          <a:solidFill>
                            <a:srgbClr val="000000"/>
                          </a:solidFill>
                          <a:latin typeface="Arial"/>
                        </a:rPr>
                        <a:t>n.L.</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Starší přípravka 2005,2006</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r h="278765">
                <a:tc>
                  <a:txBody>
                    <a:bodyPr/>
                    <a:lstStyle/>
                    <a:p>
                      <a:pPr algn="ctr" fontAlgn="ctr"/>
                      <a:r>
                        <a:rPr lang="cs-CZ" sz="1000" b="1" i="0" u="none" strike="noStrike">
                          <a:solidFill>
                            <a:srgbClr val="000000"/>
                          </a:solidFill>
                          <a:latin typeface="Arial"/>
                        </a:rPr>
                        <a:t>11.10.2015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neděle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13:00</a:t>
                      </a:r>
                    </a:p>
                  </a:txBody>
                  <a:tcPr marL="9525" marR="9525" marT="9525"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latin typeface="Arial"/>
                        </a:rPr>
                        <a:t>Turnaj mladší přípravky Pohár</a:t>
                      </a:r>
                    </a:p>
                  </a:txBody>
                  <a:tcPr marL="9525" marR="9525" marT="9525" marB="0" anchor="ctr">
                    <a:lnL>
                      <a:noFill/>
                    </a:lnL>
                    <a:lnR>
                      <a:noFill/>
                    </a:lnR>
                    <a:lnT>
                      <a:noFill/>
                    </a:lnT>
                    <a:lnB>
                      <a:noFill/>
                    </a:lnB>
                    <a:solidFill>
                      <a:srgbClr val="CCFFFF"/>
                    </a:solidFill>
                  </a:tcPr>
                </a:tc>
                <a:tc hMerge="1">
                  <a:txBody>
                    <a:bodyPr/>
                    <a:lstStyle/>
                    <a:p>
                      <a:endParaRPr lang="cs-CZ"/>
                    </a:p>
                  </a:txBody>
                  <a:tcPr/>
                </a:tc>
                <a:tc>
                  <a:txBody>
                    <a:bodyPr/>
                    <a:lstStyle/>
                    <a:p>
                      <a:pPr algn="ctr" fontAlgn="ctr"/>
                      <a:r>
                        <a:rPr lang="cs-CZ" sz="1000" b="1" i="0" u="none" strike="noStrike" dirty="0">
                          <a:solidFill>
                            <a:srgbClr val="000000"/>
                          </a:solidFill>
                          <a:latin typeface="Arial"/>
                        </a:rPr>
                        <a:t>Mladší přípravka</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7"/>
                  </a:ext>
                </a:extLst>
              </a:tr>
            </a:tbl>
          </a:graphicData>
        </a:graphic>
      </p:graphicFrame>
      <p:graphicFrame>
        <p:nvGraphicFramePr>
          <p:cNvPr id="21" name="Tabulka 20"/>
          <p:cNvGraphicFramePr>
            <a:graphicFrameLocks noGrp="1"/>
          </p:cNvGraphicFramePr>
          <p:nvPr/>
        </p:nvGraphicFramePr>
        <p:xfrm>
          <a:off x="5575548" y="4339579"/>
          <a:ext cx="4536505" cy="2520281"/>
        </p:xfrm>
        <a:graphic>
          <a:graphicData uri="http://schemas.openxmlformats.org/drawingml/2006/table">
            <a:tbl>
              <a:tblPr/>
              <a:tblGrid>
                <a:gridCol w="796953">
                  <a:extLst>
                    <a:ext uri="{9D8B030D-6E8A-4147-A177-3AD203B41FA5}">
                      <a16:colId xmlns:a16="http://schemas.microsoft.com/office/drawing/2014/main" val="20000"/>
                    </a:ext>
                  </a:extLst>
                </a:gridCol>
                <a:gridCol w="735650">
                  <a:extLst>
                    <a:ext uri="{9D8B030D-6E8A-4147-A177-3AD203B41FA5}">
                      <a16:colId xmlns:a16="http://schemas.microsoft.com/office/drawing/2014/main" val="20001"/>
                    </a:ext>
                  </a:extLst>
                </a:gridCol>
                <a:gridCol w="567063">
                  <a:extLst>
                    <a:ext uri="{9D8B030D-6E8A-4147-A177-3AD203B41FA5}">
                      <a16:colId xmlns:a16="http://schemas.microsoft.com/office/drawing/2014/main" val="20002"/>
                    </a:ext>
                  </a:extLst>
                </a:gridCol>
                <a:gridCol w="735650">
                  <a:extLst>
                    <a:ext uri="{9D8B030D-6E8A-4147-A177-3AD203B41FA5}">
                      <a16:colId xmlns:a16="http://schemas.microsoft.com/office/drawing/2014/main" val="20003"/>
                    </a:ext>
                  </a:extLst>
                </a:gridCol>
                <a:gridCol w="965539">
                  <a:extLst>
                    <a:ext uri="{9D8B030D-6E8A-4147-A177-3AD203B41FA5}">
                      <a16:colId xmlns:a16="http://schemas.microsoft.com/office/drawing/2014/main" val="20004"/>
                    </a:ext>
                  </a:extLst>
                </a:gridCol>
                <a:gridCol w="735650">
                  <a:extLst>
                    <a:ext uri="{9D8B030D-6E8A-4147-A177-3AD203B41FA5}">
                      <a16:colId xmlns:a16="http://schemas.microsoft.com/office/drawing/2014/main" val="20005"/>
                    </a:ext>
                  </a:extLst>
                </a:gridCol>
              </a:tblGrid>
              <a:tr h="248059">
                <a:tc gridSpan="6">
                  <a:txBody>
                    <a:bodyPr/>
                    <a:lstStyle/>
                    <a:p>
                      <a:pPr algn="ctr" fontAlgn="b"/>
                      <a:r>
                        <a:rPr lang="cs-CZ" sz="1400" b="1" i="0" u="none" strike="noStrike" dirty="0">
                          <a:solidFill>
                            <a:srgbClr val="0000CC"/>
                          </a:solidFill>
                          <a:latin typeface="Castellar"/>
                        </a:rPr>
                        <a:t>Program venku</a:t>
                      </a:r>
                    </a:p>
                  </a:txBody>
                  <a:tcPr marL="9525" marR="9525" marT="9525" marB="0" anchor="b">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486196">
                <a:tc>
                  <a:txBody>
                    <a:bodyPr/>
                    <a:lstStyle/>
                    <a:p>
                      <a:pPr algn="ctr" fontAlgn="ctr"/>
                      <a:r>
                        <a:rPr lang="cs-CZ" sz="1000" b="1" i="0" u="none" strike="noStrike" dirty="0">
                          <a:solidFill>
                            <a:srgbClr val="000000"/>
                          </a:solidFill>
                          <a:latin typeface="Arial"/>
                        </a:rPr>
                        <a:t>3.10.2015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sobota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10:00, 12:30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TJ Sokol Košťany</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SK Štětí/Hoštka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Starší, mladší dorost</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1"/>
                  </a:ext>
                </a:extLst>
              </a:tr>
              <a:tr h="327438">
                <a:tc>
                  <a:txBody>
                    <a:bodyPr/>
                    <a:lstStyle/>
                    <a:p>
                      <a:pPr algn="ctr" fontAlgn="ctr"/>
                      <a:r>
                        <a:rPr lang="cs-CZ" sz="1000" b="1" i="0" u="none" strike="noStrike">
                          <a:solidFill>
                            <a:srgbClr val="000000"/>
                          </a:solidFill>
                          <a:latin typeface="Arial"/>
                        </a:rPr>
                        <a:t>4.10.2015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neděle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10:00, 12:00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Starší, mladší žáci</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486196">
                <a:tc>
                  <a:txBody>
                    <a:bodyPr/>
                    <a:lstStyle/>
                    <a:p>
                      <a:pPr algn="ctr" fontAlgn="ctr"/>
                      <a:r>
                        <a:rPr lang="cs-CZ" sz="1000" b="1" i="0" u="none" strike="noStrike" dirty="0">
                          <a:solidFill>
                            <a:srgbClr val="000000"/>
                          </a:solidFill>
                          <a:latin typeface="Arial"/>
                        </a:rPr>
                        <a:t>4.10.2015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neděle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FA Petra Voříška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/Roudnice </a:t>
                      </a:r>
                      <a:r>
                        <a:rPr lang="cs-CZ" sz="1000" b="1" i="0" u="none" strike="noStrike" dirty="0" err="1">
                          <a:solidFill>
                            <a:srgbClr val="000000"/>
                          </a:solidFill>
                          <a:latin typeface="Arial"/>
                        </a:rPr>
                        <a:t>n.L.</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Starší přípravka 2005,2006</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486196">
                <a:tc>
                  <a:txBody>
                    <a:bodyPr/>
                    <a:lstStyle/>
                    <a:p>
                      <a:pPr algn="ctr" fontAlgn="ctr"/>
                      <a:r>
                        <a:rPr lang="cs-CZ" sz="1000" b="1" i="0" u="none" strike="noStrike">
                          <a:solidFill>
                            <a:srgbClr val="000000"/>
                          </a:solidFill>
                          <a:latin typeface="Arial"/>
                        </a:rPr>
                        <a:t>10.10.2015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sobota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10:15, 12:30</a:t>
                      </a:r>
                    </a:p>
                  </a:txBody>
                  <a:tcPr marL="9525" marR="9525" marT="9525" marB="0" anchor="ctr">
                    <a:lnL>
                      <a:noFill/>
                    </a:lnL>
                    <a:lnR>
                      <a:noFill/>
                    </a:lnR>
                    <a:lnT>
                      <a:noFill/>
                    </a:lnT>
                    <a:lnB>
                      <a:noFill/>
                    </a:lnB>
                    <a:solidFill>
                      <a:srgbClr val="99FF99"/>
                    </a:solidFill>
                  </a:tcPr>
                </a:tc>
                <a:tc>
                  <a:txBody>
                    <a:bodyPr/>
                    <a:lstStyle/>
                    <a:p>
                      <a:pPr algn="ctr" fontAlgn="ctr"/>
                      <a:r>
                        <a:rPr lang="pl-PL" sz="1000" b="1" i="0" u="none" strike="noStrike">
                          <a:solidFill>
                            <a:srgbClr val="000000"/>
                          </a:solidFill>
                          <a:latin typeface="Arial"/>
                        </a:rPr>
                        <a:t>VOŠ a SOŠ Roudnice nad Labem</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SK Štětí/Hoštka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Starší, mladší dorost</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4"/>
                  </a:ext>
                </a:extLst>
              </a:tr>
              <a:tr h="486196">
                <a:tc>
                  <a:txBody>
                    <a:bodyPr/>
                    <a:lstStyle/>
                    <a:p>
                      <a:pPr algn="ctr" fontAlgn="ctr"/>
                      <a:r>
                        <a:rPr lang="cs-CZ" sz="1000" b="1" i="0" u="none" strike="noStrike" dirty="0">
                          <a:solidFill>
                            <a:srgbClr val="000000"/>
                          </a:solidFill>
                          <a:latin typeface="Arial"/>
                        </a:rPr>
                        <a:t>11.10.2015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neděle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10:00, 12:00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SK Roudnice nad Labem</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Starší, mladší žáci</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5"/>
                  </a:ext>
                </a:extLst>
              </a:tr>
            </a:tbl>
          </a:graphicData>
        </a:graphic>
      </p:graphicFrame>
      <p:sp>
        <p:nvSpPr>
          <p:cNvPr id="10" name="Rectangle 106"/>
          <p:cNvSpPr>
            <a:spLocks noChangeArrowheads="1"/>
          </p:cNvSpPr>
          <p:nvPr/>
        </p:nvSpPr>
        <p:spPr bwMode="auto">
          <a:xfrm>
            <a:off x="102940" y="531569"/>
            <a:ext cx="4752528" cy="50321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 zisku ligových titulů vyhrál běžecký soubor s vyběhnuvším brankářem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po půlhodině už domácí prohrávali 0:4. Poločasový výsledek 5:0 určila branka Jiřího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Štajnera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hráče s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bundesligovými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zkušenostmi, který se v Čechách prosadil nejvíce v dresu Liberce. Skóre druhého poločasu na 6:0 otevřel Libor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Sionko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Ostravák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kdysi přestoupil z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Baníku</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 Sparty a v roce 2006 se zúčastnil mistrovství světa v Německu. Druhý poločas se nesl v podobném duchu jako první a skóre utěšeně narůstalo. Občas se však do zakončení dostali i hráči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Sepapu</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jako třeba bývalá hvězda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štětského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fotbalu, která fotbalově vyrůstala na Českolipsku, ale největší slávy dosáhla právě v dresu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Nádhernou střelou do šibenice také vykřesal jiskřičku naděje na obrat v zápase, když snížil náskok soupeře.  Ve 2. poločase se na hřišti objevil Ladislav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Vízek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ukázal, že ze svého fotbalového umění nic nezapomněl. Slavné chvíle zažil v Dukle Praha, hrál za reprezentaci a v roce 1980 se stal olympijským vítězem v Moskvě. Nepřehlédnutelným byl i František Straka. Pochází z jihu Čech, ale byl to Sparťan tělem i duší, který je v poslední době znám svým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tataráčkem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krátkým působením ve Slávii. Zápas se blížil ke svému konci, ukazatel už nedokázal početné divácké kulise ukázat, že výsledek je 14:1 pro hosty, když se odehrál další důležitý moment utkání. V šestnáctce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Žitenic</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objevil Martin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Toráč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míč chvilku zkušeně podržel, našel si místo ke střele a parádně snížil za potlesku tribun na konečných 2:4. Vidět zápas stálo určitě zato. Krásné akce, které daly vzpomenout na doby, když borci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Žitenic</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váleli za slavnější kluby. Naše borce je třeba ale také pochválit. Bojovali, snažili se, a i když někdy byli o krok u míče pozadu, tak je třeba je za výkon také pochválit. Ono je dobré občas si zahrát takovéto zápasy, které ukážou, kde hledat rezervy a lépe se připravit na jarní odvetu. Spokojenost byla po závěrečném hvizdu rozhodčího Vladislava Husara na obou stranách a všichni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loučili s dobrou náladou.</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212"/>
          <p:cNvPicPr>
            <a:picLocks noChangeAspect="1" noChangeArrowheads="1"/>
          </p:cNvPicPr>
          <p:nvPr/>
        </p:nvPicPr>
        <p:blipFill>
          <a:blip r:embed="rId3" cstate="print"/>
          <a:srcRect/>
          <a:stretch>
            <a:fillRect/>
          </a:stretch>
        </p:blipFill>
        <p:spPr bwMode="auto">
          <a:xfrm>
            <a:off x="1399084" y="5426918"/>
            <a:ext cx="2181225" cy="1504950"/>
          </a:xfrm>
          <a:prstGeom prst="rect">
            <a:avLst/>
          </a:prstGeom>
          <a:noFill/>
          <a:ln w="9525">
            <a:noFill/>
            <a:miter lim="800000"/>
            <a:headEnd/>
            <a:tailEnd/>
          </a:ln>
        </p:spPr>
      </p:pic>
      <p:sp>
        <p:nvSpPr>
          <p:cNvPr id="11" name="TextovéPole 10"/>
          <p:cNvSpPr txBox="1"/>
          <p:nvPr/>
        </p:nvSpPr>
        <p:spPr>
          <a:xfrm>
            <a:off x="246956" y="91108"/>
            <a:ext cx="4248472" cy="307777"/>
          </a:xfrm>
          <a:prstGeom prst="rect">
            <a:avLst/>
          </a:prstGeom>
          <a:solidFill>
            <a:srgbClr val="99FF66"/>
          </a:solidFill>
        </p:spPr>
        <p:txBody>
          <a:bodyPr wrap="square" rtlCol="0">
            <a:spAutoFit/>
          </a:bodyPr>
          <a:lstStyle/>
          <a:p>
            <a:pPr algn="ctr"/>
            <a:r>
              <a:rPr lang="cs-CZ" sz="1400" dirty="0" err="1" smtClean="0">
                <a:latin typeface="Bookman Old Style" pitchFamily="18" charset="0"/>
              </a:rPr>
              <a:t>Štětí</a:t>
            </a:r>
            <a:r>
              <a:rPr lang="cs-CZ" sz="1400" dirty="0" smtClean="0">
                <a:latin typeface="Bookman Old Style" pitchFamily="18" charset="0"/>
              </a:rPr>
              <a:t>-</a:t>
            </a:r>
            <a:r>
              <a:rPr lang="cs-CZ" sz="1400" dirty="0" err="1" smtClean="0">
                <a:latin typeface="Bookman Old Style" pitchFamily="18" charset="0"/>
              </a:rPr>
              <a:t>Žitenice</a:t>
            </a:r>
            <a:r>
              <a:rPr lang="cs-CZ" sz="1400" dirty="0" smtClean="0">
                <a:latin typeface="Bookman Old Style" pitchFamily="18" charset="0"/>
              </a:rPr>
              <a:t> 25.9.2015  stará </a:t>
            </a:r>
            <a:r>
              <a:rPr lang="cs-CZ" sz="1400" u="sng" dirty="0" smtClean="0">
                <a:latin typeface="Bookman Old Style" pitchFamily="18" charset="0"/>
              </a:rPr>
              <a:t>garda</a:t>
            </a:r>
          </a:p>
        </p:txBody>
      </p:sp>
      <p:pic>
        <p:nvPicPr>
          <p:cNvPr id="2050" name="Picture 62"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3739364"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cxnSp>
        <p:nvCxnSpPr>
          <p:cNvPr id="13" name="Přímá spojovací šipka 12"/>
          <p:cNvCxnSpPr/>
          <p:nvPr/>
        </p:nvCxnSpPr>
        <p:spPr bwMode="auto">
          <a:xfrm>
            <a:off x="3775348" y="7239000"/>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4279404" y="7147892"/>
            <a:ext cx="288032" cy="0"/>
          </a:xfrm>
          <a:prstGeom prst="straightConnector1">
            <a:avLst/>
          </a:prstGeom>
          <a:noFill/>
          <a:ln w="12700"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5647556" y="91108"/>
            <a:ext cx="4536504" cy="1323439"/>
          </a:xfrm>
          <a:prstGeom prst="rect">
            <a:avLst/>
          </a:prstGeom>
          <a:solidFill>
            <a:srgbClr val="CCFFFF"/>
          </a:solidFill>
          <a:ln w="69850">
            <a:solidFill>
              <a:srgbClr val="FFFF00"/>
            </a:solidFill>
            <a:prstDash val="dashDot"/>
          </a:ln>
          <a:effectLst>
            <a:innerShdw blurRad="1270000" dist="1536700" dir="8100000">
              <a:srgbClr val="66FFFF">
                <a:alpha val="52000"/>
              </a:srgbClr>
            </a:innerShdw>
          </a:effectLst>
          <a:scene3d>
            <a:camera prst="orthographicFront"/>
            <a:lightRig rig="threePt" dir="t"/>
          </a:scene3d>
          <a:sp3d extrusionH="82550" contourW="50800">
            <a:bevelT w="165100" prst="coolSlant"/>
          </a:sp3d>
        </p:spPr>
        <p:txBody>
          <a:bodyPr wrap="square" rtlCol="0">
            <a:spAutoFit/>
          </a:bodyPr>
          <a:lstStyle/>
          <a:p>
            <a:pPr algn="ctr"/>
            <a:r>
              <a:rPr lang="cs-CZ" sz="2000" dirty="0" smtClean="0">
                <a:effectLst>
                  <a:outerShdw blurRad="38100" dist="38100" dir="2700000" algn="tl">
                    <a:srgbClr val="000000">
                      <a:alpha val="43137"/>
                    </a:srgbClr>
                  </a:outerShdw>
                </a:effectLst>
                <a:latin typeface="Century Gothic" pitchFamily="34" charset="0"/>
              </a:rPr>
              <a:t>Do </a:t>
            </a:r>
            <a:r>
              <a:rPr lang="cs-CZ" sz="2000" dirty="0" err="1" smtClean="0">
                <a:effectLst>
                  <a:outerShdw blurRad="38100" dist="38100" dir="2700000" algn="tl">
                    <a:srgbClr val="000000">
                      <a:alpha val="43137"/>
                    </a:srgbClr>
                  </a:outerShdw>
                </a:effectLst>
                <a:latin typeface="Century Gothic" pitchFamily="34" charset="0"/>
              </a:rPr>
              <a:t>Štětí</a:t>
            </a:r>
            <a:r>
              <a:rPr lang="cs-CZ" sz="2000" dirty="0" smtClean="0">
                <a:effectLst>
                  <a:outerShdw blurRad="38100" dist="38100" dir="2700000" algn="tl">
                    <a:srgbClr val="000000">
                      <a:alpha val="43137"/>
                    </a:srgbClr>
                  </a:outerShdw>
                </a:effectLst>
                <a:latin typeface="Century Gothic" pitchFamily="34" charset="0"/>
              </a:rPr>
              <a:t> přijela stará garda </a:t>
            </a:r>
            <a:r>
              <a:rPr lang="cs-CZ" sz="2000" dirty="0" err="1" smtClean="0">
                <a:effectLst>
                  <a:outerShdw blurRad="38100" dist="38100" dir="2700000" algn="tl">
                    <a:srgbClr val="000000">
                      <a:alpha val="43137"/>
                    </a:srgbClr>
                  </a:outerShdw>
                </a:effectLst>
                <a:latin typeface="Century Gothic" pitchFamily="34" charset="0"/>
              </a:rPr>
              <a:t>Žitenic</a:t>
            </a:r>
            <a:r>
              <a:rPr lang="cs-CZ" sz="2000" dirty="0" smtClean="0">
                <a:effectLst>
                  <a:outerShdw blurRad="38100" dist="38100" dir="2700000" algn="tl">
                    <a:srgbClr val="000000">
                      <a:alpha val="43137"/>
                    </a:srgbClr>
                  </a:outerShdw>
                </a:effectLst>
                <a:latin typeface="Century Gothic" pitchFamily="34" charset="0"/>
              </a:rPr>
              <a:t> a  v její sestavě byli samí slavní bývalí ligoví fotbalisté. Stačí uvést jen jméno Ladislav </a:t>
            </a:r>
            <a:r>
              <a:rPr lang="cs-CZ" sz="2000" dirty="0" err="1" smtClean="0">
                <a:effectLst>
                  <a:outerShdw blurRad="38100" dist="38100" dir="2700000" algn="tl">
                    <a:srgbClr val="000000">
                      <a:alpha val="43137"/>
                    </a:srgbClr>
                  </a:outerShdw>
                </a:effectLst>
                <a:latin typeface="Century Gothic" pitchFamily="34" charset="0"/>
              </a:rPr>
              <a:t>Vízek</a:t>
            </a:r>
            <a:r>
              <a:rPr lang="cs-CZ" sz="2000" dirty="0" smtClean="0">
                <a:effectLst>
                  <a:outerShdw blurRad="38100" dist="38100" dir="2700000" algn="tl">
                    <a:srgbClr val="000000">
                      <a:alpha val="43137"/>
                    </a:srgbClr>
                  </a:outerShdw>
                </a:effectLst>
                <a:latin typeface="Century Gothic" pitchFamily="34" charset="0"/>
              </a:rPr>
              <a:t>.</a:t>
            </a:r>
          </a:p>
        </p:txBody>
      </p:sp>
      <p:sp>
        <p:nvSpPr>
          <p:cNvPr id="19" name="Rectangle 106"/>
          <p:cNvSpPr>
            <a:spLocks noChangeArrowheads="1"/>
          </p:cNvSpPr>
          <p:nvPr/>
        </p:nvSpPr>
        <p:spPr bwMode="auto">
          <a:xfrm>
            <a:off x="5575548" y="1469713"/>
            <a:ext cx="4608512" cy="5401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noFill/>
                </a:ln>
                <a:solidFill>
                  <a:srgbClr val="FF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SK </a:t>
            </a:r>
            <a:r>
              <a:rPr kumimoji="0" lang="cs-CZ" sz="2400" i="0" u="sng" strike="noStrike" cap="none" normalizeH="0" baseline="0" dirty="0" err="1" smtClean="0">
                <a:ln>
                  <a:noFill/>
                </a:ln>
                <a:solidFill>
                  <a:srgbClr val="FF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kumimoji="0" lang="cs-CZ" sz="2400" i="0" u="sng" strike="noStrike" cap="none" normalizeH="0" baseline="0" dirty="0" smtClean="0">
                <a:ln>
                  <a:noFill/>
                </a:ln>
                <a:solidFill>
                  <a:srgbClr val="FF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TJ </a:t>
            </a:r>
            <a:r>
              <a:rPr kumimoji="0" lang="cs-CZ" sz="2400" i="0" u="sng" strike="noStrike" cap="none" normalizeH="0" baseline="0" dirty="0" err="1" smtClean="0">
                <a:ln>
                  <a:noFill/>
                </a:ln>
                <a:solidFill>
                  <a:srgbClr val="FF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Žitenice</a:t>
            </a:r>
            <a:endParaRPr kumimoji="0" lang="cs-CZ" sz="900" i="0" u="sng" strike="noStrike" cap="none" normalizeH="0" baseline="0" dirty="0" smtClean="0">
              <a:ln>
                <a:noFill/>
              </a:ln>
              <a:solidFill>
                <a:srgbClr val="FF00FF"/>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noFill/>
                </a:ln>
                <a:solidFill>
                  <a:srgbClr val="FF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2:14(0:5)   25.9.2015  6. kolo</a:t>
            </a:r>
            <a:endParaRPr kumimoji="0" lang="cs-CZ" sz="900" i="0" u="sng" strike="noStrike" cap="none" normalizeH="0" baseline="0" dirty="0" smtClean="0">
              <a:ln>
                <a:noFill/>
              </a:ln>
              <a:solidFill>
                <a:srgbClr val="FF00FF"/>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Kdo chtěl vidět nedávné hvězdy českého fotbalu, tak přišel v pátek odpoledne na fotbalový stadion ve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kde se hrálo 6. kolo okresního přeboru staré gardy mezi domácím celkem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Sepapu</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TJ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Žitenicemi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jehož sestavě pravidelně nastupují ikony českého fotbalu. Kdo si myslí, že přeháníme, tak si stačí jenom přečíst sestavu, ve které vyběhly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Žitenice</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hřiště.</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 TJ </a:t>
            </a:r>
            <a:r>
              <a:rPr kumimoji="0" lang="cs-CZ" sz="110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Žitenice</a:t>
            </a:r>
            <a:r>
              <a:rPr kumimoji="0" lang="cs-CZ" sz="110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cs-CZ" sz="110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Dušan Husar-Jiří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Jeslínek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Martin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Muller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Luděk Bečka, František Straka, Radek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Divecký</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Libor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Sionko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Jiří Novotný, Vratislav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Lokvenc</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Jiří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Štajner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Pavel Mráz,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Karol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Banda, Václav Budka, Marek Vít, Ladislav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Vízek</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Proti nim nastupovala v roli outsidera sestava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Sepapu</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která má ve svém středu také mnoho bývalých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vynikajícíchh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fotbalistů.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 </a:t>
            </a:r>
            <a:r>
              <a:rPr kumimoji="0" lang="cs-CZ" sz="110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Sepapu</a:t>
            </a:r>
            <a:r>
              <a:rPr kumimoji="0" lang="cs-CZ" sz="110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cs-CZ" sz="110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Jan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Suchitra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-Radek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Švejdar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Václav Kubeš, František Kučera, Ervín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Gorol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František Svoboda, Michal Hamšík, Miloš Vála, Libor Pilař, Martin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Toráč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Tomáš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Boura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Martin, Schneider, Bedřich Dohnal, Josef Jonák, Petr Janata, Pavel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Božík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Pavel Záloha</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lvl="0" algn="just" eaLnBrk="0" hangingPunct="0"/>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cs-CZ" sz="1100" b="0" dirty="0" smtClean="0">
                <a:latin typeface="Arial" pitchFamily="34" charset="0"/>
                <a:ea typeface="Times New Roman" pitchFamily="18" charset="0"/>
                <a:cs typeface="Arial" pitchFamily="34" charset="0"/>
              </a:rPr>
              <a:t> Jak to celé dopadne, byla zvědavá téměř dvoustovka přítomných diváků.  Ti ještě než se stačili zorientovat, tak už to ve 4. minutě bylo 0:1 z pohledu domácích. Pak se chvilku zdálo, že se hra vyrovnává a dokonce bylo málem ve 14. minutě vyrovnáno. Miloš Vála pláchnul všem a z brankové čáry v posledním okamžiku odkopl míč do bezpečí Martin </a:t>
            </a:r>
            <a:r>
              <a:rPr lang="cs-CZ" sz="1100" b="0" dirty="0" err="1" smtClean="0">
                <a:latin typeface="Arial" pitchFamily="34" charset="0"/>
                <a:ea typeface="Times New Roman" pitchFamily="18" charset="0"/>
                <a:cs typeface="Arial" pitchFamily="34" charset="0"/>
              </a:rPr>
              <a:t>Muller</a:t>
            </a:r>
            <a:r>
              <a:rPr lang="cs-CZ" sz="1100" b="0" dirty="0" smtClean="0">
                <a:latin typeface="Arial" pitchFamily="34" charset="0"/>
                <a:ea typeface="Times New Roman" pitchFamily="18" charset="0"/>
                <a:cs typeface="Arial" pitchFamily="34" charset="0"/>
              </a:rPr>
              <a:t>. Jak důležité je nedělat chyby jsme se přesvědčili v 18. minutě. Špatná rozehrávka a Pavel Mráz potrestal brankou na 2:0 okamžitě. Stejný hráč předvedl slalom s míčem o 3. minuty později a na ukazateli skóre se rozsvítil výsledek 0:3.  Jiří Novotný rekordman</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3" name="Přímá spojovací šipka 22"/>
          <p:cNvCxnSpPr/>
          <p:nvPr/>
        </p:nvCxnSpPr>
        <p:spPr bwMode="auto">
          <a:xfrm>
            <a:off x="9031932" y="7075884"/>
            <a:ext cx="864096" cy="72008"/>
          </a:xfrm>
          <a:prstGeom prst="straightConnector1">
            <a:avLst/>
          </a:prstGeom>
          <a:noFill/>
          <a:ln w="15875" cap="flat" cmpd="sng" algn="ctr">
            <a:solidFill>
              <a:schemeClr val="tx1"/>
            </a:solidFill>
            <a:prstDash val="solid"/>
            <a:round/>
            <a:headEnd type="none" w="med" len="med"/>
            <a:tailEnd type="arrow"/>
          </a:ln>
          <a:effectLst>
            <a:outerShdw dist="45791" dir="2021404" algn="ctr" rotWithShape="0">
              <a:srgbClr val="9999FF"/>
            </a:outerShdw>
          </a:effectLst>
        </p:spPr>
      </p:cxnSp>
      <p:graphicFrame>
        <p:nvGraphicFramePr>
          <p:cNvPr id="25" name="Tabulka 24"/>
          <p:cNvGraphicFramePr>
            <a:graphicFrameLocks noGrp="1"/>
          </p:cNvGraphicFramePr>
          <p:nvPr/>
        </p:nvGraphicFramePr>
        <p:xfrm>
          <a:off x="174948" y="1798217"/>
          <a:ext cx="4608511" cy="4989635"/>
        </p:xfrm>
        <a:graphic>
          <a:graphicData uri="http://schemas.openxmlformats.org/drawingml/2006/table">
            <a:tbl>
              <a:tblPr/>
              <a:tblGrid>
                <a:gridCol w="745804">
                  <a:extLst>
                    <a:ext uri="{9D8B030D-6E8A-4147-A177-3AD203B41FA5}">
                      <a16:colId xmlns:a16="http://schemas.microsoft.com/office/drawing/2014/main" val="20000"/>
                    </a:ext>
                  </a:extLst>
                </a:gridCol>
                <a:gridCol w="833754">
                  <a:extLst>
                    <a:ext uri="{9D8B030D-6E8A-4147-A177-3AD203B41FA5}">
                      <a16:colId xmlns:a16="http://schemas.microsoft.com/office/drawing/2014/main" val="20001"/>
                    </a:ext>
                  </a:extLst>
                </a:gridCol>
                <a:gridCol w="1171477">
                  <a:extLst>
                    <a:ext uri="{9D8B030D-6E8A-4147-A177-3AD203B41FA5}">
                      <a16:colId xmlns:a16="http://schemas.microsoft.com/office/drawing/2014/main" val="20002"/>
                    </a:ext>
                  </a:extLst>
                </a:gridCol>
                <a:gridCol w="886522">
                  <a:extLst>
                    <a:ext uri="{9D8B030D-6E8A-4147-A177-3AD203B41FA5}">
                      <a16:colId xmlns:a16="http://schemas.microsoft.com/office/drawing/2014/main" val="20003"/>
                    </a:ext>
                  </a:extLst>
                </a:gridCol>
                <a:gridCol w="970954">
                  <a:extLst>
                    <a:ext uri="{9D8B030D-6E8A-4147-A177-3AD203B41FA5}">
                      <a16:colId xmlns:a16="http://schemas.microsoft.com/office/drawing/2014/main" val="20004"/>
                    </a:ext>
                  </a:extLst>
                </a:gridCol>
              </a:tblGrid>
              <a:tr h="381000">
                <a:tc>
                  <a:txBody>
                    <a:bodyPr/>
                    <a:lstStyle/>
                    <a:p>
                      <a:pPr algn="ctr" fontAlgn="ctr"/>
                      <a:r>
                        <a:rPr lang="cs-CZ" sz="1000" b="1" i="0" u="none" strike="noStrike" dirty="0">
                          <a:solidFill>
                            <a:srgbClr val="000000"/>
                          </a:solidFill>
                          <a:latin typeface="Arial Black"/>
                        </a:rPr>
                        <a:t>19.9.2015</a:t>
                      </a:r>
                    </a:p>
                  </a:txBody>
                  <a:tcPr marL="7327" marR="7327" marT="7327"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Black"/>
                        </a:rPr>
                        <a:t>SK Štětí</a:t>
                      </a:r>
                    </a:p>
                  </a:txBody>
                  <a:tcPr marL="7327" marR="7327" marT="7327"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Black"/>
                        </a:rPr>
                        <a:t> Slavoj Žatec</a:t>
                      </a:r>
                    </a:p>
                  </a:txBody>
                  <a:tcPr marL="7327" marR="7327" marT="7327"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Black"/>
                        </a:rPr>
                        <a:t>7:1</a:t>
                      </a:r>
                    </a:p>
                  </a:txBody>
                  <a:tcPr marL="7327" marR="7327" marT="7327" marB="0" anchor="ctr">
                    <a:lnL>
                      <a:noFill/>
                    </a:lnL>
                    <a:lnR>
                      <a:noFill/>
                    </a:lnR>
                    <a:lnT>
                      <a:noFill/>
                    </a:lnT>
                    <a:lnB>
                      <a:noFill/>
                    </a:lnB>
                    <a:solidFill>
                      <a:srgbClr val="99FF99"/>
                    </a:solidFill>
                  </a:tcPr>
                </a:tc>
                <a:tc rowSpan="2">
                  <a:txBody>
                    <a:bodyPr/>
                    <a:lstStyle/>
                    <a:p>
                      <a:pPr algn="ctr" fontAlgn="ctr"/>
                      <a:r>
                        <a:rPr lang="cs-CZ" sz="1000" b="1" i="0" u="none" strike="noStrike">
                          <a:solidFill>
                            <a:srgbClr val="000000"/>
                          </a:solidFill>
                          <a:latin typeface="Arial Black"/>
                        </a:rPr>
                        <a:t>Dospělí</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0"/>
                  </a:ext>
                </a:extLst>
              </a:tr>
              <a:tr h="381000">
                <a:tc>
                  <a:txBody>
                    <a:bodyPr/>
                    <a:lstStyle/>
                    <a:p>
                      <a:pPr algn="ctr" fontAlgn="ctr"/>
                      <a:r>
                        <a:rPr lang="cs-CZ" sz="1000" b="1" i="0" u="none" strike="noStrike">
                          <a:solidFill>
                            <a:srgbClr val="000000"/>
                          </a:solidFill>
                          <a:latin typeface="Arial Black"/>
                        </a:rPr>
                        <a:t>26.9.2015</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err="1">
                          <a:solidFill>
                            <a:srgbClr val="000000"/>
                          </a:solidFill>
                          <a:latin typeface="Arial Black"/>
                        </a:rPr>
                        <a:t>Baník</a:t>
                      </a:r>
                      <a:r>
                        <a:rPr lang="cs-CZ" sz="1000" b="1" i="0" u="none" strike="noStrike" dirty="0">
                          <a:solidFill>
                            <a:srgbClr val="000000"/>
                          </a:solidFill>
                          <a:latin typeface="Arial Black"/>
                        </a:rPr>
                        <a:t> </a:t>
                      </a:r>
                      <a:r>
                        <a:rPr lang="cs-CZ" sz="1000" b="1" i="0" u="none" strike="noStrike" dirty="0" err="1">
                          <a:solidFill>
                            <a:srgbClr val="000000"/>
                          </a:solidFill>
                          <a:latin typeface="Arial Black"/>
                        </a:rPr>
                        <a:t>Modlany</a:t>
                      </a:r>
                      <a:endParaRPr lang="cs-CZ" sz="1000" b="1" i="0" u="none" strike="noStrike" dirty="0">
                        <a:solidFill>
                          <a:srgbClr val="000000"/>
                        </a:solidFill>
                        <a:latin typeface="Arial Black"/>
                      </a:endParaRP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Arial Black"/>
                        </a:rPr>
                        <a:t>SK </a:t>
                      </a:r>
                      <a:r>
                        <a:rPr lang="cs-CZ" sz="1000" b="1" i="0" u="none" strike="noStrike" dirty="0" err="1">
                          <a:solidFill>
                            <a:srgbClr val="000000"/>
                          </a:solidFill>
                          <a:latin typeface="Arial Black"/>
                        </a:rPr>
                        <a:t>Štětí</a:t>
                      </a:r>
                      <a:endParaRPr lang="cs-CZ" sz="1000" b="1" i="0" u="none" strike="noStrike" dirty="0">
                        <a:solidFill>
                          <a:srgbClr val="000000"/>
                        </a:solidFill>
                        <a:latin typeface="Arial Black"/>
                      </a:endParaRP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2:3 PK</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vMerge="1">
                  <a:txBody>
                    <a:bodyPr/>
                    <a:lstStyle/>
                    <a:p>
                      <a:endParaRPr lang="cs-CZ"/>
                    </a:p>
                  </a:txBody>
                  <a:tcPr/>
                </a:tc>
                <a:extLst>
                  <a:ext uri="{0D108BD9-81ED-4DB2-BD59-A6C34878D82A}">
                    <a16:rowId xmlns:a16="http://schemas.microsoft.com/office/drawing/2014/main" val="10001"/>
                  </a:ext>
                </a:extLst>
              </a:tr>
              <a:tr h="381000">
                <a:tc>
                  <a:txBody>
                    <a:bodyPr/>
                    <a:lstStyle/>
                    <a:p>
                      <a:pPr algn="ctr" fontAlgn="ctr"/>
                      <a:r>
                        <a:rPr lang="cs-CZ" sz="1000" b="1" i="0" u="none" strike="noStrike">
                          <a:solidFill>
                            <a:srgbClr val="000000"/>
                          </a:solidFill>
                          <a:latin typeface="Arial Black"/>
                        </a:rPr>
                        <a:t>18.9.2015</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a:solidFill>
                            <a:srgbClr val="000000"/>
                          </a:solidFill>
                          <a:latin typeface="Arial Black"/>
                        </a:rPr>
                        <a:t> Sokol České Kopisty</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dirty="0">
                          <a:solidFill>
                            <a:srgbClr val="000000"/>
                          </a:solidFill>
                          <a:latin typeface="Arial Black"/>
                        </a:rPr>
                        <a:t>SK </a:t>
                      </a:r>
                      <a:r>
                        <a:rPr lang="cs-CZ" sz="1000" b="1" i="0" u="none" strike="noStrike" dirty="0" err="1">
                          <a:solidFill>
                            <a:srgbClr val="000000"/>
                          </a:solidFill>
                          <a:latin typeface="Arial Black"/>
                        </a:rPr>
                        <a:t>Štětí</a:t>
                      </a:r>
                      <a:endParaRPr lang="cs-CZ" sz="1000" b="1" i="0" u="none" strike="noStrike" dirty="0">
                        <a:solidFill>
                          <a:srgbClr val="000000"/>
                        </a:solidFill>
                        <a:latin typeface="Arial Black"/>
                      </a:endParaRP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dirty="0">
                          <a:solidFill>
                            <a:srgbClr val="000000"/>
                          </a:solidFill>
                          <a:latin typeface="Arial Black"/>
                        </a:rPr>
                        <a:t>3:6</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fontAlgn="ctr"/>
                      <a:r>
                        <a:rPr lang="cs-CZ" sz="1000" b="1" i="0" u="none" strike="noStrike">
                          <a:solidFill>
                            <a:srgbClr val="000000"/>
                          </a:solidFill>
                          <a:latin typeface="Arial Black"/>
                        </a:rPr>
                        <a:t>Stará garda</a:t>
                      </a:r>
                    </a:p>
                  </a:txBody>
                  <a:tcPr marL="7327" marR="7327" marT="732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81000">
                <a:tc>
                  <a:txBody>
                    <a:bodyPr/>
                    <a:lstStyle/>
                    <a:p>
                      <a:pPr algn="ctr" fontAlgn="ctr"/>
                      <a:r>
                        <a:rPr lang="cs-CZ" sz="1000" b="1" i="0" u="none" strike="noStrike">
                          <a:solidFill>
                            <a:srgbClr val="000000"/>
                          </a:solidFill>
                          <a:latin typeface="Arial Black"/>
                        </a:rPr>
                        <a:t>25.9.2015</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SK Štětí</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TJ Žitenice</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smtClean="0">
                          <a:solidFill>
                            <a:srgbClr val="000000"/>
                          </a:solidFill>
                          <a:latin typeface="Arial Black"/>
                        </a:rPr>
                        <a:t>2:14</a:t>
                      </a:r>
                      <a:endParaRPr lang="cs-CZ" sz="1000" b="1" i="0" u="none" strike="noStrike" dirty="0">
                        <a:solidFill>
                          <a:srgbClr val="000000"/>
                        </a:solidFill>
                        <a:latin typeface="Arial Black"/>
                      </a:endParaRP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vMerge="1">
                  <a:txBody>
                    <a:bodyPr/>
                    <a:lstStyle/>
                    <a:p>
                      <a:endParaRPr lang="cs-CZ"/>
                    </a:p>
                  </a:txBody>
                  <a:tcPr/>
                </a:tc>
                <a:extLst>
                  <a:ext uri="{0D108BD9-81ED-4DB2-BD59-A6C34878D82A}">
                    <a16:rowId xmlns:a16="http://schemas.microsoft.com/office/drawing/2014/main" val="10003"/>
                  </a:ext>
                </a:extLst>
              </a:tr>
              <a:tr h="381000">
                <a:tc>
                  <a:txBody>
                    <a:bodyPr/>
                    <a:lstStyle/>
                    <a:p>
                      <a:pPr algn="ctr" fontAlgn="ctr"/>
                      <a:r>
                        <a:rPr lang="cs-CZ" sz="1000" b="1" i="0" u="none" strike="noStrike">
                          <a:solidFill>
                            <a:srgbClr val="000000"/>
                          </a:solidFill>
                          <a:latin typeface="Arial Black"/>
                        </a:rPr>
                        <a:t>20.9.2015</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1000" b="1" i="0" u="none" strike="noStrike">
                          <a:solidFill>
                            <a:srgbClr val="000000"/>
                          </a:solidFill>
                          <a:latin typeface="Arial Black"/>
                        </a:rPr>
                        <a:t>FK Litoměřice</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1000" b="1" i="0" u="none" strike="noStrike">
                          <a:solidFill>
                            <a:srgbClr val="000000"/>
                          </a:solidFill>
                          <a:latin typeface="Arial Black"/>
                        </a:rPr>
                        <a:t>SK Štětí/Hoštka</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1000" b="1" i="0" u="none" strike="noStrike">
                          <a:solidFill>
                            <a:srgbClr val="000000"/>
                          </a:solidFill>
                          <a:latin typeface="Arial Black"/>
                        </a:rPr>
                        <a:t>1:2, 7:1</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rowSpan="2">
                  <a:txBody>
                    <a:bodyPr/>
                    <a:lstStyle/>
                    <a:p>
                      <a:pPr algn="ctr" fontAlgn="ctr"/>
                      <a:r>
                        <a:rPr lang="cs-CZ" sz="1000" b="1" i="0" u="none" strike="noStrike" dirty="0">
                          <a:solidFill>
                            <a:srgbClr val="000000"/>
                          </a:solidFill>
                          <a:latin typeface="Arial Black"/>
                        </a:rPr>
                        <a:t>Starší, mladší dorost</a:t>
                      </a:r>
                    </a:p>
                  </a:txBody>
                  <a:tcPr marL="7327" marR="7327" marT="732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4"/>
                  </a:ext>
                </a:extLst>
              </a:tr>
              <a:tr h="381000">
                <a:tc>
                  <a:txBody>
                    <a:bodyPr/>
                    <a:lstStyle/>
                    <a:p>
                      <a:pPr algn="ctr" fontAlgn="ctr"/>
                      <a:r>
                        <a:rPr lang="cs-CZ" sz="1000" b="1" i="0" u="none" strike="noStrike">
                          <a:solidFill>
                            <a:srgbClr val="000000"/>
                          </a:solidFill>
                          <a:latin typeface="Arial Black"/>
                        </a:rPr>
                        <a:t>26.9.2015</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SK Štětí/Hoštka</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FK Bílina</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Arial Black"/>
                        </a:rPr>
                        <a:t>4:1, </a:t>
                      </a:r>
                      <a:r>
                        <a:rPr lang="cs-CZ" sz="1000" b="1" i="0" u="none" strike="noStrike" dirty="0" err="1">
                          <a:solidFill>
                            <a:srgbClr val="000000"/>
                          </a:solidFill>
                          <a:latin typeface="Arial Black"/>
                        </a:rPr>
                        <a:t>1</a:t>
                      </a:r>
                      <a:r>
                        <a:rPr lang="cs-CZ" sz="1000" b="1" i="0" u="none" strike="noStrike" dirty="0">
                          <a:solidFill>
                            <a:srgbClr val="000000"/>
                          </a:solidFill>
                          <a:latin typeface="Arial Black"/>
                        </a:rPr>
                        <a:t>:6</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vMerge="1">
                  <a:txBody>
                    <a:bodyPr/>
                    <a:lstStyle/>
                    <a:p>
                      <a:endParaRPr lang="cs-CZ"/>
                    </a:p>
                  </a:txBody>
                  <a:tcPr/>
                </a:tc>
                <a:extLst>
                  <a:ext uri="{0D108BD9-81ED-4DB2-BD59-A6C34878D82A}">
                    <a16:rowId xmlns:a16="http://schemas.microsoft.com/office/drawing/2014/main" val="10005"/>
                  </a:ext>
                </a:extLst>
              </a:tr>
              <a:tr h="381000">
                <a:tc>
                  <a:txBody>
                    <a:bodyPr/>
                    <a:lstStyle/>
                    <a:p>
                      <a:pPr algn="ctr" fontAlgn="ctr"/>
                      <a:r>
                        <a:rPr lang="cs-CZ" sz="1000" b="1" i="0" u="none" strike="noStrike">
                          <a:solidFill>
                            <a:srgbClr val="000000"/>
                          </a:solidFill>
                          <a:latin typeface="Arial Black"/>
                        </a:rPr>
                        <a:t>19.9.2015</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a:solidFill>
                            <a:srgbClr val="000000"/>
                          </a:solidFill>
                          <a:latin typeface="Arial Black"/>
                        </a:rPr>
                        <a:t>FK Duchcov</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a:solidFill>
                            <a:srgbClr val="000000"/>
                          </a:solidFill>
                          <a:latin typeface="Arial Black"/>
                        </a:rPr>
                        <a:t>SK Štětí</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dirty="0" smtClean="0">
                          <a:solidFill>
                            <a:srgbClr val="000000"/>
                          </a:solidFill>
                          <a:latin typeface="Arial Black"/>
                        </a:rPr>
                        <a:t>3:2, 8:1</a:t>
                      </a:r>
                      <a:endParaRPr lang="cs-CZ" sz="1000" b="1" i="0" u="none" strike="noStrike" dirty="0">
                        <a:solidFill>
                          <a:srgbClr val="000000"/>
                        </a:solidFill>
                        <a:latin typeface="Arial Black"/>
                      </a:endParaRP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fontAlgn="ctr"/>
                      <a:r>
                        <a:rPr lang="cs-CZ" sz="1000" b="1" i="0" u="none" strike="noStrike" dirty="0">
                          <a:solidFill>
                            <a:srgbClr val="000000"/>
                          </a:solidFill>
                          <a:latin typeface="Arial Black"/>
                        </a:rPr>
                        <a:t>Starší, mladší žáci</a:t>
                      </a:r>
                    </a:p>
                  </a:txBody>
                  <a:tcPr marL="7327" marR="7327" marT="732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81000">
                <a:tc>
                  <a:txBody>
                    <a:bodyPr/>
                    <a:lstStyle/>
                    <a:p>
                      <a:pPr algn="ctr" fontAlgn="ctr"/>
                      <a:r>
                        <a:rPr lang="cs-CZ" sz="1000" b="1" i="0" u="none" strike="noStrike">
                          <a:solidFill>
                            <a:srgbClr val="000000"/>
                          </a:solidFill>
                          <a:latin typeface="Arial Black"/>
                        </a:rPr>
                        <a:t>27.9.2015</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SK Štětí</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FK Junior Děčín A</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Black"/>
                        </a:rPr>
                        <a:t>1:5, 2:5</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vMerge="1">
                  <a:txBody>
                    <a:bodyPr/>
                    <a:lstStyle/>
                    <a:p>
                      <a:endParaRPr lang="cs-CZ"/>
                    </a:p>
                  </a:txBody>
                  <a:tcPr/>
                </a:tc>
                <a:extLst>
                  <a:ext uri="{0D108BD9-81ED-4DB2-BD59-A6C34878D82A}">
                    <a16:rowId xmlns:a16="http://schemas.microsoft.com/office/drawing/2014/main" val="10007"/>
                  </a:ext>
                </a:extLst>
              </a:tr>
              <a:tr h="381000">
                <a:tc>
                  <a:txBody>
                    <a:bodyPr/>
                    <a:lstStyle/>
                    <a:p>
                      <a:pPr algn="ctr" fontAlgn="ctr"/>
                      <a:r>
                        <a:rPr lang="cs-CZ" sz="1000" b="1" i="0" u="none" strike="noStrike">
                          <a:solidFill>
                            <a:srgbClr val="000000"/>
                          </a:solidFill>
                          <a:latin typeface="Arial Black"/>
                        </a:rPr>
                        <a:t>20.9.2015</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1000" b="1" i="0" u="none" strike="noStrike">
                          <a:solidFill>
                            <a:srgbClr val="000000"/>
                          </a:solidFill>
                          <a:latin typeface="Arial Black"/>
                        </a:rPr>
                        <a:t> SK Štětí</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1000" b="1" i="0" u="none" strike="noStrike">
                          <a:solidFill>
                            <a:srgbClr val="000000"/>
                          </a:solidFill>
                          <a:latin typeface="Arial Black"/>
                        </a:rPr>
                        <a:t>FK Peruc</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1000" b="1" i="0" u="none" strike="noStrike">
                          <a:solidFill>
                            <a:srgbClr val="000000"/>
                          </a:solidFill>
                          <a:latin typeface="Arial Black"/>
                        </a:rPr>
                        <a:t>14:1</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99FF99"/>
                    </a:solidFill>
                  </a:tcPr>
                </a:tc>
                <a:tc rowSpan="2">
                  <a:txBody>
                    <a:bodyPr/>
                    <a:lstStyle/>
                    <a:p>
                      <a:pPr algn="ctr" fontAlgn="ctr"/>
                      <a:r>
                        <a:rPr lang="cs-CZ" sz="1000" b="1" i="0" u="none" strike="noStrike" dirty="0">
                          <a:solidFill>
                            <a:srgbClr val="000000"/>
                          </a:solidFill>
                          <a:latin typeface="Arial Black"/>
                        </a:rPr>
                        <a:t>Mladší žáci B</a:t>
                      </a:r>
                    </a:p>
                  </a:txBody>
                  <a:tcPr marL="7327" marR="7327" marT="732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8"/>
                  </a:ext>
                </a:extLst>
              </a:tr>
              <a:tr h="381000">
                <a:tc>
                  <a:txBody>
                    <a:bodyPr/>
                    <a:lstStyle/>
                    <a:p>
                      <a:pPr algn="ctr" fontAlgn="ctr"/>
                      <a:r>
                        <a:rPr lang="cs-CZ" sz="1000" b="1" i="0" u="none" strike="noStrike">
                          <a:solidFill>
                            <a:srgbClr val="000000"/>
                          </a:solidFill>
                          <a:latin typeface="Arial Black"/>
                        </a:rPr>
                        <a:t>26.9.2015</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FK Libochovice</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Štětí</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Arial Black"/>
                        </a:rPr>
                        <a:t>3:2</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99FF99"/>
                    </a:solidFill>
                  </a:tcPr>
                </a:tc>
                <a:tc vMerge="1">
                  <a:txBody>
                    <a:bodyPr/>
                    <a:lstStyle/>
                    <a:p>
                      <a:endParaRPr lang="cs-CZ"/>
                    </a:p>
                  </a:txBody>
                  <a:tcPr/>
                </a:tc>
                <a:extLst>
                  <a:ext uri="{0D108BD9-81ED-4DB2-BD59-A6C34878D82A}">
                    <a16:rowId xmlns:a16="http://schemas.microsoft.com/office/drawing/2014/main" val="10009"/>
                  </a:ext>
                </a:extLst>
              </a:tr>
              <a:tr h="381000">
                <a:tc>
                  <a:txBody>
                    <a:bodyPr/>
                    <a:lstStyle/>
                    <a:p>
                      <a:pPr algn="ctr" fontAlgn="ctr"/>
                      <a:r>
                        <a:rPr lang="cs-CZ" sz="1000" b="1" i="0" u="none" strike="noStrike">
                          <a:solidFill>
                            <a:srgbClr val="000000"/>
                          </a:solidFill>
                          <a:latin typeface="Arial Black"/>
                        </a:rPr>
                        <a:t>19.9.2015</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a:solidFill>
                            <a:srgbClr val="000000"/>
                          </a:solidFill>
                          <a:latin typeface="Arial Black"/>
                        </a:rPr>
                        <a:t>Mostecký fotbalový klub </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a:solidFill>
                            <a:srgbClr val="000000"/>
                          </a:solidFill>
                          <a:latin typeface="Arial Black"/>
                        </a:rPr>
                        <a:t>SK Štětí/Roudnice n.L.</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a:solidFill>
                            <a:srgbClr val="000000"/>
                          </a:solidFill>
                          <a:latin typeface="Arial Black"/>
                        </a:rPr>
                        <a:t>27:15, 12:44</a:t>
                      </a:r>
                    </a:p>
                  </a:txBody>
                  <a:tcPr marL="7327" marR="7327" marT="7327"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fontAlgn="ctr"/>
                      <a:r>
                        <a:rPr lang="cs-CZ" sz="1000" b="1" i="0" u="none" strike="noStrike" dirty="0">
                          <a:solidFill>
                            <a:srgbClr val="000000"/>
                          </a:solidFill>
                          <a:latin typeface="Arial Black"/>
                        </a:rPr>
                        <a:t>Starší přípravka 2005,2006</a:t>
                      </a:r>
                    </a:p>
                  </a:txBody>
                  <a:tcPr marL="7327" marR="7327" marT="7327"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81000">
                <a:tc>
                  <a:txBody>
                    <a:bodyPr/>
                    <a:lstStyle/>
                    <a:p>
                      <a:pPr algn="ctr" fontAlgn="ctr"/>
                      <a:r>
                        <a:rPr lang="cs-CZ" sz="1000" b="1" i="0" u="none" strike="noStrike">
                          <a:solidFill>
                            <a:srgbClr val="000000"/>
                          </a:solidFill>
                          <a:latin typeface="Arial Black"/>
                        </a:rPr>
                        <a:t>26.9.2015</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SK Štětí/Roudnice n.L.</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FK Litvínov</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Black"/>
                        </a:rPr>
                        <a:t>15:8, 22:21</a:t>
                      </a:r>
                    </a:p>
                  </a:txBody>
                  <a:tcPr marL="7327" marR="7327" marT="7327"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vMerge="1">
                  <a:txBody>
                    <a:bodyPr/>
                    <a:lstStyle/>
                    <a:p>
                      <a:endParaRPr lang="cs-CZ"/>
                    </a:p>
                  </a:txBody>
                  <a:tcPr/>
                </a:tc>
                <a:extLst>
                  <a:ext uri="{0D108BD9-81ED-4DB2-BD59-A6C34878D82A}">
                    <a16:rowId xmlns:a16="http://schemas.microsoft.com/office/drawing/2014/main" val="10011"/>
                  </a:ext>
                </a:extLst>
              </a:tr>
            </a:tbl>
          </a:graphicData>
        </a:graphic>
      </p:graphicFrame>
      <p:sp>
        <p:nvSpPr>
          <p:cNvPr id="26" name="Obdélník 25"/>
          <p:cNvSpPr/>
          <p:nvPr/>
        </p:nvSpPr>
        <p:spPr>
          <a:xfrm>
            <a:off x="174948" y="163116"/>
            <a:ext cx="4608511" cy="1292662"/>
          </a:xfrm>
          <a:prstGeom prst="rect">
            <a:avLst/>
          </a:prstGeom>
          <a:blipFill>
            <a:blip r:embed="rId3" cstate="print"/>
            <a:tile tx="0" ty="0" sx="100000" sy="100000" flip="none" algn="tl"/>
          </a:blipFill>
          <a:ln w="82550">
            <a:solidFill>
              <a:srgbClr val="9900CC"/>
            </a:solidFill>
            <a:prstDash val="sysDot"/>
          </a:ln>
        </p:spPr>
        <p:txBody>
          <a:bodyPr wrap="square" lIns="91440" tIns="45720" rIns="91440" bIns="45720">
            <a:spAutoFit/>
          </a:bodyPr>
          <a:lstStyle/>
          <a:p>
            <a:pPr algn="ctr"/>
            <a:r>
              <a:rPr lang="cs-CZ" sz="2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Výsledky mužstev SK </a:t>
            </a:r>
            <a:r>
              <a:rPr lang="cs-CZ" sz="26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Štětí</a:t>
            </a:r>
            <a:r>
              <a:rPr lang="cs-CZ" sz="2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p>
          <a:p>
            <a:pPr algn="ctr"/>
            <a:r>
              <a:rPr lang="cs-CZ" sz="2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od vydaní posledního  </a:t>
            </a:r>
          </a:p>
          <a:p>
            <a:pPr algn="ctr"/>
            <a:r>
              <a:rPr lang="cs-CZ" sz="2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zpravodaje</a:t>
            </a:r>
            <a:endParaRPr lang="cs-CZ" sz="2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74" name="Picture 29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9" name="TextovéPole 18"/>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sp>
        <p:nvSpPr>
          <p:cNvPr id="17" name="TextovéPole 1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graphicFrame>
        <p:nvGraphicFramePr>
          <p:cNvPr id="15" name="Tabulka 14"/>
          <p:cNvGraphicFramePr>
            <a:graphicFrameLocks noGrp="1"/>
          </p:cNvGraphicFramePr>
          <p:nvPr/>
        </p:nvGraphicFramePr>
        <p:xfrm>
          <a:off x="174948" y="3299338"/>
          <a:ext cx="4752528" cy="3560522"/>
        </p:xfrm>
        <a:graphic>
          <a:graphicData uri="http://schemas.openxmlformats.org/drawingml/2006/table">
            <a:tbl>
              <a:tblPr/>
              <a:tblGrid>
                <a:gridCol w="1851942">
                  <a:extLst>
                    <a:ext uri="{9D8B030D-6E8A-4147-A177-3AD203B41FA5}">
                      <a16:colId xmlns:a16="http://schemas.microsoft.com/office/drawing/2014/main" val="20000"/>
                    </a:ext>
                  </a:extLst>
                </a:gridCol>
                <a:gridCol w="1202972">
                  <a:extLst>
                    <a:ext uri="{9D8B030D-6E8A-4147-A177-3AD203B41FA5}">
                      <a16:colId xmlns:a16="http://schemas.microsoft.com/office/drawing/2014/main" val="20001"/>
                    </a:ext>
                  </a:extLst>
                </a:gridCol>
                <a:gridCol w="1697614">
                  <a:extLst>
                    <a:ext uri="{9D8B030D-6E8A-4147-A177-3AD203B41FA5}">
                      <a16:colId xmlns:a16="http://schemas.microsoft.com/office/drawing/2014/main" val="20002"/>
                    </a:ext>
                  </a:extLst>
                </a:gridCol>
              </a:tblGrid>
              <a:tr h="360040">
                <a:tc gridSpan="3">
                  <a:txBody>
                    <a:bodyPr/>
                    <a:lstStyle/>
                    <a:p>
                      <a:pPr algn="ctr" fontAlgn="b"/>
                      <a:r>
                        <a:rPr lang="cs-CZ" sz="1800" b="1" i="0" u="none" strike="noStrike" dirty="0" smtClean="0">
                          <a:solidFill>
                            <a:srgbClr val="000000"/>
                          </a:solidFill>
                          <a:latin typeface="Calibri"/>
                        </a:rPr>
                        <a:t>3. </a:t>
                      </a:r>
                      <a:r>
                        <a:rPr lang="cs-CZ" sz="1800" b="1" i="0" u="none" strike="noStrike" dirty="0">
                          <a:solidFill>
                            <a:srgbClr val="000000"/>
                          </a:solidFill>
                          <a:latin typeface="Calibri"/>
                        </a:rPr>
                        <a:t>kolo </a:t>
                      </a:r>
                      <a:r>
                        <a:rPr lang="cs-CZ" sz="1800" b="1" i="0" u="none" strike="noStrike" dirty="0" smtClean="0">
                          <a:solidFill>
                            <a:srgbClr val="000000"/>
                          </a:solidFill>
                          <a:latin typeface="Calibri"/>
                        </a:rPr>
                        <a:t>20.09.2015  </a:t>
                      </a:r>
                      <a:r>
                        <a:rPr lang="cs-CZ" sz="1800" b="1" i="0" u="none" strike="noStrike" dirty="0">
                          <a:solidFill>
                            <a:srgbClr val="000000"/>
                          </a:solidFill>
                          <a:latin typeface="Calibri"/>
                        </a:rPr>
                        <a:t>Štětí</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32284">
                <a:tc>
                  <a:txBody>
                    <a:bodyPr/>
                    <a:lstStyle/>
                    <a:p>
                      <a:pPr algn="ctr" fontAlgn="ctr"/>
                      <a:r>
                        <a:rPr lang="cs-CZ" sz="1200" b="1" i="0" u="none" strike="noStrike" dirty="0">
                          <a:solidFill>
                            <a:srgbClr val="000000"/>
                          </a:solidFill>
                          <a:latin typeface="Calibri"/>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Travčice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32284">
                <a:tc>
                  <a:txBody>
                    <a:bodyPr/>
                    <a:lstStyle/>
                    <a:p>
                      <a:pPr algn="ctr" fontAlgn="ctr"/>
                      <a:r>
                        <a:rPr lang="cs-CZ" sz="1200" b="1" i="0" u="none" strike="noStrike" dirty="0">
                          <a:solidFill>
                            <a:srgbClr val="000000"/>
                          </a:solidFill>
                          <a:latin typeface="Calibri"/>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24:2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2"/>
                  </a:ext>
                </a:extLst>
              </a:tr>
              <a:tr h="39487">
                <a:tc>
                  <a:txBody>
                    <a:bodyPr/>
                    <a:lstStyle/>
                    <a:p>
                      <a:pPr algn="ctr" fontAlgn="ctr"/>
                      <a:r>
                        <a:rPr lang="cs-CZ" sz="1200" b="1" i="0" u="none" strike="noStrike" dirty="0">
                          <a:solidFill>
                            <a:srgbClr val="000000"/>
                          </a:solidFill>
                          <a:latin typeface="Calibri"/>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Křešice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8:6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32284">
                <a:tc>
                  <a:txBody>
                    <a:bodyPr/>
                    <a:lstStyle/>
                    <a:p>
                      <a:pPr algn="ctr" fontAlgn="ctr"/>
                      <a:r>
                        <a:rPr lang="cs-CZ" sz="1200" b="1" i="0" u="none" strike="noStrike" dirty="0">
                          <a:solidFill>
                            <a:srgbClr val="000000"/>
                          </a:solidFill>
                          <a:latin typeface="Calibri"/>
                        </a:rPr>
                        <a:t>Travčice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22:0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4"/>
                  </a:ext>
                </a:extLst>
              </a:tr>
              <a:tr h="232284">
                <a:tc>
                  <a:txBody>
                    <a:bodyPr/>
                    <a:lstStyle/>
                    <a:p>
                      <a:pPr algn="ctr" fontAlgn="ctr"/>
                      <a:r>
                        <a:rPr lang="cs-CZ" sz="1200" b="1" i="0" u="none" strike="noStrike" dirty="0">
                          <a:solidFill>
                            <a:srgbClr val="000000"/>
                          </a:solidFill>
                          <a:latin typeface="Calibri"/>
                        </a:rPr>
                        <a:t>Travčice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Křešice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4:0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32284">
                <a:tc>
                  <a:txBody>
                    <a:bodyPr/>
                    <a:lstStyle/>
                    <a:p>
                      <a:pPr algn="ctr" fontAlgn="ctr"/>
                      <a:r>
                        <a:rPr lang="cs-CZ" sz="1200" b="1" i="0" u="none" strike="noStrike" dirty="0">
                          <a:solidFill>
                            <a:srgbClr val="000000"/>
                          </a:solidFill>
                          <a:latin typeface="Calibri"/>
                        </a:rPr>
                        <a:t>Štětí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Křešice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1:11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6"/>
                  </a:ext>
                </a:extLst>
              </a:tr>
              <a:tr h="441339">
                <a:tc gridSpan="3">
                  <a:txBody>
                    <a:bodyPr/>
                    <a:lstStyle/>
                    <a:p>
                      <a:pPr algn="ctr" fontAlgn="ctr"/>
                      <a:r>
                        <a:rPr lang="cs-CZ" sz="1800" b="1" i="0" u="none" strike="noStrike" dirty="0" smtClean="0">
                          <a:solidFill>
                            <a:srgbClr val="000000"/>
                          </a:solidFill>
                          <a:latin typeface="Calibri"/>
                        </a:rPr>
                        <a:t>5. </a:t>
                      </a:r>
                      <a:r>
                        <a:rPr lang="cs-CZ" sz="1800" b="1" i="0" u="none" strike="noStrike" dirty="0">
                          <a:solidFill>
                            <a:srgbClr val="000000"/>
                          </a:solidFill>
                          <a:latin typeface="Calibri"/>
                        </a:rPr>
                        <a:t>kolo </a:t>
                      </a:r>
                      <a:r>
                        <a:rPr lang="cs-CZ" sz="1800" b="1" i="0" u="none" strike="noStrike" dirty="0" smtClean="0">
                          <a:solidFill>
                            <a:srgbClr val="000000"/>
                          </a:solidFill>
                          <a:latin typeface="Calibri"/>
                        </a:rPr>
                        <a:t>26.09.2015   </a:t>
                      </a:r>
                      <a:r>
                        <a:rPr lang="cs-CZ" sz="1800" b="1" i="0" u="none" strike="noStrike" dirty="0" err="1" smtClean="0">
                          <a:solidFill>
                            <a:srgbClr val="000000"/>
                          </a:solidFill>
                          <a:latin typeface="Calibri"/>
                        </a:rPr>
                        <a:t>Křešice</a:t>
                      </a:r>
                      <a:endParaRPr lang="cs-CZ" sz="1800" b="1"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7"/>
                  </a:ext>
                </a:extLst>
              </a:tr>
              <a:tr h="232284">
                <a:tc>
                  <a:txBody>
                    <a:bodyPr/>
                    <a:lstStyle/>
                    <a:p>
                      <a:pPr algn="ctr" fontAlgn="ctr"/>
                      <a:r>
                        <a:rPr lang="cs-CZ" sz="1200" b="1" i="0" u="none" strike="noStrike" dirty="0">
                          <a:solidFill>
                            <a:srgbClr val="000000"/>
                          </a:solidFill>
                          <a:latin typeface="Calibri"/>
                        </a:rPr>
                        <a:t>Travčice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32284">
                <a:tc>
                  <a:txBody>
                    <a:bodyPr/>
                    <a:lstStyle/>
                    <a:p>
                      <a:pPr algn="ctr" fontAlgn="ctr"/>
                      <a:r>
                        <a:rPr lang="cs-CZ" sz="1200" b="1" i="0" u="none" strike="noStrike" dirty="0">
                          <a:solidFill>
                            <a:srgbClr val="000000"/>
                          </a:solidFill>
                          <a:latin typeface="Calibri"/>
                        </a:rPr>
                        <a:t>Travčice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20:0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9"/>
                  </a:ext>
                </a:extLst>
              </a:tr>
              <a:tr h="232284">
                <a:tc>
                  <a:txBody>
                    <a:bodyPr/>
                    <a:lstStyle/>
                    <a:p>
                      <a:pPr algn="ctr" fontAlgn="ctr"/>
                      <a:r>
                        <a:rPr lang="cs-CZ" sz="1200" b="1" i="0" u="none" strike="noStrike" dirty="0">
                          <a:solidFill>
                            <a:srgbClr val="000000"/>
                          </a:solidFill>
                          <a:latin typeface="Calibri"/>
                        </a:rPr>
                        <a:t>Travčice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Křešice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5:5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32284">
                <a:tc>
                  <a:txBody>
                    <a:bodyPr/>
                    <a:lstStyle/>
                    <a:p>
                      <a:pPr algn="ctr" fontAlgn="ctr"/>
                      <a:r>
                        <a:rPr lang="cs-CZ" sz="1200" b="1" i="0" u="none" strike="noStrike" dirty="0">
                          <a:solidFill>
                            <a:srgbClr val="000000"/>
                          </a:solidFill>
                          <a:latin typeface="Calibri"/>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15:1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1"/>
                  </a:ext>
                </a:extLst>
              </a:tr>
              <a:tr h="232284">
                <a:tc>
                  <a:txBody>
                    <a:bodyPr/>
                    <a:lstStyle/>
                    <a:p>
                      <a:pPr algn="ctr" fontAlgn="ctr"/>
                      <a:r>
                        <a:rPr lang="cs-CZ" sz="1200" b="1" i="0" u="none" strike="noStrike" dirty="0">
                          <a:solidFill>
                            <a:srgbClr val="000000"/>
                          </a:solidFill>
                          <a:latin typeface="Calibri"/>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Křešice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14:3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43898">
                <a:tc>
                  <a:txBody>
                    <a:bodyPr/>
                    <a:lstStyle/>
                    <a:p>
                      <a:pPr algn="ctr" fontAlgn="ctr"/>
                      <a:r>
                        <a:rPr lang="cs-CZ" sz="1200" b="1" i="0" u="none" strike="noStrike" dirty="0">
                          <a:solidFill>
                            <a:srgbClr val="000000"/>
                          </a:solidFill>
                          <a:latin typeface="Calibri"/>
                        </a:rPr>
                        <a:t>Štětí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Křešice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3:11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3"/>
                  </a:ext>
                </a:extLst>
              </a:tr>
            </a:tbl>
          </a:graphicData>
        </a:graphic>
      </p:graphicFrame>
      <p:graphicFrame>
        <p:nvGraphicFramePr>
          <p:cNvPr id="18" name="Tabulka 17"/>
          <p:cNvGraphicFramePr>
            <a:graphicFrameLocks noGrp="1"/>
          </p:cNvGraphicFramePr>
          <p:nvPr/>
        </p:nvGraphicFramePr>
        <p:xfrm>
          <a:off x="174948" y="1389803"/>
          <a:ext cx="4752528" cy="1725641"/>
        </p:xfrm>
        <a:graphic>
          <a:graphicData uri="http://schemas.openxmlformats.org/drawingml/2006/table">
            <a:tbl>
              <a:tblPr/>
              <a:tblGrid>
                <a:gridCol w="518458">
                  <a:extLst>
                    <a:ext uri="{9D8B030D-6E8A-4147-A177-3AD203B41FA5}">
                      <a16:colId xmlns:a16="http://schemas.microsoft.com/office/drawing/2014/main" val="20000"/>
                    </a:ext>
                  </a:extLst>
                </a:gridCol>
                <a:gridCol w="763971">
                  <a:extLst>
                    <a:ext uri="{9D8B030D-6E8A-4147-A177-3AD203B41FA5}">
                      <a16:colId xmlns:a16="http://schemas.microsoft.com/office/drawing/2014/main" val="20001"/>
                    </a:ext>
                  </a:extLst>
                </a:gridCol>
                <a:gridCol w="377185">
                  <a:extLst>
                    <a:ext uri="{9D8B030D-6E8A-4147-A177-3AD203B41FA5}">
                      <a16:colId xmlns:a16="http://schemas.microsoft.com/office/drawing/2014/main" val="20002"/>
                    </a:ext>
                  </a:extLst>
                </a:gridCol>
                <a:gridCol w="301748">
                  <a:extLst>
                    <a:ext uri="{9D8B030D-6E8A-4147-A177-3AD203B41FA5}">
                      <a16:colId xmlns:a16="http://schemas.microsoft.com/office/drawing/2014/main" val="20003"/>
                    </a:ext>
                  </a:extLst>
                </a:gridCol>
                <a:gridCol w="377185">
                  <a:extLst>
                    <a:ext uri="{9D8B030D-6E8A-4147-A177-3AD203B41FA5}">
                      <a16:colId xmlns:a16="http://schemas.microsoft.com/office/drawing/2014/main" val="20004"/>
                    </a:ext>
                  </a:extLst>
                </a:gridCol>
                <a:gridCol w="377185">
                  <a:extLst>
                    <a:ext uri="{9D8B030D-6E8A-4147-A177-3AD203B41FA5}">
                      <a16:colId xmlns:a16="http://schemas.microsoft.com/office/drawing/2014/main" val="20005"/>
                    </a:ext>
                  </a:extLst>
                </a:gridCol>
                <a:gridCol w="980681">
                  <a:extLst>
                    <a:ext uri="{9D8B030D-6E8A-4147-A177-3AD203B41FA5}">
                      <a16:colId xmlns:a16="http://schemas.microsoft.com/office/drawing/2014/main" val="20006"/>
                    </a:ext>
                  </a:extLst>
                </a:gridCol>
                <a:gridCol w="1056115">
                  <a:extLst>
                    <a:ext uri="{9D8B030D-6E8A-4147-A177-3AD203B41FA5}">
                      <a16:colId xmlns:a16="http://schemas.microsoft.com/office/drawing/2014/main" val="20007"/>
                    </a:ext>
                  </a:extLst>
                </a:gridCol>
              </a:tblGrid>
              <a:tr h="358003">
                <a:tc gridSpan="8">
                  <a:txBody>
                    <a:bodyPr/>
                    <a:lstStyle/>
                    <a:p>
                      <a:pPr algn="ctr" rtl="0" fontAlgn="ctr"/>
                      <a:r>
                        <a:rPr lang="cs-CZ" sz="1400" b="1" i="0" u="none" strike="noStrike" dirty="0">
                          <a:solidFill>
                            <a:srgbClr val="000000"/>
                          </a:solidFill>
                          <a:latin typeface="Arial"/>
                        </a:rPr>
                        <a:t>Okresní přebor (liga) mladších přípravek - sk. "B" konečné pořadí</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22349">
                <a:tc>
                  <a:txBody>
                    <a:bodyPr/>
                    <a:lstStyle/>
                    <a:p>
                      <a:pPr algn="ctr" rtl="0" fontAlgn="ctr"/>
                      <a:r>
                        <a:rPr lang="cs-CZ" sz="1200" b="1" i="0" u="none" strike="noStrike" dirty="0">
                          <a:solidFill>
                            <a:srgbClr val="FF0000"/>
                          </a:solidFill>
                          <a:latin typeface="Arial"/>
                        </a:rPr>
                        <a:t>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dirty="0" err="1">
                          <a:solidFill>
                            <a:srgbClr val="FF0000"/>
                          </a:solidFill>
                          <a:latin typeface="Arial"/>
                        </a:rPr>
                        <a:t>Štětí</a:t>
                      </a:r>
                      <a:endParaRPr lang="cs-CZ" sz="1200" b="1" i="0" u="none" strike="noStrike" dirty="0">
                        <a:solidFill>
                          <a:srgbClr val="FF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dirty="0">
                          <a:solidFill>
                            <a:srgbClr val="FF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FF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FF0000"/>
                          </a:solidFill>
                          <a:latin typeface="Arial"/>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dirty="0">
                          <a:solidFill>
                            <a:srgbClr val="FF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FF0000"/>
                          </a:solidFill>
                          <a:latin typeface="Arial"/>
                        </a:rPr>
                        <a:t>132:40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FF0000"/>
                          </a:solidFill>
                          <a:latin typeface="Arial"/>
                        </a:rPr>
                        <a:t>30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1"/>
                  </a:ext>
                </a:extLst>
              </a:tr>
              <a:tr h="322349">
                <a:tc>
                  <a:txBody>
                    <a:bodyPr/>
                    <a:lstStyle/>
                    <a:p>
                      <a:pPr algn="ctr" rtl="0" fontAlgn="ctr"/>
                      <a:r>
                        <a:rPr lang="cs-CZ" sz="1100" b="1" i="0" u="none" strike="noStrike">
                          <a:solidFill>
                            <a:srgbClr val="000000"/>
                          </a:solidFill>
                          <a:latin typeface="Arial"/>
                        </a:rPr>
                        <a:t>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err="1">
                          <a:solidFill>
                            <a:srgbClr val="000000"/>
                          </a:solidFill>
                          <a:latin typeface="Arial"/>
                        </a:rPr>
                        <a:t>Travčice</a:t>
                      </a:r>
                      <a:endParaRPr lang="cs-CZ" sz="11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latin typeface="Arial"/>
                        </a:rPr>
                        <a:t>117:39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26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322349">
                <a:tc>
                  <a:txBody>
                    <a:bodyPr/>
                    <a:lstStyle/>
                    <a:p>
                      <a:pPr algn="ctr" rtl="0" fontAlgn="ctr"/>
                      <a:r>
                        <a:rPr lang="cs-CZ" sz="1100" b="1" i="0" u="none" strike="noStrike">
                          <a:solidFill>
                            <a:srgbClr val="000000"/>
                          </a:solidFill>
                          <a:latin typeface="Arial"/>
                        </a:rPr>
                        <a:t>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err="1">
                          <a:solidFill>
                            <a:srgbClr val="000000"/>
                          </a:solidFill>
                          <a:latin typeface="Arial"/>
                        </a:rPr>
                        <a:t>Křešice</a:t>
                      </a:r>
                      <a:endParaRPr lang="cs-CZ" sz="11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latin typeface="Arial"/>
                        </a:rPr>
                        <a:t>78:67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322349">
                <a:tc>
                  <a:txBody>
                    <a:bodyPr/>
                    <a:lstStyle/>
                    <a:p>
                      <a:pPr algn="ctr" rtl="0" fontAlgn="ctr"/>
                      <a:r>
                        <a:rPr lang="cs-CZ" sz="1100" b="1" i="0" u="none" strike="noStrike">
                          <a:solidFill>
                            <a:srgbClr val="000000"/>
                          </a:solidFill>
                          <a:latin typeface="Arial"/>
                        </a:rPr>
                        <a:t>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err="1">
                          <a:solidFill>
                            <a:srgbClr val="000000"/>
                          </a:solidFill>
                          <a:latin typeface="Arial"/>
                        </a:rPr>
                        <a:t>Štětí</a:t>
                      </a:r>
                      <a:r>
                        <a:rPr lang="cs-CZ" sz="1100" b="1" i="0" u="none" strike="noStrike" dirty="0">
                          <a:solidFill>
                            <a:srgbClr val="000000"/>
                          </a:solidFill>
                          <a:latin typeface="Arial"/>
                        </a:rPr>
                        <a:t> "B"</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16:197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latin typeface="Arial"/>
                        </a:rPr>
                        <a:t>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bl>
          </a:graphicData>
        </a:graphic>
      </p:graphicFrame>
      <p:sp>
        <p:nvSpPr>
          <p:cNvPr id="20" name="Zkosené hrany 19"/>
          <p:cNvSpPr/>
          <p:nvPr/>
        </p:nvSpPr>
        <p:spPr bwMode="auto">
          <a:xfrm>
            <a:off x="102940" y="44857"/>
            <a:ext cx="4824536" cy="1198379"/>
          </a:xfrm>
          <a:prstGeom prst="bevel">
            <a:avLst/>
          </a:prstGeom>
          <a:blipFill dpi="0" rotWithShape="1">
            <a:blip r:embed="rId3" cstate="print">
              <a:alphaModFix amt="59000"/>
            </a:blip>
            <a:srcRect/>
            <a:stretch>
              <a:fillRect/>
            </a:stretch>
          </a:blipFill>
          <a:ln w="31750">
            <a:solidFill>
              <a:srgbClr val="009900"/>
            </a:solidFill>
            <a:prstDash val="sysDot"/>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dirty="0" smtClean="0">
                <a:ln>
                  <a:noFill/>
                </a:ln>
                <a:solidFill>
                  <a:srgbClr val="CC0000"/>
                </a:solidFill>
                <a:effectLst>
                  <a:outerShdw blurRad="38100" dist="38100" dir="2700000" algn="tl">
                    <a:srgbClr val="000000">
                      <a:alpha val="43137"/>
                    </a:srgbClr>
                  </a:outerShdw>
                </a:effectLst>
                <a:latin typeface="Arial Black" pitchFamily="34" charset="0"/>
                <a:cs typeface="Arial" pitchFamily="34" charset="0"/>
              </a:rPr>
              <a:t>Výsledkový přehled mladší přípravky</a:t>
            </a:r>
          </a:p>
        </p:txBody>
      </p:sp>
      <p:sp>
        <p:nvSpPr>
          <p:cNvPr id="12" name="TextovéPole 11"/>
          <p:cNvSpPr txBox="1"/>
          <p:nvPr/>
        </p:nvSpPr>
        <p:spPr>
          <a:xfrm>
            <a:off x="5503540" y="1207224"/>
            <a:ext cx="4608512" cy="5724644"/>
          </a:xfrm>
          <a:prstGeom prst="rect">
            <a:avLst/>
          </a:prstGeom>
          <a:noFill/>
          <a:ln w="50800">
            <a:solidFill>
              <a:srgbClr val="CC0000"/>
            </a:solidFill>
            <a:prstDash val="lgDashDot"/>
          </a:ln>
        </p:spPr>
        <p:txBody>
          <a:bodyPr wrap="square" rtlCol="0">
            <a:spAutoFit/>
          </a:bodyPr>
          <a:lstStyle/>
          <a:p>
            <a:pPr algn="just"/>
            <a:r>
              <a:rPr lang="cs-CZ" dirty="0" smtClean="0">
                <a:latin typeface="Bookman Old Style" pitchFamily="18" charset="0"/>
              </a:rPr>
              <a:t>Mužstvo </a:t>
            </a:r>
            <a:r>
              <a:rPr lang="cs-CZ" sz="1400" dirty="0" smtClean="0">
                <a:effectLst>
                  <a:outerShdw blurRad="38100" dist="38100" dir="2700000" algn="tl">
                    <a:srgbClr val="000000">
                      <a:alpha val="43137"/>
                    </a:srgbClr>
                  </a:outerShdw>
                </a:effectLst>
                <a:latin typeface="Bookman Old Style" pitchFamily="18" charset="0"/>
              </a:rPr>
              <a:t>dospělých</a:t>
            </a:r>
            <a:r>
              <a:rPr lang="cs-CZ" dirty="0" smtClean="0">
                <a:latin typeface="Bookman Old Style" pitchFamily="18" charset="0"/>
              </a:rPr>
              <a:t> získalo v posledních 2 kolech 5 bodů. Doma nad Žatcem jasně vyhrálo a dramatické utkání před týdnem v </a:t>
            </a:r>
            <a:r>
              <a:rPr lang="cs-CZ" dirty="0" err="1" smtClean="0">
                <a:latin typeface="Bookman Old Style" pitchFamily="18" charset="0"/>
              </a:rPr>
              <a:t>Modlanech</a:t>
            </a:r>
            <a:r>
              <a:rPr lang="cs-CZ" dirty="0" smtClean="0">
                <a:latin typeface="Bookman Old Style" pitchFamily="18" charset="0"/>
              </a:rPr>
              <a:t> rozhodl v náš prospěch až penaltový rozstřel. </a:t>
            </a:r>
            <a:r>
              <a:rPr lang="cs-CZ" sz="1400" dirty="0" smtClean="0">
                <a:effectLst>
                  <a:outerShdw blurRad="38100" dist="38100" dir="2700000" algn="tl">
                    <a:srgbClr val="000000">
                      <a:alpha val="43137"/>
                    </a:srgbClr>
                  </a:outerShdw>
                </a:effectLst>
                <a:latin typeface="Bookman Old Style" pitchFamily="18" charset="0"/>
              </a:rPr>
              <a:t>Stará garda </a:t>
            </a:r>
            <a:r>
              <a:rPr lang="cs-CZ" dirty="0" smtClean="0">
                <a:latin typeface="Bookman Old Style" pitchFamily="18" charset="0"/>
              </a:rPr>
              <a:t>se před 15 dny dočkala prvního vítězství v Českých Kopistech, ale před týdnem musela skousnout  vysokou porážku s </a:t>
            </a:r>
            <a:r>
              <a:rPr lang="cs-CZ" dirty="0" err="1" smtClean="0">
                <a:latin typeface="Bookman Old Style" pitchFamily="18" charset="0"/>
              </a:rPr>
              <a:t>Žitenicemi</a:t>
            </a:r>
            <a:r>
              <a:rPr lang="cs-CZ" dirty="0" smtClean="0">
                <a:latin typeface="Bookman Old Style" pitchFamily="18" charset="0"/>
              </a:rPr>
              <a:t>, ale proti jakým borcům hrála se dočtete v závěru zpravodaje. Velmi nás potěšily poslední 2 výsledky </a:t>
            </a:r>
            <a:r>
              <a:rPr lang="cs-CZ" sz="1400" dirty="0" smtClean="0">
                <a:effectLst>
                  <a:outerShdw blurRad="38100" dist="38100" dir="2700000" algn="tl">
                    <a:srgbClr val="000000">
                      <a:alpha val="43137"/>
                    </a:srgbClr>
                  </a:outerShdw>
                </a:effectLst>
                <a:latin typeface="Bookman Old Style" pitchFamily="18" charset="0"/>
              </a:rPr>
              <a:t>starších dorostenců</a:t>
            </a:r>
            <a:r>
              <a:rPr lang="cs-CZ" dirty="0" smtClean="0">
                <a:latin typeface="Bookman Old Style" pitchFamily="18" charset="0"/>
              </a:rPr>
              <a:t>. Jednak to bylo na horké půdě v Litoměřicích 2:1 a před týdnem doma proti Bílině. Tabulkově nás to posunulo do středu tabulky. Naopak se nedařilo </a:t>
            </a:r>
            <a:r>
              <a:rPr lang="cs-CZ" sz="1400" dirty="0" smtClean="0">
                <a:effectLst>
                  <a:outerShdw blurRad="38100" dist="38100" dir="2700000" algn="tl">
                    <a:srgbClr val="000000">
                      <a:alpha val="43137"/>
                    </a:srgbClr>
                  </a:outerShdw>
                </a:effectLst>
                <a:latin typeface="Bookman Old Style" pitchFamily="18" charset="0"/>
              </a:rPr>
              <a:t>mladším dorostencům</a:t>
            </a:r>
            <a:r>
              <a:rPr lang="cs-CZ" dirty="0" smtClean="0">
                <a:latin typeface="Bookman Old Style" pitchFamily="18" charset="0"/>
              </a:rPr>
              <a:t>, kteří se stejnými soupeři vysoko prohráli. Částečně je to i oběť toho, že za mladší dorostence nastupuje mnoho hráčů, kteří už mívají předchozí zápas starších v nohách. </a:t>
            </a:r>
            <a:r>
              <a:rPr lang="cs-CZ" sz="1400" dirty="0" smtClean="0">
                <a:effectLst>
                  <a:outerShdw blurRad="38100" dist="38100" dir="2700000" algn="tl">
                    <a:srgbClr val="000000">
                      <a:alpha val="43137"/>
                    </a:srgbClr>
                  </a:outerShdw>
                </a:effectLst>
                <a:latin typeface="Bookman Old Style" pitchFamily="18" charset="0"/>
              </a:rPr>
              <a:t>Starší žáci </a:t>
            </a:r>
            <a:r>
              <a:rPr lang="cs-CZ" dirty="0" smtClean="0">
                <a:latin typeface="Bookman Old Style" pitchFamily="18" charset="0"/>
              </a:rPr>
              <a:t>prohráli smolně v </a:t>
            </a:r>
            <a:r>
              <a:rPr lang="cs-CZ" dirty="0" err="1" smtClean="0">
                <a:latin typeface="Bookman Old Style" pitchFamily="18" charset="0"/>
              </a:rPr>
              <a:t>Duchcově</a:t>
            </a:r>
            <a:r>
              <a:rPr lang="cs-CZ" dirty="0" smtClean="0">
                <a:latin typeface="Bookman Old Style" pitchFamily="18" charset="0"/>
              </a:rPr>
              <a:t> a před týdnem proti Děčínu podali sympatický výkon a hlavně v 1. poločase proti 2. mužstvu tabulky byli docela vyrovnaným týmem. </a:t>
            </a:r>
            <a:r>
              <a:rPr lang="cs-CZ" sz="1400" dirty="0" smtClean="0">
                <a:effectLst>
                  <a:outerShdw blurRad="38100" dist="38100" dir="2700000" algn="tl">
                    <a:srgbClr val="000000">
                      <a:alpha val="43137"/>
                    </a:srgbClr>
                  </a:outerShdw>
                </a:effectLst>
                <a:latin typeface="Bookman Old Style" pitchFamily="18" charset="0"/>
              </a:rPr>
              <a:t>Mladší žáci </a:t>
            </a:r>
            <a:r>
              <a:rPr lang="cs-CZ" dirty="0" smtClean="0">
                <a:latin typeface="Bookman Old Style" pitchFamily="18" charset="0"/>
              </a:rPr>
              <a:t>po dobrém rozjezdu sezóny poslední 2 zápasy, jak s </a:t>
            </a:r>
            <a:r>
              <a:rPr lang="cs-CZ" dirty="0" err="1" smtClean="0">
                <a:latin typeface="Bookman Old Style" pitchFamily="18" charset="0"/>
              </a:rPr>
              <a:t>Duchcovem</a:t>
            </a:r>
            <a:r>
              <a:rPr lang="cs-CZ" dirty="0" smtClean="0">
                <a:latin typeface="Bookman Old Style" pitchFamily="18" charset="0"/>
              </a:rPr>
              <a:t>, tak doma s Děčínem prohráli a propadají se tabulkou dolů. </a:t>
            </a:r>
            <a:r>
              <a:rPr lang="cs-CZ" sz="1400" dirty="0" smtClean="0">
                <a:effectLst>
                  <a:outerShdw blurRad="38100" dist="38100" dir="2700000" algn="tl">
                    <a:srgbClr val="000000">
                      <a:alpha val="43137"/>
                    </a:srgbClr>
                  </a:outerShdw>
                </a:effectLst>
                <a:latin typeface="Bookman Old Style" pitchFamily="18" charset="0"/>
              </a:rPr>
              <a:t>Mladší žáci B </a:t>
            </a:r>
            <a:r>
              <a:rPr lang="cs-CZ" dirty="0" smtClean="0">
                <a:latin typeface="Bookman Old Style" pitchFamily="18" charset="0"/>
              </a:rPr>
              <a:t>poprvé v sezóně prohráli v Libochovicích, i když remízu jim upřel rozhodčí, když neuznal regulérní gól. </a:t>
            </a:r>
            <a:r>
              <a:rPr lang="cs-CZ" sz="1400" dirty="0" smtClean="0">
                <a:effectLst>
                  <a:outerShdw blurRad="38100" dist="38100" dir="2700000" algn="tl">
                    <a:srgbClr val="000000">
                      <a:alpha val="43137"/>
                    </a:srgbClr>
                  </a:outerShdw>
                </a:effectLst>
                <a:latin typeface="Bookman Old Style" pitchFamily="18" charset="0"/>
              </a:rPr>
              <a:t>Starší přípravky r.2005, 2006 </a:t>
            </a:r>
            <a:r>
              <a:rPr lang="cs-CZ" dirty="0" smtClean="0">
                <a:latin typeface="Bookman Old Style" pitchFamily="18" charset="0"/>
              </a:rPr>
              <a:t>společně s SK Roudnicí </a:t>
            </a:r>
            <a:r>
              <a:rPr lang="cs-CZ" dirty="0" err="1" smtClean="0">
                <a:latin typeface="Bookman Old Style" pitchFamily="18" charset="0"/>
              </a:rPr>
              <a:t>n.L.</a:t>
            </a:r>
            <a:r>
              <a:rPr lang="cs-CZ" dirty="0" smtClean="0">
                <a:latin typeface="Bookman Old Style" pitchFamily="18" charset="0"/>
              </a:rPr>
              <a:t> válí, o čemž svědčí pohled na tabulku na straně 36. Posledními statečnými bojovníky na poli fotbalovém jsou v našem oddíle 2 mužstva </a:t>
            </a:r>
            <a:r>
              <a:rPr lang="cs-CZ" sz="1400" dirty="0" smtClean="0">
                <a:effectLst>
                  <a:outerShdw blurRad="38100" dist="38100" dir="2700000" algn="tl">
                    <a:srgbClr val="000000">
                      <a:alpha val="43137"/>
                    </a:srgbClr>
                  </a:outerShdw>
                </a:effectLst>
                <a:latin typeface="Bookman Old Style" pitchFamily="18" charset="0"/>
              </a:rPr>
              <a:t>mladší přípravky</a:t>
            </a:r>
            <a:r>
              <a:rPr lang="cs-CZ" dirty="0" smtClean="0">
                <a:latin typeface="Bookman Old Style" pitchFamily="18" charset="0"/>
              </a:rPr>
              <a:t>. Ve skupině B okresního přeboru skončili ti starší na 1. místě a mladší na 4.</a:t>
            </a:r>
          </a:p>
        </p:txBody>
      </p:sp>
      <p:sp>
        <p:nvSpPr>
          <p:cNvPr id="21" name="Zaoblený obdélník 20"/>
          <p:cNvSpPr/>
          <p:nvPr/>
        </p:nvSpPr>
        <p:spPr bwMode="auto">
          <a:xfrm>
            <a:off x="5431532" y="72868"/>
            <a:ext cx="4752528" cy="972000"/>
          </a:xfrm>
          <a:prstGeom prst="roundRect">
            <a:avLst/>
          </a:prstGeom>
          <a:blipFill>
            <a:blip r:embed="rId4" cstate="print"/>
            <a:tile tx="0" ty="0" sx="100000" sy="100000" flip="none" algn="tl"/>
          </a:blipFill>
          <a:ln w="107950" cmpd="dbl">
            <a:solidFill>
              <a:srgbClr val="008000"/>
            </a:solidFill>
            <a:prstDash val="sysDot"/>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smtClean="0">
                <a:ln>
                  <a:noFill/>
                </a:ln>
                <a:effectLst>
                  <a:outerShdw blurRad="38100" dist="38100" dir="2700000" algn="tl">
                    <a:srgbClr val="000000">
                      <a:alpha val="43137"/>
                    </a:srgbClr>
                  </a:outerShdw>
                </a:effectLst>
                <a:latin typeface="MV Boli" pitchFamily="2" charset="0"/>
                <a:cs typeface="MV Boli" pitchFamily="2" charset="0"/>
              </a:rPr>
              <a:t>Průvodce posledních zápasů SK </a:t>
            </a:r>
            <a:r>
              <a:rPr kumimoji="0" lang="cs-CZ" sz="3200" b="1" i="0" u="none" strike="noStrike" cap="none" normalizeH="0" baseline="0" dirty="0" err="1" smtClean="0">
                <a:ln>
                  <a:noFill/>
                </a:ln>
                <a:effectLst>
                  <a:outerShdw blurRad="38100" dist="38100" dir="2700000" algn="tl">
                    <a:srgbClr val="000000">
                      <a:alpha val="43137"/>
                    </a:srgbClr>
                  </a:outerShdw>
                </a:effectLst>
                <a:latin typeface="MV Boli" pitchFamily="2" charset="0"/>
                <a:cs typeface="MV Boli" pitchFamily="2" charset="0"/>
              </a:rPr>
              <a:t>Štětí</a:t>
            </a:r>
            <a:endParaRPr kumimoji="0" lang="cs-CZ" sz="3200" b="1" i="0" u="none" strike="noStrike" cap="none" normalizeH="0" baseline="0" dirty="0" smtClean="0">
              <a:ln>
                <a:noFill/>
              </a:ln>
              <a:effectLst>
                <a:outerShdw blurRad="38100" dist="38100" dir="2700000" algn="tl">
                  <a:srgbClr val="000000">
                    <a:alpha val="43137"/>
                  </a:srgbClr>
                </a:outerShdw>
              </a:effectLst>
              <a:latin typeface="MV Boli" pitchFamily="2" charset="0"/>
              <a:cs typeface="MV Boli" pitchFamily="2" charset="0"/>
            </a:endParaRPr>
          </a:p>
        </p:txBody>
      </p:sp>
      <p:pic>
        <p:nvPicPr>
          <p:cNvPr id="4098" name="Picture 38"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763516"/>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47156"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sp>
        <p:nvSpPr>
          <p:cNvPr id="12" name="TextovéPole 11"/>
          <p:cNvSpPr txBox="1"/>
          <p:nvPr/>
        </p:nvSpPr>
        <p:spPr>
          <a:xfrm>
            <a:off x="5863580" y="91108"/>
            <a:ext cx="4392488" cy="1938992"/>
          </a:xfrm>
          <a:prstGeom prst="rect">
            <a:avLst/>
          </a:prstGeom>
          <a:blipFill>
            <a:blip r:embed="rId3" cstate="print"/>
            <a:stretch>
              <a:fillRect/>
            </a:stretch>
          </a:blipFill>
          <a:ln w="57150">
            <a:solidFill>
              <a:srgbClr val="0033CC"/>
            </a:solidFill>
          </a:ln>
        </p:spPr>
        <p:txBody>
          <a:bodyPr wrap="square" rtlCol="0">
            <a:spAutoFit/>
          </a:bodyPr>
          <a:lstStyle/>
          <a:p>
            <a:pPr algn="just"/>
            <a:r>
              <a:rPr lang="cs-CZ" sz="2400" i="1" dirty="0" smtClean="0">
                <a:solidFill>
                  <a:srgbClr val="FF0000"/>
                </a:solidFill>
                <a:effectLst>
                  <a:outerShdw blurRad="38100" dist="38100" dir="2700000" algn="tl">
                    <a:srgbClr val="000000">
                      <a:alpha val="43137"/>
                    </a:srgbClr>
                  </a:outerShdw>
                </a:effectLst>
                <a:latin typeface="Arial Black" pitchFamily="34" charset="0"/>
              </a:rPr>
              <a:t>Mladší přípravky </a:t>
            </a:r>
            <a:r>
              <a:rPr lang="cs-CZ" sz="1600" i="1" dirty="0" smtClean="0">
                <a:effectLst>
                  <a:outerShdw blurRad="38100" dist="38100" dir="2700000" algn="tl">
                    <a:srgbClr val="000000">
                      <a:alpha val="43137"/>
                    </a:srgbClr>
                  </a:outerShdw>
                </a:effectLst>
                <a:latin typeface="Arial Black" pitchFamily="34" charset="0"/>
              </a:rPr>
              <a:t>zakončily okresní přebor  skupiny B.  Mužstvo A skončilo po 4 turnajích na 1. místě a zajistilo si účast v jarní semifinálové skupině o přeborníka okresu. Podzim ale ještě nekončí  a nyní jsou na programu okresní pohárové turnaje.</a:t>
            </a:r>
          </a:p>
        </p:txBody>
      </p:sp>
      <p:graphicFrame>
        <p:nvGraphicFramePr>
          <p:cNvPr id="14" name="Tabulka 13"/>
          <p:cNvGraphicFramePr>
            <a:graphicFrameLocks noGrp="1"/>
          </p:cNvGraphicFramePr>
          <p:nvPr/>
        </p:nvGraphicFramePr>
        <p:xfrm>
          <a:off x="5863580" y="4555604"/>
          <a:ext cx="4320481" cy="2296920"/>
        </p:xfrm>
        <a:graphic>
          <a:graphicData uri="http://schemas.openxmlformats.org/drawingml/2006/table">
            <a:tbl>
              <a:tblPr/>
              <a:tblGrid>
                <a:gridCol w="779685">
                  <a:extLst>
                    <a:ext uri="{9D8B030D-6E8A-4147-A177-3AD203B41FA5}">
                      <a16:colId xmlns:a16="http://schemas.microsoft.com/office/drawing/2014/main" val="20000"/>
                    </a:ext>
                  </a:extLst>
                </a:gridCol>
                <a:gridCol w="489718">
                  <a:extLst>
                    <a:ext uri="{9D8B030D-6E8A-4147-A177-3AD203B41FA5}">
                      <a16:colId xmlns:a16="http://schemas.microsoft.com/office/drawing/2014/main" val="20001"/>
                    </a:ext>
                  </a:extLst>
                </a:gridCol>
                <a:gridCol w="431726">
                  <a:extLst>
                    <a:ext uri="{9D8B030D-6E8A-4147-A177-3AD203B41FA5}">
                      <a16:colId xmlns:a16="http://schemas.microsoft.com/office/drawing/2014/main" val="20002"/>
                    </a:ext>
                  </a:extLst>
                </a:gridCol>
                <a:gridCol w="865063">
                  <a:extLst>
                    <a:ext uri="{9D8B030D-6E8A-4147-A177-3AD203B41FA5}">
                      <a16:colId xmlns:a16="http://schemas.microsoft.com/office/drawing/2014/main" val="20003"/>
                    </a:ext>
                  </a:extLst>
                </a:gridCol>
                <a:gridCol w="1754289">
                  <a:extLst>
                    <a:ext uri="{9D8B030D-6E8A-4147-A177-3AD203B41FA5}">
                      <a16:colId xmlns:a16="http://schemas.microsoft.com/office/drawing/2014/main" val="20004"/>
                    </a:ext>
                  </a:extLst>
                </a:gridCol>
              </a:tblGrid>
              <a:tr h="574230">
                <a:tc>
                  <a:txBody>
                    <a:bodyPr/>
                    <a:lstStyle/>
                    <a:p>
                      <a:pPr algn="ctr" fontAlgn="ctr"/>
                      <a:r>
                        <a:rPr lang="cs-CZ" sz="1100" b="1" i="0" u="none" strike="noStrike" dirty="0">
                          <a:solidFill>
                            <a:srgbClr val="000000"/>
                          </a:solidFill>
                          <a:latin typeface="Arial"/>
                        </a:rPr>
                        <a:t>11.10.2015</a:t>
                      </a:r>
                    </a:p>
                  </a:txBody>
                  <a:tcPr marL="7677" marR="7677" marT="767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neděle</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Arial"/>
                        </a:rPr>
                        <a:t>13:00</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Arial"/>
                        </a:rPr>
                        <a:t>Štětí A</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A, B, Brozany, </a:t>
                      </a:r>
                      <a:r>
                        <a:rPr lang="cs-CZ" sz="1200" b="1" i="0" u="none" strike="noStrike" dirty="0" err="1">
                          <a:solidFill>
                            <a:srgbClr val="000000"/>
                          </a:solidFill>
                          <a:latin typeface="Arial"/>
                        </a:rPr>
                        <a:t>Bezděkov</a:t>
                      </a:r>
                      <a:r>
                        <a:rPr lang="cs-CZ" sz="1200" b="1" i="0" u="none" strike="noStrike" dirty="0">
                          <a:solidFill>
                            <a:srgbClr val="000000"/>
                          </a:solidFill>
                          <a:latin typeface="Arial"/>
                        </a:rPr>
                        <a:t>/</a:t>
                      </a:r>
                      <a:r>
                        <a:rPr lang="cs-CZ" sz="1200" b="1" i="0" u="none" strike="noStrike" dirty="0" err="1">
                          <a:solidFill>
                            <a:srgbClr val="000000"/>
                          </a:solidFill>
                          <a:latin typeface="Arial"/>
                        </a:rPr>
                        <a:t>Dobříň</a:t>
                      </a:r>
                      <a:endParaRPr lang="cs-CZ" sz="1200" b="1" i="0" u="none" strike="noStrike" dirty="0">
                        <a:solidFill>
                          <a:srgbClr val="000000"/>
                        </a:solidFill>
                        <a:latin typeface="Arial"/>
                      </a:endParaRP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574230">
                <a:tc>
                  <a:txBody>
                    <a:bodyPr/>
                    <a:lstStyle/>
                    <a:p>
                      <a:pPr algn="ctr" fontAlgn="ctr"/>
                      <a:r>
                        <a:rPr lang="cs-CZ" sz="1100" b="1" i="0" u="none" strike="noStrike" dirty="0">
                          <a:solidFill>
                            <a:srgbClr val="000000"/>
                          </a:solidFill>
                          <a:latin typeface="Arial"/>
                        </a:rPr>
                        <a:t>17.10.2015</a:t>
                      </a:r>
                    </a:p>
                  </a:txBody>
                  <a:tcPr marL="7677" marR="7677" marT="767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a:rPr>
                        <a:t>sobota</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10:00</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V-Brozany</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A, B, Brozany, </a:t>
                      </a:r>
                      <a:r>
                        <a:rPr lang="cs-CZ" sz="1200" b="1" i="0" u="none" strike="noStrike" dirty="0" err="1">
                          <a:solidFill>
                            <a:srgbClr val="000000"/>
                          </a:solidFill>
                          <a:latin typeface="Arial"/>
                        </a:rPr>
                        <a:t>Bezděkov</a:t>
                      </a:r>
                      <a:r>
                        <a:rPr lang="cs-CZ" sz="1200" b="1" i="0" u="none" strike="noStrike" dirty="0">
                          <a:solidFill>
                            <a:srgbClr val="000000"/>
                          </a:solidFill>
                          <a:latin typeface="Arial"/>
                        </a:rPr>
                        <a:t>/</a:t>
                      </a:r>
                      <a:r>
                        <a:rPr lang="cs-CZ" sz="1200" b="1" i="0" u="none" strike="noStrike" dirty="0" err="1">
                          <a:solidFill>
                            <a:srgbClr val="000000"/>
                          </a:solidFill>
                          <a:latin typeface="Arial"/>
                        </a:rPr>
                        <a:t>Dobříň</a:t>
                      </a:r>
                      <a:endParaRPr lang="cs-CZ" sz="1200" b="1" i="0" u="none" strike="noStrike" dirty="0">
                        <a:solidFill>
                          <a:srgbClr val="000000"/>
                        </a:solidFill>
                        <a:latin typeface="Arial"/>
                      </a:endParaRP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574230">
                <a:tc>
                  <a:txBody>
                    <a:bodyPr/>
                    <a:lstStyle/>
                    <a:p>
                      <a:pPr algn="ctr" fontAlgn="ctr"/>
                      <a:r>
                        <a:rPr lang="cs-CZ" sz="1100" b="1" i="0" u="none" strike="noStrike" dirty="0">
                          <a:solidFill>
                            <a:srgbClr val="000000"/>
                          </a:solidFill>
                          <a:latin typeface="Arial"/>
                        </a:rPr>
                        <a:t>24.10.2015</a:t>
                      </a:r>
                    </a:p>
                  </a:txBody>
                  <a:tcPr marL="7677" marR="7677" marT="767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sobota</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Arial"/>
                        </a:rPr>
                        <a:t>13:00</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B</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A, B, Brozany, </a:t>
                      </a:r>
                      <a:r>
                        <a:rPr lang="cs-CZ" sz="1200" b="1" i="0" u="none" strike="noStrike" dirty="0" err="1">
                          <a:solidFill>
                            <a:srgbClr val="000000"/>
                          </a:solidFill>
                          <a:latin typeface="Arial"/>
                        </a:rPr>
                        <a:t>Bezděkov</a:t>
                      </a:r>
                      <a:r>
                        <a:rPr lang="cs-CZ" sz="1200" b="1" i="0" u="none" strike="noStrike" dirty="0">
                          <a:solidFill>
                            <a:srgbClr val="000000"/>
                          </a:solidFill>
                          <a:latin typeface="Arial"/>
                        </a:rPr>
                        <a:t>/</a:t>
                      </a:r>
                      <a:r>
                        <a:rPr lang="cs-CZ" sz="1200" b="1" i="0" u="none" strike="noStrike" dirty="0" err="1">
                          <a:solidFill>
                            <a:srgbClr val="000000"/>
                          </a:solidFill>
                          <a:latin typeface="Arial"/>
                        </a:rPr>
                        <a:t>Dobříň</a:t>
                      </a:r>
                      <a:endParaRPr lang="cs-CZ" sz="1200" b="1" i="0" u="none" strike="noStrike" dirty="0">
                        <a:solidFill>
                          <a:srgbClr val="000000"/>
                        </a:solidFill>
                        <a:latin typeface="Arial"/>
                      </a:endParaRP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574230">
                <a:tc>
                  <a:txBody>
                    <a:bodyPr/>
                    <a:lstStyle/>
                    <a:p>
                      <a:pPr algn="ctr" fontAlgn="ctr"/>
                      <a:r>
                        <a:rPr lang="cs-CZ" sz="1100" b="1" i="0" u="none" strike="noStrike" dirty="0">
                          <a:solidFill>
                            <a:srgbClr val="000000"/>
                          </a:solidFill>
                          <a:latin typeface="Arial"/>
                        </a:rPr>
                        <a:t>31.10.2015</a:t>
                      </a:r>
                    </a:p>
                  </a:txBody>
                  <a:tcPr marL="7677" marR="7677" marT="767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a:rPr>
                        <a:t>sobota</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a:rPr>
                        <a:t>10:00</a:t>
                      </a: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a:rPr>
                        <a:t>V-</a:t>
                      </a:r>
                      <a:r>
                        <a:rPr lang="cs-CZ" sz="1200" b="1" i="0" u="none" strike="noStrike" dirty="0" err="1">
                          <a:solidFill>
                            <a:srgbClr val="000000"/>
                          </a:solidFill>
                          <a:latin typeface="Arial"/>
                        </a:rPr>
                        <a:t>Bezděkov</a:t>
                      </a:r>
                      <a:endParaRPr lang="cs-CZ" sz="1200" b="1" i="0" u="none" strike="noStrike" dirty="0">
                        <a:solidFill>
                          <a:srgbClr val="000000"/>
                        </a:solidFill>
                        <a:latin typeface="Arial"/>
                      </a:endParaRP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err="1">
                          <a:solidFill>
                            <a:srgbClr val="000000"/>
                          </a:solidFill>
                          <a:latin typeface="Arial"/>
                        </a:rPr>
                        <a:t>Štětí</a:t>
                      </a:r>
                      <a:r>
                        <a:rPr lang="cs-CZ" sz="1200" b="1" i="0" u="none" strike="noStrike" dirty="0">
                          <a:solidFill>
                            <a:srgbClr val="000000"/>
                          </a:solidFill>
                          <a:latin typeface="Arial"/>
                        </a:rPr>
                        <a:t> A, B, Brozany, </a:t>
                      </a:r>
                      <a:r>
                        <a:rPr lang="cs-CZ" sz="1200" b="1" i="0" u="none" strike="noStrike" dirty="0" err="1">
                          <a:solidFill>
                            <a:srgbClr val="000000"/>
                          </a:solidFill>
                          <a:latin typeface="Arial"/>
                        </a:rPr>
                        <a:t>Bezděkov</a:t>
                      </a:r>
                      <a:r>
                        <a:rPr lang="cs-CZ" sz="1200" b="1" i="0" u="none" strike="noStrike" dirty="0">
                          <a:solidFill>
                            <a:srgbClr val="000000"/>
                          </a:solidFill>
                          <a:latin typeface="Arial"/>
                        </a:rPr>
                        <a:t>/</a:t>
                      </a:r>
                      <a:r>
                        <a:rPr lang="cs-CZ" sz="1200" b="1" i="0" u="none" strike="noStrike" dirty="0" err="1">
                          <a:solidFill>
                            <a:srgbClr val="000000"/>
                          </a:solidFill>
                          <a:latin typeface="Arial"/>
                        </a:rPr>
                        <a:t>Dobříň</a:t>
                      </a:r>
                      <a:endParaRPr lang="cs-CZ" sz="1200" b="1" i="0" u="none" strike="noStrike" dirty="0">
                        <a:solidFill>
                          <a:srgbClr val="000000"/>
                        </a:solidFill>
                        <a:latin typeface="Arial"/>
                      </a:endParaRPr>
                    </a:p>
                  </a:txBody>
                  <a:tcPr marL="7677" marR="7677" marT="7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bl>
          </a:graphicData>
        </a:graphic>
      </p:graphicFrame>
      <p:sp>
        <p:nvSpPr>
          <p:cNvPr id="18" name="Obdélník 17"/>
          <p:cNvSpPr/>
          <p:nvPr/>
        </p:nvSpPr>
        <p:spPr>
          <a:xfrm>
            <a:off x="5935588" y="3547492"/>
            <a:ext cx="4237266" cy="830997"/>
          </a:xfrm>
          <a:prstGeom prst="rect">
            <a:avLst/>
          </a:prstGeom>
          <a:blipFill>
            <a:blip r:embed="rId4" cstate="print"/>
            <a:stretch>
              <a:fillRect/>
            </a:stretch>
          </a:blipFill>
          <a:ln w="66675">
            <a:solidFill>
              <a:srgbClr val="CC0000"/>
            </a:solidFill>
            <a:prstDash val="sysDash"/>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2400" b="1" cap="none" spc="0" dirty="0" smtClean="0">
                <a:ln w="11430"/>
                <a:solidFill>
                  <a:srgbClr val="000099"/>
                </a:solidFill>
                <a:effectLst>
                  <a:outerShdw blurRad="50800" dist="39000" dir="5460000" algn="tl">
                    <a:srgbClr val="000000">
                      <a:alpha val="38000"/>
                    </a:srgbClr>
                  </a:outerShdw>
                </a:effectLst>
              </a:rPr>
              <a:t>Okresní pohárové turnaje mladší přípravky</a:t>
            </a:r>
            <a:endParaRPr lang="cs-CZ" sz="2400" b="1" cap="none" spc="0" dirty="0">
              <a:ln w="11430"/>
              <a:solidFill>
                <a:srgbClr val="000099"/>
              </a:solidFill>
              <a:effectLst>
                <a:outerShdw blurRad="50800" dist="39000" dir="5460000" algn="tl">
                  <a:srgbClr val="000000">
                    <a:alpha val="38000"/>
                  </a:srgbClr>
                </a:outerShdw>
              </a:effectLst>
            </a:endParaRPr>
          </a:p>
        </p:txBody>
      </p:sp>
      <p:pic>
        <p:nvPicPr>
          <p:cNvPr id="19" name="Picture 30"/>
          <p:cNvPicPr>
            <a:picLocks noChangeAspect="1" noChangeArrowheads="1"/>
          </p:cNvPicPr>
          <p:nvPr/>
        </p:nvPicPr>
        <p:blipFill>
          <a:blip r:embed="rId5" cstate="print"/>
          <a:srcRect/>
          <a:stretch>
            <a:fillRect/>
          </a:stretch>
        </p:blipFill>
        <p:spPr bwMode="auto">
          <a:xfrm>
            <a:off x="7159724" y="2107332"/>
            <a:ext cx="1400175" cy="1409700"/>
          </a:xfrm>
          <a:prstGeom prst="rect">
            <a:avLst/>
          </a:prstGeom>
          <a:noFill/>
          <a:ln w="9525">
            <a:noFill/>
            <a:miter lim="800000"/>
            <a:headEnd/>
            <a:tailEnd/>
          </a:ln>
        </p:spPr>
      </p:pic>
      <p:sp>
        <p:nvSpPr>
          <p:cNvPr id="20" name="Rectangle 74"/>
          <p:cNvSpPr>
            <a:spLocks noChangeArrowheads="1"/>
          </p:cNvSpPr>
          <p:nvPr/>
        </p:nvSpPr>
        <p:spPr bwMode="auto">
          <a:xfrm>
            <a:off x="30932" y="1782708"/>
            <a:ext cx="4968552"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solidFill>
                    <a:schemeClr val="accent2">
                      <a:lumMod val="75000"/>
                      <a:alpha val="80000"/>
                    </a:schemeClr>
                  </a:solidFill>
                </a:ln>
                <a:solidFill>
                  <a:srgbClr val="00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TJ </a:t>
            </a:r>
            <a:r>
              <a:rPr kumimoji="0" lang="cs-CZ" sz="2400" i="0" u="sng" strike="noStrike" cap="none" normalizeH="0" baseline="0" dirty="0" err="1" smtClean="0">
                <a:ln>
                  <a:solidFill>
                    <a:schemeClr val="accent2">
                      <a:lumMod val="75000"/>
                      <a:alpha val="80000"/>
                    </a:schemeClr>
                  </a:solidFill>
                </a:ln>
                <a:solidFill>
                  <a:srgbClr val="00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Modlany</a:t>
            </a:r>
            <a:r>
              <a:rPr kumimoji="0" lang="cs-CZ" sz="2400" i="0" u="sng" strike="noStrike" cap="none" normalizeH="0" baseline="0" dirty="0" smtClean="0">
                <a:ln>
                  <a:solidFill>
                    <a:schemeClr val="accent2">
                      <a:lumMod val="75000"/>
                      <a:alpha val="80000"/>
                    </a:schemeClr>
                  </a:solidFill>
                </a:ln>
                <a:solidFill>
                  <a:srgbClr val="00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–SK </a:t>
            </a:r>
            <a:r>
              <a:rPr kumimoji="0" lang="cs-CZ" sz="2400" i="0" u="sng" strike="noStrike" cap="none" normalizeH="0" baseline="0" dirty="0" err="1" smtClean="0">
                <a:ln>
                  <a:solidFill>
                    <a:schemeClr val="accent2">
                      <a:lumMod val="75000"/>
                      <a:alpha val="80000"/>
                    </a:schemeClr>
                  </a:solidFill>
                </a:ln>
                <a:solidFill>
                  <a:srgbClr val="00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endParaRPr kumimoji="0" lang="cs-CZ" sz="2400" i="0" u="none" strike="noStrike" cap="none" normalizeH="0" baseline="0" dirty="0" smtClean="0">
              <a:ln>
                <a:solidFill>
                  <a:schemeClr val="accent2">
                    <a:lumMod val="75000"/>
                    <a:alpha val="80000"/>
                  </a:schemeClr>
                </a:solidFill>
              </a:ln>
              <a:solidFill>
                <a:srgbClr val="006600"/>
              </a:solidFill>
              <a:effectLst>
                <a:outerShdw blurRad="38100" dist="38100" dir="2700000" algn="tl">
                  <a:srgbClr val="000000">
                    <a:alpha val="43137"/>
                  </a:srgbClr>
                </a:outerShdw>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cs-CZ" sz="2000" i="0" u="sng" strike="noStrike" cap="none" normalizeH="0" baseline="0" dirty="0" smtClean="0">
                <a:ln>
                  <a:solidFill>
                    <a:schemeClr val="accent2">
                      <a:lumMod val="75000"/>
                      <a:alpha val="80000"/>
                    </a:schemeClr>
                  </a:solidFill>
                </a:ln>
                <a:solidFill>
                  <a:srgbClr val="00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2:2(0:0)  4:5 PK   26.9.2015 8. kolo</a:t>
            </a:r>
            <a:endParaRPr kumimoji="0" lang="cs-CZ" sz="2000" i="0" u="none" strike="noStrike" cap="none" normalizeH="0" baseline="0" dirty="0" smtClean="0">
              <a:ln>
                <a:solidFill>
                  <a:schemeClr val="accent2">
                    <a:lumMod val="75000"/>
                    <a:alpha val="80000"/>
                  </a:schemeClr>
                </a:solidFill>
              </a:ln>
              <a:solidFill>
                <a:srgbClr val="0066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Zápas o 2. místo v tabulce, na hřišti, kde jsme na jaře přišli o vítězství v posledních minutách utkání, měl velký význam a opatrnost na hře byla v úvodu znát. Žádné z mužstev si větší příležitost nevypracovalo a k vidění byla jen slabá střela Hrdého z velké dálky nebo nepřesná hlavička domácího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Vavrince</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velké příležitosti už se dá ale mluvit ve 23. minutě.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protancoval mezi 3 bránícími hráči, přenechal míč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tomu střela levou nohou nevyšla a míč skončil vedle. Ve 25. minutě byl při průniku do vápna stažen k zemi Tesaříkem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rozhodčí odvahu nařídit penaltu neměl. Blízko gólu byli domácí z následného protiútoku, ale oddechli jsme si, když míč skončil vedle. Kopali jsme i velké množství rohů nebo volných přímých kopů, ale až na jeden, kdy brankář míč málem podběhl, jsme z nich nic nevytěžili. Výbornou známku za přihrávku na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zaslouží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škoda jen, že míč Jirkovi při střele nejlépe nesedl. Zakončovat se snažili domácí po 2 volných přímých kopech nařízených v rychlém sledu za sebou ve 35. minutě. Branka ale v prvním poločase žádná nepadla a drama mělo své pokračování ve 2. poločase. Začalo to 2 žlutými kartami našich hráčů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Šimrala. Ve 48. minutě zamířil z volného přímého kopu do šibenice jeden z bývalých ligových hráčů Michal Doležal, ale Lukáš Kloub se překvapit nenechal a míč vytlačil na roh. Dramatické momenty se odehrály v 56. minutě. Očividně zahraný míč hráčem domácích na roh a asistentem rozhodčího také potvrzeno, hlavní Antonín Suchánek změnil na odkop od branky. Domácí se z bleskového protiútoku dostali až před naší branku, kde jsme zaváhali a Formánek dostal domácí do vedení 1:0. Od tohoto okamžiku to začalo na hřišti, ale i v hledišti jiskřit. Co však bylo podstatné, že jsme ještě více zvýšili herní úsilí ve hře dopředu a domácí kolektiv se dostal pod tlak. Ten odpovídal pouze dlouhými nákopy na naši polovinu, kde hledal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hlavičkáře</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nebo rychlonohé útočníky. Tlak jsme měli, ale žádná větší šance nepřicházela. To už</a:t>
            </a:r>
          </a:p>
        </p:txBody>
      </p:sp>
      <p:sp>
        <p:nvSpPr>
          <p:cNvPr id="22" name="TextovéPole 21"/>
          <p:cNvSpPr txBox="1"/>
          <p:nvPr/>
        </p:nvSpPr>
        <p:spPr>
          <a:xfrm>
            <a:off x="102940" y="124207"/>
            <a:ext cx="4824536" cy="1631216"/>
          </a:xfrm>
          <a:prstGeom prst="rect">
            <a:avLst/>
          </a:prstGeom>
          <a:blipFill>
            <a:blip r:embed="rId6" cstate="print"/>
            <a:stretch>
              <a:fillRect/>
            </a:stretch>
          </a:blipFill>
          <a:ln w="95250">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prstDash val="sysDash"/>
          </a:ln>
        </p:spPr>
        <p:txBody>
          <a:bodyPr wrap="square" rtlCol="0">
            <a:spAutoFit/>
          </a:bodyPr>
          <a:lstStyle/>
          <a:p>
            <a:pPr algn="ctr"/>
            <a:r>
              <a:rPr lang="cs-CZ" sz="2000" dirty="0" smtClean="0">
                <a:solidFill>
                  <a:srgbClr val="990033"/>
                </a:solidFill>
                <a:effectLst>
                  <a:outerShdw blurRad="38100" dist="38100" dir="2700000" algn="tl">
                    <a:srgbClr val="000000">
                      <a:alpha val="43137"/>
                    </a:srgbClr>
                  </a:outerShdw>
                </a:effectLst>
                <a:latin typeface="Bookman Old Style" pitchFamily="18" charset="0"/>
              </a:rPr>
              <a:t>Těžkou prověrkou prošlo mužstvo dospělých. Dotahovalo náskok domácích, aby pak muselo skousnout vyrovnání a soustředit se na penalty.</a:t>
            </a:r>
          </a:p>
        </p:txBody>
      </p:sp>
      <p:cxnSp>
        <p:nvCxnSpPr>
          <p:cNvPr id="25" name="Přímá spojovací šipka 24"/>
          <p:cNvCxnSpPr/>
          <p:nvPr/>
        </p:nvCxnSpPr>
        <p:spPr bwMode="auto">
          <a:xfrm>
            <a:off x="4279404" y="7147892"/>
            <a:ext cx="288032" cy="0"/>
          </a:xfrm>
          <a:prstGeom prst="straightConnector1">
            <a:avLst/>
          </a:prstGeom>
          <a:noFill/>
          <a:ln w="12700" cap="flat" cmpd="sng" algn="ctr">
            <a:solidFill>
              <a:schemeClr val="tx1"/>
            </a:solidFill>
            <a:prstDash val="solid"/>
            <a:round/>
            <a:headEnd type="none" w="med" len="med"/>
            <a:tailEnd type="arrow"/>
          </a:ln>
          <a:effectLst>
            <a:outerShdw dist="45791" dir="2021404" algn="ctr" rotWithShape="0">
              <a:srgbClr val="9999FF"/>
            </a:outerShdw>
          </a:effectLst>
        </p:spPr>
      </p:cxnSp>
      <p:pic>
        <p:nvPicPr>
          <p:cNvPr id="23" name="Picture 5"/>
          <p:cNvPicPr>
            <a:picLocks noChangeAspect="1" noChangeArrowheads="1"/>
          </p:cNvPicPr>
          <p:nvPr/>
        </p:nvPicPr>
        <p:blipFill>
          <a:blip r:embed="rId7" cstate="print"/>
          <a:srcRect/>
          <a:stretch>
            <a:fillRect/>
          </a:stretch>
        </p:blipFill>
        <p:spPr bwMode="auto">
          <a:xfrm>
            <a:off x="4279404" y="1891308"/>
            <a:ext cx="504056" cy="432048"/>
          </a:xfrm>
          <a:prstGeom prst="rect">
            <a:avLst/>
          </a:prstGeom>
          <a:noFill/>
          <a:ln w="9525">
            <a:noFill/>
            <a:miter lim="800000"/>
            <a:headEnd/>
            <a:tailEnd/>
          </a:ln>
        </p:spPr>
      </p:pic>
      <p:pic>
        <p:nvPicPr>
          <p:cNvPr id="5122" name="Picture 17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ulka 10"/>
          <p:cNvGraphicFramePr>
            <a:graphicFrameLocks noGrp="1"/>
          </p:cNvGraphicFramePr>
          <p:nvPr/>
        </p:nvGraphicFramePr>
        <p:xfrm>
          <a:off x="174948" y="2791947"/>
          <a:ext cx="4392486" cy="4240632"/>
        </p:xfrm>
        <a:graphic>
          <a:graphicData uri="http://schemas.openxmlformats.org/drawingml/2006/table">
            <a:tbl>
              <a:tblPr/>
              <a:tblGrid>
                <a:gridCol w="316259">
                  <a:extLst>
                    <a:ext uri="{9D8B030D-6E8A-4147-A177-3AD203B41FA5}">
                      <a16:colId xmlns:a16="http://schemas.microsoft.com/office/drawing/2014/main" val="20000"/>
                    </a:ext>
                  </a:extLst>
                </a:gridCol>
                <a:gridCol w="1803848">
                  <a:extLst>
                    <a:ext uri="{9D8B030D-6E8A-4147-A177-3AD203B41FA5}">
                      <a16:colId xmlns:a16="http://schemas.microsoft.com/office/drawing/2014/main" val="20001"/>
                    </a:ext>
                  </a:extLst>
                </a:gridCol>
                <a:gridCol w="292832">
                  <a:extLst>
                    <a:ext uri="{9D8B030D-6E8A-4147-A177-3AD203B41FA5}">
                      <a16:colId xmlns:a16="http://schemas.microsoft.com/office/drawing/2014/main" val="20002"/>
                    </a:ext>
                  </a:extLst>
                </a:gridCol>
                <a:gridCol w="292832">
                  <a:extLst>
                    <a:ext uri="{9D8B030D-6E8A-4147-A177-3AD203B41FA5}">
                      <a16:colId xmlns:a16="http://schemas.microsoft.com/office/drawing/2014/main" val="20003"/>
                    </a:ext>
                  </a:extLst>
                </a:gridCol>
                <a:gridCol w="292832">
                  <a:extLst>
                    <a:ext uri="{9D8B030D-6E8A-4147-A177-3AD203B41FA5}">
                      <a16:colId xmlns:a16="http://schemas.microsoft.com/office/drawing/2014/main" val="20004"/>
                    </a:ext>
                  </a:extLst>
                </a:gridCol>
                <a:gridCol w="292832">
                  <a:extLst>
                    <a:ext uri="{9D8B030D-6E8A-4147-A177-3AD203B41FA5}">
                      <a16:colId xmlns:a16="http://schemas.microsoft.com/office/drawing/2014/main" val="20005"/>
                    </a:ext>
                  </a:extLst>
                </a:gridCol>
                <a:gridCol w="562239">
                  <a:extLst>
                    <a:ext uri="{9D8B030D-6E8A-4147-A177-3AD203B41FA5}">
                      <a16:colId xmlns:a16="http://schemas.microsoft.com/office/drawing/2014/main" val="20006"/>
                    </a:ext>
                  </a:extLst>
                </a:gridCol>
                <a:gridCol w="538812">
                  <a:extLst>
                    <a:ext uri="{9D8B030D-6E8A-4147-A177-3AD203B41FA5}">
                      <a16:colId xmlns:a16="http://schemas.microsoft.com/office/drawing/2014/main" val="20007"/>
                    </a:ext>
                  </a:extLst>
                </a:gridCol>
              </a:tblGrid>
              <a:tr h="169215">
                <a:tc gridSpan="8">
                  <a:txBody>
                    <a:bodyPr/>
                    <a:lstStyle/>
                    <a:p>
                      <a:pPr algn="ctr" rtl="0" fontAlgn="ctr"/>
                      <a:r>
                        <a:rPr lang="cs-CZ" sz="1100" b="1" i="0" u="none" strike="noStrike" dirty="0">
                          <a:solidFill>
                            <a:srgbClr val="0066FF"/>
                          </a:solidFill>
                          <a:latin typeface="Bookman Old Style"/>
                        </a:rPr>
                        <a:t>Krajský přebor starší přípravky r.2005</a:t>
                      </a:r>
                    </a:p>
                  </a:txBody>
                  <a:tcPr marL="9053" marR="9053" marT="9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69215">
                <a:tc>
                  <a:txBody>
                    <a:bodyPr/>
                    <a:lstStyle/>
                    <a:p>
                      <a:pPr algn="ctr" rtl="0" fontAlgn="ctr"/>
                      <a:r>
                        <a:rPr lang="cs-CZ" sz="1100" b="1" i="0" u="none" strike="noStrike">
                          <a:solidFill>
                            <a:srgbClr val="000000"/>
                          </a:solidFill>
                          <a:latin typeface="Calibri"/>
                        </a:rPr>
                        <a:t>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dirty="0">
                          <a:solidFill>
                            <a:srgbClr val="000000"/>
                          </a:solidFill>
                          <a:latin typeface="Calibri"/>
                        </a:rPr>
                        <a:t>SK Junior Teplice/ FK Teplice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168:74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1"/>
                  </a:ext>
                </a:extLst>
              </a:tr>
              <a:tr h="169215">
                <a:tc>
                  <a:txBody>
                    <a:bodyPr/>
                    <a:lstStyle/>
                    <a:p>
                      <a:pPr algn="ctr" rtl="0" fontAlgn="ctr"/>
                      <a:r>
                        <a:rPr lang="cs-CZ" sz="1100" b="1" i="0" u="none" strike="noStrike">
                          <a:solidFill>
                            <a:srgbClr val="000000"/>
                          </a:solidFill>
                          <a:latin typeface="Calibri"/>
                        </a:rPr>
                        <a:t>2</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Ústí n. L.</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136:68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69215">
                <a:tc>
                  <a:txBody>
                    <a:bodyPr/>
                    <a:lstStyle/>
                    <a:p>
                      <a:pPr algn="ctr" rtl="0" fontAlgn="ctr"/>
                      <a:r>
                        <a:rPr lang="cs-CZ" sz="1100" b="1" i="0" u="none" strike="noStrike">
                          <a:solidFill>
                            <a:srgbClr val="FF0000"/>
                          </a:solidFill>
                          <a:latin typeface="Calibri"/>
                        </a:rPr>
                        <a:t>3</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SK Roudnice/Štětí</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121:65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12</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3"/>
                  </a:ext>
                </a:extLst>
              </a:tr>
              <a:tr h="169215">
                <a:tc>
                  <a:txBody>
                    <a:bodyPr/>
                    <a:lstStyle/>
                    <a:p>
                      <a:pPr algn="ctr" rtl="0" fontAlgn="ctr"/>
                      <a:r>
                        <a:rPr lang="cs-CZ" sz="1100" b="1" i="0" u="none" strike="noStrike">
                          <a:solidFill>
                            <a:srgbClr val="000000"/>
                          </a:solidFill>
                          <a:latin typeface="Calibri"/>
                        </a:rPr>
                        <a:t>4</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FC Chomutov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125:88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69215">
                <a:tc>
                  <a:txBody>
                    <a:bodyPr/>
                    <a:lstStyle/>
                    <a:p>
                      <a:pPr algn="ctr" rtl="0" fontAlgn="ctr"/>
                      <a:r>
                        <a:rPr lang="cs-CZ" sz="1100" b="1" i="0" u="none" strike="noStrike">
                          <a:solidFill>
                            <a:srgbClr val="000000"/>
                          </a:solidFill>
                          <a:latin typeface="Calibri"/>
                        </a:rPr>
                        <a:t>5</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FA Petra Voříška</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88:84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5"/>
                  </a:ext>
                </a:extLst>
              </a:tr>
              <a:tr h="169215">
                <a:tc>
                  <a:txBody>
                    <a:bodyPr/>
                    <a:lstStyle/>
                    <a:p>
                      <a:pPr algn="ctr" rtl="0" fontAlgn="ctr"/>
                      <a:r>
                        <a:rPr lang="cs-CZ" sz="1100" b="1" i="0" u="none" strike="noStrike">
                          <a:solidFill>
                            <a:srgbClr val="000000"/>
                          </a:solidFill>
                          <a:latin typeface="Calibri"/>
                        </a:rPr>
                        <a:t>6</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Baník Most</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95:93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69215">
                <a:tc>
                  <a:txBody>
                    <a:bodyPr/>
                    <a:lstStyle/>
                    <a:p>
                      <a:pPr algn="ctr" rtl="0" fontAlgn="ctr"/>
                      <a:r>
                        <a:rPr lang="cs-CZ" sz="1100" b="1" i="0" u="none" strike="noStrike">
                          <a:solidFill>
                            <a:srgbClr val="000000"/>
                          </a:solidFill>
                          <a:latin typeface="Calibri"/>
                        </a:rPr>
                        <a:t>7</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Mostecký FK</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116:123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7"/>
                  </a:ext>
                </a:extLst>
              </a:tr>
              <a:tr h="169215">
                <a:tc>
                  <a:txBody>
                    <a:bodyPr/>
                    <a:lstStyle/>
                    <a:p>
                      <a:pPr algn="ctr" rtl="0" fontAlgn="ctr"/>
                      <a:r>
                        <a:rPr lang="cs-CZ" sz="1100" b="1" i="0" u="none" strike="noStrike">
                          <a:solidFill>
                            <a:srgbClr val="000000"/>
                          </a:solidFill>
                          <a:latin typeface="Calibri"/>
                        </a:rPr>
                        <a:t>8</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Tatran Kadaň/J. Žatec</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107:96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69215">
                <a:tc>
                  <a:txBody>
                    <a:bodyPr/>
                    <a:lstStyle/>
                    <a:p>
                      <a:pPr algn="ctr" rtl="0" fontAlgn="ctr"/>
                      <a:r>
                        <a:rPr lang="cs-CZ" sz="1100" b="1" i="0" u="none" strike="noStrike">
                          <a:solidFill>
                            <a:srgbClr val="000000"/>
                          </a:solidFill>
                          <a:latin typeface="Calibri"/>
                        </a:rPr>
                        <a:t>9</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Litoměřice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62:124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9"/>
                  </a:ext>
                </a:extLst>
              </a:tr>
              <a:tr h="169215">
                <a:tc>
                  <a:txBody>
                    <a:bodyPr/>
                    <a:lstStyle/>
                    <a:p>
                      <a:pPr algn="ctr" rtl="0" fontAlgn="ctr"/>
                      <a:r>
                        <a:rPr lang="cs-CZ" sz="1100" b="1" i="0" u="none" strike="noStrike">
                          <a:solidFill>
                            <a:srgbClr val="000000"/>
                          </a:solidFill>
                          <a:latin typeface="Calibri"/>
                        </a:rPr>
                        <a:t>10</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Litvínov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77:142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69215">
                <a:tc>
                  <a:txBody>
                    <a:bodyPr/>
                    <a:lstStyle/>
                    <a:p>
                      <a:pPr algn="ctr" rtl="0" fontAlgn="ctr"/>
                      <a:r>
                        <a:rPr lang="cs-CZ" sz="1100" b="1" i="0" u="none" strike="noStrike">
                          <a:solidFill>
                            <a:srgbClr val="000000"/>
                          </a:solidFill>
                          <a:latin typeface="Calibri"/>
                        </a:rPr>
                        <a:t>11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Louny/ Postoloprty</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74:112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1"/>
                  </a:ext>
                </a:extLst>
              </a:tr>
              <a:tr h="169215">
                <a:tc gridSpan="8">
                  <a:txBody>
                    <a:bodyPr/>
                    <a:lstStyle/>
                    <a:p>
                      <a:pPr algn="ctr" rtl="0" fontAlgn="ctr"/>
                      <a:r>
                        <a:rPr lang="cs-CZ" sz="1100" b="1" i="0" u="none" strike="noStrike">
                          <a:solidFill>
                            <a:srgbClr val="0066FF"/>
                          </a:solidFill>
                          <a:latin typeface="Bookman Old Style"/>
                        </a:rPr>
                        <a:t>Krajskýpřebor starší přípravky r.2006</a:t>
                      </a:r>
                    </a:p>
                  </a:txBody>
                  <a:tcPr marL="9053" marR="9053" marT="9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169215">
                <a:tc>
                  <a:txBody>
                    <a:bodyPr/>
                    <a:lstStyle/>
                    <a:p>
                      <a:pPr algn="ctr" rtl="0" fontAlgn="ctr"/>
                      <a:r>
                        <a:rPr lang="cs-CZ" sz="1100" b="1" i="0" u="none" strike="noStrike">
                          <a:solidFill>
                            <a:srgbClr val="FF0000"/>
                          </a:solidFill>
                          <a:latin typeface="Calibri"/>
                        </a:rPr>
                        <a:t>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SK Roudnice/Štětí</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140:68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15</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3"/>
                  </a:ext>
                </a:extLst>
              </a:tr>
              <a:tr h="169215">
                <a:tc>
                  <a:txBody>
                    <a:bodyPr/>
                    <a:lstStyle/>
                    <a:p>
                      <a:pPr algn="ctr" rtl="0" fontAlgn="ctr"/>
                      <a:r>
                        <a:rPr lang="cs-CZ" sz="1100" b="1" i="0" u="none" strike="noStrike">
                          <a:solidFill>
                            <a:srgbClr val="000000"/>
                          </a:solidFill>
                          <a:latin typeface="Calibri"/>
                        </a:rPr>
                        <a:t>2</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Ústí n. L.</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125:61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69215">
                <a:tc>
                  <a:txBody>
                    <a:bodyPr/>
                    <a:lstStyle/>
                    <a:p>
                      <a:pPr algn="ctr" rtl="0" fontAlgn="ctr"/>
                      <a:r>
                        <a:rPr lang="cs-CZ" sz="1100" b="1" i="0" u="none" strike="noStrike">
                          <a:solidFill>
                            <a:srgbClr val="000000"/>
                          </a:solidFill>
                          <a:latin typeface="Calibri"/>
                        </a:rPr>
                        <a:t>3</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Tatran Kadaň/J. Žatec</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131:66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5"/>
                  </a:ext>
                </a:extLst>
              </a:tr>
              <a:tr h="169215">
                <a:tc>
                  <a:txBody>
                    <a:bodyPr/>
                    <a:lstStyle/>
                    <a:p>
                      <a:pPr algn="ctr" rtl="0" fontAlgn="ctr"/>
                      <a:r>
                        <a:rPr lang="cs-CZ" sz="1100" b="1" i="0" u="none" strike="noStrike">
                          <a:solidFill>
                            <a:srgbClr val="000000"/>
                          </a:solidFill>
                          <a:latin typeface="Calibri"/>
                        </a:rPr>
                        <a:t>4</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Baník Most</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152:73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169215">
                <a:tc>
                  <a:txBody>
                    <a:bodyPr/>
                    <a:lstStyle/>
                    <a:p>
                      <a:pPr algn="ctr" rtl="0" fontAlgn="ctr"/>
                      <a:r>
                        <a:rPr lang="cs-CZ" sz="1100" b="1" i="0" u="none" strike="noStrike">
                          <a:solidFill>
                            <a:srgbClr val="000000"/>
                          </a:solidFill>
                          <a:latin typeface="Calibri"/>
                        </a:rPr>
                        <a:t>5</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a:solidFill>
                            <a:srgbClr val="000000"/>
                          </a:solidFill>
                          <a:latin typeface="Calibri"/>
                        </a:rPr>
                        <a:t>SK Junior Teplice/ FK Teplice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105:83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7"/>
                  </a:ext>
                </a:extLst>
              </a:tr>
              <a:tr h="169215">
                <a:tc>
                  <a:txBody>
                    <a:bodyPr/>
                    <a:lstStyle/>
                    <a:p>
                      <a:pPr algn="ctr" rtl="0" fontAlgn="ctr"/>
                      <a:r>
                        <a:rPr lang="cs-CZ" sz="1100" b="1" i="0" u="none" strike="noStrike">
                          <a:solidFill>
                            <a:srgbClr val="000000"/>
                          </a:solidFill>
                          <a:latin typeface="Calibri"/>
                        </a:rPr>
                        <a:t>6</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85:86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69215">
                <a:tc>
                  <a:txBody>
                    <a:bodyPr/>
                    <a:lstStyle/>
                    <a:p>
                      <a:pPr algn="ctr" rtl="0" fontAlgn="ctr"/>
                      <a:r>
                        <a:rPr lang="cs-CZ" sz="1100" b="1" i="0" u="none" strike="noStrike">
                          <a:solidFill>
                            <a:srgbClr val="000000"/>
                          </a:solidFill>
                          <a:latin typeface="Calibri"/>
                        </a:rPr>
                        <a:t>7</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FA Petra Voříška</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103:80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9"/>
                  </a:ext>
                </a:extLst>
              </a:tr>
              <a:tr h="169215">
                <a:tc>
                  <a:txBody>
                    <a:bodyPr/>
                    <a:lstStyle/>
                    <a:p>
                      <a:pPr algn="ctr" rtl="0" fontAlgn="ctr"/>
                      <a:r>
                        <a:rPr lang="cs-CZ" sz="1100" b="1" i="0" u="none" strike="noStrike">
                          <a:solidFill>
                            <a:srgbClr val="000000"/>
                          </a:solidFill>
                          <a:latin typeface="Calibri"/>
                        </a:rPr>
                        <a:t>8</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FC Chomutov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5:65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169215">
                <a:tc>
                  <a:txBody>
                    <a:bodyPr/>
                    <a:lstStyle/>
                    <a:p>
                      <a:pPr algn="ctr" rtl="0" fontAlgn="ctr"/>
                      <a:r>
                        <a:rPr lang="cs-CZ" sz="1100" b="1" i="0" u="none" strike="noStrike">
                          <a:solidFill>
                            <a:srgbClr val="000000"/>
                          </a:solidFill>
                          <a:latin typeface="Calibri"/>
                        </a:rPr>
                        <a:t>9</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Litvínov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77:151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1"/>
                  </a:ext>
                </a:extLst>
              </a:tr>
              <a:tr h="169215">
                <a:tc>
                  <a:txBody>
                    <a:bodyPr/>
                    <a:lstStyle/>
                    <a:p>
                      <a:pPr algn="ctr" rtl="0" fontAlgn="ctr"/>
                      <a:r>
                        <a:rPr lang="cs-CZ" sz="1100" b="1" i="0" u="none" strike="noStrike">
                          <a:solidFill>
                            <a:srgbClr val="000000"/>
                          </a:solidFill>
                          <a:latin typeface="Calibri"/>
                        </a:rPr>
                        <a:t>10</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Louny/ Postoloprty</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84:173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2"/>
                  </a:ext>
                </a:extLst>
              </a:tr>
              <a:tr h="169215">
                <a:tc>
                  <a:txBody>
                    <a:bodyPr/>
                    <a:lstStyle/>
                    <a:p>
                      <a:pPr algn="ctr" rtl="0" fontAlgn="ctr"/>
                      <a:r>
                        <a:rPr lang="cs-CZ" sz="1100" b="1" i="0" u="none" strike="noStrike">
                          <a:solidFill>
                            <a:srgbClr val="000000"/>
                          </a:solidFill>
                          <a:latin typeface="Calibri"/>
                        </a:rPr>
                        <a:t>11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Mostecký FK</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34:185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3"/>
                  </a:ext>
                </a:extLst>
              </a:tr>
            </a:tbl>
          </a:graphicData>
        </a:graphic>
      </p:graphicFrame>
      <p:sp>
        <p:nvSpPr>
          <p:cNvPr id="12" name="TextovéPole 11"/>
          <p:cNvSpPr txBox="1"/>
          <p:nvPr/>
        </p:nvSpPr>
        <p:spPr>
          <a:xfrm>
            <a:off x="318964" y="163116"/>
            <a:ext cx="37753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3" name="TextovéPole 12"/>
          <p:cNvSpPr txBox="1"/>
          <p:nvPr/>
        </p:nvSpPr>
        <p:spPr>
          <a:xfrm>
            <a:off x="102940" y="91108"/>
            <a:ext cx="4608512" cy="2585323"/>
          </a:xfrm>
          <a:prstGeom prst="rect">
            <a:avLst/>
          </a:prstGeom>
          <a:blipFill>
            <a:blip r:embed="rId2" cstate="print"/>
            <a:tile tx="0" ty="0" sx="100000" sy="100000" flip="none" algn="tl"/>
          </a:blipFill>
          <a:ln w="41275">
            <a:solidFill>
              <a:schemeClr val="accent1">
                <a:lumMod val="50000"/>
              </a:schemeClr>
            </a:solidFill>
            <a:prstDash val="sysDash"/>
          </a:ln>
        </p:spPr>
        <p:txBody>
          <a:bodyPr wrap="square" rtlCol="0">
            <a:spAutoFit/>
          </a:bodyPr>
          <a:lstStyle/>
          <a:p>
            <a:pPr algn="ctr"/>
            <a:r>
              <a:rPr lang="cs-CZ" sz="2700" dirty="0" smtClean="0">
                <a:solidFill>
                  <a:srgbClr val="FF0000"/>
                </a:solidFill>
                <a:latin typeface="Trebuchet MS" pitchFamily="34" charset="0"/>
              </a:rPr>
              <a:t>Obě mužstva starší přípravky nám dělají na podzim radost. Společně s Roudnickými hráči v Ústeckém přeboru patří k těm nejlepším.</a:t>
            </a:r>
          </a:p>
        </p:txBody>
      </p:sp>
      <p:sp>
        <p:nvSpPr>
          <p:cNvPr id="14" name="TextovéPole 13"/>
          <p:cNvSpPr txBox="1"/>
          <p:nvPr/>
        </p:nvSpPr>
        <p:spPr>
          <a:xfrm>
            <a:off x="5647556" y="91108"/>
            <a:ext cx="4464496" cy="276999"/>
          </a:xfrm>
          <a:prstGeom prst="rect">
            <a:avLst/>
          </a:prstGeom>
          <a:solidFill>
            <a:schemeClr val="accent3">
              <a:lumMod val="95000"/>
            </a:schemeClr>
          </a:solidFill>
        </p:spPr>
        <p:txBody>
          <a:bodyPr wrap="square" rtlCol="0">
            <a:spAutoFit/>
          </a:bodyPr>
          <a:lstStyle/>
          <a:p>
            <a:pPr algn="ctr"/>
            <a:r>
              <a:rPr lang="cs-CZ" sz="1100" b="0" dirty="0" smtClean="0">
                <a:latin typeface="Arial" pitchFamily="34" charset="0"/>
                <a:cs typeface="Arial" pitchFamily="34" charset="0"/>
              </a:rPr>
              <a:t>Pokračování zápasu </a:t>
            </a:r>
            <a:r>
              <a:rPr lang="cs-CZ" sz="1100" b="0" dirty="0" err="1" smtClean="0">
                <a:latin typeface="Arial" pitchFamily="34" charset="0"/>
                <a:cs typeface="Arial" pitchFamily="34" charset="0"/>
              </a:rPr>
              <a:t>Modlany</a:t>
            </a:r>
            <a:r>
              <a:rPr lang="cs-CZ" sz="1100" b="0" dirty="0" smtClean="0">
                <a:latin typeface="Arial" pitchFamily="34" charset="0"/>
                <a:cs typeface="Arial" pitchFamily="34" charset="0"/>
              </a:rPr>
              <a:t> - SK </a:t>
            </a:r>
            <a:r>
              <a:rPr lang="cs-CZ" sz="1100" b="0" dirty="0" err="1" smtClean="0">
                <a:latin typeface="Arial" pitchFamily="34" charset="0"/>
                <a:cs typeface="Arial" pitchFamily="34" charset="0"/>
              </a:rPr>
              <a:t>Štětí</a:t>
            </a:r>
            <a:r>
              <a:rPr lang="cs-CZ" b="0" dirty="0" smtClean="0">
                <a:latin typeface="Arial" pitchFamily="34" charset="0"/>
                <a:cs typeface="Arial" pitchFamily="34" charset="0"/>
              </a:rPr>
              <a:t> 26.9.15</a:t>
            </a:r>
          </a:p>
        </p:txBody>
      </p:sp>
      <p:sp>
        <p:nvSpPr>
          <p:cNvPr id="15" name="Obdélník 14"/>
          <p:cNvSpPr/>
          <p:nvPr/>
        </p:nvSpPr>
        <p:spPr>
          <a:xfrm>
            <a:off x="5359524" y="449976"/>
            <a:ext cx="4783460" cy="6524863"/>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běžela 74. minuta, když nádherně prošel přes celé hřiště Radek Hrdý, viděl až moc před brankou stojícího brankáře Vondráčka a nádherným lobem, který by se měl pouštět v televizních šotech o gól měsíce, srovnal na 1:1. V aktivní hře jsme pokračovali a v 82. minutě využil nedorozumění hlavního komentátora zadních řad domácích Dušana Tesaříka s brankářem Tomáš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který byl u míče dříve a byl zastaven jen za cenu faulu. Rozhodčí neváhal a nařídil pokutový kop. Červené karty jsme se už nedočkali. Rudolf Slanička penaltu na 2:1 opět úspěšně proměnil.  O 2 minuty později mohlo být o všem rozhodnuto. Do rozhozené obrany prošel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ale Slanička z jeho přihrávky už míč do branky nedostal. Závěr normální hrací doby měl jinou podobu. Hlavička </a:t>
            </a:r>
            <a:r>
              <a:rPr lang="cs-CZ" sz="1100" b="0" dirty="0" err="1" smtClean="0">
                <a:latin typeface="Arial" pitchFamily="34" charset="0"/>
                <a:ea typeface="Times New Roman" pitchFamily="18" charset="0"/>
                <a:cs typeface="Arial" pitchFamily="34" charset="0"/>
              </a:rPr>
              <a:t>Ransdorfa</a:t>
            </a:r>
            <a:r>
              <a:rPr lang="cs-CZ" sz="1100" b="0" dirty="0" smtClean="0">
                <a:latin typeface="Arial" pitchFamily="34" charset="0"/>
                <a:ea typeface="Times New Roman" pitchFamily="18" charset="0"/>
                <a:cs typeface="Arial" pitchFamily="34" charset="0"/>
              </a:rPr>
              <a:t> do bezpečí byla rozhodčím k velké nevoli hráčů, diváků a nutno podotknout i domácích, překvapivě posouzena jako nedovolená. Po volném přímém kopu se míč dostal k mladíkovi Šedinovi a ten srovnal na 2:2. Emoce v těchto momentech ovládali dění na hřišti. Domácí fanoušci se zase zlobili, když souboj Šimrala s domácím hráčem v úplném závěru neposoudil  rozhodčí, jako nedovolený. No a to co začíná být v zápasech našeho mužstva pravidelností, po remíze 2:2 se šly kopat penalty.</a:t>
            </a:r>
            <a:endParaRPr lang="cs-CZ" sz="1100" b="0" dirty="0" smtClean="0">
              <a:latin typeface="Arial" pitchFamily="34" charset="0"/>
              <a:cs typeface="Arial" pitchFamily="34" charset="0"/>
            </a:endParaRPr>
          </a:p>
          <a:p>
            <a:pPr lvl="0" algn="just" eaLnBrk="0" hangingPunct="0"/>
            <a:r>
              <a:rPr lang="cs-CZ" u="sng" dirty="0" smtClean="0">
                <a:latin typeface="Arial" pitchFamily="34" charset="0"/>
                <a:ea typeface="Times New Roman" pitchFamily="18" charset="0"/>
                <a:cs typeface="Arial" pitchFamily="34" charset="0"/>
              </a:rPr>
              <a:t>Sled penalt:</a:t>
            </a:r>
            <a:endParaRPr lang="cs-CZ"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Slanička s přehledem k tyči 1:0. Klidné nervy zachoval i Franc a střelou k levé tyči srovnal na 1:1. Druhý v pořadí začíná chodit kopat penalty za </a:t>
            </a:r>
            <a:r>
              <a:rPr lang="cs-CZ" sz="1100" b="0" dirty="0" err="1" smtClean="0">
                <a:latin typeface="Arial" pitchFamily="34" charset="0"/>
                <a:ea typeface="Times New Roman" pitchFamily="18" charset="0"/>
                <a:cs typeface="Arial" pitchFamily="34" charset="0"/>
              </a:rPr>
              <a:t>Štětí</a:t>
            </a:r>
            <a:r>
              <a:rPr lang="cs-CZ" sz="1100" b="0" dirty="0" smtClean="0">
                <a:latin typeface="Arial" pitchFamily="34" charset="0"/>
                <a:ea typeface="Times New Roman" pitchFamily="18" charset="0"/>
                <a:cs typeface="Arial" pitchFamily="34" charset="0"/>
              </a:rPr>
              <a:t> Hrdý a upravil na 2:1.  Zahanbit se nenechal ani domácí Tesařík a bylo to 2:2. Hezky si počkal Jirka Šimral a domácí donutil dotahovat náš náskok 3:2. Pasekovi se to podařilo a vyrovnal na 3:3. Nejvíce bylo na hostující lavičce slyšet bušící srdce, když si míč k 4. penaltě chystal Marek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Nezklamal a bezpečně proměnil na 4:3. Úkol vyrovnat byl na domácím Doležalovi. Podařilo se a za stavu 4:4 se šla kopat pátá série. Kdo to bude za nás, nebylo těžké uhádnout. Brankář Lukáš Kloub, jehož levačka brankou na 5:4 potěšila všechny hostující fanoušky včetně </a:t>
            </a:r>
            <a:r>
              <a:rPr lang="cs-CZ" sz="1100" b="0" dirty="0" err="1" smtClean="0">
                <a:latin typeface="Arial" pitchFamily="34" charset="0"/>
                <a:ea typeface="Times New Roman" pitchFamily="18" charset="0"/>
                <a:cs typeface="Arial" pitchFamily="34" charset="0"/>
              </a:rPr>
              <a:t>fan</a:t>
            </a:r>
            <a:r>
              <a:rPr lang="cs-CZ" sz="1100" b="0" dirty="0" smtClean="0">
                <a:latin typeface="Arial" pitchFamily="34" charset="0"/>
                <a:ea typeface="Times New Roman" pitchFamily="18" charset="0"/>
                <a:cs typeface="Arial" pitchFamily="34" charset="0"/>
              </a:rPr>
              <a:t> týmu Lukáše. </a:t>
            </a:r>
            <a:r>
              <a:rPr lang="cs-CZ" sz="1100" b="0" dirty="0" err="1" smtClean="0">
                <a:latin typeface="Arial" pitchFamily="34" charset="0"/>
                <a:ea typeface="Times New Roman" pitchFamily="18" charset="0"/>
                <a:cs typeface="Arial" pitchFamily="34" charset="0"/>
              </a:rPr>
              <a:t>Modlanskému</a:t>
            </a:r>
            <a:r>
              <a:rPr lang="cs-CZ" sz="1100" b="0" dirty="0" smtClean="0">
                <a:latin typeface="Arial" pitchFamily="34" charset="0"/>
                <a:ea typeface="Times New Roman" pitchFamily="18" charset="0"/>
                <a:cs typeface="Arial" pitchFamily="34" charset="0"/>
              </a:rPr>
              <a:t> Karlíkovi nezbývalo nic jiného než penaltu proměnit. Jeho úmysl ale překazil hrdina penaltového rozstřelu Lukáš Kloub a penaltu zlikvidoval. </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B</a:t>
            </a:r>
            <a:r>
              <a:rPr lang="cs-CZ" sz="1100" b="0" u="sng" dirty="0" smtClean="0">
                <a:latin typeface="Arial" pitchFamily="34" charset="0"/>
                <a:ea typeface="Times New Roman" pitchFamily="18" charset="0"/>
                <a:cs typeface="Arial" pitchFamily="34" charset="0"/>
              </a:rPr>
              <a:t>ranky:</a:t>
            </a:r>
            <a:r>
              <a:rPr lang="cs-CZ" sz="1100" b="0" dirty="0" smtClean="0">
                <a:latin typeface="Arial" pitchFamily="34" charset="0"/>
                <a:ea typeface="Times New Roman" pitchFamily="18" charset="0"/>
                <a:cs typeface="Arial" pitchFamily="34" charset="0"/>
              </a:rPr>
              <a:t> Hrdý 1, Slanička 1 z penalty</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Kloub-</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Šimral, </a:t>
            </a:r>
            <a:r>
              <a:rPr lang="cs-CZ" sz="1100" b="0" dirty="0" err="1" smtClean="0">
                <a:latin typeface="Arial" pitchFamily="34" charset="0"/>
                <a:ea typeface="Times New Roman" pitchFamily="18" charset="0"/>
                <a:cs typeface="Arial" pitchFamily="34" charset="0"/>
              </a:rPr>
              <a:t>Ransdorf</a:t>
            </a:r>
            <a:r>
              <a:rPr lang="cs-CZ" sz="1100" b="0" dirty="0" smtClean="0">
                <a:latin typeface="Arial" pitchFamily="34" charset="0"/>
                <a:ea typeface="Times New Roman" pitchFamily="18" charset="0"/>
                <a:cs typeface="Arial" pitchFamily="34" charset="0"/>
              </a:rPr>
              <a:t>, Mencl- Kucler(85.Tichý), Hrdý, </a:t>
            </a:r>
          </a:p>
          <a:p>
            <a:pPr lvl="0" algn="just" eaLnBrk="0" hangingPunct="0"/>
            <a:r>
              <a:rPr lang="cs-CZ" sz="1100" b="0" dirty="0" smtClean="0">
                <a:latin typeface="Arial" pitchFamily="34" charset="0"/>
                <a:ea typeface="Times New Roman" pitchFamily="18" charset="0"/>
                <a:cs typeface="Arial" pitchFamily="34" charset="0"/>
              </a:rPr>
              <a:t>                 Slanička, Stejskal-</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Malák</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  </a:t>
            </a:r>
            <a:r>
              <a:rPr lang="cs-CZ" sz="1100" b="0" dirty="0" err="1" smtClean="0">
                <a:latin typeface="Arial" pitchFamily="34" charset="0"/>
                <a:ea typeface="Times New Roman" pitchFamily="18" charset="0"/>
                <a:cs typeface="Arial" pitchFamily="34" charset="0"/>
              </a:rPr>
              <a:t>J.Grepl</a:t>
            </a:r>
            <a:r>
              <a:rPr lang="cs-CZ" sz="1100" b="0" dirty="0" smtClean="0">
                <a:latin typeface="Arial" pitchFamily="34" charset="0"/>
                <a:ea typeface="Times New Roman" pitchFamily="18" charset="0"/>
                <a:cs typeface="Arial" pitchFamily="34" charset="0"/>
              </a:rPr>
              <a:t>, Marek, </a:t>
            </a:r>
            <a:r>
              <a:rPr lang="cs-CZ" sz="1100" b="0" dirty="0" err="1" smtClean="0">
                <a:latin typeface="Arial" pitchFamily="34" charset="0"/>
                <a:ea typeface="Times New Roman" pitchFamily="18" charset="0"/>
                <a:cs typeface="Arial" pitchFamily="34" charset="0"/>
              </a:rPr>
              <a:t>Michovský</a:t>
            </a:r>
            <a:r>
              <a:rPr lang="cs-CZ" sz="1100" b="0" dirty="0" smtClean="0">
                <a:latin typeface="Arial" pitchFamily="34" charset="0"/>
                <a:ea typeface="Times New Roman" pitchFamily="18" charset="0"/>
                <a:cs typeface="Arial" pitchFamily="34" charset="0"/>
              </a:rPr>
              <a:t>: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Zavřek</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A</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Suchánek</a:t>
            </a:r>
            <a:r>
              <a:rPr lang="cs-CZ" sz="1100" b="0" dirty="0" smtClean="0">
                <a:latin typeface="Arial" pitchFamily="34" charset="0"/>
                <a:ea typeface="Times New Roman" pitchFamily="18" charset="0"/>
                <a:cs typeface="Arial" pitchFamily="34" charset="0"/>
              </a:rPr>
              <a:t>-A,</a:t>
            </a:r>
            <a:r>
              <a:rPr lang="cs-CZ" sz="1100" b="0" dirty="0" err="1" smtClean="0">
                <a:latin typeface="Arial" pitchFamily="34" charset="0"/>
                <a:ea typeface="Times New Roman" pitchFamily="18" charset="0"/>
                <a:cs typeface="Arial" pitchFamily="34" charset="0"/>
              </a:rPr>
              <a:t>Meder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D.Průša</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.Bobek   150 diváků   </a:t>
            </a:r>
            <a:endParaRPr lang="cs-CZ" sz="1100" b="0" dirty="0" smtClean="0">
              <a:latin typeface="Arial" pitchFamily="34" charset="0"/>
              <a:cs typeface="Arial" pitchFamily="34" charset="0"/>
            </a:endParaRPr>
          </a:p>
        </p:txBody>
      </p:sp>
      <p:sp>
        <p:nvSpPr>
          <p:cNvPr id="17" name="TextovéPole 16"/>
          <p:cNvSpPr txBox="1"/>
          <p:nvPr/>
        </p:nvSpPr>
        <p:spPr>
          <a:xfrm>
            <a:off x="7699804"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8" name="TextovéPole 17"/>
          <p:cNvSpPr txBox="1"/>
          <p:nvPr/>
        </p:nvSpPr>
        <p:spPr>
          <a:xfrm>
            <a:off x="1831132" y="7004456"/>
            <a:ext cx="324016"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256372</TotalTime>
  <Words>5132</Words>
  <Application>Microsoft Office PowerPoint</Application>
  <PresentationFormat>Vlastní</PresentationFormat>
  <Paragraphs>1899</Paragraphs>
  <Slides>22</Slides>
  <Notes>16</Notes>
  <HiddenSlides>0</HiddenSlides>
  <MMClips>0</MMClips>
  <ScaleCrop>false</ScaleCrop>
  <HeadingPairs>
    <vt:vector size="6" baseType="variant">
      <vt:variant>
        <vt:lpstr>Použitá písma</vt:lpstr>
      </vt:variant>
      <vt:variant>
        <vt:i4>54</vt:i4>
      </vt:variant>
      <vt:variant>
        <vt:lpstr>Motiv</vt:lpstr>
      </vt:variant>
      <vt:variant>
        <vt:i4>1</vt:i4>
      </vt:variant>
      <vt:variant>
        <vt:lpstr>Nadpisy snímků</vt:lpstr>
      </vt:variant>
      <vt:variant>
        <vt:i4>22</vt:i4>
      </vt:variant>
    </vt:vector>
  </HeadingPairs>
  <TitlesOfParts>
    <vt:vector size="77" baseType="lpstr">
      <vt:lpstr>FangSong</vt:lpstr>
      <vt:lpstr>Gungsuh</vt:lpstr>
      <vt:lpstr>KaiTi</vt:lpstr>
      <vt:lpstr>SimHei</vt:lpstr>
      <vt:lpstr>Aharoni</vt:lpstr>
      <vt:lpstr>Albertus MT</vt:lpstr>
      <vt:lpstr>Arial</vt:lpstr>
      <vt:lpstr>Arial Black</vt:lpstr>
      <vt:lpstr>Arial Narrow</vt:lpstr>
      <vt:lpstr>Arial Rounded MT Bold</vt:lpstr>
      <vt:lpstr>Baskerville Old Face</vt:lpstr>
      <vt:lpstr>Berlin Sans FB</vt:lpstr>
      <vt:lpstr>Berlin Sans FB Demi</vt:lpstr>
      <vt:lpstr>Bodoni MT Black</vt:lpstr>
      <vt:lpstr>Bookman Old Style</vt:lpstr>
      <vt:lpstr>Britannic Bold</vt:lpstr>
      <vt:lpstr>Broadway</vt:lpstr>
      <vt:lpstr>Calibri</vt:lpstr>
      <vt:lpstr>Candara</vt:lpstr>
      <vt:lpstr>Castellar</vt:lpstr>
      <vt:lpstr>Century Gothic</vt:lpstr>
      <vt:lpstr>Colonna MT</vt:lpstr>
      <vt:lpstr>Cooper Black</vt:lpstr>
      <vt:lpstr>Copperplate Gothic Bold</vt:lpstr>
      <vt:lpstr>DilleniaUPC</vt:lpstr>
      <vt:lpstr>Dutch801 XBd BT</vt:lpstr>
      <vt:lpstr>Elephant</vt:lpstr>
      <vt:lpstr>Engravers MT</vt:lpstr>
      <vt:lpstr>Estrangelo Edessa</vt:lpstr>
      <vt:lpstr>Franklin Gothic Demi</vt:lpstr>
      <vt:lpstr>Franklin Gothic Heavy</vt:lpstr>
      <vt:lpstr>FrankRuehl</vt:lpstr>
      <vt:lpstr>Georgia</vt:lpstr>
      <vt:lpstr>Gill Sans Ultra Bold</vt:lpstr>
      <vt:lpstr>Imprint MT Shadow</vt:lpstr>
      <vt:lpstr>KodchiangUPC</vt:lpstr>
      <vt:lpstr>LilyUPC</vt:lpstr>
      <vt:lpstr>Lucida Console</vt:lpstr>
      <vt:lpstr>Modern No. 20</vt:lpstr>
      <vt:lpstr>MV Boli</vt:lpstr>
      <vt:lpstr>Rockwell</vt:lpstr>
      <vt:lpstr>Rockwell Condensed</vt:lpstr>
      <vt:lpstr>Rockwell Extra Bold</vt:lpstr>
      <vt:lpstr>Script MT Bold</vt:lpstr>
      <vt:lpstr>Segoe UI Semibold</vt:lpstr>
      <vt:lpstr>Stencil</vt:lpstr>
      <vt:lpstr>Tahoma</vt:lpstr>
      <vt:lpstr>Times New Roman</vt:lpstr>
      <vt:lpstr>Trebuchet MS</vt:lpstr>
      <vt:lpstr>Tw Cen MT Condensed Extra Bold</vt:lpstr>
      <vt:lpstr>Utsaah</vt:lpstr>
      <vt:lpstr>Verdana</vt:lpstr>
      <vt:lpstr>Vijaya</vt:lpstr>
      <vt:lpstr>Viner Hand ITC</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14874</cp:revision>
  <cp:lastPrinted>2003-08-14T09:54:30Z</cp:lastPrinted>
  <dcterms:created xsi:type="dcterms:W3CDTF">2001-03-12T13:44:53Z</dcterms:created>
  <dcterms:modified xsi:type="dcterms:W3CDTF">2017-09-08T11:33:27Z</dcterms:modified>
</cp:coreProperties>
</file>