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99CC"/>
    <a:srgbClr val="FF0066"/>
    <a:srgbClr val="CC0066"/>
    <a:srgbClr val="CCFFFF"/>
    <a:srgbClr val="FFFF00"/>
    <a:srgbClr val="FF9900"/>
    <a:srgbClr val="FF0000"/>
    <a:srgbClr val="FFFF66"/>
    <a:srgbClr val="0F2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55" autoAdjust="0"/>
  </p:normalViewPr>
  <p:slideViewPr>
    <p:cSldViewPr>
      <p:cViewPr varScale="1">
        <p:scale>
          <a:sx n="86" d="100"/>
          <a:sy n="86" d="100"/>
        </p:scale>
        <p:origin x="1266" y="10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smtClean="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smtClean="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6" Type="http://schemas.openxmlformats.org/officeDocument/2006/relationships/image" Target="../media/image573.emf"/><Relationship Id="rId21" Type="http://schemas.openxmlformats.org/officeDocument/2006/relationships/image" Target="../media/image568.emf"/><Relationship Id="rId34" Type="http://schemas.openxmlformats.org/officeDocument/2006/relationships/image" Target="../media/image581.emf"/><Relationship Id="rId42" Type="http://schemas.openxmlformats.org/officeDocument/2006/relationships/image" Target="../media/image589.emf"/><Relationship Id="rId47" Type="http://schemas.openxmlformats.org/officeDocument/2006/relationships/image" Target="../media/image594.emf"/><Relationship Id="rId50" Type="http://schemas.openxmlformats.org/officeDocument/2006/relationships/image" Target="../media/image597.emf"/><Relationship Id="rId55" Type="http://schemas.openxmlformats.org/officeDocument/2006/relationships/image" Target="../media/image602.emf"/><Relationship Id="rId63" Type="http://schemas.openxmlformats.org/officeDocument/2006/relationships/image" Target="../media/image610.png"/><Relationship Id="rId7" Type="http://schemas.openxmlformats.org/officeDocument/2006/relationships/image" Target="../media/image554.emf"/><Relationship Id="rId2" Type="http://schemas.openxmlformats.org/officeDocument/2006/relationships/notesSlide" Target="../notesSlides/notesSlide10.xml"/><Relationship Id="rId16" Type="http://schemas.openxmlformats.org/officeDocument/2006/relationships/image" Target="../media/image563.emf"/><Relationship Id="rId29" Type="http://schemas.openxmlformats.org/officeDocument/2006/relationships/image" Target="../media/image576.emf"/><Relationship Id="rId11" Type="http://schemas.openxmlformats.org/officeDocument/2006/relationships/image" Target="../media/image558.emf"/><Relationship Id="rId24" Type="http://schemas.openxmlformats.org/officeDocument/2006/relationships/image" Target="../media/image571.emf"/><Relationship Id="rId32" Type="http://schemas.openxmlformats.org/officeDocument/2006/relationships/image" Target="../media/image579.emf"/><Relationship Id="rId37" Type="http://schemas.openxmlformats.org/officeDocument/2006/relationships/image" Target="../media/image584.emf"/><Relationship Id="rId40" Type="http://schemas.openxmlformats.org/officeDocument/2006/relationships/image" Target="../media/image587.emf"/><Relationship Id="rId45" Type="http://schemas.openxmlformats.org/officeDocument/2006/relationships/image" Target="../media/image592.emf"/><Relationship Id="rId53" Type="http://schemas.openxmlformats.org/officeDocument/2006/relationships/image" Target="../media/image600.emf"/><Relationship Id="rId58" Type="http://schemas.openxmlformats.org/officeDocument/2006/relationships/image" Target="../media/image605.emf"/><Relationship Id="rId5" Type="http://schemas.openxmlformats.org/officeDocument/2006/relationships/image" Target="../media/image552.emf"/><Relationship Id="rId61" Type="http://schemas.openxmlformats.org/officeDocument/2006/relationships/image" Target="../media/image608.emf"/><Relationship Id="rId19" Type="http://schemas.openxmlformats.org/officeDocument/2006/relationships/image" Target="../media/image566.emf"/><Relationship Id="rId14" Type="http://schemas.openxmlformats.org/officeDocument/2006/relationships/image" Target="../media/image561.emf"/><Relationship Id="rId22" Type="http://schemas.openxmlformats.org/officeDocument/2006/relationships/image" Target="../media/image569.emf"/><Relationship Id="rId27" Type="http://schemas.openxmlformats.org/officeDocument/2006/relationships/image" Target="../media/image574.emf"/><Relationship Id="rId30" Type="http://schemas.openxmlformats.org/officeDocument/2006/relationships/image" Target="../media/image577.emf"/><Relationship Id="rId35" Type="http://schemas.openxmlformats.org/officeDocument/2006/relationships/image" Target="../media/image582.emf"/><Relationship Id="rId43" Type="http://schemas.openxmlformats.org/officeDocument/2006/relationships/image" Target="../media/image590.emf"/><Relationship Id="rId48" Type="http://schemas.openxmlformats.org/officeDocument/2006/relationships/image" Target="../media/image595.emf"/><Relationship Id="rId56" Type="http://schemas.openxmlformats.org/officeDocument/2006/relationships/image" Target="../media/image603.emf"/><Relationship Id="rId64" Type="http://schemas.openxmlformats.org/officeDocument/2006/relationships/image" Target="../media/image611.jpg"/><Relationship Id="rId8" Type="http://schemas.openxmlformats.org/officeDocument/2006/relationships/image" Target="../media/image555.emf"/><Relationship Id="rId51" Type="http://schemas.openxmlformats.org/officeDocument/2006/relationships/image" Target="../media/image598.emf"/><Relationship Id="rId3" Type="http://schemas.openxmlformats.org/officeDocument/2006/relationships/image" Target="../media/image550.emf"/><Relationship Id="rId12" Type="http://schemas.openxmlformats.org/officeDocument/2006/relationships/image" Target="../media/image559.emf"/><Relationship Id="rId17" Type="http://schemas.openxmlformats.org/officeDocument/2006/relationships/image" Target="../media/image564.emf"/><Relationship Id="rId25" Type="http://schemas.openxmlformats.org/officeDocument/2006/relationships/image" Target="../media/image572.emf"/><Relationship Id="rId33" Type="http://schemas.openxmlformats.org/officeDocument/2006/relationships/image" Target="../media/image580.emf"/><Relationship Id="rId38" Type="http://schemas.openxmlformats.org/officeDocument/2006/relationships/image" Target="../media/image585.emf"/><Relationship Id="rId46" Type="http://schemas.openxmlformats.org/officeDocument/2006/relationships/image" Target="../media/image593.emf"/><Relationship Id="rId59" Type="http://schemas.openxmlformats.org/officeDocument/2006/relationships/image" Target="../media/image606.emf"/><Relationship Id="rId20" Type="http://schemas.openxmlformats.org/officeDocument/2006/relationships/image" Target="../media/image567.emf"/><Relationship Id="rId41" Type="http://schemas.openxmlformats.org/officeDocument/2006/relationships/image" Target="../media/image588.emf"/><Relationship Id="rId54" Type="http://schemas.openxmlformats.org/officeDocument/2006/relationships/image" Target="../media/image601.emf"/><Relationship Id="rId62" Type="http://schemas.openxmlformats.org/officeDocument/2006/relationships/image" Target="../media/image609.emf"/><Relationship Id="rId1" Type="http://schemas.openxmlformats.org/officeDocument/2006/relationships/slideLayout" Target="../slideLayouts/slideLayout7.xml"/><Relationship Id="rId6" Type="http://schemas.openxmlformats.org/officeDocument/2006/relationships/image" Target="../media/image553.emf"/><Relationship Id="rId15" Type="http://schemas.openxmlformats.org/officeDocument/2006/relationships/image" Target="../media/image562.emf"/><Relationship Id="rId23" Type="http://schemas.openxmlformats.org/officeDocument/2006/relationships/image" Target="../media/image570.emf"/><Relationship Id="rId28" Type="http://schemas.openxmlformats.org/officeDocument/2006/relationships/image" Target="../media/image575.emf"/><Relationship Id="rId36" Type="http://schemas.openxmlformats.org/officeDocument/2006/relationships/image" Target="../media/image583.emf"/><Relationship Id="rId49" Type="http://schemas.openxmlformats.org/officeDocument/2006/relationships/image" Target="../media/image596.emf"/><Relationship Id="rId57" Type="http://schemas.openxmlformats.org/officeDocument/2006/relationships/image" Target="../media/image604.emf"/><Relationship Id="rId10" Type="http://schemas.openxmlformats.org/officeDocument/2006/relationships/image" Target="../media/image557.emf"/><Relationship Id="rId31" Type="http://schemas.openxmlformats.org/officeDocument/2006/relationships/image" Target="../media/image578.emf"/><Relationship Id="rId44" Type="http://schemas.openxmlformats.org/officeDocument/2006/relationships/image" Target="../media/image591.emf"/><Relationship Id="rId52" Type="http://schemas.openxmlformats.org/officeDocument/2006/relationships/image" Target="../media/image599.emf"/><Relationship Id="rId60" Type="http://schemas.openxmlformats.org/officeDocument/2006/relationships/image" Target="../media/image607.emf"/><Relationship Id="rId65" Type="http://schemas.openxmlformats.org/officeDocument/2006/relationships/image" Target="../media/image612.gif"/><Relationship Id="rId4" Type="http://schemas.openxmlformats.org/officeDocument/2006/relationships/image" Target="../media/image551.emf"/><Relationship Id="rId9" Type="http://schemas.openxmlformats.org/officeDocument/2006/relationships/image" Target="../media/image556.emf"/><Relationship Id="rId13" Type="http://schemas.openxmlformats.org/officeDocument/2006/relationships/image" Target="../media/image560.emf"/><Relationship Id="rId18" Type="http://schemas.openxmlformats.org/officeDocument/2006/relationships/image" Target="../media/image565.emf"/><Relationship Id="rId39" Type="http://schemas.openxmlformats.org/officeDocument/2006/relationships/image" Target="../media/image586.emf"/></Relationships>
</file>

<file path=ppt/slides/_rels/slide11.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14.png"/><Relationship Id="rId4" Type="http://schemas.openxmlformats.org/officeDocument/2006/relationships/image" Target="../media/image446.jpeg"/></Relationships>
</file>

<file path=ppt/slides/_rels/slide13.xml.rels><?xml version="1.0" encoding="UTF-8" standalone="yes"?>
<Relationships xmlns="http://schemas.openxmlformats.org/package/2006/relationships"><Relationship Id="rId3" Type="http://schemas.openxmlformats.org/officeDocument/2006/relationships/image" Target="../media/image6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16.png"/></Relationships>
</file>

<file path=ppt/slides/_rels/slide14.xml.rels><?xml version="1.0" encoding="UTF-8" standalone="yes"?>
<Relationships xmlns="http://schemas.openxmlformats.org/package/2006/relationships"><Relationship Id="rId3" Type="http://schemas.openxmlformats.org/officeDocument/2006/relationships/image" Target="../media/image61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19.png"/><Relationship Id="rId4" Type="http://schemas.openxmlformats.org/officeDocument/2006/relationships/image" Target="../media/image618.png"/></Relationships>
</file>

<file path=ppt/slides/_rels/slide15.xml.rels><?xml version="1.0" encoding="UTF-8" standalone="yes"?>
<Relationships xmlns="http://schemas.openxmlformats.org/package/2006/relationships"><Relationship Id="rId13" Type="http://schemas.openxmlformats.org/officeDocument/2006/relationships/image" Target="../media/image630.emf"/><Relationship Id="rId18" Type="http://schemas.openxmlformats.org/officeDocument/2006/relationships/image" Target="../media/image635.emf"/><Relationship Id="rId26" Type="http://schemas.openxmlformats.org/officeDocument/2006/relationships/image" Target="../media/image643.emf"/><Relationship Id="rId39" Type="http://schemas.openxmlformats.org/officeDocument/2006/relationships/image" Target="../media/image656.emf"/><Relationship Id="rId21" Type="http://schemas.openxmlformats.org/officeDocument/2006/relationships/image" Target="../media/image638.emf"/><Relationship Id="rId34" Type="http://schemas.openxmlformats.org/officeDocument/2006/relationships/image" Target="../media/image651.emf"/><Relationship Id="rId7" Type="http://schemas.openxmlformats.org/officeDocument/2006/relationships/image" Target="../media/image624.emf"/><Relationship Id="rId12" Type="http://schemas.openxmlformats.org/officeDocument/2006/relationships/image" Target="../media/image629.emf"/><Relationship Id="rId17" Type="http://schemas.openxmlformats.org/officeDocument/2006/relationships/image" Target="../media/image634.emf"/><Relationship Id="rId25" Type="http://schemas.openxmlformats.org/officeDocument/2006/relationships/image" Target="../media/image642.emf"/><Relationship Id="rId33" Type="http://schemas.openxmlformats.org/officeDocument/2006/relationships/image" Target="../media/image650.emf"/><Relationship Id="rId38" Type="http://schemas.openxmlformats.org/officeDocument/2006/relationships/image" Target="../media/image655.emf"/><Relationship Id="rId2" Type="http://schemas.openxmlformats.org/officeDocument/2006/relationships/notesSlide" Target="../notesSlides/notesSlide15.xml"/><Relationship Id="rId16" Type="http://schemas.openxmlformats.org/officeDocument/2006/relationships/image" Target="../media/image633.emf"/><Relationship Id="rId20" Type="http://schemas.openxmlformats.org/officeDocument/2006/relationships/image" Target="../media/image637.emf"/><Relationship Id="rId29" Type="http://schemas.openxmlformats.org/officeDocument/2006/relationships/image" Target="../media/image646.emf"/><Relationship Id="rId1" Type="http://schemas.openxmlformats.org/officeDocument/2006/relationships/slideLayout" Target="../slideLayouts/slideLayout7.xml"/><Relationship Id="rId6" Type="http://schemas.openxmlformats.org/officeDocument/2006/relationships/image" Target="../media/image623.emf"/><Relationship Id="rId11" Type="http://schemas.openxmlformats.org/officeDocument/2006/relationships/image" Target="../media/image628.emf"/><Relationship Id="rId24" Type="http://schemas.openxmlformats.org/officeDocument/2006/relationships/image" Target="../media/image641.emf"/><Relationship Id="rId32" Type="http://schemas.openxmlformats.org/officeDocument/2006/relationships/image" Target="../media/image649.emf"/><Relationship Id="rId37" Type="http://schemas.openxmlformats.org/officeDocument/2006/relationships/image" Target="../media/image654.emf"/><Relationship Id="rId40" Type="http://schemas.openxmlformats.org/officeDocument/2006/relationships/image" Target="../media/image657.emf"/><Relationship Id="rId5" Type="http://schemas.openxmlformats.org/officeDocument/2006/relationships/image" Target="../media/image622.emf"/><Relationship Id="rId15" Type="http://schemas.openxmlformats.org/officeDocument/2006/relationships/image" Target="../media/image632.emf"/><Relationship Id="rId23" Type="http://schemas.openxmlformats.org/officeDocument/2006/relationships/image" Target="../media/image640.emf"/><Relationship Id="rId28" Type="http://schemas.openxmlformats.org/officeDocument/2006/relationships/image" Target="../media/image645.emf"/><Relationship Id="rId36" Type="http://schemas.openxmlformats.org/officeDocument/2006/relationships/image" Target="../media/image653.emf"/><Relationship Id="rId10" Type="http://schemas.openxmlformats.org/officeDocument/2006/relationships/image" Target="../media/image627.emf"/><Relationship Id="rId19" Type="http://schemas.openxmlformats.org/officeDocument/2006/relationships/image" Target="../media/image636.emf"/><Relationship Id="rId31" Type="http://schemas.openxmlformats.org/officeDocument/2006/relationships/image" Target="../media/image648.emf"/><Relationship Id="rId4" Type="http://schemas.openxmlformats.org/officeDocument/2006/relationships/image" Target="../media/image621.emf"/><Relationship Id="rId9" Type="http://schemas.openxmlformats.org/officeDocument/2006/relationships/image" Target="../media/image626.emf"/><Relationship Id="rId14" Type="http://schemas.openxmlformats.org/officeDocument/2006/relationships/image" Target="../media/image631.emf"/><Relationship Id="rId22" Type="http://schemas.openxmlformats.org/officeDocument/2006/relationships/image" Target="../media/image639.emf"/><Relationship Id="rId27" Type="http://schemas.openxmlformats.org/officeDocument/2006/relationships/image" Target="../media/image644.emf"/><Relationship Id="rId30" Type="http://schemas.openxmlformats.org/officeDocument/2006/relationships/image" Target="../media/image647.emf"/><Relationship Id="rId35" Type="http://schemas.openxmlformats.org/officeDocument/2006/relationships/image" Target="../media/image652.emf"/><Relationship Id="rId8" Type="http://schemas.openxmlformats.org/officeDocument/2006/relationships/image" Target="../media/image625.emf"/><Relationship Id="rId3" Type="http://schemas.openxmlformats.org/officeDocument/2006/relationships/image" Target="../media/image620.emf"/></Relationships>
</file>

<file path=ppt/slides/_rels/slide16.xml.rels><?xml version="1.0" encoding="UTF-8" standalone="yes"?>
<Relationships xmlns="http://schemas.openxmlformats.org/package/2006/relationships"><Relationship Id="rId3" Type="http://schemas.openxmlformats.org/officeDocument/2006/relationships/image" Target="../media/image65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59.png"/></Relationships>
</file>

<file path=ppt/slides/_rels/slide17.xml.rels><?xml version="1.0" encoding="UTF-8" standalone="yes"?>
<Relationships xmlns="http://schemas.openxmlformats.org/package/2006/relationships"><Relationship Id="rId8" Type="http://schemas.openxmlformats.org/officeDocument/2006/relationships/image" Target="../media/image665.emf"/><Relationship Id="rId13" Type="http://schemas.openxmlformats.org/officeDocument/2006/relationships/image" Target="../media/image670.jpeg"/><Relationship Id="rId3" Type="http://schemas.openxmlformats.org/officeDocument/2006/relationships/image" Target="../media/image660.emf"/><Relationship Id="rId7" Type="http://schemas.openxmlformats.org/officeDocument/2006/relationships/image" Target="../media/image664.emf"/><Relationship Id="rId12" Type="http://schemas.openxmlformats.org/officeDocument/2006/relationships/image" Target="../media/image669.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63.emf"/><Relationship Id="rId11" Type="http://schemas.openxmlformats.org/officeDocument/2006/relationships/image" Target="../media/image668.emf"/><Relationship Id="rId5" Type="http://schemas.openxmlformats.org/officeDocument/2006/relationships/image" Target="../media/image662.emf"/><Relationship Id="rId15" Type="http://schemas.openxmlformats.org/officeDocument/2006/relationships/image" Target="../media/image671.jpeg"/><Relationship Id="rId10" Type="http://schemas.openxmlformats.org/officeDocument/2006/relationships/image" Target="../media/image667.emf"/><Relationship Id="rId4" Type="http://schemas.openxmlformats.org/officeDocument/2006/relationships/image" Target="../media/image661.emf"/><Relationship Id="rId9" Type="http://schemas.openxmlformats.org/officeDocument/2006/relationships/image" Target="../media/image666.emf"/><Relationship Id="rId14" Type="http://schemas.openxmlformats.org/officeDocument/2006/relationships/image" Target="../media/image445.jpeg"/></Relationships>
</file>

<file path=ppt/slides/_rels/slide18.xml.rels><?xml version="1.0" encoding="UTF-8" standalone="yes"?>
<Relationships xmlns="http://schemas.openxmlformats.org/package/2006/relationships"><Relationship Id="rId3" Type="http://schemas.openxmlformats.org/officeDocument/2006/relationships/image" Target="../media/image67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74.png"/><Relationship Id="rId4" Type="http://schemas.openxmlformats.org/officeDocument/2006/relationships/image" Target="../media/image67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40.emf"/><Relationship Id="rId21" Type="http://schemas.openxmlformats.org/officeDocument/2006/relationships/image" Target="../media/image35.emf"/><Relationship Id="rId42" Type="http://schemas.openxmlformats.org/officeDocument/2006/relationships/image" Target="../media/image56.emf"/><Relationship Id="rId47" Type="http://schemas.openxmlformats.org/officeDocument/2006/relationships/image" Target="../media/image61.emf"/><Relationship Id="rId63" Type="http://schemas.openxmlformats.org/officeDocument/2006/relationships/image" Target="../media/image77.emf"/><Relationship Id="rId68" Type="http://schemas.openxmlformats.org/officeDocument/2006/relationships/image" Target="../media/image82.emf"/><Relationship Id="rId16" Type="http://schemas.openxmlformats.org/officeDocument/2006/relationships/image" Target="../media/image30.emf"/><Relationship Id="rId11" Type="http://schemas.openxmlformats.org/officeDocument/2006/relationships/image" Target="../media/image25.emf"/><Relationship Id="rId32" Type="http://schemas.openxmlformats.org/officeDocument/2006/relationships/image" Target="../media/image46.emf"/><Relationship Id="rId37" Type="http://schemas.openxmlformats.org/officeDocument/2006/relationships/image" Target="../media/image51.emf"/><Relationship Id="rId53" Type="http://schemas.openxmlformats.org/officeDocument/2006/relationships/image" Target="../media/image67.emf"/><Relationship Id="rId58" Type="http://schemas.openxmlformats.org/officeDocument/2006/relationships/image" Target="../media/image72.emf"/><Relationship Id="rId74" Type="http://schemas.openxmlformats.org/officeDocument/2006/relationships/image" Target="../media/image88.emf"/><Relationship Id="rId79" Type="http://schemas.openxmlformats.org/officeDocument/2006/relationships/image" Target="../media/image93.emf"/><Relationship Id="rId5" Type="http://schemas.openxmlformats.org/officeDocument/2006/relationships/image" Target="../media/image19.emf"/><Relationship Id="rId61" Type="http://schemas.openxmlformats.org/officeDocument/2006/relationships/image" Target="../media/image75.emf"/><Relationship Id="rId82" Type="http://schemas.openxmlformats.org/officeDocument/2006/relationships/image" Target="../media/image96.png"/><Relationship Id="rId19" Type="http://schemas.openxmlformats.org/officeDocument/2006/relationships/image" Target="../media/image3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43" Type="http://schemas.openxmlformats.org/officeDocument/2006/relationships/image" Target="../media/image57.emf"/><Relationship Id="rId48" Type="http://schemas.openxmlformats.org/officeDocument/2006/relationships/image" Target="../media/image62.emf"/><Relationship Id="rId56" Type="http://schemas.openxmlformats.org/officeDocument/2006/relationships/image" Target="../media/image70.emf"/><Relationship Id="rId64" Type="http://schemas.openxmlformats.org/officeDocument/2006/relationships/image" Target="../media/image78.emf"/><Relationship Id="rId69" Type="http://schemas.openxmlformats.org/officeDocument/2006/relationships/image" Target="../media/image83.emf"/><Relationship Id="rId77" Type="http://schemas.openxmlformats.org/officeDocument/2006/relationships/image" Target="../media/image91.emf"/><Relationship Id="rId8" Type="http://schemas.openxmlformats.org/officeDocument/2006/relationships/image" Target="../media/image22.emf"/><Relationship Id="rId51" Type="http://schemas.openxmlformats.org/officeDocument/2006/relationships/image" Target="../media/image65.emf"/><Relationship Id="rId72" Type="http://schemas.openxmlformats.org/officeDocument/2006/relationships/image" Target="../media/image86.emf"/><Relationship Id="rId80" Type="http://schemas.openxmlformats.org/officeDocument/2006/relationships/image" Target="../media/image94.emf"/><Relationship Id="rId3" Type="http://schemas.openxmlformats.org/officeDocument/2006/relationships/image" Target="../media/image17.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46" Type="http://schemas.openxmlformats.org/officeDocument/2006/relationships/image" Target="../media/image60.emf"/><Relationship Id="rId59" Type="http://schemas.openxmlformats.org/officeDocument/2006/relationships/image" Target="../media/image73.emf"/><Relationship Id="rId67" Type="http://schemas.openxmlformats.org/officeDocument/2006/relationships/image" Target="../media/image81.emf"/><Relationship Id="rId20" Type="http://schemas.openxmlformats.org/officeDocument/2006/relationships/image" Target="../media/image34.emf"/><Relationship Id="rId41" Type="http://schemas.openxmlformats.org/officeDocument/2006/relationships/image" Target="../media/image55.emf"/><Relationship Id="rId54" Type="http://schemas.openxmlformats.org/officeDocument/2006/relationships/image" Target="../media/image68.emf"/><Relationship Id="rId62" Type="http://schemas.openxmlformats.org/officeDocument/2006/relationships/image" Target="../media/image76.emf"/><Relationship Id="rId70" Type="http://schemas.openxmlformats.org/officeDocument/2006/relationships/image" Target="../media/image84.emf"/><Relationship Id="rId75" Type="http://schemas.openxmlformats.org/officeDocument/2006/relationships/image" Target="../media/image89.emf"/><Relationship Id="rId83"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20.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49" Type="http://schemas.openxmlformats.org/officeDocument/2006/relationships/image" Target="../media/image63.emf"/><Relationship Id="rId57" Type="http://schemas.openxmlformats.org/officeDocument/2006/relationships/image" Target="../media/image71.emf"/><Relationship Id="rId10" Type="http://schemas.openxmlformats.org/officeDocument/2006/relationships/image" Target="../media/image24.emf"/><Relationship Id="rId31" Type="http://schemas.openxmlformats.org/officeDocument/2006/relationships/image" Target="../media/image45.emf"/><Relationship Id="rId44" Type="http://schemas.openxmlformats.org/officeDocument/2006/relationships/image" Target="../media/image58.emf"/><Relationship Id="rId52" Type="http://schemas.openxmlformats.org/officeDocument/2006/relationships/image" Target="../media/image66.emf"/><Relationship Id="rId60" Type="http://schemas.openxmlformats.org/officeDocument/2006/relationships/image" Target="../media/image74.emf"/><Relationship Id="rId65" Type="http://schemas.openxmlformats.org/officeDocument/2006/relationships/image" Target="../media/image79.emf"/><Relationship Id="rId73" Type="http://schemas.openxmlformats.org/officeDocument/2006/relationships/image" Target="../media/image87.emf"/><Relationship Id="rId78" Type="http://schemas.openxmlformats.org/officeDocument/2006/relationships/image" Target="../media/image92.emf"/><Relationship Id="rId81" Type="http://schemas.openxmlformats.org/officeDocument/2006/relationships/image" Target="../media/image95.png"/><Relationship Id="rId4" Type="http://schemas.openxmlformats.org/officeDocument/2006/relationships/image" Target="../media/image18.emf"/><Relationship Id="rId9" Type="http://schemas.openxmlformats.org/officeDocument/2006/relationships/image" Target="../media/image23.emf"/><Relationship Id="rId13" Type="http://schemas.openxmlformats.org/officeDocument/2006/relationships/image" Target="../media/image27.emf"/><Relationship Id="rId18" Type="http://schemas.openxmlformats.org/officeDocument/2006/relationships/image" Target="../media/image32.emf"/><Relationship Id="rId39" Type="http://schemas.openxmlformats.org/officeDocument/2006/relationships/image" Target="../media/image53.emf"/><Relationship Id="rId34" Type="http://schemas.openxmlformats.org/officeDocument/2006/relationships/image" Target="../media/image48.emf"/><Relationship Id="rId50" Type="http://schemas.openxmlformats.org/officeDocument/2006/relationships/image" Target="../media/image64.emf"/><Relationship Id="rId55" Type="http://schemas.openxmlformats.org/officeDocument/2006/relationships/image" Target="../media/image69.emf"/><Relationship Id="rId76" Type="http://schemas.openxmlformats.org/officeDocument/2006/relationships/image" Target="../media/image90.emf"/><Relationship Id="rId7" Type="http://schemas.openxmlformats.org/officeDocument/2006/relationships/image" Target="../media/image21.emf"/><Relationship Id="rId71" Type="http://schemas.openxmlformats.org/officeDocument/2006/relationships/image" Target="../media/image85.emf"/><Relationship Id="rId2" Type="http://schemas.openxmlformats.org/officeDocument/2006/relationships/notesSlide" Target="../notesSlides/notesSlide4.xml"/><Relationship Id="rId29" Type="http://schemas.openxmlformats.org/officeDocument/2006/relationships/image" Target="../media/image43.emf"/><Relationship Id="rId24" Type="http://schemas.openxmlformats.org/officeDocument/2006/relationships/image" Target="../media/image38.emf"/><Relationship Id="rId40" Type="http://schemas.openxmlformats.org/officeDocument/2006/relationships/image" Target="../media/image54.emf"/><Relationship Id="rId45" Type="http://schemas.openxmlformats.org/officeDocument/2006/relationships/image" Target="../media/image59.emf"/><Relationship Id="rId66" Type="http://schemas.openxmlformats.org/officeDocument/2006/relationships/image" Target="../media/image80.emf"/></Relationships>
</file>

<file path=ppt/slides/_rels/slide5.xml.rels><?xml version="1.0" encoding="UTF-8" standalone="yes"?>
<Relationships xmlns="http://schemas.openxmlformats.org/package/2006/relationships"><Relationship Id="rId117" Type="http://schemas.openxmlformats.org/officeDocument/2006/relationships/image" Target="../media/image212.emf"/><Relationship Id="rId21" Type="http://schemas.openxmlformats.org/officeDocument/2006/relationships/image" Target="../media/image116.emf"/><Relationship Id="rId42" Type="http://schemas.openxmlformats.org/officeDocument/2006/relationships/image" Target="../media/image137.emf"/><Relationship Id="rId63" Type="http://schemas.openxmlformats.org/officeDocument/2006/relationships/image" Target="../media/image158.emf"/><Relationship Id="rId84" Type="http://schemas.openxmlformats.org/officeDocument/2006/relationships/image" Target="../media/image179.emf"/><Relationship Id="rId138" Type="http://schemas.openxmlformats.org/officeDocument/2006/relationships/image" Target="../media/image233.emf"/><Relationship Id="rId159" Type="http://schemas.openxmlformats.org/officeDocument/2006/relationships/image" Target="../media/image254.emf"/><Relationship Id="rId107" Type="http://schemas.openxmlformats.org/officeDocument/2006/relationships/image" Target="../media/image202.emf"/><Relationship Id="rId11" Type="http://schemas.openxmlformats.org/officeDocument/2006/relationships/image" Target="../media/image106.emf"/><Relationship Id="rId32" Type="http://schemas.openxmlformats.org/officeDocument/2006/relationships/image" Target="../media/image127.emf"/><Relationship Id="rId53" Type="http://schemas.openxmlformats.org/officeDocument/2006/relationships/image" Target="../media/image148.emf"/><Relationship Id="rId74" Type="http://schemas.openxmlformats.org/officeDocument/2006/relationships/image" Target="../media/image169.emf"/><Relationship Id="rId128" Type="http://schemas.openxmlformats.org/officeDocument/2006/relationships/image" Target="../media/image223.emf"/><Relationship Id="rId149" Type="http://schemas.openxmlformats.org/officeDocument/2006/relationships/image" Target="../media/image244.emf"/><Relationship Id="rId5" Type="http://schemas.openxmlformats.org/officeDocument/2006/relationships/image" Target="../media/image100.emf"/><Relationship Id="rId95" Type="http://schemas.openxmlformats.org/officeDocument/2006/relationships/image" Target="../media/image190.emf"/><Relationship Id="rId160" Type="http://schemas.openxmlformats.org/officeDocument/2006/relationships/image" Target="../media/image255.emf"/><Relationship Id="rId22" Type="http://schemas.openxmlformats.org/officeDocument/2006/relationships/image" Target="../media/image117.emf"/><Relationship Id="rId43" Type="http://schemas.openxmlformats.org/officeDocument/2006/relationships/image" Target="../media/image138.emf"/><Relationship Id="rId64" Type="http://schemas.openxmlformats.org/officeDocument/2006/relationships/image" Target="../media/image159.emf"/><Relationship Id="rId118" Type="http://schemas.openxmlformats.org/officeDocument/2006/relationships/image" Target="../media/image213.emf"/><Relationship Id="rId139" Type="http://schemas.openxmlformats.org/officeDocument/2006/relationships/image" Target="../media/image234.emf"/><Relationship Id="rId85" Type="http://schemas.openxmlformats.org/officeDocument/2006/relationships/image" Target="../media/image180.emf"/><Relationship Id="rId150" Type="http://schemas.openxmlformats.org/officeDocument/2006/relationships/image" Target="../media/image245.emf"/><Relationship Id="rId12" Type="http://schemas.openxmlformats.org/officeDocument/2006/relationships/image" Target="../media/image107.emf"/><Relationship Id="rId17" Type="http://schemas.openxmlformats.org/officeDocument/2006/relationships/image" Target="../media/image112.emf"/><Relationship Id="rId33" Type="http://schemas.openxmlformats.org/officeDocument/2006/relationships/image" Target="../media/image128.emf"/><Relationship Id="rId38" Type="http://schemas.openxmlformats.org/officeDocument/2006/relationships/image" Target="../media/image133.emf"/><Relationship Id="rId59" Type="http://schemas.openxmlformats.org/officeDocument/2006/relationships/image" Target="../media/image154.emf"/><Relationship Id="rId103" Type="http://schemas.openxmlformats.org/officeDocument/2006/relationships/image" Target="../media/image198.emf"/><Relationship Id="rId108" Type="http://schemas.openxmlformats.org/officeDocument/2006/relationships/image" Target="../media/image203.emf"/><Relationship Id="rId124" Type="http://schemas.openxmlformats.org/officeDocument/2006/relationships/image" Target="../media/image219.emf"/><Relationship Id="rId129" Type="http://schemas.openxmlformats.org/officeDocument/2006/relationships/image" Target="../media/image224.emf"/><Relationship Id="rId54" Type="http://schemas.openxmlformats.org/officeDocument/2006/relationships/image" Target="../media/image149.emf"/><Relationship Id="rId70" Type="http://schemas.openxmlformats.org/officeDocument/2006/relationships/image" Target="../media/image165.emf"/><Relationship Id="rId75" Type="http://schemas.openxmlformats.org/officeDocument/2006/relationships/image" Target="../media/image170.emf"/><Relationship Id="rId91" Type="http://schemas.openxmlformats.org/officeDocument/2006/relationships/image" Target="../media/image186.emf"/><Relationship Id="rId96" Type="http://schemas.openxmlformats.org/officeDocument/2006/relationships/image" Target="../media/image191.emf"/><Relationship Id="rId140" Type="http://schemas.openxmlformats.org/officeDocument/2006/relationships/image" Target="../media/image235.emf"/><Relationship Id="rId145" Type="http://schemas.openxmlformats.org/officeDocument/2006/relationships/image" Target="../media/image240.emf"/><Relationship Id="rId161" Type="http://schemas.openxmlformats.org/officeDocument/2006/relationships/image" Target="../media/image256.emf"/><Relationship Id="rId1" Type="http://schemas.openxmlformats.org/officeDocument/2006/relationships/slideLayout" Target="../slideLayouts/slideLayout4.xml"/><Relationship Id="rId6" Type="http://schemas.openxmlformats.org/officeDocument/2006/relationships/image" Target="../media/image101.emf"/><Relationship Id="rId23" Type="http://schemas.openxmlformats.org/officeDocument/2006/relationships/image" Target="../media/image118.emf"/><Relationship Id="rId28" Type="http://schemas.openxmlformats.org/officeDocument/2006/relationships/image" Target="../media/image123.emf"/><Relationship Id="rId49" Type="http://schemas.openxmlformats.org/officeDocument/2006/relationships/image" Target="../media/image144.emf"/><Relationship Id="rId114" Type="http://schemas.openxmlformats.org/officeDocument/2006/relationships/image" Target="../media/image209.emf"/><Relationship Id="rId119" Type="http://schemas.openxmlformats.org/officeDocument/2006/relationships/image" Target="../media/image214.emf"/><Relationship Id="rId44" Type="http://schemas.openxmlformats.org/officeDocument/2006/relationships/image" Target="../media/image139.emf"/><Relationship Id="rId60" Type="http://schemas.openxmlformats.org/officeDocument/2006/relationships/image" Target="../media/image155.emf"/><Relationship Id="rId65" Type="http://schemas.openxmlformats.org/officeDocument/2006/relationships/image" Target="../media/image160.emf"/><Relationship Id="rId81" Type="http://schemas.openxmlformats.org/officeDocument/2006/relationships/image" Target="../media/image176.emf"/><Relationship Id="rId86" Type="http://schemas.openxmlformats.org/officeDocument/2006/relationships/image" Target="../media/image181.emf"/><Relationship Id="rId130" Type="http://schemas.openxmlformats.org/officeDocument/2006/relationships/image" Target="../media/image225.emf"/><Relationship Id="rId135" Type="http://schemas.openxmlformats.org/officeDocument/2006/relationships/image" Target="../media/image230.emf"/><Relationship Id="rId151" Type="http://schemas.openxmlformats.org/officeDocument/2006/relationships/image" Target="../media/image246.emf"/><Relationship Id="rId156" Type="http://schemas.openxmlformats.org/officeDocument/2006/relationships/image" Target="../media/image251.emf"/><Relationship Id="rId13" Type="http://schemas.openxmlformats.org/officeDocument/2006/relationships/image" Target="../media/image108.emf"/><Relationship Id="rId18" Type="http://schemas.openxmlformats.org/officeDocument/2006/relationships/image" Target="../media/image113.emf"/><Relationship Id="rId39" Type="http://schemas.openxmlformats.org/officeDocument/2006/relationships/image" Target="../media/image134.emf"/><Relationship Id="rId109" Type="http://schemas.openxmlformats.org/officeDocument/2006/relationships/image" Target="../media/image204.emf"/><Relationship Id="rId34" Type="http://schemas.openxmlformats.org/officeDocument/2006/relationships/image" Target="../media/image129.emf"/><Relationship Id="rId50" Type="http://schemas.openxmlformats.org/officeDocument/2006/relationships/image" Target="../media/image145.emf"/><Relationship Id="rId55" Type="http://schemas.openxmlformats.org/officeDocument/2006/relationships/image" Target="../media/image150.emf"/><Relationship Id="rId76" Type="http://schemas.openxmlformats.org/officeDocument/2006/relationships/image" Target="../media/image171.emf"/><Relationship Id="rId97" Type="http://schemas.openxmlformats.org/officeDocument/2006/relationships/image" Target="../media/image192.emf"/><Relationship Id="rId104" Type="http://schemas.openxmlformats.org/officeDocument/2006/relationships/image" Target="../media/image199.emf"/><Relationship Id="rId120" Type="http://schemas.openxmlformats.org/officeDocument/2006/relationships/image" Target="../media/image215.emf"/><Relationship Id="rId125" Type="http://schemas.openxmlformats.org/officeDocument/2006/relationships/image" Target="../media/image220.emf"/><Relationship Id="rId141" Type="http://schemas.openxmlformats.org/officeDocument/2006/relationships/image" Target="../media/image236.emf"/><Relationship Id="rId146" Type="http://schemas.openxmlformats.org/officeDocument/2006/relationships/image" Target="../media/image241.emf"/><Relationship Id="rId7" Type="http://schemas.openxmlformats.org/officeDocument/2006/relationships/image" Target="../media/image102.emf"/><Relationship Id="rId71" Type="http://schemas.openxmlformats.org/officeDocument/2006/relationships/image" Target="../media/image166.emf"/><Relationship Id="rId92" Type="http://schemas.openxmlformats.org/officeDocument/2006/relationships/image" Target="../media/image187.emf"/><Relationship Id="rId162" Type="http://schemas.openxmlformats.org/officeDocument/2006/relationships/image" Target="../media/image257.emf"/><Relationship Id="rId2" Type="http://schemas.openxmlformats.org/officeDocument/2006/relationships/notesSlide" Target="../notesSlides/notesSlide5.xml"/><Relationship Id="rId29" Type="http://schemas.openxmlformats.org/officeDocument/2006/relationships/image" Target="../media/image124.emf"/><Relationship Id="rId24" Type="http://schemas.openxmlformats.org/officeDocument/2006/relationships/image" Target="../media/image119.emf"/><Relationship Id="rId40" Type="http://schemas.openxmlformats.org/officeDocument/2006/relationships/image" Target="../media/image135.emf"/><Relationship Id="rId45" Type="http://schemas.openxmlformats.org/officeDocument/2006/relationships/image" Target="../media/image140.emf"/><Relationship Id="rId66" Type="http://schemas.openxmlformats.org/officeDocument/2006/relationships/image" Target="../media/image161.emf"/><Relationship Id="rId87" Type="http://schemas.openxmlformats.org/officeDocument/2006/relationships/image" Target="../media/image182.emf"/><Relationship Id="rId110" Type="http://schemas.openxmlformats.org/officeDocument/2006/relationships/image" Target="../media/image205.emf"/><Relationship Id="rId115" Type="http://schemas.openxmlformats.org/officeDocument/2006/relationships/image" Target="../media/image210.emf"/><Relationship Id="rId131" Type="http://schemas.openxmlformats.org/officeDocument/2006/relationships/image" Target="../media/image226.emf"/><Relationship Id="rId136" Type="http://schemas.openxmlformats.org/officeDocument/2006/relationships/image" Target="../media/image231.emf"/><Relationship Id="rId157" Type="http://schemas.openxmlformats.org/officeDocument/2006/relationships/image" Target="../media/image252.emf"/><Relationship Id="rId61" Type="http://schemas.openxmlformats.org/officeDocument/2006/relationships/image" Target="../media/image156.emf"/><Relationship Id="rId82" Type="http://schemas.openxmlformats.org/officeDocument/2006/relationships/image" Target="../media/image177.emf"/><Relationship Id="rId152" Type="http://schemas.openxmlformats.org/officeDocument/2006/relationships/image" Target="../media/image247.emf"/><Relationship Id="rId19" Type="http://schemas.openxmlformats.org/officeDocument/2006/relationships/image" Target="../media/image114.emf"/><Relationship Id="rId14" Type="http://schemas.openxmlformats.org/officeDocument/2006/relationships/image" Target="../media/image109.emf"/><Relationship Id="rId30" Type="http://schemas.openxmlformats.org/officeDocument/2006/relationships/image" Target="../media/image125.emf"/><Relationship Id="rId35" Type="http://schemas.openxmlformats.org/officeDocument/2006/relationships/image" Target="../media/image130.emf"/><Relationship Id="rId56" Type="http://schemas.openxmlformats.org/officeDocument/2006/relationships/image" Target="../media/image151.emf"/><Relationship Id="rId77" Type="http://schemas.openxmlformats.org/officeDocument/2006/relationships/image" Target="../media/image172.emf"/><Relationship Id="rId100" Type="http://schemas.openxmlformats.org/officeDocument/2006/relationships/image" Target="../media/image195.emf"/><Relationship Id="rId105" Type="http://schemas.openxmlformats.org/officeDocument/2006/relationships/image" Target="../media/image200.emf"/><Relationship Id="rId126" Type="http://schemas.openxmlformats.org/officeDocument/2006/relationships/image" Target="../media/image221.emf"/><Relationship Id="rId147" Type="http://schemas.openxmlformats.org/officeDocument/2006/relationships/image" Target="../media/image242.emf"/><Relationship Id="rId8" Type="http://schemas.openxmlformats.org/officeDocument/2006/relationships/image" Target="../media/image103.emf"/><Relationship Id="rId51" Type="http://schemas.openxmlformats.org/officeDocument/2006/relationships/image" Target="../media/image146.emf"/><Relationship Id="rId72" Type="http://schemas.openxmlformats.org/officeDocument/2006/relationships/image" Target="../media/image167.emf"/><Relationship Id="rId93" Type="http://schemas.openxmlformats.org/officeDocument/2006/relationships/image" Target="../media/image188.emf"/><Relationship Id="rId98" Type="http://schemas.openxmlformats.org/officeDocument/2006/relationships/image" Target="../media/image193.emf"/><Relationship Id="rId121" Type="http://schemas.openxmlformats.org/officeDocument/2006/relationships/image" Target="../media/image216.emf"/><Relationship Id="rId142" Type="http://schemas.openxmlformats.org/officeDocument/2006/relationships/image" Target="../media/image237.emf"/><Relationship Id="rId163" Type="http://schemas.openxmlformats.org/officeDocument/2006/relationships/image" Target="../media/image258.emf"/><Relationship Id="rId3" Type="http://schemas.openxmlformats.org/officeDocument/2006/relationships/image" Target="../media/image98.emf"/><Relationship Id="rId25" Type="http://schemas.openxmlformats.org/officeDocument/2006/relationships/image" Target="../media/image120.emf"/><Relationship Id="rId46" Type="http://schemas.openxmlformats.org/officeDocument/2006/relationships/image" Target="../media/image141.emf"/><Relationship Id="rId67" Type="http://schemas.openxmlformats.org/officeDocument/2006/relationships/image" Target="../media/image162.emf"/><Relationship Id="rId116" Type="http://schemas.openxmlformats.org/officeDocument/2006/relationships/image" Target="../media/image211.emf"/><Relationship Id="rId137" Type="http://schemas.openxmlformats.org/officeDocument/2006/relationships/image" Target="../media/image232.emf"/><Relationship Id="rId158" Type="http://schemas.openxmlformats.org/officeDocument/2006/relationships/image" Target="../media/image253.emf"/><Relationship Id="rId20" Type="http://schemas.openxmlformats.org/officeDocument/2006/relationships/image" Target="../media/image115.emf"/><Relationship Id="rId41" Type="http://schemas.openxmlformats.org/officeDocument/2006/relationships/image" Target="../media/image136.emf"/><Relationship Id="rId62" Type="http://schemas.openxmlformats.org/officeDocument/2006/relationships/image" Target="../media/image157.emf"/><Relationship Id="rId83" Type="http://schemas.openxmlformats.org/officeDocument/2006/relationships/image" Target="../media/image178.emf"/><Relationship Id="rId88" Type="http://schemas.openxmlformats.org/officeDocument/2006/relationships/image" Target="../media/image183.emf"/><Relationship Id="rId111" Type="http://schemas.openxmlformats.org/officeDocument/2006/relationships/image" Target="../media/image206.emf"/><Relationship Id="rId132" Type="http://schemas.openxmlformats.org/officeDocument/2006/relationships/image" Target="../media/image227.emf"/><Relationship Id="rId153" Type="http://schemas.openxmlformats.org/officeDocument/2006/relationships/image" Target="../media/image248.emf"/><Relationship Id="rId15" Type="http://schemas.openxmlformats.org/officeDocument/2006/relationships/image" Target="../media/image110.emf"/><Relationship Id="rId36" Type="http://schemas.openxmlformats.org/officeDocument/2006/relationships/image" Target="../media/image131.emf"/><Relationship Id="rId57" Type="http://schemas.openxmlformats.org/officeDocument/2006/relationships/image" Target="../media/image152.emf"/><Relationship Id="rId106" Type="http://schemas.openxmlformats.org/officeDocument/2006/relationships/image" Target="../media/image201.emf"/><Relationship Id="rId127" Type="http://schemas.openxmlformats.org/officeDocument/2006/relationships/image" Target="../media/image222.emf"/><Relationship Id="rId10" Type="http://schemas.openxmlformats.org/officeDocument/2006/relationships/image" Target="../media/image105.emf"/><Relationship Id="rId31" Type="http://schemas.openxmlformats.org/officeDocument/2006/relationships/image" Target="../media/image126.emf"/><Relationship Id="rId52" Type="http://schemas.openxmlformats.org/officeDocument/2006/relationships/image" Target="../media/image147.emf"/><Relationship Id="rId73" Type="http://schemas.openxmlformats.org/officeDocument/2006/relationships/image" Target="../media/image168.emf"/><Relationship Id="rId78" Type="http://schemas.openxmlformats.org/officeDocument/2006/relationships/image" Target="../media/image173.emf"/><Relationship Id="rId94" Type="http://schemas.openxmlformats.org/officeDocument/2006/relationships/image" Target="../media/image189.emf"/><Relationship Id="rId99" Type="http://schemas.openxmlformats.org/officeDocument/2006/relationships/image" Target="../media/image194.emf"/><Relationship Id="rId101" Type="http://schemas.openxmlformats.org/officeDocument/2006/relationships/image" Target="../media/image196.emf"/><Relationship Id="rId122" Type="http://schemas.openxmlformats.org/officeDocument/2006/relationships/image" Target="../media/image217.emf"/><Relationship Id="rId143" Type="http://schemas.openxmlformats.org/officeDocument/2006/relationships/image" Target="../media/image238.emf"/><Relationship Id="rId148" Type="http://schemas.openxmlformats.org/officeDocument/2006/relationships/image" Target="../media/image243.emf"/><Relationship Id="rId164" Type="http://schemas.openxmlformats.org/officeDocument/2006/relationships/image" Target="../media/image259.emf"/><Relationship Id="rId4" Type="http://schemas.openxmlformats.org/officeDocument/2006/relationships/image" Target="../media/image99.emf"/><Relationship Id="rId9" Type="http://schemas.openxmlformats.org/officeDocument/2006/relationships/image" Target="../media/image104.emf"/><Relationship Id="rId26" Type="http://schemas.openxmlformats.org/officeDocument/2006/relationships/image" Target="../media/image121.emf"/><Relationship Id="rId47" Type="http://schemas.openxmlformats.org/officeDocument/2006/relationships/image" Target="../media/image142.emf"/><Relationship Id="rId68" Type="http://schemas.openxmlformats.org/officeDocument/2006/relationships/image" Target="../media/image163.emf"/><Relationship Id="rId89" Type="http://schemas.openxmlformats.org/officeDocument/2006/relationships/image" Target="../media/image184.emf"/><Relationship Id="rId112" Type="http://schemas.openxmlformats.org/officeDocument/2006/relationships/image" Target="../media/image207.emf"/><Relationship Id="rId133" Type="http://schemas.openxmlformats.org/officeDocument/2006/relationships/image" Target="../media/image228.emf"/><Relationship Id="rId154" Type="http://schemas.openxmlformats.org/officeDocument/2006/relationships/image" Target="../media/image249.emf"/><Relationship Id="rId16" Type="http://schemas.openxmlformats.org/officeDocument/2006/relationships/image" Target="../media/image111.emf"/><Relationship Id="rId37" Type="http://schemas.openxmlformats.org/officeDocument/2006/relationships/image" Target="../media/image132.emf"/><Relationship Id="rId58" Type="http://schemas.openxmlformats.org/officeDocument/2006/relationships/image" Target="../media/image153.emf"/><Relationship Id="rId79" Type="http://schemas.openxmlformats.org/officeDocument/2006/relationships/image" Target="../media/image174.emf"/><Relationship Id="rId102" Type="http://schemas.openxmlformats.org/officeDocument/2006/relationships/image" Target="../media/image197.emf"/><Relationship Id="rId123" Type="http://schemas.openxmlformats.org/officeDocument/2006/relationships/image" Target="../media/image218.emf"/><Relationship Id="rId144" Type="http://schemas.openxmlformats.org/officeDocument/2006/relationships/image" Target="../media/image239.emf"/><Relationship Id="rId90" Type="http://schemas.openxmlformats.org/officeDocument/2006/relationships/image" Target="../media/image185.emf"/><Relationship Id="rId27" Type="http://schemas.openxmlformats.org/officeDocument/2006/relationships/image" Target="../media/image122.emf"/><Relationship Id="rId48" Type="http://schemas.openxmlformats.org/officeDocument/2006/relationships/image" Target="../media/image143.emf"/><Relationship Id="rId69" Type="http://schemas.openxmlformats.org/officeDocument/2006/relationships/image" Target="../media/image164.emf"/><Relationship Id="rId113" Type="http://schemas.openxmlformats.org/officeDocument/2006/relationships/image" Target="../media/image208.emf"/><Relationship Id="rId134" Type="http://schemas.openxmlformats.org/officeDocument/2006/relationships/image" Target="../media/image229.emf"/><Relationship Id="rId80" Type="http://schemas.openxmlformats.org/officeDocument/2006/relationships/image" Target="../media/image175.emf"/><Relationship Id="rId155" Type="http://schemas.openxmlformats.org/officeDocument/2006/relationships/image" Target="../media/image250.emf"/></Relationships>
</file>

<file path=ppt/slides/_rels/slide6.xml.rels><?xml version="1.0" encoding="UTF-8" standalone="yes"?>
<Relationships xmlns="http://schemas.openxmlformats.org/package/2006/relationships"><Relationship Id="rId26" Type="http://schemas.openxmlformats.org/officeDocument/2006/relationships/image" Target="../media/image283.emf"/><Relationship Id="rId21" Type="http://schemas.openxmlformats.org/officeDocument/2006/relationships/image" Target="../media/image278.emf"/><Relationship Id="rId42" Type="http://schemas.openxmlformats.org/officeDocument/2006/relationships/image" Target="../media/image299.emf"/><Relationship Id="rId47" Type="http://schemas.openxmlformats.org/officeDocument/2006/relationships/image" Target="../media/image304.emf"/><Relationship Id="rId63" Type="http://schemas.openxmlformats.org/officeDocument/2006/relationships/image" Target="../media/image320.emf"/><Relationship Id="rId68" Type="http://schemas.openxmlformats.org/officeDocument/2006/relationships/image" Target="../media/image325.emf"/><Relationship Id="rId16" Type="http://schemas.openxmlformats.org/officeDocument/2006/relationships/image" Target="../media/image273.emf"/><Relationship Id="rId11" Type="http://schemas.openxmlformats.org/officeDocument/2006/relationships/image" Target="../media/image268.emf"/><Relationship Id="rId24" Type="http://schemas.openxmlformats.org/officeDocument/2006/relationships/image" Target="../media/image281.emf"/><Relationship Id="rId32" Type="http://schemas.openxmlformats.org/officeDocument/2006/relationships/image" Target="../media/image289.emf"/><Relationship Id="rId37" Type="http://schemas.openxmlformats.org/officeDocument/2006/relationships/image" Target="../media/image294.emf"/><Relationship Id="rId40" Type="http://schemas.openxmlformats.org/officeDocument/2006/relationships/image" Target="../media/image297.emf"/><Relationship Id="rId45" Type="http://schemas.openxmlformats.org/officeDocument/2006/relationships/image" Target="../media/image302.emf"/><Relationship Id="rId53" Type="http://schemas.openxmlformats.org/officeDocument/2006/relationships/image" Target="../media/image310.emf"/><Relationship Id="rId58" Type="http://schemas.openxmlformats.org/officeDocument/2006/relationships/image" Target="../media/image315.emf"/><Relationship Id="rId66" Type="http://schemas.openxmlformats.org/officeDocument/2006/relationships/image" Target="../media/image323.emf"/><Relationship Id="rId74" Type="http://schemas.openxmlformats.org/officeDocument/2006/relationships/image" Target="../media/image331.emf"/><Relationship Id="rId79" Type="http://schemas.openxmlformats.org/officeDocument/2006/relationships/image" Target="../media/image336.jpeg"/><Relationship Id="rId5" Type="http://schemas.openxmlformats.org/officeDocument/2006/relationships/image" Target="../media/image262.emf"/><Relationship Id="rId61" Type="http://schemas.openxmlformats.org/officeDocument/2006/relationships/image" Target="../media/image318.emf"/><Relationship Id="rId19" Type="http://schemas.openxmlformats.org/officeDocument/2006/relationships/image" Target="../media/image276.emf"/><Relationship Id="rId14" Type="http://schemas.openxmlformats.org/officeDocument/2006/relationships/image" Target="../media/image271.emf"/><Relationship Id="rId22" Type="http://schemas.openxmlformats.org/officeDocument/2006/relationships/image" Target="../media/image279.emf"/><Relationship Id="rId27" Type="http://schemas.openxmlformats.org/officeDocument/2006/relationships/image" Target="../media/image284.emf"/><Relationship Id="rId30" Type="http://schemas.openxmlformats.org/officeDocument/2006/relationships/image" Target="../media/image287.emf"/><Relationship Id="rId35" Type="http://schemas.openxmlformats.org/officeDocument/2006/relationships/image" Target="../media/image292.emf"/><Relationship Id="rId43" Type="http://schemas.openxmlformats.org/officeDocument/2006/relationships/image" Target="../media/image300.emf"/><Relationship Id="rId48" Type="http://schemas.openxmlformats.org/officeDocument/2006/relationships/image" Target="../media/image305.emf"/><Relationship Id="rId56" Type="http://schemas.openxmlformats.org/officeDocument/2006/relationships/image" Target="../media/image313.emf"/><Relationship Id="rId64" Type="http://schemas.openxmlformats.org/officeDocument/2006/relationships/image" Target="../media/image321.emf"/><Relationship Id="rId69" Type="http://schemas.openxmlformats.org/officeDocument/2006/relationships/image" Target="../media/image326.emf"/><Relationship Id="rId77" Type="http://schemas.openxmlformats.org/officeDocument/2006/relationships/image" Target="../media/image334.jpeg"/><Relationship Id="rId8" Type="http://schemas.openxmlformats.org/officeDocument/2006/relationships/image" Target="../media/image265.emf"/><Relationship Id="rId51" Type="http://schemas.openxmlformats.org/officeDocument/2006/relationships/image" Target="../media/image308.emf"/><Relationship Id="rId72" Type="http://schemas.openxmlformats.org/officeDocument/2006/relationships/image" Target="../media/image329.emf"/><Relationship Id="rId3" Type="http://schemas.openxmlformats.org/officeDocument/2006/relationships/image" Target="../media/image260.emf"/><Relationship Id="rId12" Type="http://schemas.openxmlformats.org/officeDocument/2006/relationships/image" Target="../media/image269.emf"/><Relationship Id="rId17" Type="http://schemas.openxmlformats.org/officeDocument/2006/relationships/image" Target="../media/image274.emf"/><Relationship Id="rId25" Type="http://schemas.openxmlformats.org/officeDocument/2006/relationships/image" Target="../media/image282.emf"/><Relationship Id="rId33" Type="http://schemas.openxmlformats.org/officeDocument/2006/relationships/image" Target="../media/image290.emf"/><Relationship Id="rId38" Type="http://schemas.openxmlformats.org/officeDocument/2006/relationships/image" Target="../media/image295.emf"/><Relationship Id="rId46" Type="http://schemas.openxmlformats.org/officeDocument/2006/relationships/image" Target="../media/image303.emf"/><Relationship Id="rId59" Type="http://schemas.openxmlformats.org/officeDocument/2006/relationships/image" Target="../media/image316.emf"/><Relationship Id="rId67" Type="http://schemas.openxmlformats.org/officeDocument/2006/relationships/image" Target="../media/image324.emf"/><Relationship Id="rId20" Type="http://schemas.openxmlformats.org/officeDocument/2006/relationships/image" Target="../media/image277.emf"/><Relationship Id="rId41" Type="http://schemas.openxmlformats.org/officeDocument/2006/relationships/image" Target="../media/image298.emf"/><Relationship Id="rId54" Type="http://schemas.openxmlformats.org/officeDocument/2006/relationships/image" Target="../media/image311.emf"/><Relationship Id="rId62" Type="http://schemas.openxmlformats.org/officeDocument/2006/relationships/image" Target="../media/image319.emf"/><Relationship Id="rId70" Type="http://schemas.openxmlformats.org/officeDocument/2006/relationships/image" Target="../media/image327.emf"/><Relationship Id="rId75" Type="http://schemas.openxmlformats.org/officeDocument/2006/relationships/image" Target="../media/image332.png"/><Relationship Id="rId1" Type="http://schemas.openxmlformats.org/officeDocument/2006/relationships/slideLayout" Target="../slideLayouts/slideLayout4.xml"/><Relationship Id="rId6" Type="http://schemas.openxmlformats.org/officeDocument/2006/relationships/image" Target="../media/image263.emf"/><Relationship Id="rId15" Type="http://schemas.openxmlformats.org/officeDocument/2006/relationships/image" Target="../media/image272.emf"/><Relationship Id="rId23" Type="http://schemas.openxmlformats.org/officeDocument/2006/relationships/image" Target="../media/image280.emf"/><Relationship Id="rId28" Type="http://schemas.openxmlformats.org/officeDocument/2006/relationships/image" Target="../media/image285.emf"/><Relationship Id="rId36" Type="http://schemas.openxmlformats.org/officeDocument/2006/relationships/image" Target="../media/image293.emf"/><Relationship Id="rId49" Type="http://schemas.openxmlformats.org/officeDocument/2006/relationships/image" Target="../media/image306.emf"/><Relationship Id="rId57" Type="http://schemas.openxmlformats.org/officeDocument/2006/relationships/image" Target="../media/image314.emf"/><Relationship Id="rId10" Type="http://schemas.openxmlformats.org/officeDocument/2006/relationships/image" Target="../media/image267.emf"/><Relationship Id="rId31" Type="http://schemas.openxmlformats.org/officeDocument/2006/relationships/image" Target="../media/image288.emf"/><Relationship Id="rId44" Type="http://schemas.openxmlformats.org/officeDocument/2006/relationships/image" Target="../media/image301.emf"/><Relationship Id="rId52" Type="http://schemas.openxmlformats.org/officeDocument/2006/relationships/image" Target="../media/image309.emf"/><Relationship Id="rId60" Type="http://schemas.openxmlformats.org/officeDocument/2006/relationships/image" Target="../media/image317.emf"/><Relationship Id="rId65" Type="http://schemas.openxmlformats.org/officeDocument/2006/relationships/image" Target="../media/image322.emf"/><Relationship Id="rId73" Type="http://schemas.openxmlformats.org/officeDocument/2006/relationships/image" Target="../media/image330.emf"/><Relationship Id="rId78" Type="http://schemas.openxmlformats.org/officeDocument/2006/relationships/image" Target="../media/image335.png"/><Relationship Id="rId4" Type="http://schemas.openxmlformats.org/officeDocument/2006/relationships/image" Target="../media/image261.emf"/><Relationship Id="rId9" Type="http://schemas.openxmlformats.org/officeDocument/2006/relationships/image" Target="../media/image266.emf"/><Relationship Id="rId13" Type="http://schemas.openxmlformats.org/officeDocument/2006/relationships/image" Target="../media/image270.emf"/><Relationship Id="rId18" Type="http://schemas.openxmlformats.org/officeDocument/2006/relationships/image" Target="../media/image275.emf"/><Relationship Id="rId39" Type="http://schemas.openxmlformats.org/officeDocument/2006/relationships/image" Target="../media/image296.emf"/><Relationship Id="rId34" Type="http://schemas.openxmlformats.org/officeDocument/2006/relationships/image" Target="../media/image291.emf"/><Relationship Id="rId50" Type="http://schemas.openxmlformats.org/officeDocument/2006/relationships/image" Target="../media/image307.emf"/><Relationship Id="rId55" Type="http://schemas.openxmlformats.org/officeDocument/2006/relationships/image" Target="../media/image312.emf"/><Relationship Id="rId76" Type="http://schemas.openxmlformats.org/officeDocument/2006/relationships/image" Target="../media/image333.jpeg"/><Relationship Id="rId7" Type="http://schemas.openxmlformats.org/officeDocument/2006/relationships/image" Target="../media/image264.emf"/><Relationship Id="rId71" Type="http://schemas.openxmlformats.org/officeDocument/2006/relationships/image" Target="../media/image328.emf"/><Relationship Id="rId2" Type="http://schemas.openxmlformats.org/officeDocument/2006/relationships/notesSlide" Target="../notesSlides/notesSlide6.xml"/><Relationship Id="rId29" Type="http://schemas.openxmlformats.org/officeDocument/2006/relationships/image" Target="../media/image286.emf"/></Relationships>
</file>

<file path=ppt/slides/_rels/slide7.xml.rels><?xml version="1.0" encoding="UTF-8" standalone="yes"?>
<Relationships xmlns="http://schemas.openxmlformats.org/package/2006/relationships"><Relationship Id="rId26" Type="http://schemas.openxmlformats.org/officeDocument/2006/relationships/image" Target="../media/image360.emf"/><Relationship Id="rId21" Type="http://schemas.openxmlformats.org/officeDocument/2006/relationships/image" Target="../media/image355.emf"/><Relationship Id="rId42" Type="http://schemas.openxmlformats.org/officeDocument/2006/relationships/image" Target="../media/image376.emf"/><Relationship Id="rId47" Type="http://schemas.openxmlformats.org/officeDocument/2006/relationships/image" Target="../media/image381.emf"/><Relationship Id="rId63" Type="http://schemas.openxmlformats.org/officeDocument/2006/relationships/image" Target="../media/image397.emf"/><Relationship Id="rId68" Type="http://schemas.openxmlformats.org/officeDocument/2006/relationships/image" Target="../media/image402.emf"/><Relationship Id="rId84" Type="http://schemas.openxmlformats.org/officeDocument/2006/relationships/image" Target="../media/image418.emf"/><Relationship Id="rId89" Type="http://schemas.openxmlformats.org/officeDocument/2006/relationships/image" Target="../media/image423.emf"/><Relationship Id="rId112" Type="http://schemas.openxmlformats.org/officeDocument/2006/relationships/image" Target="../media/image446.jpeg"/><Relationship Id="rId16" Type="http://schemas.openxmlformats.org/officeDocument/2006/relationships/image" Target="../media/image350.emf"/><Relationship Id="rId107" Type="http://schemas.openxmlformats.org/officeDocument/2006/relationships/image" Target="../media/image441.emf"/><Relationship Id="rId11" Type="http://schemas.openxmlformats.org/officeDocument/2006/relationships/image" Target="../media/image345.emf"/><Relationship Id="rId32" Type="http://schemas.openxmlformats.org/officeDocument/2006/relationships/image" Target="../media/image366.emf"/><Relationship Id="rId37" Type="http://schemas.openxmlformats.org/officeDocument/2006/relationships/image" Target="../media/image371.emf"/><Relationship Id="rId53" Type="http://schemas.openxmlformats.org/officeDocument/2006/relationships/image" Target="../media/image387.emf"/><Relationship Id="rId58" Type="http://schemas.openxmlformats.org/officeDocument/2006/relationships/image" Target="../media/image392.emf"/><Relationship Id="rId74" Type="http://schemas.openxmlformats.org/officeDocument/2006/relationships/image" Target="../media/image408.emf"/><Relationship Id="rId79" Type="http://schemas.openxmlformats.org/officeDocument/2006/relationships/image" Target="../media/image413.emf"/><Relationship Id="rId102" Type="http://schemas.openxmlformats.org/officeDocument/2006/relationships/image" Target="../media/image436.emf"/><Relationship Id="rId5" Type="http://schemas.openxmlformats.org/officeDocument/2006/relationships/image" Target="../media/image339.emf"/><Relationship Id="rId90" Type="http://schemas.openxmlformats.org/officeDocument/2006/relationships/image" Target="../media/image424.emf"/><Relationship Id="rId95" Type="http://schemas.openxmlformats.org/officeDocument/2006/relationships/image" Target="../media/image429.emf"/><Relationship Id="rId22" Type="http://schemas.openxmlformats.org/officeDocument/2006/relationships/image" Target="../media/image356.emf"/><Relationship Id="rId27" Type="http://schemas.openxmlformats.org/officeDocument/2006/relationships/image" Target="../media/image361.emf"/><Relationship Id="rId43" Type="http://schemas.openxmlformats.org/officeDocument/2006/relationships/image" Target="../media/image377.emf"/><Relationship Id="rId48" Type="http://schemas.openxmlformats.org/officeDocument/2006/relationships/image" Target="../media/image382.emf"/><Relationship Id="rId64" Type="http://schemas.openxmlformats.org/officeDocument/2006/relationships/image" Target="../media/image398.emf"/><Relationship Id="rId69" Type="http://schemas.openxmlformats.org/officeDocument/2006/relationships/image" Target="../media/image403.emf"/><Relationship Id="rId80" Type="http://schemas.openxmlformats.org/officeDocument/2006/relationships/image" Target="../media/image414.emf"/><Relationship Id="rId85" Type="http://schemas.openxmlformats.org/officeDocument/2006/relationships/image" Target="../media/image419.emf"/><Relationship Id="rId12" Type="http://schemas.openxmlformats.org/officeDocument/2006/relationships/image" Target="../media/image346.emf"/><Relationship Id="rId17" Type="http://schemas.openxmlformats.org/officeDocument/2006/relationships/image" Target="../media/image351.emf"/><Relationship Id="rId33" Type="http://schemas.openxmlformats.org/officeDocument/2006/relationships/image" Target="../media/image367.emf"/><Relationship Id="rId38" Type="http://schemas.openxmlformats.org/officeDocument/2006/relationships/image" Target="../media/image372.emf"/><Relationship Id="rId59" Type="http://schemas.openxmlformats.org/officeDocument/2006/relationships/image" Target="../media/image393.emf"/><Relationship Id="rId103" Type="http://schemas.openxmlformats.org/officeDocument/2006/relationships/image" Target="../media/image437.emf"/><Relationship Id="rId108" Type="http://schemas.openxmlformats.org/officeDocument/2006/relationships/image" Target="../media/image442.emf"/><Relationship Id="rId54" Type="http://schemas.openxmlformats.org/officeDocument/2006/relationships/image" Target="../media/image388.emf"/><Relationship Id="rId70" Type="http://schemas.openxmlformats.org/officeDocument/2006/relationships/image" Target="../media/image404.emf"/><Relationship Id="rId75" Type="http://schemas.openxmlformats.org/officeDocument/2006/relationships/image" Target="../media/image409.emf"/><Relationship Id="rId91" Type="http://schemas.openxmlformats.org/officeDocument/2006/relationships/image" Target="../media/image425.emf"/><Relationship Id="rId96" Type="http://schemas.openxmlformats.org/officeDocument/2006/relationships/image" Target="../media/image430.emf"/><Relationship Id="rId1" Type="http://schemas.openxmlformats.org/officeDocument/2006/relationships/slideLayout" Target="../slideLayouts/slideLayout4.xml"/><Relationship Id="rId6" Type="http://schemas.openxmlformats.org/officeDocument/2006/relationships/image" Target="../media/image340.emf"/><Relationship Id="rId15" Type="http://schemas.openxmlformats.org/officeDocument/2006/relationships/image" Target="../media/image349.emf"/><Relationship Id="rId23" Type="http://schemas.openxmlformats.org/officeDocument/2006/relationships/image" Target="../media/image357.emf"/><Relationship Id="rId28" Type="http://schemas.openxmlformats.org/officeDocument/2006/relationships/image" Target="../media/image362.emf"/><Relationship Id="rId36" Type="http://schemas.openxmlformats.org/officeDocument/2006/relationships/image" Target="../media/image370.emf"/><Relationship Id="rId49" Type="http://schemas.openxmlformats.org/officeDocument/2006/relationships/image" Target="../media/image383.emf"/><Relationship Id="rId57" Type="http://schemas.openxmlformats.org/officeDocument/2006/relationships/image" Target="../media/image391.emf"/><Relationship Id="rId106" Type="http://schemas.openxmlformats.org/officeDocument/2006/relationships/image" Target="../media/image440.emf"/><Relationship Id="rId10" Type="http://schemas.openxmlformats.org/officeDocument/2006/relationships/image" Target="../media/image344.emf"/><Relationship Id="rId31" Type="http://schemas.openxmlformats.org/officeDocument/2006/relationships/image" Target="../media/image365.emf"/><Relationship Id="rId44" Type="http://schemas.openxmlformats.org/officeDocument/2006/relationships/image" Target="../media/image378.emf"/><Relationship Id="rId52" Type="http://schemas.openxmlformats.org/officeDocument/2006/relationships/image" Target="../media/image386.emf"/><Relationship Id="rId60" Type="http://schemas.openxmlformats.org/officeDocument/2006/relationships/image" Target="../media/image394.emf"/><Relationship Id="rId65" Type="http://schemas.openxmlformats.org/officeDocument/2006/relationships/image" Target="../media/image399.emf"/><Relationship Id="rId73" Type="http://schemas.openxmlformats.org/officeDocument/2006/relationships/image" Target="../media/image407.emf"/><Relationship Id="rId78" Type="http://schemas.openxmlformats.org/officeDocument/2006/relationships/image" Target="../media/image412.emf"/><Relationship Id="rId81" Type="http://schemas.openxmlformats.org/officeDocument/2006/relationships/image" Target="../media/image415.emf"/><Relationship Id="rId86" Type="http://schemas.openxmlformats.org/officeDocument/2006/relationships/image" Target="../media/image420.emf"/><Relationship Id="rId94" Type="http://schemas.openxmlformats.org/officeDocument/2006/relationships/image" Target="../media/image428.emf"/><Relationship Id="rId99" Type="http://schemas.openxmlformats.org/officeDocument/2006/relationships/image" Target="../media/image433.emf"/><Relationship Id="rId101" Type="http://schemas.openxmlformats.org/officeDocument/2006/relationships/image" Target="../media/image435.emf"/><Relationship Id="rId4" Type="http://schemas.openxmlformats.org/officeDocument/2006/relationships/image" Target="../media/image338.emf"/><Relationship Id="rId9" Type="http://schemas.openxmlformats.org/officeDocument/2006/relationships/image" Target="../media/image343.emf"/><Relationship Id="rId13" Type="http://schemas.openxmlformats.org/officeDocument/2006/relationships/image" Target="../media/image347.emf"/><Relationship Id="rId18" Type="http://schemas.openxmlformats.org/officeDocument/2006/relationships/image" Target="../media/image352.emf"/><Relationship Id="rId39" Type="http://schemas.openxmlformats.org/officeDocument/2006/relationships/image" Target="../media/image373.emf"/><Relationship Id="rId109" Type="http://schemas.openxmlformats.org/officeDocument/2006/relationships/image" Target="../media/image443.emf"/><Relationship Id="rId34" Type="http://schemas.openxmlformats.org/officeDocument/2006/relationships/image" Target="../media/image368.emf"/><Relationship Id="rId50" Type="http://schemas.openxmlformats.org/officeDocument/2006/relationships/image" Target="../media/image384.emf"/><Relationship Id="rId55" Type="http://schemas.openxmlformats.org/officeDocument/2006/relationships/image" Target="../media/image389.emf"/><Relationship Id="rId76" Type="http://schemas.openxmlformats.org/officeDocument/2006/relationships/image" Target="../media/image410.emf"/><Relationship Id="rId97" Type="http://schemas.openxmlformats.org/officeDocument/2006/relationships/image" Target="../media/image431.emf"/><Relationship Id="rId104" Type="http://schemas.openxmlformats.org/officeDocument/2006/relationships/image" Target="../media/image438.emf"/><Relationship Id="rId7" Type="http://schemas.openxmlformats.org/officeDocument/2006/relationships/image" Target="../media/image341.emf"/><Relationship Id="rId71" Type="http://schemas.openxmlformats.org/officeDocument/2006/relationships/image" Target="../media/image405.emf"/><Relationship Id="rId92" Type="http://schemas.openxmlformats.org/officeDocument/2006/relationships/image" Target="../media/image426.emf"/><Relationship Id="rId2" Type="http://schemas.openxmlformats.org/officeDocument/2006/relationships/notesSlide" Target="../notesSlides/notesSlide7.xml"/><Relationship Id="rId29" Type="http://schemas.openxmlformats.org/officeDocument/2006/relationships/image" Target="../media/image363.emf"/><Relationship Id="rId24" Type="http://schemas.openxmlformats.org/officeDocument/2006/relationships/image" Target="../media/image358.emf"/><Relationship Id="rId40" Type="http://schemas.openxmlformats.org/officeDocument/2006/relationships/image" Target="../media/image374.emf"/><Relationship Id="rId45" Type="http://schemas.openxmlformats.org/officeDocument/2006/relationships/image" Target="../media/image379.emf"/><Relationship Id="rId66" Type="http://schemas.openxmlformats.org/officeDocument/2006/relationships/image" Target="../media/image400.emf"/><Relationship Id="rId87" Type="http://schemas.openxmlformats.org/officeDocument/2006/relationships/image" Target="../media/image421.emf"/><Relationship Id="rId110" Type="http://schemas.openxmlformats.org/officeDocument/2006/relationships/image" Target="../media/image444.emf"/><Relationship Id="rId61" Type="http://schemas.openxmlformats.org/officeDocument/2006/relationships/image" Target="../media/image395.emf"/><Relationship Id="rId82" Type="http://schemas.openxmlformats.org/officeDocument/2006/relationships/image" Target="../media/image416.emf"/><Relationship Id="rId19" Type="http://schemas.openxmlformats.org/officeDocument/2006/relationships/image" Target="../media/image353.emf"/><Relationship Id="rId14" Type="http://schemas.openxmlformats.org/officeDocument/2006/relationships/image" Target="../media/image348.emf"/><Relationship Id="rId30" Type="http://schemas.openxmlformats.org/officeDocument/2006/relationships/image" Target="../media/image364.emf"/><Relationship Id="rId35" Type="http://schemas.openxmlformats.org/officeDocument/2006/relationships/image" Target="../media/image369.emf"/><Relationship Id="rId56" Type="http://schemas.openxmlformats.org/officeDocument/2006/relationships/image" Target="../media/image390.emf"/><Relationship Id="rId77" Type="http://schemas.openxmlformats.org/officeDocument/2006/relationships/image" Target="../media/image411.emf"/><Relationship Id="rId100" Type="http://schemas.openxmlformats.org/officeDocument/2006/relationships/image" Target="../media/image434.emf"/><Relationship Id="rId105" Type="http://schemas.openxmlformats.org/officeDocument/2006/relationships/image" Target="../media/image439.emf"/><Relationship Id="rId8" Type="http://schemas.openxmlformats.org/officeDocument/2006/relationships/image" Target="../media/image342.emf"/><Relationship Id="rId51" Type="http://schemas.openxmlformats.org/officeDocument/2006/relationships/image" Target="../media/image385.emf"/><Relationship Id="rId72" Type="http://schemas.openxmlformats.org/officeDocument/2006/relationships/image" Target="../media/image406.emf"/><Relationship Id="rId93" Type="http://schemas.openxmlformats.org/officeDocument/2006/relationships/image" Target="../media/image427.emf"/><Relationship Id="rId98" Type="http://schemas.openxmlformats.org/officeDocument/2006/relationships/image" Target="../media/image432.emf"/><Relationship Id="rId3" Type="http://schemas.openxmlformats.org/officeDocument/2006/relationships/image" Target="../media/image337.emf"/><Relationship Id="rId25" Type="http://schemas.openxmlformats.org/officeDocument/2006/relationships/image" Target="../media/image359.emf"/><Relationship Id="rId46" Type="http://schemas.openxmlformats.org/officeDocument/2006/relationships/image" Target="../media/image380.emf"/><Relationship Id="rId67" Type="http://schemas.openxmlformats.org/officeDocument/2006/relationships/image" Target="../media/image401.emf"/><Relationship Id="rId20" Type="http://schemas.openxmlformats.org/officeDocument/2006/relationships/image" Target="../media/image354.emf"/><Relationship Id="rId41" Type="http://schemas.openxmlformats.org/officeDocument/2006/relationships/image" Target="../media/image375.emf"/><Relationship Id="rId62" Type="http://schemas.openxmlformats.org/officeDocument/2006/relationships/image" Target="../media/image396.emf"/><Relationship Id="rId83" Type="http://schemas.openxmlformats.org/officeDocument/2006/relationships/image" Target="../media/image417.emf"/><Relationship Id="rId88" Type="http://schemas.openxmlformats.org/officeDocument/2006/relationships/image" Target="../media/image422.emf"/><Relationship Id="rId111" Type="http://schemas.openxmlformats.org/officeDocument/2006/relationships/image" Target="../media/image445.jpeg"/></Relationships>
</file>

<file path=ppt/slides/_rels/slide8.xml.rels><?xml version="1.0" encoding="UTF-8" standalone="yes"?>
<Relationships xmlns="http://schemas.openxmlformats.org/package/2006/relationships"><Relationship Id="rId8" Type="http://schemas.openxmlformats.org/officeDocument/2006/relationships/image" Target="../media/image452.emf"/><Relationship Id="rId13" Type="http://schemas.openxmlformats.org/officeDocument/2006/relationships/image" Target="../media/image457.emf"/><Relationship Id="rId18" Type="http://schemas.openxmlformats.org/officeDocument/2006/relationships/image" Target="../media/image462.emf"/><Relationship Id="rId26" Type="http://schemas.openxmlformats.org/officeDocument/2006/relationships/image" Target="../media/image470.emf"/><Relationship Id="rId3" Type="http://schemas.openxmlformats.org/officeDocument/2006/relationships/image" Target="../media/image447.emf"/><Relationship Id="rId21" Type="http://schemas.openxmlformats.org/officeDocument/2006/relationships/image" Target="../media/image465.emf"/><Relationship Id="rId7" Type="http://schemas.openxmlformats.org/officeDocument/2006/relationships/image" Target="../media/image451.emf"/><Relationship Id="rId12" Type="http://schemas.openxmlformats.org/officeDocument/2006/relationships/image" Target="../media/image456.emf"/><Relationship Id="rId17" Type="http://schemas.openxmlformats.org/officeDocument/2006/relationships/image" Target="../media/image461.emf"/><Relationship Id="rId25" Type="http://schemas.openxmlformats.org/officeDocument/2006/relationships/image" Target="../media/image469.emf"/><Relationship Id="rId2" Type="http://schemas.openxmlformats.org/officeDocument/2006/relationships/notesSlide" Target="../notesSlides/notesSlide8.xml"/><Relationship Id="rId16" Type="http://schemas.openxmlformats.org/officeDocument/2006/relationships/image" Target="../media/image460.emf"/><Relationship Id="rId20" Type="http://schemas.openxmlformats.org/officeDocument/2006/relationships/image" Target="../media/image464.emf"/><Relationship Id="rId29" Type="http://schemas.openxmlformats.org/officeDocument/2006/relationships/image" Target="../media/image473.emf"/><Relationship Id="rId1" Type="http://schemas.openxmlformats.org/officeDocument/2006/relationships/slideLayout" Target="../slideLayouts/slideLayout4.xml"/><Relationship Id="rId6" Type="http://schemas.openxmlformats.org/officeDocument/2006/relationships/image" Target="../media/image450.emf"/><Relationship Id="rId11" Type="http://schemas.openxmlformats.org/officeDocument/2006/relationships/image" Target="../media/image455.emf"/><Relationship Id="rId24" Type="http://schemas.openxmlformats.org/officeDocument/2006/relationships/image" Target="../media/image468.emf"/><Relationship Id="rId5" Type="http://schemas.openxmlformats.org/officeDocument/2006/relationships/image" Target="../media/image449.emf"/><Relationship Id="rId15" Type="http://schemas.openxmlformats.org/officeDocument/2006/relationships/image" Target="../media/image459.emf"/><Relationship Id="rId23" Type="http://schemas.openxmlformats.org/officeDocument/2006/relationships/image" Target="../media/image467.emf"/><Relationship Id="rId28" Type="http://schemas.openxmlformats.org/officeDocument/2006/relationships/image" Target="../media/image472.emf"/><Relationship Id="rId10" Type="http://schemas.openxmlformats.org/officeDocument/2006/relationships/image" Target="../media/image454.emf"/><Relationship Id="rId19" Type="http://schemas.openxmlformats.org/officeDocument/2006/relationships/image" Target="../media/image463.emf"/><Relationship Id="rId31" Type="http://schemas.openxmlformats.org/officeDocument/2006/relationships/image" Target="../media/image7.png"/><Relationship Id="rId4" Type="http://schemas.openxmlformats.org/officeDocument/2006/relationships/image" Target="../media/image448.emf"/><Relationship Id="rId9" Type="http://schemas.openxmlformats.org/officeDocument/2006/relationships/image" Target="../media/image453.emf"/><Relationship Id="rId14" Type="http://schemas.openxmlformats.org/officeDocument/2006/relationships/image" Target="../media/image458.emf"/><Relationship Id="rId22" Type="http://schemas.openxmlformats.org/officeDocument/2006/relationships/image" Target="../media/image466.emf"/><Relationship Id="rId27" Type="http://schemas.openxmlformats.org/officeDocument/2006/relationships/image" Target="../media/image471.emf"/><Relationship Id="rId30" Type="http://schemas.openxmlformats.org/officeDocument/2006/relationships/image" Target="../media/image474.emf"/></Relationships>
</file>

<file path=ppt/slides/_rels/slide9.xml.rels><?xml version="1.0" encoding="UTF-8" standalone="yes"?>
<Relationships xmlns="http://schemas.openxmlformats.org/package/2006/relationships"><Relationship Id="rId26" Type="http://schemas.openxmlformats.org/officeDocument/2006/relationships/image" Target="../media/image498.emf"/><Relationship Id="rId21" Type="http://schemas.openxmlformats.org/officeDocument/2006/relationships/image" Target="../media/image493.emf"/><Relationship Id="rId42" Type="http://schemas.openxmlformats.org/officeDocument/2006/relationships/image" Target="../media/image514.emf"/><Relationship Id="rId47" Type="http://schemas.openxmlformats.org/officeDocument/2006/relationships/image" Target="../media/image519.emf"/><Relationship Id="rId63" Type="http://schemas.openxmlformats.org/officeDocument/2006/relationships/image" Target="../media/image535.emf"/><Relationship Id="rId68" Type="http://schemas.openxmlformats.org/officeDocument/2006/relationships/image" Target="../media/image540.emf"/><Relationship Id="rId16" Type="http://schemas.openxmlformats.org/officeDocument/2006/relationships/image" Target="../media/image488.emf"/><Relationship Id="rId11" Type="http://schemas.openxmlformats.org/officeDocument/2006/relationships/image" Target="../media/image483.emf"/><Relationship Id="rId24" Type="http://schemas.openxmlformats.org/officeDocument/2006/relationships/image" Target="../media/image496.emf"/><Relationship Id="rId32" Type="http://schemas.openxmlformats.org/officeDocument/2006/relationships/image" Target="../media/image504.emf"/><Relationship Id="rId37" Type="http://schemas.openxmlformats.org/officeDocument/2006/relationships/image" Target="../media/image509.emf"/><Relationship Id="rId40" Type="http://schemas.openxmlformats.org/officeDocument/2006/relationships/image" Target="../media/image512.emf"/><Relationship Id="rId45" Type="http://schemas.openxmlformats.org/officeDocument/2006/relationships/image" Target="../media/image517.emf"/><Relationship Id="rId53" Type="http://schemas.openxmlformats.org/officeDocument/2006/relationships/image" Target="../media/image525.emf"/><Relationship Id="rId58" Type="http://schemas.openxmlformats.org/officeDocument/2006/relationships/image" Target="../media/image530.emf"/><Relationship Id="rId66" Type="http://schemas.openxmlformats.org/officeDocument/2006/relationships/image" Target="../media/image538.emf"/><Relationship Id="rId74" Type="http://schemas.openxmlformats.org/officeDocument/2006/relationships/image" Target="../media/image546.emf"/><Relationship Id="rId5" Type="http://schemas.openxmlformats.org/officeDocument/2006/relationships/image" Target="../media/image477.emf"/><Relationship Id="rId61" Type="http://schemas.openxmlformats.org/officeDocument/2006/relationships/image" Target="../media/image533.emf"/><Relationship Id="rId19" Type="http://schemas.openxmlformats.org/officeDocument/2006/relationships/image" Target="../media/image491.emf"/><Relationship Id="rId14" Type="http://schemas.openxmlformats.org/officeDocument/2006/relationships/image" Target="../media/image486.emf"/><Relationship Id="rId22" Type="http://schemas.openxmlformats.org/officeDocument/2006/relationships/image" Target="../media/image494.emf"/><Relationship Id="rId27" Type="http://schemas.openxmlformats.org/officeDocument/2006/relationships/image" Target="../media/image499.emf"/><Relationship Id="rId30" Type="http://schemas.openxmlformats.org/officeDocument/2006/relationships/image" Target="../media/image502.emf"/><Relationship Id="rId35" Type="http://schemas.openxmlformats.org/officeDocument/2006/relationships/image" Target="../media/image507.emf"/><Relationship Id="rId43" Type="http://schemas.openxmlformats.org/officeDocument/2006/relationships/image" Target="../media/image515.emf"/><Relationship Id="rId48" Type="http://schemas.openxmlformats.org/officeDocument/2006/relationships/image" Target="../media/image520.emf"/><Relationship Id="rId56" Type="http://schemas.openxmlformats.org/officeDocument/2006/relationships/image" Target="../media/image528.emf"/><Relationship Id="rId64" Type="http://schemas.openxmlformats.org/officeDocument/2006/relationships/image" Target="../media/image536.emf"/><Relationship Id="rId69" Type="http://schemas.openxmlformats.org/officeDocument/2006/relationships/image" Target="../media/image541.emf"/><Relationship Id="rId77" Type="http://schemas.openxmlformats.org/officeDocument/2006/relationships/image" Target="../media/image549.png"/><Relationship Id="rId8" Type="http://schemas.openxmlformats.org/officeDocument/2006/relationships/image" Target="../media/image480.emf"/><Relationship Id="rId51" Type="http://schemas.openxmlformats.org/officeDocument/2006/relationships/image" Target="../media/image523.emf"/><Relationship Id="rId72" Type="http://schemas.openxmlformats.org/officeDocument/2006/relationships/image" Target="../media/image544.emf"/><Relationship Id="rId3" Type="http://schemas.openxmlformats.org/officeDocument/2006/relationships/image" Target="../media/image475.emf"/><Relationship Id="rId12" Type="http://schemas.openxmlformats.org/officeDocument/2006/relationships/image" Target="../media/image484.emf"/><Relationship Id="rId17" Type="http://schemas.openxmlformats.org/officeDocument/2006/relationships/image" Target="../media/image489.emf"/><Relationship Id="rId25" Type="http://schemas.openxmlformats.org/officeDocument/2006/relationships/image" Target="../media/image497.emf"/><Relationship Id="rId33" Type="http://schemas.openxmlformats.org/officeDocument/2006/relationships/image" Target="../media/image505.emf"/><Relationship Id="rId38" Type="http://schemas.openxmlformats.org/officeDocument/2006/relationships/image" Target="../media/image510.emf"/><Relationship Id="rId46" Type="http://schemas.openxmlformats.org/officeDocument/2006/relationships/image" Target="../media/image518.emf"/><Relationship Id="rId59" Type="http://schemas.openxmlformats.org/officeDocument/2006/relationships/image" Target="../media/image531.emf"/><Relationship Id="rId67" Type="http://schemas.openxmlformats.org/officeDocument/2006/relationships/image" Target="../media/image539.emf"/><Relationship Id="rId20" Type="http://schemas.openxmlformats.org/officeDocument/2006/relationships/image" Target="../media/image492.emf"/><Relationship Id="rId41" Type="http://schemas.openxmlformats.org/officeDocument/2006/relationships/image" Target="../media/image513.emf"/><Relationship Id="rId54" Type="http://schemas.openxmlformats.org/officeDocument/2006/relationships/image" Target="../media/image526.emf"/><Relationship Id="rId62" Type="http://schemas.openxmlformats.org/officeDocument/2006/relationships/image" Target="../media/image534.emf"/><Relationship Id="rId70" Type="http://schemas.openxmlformats.org/officeDocument/2006/relationships/image" Target="../media/image542.emf"/><Relationship Id="rId75" Type="http://schemas.openxmlformats.org/officeDocument/2006/relationships/image" Target="../media/image547.emf"/><Relationship Id="rId1" Type="http://schemas.openxmlformats.org/officeDocument/2006/relationships/slideLayout" Target="../slideLayouts/slideLayout12.xml"/><Relationship Id="rId6" Type="http://schemas.openxmlformats.org/officeDocument/2006/relationships/image" Target="../media/image478.emf"/><Relationship Id="rId15" Type="http://schemas.openxmlformats.org/officeDocument/2006/relationships/image" Target="../media/image487.emf"/><Relationship Id="rId23" Type="http://schemas.openxmlformats.org/officeDocument/2006/relationships/image" Target="../media/image495.emf"/><Relationship Id="rId28" Type="http://schemas.openxmlformats.org/officeDocument/2006/relationships/image" Target="../media/image500.emf"/><Relationship Id="rId36" Type="http://schemas.openxmlformats.org/officeDocument/2006/relationships/image" Target="../media/image508.emf"/><Relationship Id="rId49" Type="http://schemas.openxmlformats.org/officeDocument/2006/relationships/image" Target="../media/image521.emf"/><Relationship Id="rId57" Type="http://schemas.openxmlformats.org/officeDocument/2006/relationships/image" Target="../media/image529.emf"/><Relationship Id="rId10" Type="http://schemas.openxmlformats.org/officeDocument/2006/relationships/image" Target="../media/image482.emf"/><Relationship Id="rId31" Type="http://schemas.openxmlformats.org/officeDocument/2006/relationships/image" Target="../media/image503.emf"/><Relationship Id="rId44" Type="http://schemas.openxmlformats.org/officeDocument/2006/relationships/image" Target="../media/image516.emf"/><Relationship Id="rId52" Type="http://schemas.openxmlformats.org/officeDocument/2006/relationships/image" Target="../media/image524.emf"/><Relationship Id="rId60" Type="http://schemas.openxmlformats.org/officeDocument/2006/relationships/image" Target="../media/image532.emf"/><Relationship Id="rId65" Type="http://schemas.openxmlformats.org/officeDocument/2006/relationships/image" Target="../media/image537.emf"/><Relationship Id="rId73" Type="http://schemas.openxmlformats.org/officeDocument/2006/relationships/image" Target="../media/image545.emf"/><Relationship Id="rId4" Type="http://schemas.openxmlformats.org/officeDocument/2006/relationships/image" Target="../media/image476.emf"/><Relationship Id="rId9" Type="http://schemas.openxmlformats.org/officeDocument/2006/relationships/image" Target="../media/image481.emf"/><Relationship Id="rId13" Type="http://schemas.openxmlformats.org/officeDocument/2006/relationships/image" Target="../media/image485.emf"/><Relationship Id="rId18" Type="http://schemas.openxmlformats.org/officeDocument/2006/relationships/image" Target="../media/image490.emf"/><Relationship Id="rId39" Type="http://schemas.openxmlformats.org/officeDocument/2006/relationships/image" Target="../media/image511.emf"/><Relationship Id="rId34" Type="http://schemas.openxmlformats.org/officeDocument/2006/relationships/image" Target="../media/image506.emf"/><Relationship Id="rId50" Type="http://schemas.openxmlformats.org/officeDocument/2006/relationships/image" Target="../media/image522.emf"/><Relationship Id="rId55" Type="http://schemas.openxmlformats.org/officeDocument/2006/relationships/image" Target="../media/image527.emf"/><Relationship Id="rId76" Type="http://schemas.openxmlformats.org/officeDocument/2006/relationships/image" Target="../media/image548.emf"/><Relationship Id="rId7" Type="http://schemas.openxmlformats.org/officeDocument/2006/relationships/image" Target="../media/image479.emf"/><Relationship Id="rId71" Type="http://schemas.openxmlformats.org/officeDocument/2006/relationships/image" Target="../media/image543.emf"/><Relationship Id="rId2" Type="http://schemas.openxmlformats.org/officeDocument/2006/relationships/notesSlide" Target="../notesSlides/notesSlide9.xml"/><Relationship Id="rId29" Type="http://schemas.openxmlformats.org/officeDocument/2006/relationships/image" Target="../media/image50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2018</a:t>
            </a:r>
            <a:endParaRPr lang="cs-CZ" sz="2400" dirty="0">
              <a:latin typeface="Albertus MT" pitchFamily="18" charset="0"/>
            </a:endParaRP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horzBrick">
            <a:fgClr>
              <a:srgbClr val="00FF00"/>
            </a:fgClr>
            <a:bgClr>
              <a:schemeClr val="bg1"/>
            </a:bgClr>
          </a:pattFill>
          <a:ln w="28575">
            <a:solidFill>
              <a:srgbClr val="6600CC"/>
            </a:solidFill>
            <a:miter lim="800000"/>
            <a:headEnd/>
            <a:tailEnd/>
          </a:ln>
        </p:spPr>
        <p:txBody>
          <a:bodyPr lIns="91425" tIns="45713" rIns="91425" bIns="45713"/>
          <a:lstStyle/>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FORNAXA </a:t>
            </a: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Ahlfit </a:t>
            </a: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Izolace </a:t>
            </a: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100" dirty="0" err="1"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 </a:t>
            </a: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rPr>
              <a:t>D</a:t>
            </a:r>
            <a:r>
              <a:rPr lang="en-GB" sz="2100" dirty="0">
                <a:solidFill>
                  <a:srgbClr val="FF0000"/>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FF0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INDUSTRIAL </a:t>
            </a: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smtClean="0">
                <a:solidFill>
                  <a:srgbClr val="FF00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2100" dirty="0">
              <a:solidFill>
                <a:srgbClr val="FF0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400576" y="3888581"/>
            <a:ext cx="4722510" cy="2915395"/>
          </a:xfrm>
          <a:prstGeom prst="rect">
            <a:avLst/>
          </a:prstGeom>
          <a:blipFill>
            <a:blip r:embed="rId5"/>
            <a:stretch>
              <a:fillRect/>
            </a:stretch>
          </a:blipFill>
          <a:ln w="76200" cap="sq" cmpd="sng">
            <a:solidFill>
              <a:srgbClr val="44AD1F"/>
            </a:solidFill>
            <a:prstDash val="solid"/>
            <a:bevel/>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eaLnBrk="0" hangingPunct="0">
              <a:defRPr/>
            </a:pPr>
            <a:r>
              <a:rPr lang="cs-CZ" sz="3600" dirty="0" smtClean="0">
                <a:ln w="28575" cap="rnd" cmpd="dbl">
                  <a:noFill/>
                  <a:bevel/>
                </a:ln>
                <a:effectLst/>
                <a:latin typeface="Algerian" panose="04020705040A02060702" pitchFamily="82" charset="0"/>
                <a:ea typeface="Gungsuh" pitchFamily="18" charset="-127"/>
                <a:cs typeface="Arial" panose="020B0604020202020204" pitchFamily="34" charset="0"/>
              </a:rPr>
              <a:t>                   </a:t>
            </a:r>
            <a:r>
              <a:rPr lang="cs-CZ" sz="4000" dirty="0" smtClean="0">
                <a:ln w="12700" cap="rnd" cmpd="dbl">
                  <a:solidFill>
                    <a:srgbClr val="FFFF00"/>
                  </a:solidFill>
                  <a:bevel/>
                </a:ln>
                <a:solidFill>
                  <a:srgbClr val="FF0000"/>
                </a:solidFill>
                <a:effectLst/>
                <a:latin typeface="Algerian" panose="04020705040A02060702" pitchFamily="82" charset="0"/>
                <a:ea typeface="Gungsuh" pitchFamily="18" charset="-127"/>
                <a:cs typeface="Arial" panose="020B0604020202020204" pitchFamily="34" charset="0"/>
              </a:rPr>
              <a:t>10</a:t>
            </a:r>
            <a:r>
              <a:rPr lang="cs-CZ" sz="4800" dirty="0" smtClean="0">
                <a:ln w="12700" cap="rnd" cmpd="dbl">
                  <a:solidFill>
                    <a:srgbClr val="FFFF00"/>
                  </a:solidFill>
                  <a:bevel/>
                </a:ln>
                <a:solidFill>
                  <a:srgbClr val="FF0000"/>
                </a:solidFill>
                <a:effectLst/>
                <a:latin typeface="Algerian" panose="04020705040A02060702" pitchFamily="82" charset="0"/>
                <a:ea typeface="Gungsuh" pitchFamily="18" charset="-127"/>
                <a:cs typeface="Arial" panose="020B0604020202020204" pitchFamily="34" charset="0"/>
              </a:rPr>
              <a:t>.</a:t>
            </a:r>
          </a:p>
          <a:p>
            <a:pPr algn="ctr" eaLnBrk="0" hangingPunct="0">
              <a:defRPr/>
            </a:pPr>
            <a:r>
              <a:rPr lang="cs-CZ" sz="6600" dirty="0" smtClean="0">
                <a:ln w="12700" cap="rnd" cmpd="dbl">
                  <a:solidFill>
                    <a:srgbClr val="FFFF00"/>
                  </a:solidFill>
                  <a:bevel/>
                </a:ln>
                <a:solidFill>
                  <a:srgbClr val="FF0000"/>
                </a:solidFill>
                <a:effectLst/>
                <a:latin typeface="Algerian" panose="04020705040A02060702" pitchFamily="82" charset="0"/>
                <a:ea typeface="Gungsuh" pitchFamily="18" charset="-127"/>
                <a:cs typeface="Arial" panose="020B0604020202020204" pitchFamily="34" charset="0"/>
              </a:rPr>
              <a:t>FC Jiskra</a:t>
            </a:r>
          </a:p>
          <a:p>
            <a:pPr algn="ctr" eaLnBrk="0" hangingPunct="0">
              <a:defRPr/>
            </a:pPr>
            <a:r>
              <a:rPr lang="cs-CZ" sz="6600" dirty="0" smtClean="0">
                <a:ln w="12700" cap="rnd" cmpd="dbl">
                  <a:solidFill>
                    <a:srgbClr val="FFFF00"/>
                  </a:solidFill>
                  <a:bevel/>
                </a:ln>
                <a:solidFill>
                  <a:srgbClr val="FF0000"/>
                </a:solidFill>
                <a:effectLst/>
                <a:latin typeface="Algerian" panose="04020705040A02060702" pitchFamily="82" charset="0"/>
                <a:ea typeface="Gungsuh" pitchFamily="18" charset="-127"/>
                <a:cs typeface="Arial" panose="020B0604020202020204" pitchFamily="34" charset="0"/>
              </a:rPr>
              <a:t> Modrá </a:t>
            </a:r>
          </a:p>
        </p:txBody>
      </p:sp>
      <p:sp>
        <p:nvSpPr>
          <p:cNvPr id="27" name="TextovéPole 26"/>
          <p:cNvSpPr txBox="1"/>
          <p:nvPr/>
        </p:nvSpPr>
        <p:spPr>
          <a:xfrm>
            <a:off x="5400576" y="2539380"/>
            <a:ext cx="4752528" cy="1224583"/>
          </a:xfrm>
          <a:prstGeom prst="rect">
            <a:avLst/>
          </a:prstGeom>
          <a:pattFill prst="ltHorz">
            <a:fgClr>
              <a:schemeClr val="accent1"/>
            </a:fgClr>
            <a:bgClr>
              <a:schemeClr val="bg1"/>
            </a:bgClr>
          </a:pattFill>
          <a:ln w="76200" cap="rnd" cmpd="sng">
            <a:solidFill>
              <a:srgbClr val="6600FF"/>
            </a:solidFill>
            <a:prstDash val="sysDash"/>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3600" dirty="0" smtClean="0">
                <a:ln w="12700">
                  <a:solidFill>
                    <a:srgbClr val="FF9933"/>
                  </a:solidFill>
                </a:ln>
                <a:effectLst>
                  <a:reflection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rPr>
              <a:t>31.3.2018 sobota    </a:t>
            </a:r>
          </a:p>
          <a:p>
            <a:pPr algn="ctr"/>
            <a:r>
              <a:rPr lang="cs-CZ" sz="3200" dirty="0" smtClean="0">
                <a:ln w="12700">
                  <a:solidFill>
                    <a:srgbClr val="FF9933"/>
                  </a:solidFill>
                </a:ln>
                <a:effectLst>
                  <a:reflection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rPr>
              <a:t>10:15 hod  19. kolo</a:t>
            </a:r>
            <a:endParaRPr lang="cs-CZ" sz="2400" dirty="0" smtClean="0">
              <a:ln w="12700">
                <a:solidFill>
                  <a:srgbClr val="FF9933"/>
                </a:solidFill>
              </a:ln>
              <a:effectLst>
                <a:reflection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28" name="AutoShape 3" descr="ů§"/>
          <p:cNvSpPr>
            <a:spLocks noChangeArrowheads="1"/>
          </p:cNvSpPr>
          <p:nvPr/>
        </p:nvSpPr>
        <p:spPr bwMode="auto">
          <a:xfrm>
            <a:off x="5400576" y="74422"/>
            <a:ext cx="4752000" cy="1116000"/>
          </a:xfrm>
          <a:prstGeom prst="flowChartAlternateProcess">
            <a:avLst/>
          </a:prstGeom>
          <a:blipFill>
            <a:blip r:embed="rId6"/>
            <a:stretch>
              <a:fillRect/>
            </a:stretch>
          </a:blipFill>
          <a:ln w="57150" cap="flat" cmpd="sng">
            <a:gradFill>
              <a:gsLst>
                <a:gs pos="23000">
                  <a:schemeClr val="accent6">
                    <a:lumMod val="75000"/>
                  </a:schemeClr>
                </a:gs>
                <a:gs pos="72000">
                  <a:srgbClr val="FFFF00"/>
                </a:gs>
              </a:gsLst>
              <a:lin ang="5400000" scaled="1"/>
            </a:gradFill>
            <a:prstDash val="dash"/>
            <a:bevel/>
            <a:headEnd/>
            <a:tailEnd/>
          </a:ln>
          <a:effectLst/>
          <a:scene3d>
            <a:camera prst="orthographicFront"/>
            <a:lightRig rig="threePt" dir="t"/>
          </a:scene3d>
          <a:sp3d>
            <a:bevelT prst="relaxedInset"/>
          </a:sp3d>
        </p:spPr>
        <p:txBody>
          <a:bodyPr wrap="none" lIns="0" tIns="45713" rIns="91425" bIns="45713" anchor="ctr">
            <a:prstTxWarp prst="textStop">
              <a:avLst/>
            </a:prstTxWarp>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rPr>
              <a:t>Fotbalový </a:t>
            </a:r>
            <a:r>
              <a:rPr lang="cs-CZ" sz="2800" dirty="0" smtClean="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rPr>
              <a:t>zpravodaj</a:t>
            </a:r>
            <a:endParaRPr lang="cs-CZ" sz="2800" dirty="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endParaRPr>
          </a:p>
          <a:p>
            <a:pPr algn="ctr" eaLnBrk="0" hangingPunct="0">
              <a:defRPr/>
            </a:pPr>
            <a:r>
              <a:rPr lang="cs-CZ" sz="2800" dirty="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rPr>
              <a:t>SK </a:t>
            </a:r>
            <a:r>
              <a:rPr lang="cs-CZ" sz="2800" dirty="0" smtClean="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rPr>
              <a:t>Štětí, z.s.</a:t>
            </a:r>
            <a:endParaRPr lang="cs-CZ" sz="2800" dirty="0">
              <a:ln w="9525" cap="rnd">
                <a:noFill/>
                <a:miter lim="800000"/>
              </a:ln>
              <a:solidFill>
                <a:srgbClr val="22BC29"/>
              </a:solidFill>
              <a:latin typeface="Franklin Gothic Demi" panose="020B0703020102020204" pitchFamily="34" charset="0"/>
              <a:ea typeface="SimHei" pitchFamily="49" charset="-122"/>
              <a:cs typeface="Arial" panose="020B0604020202020204" pitchFamily="34" charset="0"/>
            </a:endParaRPr>
          </a:p>
        </p:txBody>
      </p:sp>
      <p:sp>
        <p:nvSpPr>
          <p:cNvPr id="14" name="TextovéPole 13"/>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32" name="TextovéPole 31"/>
          <p:cNvSpPr txBox="1"/>
          <p:nvPr/>
        </p:nvSpPr>
        <p:spPr>
          <a:xfrm>
            <a:off x="5400576" y="1330233"/>
            <a:ext cx="4722518" cy="1067403"/>
          </a:xfrm>
          <a:prstGeom prst="rect">
            <a:avLst/>
          </a:prstGeom>
          <a:gradFill flip="none" rotWithShape="1">
            <a:gsLst>
              <a:gs pos="32000">
                <a:srgbClr val="FFFF66"/>
              </a:gs>
              <a:gs pos="73000">
                <a:schemeClr val="bg1">
                  <a:lumMod val="95000"/>
                </a:schemeClr>
              </a:gs>
            </a:gsLst>
            <a:lin ang="5400000" scaled="1"/>
            <a:tileRect/>
          </a:gradFill>
          <a:ln w="57150" cmpd="sng">
            <a:solidFill>
              <a:srgbClr val="FF33CC"/>
            </a:solidFill>
            <a:prstDash val="dash"/>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8575" cap="sq">
                  <a:noFill/>
                  <a:prstDash val="solid"/>
                  <a:miter lim="800000"/>
                </a:ln>
                <a:solidFill>
                  <a:srgbClr val="000099"/>
                </a:solidFill>
                <a:effectLst/>
                <a:latin typeface="Elephant" panose="02020904090505020303" pitchFamily="18" charset="0"/>
                <a:ea typeface="Segoe UI Black" panose="020B0A02040204020203" pitchFamily="34" charset="0"/>
                <a:cs typeface="Arial" panose="020B0604020202020204" pitchFamily="34" charset="0"/>
              </a:rPr>
              <a:t>Sezóna 2017/2018</a:t>
            </a:r>
          </a:p>
          <a:p>
            <a:pPr algn="ctr"/>
            <a:r>
              <a:rPr lang="cs-CZ" sz="3200" dirty="0" smtClean="0">
                <a:ln w="28575" cap="sq">
                  <a:noFill/>
                  <a:prstDash val="solid"/>
                  <a:miter lim="800000"/>
                </a:ln>
                <a:solidFill>
                  <a:srgbClr val="000099"/>
                </a:solidFill>
                <a:effectLst/>
                <a:latin typeface="Elephant" panose="02020904090505020303" pitchFamily="18" charset="0"/>
                <a:ea typeface="Segoe UI Black" panose="020B0A02040204020203" pitchFamily="34" charset="0"/>
                <a:cs typeface="Arial" panose="020B0604020202020204" pitchFamily="34" charset="0"/>
              </a:rPr>
              <a:t>Ústecký přebor Jaro</a:t>
            </a:r>
          </a:p>
        </p:txBody>
      </p:sp>
      <p:pic>
        <p:nvPicPr>
          <p:cNvPr id="18" name="Picture 2"/>
          <p:cNvPicPr>
            <a:picLocks noChangeAspect="1" noChangeArrowheads="1"/>
          </p:cNvPicPr>
          <p:nvPr/>
        </p:nvPicPr>
        <p:blipFill>
          <a:blip r:embed="rId7" cstate="print"/>
          <a:srcRect/>
          <a:stretch>
            <a:fillRect/>
          </a:stretch>
        </p:blipFill>
        <p:spPr bwMode="auto">
          <a:xfrm>
            <a:off x="5616600" y="4051548"/>
            <a:ext cx="684000" cy="684000"/>
          </a:xfrm>
          <a:prstGeom prst="rect">
            <a:avLst/>
          </a:prstGeom>
          <a:noFill/>
          <a:ln w="25400">
            <a:noFill/>
            <a:miter lim="800000"/>
            <a:headEnd/>
            <a:tailEnd/>
          </a:ln>
        </p:spPr>
      </p:pic>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8" cstate="print"/>
          <a:srcRect/>
          <a:stretch>
            <a:fillRect/>
          </a:stretch>
        </p:blipFill>
        <p:spPr bwMode="auto">
          <a:xfrm>
            <a:off x="1656160" y="790233"/>
            <a:ext cx="1069432" cy="1080000"/>
          </a:xfrm>
          <a:prstGeom prst="rect">
            <a:avLst/>
          </a:prstGeom>
          <a:noFill/>
          <a:ln w="9525">
            <a:noFill/>
            <a:miter lim="800000"/>
            <a:headEnd/>
            <a:tailEnd/>
          </a:ln>
        </p:spPr>
      </p:pic>
      <p:pic>
        <p:nvPicPr>
          <p:cNvPr id="4" name="Obrázek 3"/>
          <p:cNvPicPr>
            <a:picLocks noChangeAspect="1"/>
          </p:cNvPicPr>
          <p:nvPr/>
        </p:nvPicPr>
        <p:blipFill>
          <a:blip r:embed="rId9"/>
          <a:stretch>
            <a:fillRect/>
          </a:stretch>
        </p:blipFill>
        <p:spPr>
          <a:xfrm>
            <a:off x="9335906" y="5779740"/>
            <a:ext cx="671313" cy="75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79" name="TextovéPole 78"/>
          <p:cNvSpPr txBox="1"/>
          <p:nvPr/>
        </p:nvSpPr>
        <p:spPr>
          <a:xfrm>
            <a:off x="71984" y="1819300"/>
            <a:ext cx="4608512" cy="4901342"/>
          </a:xfrm>
          <a:prstGeom prst="rect">
            <a:avLst/>
          </a:prstGeom>
          <a:noFill/>
          <a:effectLst>
            <a:glow rad="101600">
              <a:srgbClr val="FFFF66">
                <a:alpha val="40000"/>
              </a:srgbClr>
            </a:glow>
            <a:softEdge rad="0"/>
          </a:effectLst>
        </p:spPr>
        <p:txBody>
          <a:bodyPr wrap="square" rtlCol="0">
            <a:spAutoFit/>
          </a:bodyPr>
          <a:lstStyle/>
          <a:p>
            <a:pPr algn="ctr"/>
            <a:r>
              <a:rPr lang="cs-CZ" sz="2400" u="sng" dirty="0">
                <a:ln>
                  <a:solidFill>
                    <a:schemeClr val="accent6">
                      <a:lumMod val="75000"/>
                    </a:schemeClr>
                  </a:solidFill>
                </a:ln>
                <a:latin typeface="Arial" panose="020B0604020202020204" pitchFamily="34" charset="0"/>
                <a:cs typeface="Arial" panose="020B0604020202020204" pitchFamily="34" charset="0"/>
              </a:rPr>
              <a:t>FK ČL Neštěmice – SK Štětí</a:t>
            </a:r>
            <a:endParaRPr lang="cs-CZ" sz="2400" dirty="0">
              <a:ln>
                <a:solidFill>
                  <a:schemeClr val="accent6">
                    <a:lumMod val="75000"/>
                  </a:schemeClr>
                </a:solidFill>
              </a:ln>
              <a:latin typeface="Arial" panose="020B0604020202020204" pitchFamily="34" charset="0"/>
              <a:cs typeface="Arial" panose="020B0604020202020204" pitchFamily="34" charset="0"/>
            </a:endParaRPr>
          </a:p>
          <a:p>
            <a:pPr algn="ctr"/>
            <a:r>
              <a:rPr lang="cs-CZ" sz="2400" u="sng" dirty="0">
                <a:ln>
                  <a:solidFill>
                    <a:schemeClr val="accent6">
                      <a:lumMod val="75000"/>
                    </a:schemeClr>
                  </a:solidFill>
                </a:ln>
                <a:latin typeface="Arial" panose="020B0604020202020204" pitchFamily="34" charset="0"/>
                <a:cs typeface="Arial" panose="020B0604020202020204" pitchFamily="34" charset="0"/>
              </a:rPr>
              <a:t>0:0 na PK 2:4</a:t>
            </a:r>
            <a:r>
              <a:rPr lang="cs-CZ" sz="1800" u="sng" dirty="0">
                <a:ln>
                  <a:solidFill>
                    <a:schemeClr val="accent6">
                      <a:lumMod val="75000"/>
                    </a:schemeClr>
                  </a:solidFill>
                </a:ln>
                <a:latin typeface="Arial" panose="020B0604020202020204" pitchFamily="34" charset="0"/>
                <a:cs typeface="Arial" panose="020B0604020202020204" pitchFamily="34" charset="0"/>
              </a:rPr>
              <a:t> </a:t>
            </a:r>
            <a:r>
              <a:rPr lang="cs-CZ" sz="1800" u="sng" dirty="0" smtClean="0">
                <a:ln>
                  <a:solidFill>
                    <a:schemeClr val="accent6">
                      <a:lumMod val="75000"/>
                    </a:schemeClr>
                  </a:solidFill>
                </a:ln>
                <a:latin typeface="Arial" panose="020B0604020202020204" pitchFamily="34" charset="0"/>
                <a:cs typeface="Arial" panose="020B0604020202020204" pitchFamily="34" charset="0"/>
              </a:rPr>
              <a:t> </a:t>
            </a:r>
            <a:r>
              <a:rPr lang="cs-CZ" sz="1400" u="sng" dirty="0">
                <a:ln>
                  <a:solidFill>
                    <a:schemeClr val="accent6">
                      <a:lumMod val="75000"/>
                    </a:schemeClr>
                  </a:solidFill>
                </a:ln>
                <a:latin typeface="Arial" panose="020B0604020202020204" pitchFamily="34" charset="0"/>
                <a:cs typeface="Arial" panose="020B0604020202020204" pitchFamily="34" charset="0"/>
              </a:rPr>
              <a:t>25.3.2018   </a:t>
            </a:r>
            <a:endParaRPr lang="cs-CZ" sz="1400" u="sng" dirty="0" smtClean="0">
              <a:ln>
                <a:solidFill>
                  <a:schemeClr val="accent6">
                    <a:lumMod val="75000"/>
                  </a:schemeClr>
                </a:solidFill>
              </a:ln>
              <a:latin typeface="Arial" panose="020B0604020202020204" pitchFamily="34" charset="0"/>
              <a:cs typeface="Arial" panose="020B0604020202020204" pitchFamily="34" charset="0"/>
            </a:endParaRPr>
          </a:p>
          <a:p>
            <a:pPr algn="ctr"/>
            <a:r>
              <a:rPr lang="cs-CZ" sz="1400" u="sng" dirty="0" smtClean="0">
                <a:ln>
                  <a:solidFill>
                    <a:schemeClr val="accent6">
                      <a:lumMod val="75000"/>
                    </a:schemeClr>
                  </a:solidFill>
                </a:ln>
                <a:latin typeface="Arial" panose="020B0604020202020204" pitchFamily="34" charset="0"/>
                <a:cs typeface="Arial" panose="020B0604020202020204" pitchFamily="34" charset="0"/>
              </a:rPr>
              <a:t>18.kolo </a:t>
            </a:r>
            <a:r>
              <a:rPr lang="cs-CZ" sz="1400" u="sng" dirty="0" err="1" smtClean="0">
                <a:ln>
                  <a:solidFill>
                    <a:schemeClr val="accent6">
                      <a:lumMod val="75000"/>
                    </a:schemeClr>
                  </a:solidFill>
                </a:ln>
                <a:latin typeface="Arial" panose="020B0604020202020204" pitchFamily="34" charset="0"/>
                <a:cs typeface="Arial" panose="020B0604020202020204" pitchFamily="34" charset="0"/>
              </a:rPr>
              <a:t>uměka</a:t>
            </a:r>
            <a:r>
              <a:rPr lang="cs-CZ" sz="1400" u="sng" dirty="0" smtClean="0">
                <a:ln>
                  <a:solidFill>
                    <a:schemeClr val="accent6">
                      <a:lumMod val="75000"/>
                    </a:schemeClr>
                  </a:solidFill>
                </a:ln>
                <a:latin typeface="Arial" panose="020B0604020202020204" pitchFamily="34" charset="0"/>
                <a:cs typeface="Arial" panose="020B0604020202020204" pitchFamily="34" charset="0"/>
              </a:rPr>
              <a:t> </a:t>
            </a:r>
            <a:r>
              <a:rPr lang="cs-CZ" sz="1400" u="sng" dirty="0">
                <a:ln>
                  <a:solidFill>
                    <a:schemeClr val="accent6">
                      <a:lumMod val="75000"/>
                    </a:schemeClr>
                  </a:solidFill>
                </a:ln>
                <a:latin typeface="Arial" panose="020B0604020202020204" pitchFamily="34" charset="0"/>
                <a:cs typeface="Arial" panose="020B0604020202020204" pitchFamily="34" charset="0"/>
              </a:rPr>
              <a:t>tráva Ústí </a:t>
            </a:r>
            <a:r>
              <a:rPr lang="cs-CZ" sz="1400" u="sng" dirty="0" err="1">
                <a:ln>
                  <a:solidFill>
                    <a:schemeClr val="accent6">
                      <a:lumMod val="75000"/>
                    </a:schemeClr>
                  </a:solidFill>
                </a:ln>
                <a:latin typeface="Arial" panose="020B0604020202020204" pitchFamily="34" charset="0"/>
                <a:cs typeface="Arial" panose="020B0604020202020204" pitchFamily="34" charset="0"/>
              </a:rPr>
              <a:t>n.L.</a:t>
            </a:r>
            <a:endParaRPr lang="cs-CZ" sz="1400" dirty="0">
              <a:ln>
                <a:solidFill>
                  <a:schemeClr val="accent6">
                    <a:lumMod val="75000"/>
                  </a:schemeClr>
                </a:solidFill>
              </a:ln>
              <a:latin typeface="Arial" panose="020B0604020202020204" pitchFamily="34" charset="0"/>
              <a:cs typeface="Arial" panose="020B0604020202020204" pitchFamily="34" charset="0"/>
            </a:endParaRPr>
          </a:p>
          <a:p>
            <a:pPr algn="just"/>
            <a:r>
              <a:rPr lang="cs-CZ" sz="1050" dirty="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Po dvou odložených úvodních jarních kolech jsme se </a:t>
            </a:r>
            <a:r>
              <a:rPr lang="cs-CZ" sz="1000" b="0" dirty="0" smtClean="0">
                <a:latin typeface="Arial" panose="020B0604020202020204" pitchFamily="34" charset="0"/>
                <a:cs typeface="Arial" panose="020B0604020202020204" pitchFamily="34" charset="0"/>
              </a:rPr>
              <a:t>mužstvo dospělých konečně dočkalo </a:t>
            </a:r>
            <a:r>
              <a:rPr lang="cs-CZ" sz="1000" b="0" dirty="0">
                <a:latin typeface="Arial" panose="020B0604020202020204" pitchFamily="34" charset="0"/>
                <a:cs typeface="Arial" panose="020B0604020202020204" pitchFamily="34" charset="0"/>
              </a:rPr>
              <a:t>a v neděli 25. 3. 2018 </a:t>
            </a:r>
            <a:r>
              <a:rPr lang="cs-CZ" sz="1000" b="0" dirty="0" smtClean="0">
                <a:latin typeface="Arial" panose="020B0604020202020204" pitchFamily="34" charset="0"/>
                <a:cs typeface="Arial" panose="020B0604020202020204" pitchFamily="34" charset="0"/>
              </a:rPr>
              <a:t>vyrazilo </a:t>
            </a:r>
            <a:r>
              <a:rPr lang="cs-CZ" sz="1000" b="0" dirty="0">
                <a:latin typeface="Arial" panose="020B0604020202020204" pitchFamily="34" charset="0"/>
                <a:cs typeface="Arial" panose="020B0604020202020204" pitchFamily="34" charset="0"/>
              </a:rPr>
              <a:t>do Ústí </a:t>
            </a:r>
            <a:r>
              <a:rPr lang="cs-CZ" sz="1000" b="0" dirty="0" err="1">
                <a:latin typeface="Arial" panose="020B0604020202020204" pitchFamily="34" charset="0"/>
                <a:cs typeface="Arial" panose="020B0604020202020204" pitchFamily="34" charset="0"/>
              </a:rPr>
              <a:t>n.L.</a:t>
            </a:r>
            <a:r>
              <a:rPr lang="cs-CZ" sz="1000" b="0" dirty="0">
                <a:latin typeface="Arial" panose="020B0604020202020204" pitchFamily="34" charset="0"/>
                <a:cs typeface="Arial" panose="020B0604020202020204" pitchFamily="34" charset="0"/>
              </a:rPr>
              <a:t>  na umělou trávu, kde mají v březnu domácí hřiště zachraňující se FK ČL Neštěmice. Soupeř měl na jaře za sebou už 2 utkání, v nichž získal 4 body. Naše mužstvo si před zápasem v průběhu týdne zahrálo přátelák na umělce v Roudnici </a:t>
            </a:r>
            <a:r>
              <a:rPr lang="cs-CZ" sz="1000" b="0" dirty="0" err="1">
                <a:latin typeface="Arial" panose="020B0604020202020204" pitchFamily="34" charset="0"/>
                <a:cs typeface="Arial" panose="020B0604020202020204" pitchFamily="34" charset="0"/>
              </a:rPr>
              <a:t>n.L.</a:t>
            </a:r>
            <a:r>
              <a:rPr lang="cs-CZ" sz="1000" b="0" dirty="0">
                <a:latin typeface="Arial" panose="020B0604020202020204" pitchFamily="34" charset="0"/>
                <a:cs typeface="Arial" panose="020B0604020202020204" pitchFamily="34" charset="0"/>
              </a:rPr>
              <a:t> s </a:t>
            </a:r>
            <a:r>
              <a:rPr lang="cs-CZ" sz="1000" b="0" dirty="0" err="1">
                <a:latin typeface="Arial" panose="020B0604020202020204" pitchFamily="34" charset="0"/>
                <a:cs typeface="Arial" panose="020B0604020202020204" pitchFamily="34" charset="0"/>
              </a:rPr>
              <a:t>Podřipanem</a:t>
            </a:r>
            <a:r>
              <a:rPr lang="cs-CZ" sz="1000" b="0" dirty="0">
                <a:latin typeface="Arial" panose="020B0604020202020204" pitchFamily="34" charset="0"/>
                <a:cs typeface="Arial" panose="020B0604020202020204" pitchFamily="34" charset="0"/>
              </a:rPr>
              <a:t> Rovné. Zvítězilo 6:2. Trenéři a nejenom oni byli zvědavi, jak se bude utkání vyvíjet a s jakou herní pohodou mužstvo do jara vyrukuje. V kádru chyběli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s Brandejsem. </a:t>
            </a:r>
          </a:p>
          <a:p>
            <a:pPr algn="just"/>
            <a:r>
              <a:rPr lang="cs-CZ" sz="1000" dirty="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Začátek byl opatrný, ale oku diváka se se přeci jen zdálo, že Štětí přebírá režijní taktovku. V 8. minutě po sprintu Fausta po levé straně dostal nabito Walter, ale trefit cíl  nedokázal. Kopali jsme také roh a ve 12. minutě vyfasoval žlutou kartu domácí </a:t>
            </a:r>
            <a:r>
              <a:rPr lang="cs-CZ" sz="1000" b="0" dirty="0" err="1">
                <a:latin typeface="Arial" panose="020B0604020202020204" pitchFamily="34" charset="0"/>
                <a:cs typeface="Arial" panose="020B0604020202020204" pitchFamily="34" charset="0"/>
              </a:rPr>
              <a:t>Urbánszký</a:t>
            </a:r>
            <a:r>
              <a:rPr lang="cs-CZ" sz="1000" b="0" dirty="0">
                <a:latin typeface="Arial" panose="020B0604020202020204" pitchFamily="34" charset="0"/>
                <a:cs typeface="Arial" panose="020B0604020202020204" pitchFamily="34" charset="0"/>
              </a:rPr>
              <a:t>. Postupně jsme začali ztrácet herní rytmus a ke slovu přicházeli i domácí. Šanci, a jak se později ukázalo, největší měli ve 20. minutě z volného přímého kopu z hranice šestnáctky. Balón skončil v náručí gólmana. Ve 25. minutě už jsme se chtěli radovat, když po střele </a:t>
            </a:r>
            <a:r>
              <a:rPr lang="cs-CZ" sz="1000" b="0" dirty="0" err="1">
                <a:latin typeface="Arial" panose="020B0604020202020204" pitchFamily="34" charset="0"/>
                <a:cs typeface="Arial" panose="020B0604020202020204" pitchFamily="34" charset="0"/>
              </a:rPr>
              <a:t>Kuclera</a:t>
            </a:r>
            <a:r>
              <a:rPr lang="cs-CZ" sz="1000" b="0" dirty="0">
                <a:latin typeface="Arial" panose="020B0604020202020204" pitchFamily="34" charset="0"/>
                <a:cs typeface="Arial" panose="020B0604020202020204" pitchFamily="34" charset="0"/>
              </a:rPr>
              <a:t> z velké dálky skončil míč těsně nad břevnem. Za chladného větrného počasí už toho pak diváci v 1. poločase moc zajímavého neviděli. Roh domácích jsme odhlavičkovali a trestný kop ve 40. minutě byl po odrazu obrany zakončen střelou nad branku Štětí. Druhý poločas jsme zahájili s o poznání větší chutí překonat obranu Neštěmic. Do útoku se vydal Faust, ale nenašel se nikdo, kdo by usměrnil jeho přihrávku za záda brankáře Dominika Čermáka. Po rohu hlavičkoval </a:t>
            </a:r>
            <a:r>
              <a:rPr lang="cs-CZ" sz="1000" b="0" dirty="0" err="1">
                <a:latin typeface="Arial" panose="020B0604020202020204" pitchFamily="34" charset="0"/>
                <a:cs typeface="Arial" panose="020B0604020202020204" pitchFamily="34" charset="0"/>
              </a:rPr>
              <a:t>Čámský</a:t>
            </a:r>
            <a:r>
              <a:rPr lang="cs-CZ" sz="1000" b="0" dirty="0">
                <a:latin typeface="Arial" panose="020B0604020202020204" pitchFamily="34" charset="0"/>
                <a:cs typeface="Arial" panose="020B0604020202020204" pitchFamily="34" charset="0"/>
              </a:rPr>
              <a:t>, ale branka, jako v týdnu proti Rovnému z toho nebyla. Výhodu trestného kopu měl Rejman, ale nakonec z toho byl jen roh. Stejnou výhodu měl i soupeř, ale trefil dobře postavenou zeď. Stejně jako v 1. poločase, tak i ve 2., naše úvodní mírná </a:t>
            </a:r>
            <a:r>
              <a:rPr lang="cs-CZ" sz="1000" b="0" dirty="0" smtClean="0">
                <a:latin typeface="Arial" panose="020B0604020202020204" pitchFamily="34" charset="0"/>
                <a:cs typeface="Arial" panose="020B0604020202020204" pitchFamily="34" charset="0"/>
              </a:rPr>
              <a:t>převaha</a:t>
            </a:r>
            <a:endParaRPr lang="cs-CZ" sz="1000" b="0" dirty="0">
              <a:latin typeface="Arial" panose="020B0604020202020204" pitchFamily="34" charset="0"/>
              <a:cs typeface="Arial" panose="020B0604020202020204" pitchFamily="34" charset="0"/>
            </a:endParaRPr>
          </a:p>
        </p:txBody>
      </p:sp>
      <p:pic>
        <p:nvPicPr>
          <p:cNvPr id="80" name="Obrázek 79"/>
          <p:cNvPicPr>
            <a:picLocks noChangeAspect="1"/>
          </p:cNvPicPr>
          <p:nvPr/>
        </p:nvPicPr>
        <p:blipFill>
          <a:blip r:embed="rId63"/>
          <a:stretch>
            <a:fillRect/>
          </a:stretch>
        </p:blipFill>
        <p:spPr>
          <a:xfrm>
            <a:off x="3915341" y="531091"/>
            <a:ext cx="837163" cy="1080046"/>
          </a:xfrm>
          <a:prstGeom prst="rect">
            <a:avLst/>
          </a:prstGeom>
        </p:spPr>
      </p:pic>
      <p:sp>
        <p:nvSpPr>
          <p:cNvPr id="3" name="TextovéPole 2"/>
          <p:cNvSpPr txBox="1"/>
          <p:nvPr/>
        </p:nvSpPr>
        <p:spPr>
          <a:xfrm>
            <a:off x="5467352" y="1315244"/>
            <a:ext cx="4602160" cy="3323987"/>
          </a:xfrm>
          <a:prstGeom prst="rect">
            <a:avLst/>
          </a:prstGeom>
          <a:pattFill prst="pct10">
            <a:fgClr>
              <a:schemeClr val="accent1"/>
            </a:fgClr>
            <a:bgClr>
              <a:schemeClr val="bg1"/>
            </a:bgClr>
          </a:pattFill>
          <a:effectLst>
            <a:glow rad="101600">
              <a:srgbClr val="FFFF66">
                <a:alpha val="40000"/>
              </a:srgbClr>
            </a:glow>
            <a:softEdge rad="241300"/>
          </a:effectLst>
        </p:spPr>
        <p:txBody>
          <a:bodyPr wrap="square" rtlCol="0">
            <a:spAutoFit/>
          </a:bodyPr>
          <a:lstStyle/>
          <a:p>
            <a:pPr algn="ctr"/>
            <a:r>
              <a:rPr lang="cs-CZ" sz="2000" dirty="0" smtClean="0">
                <a:ln>
                  <a:solidFill>
                    <a:srgbClr val="3333CC"/>
                  </a:solidFill>
                </a:ln>
                <a:latin typeface="Arial Black" panose="020B0A04020102020204" pitchFamily="34" charset="0"/>
              </a:rPr>
              <a:t>FK ČL Neštěmice – SK Štětí</a:t>
            </a:r>
          </a:p>
          <a:p>
            <a:pPr algn="ctr"/>
            <a:r>
              <a:rPr lang="cs-CZ" sz="2000" dirty="0" smtClean="0">
                <a:ln>
                  <a:solidFill>
                    <a:srgbClr val="3333CC"/>
                  </a:solidFill>
                </a:ln>
                <a:latin typeface="Arial Black" panose="020B0A04020102020204" pitchFamily="34" charset="0"/>
              </a:rPr>
              <a:t>2:0(1:0) 25.3.2018 13.kolo</a:t>
            </a:r>
          </a:p>
          <a:p>
            <a:pPr algn="just"/>
            <a:r>
              <a:rPr lang="cs-CZ" sz="1400" u="sng" dirty="0" smtClean="0">
                <a:latin typeface="Arial Black" panose="020B0A04020102020204" pitchFamily="34" charset="0"/>
                <a:cs typeface="Arial" panose="020B0604020202020204" pitchFamily="34" charset="0"/>
              </a:rPr>
              <a:t>Hodnocení Miloslav Hromy – trenér SK Štětí:</a:t>
            </a:r>
            <a:endParaRPr lang="cs-CZ" sz="1400" dirty="0" smtClean="0">
              <a:latin typeface="Arial Black" panose="020B0A04020102020204" pitchFamily="34" charset="0"/>
              <a:cs typeface="Arial" panose="020B0604020202020204" pitchFamily="34" charset="0"/>
            </a:endParaRPr>
          </a:p>
          <a:p>
            <a:pPr algn="just"/>
            <a:r>
              <a:rPr lang="cs-CZ" sz="1100" dirty="0" smtClean="0">
                <a:latin typeface="Arial" panose="020B0604020202020204" pitchFamily="34" charset="0"/>
                <a:cs typeface="Arial" panose="020B0604020202020204" pitchFamily="34" charset="0"/>
              </a:rPr>
              <a:t>Z</a:t>
            </a:r>
            <a:r>
              <a:rPr lang="cs-CZ" dirty="0">
                <a:latin typeface="Arial" panose="020B0604020202020204" pitchFamily="34" charset="0"/>
                <a:cs typeface="Arial" panose="020B0604020202020204" pitchFamily="34" charset="0"/>
              </a:rPr>
              <a:t> dnešního zápasu jsme měli určité obavy, protože jsme věděli, že nás těžký soupeř. Z výkonu hráčů máme ale radost, protože se Neštěmic nezalekli a i za nepříznivého stavu 0:2 pořád hráli a snažili se výsledek vylepšit. I proti tak silnému soupeři jsme dokázali kombinovat a škoda jen, že se nám za stavu 0:1 nepodařilo vyrovnat. Možná by se nám pak podařilo třeba i nějaký ten bodík získat. Domácí jsme výkonem zaskočili a museli se o zisk 3 bodů a výhru 2:0 hodně porvat. S předvedenou hrou jsme spokojeni.  Myslím, že schovat se v zimě hlavně do haly a trénovat hlavně techniku s balónem byl dobrý tah. Většině hráčů to chybělo a věříme, že se to v dalších zápasech projeví. Třeba hned za týden 1.4.2018 v 10:00 doma proti TJ Hvězdě Trnovany.   </a:t>
            </a:r>
          </a:p>
        </p:txBody>
      </p:sp>
      <p:sp>
        <p:nvSpPr>
          <p:cNvPr id="4" name="TextovéPole 3"/>
          <p:cNvSpPr txBox="1"/>
          <p:nvPr/>
        </p:nvSpPr>
        <p:spPr>
          <a:xfrm>
            <a:off x="5544592" y="103808"/>
            <a:ext cx="4530152" cy="707886"/>
          </a:xfrm>
          <a:prstGeom prst="rect">
            <a:avLst/>
          </a:prstGeom>
          <a:solidFill>
            <a:srgbClr val="FFFF00"/>
          </a:solidFill>
          <a:effectLst>
            <a:glow>
              <a:srgbClr val="FFFF66"/>
            </a:glow>
            <a:outerShdw blurRad="152400" dist="215900" dir="5400000" algn="ctr" rotWithShape="0">
              <a:schemeClr val="accent1">
                <a:lumMod val="20000"/>
                <a:lumOff val="80000"/>
              </a:schemeClr>
            </a:outerShdw>
            <a:softEdge rad="330200"/>
          </a:effectLst>
          <a:scene3d>
            <a:camera prst="orthographicFront"/>
            <a:lightRig rig="threePt" dir="t">
              <a:rot lat="0" lon="0" rev="4200000"/>
            </a:lightRig>
          </a:scene3d>
          <a:sp3d extrusionH="374650">
            <a:bevelT w="19050"/>
            <a:extrusionClr>
              <a:schemeClr val="accent1">
                <a:lumMod val="20000"/>
                <a:lumOff val="80000"/>
              </a:schemeClr>
            </a:extrusionClr>
          </a:sp3d>
        </p:spPr>
        <p:txBody>
          <a:bodyPr wrap="square" rtlCol="0">
            <a:spAutoFit/>
          </a:bodyPr>
          <a:lstStyle/>
          <a:p>
            <a:pPr algn="ctr"/>
            <a:r>
              <a:rPr lang="cs-CZ" sz="2000" dirty="0" smtClean="0">
                <a:latin typeface="Arial Black" panose="020B0A04020102020204" pitchFamily="34" charset="0"/>
              </a:rPr>
              <a:t>Jak viděla zápas v Neštěmicích hostující lavička  </a:t>
            </a:r>
          </a:p>
        </p:txBody>
      </p:sp>
      <p:sp>
        <p:nvSpPr>
          <p:cNvPr id="2" name="TextovéPole 1"/>
          <p:cNvSpPr txBox="1"/>
          <p:nvPr/>
        </p:nvSpPr>
        <p:spPr>
          <a:xfrm>
            <a:off x="143992" y="105624"/>
            <a:ext cx="3528392" cy="1569660"/>
          </a:xfrm>
          <a:prstGeom prst="rect">
            <a:avLst/>
          </a:prstGeom>
          <a:pattFill prst="dashUpDiag">
            <a:fgClr>
              <a:srgbClr val="FF66FF"/>
            </a:fgClr>
            <a:bgClr>
              <a:schemeClr val="bg1"/>
            </a:bgClr>
          </a:pattFill>
          <a:effectLst>
            <a:glow rad="114300">
              <a:srgbClr val="FFFF00">
                <a:alpha val="40000"/>
              </a:srgbClr>
            </a:glow>
            <a:softEdge rad="0"/>
          </a:effectLst>
        </p:spPr>
        <p:txBody>
          <a:bodyPr wrap="square" rtlCol="0">
            <a:spAutoFit/>
          </a:bodyPr>
          <a:lstStyle/>
          <a:p>
            <a:pPr algn="ctr"/>
            <a:r>
              <a:rPr lang="cs-CZ" sz="2400" dirty="0" smtClean="0">
                <a:solidFill>
                  <a:srgbClr val="3333CC"/>
                </a:solidFill>
                <a:latin typeface="Arial Black" panose="020B0A04020102020204" pitchFamily="34" charset="0"/>
              </a:rPr>
              <a:t>Mysleli jsme na výhru, ale branku v normální hrací době jsme nevstřelili</a:t>
            </a:r>
          </a:p>
        </p:txBody>
      </p:sp>
      <p:cxnSp>
        <p:nvCxnSpPr>
          <p:cNvPr id="6" name="Přímá spojnice se šipkou 5"/>
          <p:cNvCxnSpPr/>
          <p:nvPr/>
        </p:nvCxnSpPr>
        <p:spPr bwMode="auto">
          <a:xfrm>
            <a:off x="3240336" y="7004456"/>
            <a:ext cx="1440160" cy="0"/>
          </a:xfrm>
          <a:prstGeom prst="straightConnector1">
            <a:avLst/>
          </a:prstGeom>
          <a:noFill/>
          <a:ln w="38100" cap="flat" cmpd="sng" algn="ctr">
            <a:solidFill>
              <a:schemeClr val="tx2">
                <a:lumMod val="65000"/>
                <a:lumOff val="35000"/>
              </a:schemeClr>
            </a:solidFill>
            <a:prstDash val="solid"/>
            <a:round/>
            <a:headEnd type="none" w="med" len="med"/>
            <a:tailEnd type="triangle"/>
          </a:ln>
          <a:effectLst>
            <a:outerShdw dist="45791" dir="2021404" algn="ctr" rotWithShape="0">
              <a:srgbClr val="9999FF"/>
            </a:outerShdw>
          </a:effectLst>
        </p:spPr>
      </p:cxnSp>
      <p:pic>
        <p:nvPicPr>
          <p:cNvPr id="5" name="Obrázek 4" descr="Týmy / Kontakty :: Rakocup2004"/>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5750405" y="5059988"/>
            <a:ext cx="1857375" cy="1390650"/>
          </a:xfrm>
          <a:prstGeom prst="rect">
            <a:avLst/>
          </a:prstGeom>
        </p:spPr>
      </p:pic>
      <p:pic>
        <p:nvPicPr>
          <p:cNvPr id="7" name="Obrázek 6" descr="mcsclassnet - Room 1 Term 2 Week 2"/>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8667012" y="5209843"/>
            <a:ext cx="978390" cy="1224000"/>
          </a:xfrm>
          <a:prstGeom prst="rect">
            <a:avLst/>
          </a:prstGeom>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914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
        <p:nvSpPr>
          <p:cNvPr id="2" name="Obdélník 1"/>
          <p:cNvSpPr/>
          <p:nvPr/>
        </p:nvSpPr>
        <p:spPr>
          <a:xfrm>
            <a:off x="5445303" y="746576"/>
            <a:ext cx="4536504" cy="5609228"/>
          </a:xfrm>
          <a:prstGeom prst="rect">
            <a:avLst/>
          </a:prstGeom>
        </p:spPr>
        <p:txBody>
          <a:bodyPr wrap="square">
            <a:spAutoFit/>
          </a:bodyPr>
          <a:lstStyle/>
          <a:p>
            <a:pPr algn="just"/>
            <a:r>
              <a:rPr lang="cs-CZ" sz="1000" b="0" dirty="0">
                <a:latin typeface="Arial" panose="020B0604020202020204" pitchFamily="34" charset="0"/>
                <a:cs typeface="Arial" panose="020B0604020202020204" pitchFamily="34" charset="0"/>
              </a:rPr>
              <a:t>vyprchala a skóre mohli naopak otevřít domácí v 66. minutě. Příležitost se naskytla po centru a hlavičce, která skončila o milimetr nad brankou. Hezky vystřelil Rejman o 2 minuty později, ale brankář Neštěmic byl připraven. V dobré pozici byl i Jakub Slavíček, ale čas na přesnější a tvrdší zakončení nedostal. V 73. minutě se do míče na 17 metrech před brankou Neštěmic opřel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ale  trefil jen prostředek branky, kde nebyl nikdo jiný než její strážce. Domácí se snažili také dostat do nějaké té šance. Měli k dobru několik trestných kopů, ale žádný z nich k vytouženému cíli nevedl. Mužstva už se pomalu začala smiřovat s penaltami, když  se rozběhly 3 minuty nastavení a právě v těch se odehrály nejdramatičtější okamžiky celého zápasu. Nejprve pálil na neštěmickou branku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a tečovaný míč zazvonil z vrchu o břevno. Na druhé straně hřiště si zase v 92. minutě s míčem pohrál Mencl, až o něj přišel a postup hráče Neštěmic na samotného brankáře jsme hasili za minutu dvanáct. No a v 93. minutě si zase s kardiaky pohrál brankář Štětí Gabriel. S malou domů si chtěl pošpásovat, ale byl polapen na švestkách a domácí hráč usměrňoval míč do prázdné branky. Fuj. Skončilo to na horní konstrukci branky z venku.  Teprve pak byl konec a šlo se na oblíbené penalty</a:t>
            </a:r>
            <a:r>
              <a:rPr lang="cs-CZ" sz="1000" b="0" dirty="0" smtClean="0">
                <a:latin typeface="Arial" panose="020B0604020202020204" pitchFamily="34" charset="0"/>
                <a:cs typeface="Arial" panose="020B0604020202020204" pitchFamily="34" charset="0"/>
              </a:rPr>
              <a:t>.</a:t>
            </a:r>
          </a:p>
          <a:p>
            <a:r>
              <a:rPr lang="cs-CZ" sz="1050" b="0" u="sng" dirty="0">
                <a:latin typeface="Arial" panose="020B0604020202020204" pitchFamily="34" charset="0"/>
                <a:cs typeface="Arial" panose="020B0604020202020204" pitchFamily="34" charset="0"/>
              </a:rPr>
              <a:t>Penalty:</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Štětí   </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 Neštěmice</a:t>
            </a:r>
            <a:endParaRPr lang="cs-CZ" sz="1050" b="0" dirty="0">
              <a:latin typeface="Arial" panose="020B0604020202020204" pitchFamily="34" charset="0"/>
              <a:cs typeface="Arial" panose="020B0604020202020204" pitchFamily="34" charset="0"/>
            </a:endParaRPr>
          </a:p>
          <a:p>
            <a:r>
              <a:rPr lang="cs-CZ" sz="1050" b="0" dirty="0" err="1">
                <a:latin typeface="Arial" panose="020B0604020202020204" pitchFamily="34" charset="0"/>
                <a:cs typeface="Arial" panose="020B0604020202020204" pitchFamily="34" charset="0"/>
              </a:rPr>
              <a:t>D.Šraga</a:t>
            </a:r>
            <a:r>
              <a:rPr lang="cs-CZ" sz="1050" b="0" dirty="0">
                <a:latin typeface="Arial" panose="020B0604020202020204" pitchFamily="34" charset="0"/>
                <a:cs typeface="Arial" panose="020B0604020202020204" pitchFamily="34" charset="0"/>
              </a:rPr>
              <a:t>         1:0                                      </a:t>
            </a:r>
            <a:r>
              <a:rPr lang="cs-CZ" sz="1050" b="0" dirty="0" err="1">
                <a:latin typeface="Arial" panose="020B0604020202020204" pitchFamily="34" charset="0"/>
                <a:cs typeface="Arial" panose="020B0604020202020204" pitchFamily="34" charset="0"/>
              </a:rPr>
              <a:t>M.Procházka</a:t>
            </a:r>
            <a:r>
              <a:rPr lang="cs-CZ" sz="1050" b="0" dirty="0">
                <a:latin typeface="Arial" panose="020B0604020202020204" pitchFamily="34" charset="0"/>
                <a:cs typeface="Arial" panose="020B0604020202020204" pitchFamily="34" charset="0"/>
              </a:rPr>
              <a:t>                1:0  Gabriel chytil        </a:t>
            </a:r>
          </a:p>
          <a:p>
            <a:r>
              <a:rPr lang="cs-CZ" sz="1050" b="0" dirty="0" err="1">
                <a:latin typeface="Arial" panose="020B0604020202020204" pitchFamily="34" charset="0"/>
                <a:cs typeface="Arial" panose="020B0604020202020204" pitchFamily="34" charset="0"/>
              </a:rPr>
              <a:t>M.Čámský</a:t>
            </a:r>
            <a:r>
              <a:rPr lang="cs-CZ" sz="1050" b="0" dirty="0">
                <a:latin typeface="Arial" panose="020B0604020202020204" pitchFamily="34" charset="0"/>
                <a:cs typeface="Arial" panose="020B0604020202020204" pitchFamily="34" charset="0"/>
              </a:rPr>
              <a:t>     1:0    vedle                         </a:t>
            </a:r>
            <a:r>
              <a:rPr lang="cs-CZ" sz="1050" b="0" dirty="0" err="1">
                <a:latin typeface="Arial" panose="020B0604020202020204" pitchFamily="34" charset="0"/>
                <a:cs typeface="Arial" panose="020B0604020202020204" pitchFamily="34" charset="0"/>
              </a:rPr>
              <a:t>J.Maštalíř</a:t>
            </a:r>
            <a:r>
              <a:rPr lang="cs-CZ" sz="1050" b="0" dirty="0">
                <a:latin typeface="Arial" panose="020B0604020202020204" pitchFamily="34" charset="0"/>
                <a:cs typeface="Arial" panose="020B0604020202020204" pitchFamily="34" charset="0"/>
              </a:rPr>
              <a:t>                      1:0   vedle</a:t>
            </a:r>
          </a:p>
          <a:p>
            <a:r>
              <a:rPr lang="cs-CZ" sz="1050" b="0" dirty="0" err="1">
                <a:latin typeface="Arial" panose="020B0604020202020204" pitchFamily="34" charset="0"/>
                <a:cs typeface="Arial" panose="020B0604020202020204" pitchFamily="34" charset="0"/>
              </a:rPr>
              <a:t>M.Rejman</a:t>
            </a:r>
            <a:r>
              <a:rPr lang="cs-CZ" sz="1050" b="0" dirty="0">
                <a:latin typeface="Arial" panose="020B0604020202020204" pitchFamily="34" charset="0"/>
                <a:cs typeface="Arial" panose="020B0604020202020204" pitchFamily="34" charset="0"/>
              </a:rPr>
              <a:t>      2:0                                     </a:t>
            </a:r>
            <a:r>
              <a:rPr lang="cs-CZ" sz="1050" b="0" dirty="0" err="1">
                <a:latin typeface="Arial" panose="020B0604020202020204" pitchFamily="34" charset="0"/>
                <a:cs typeface="Arial" panose="020B0604020202020204" pitchFamily="34" charset="0"/>
              </a:rPr>
              <a:t>D.Čermák</a:t>
            </a:r>
            <a:r>
              <a:rPr lang="cs-CZ" sz="1050" b="0" dirty="0">
                <a:latin typeface="Arial" panose="020B0604020202020204" pitchFamily="34" charset="0"/>
                <a:cs typeface="Arial" panose="020B0604020202020204" pitchFamily="34" charset="0"/>
              </a:rPr>
              <a:t>(brankář)       2:1</a:t>
            </a:r>
          </a:p>
          <a:p>
            <a:r>
              <a:rPr lang="cs-CZ" sz="1050" b="0" dirty="0" err="1">
                <a:latin typeface="Arial" panose="020B0604020202020204" pitchFamily="34" charset="0"/>
                <a:cs typeface="Arial" panose="020B0604020202020204" pitchFamily="34" charset="0"/>
              </a:rPr>
              <a:t>F.Svoboda</a:t>
            </a:r>
            <a:r>
              <a:rPr lang="cs-CZ" sz="1050" b="0" dirty="0">
                <a:latin typeface="Arial" panose="020B0604020202020204" pitchFamily="34" charset="0"/>
                <a:cs typeface="Arial" panose="020B0604020202020204" pitchFamily="34" charset="0"/>
              </a:rPr>
              <a:t>     3:1                                     </a:t>
            </a:r>
            <a:r>
              <a:rPr lang="cs-CZ" sz="1050" b="0" dirty="0" err="1">
                <a:latin typeface="Arial" panose="020B0604020202020204" pitchFamily="34" charset="0"/>
                <a:cs typeface="Arial" panose="020B0604020202020204" pitchFamily="34" charset="0"/>
              </a:rPr>
              <a:t>A.Urbánszký</a:t>
            </a:r>
            <a:r>
              <a:rPr lang="cs-CZ" sz="1050" b="0" dirty="0">
                <a:latin typeface="Arial" panose="020B0604020202020204" pitchFamily="34" charset="0"/>
                <a:cs typeface="Arial" panose="020B0604020202020204" pitchFamily="34" charset="0"/>
              </a:rPr>
              <a:t>                 3:2</a:t>
            </a:r>
          </a:p>
          <a:p>
            <a:r>
              <a:rPr lang="cs-CZ" sz="1050" b="0" dirty="0" err="1">
                <a:latin typeface="Arial" panose="020B0604020202020204" pitchFamily="34" charset="0"/>
                <a:cs typeface="Arial" panose="020B0604020202020204" pitchFamily="34" charset="0"/>
              </a:rPr>
              <a:t>J.Vokoun</a:t>
            </a:r>
            <a:r>
              <a:rPr lang="cs-CZ" sz="1050" b="0" dirty="0">
                <a:latin typeface="Arial" panose="020B0604020202020204" pitchFamily="34" charset="0"/>
                <a:cs typeface="Arial" panose="020B0604020202020204" pitchFamily="34" charset="0"/>
              </a:rPr>
              <a:t>       4:2</a:t>
            </a:r>
          </a:p>
          <a:p>
            <a:r>
              <a:rPr lang="cs-CZ" sz="1050" b="0" dirty="0">
                <a:latin typeface="Arial" panose="020B0604020202020204" pitchFamily="34" charset="0"/>
                <a:cs typeface="Arial" panose="020B0604020202020204" pitchFamily="34" charset="0"/>
              </a:rPr>
              <a:t> </a:t>
            </a:r>
          </a:p>
          <a:p>
            <a:r>
              <a:rPr lang="cs-CZ" sz="1400" dirty="0">
                <a:latin typeface="Arial" panose="020B0604020202020204" pitchFamily="34" charset="0"/>
                <a:cs typeface="Arial" panose="020B0604020202020204" pitchFamily="34" charset="0"/>
              </a:rPr>
              <a:t>Vítězíme na penalty 4:2     </a:t>
            </a:r>
          </a:p>
          <a:p>
            <a:r>
              <a:rPr lang="cs-CZ" sz="1050" b="0" dirty="0">
                <a:latin typeface="Arial" panose="020B0604020202020204" pitchFamily="34" charset="0"/>
                <a:cs typeface="Arial" panose="020B0604020202020204" pitchFamily="34" charset="0"/>
              </a:rPr>
              <a:t> </a:t>
            </a:r>
          </a:p>
          <a:p>
            <a:r>
              <a:rPr lang="cs-CZ" sz="1050" b="0" u="sng" dirty="0">
                <a:latin typeface="Arial" panose="020B0604020202020204" pitchFamily="34" charset="0"/>
                <a:cs typeface="Arial" panose="020B0604020202020204" pitchFamily="34" charset="0"/>
              </a:rPr>
              <a:t>Sestava: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J.Gabriel-M.Čámský</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F.Svoboda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J.Vacek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D.Mencl-J.Slavíček</a:t>
            </a:r>
            <a:r>
              <a:rPr lang="cs-CZ" sz="1050" b="0" dirty="0">
                <a:latin typeface="Arial" panose="020B0604020202020204" pitchFamily="34" charset="0"/>
                <a:cs typeface="Arial" panose="020B0604020202020204" pitchFamily="34" charset="0"/>
              </a:rPr>
              <a:t>, </a:t>
            </a:r>
            <a:endParaRPr lang="cs-CZ" sz="1050" b="0" dirty="0" smtClean="0">
              <a:latin typeface="Arial" panose="020B0604020202020204" pitchFamily="34" charset="0"/>
              <a:cs typeface="Arial" panose="020B0604020202020204" pitchFamily="34" charset="0"/>
            </a:endParaRPr>
          </a:p>
          <a:p>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V.Kucler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D.Šraga</a:t>
            </a:r>
            <a:r>
              <a:rPr lang="cs-CZ" sz="1050" b="0" dirty="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M.Rejman</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M.Faust-M.Walter</a:t>
            </a:r>
            <a:r>
              <a:rPr lang="cs-CZ" sz="1050" b="0" dirty="0">
                <a:latin typeface="Arial" panose="020B0604020202020204" pitchFamily="34" charset="0"/>
                <a:cs typeface="Arial" panose="020B0604020202020204" pitchFamily="34" charset="0"/>
              </a:rPr>
              <a:t>(72.J.Vokoun)</a:t>
            </a:r>
          </a:p>
          <a:p>
            <a:r>
              <a:rPr lang="cs-CZ" sz="1050" b="0" u="sng" dirty="0">
                <a:latin typeface="Arial" panose="020B0604020202020204" pitchFamily="34" charset="0"/>
                <a:cs typeface="Arial" panose="020B0604020202020204" pitchFamily="34" charset="0"/>
              </a:rPr>
              <a:t>Připraveni:</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D.Beruška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V.Poráč</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R.Feko</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J.Černý</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Trenéři:</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K.Zuna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J.Ransdorf</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Vedoucí: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J.Havner</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M.Karrman-K.Rouček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I.Kuriljak</a:t>
            </a:r>
            <a:r>
              <a:rPr lang="cs-CZ" sz="1050" b="0" dirty="0">
                <a:latin typeface="Arial" panose="020B0604020202020204" pitchFamily="34" charset="0"/>
                <a:cs typeface="Arial" panose="020B0604020202020204" pitchFamily="34" charset="0"/>
              </a:rPr>
              <a:t> Delegát: </a:t>
            </a:r>
            <a:r>
              <a:rPr lang="cs-CZ" sz="1050" b="0" dirty="0" err="1">
                <a:latin typeface="Arial" panose="020B0604020202020204" pitchFamily="34" charset="0"/>
                <a:cs typeface="Arial" panose="020B0604020202020204" pitchFamily="34" charset="0"/>
              </a:rPr>
              <a:t>P.Wencl</a:t>
            </a:r>
            <a:r>
              <a:rPr lang="cs-CZ" sz="1050" b="0" dirty="0">
                <a:latin typeface="Arial" panose="020B0604020202020204" pitchFamily="34" charset="0"/>
                <a:cs typeface="Arial" panose="020B0604020202020204" pitchFamily="34" charset="0"/>
              </a:rPr>
              <a:t>     80 </a:t>
            </a:r>
            <a:r>
              <a:rPr lang="cs-CZ" sz="1050" b="0" dirty="0" smtClean="0">
                <a:latin typeface="Arial" panose="020B0604020202020204" pitchFamily="34" charset="0"/>
                <a:cs typeface="Arial" panose="020B0604020202020204" pitchFamily="34" charset="0"/>
              </a:rPr>
              <a:t>diváků</a:t>
            </a:r>
            <a:endParaRPr lang="cs-CZ" dirty="0"/>
          </a:p>
        </p:txBody>
      </p:sp>
      <p:sp>
        <p:nvSpPr>
          <p:cNvPr id="3" name="TextovéPole 2"/>
          <p:cNvSpPr txBox="1"/>
          <p:nvPr/>
        </p:nvSpPr>
        <p:spPr>
          <a:xfrm>
            <a:off x="5472584" y="91108"/>
            <a:ext cx="4680520" cy="584775"/>
          </a:xfrm>
          <a:prstGeom prst="rect">
            <a:avLst/>
          </a:prstGeom>
          <a:pattFill prst="wdDnDiag">
            <a:fgClr>
              <a:srgbClr val="99FFCC"/>
            </a:fgClr>
            <a:bgClr>
              <a:schemeClr val="bg1"/>
            </a:bgClr>
          </a:pattFill>
          <a:effectLst>
            <a:glow rad="101600">
              <a:srgbClr val="FFFF66">
                <a:alpha val="40000"/>
              </a:srgbClr>
            </a:glow>
            <a:softEdge rad="241300"/>
          </a:effectLst>
        </p:spPr>
        <p:txBody>
          <a:bodyPr wrap="square" rtlCol="0">
            <a:spAutoFit/>
          </a:bodyPr>
          <a:lstStyle/>
          <a:p>
            <a:pPr algn="ctr"/>
            <a:r>
              <a:rPr lang="cs-CZ" sz="1600" dirty="0" smtClean="0">
                <a:latin typeface="Verdana" panose="020B0604030504040204" pitchFamily="34" charset="0"/>
                <a:ea typeface="Verdana" panose="020B0604030504040204" pitchFamily="34" charset="0"/>
                <a:cs typeface="Verdana" panose="020B0604030504040204" pitchFamily="34" charset="0"/>
              </a:rPr>
              <a:t>Pokračování FK ČL Neštěmic – SK Štětí 0:1 PK  25.3.2018</a:t>
            </a:r>
          </a:p>
        </p:txBody>
      </p:sp>
      <p:sp>
        <p:nvSpPr>
          <p:cNvPr id="8" name="TextovéPole 7"/>
          <p:cNvSpPr txBox="1"/>
          <p:nvPr/>
        </p:nvSpPr>
        <p:spPr>
          <a:xfrm>
            <a:off x="143991" y="1387252"/>
            <a:ext cx="4600985" cy="5393784"/>
          </a:xfrm>
          <a:prstGeom prst="rect">
            <a:avLst/>
          </a:prstGeom>
          <a:noFill/>
          <a:effectLst>
            <a:glow rad="101600">
              <a:srgbClr val="FFFF66">
                <a:alpha val="40000"/>
              </a:srgbClr>
            </a:glow>
            <a:softEdge rad="241300"/>
          </a:effectLst>
        </p:spPr>
        <p:txBody>
          <a:bodyPr wrap="square" rtlCol="0">
            <a:spAutoFit/>
          </a:bodyPr>
          <a:lstStyle/>
          <a:p>
            <a:pPr algn="ctr"/>
            <a:r>
              <a:rPr lang="cs-CZ" sz="2000" dirty="0" smtClean="0">
                <a:ln>
                  <a:solidFill>
                    <a:srgbClr val="3333CC"/>
                  </a:solidFill>
                </a:ln>
                <a:latin typeface="Arial Black" panose="020B0A04020102020204" pitchFamily="34" charset="0"/>
              </a:rPr>
              <a:t>FK ČL Neštěmice – SK Štětí</a:t>
            </a:r>
          </a:p>
          <a:p>
            <a:pPr algn="ctr"/>
            <a:r>
              <a:rPr lang="cs-CZ" sz="2000" dirty="0" smtClean="0">
                <a:ln>
                  <a:solidFill>
                    <a:srgbClr val="3333CC"/>
                  </a:solidFill>
                </a:ln>
                <a:latin typeface="Arial Black" panose="020B0A04020102020204" pitchFamily="34" charset="0"/>
              </a:rPr>
              <a:t>2:0(1:0) 25.3.2018 13.kolo</a:t>
            </a:r>
          </a:p>
          <a:p>
            <a:pPr algn="just"/>
            <a:r>
              <a:rPr lang="cs-CZ" sz="1050" b="0" dirty="0">
                <a:latin typeface="Arial" panose="020B0604020202020204" pitchFamily="34" charset="0"/>
                <a:cs typeface="Arial" panose="020B0604020202020204" pitchFamily="34" charset="0"/>
              </a:rPr>
              <a:t>V prvním jarním kole jsme zavítali na hřiště jednoho z aspirantů na 1. místo, o které bojuje s dosud vedoucím Juniorem Děčín A. Neštěmice doposud prohrály jen jednou a to právě s vedoucím Děčínem.  Na umělou trávu jsme však  vyběhli odhodláni porvat se o co nejlepší výsledek a nenechat soupeři body zadarmo. Lepší vstup do utkání měli domácí. Už ve 3. minutě se odražený míč dostal k Slávkovi </a:t>
            </a:r>
            <a:r>
              <a:rPr lang="cs-CZ" sz="1050" b="0" dirty="0" err="1">
                <a:latin typeface="Arial" panose="020B0604020202020204" pitchFamily="34" charset="0"/>
                <a:cs typeface="Arial" panose="020B0604020202020204" pitchFamily="34" charset="0"/>
              </a:rPr>
              <a:t>Cinádrovi</a:t>
            </a:r>
            <a:r>
              <a:rPr lang="cs-CZ" sz="1050" b="0" dirty="0">
                <a:latin typeface="Arial" panose="020B0604020202020204" pitchFamily="34" charset="0"/>
                <a:cs typeface="Arial" panose="020B0604020202020204" pitchFamily="34" charset="0"/>
              </a:rPr>
              <a:t> a ten střelou do prázdné branky dostal domácí do vedení 1:0. V tento okamžik z nás spadla nervozita. Začali jsme hrát lépe, nabíhali jsme si za obranu a po jedné takové kombinaci postupovala Anička </a:t>
            </a:r>
            <a:r>
              <a:rPr lang="cs-CZ" sz="1050" b="0" dirty="0" err="1">
                <a:latin typeface="Arial" panose="020B0604020202020204" pitchFamily="34" charset="0"/>
                <a:cs typeface="Arial" panose="020B0604020202020204" pitchFamily="34" charset="0"/>
              </a:rPr>
              <a:t>Kožarská</a:t>
            </a:r>
            <a:r>
              <a:rPr lang="cs-CZ" sz="1050" b="0" dirty="0">
                <a:latin typeface="Arial" panose="020B0604020202020204" pitchFamily="34" charset="0"/>
                <a:cs typeface="Arial" panose="020B0604020202020204" pitchFamily="34" charset="0"/>
              </a:rPr>
              <a:t> sama na brankáře. Dostat míč mezi nohama brankáře do sítě se jí ale nepodařilo. Vypracovali jsme si i další příležitosti. Neštěmice zpozorněly a poznaly, že dnešní zápas pro ně snadnou procházkou nebude. Bára </a:t>
            </a:r>
            <a:r>
              <a:rPr lang="cs-CZ" sz="1050" b="0" dirty="0" err="1">
                <a:latin typeface="Arial" panose="020B0604020202020204" pitchFamily="34" charset="0"/>
                <a:cs typeface="Arial" panose="020B0604020202020204" pitchFamily="34" charset="0"/>
              </a:rPr>
              <a:t>Koleničová</a:t>
            </a:r>
            <a:r>
              <a:rPr lang="cs-CZ" sz="1050" b="0" dirty="0">
                <a:latin typeface="Arial" panose="020B0604020202020204" pitchFamily="34" charset="0"/>
                <a:cs typeface="Arial" panose="020B0604020202020204" pitchFamily="34" charset="0"/>
              </a:rPr>
              <a:t> se krásně prohnala po pravé straně, ale na výstavní centr před branku nikdo ze spoluhráčů nedosáhl.  2x blízko vyrovnání byl po samostatném postupu na brankáře  i Daniel </a:t>
            </a:r>
            <a:r>
              <a:rPr lang="cs-CZ" sz="1050" b="0" dirty="0" err="1">
                <a:latin typeface="Arial" panose="020B0604020202020204" pitchFamily="34" charset="0"/>
                <a:cs typeface="Arial" panose="020B0604020202020204" pitchFamily="34" charset="0"/>
              </a:rPr>
              <a:t>Hromý</a:t>
            </a:r>
            <a:r>
              <a:rPr lang="cs-CZ" sz="1050" b="0" dirty="0">
                <a:latin typeface="Arial" panose="020B0604020202020204" pitchFamily="34" charset="0"/>
                <a:cs typeface="Arial" panose="020B0604020202020204" pitchFamily="34" charset="0"/>
              </a:rPr>
              <a:t>, ale dnes svůj den neměl a tu správnou střeleckou obuv na nohách neměl. Šance se střídaly na obou stranách, a i když moc branek nepadalo, tak se třicítka diváků nenudila. Brzo po změně stran ve 40. minutě už jsme skákali radostí, ale bylo to předčasné. Krásně mířený míč z volného přímého kopu brankář vyrazil před sebe, kde dobíhala Aneta </a:t>
            </a:r>
            <a:r>
              <a:rPr lang="cs-CZ" sz="1050" b="0" dirty="0" err="1">
                <a:latin typeface="Arial" panose="020B0604020202020204" pitchFamily="34" charset="0"/>
                <a:cs typeface="Arial" panose="020B0604020202020204" pitchFamily="34" charset="0"/>
              </a:rPr>
              <a:t>Kožarská</a:t>
            </a:r>
            <a:r>
              <a:rPr lang="cs-CZ" sz="1050" b="0" dirty="0">
                <a:latin typeface="Arial" panose="020B0604020202020204" pitchFamily="34" charset="0"/>
                <a:cs typeface="Arial" panose="020B0604020202020204" pitchFamily="34" charset="0"/>
              </a:rPr>
              <a:t> a balón vrátit zpět do sítě nedokázala. Ve 45. minutě jsme si na chvilku zdřímli a toho ke vstřelení branky na 2:0, která byla nakonec i konečnou, využil Jan Dospěl. </a:t>
            </a:r>
          </a:p>
          <a:p>
            <a:pPr algn="just"/>
            <a:r>
              <a:rPr lang="cs-CZ" sz="1050" b="0" u="sng" dirty="0" smtClean="0">
                <a:latin typeface="Arial" panose="020B0604020202020204" pitchFamily="34" charset="0"/>
                <a:cs typeface="Arial" panose="020B0604020202020204" pitchFamily="34" charset="0"/>
              </a:rPr>
              <a:t>Sestava</a:t>
            </a:r>
            <a:r>
              <a:rPr lang="cs-CZ" sz="1050" b="0" u="sng" dirty="0">
                <a:latin typeface="Arial" panose="020B0604020202020204" pitchFamily="34" charset="0"/>
                <a:cs typeface="Arial" panose="020B0604020202020204" pitchFamily="34" charset="0"/>
              </a:rPr>
              <a:t>:</a:t>
            </a:r>
            <a:r>
              <a:rPr lang="cs-CZ" sz="1050" b="0" dirty="0">
                <a:latin typeface="Arial" panose="020B0604020202020204" pitchFamily="34" charset="0"/>
                <a:cs typeface="Arial" panose="020B0604020202020204" pitchFamily="34" charset="0"/>
              </a:rPr>
              <a:t> Petr Hůrka , Michael </a:t>
            </a:r>
            <a:r>
              <a:rPr lang="cs-CZ" sz="1050" b="0" dirty="0" err="1">
                <a:latin typeface="Arial" panose="020B0604020202020204" pitchFamily="34" charset="0"/>
                <a:cs typeface="Arial" panose="020B0604020202020204" pitchFamily="34" charset="0"/>
              </a:rPr>
              <a:t>Miga</a:t>
            </a:r>
            <a:r>
              <a:rPr lang="cs-CZ" sz="1050" b="0" dirty="0">
                <a:latin typeface="Arial" panose="020B0604020202020204" pitchFamily="34" charset="0"/>
                <a:cs typeface="Arial" panose="020B0604020202020204" pitchFamily="34" charset="0"/>
              </a:rPr>
              <a:t>, Radim </a:t>
            </a:r>
            <a:r>
              <a:rPr lang="cs-CZ" sz="1050" b="0" dirty="0" err="1">
                <a:latin typeface="Arial" panose="020B0604020202020204" pitchFamily="34" charset="0"/>
                <a:cs typeface="Arial" panose="020B0604020202020204" pitchFamily="34" charset="0"/>
              </a:rPr>
              <a:t>Padour</a:t>
            </a:r>
            <a:r>
              <a:rPr lang="cs-CZ" sz="1050" b="0" dirty="0">
                <a:latin typeface="Arial" panose="020B0604020202020204" pitchFamily="34" charset="0"/>
                <a:cs typeface="Arial" panose="020B0604020202020204" pitchFamily="34" charset="0"/>
              </a:rPr>
              <a:t>, Milan Borovec, </a:t>
            </a:r>
            <a:endParaRPr lang="cs-CZ" sz="1050" b="0" dirty="0" smtClean="0">
              <a:latin typeface="Arial" panose="020B0604020202020204" pitchFamily="34" charset="0"/>
              <a:cs typeface="Arial" panose="020B0604020202020204" pitchFamily="34" charset="0"/>
            </a:endParaRP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Bára </a:t>
            </a:r>
            <a:r>
              <a:rPr lang="cs-CZ" sz="1050" b="0" dirty="0" err="1" smtClean="0">
                <a:latin typeface="Arial" panose="020B0604020202020204" pitchFamily="34" charset="0"/>
                <a:cs typeface="Arial" panose="020B0604020202020204" pitchFamily="34" charset="0"/>
              </a:rPr>
              <a:t>Koleničová,Aneta</a:t>
            </a:r>
            <a:r>
              <a:rPr lang="cs-CZ" sz="1050" b="0" dirty="0" smtClean="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Kožarská</a:t>
            </a:r>
            <a:r>
              <a:rPr lang="cs-CZ" sz="1050" b="0" dirty="0">
                <a:latin typeface="Arial" panose="020B0604020202020204" pitchFamily="34" charset="0"/>
                <a:cs typeface="Arial" panose="020B0604020202020204" pitchFamily="34" charset="0"/>
              </a:rPr>
              <a:t>, Daniel Hromy, Marek </a:t>
            </a:r>
            <a:endParaRPr lang="cs-CZ" sz="1050" b="0" dirty="0" smtClean="0">
              <a:latin typeface="Arial" panose="020B0604020202020204" pitchFamily="34" charset="0"/>
              <a:cs typeface="Arial" panose="020B0604020202020204" pitchFamily="34" charset="0"/>
            </a:endParaRP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Eisenhammer,Milan</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Kačo,Patrik</a:t>
            </a:r>
            <a:r>
              <a:rPr lang="cs-CZ" sz="1050" b="0" dirty="0" smtClean="0">
                <a:latin typeface="Arial" panose="020B0604020202020204" pitchFamily="34" charset="0"/>
                <a:cs typeface="Arial" panose="020B0604020202020204" pitchFamily="34" charset="0"/>
              </a:rPr>
              <a:t> </a:t>
            </a:r>
            <a:r>
              <a:rPr lang="cs-CZ" sz="1050" b="0" dirty="0">
                <a:latin typeface="Arial" panose="020B0604020202020204" pitchFamily="34" charset="0"/>
                <a:cs typeface="Arial" panose="020B0604020202020204" pitchFamily="34" charset="0"/>
              </a:rPr>
              <a:t>Oliva, Lukáš Volák, Michal </a:t>
            </a:r>
            <a:endParaRPr lang="cs-CZ" sz="1050" b="0" dirty="0" smtClean="0">
              <a:latin typeface="Arial" panose="020B0604020202020204" pitchFamily="34" charset="0"/>
              <a:cs typeface="Arial" panose="020B0604020202020204" pitchFamily="34" charset="0"/>
            </a:endParaRP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Daňo,Lukáš</a:t>
            </a:r>
            <a:r>
              <a:rPr lang="cs-CZ" sz="1050" b="0" dirty="0" smtClean="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Širochoman</a:t>
            </a:r>
            <a:endParaRPr lang="cs-CZ" sz="1050" b="0" dirty="0">
              <a:latin typeface="Arial" panose="020B0604020202020204" pitchFamily="34" charset="0"/>
              <a:cs typeface="Arial" panose="020B0604020202020204" pitchFamily="34" charset="0"/>
            </a:endParaRPr>
          </a:p>
          <a:p>
            <a:pPr algn="just"/>
            <a:r>
              <a:rPr lang="cs-CZ" sz="1050" b="0" u="sng" dirty="0">
                <a:latin typeface="Arial" panose="020B0604020202020204" pitchFamily="34" charset="0"/>
                <a:cs typeface="Arial" panose="020B0604020202020204" pitchFamily="34" charset="0"/>
              </a:rPr>
              <a:t>Trenér: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M.Hromy</a:t>
            </a:r>
            <a:endParaRPr lang="cs-CZ" sz="1050" b="0" dirty="0">
              <a:latin typeface="Arial" panose="020B0604020202020204" pitchFamily="34" charset="0"/>
              <a:cs typeface="Arial" panose="020B0604020202020204" pitchFamily="34" charset="0"/>
            </a:endParaRPr>
          </a:p>
          <a:p>
            <a:pPr algn="just"/>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Marcel </a:t>
            </a:r>
            <a:r>
              <a:rPr lang="cs-CZ" sz="1050" b="0" dirty="0" err="1" smtClean="0">
                <a:latin typeface="Arial" panose="020B0604020202020204" pitchFamily="34" charset="0"/>
                <a:cs typeface="Arial" panose="020B0604020202020204" pitchFamily="34" charset="0"/>
              </a:rPr>
              <a:t>Mecl</a:t>
            </a:r>
            <a:endParaRPr lang="cs-CZ" sz="1600" b="0" dirty="0" smtClean="0">
              <a:ln>
                <a:solidFill>
                  <a:srgbClr val="3333CC"/>
                </a:solidFill>
              </a:ln>
              <a:latin typeface="Arial" panose="020B0604020202020204" pitchFamily="34" charset="0"/>
              <a:cs typeface="Arial" panose="020B0604020202020204" pitchFamily="34" charset="0"/>
            </a:endParaRPr>
          </a:p>
        </p:txBody>
      </p:sp>
      <p:pic>
        <p:nvPicPr>
          <p:cNvPr id="5" name="Obrázek 4" descr="File:Soccerball mark.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040" y="6431870"/>
            <a:ext cx="1025992" cy="788030"/>
          </a:xfrm>
          <a:prstGeom prst="rect">
            <a:avLst/>
          </a:prstGeom>
        </p:spPr>
      </p:pic>
      <p:sp>
        <p:nvSpPr>
          <p:cNvPr id="6" name="TextovéPole 5"/>
          <p:cNvSpPr txBox="1"/>
          <p:nvPr/>
        </p:nvSpPr>
        <p:spPr>
          <a:xfrm>
            <a:off x="208716" y="183440"/>
            <a:ext cx="4536261" cy="1061829"/>
          </a:xfrm>
          <a:prstGeom prst="rect">
            <a:avLst/>
          </a:prstGeom>
          <a:solidFill>
            <a:schemeClr val="accent1">
              <a:lumMod val="20000"/>
              <a:lumOff val="80000"/>
            </a:schemeClr>
          </a:solidFill>
          <a:ln w="95250">
            <a:gradFill>
              <a:gsLst>
                <a:gs pos="30000">
                  <a:srgbClr val="FF9900"/>
                </a:gs>
                <a:gs pos="70000">
                  <a:srgbClr val="FF0000"/>
                </a:gs>
              </a:gsLst>
              <a:lin ang="5400000" scaled="1"/>
            </a:gradFill>
          </a:ln>
          <a:effectLst>
            <a:glow>
              <a:srgbClr val="FFFF66"/>
            </a:glow>
            <a:softEdge rad="0"/>
          </a:effectLst>
        </p:spPr>
        <p:txBody>
          <a:bodyPr wrap="square" rtlCol="0">
            <a:spAutoFit/>
          </a:bodyPr>
          <a:lstStyle/>
          <a:p>
            <a:pPr algn="ctr"/>
            <a:r>
              <a:rPr lang="cs-CZ" sz="2100" dirty="0" smtClean="0">
                <a:latin typeface="Arial Black" panose="020B0A04020102020204" pitchFamily="34" charset="0"/>
              </a:rPr>
              <a:t>Na hřišti favorita mladší žáci statečně bojovali. Gól ale nedali a to nakonec rozhodlo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2" name="Obdélník 1"/>
          <p:cNvSpPr/>
          <p:nvPr/>
        </p:nvSpPr>
        <p:spPr>
          <a:xfrm>
            <a:off x="210237" y="4051548"/>
            <a:ext cx="4503835" cy="2924647"/>
          </a:xfrm>
          <a:prstGeom prst="rect">
            <a:avLst/>
          </a:prstGeom>
          <a:solidFill>
            <a:srgbClr val="FFFF66"/>
          </a:solidFill>
        </p:spPr>
        <p:txBody>
          <a:bodyPr wrap="square">
            <a:spAutoFit/>
          </a:bodyPr>
          <a:lstStyle/>
          <a:p>
            <a:pPr algn="just">
              <a:lnSpc>
                <a:spcPct val="107000"/>
              </a:lnSpc>
              <a:spcAft>
                <a:spcPts val="0"/>
              </a:spcAft>
            </a:pPr>
            <a:r>
              <a:rPr lang="cs-CZ" sz="1800" u="sng" dirty="0" smtClean="0">
                <a:solidFill>
                  <a:srgbClr val="0F22B1"/>
                </a:solidFill>
                <a:latin typeface="Arial Black" panose="020B0A04020102020204" pitchFamily="34" charset="0"/>
                <a:ea typeface="Calibri" panose="020F0502020204030204" pitchFamily="34" charset="0"/>
                <a:cs typeface="Times New Roman" panose="02020603050405020304" pitchFamily="18" charset="0"/>
              </a:rPr>
              <a:t>Milan Plíšek – sekretář SK Štětí</a:t>
            </a:r>
          </a:p>
          <a:p>
            <a:pPr algn="just">
              <a:lnSpc>
                <a:spcPct val="107000"/>
              </a:lnSpc>
              <a:spcAft>
                <a:spcPts val="0"/>
              </a:spcAft>
            </a:pPr>
            <a:r>
              <a:rPr lang="cs-CZ" sz="1100" dirty="0" smtClean="0">
                <a:solidFill>
                  <a:srgbClr val="151515"/>
                </a:solidFill>
                <a:latin typeface="Bookman Old Style" panose="02050604050505020204" pitchFamily="18" charset="0"/>
                <a:ea typeface="Calibri" panose="020F0502020204030204" pitchFamily="34" charset="0"/>
                <a:cs typeface="Times New Roman" panose="02020603050405020304" pitchFamily="18" charset="0"/>
              </a:rPr>
              <a:t>Do </a:t>
            </a:r>
            <a:r>
              <a:rPr lang="cs-CZ" sz="1100" dirty="0">
                <a:solidFill>
                  <a:srgbClr val="151515"/>
                </a:solidFill>
                <a:latin typeface="Bookman Old Style" panose="02050604050505020204" pitchFamily="18" charset="0"/>
                <a:ea typeface="Calibri" panose="020F0502020204030204" pitchFamily="34" charset="0"/>
                <a:cs typeface="Times New Roman" panose="02020603050405020304" pitchFamily="18" charset="0"/>
              </a:rPr>
              <a:t>Neštěmic jsme jeli pro 3 body, ale byly z toho  jenom 2. Za celých 90 minut se nám soupeři  naši hru vnutit nepodařilo a museli jsme se spokojit aspoň s výhrou na penalty. Neštěmice poctivě bránily, využívaly svou výškovou převahu a vysoké míče s přehledem uklízely z dosahu vlastní branky. Chtělo to hrát více po zemi a využívat křídelní prostory. Hráči už by se také asi raději viděli na trávě, ale počasí tomu nepřeje. Bodově se dotáhnout na druhé Modlany se nám nepodařilo, ale jaro je ještě dlouhé a rozhodující zápasy teprve přijdou. Příležitost na první letošní gól a vítězství budeme mít za týden doma 31. 3. 2018, kdy se v 10:15 utkáme s FC Jiskrou Modrá, která dnes v neděli odpoledne na vlastním hřišti prohrála s </a:t>
            </a:r>
            <a:r>
              <a:rPr lang="cs-CZ" sz="1100" dirty="0" err="1">
                <a:solidFill>
                  <a:srgbClr val="151515"/>
                </a:solidFill>
                <a:latin typeface="Bookman Old Style" panose="02050604050505020204" pitchFamily="18" charset="0"/>
                <a:ea typeface="Calibri" panose="020F0502020204030204" pitchFamily="34" charset="0"/>
                <a:cs typeface="Times New Roman" panose="02020603050405020304" pitchFamily="18" charset="0"/>
              </a:rPr>
              <a:t>Brnou</a:t>
            </a:r>
            <a:r>
              <a:rPr lang="cs-CZ" sz="1100" dirty="0">
                <a:solidFill>
                  <a:srgbClr val="151515"/>
                </a:solidFill>
                <a:latin typeface="Bookman Old Style" panose="02050604050505020204" pitchFamily="18" charset="0"/>
                <a:ea typeface="Calibri" panose="020F0502020204030204" pitchFamily="34" charset="0"/>
                <a:cs typeface="Times New Roman" panose="02020603050405020304" pitchFamily="18" charset="0"/>
              </a:rPr>
              <a:t> 1:0.   </a:t>
            </a:r>
            <a:endParaRPr lang="cs-CZ" sz="1100"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0" name="TextovéPole 9"/>
          <p:cNvSpPr txBox="1"/>
          <p:nvPr/>
        </p:nvSpPr>
        <p:spPr>
          <a:xfrm>
            <a:off x="5616600" y="1387252"/>
            <a:ext cx="4429142" cy="5478423"/>
          </a:xfrm>
          <a:prstGeom prst="rect">
            <a:avLst/>
          </a:prstGeom>
          <a:noFill/>
          <a:effectLst>
            <a:glow rad="101600">
              <a:srgbClr val="FFFF66">
                <a:alpha val="40000"/>
              </a:srgbClr>
            </a:glow>
            <a:softEdge rad="241300"/>
          </a:effectLst>
        </p:spPr>
        <p:txBody>
          <a:bodyPr wrap="square" rtlCol="0">
            <a:spAutoFit/>
          </a:bodyPr>
          <a:lstStyle/>
          <a:p>
            <a:pPr algn="ctr"/>
            <a:r>
              <a:rPr lang="cs-CZ" sz="2000" dirty="0" smtClean="0">
                <a:ln>
                  <a:solidFill>
                    <a:srgbClr val="3333CC"/>
                  </a:solidFill>
                </a:ln>
                <a:latin typeface="Arial Black" panose="020B0A04020102020204" pitchFamily="34" charset="0"/>
              </a:rPr>
              <a:t>FK ČL Neštěmice – SK Štětí</a:t>
            </a:r>
          </a:p>
          <a:p>
            <a:pPr algn="ctr"/>
            <a:r>
              <a:rPr lang="cs-CZ" sz="2000" dirty="0" smtClean="0">
                <a:ln>
                  <a:solidFill>
                    <a:srgbClr val="3333CC"/>
                  </a:solidFill>
                </a:ln>
                <a:latin typeface="Arial Black" panose="020B0A04020102020204" pitchFamily="34" charset="0"/>
              </a:rPr>
              <a:t>5:3(2:0) 25.3.2018 13.kolo</a:t>
            </a:r>
          </a:p>
          <a:p>
            <a:pPr algn="just"/>
            <a:r>
              <a:rPr lang="cs-CZ" sz="1000" b="0" dirty="0">
                <a:latin typeface="Arial" panose="020B0604020202020204" pitchFamily="34" charset="0"/>
                <a:cs typeface="Arial" panose="020B0604020202020204" pitchFamily="34" charset="0"/>
              </a:rPr>
              <a:t>Hned v 1. jarním kole los proti sobě v ústeckém přeboru postavil 2 mužstva  se stejným počtem bodů. Čtvrté Štětí a páté Neštěmice. Před zápasem jsme se netajili, že jedeme vyhrát, a i když chyběly 2 opory základní sestavy Jakub Pilař a brankář Šimon Černý, tak jsme si věřili. Úvod nám však vůbec nevyšel a už ve 4. minutě jsme po střele Samuela G</a:t>
            </a:r>
            <a:r>
              <a:rPr lang="de-DE" sz="1000" b="0" dirty="0" err="1">
                <a:latin typeface="Arial" panose="020B0604020202020204" pitchFamily="34" charset="0"/>
                <a:cs typeface="Arial" panose="020B0604020202020204" pitchFamily="34" charset="0"/>
              </a:rPr>
              <a:t>rü</a:t>
            </a:r>
            <a:r>
              <a:rPr lang="cs-CZ" sz="1000" b="0" dirty="0" err="1">
                <a:latin typeface="Arial" panose="020B0604020202020204" pitchFamily="34" charset="0"/>
                <a:cs typeface="Arial" panose="020B0604020202020204" pitchFamily="34" charset="0"/>
              </a:rPr>
              <a:t>nera</a:t>
            </a:r>
            <a:r>
              <a:rPr lang="cs-CZ" sz="1000" b="0" dirty="0">
                <a:latin typeface="Arial" panose="020B0604020202020204" pitchFamily="34" charset="0"/>
                <a:cs typeface="Arial" panose="020B0604020202020204" pitchFamily="34" charset="0"/>
              </a:rPr>
              <a:t> vytahovali míč ze sítě. V 6. minutě měl výhodu trestného kopu </a:t>
            </a:r>
            <a:r>
              <a:rPr lang="cs-CZ" sz="1000" b="0" dirty="0" err="1">
                <a:latin typeface="Arial" panose="020B0604020202020204" pitchFamily="34" charset="0"/>
                <a:cs typeface="Arial" panose="020B0604020202020204" pitchFamily="34" charset="0"/>
              </a:rPr>
              <a:t>Daniluk</a:t>
            </a:r>
            <a:r>
              <a:rPr lang="cs-CZ" sz="1000" b="0" dirty="0">
                <a:latin typeface="Arial" panose="020B0604020202020204" pitchFamily="34" charset="0"/>
                <a:cs typeface="Arial" panose="020B0604020202020204" pitchFamily="34" charset="0"/>
              </a:rPr>
              <a:t>, ale branku překopl. V 11. minutě nás od druhé pohromy zachránil Matěj </a:t>
            </a:r>
            <a:r>
              <a:rPr lang="cs-CZ" sz="1000" b="0" dirty="0" err="1">
                <a:latin typeface="Arial" panose="020B0604020202020204" pitchFamily="34" charset="0"/>
                <a:cs typeface="Arial" panose="020B0604020202020204" pitchFamily="34" charset="0"/>
              </a:rPr>
              <a:t>Schleiss</a:t>
            </a:r>
            <a:r>
              <a:rPr lang="cs-CZ" sz="1000" b="0" dirty="0">
                <a:latin typeface="Arial" panose="020B0604020202020204" pitchFamily="34" charset="0"/>
                <a:cs typeface="Arial" panose="020B0604020202020204" pitchFamily="34" charset="0"/>
              </a:rPr>
              <a:t> v brance, když báječným zákrokem  zlikvidoval tutovku Neštěmic. Ve 13. minutě už ale chybu obránců napravit nedokázal a domácí šli do vedení 2:0. Za tohoto nepříznivého stavu jsme si připravili několik slibných příležitostí, kdy jsme byli blízko úspěchu. </a:t>
            </a:r>
            <a:r>
              <a:rPr lang="cs-CZ" sz="1000" b="0" dirty="0" err="1">
                <a:latin typeface="Arial" panose="020B0604020202020204" pitchFamily="34" charset="0"/>
                <a:cs typeface="Arial" panose="020B0604020202020204" pitchFamily="34" charset="0"/>
              </a:rPr>
              <a:t>Gólovku</a:t>
            </a:r>
            <a:r>
              <a:rPr lang="cs-CZ" sz="1000" b="0" dirty="0">
                <a:latin typeface="Arial" panose="020B0604020202020204" pitchFamily="34" charset="0"/>
                <a:cs typeface="Arial" panose="020B0604020202020204" pitchFamily="34" charset="0"/>
              </a:rPr>
              <a:t> měl na kopačce Hrdlička ve 24. minutě a vzápětí nebezpečnou střelu </a:t>
            </a:r>
            <a:r>
              <a:rPr lang="cs-CZ" sz="1000" b="0" dirty="0" err="1">
                <a:latin typeface="Arial" panose="020B0604020202020204" pitchFamily="34" charset="0"/>
                <a:cs typeface="Arial" panose="020B0604020202020204" pitchFamily="34" charset="0"/>
              </a:rPr>
              <a:t>Migy</a:t>
            </a:r>
            <a:r>
              <a:rPr lang="cs-CZ" sz="1000" b="0" dirty="0">
                <a:latin typeface="Arial" panose="020B0604020202020204" pitchFamily="34" charset="0"/>
                <a:cs typeface="Arial" panose="020B0604020202020204" pitchFamily="34" charset="0"/>
              </a:rPr>
              <a:t> vyrazil domácí brankář Kubík na roh. Po něm hlavičkoval Prokopec, ale branku těsně minul. Stejně jako úvod první půle, tak i začátek druhého poločasu jsme prospali. Po brankách Trejbala a </a:t>
            </a:r>
            <a:r>
              <a:rPr lang="cs-CZ" sz="1000" b="0" dirty="0" err="1">
                <a:latin typeface="Arial" panose="020B0604020202020204" pitchFamily="34" charset="0"/>
                <a:cs typeface="Arial" panose="020B0604020202020204" pitchFamily="34" charset="0"/>
              </a:rPr>
              <a:t>Jetenského</a:t>
            </a:r>
            <a:r>
              <a:rPr lang="cs-CZ" sz="1000" b="0" dirty="0">
                <a:latin typeface="Arial" panose="020B0604020202020204" pitchFamily="34" charset="0"/>
                <a:cs typeface="Arial" panose="020B0604020202020204" pitchFamily="34" charset="0"/>
              </a:rPr>
              <a:t> jsme rázem prohrávali 4:0. Až teprve za tohoto stavu jsme se konečně dočkali gólu. Pěkným lobem ve 44. minutě snížil na 1:4 Martin Hrdlička. Branka vlila do naší hry plno sil a v 50. minutě snížil na 2:4 z pokutového kopu za ruku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Vycítili jsme šanci, převaha se stupňovala a v 57. minutě snížil na rozdíl už jenom jednoho gólu 3:4 Daniel </a:t>
            </a:r>
            <a:r>
              <a:rPr lang="cs-CZ" sz="1000" b="0" dirty="0" err="1">
                <a:latin typeface="Arial" panose="020B0604020202020204" pitchFamily="34" charset="0"/>
                <a:cs typeface="Arial" panose="020B0604020202020204" pitchFamily="34" charset="0"/>
              </a:rPr>
              <a:t>Ivanič</a:t>
            </a:r>
            <a:r>
              <a:rPr lang="cs-CZ" sz="1000" b="0" dirty="0">
                <a:latin typeface="Arial" panose="020B0604020202020204" pitchFamily="34" charset="0"/>
                <a:cs typeface="Arial" panose="020B0604020202020204" pitchFamily="34" charset="0"/>
              </a:rPr>
              <a:t>. Do konce zbývalo ještě 13 minut a šancí na úplné vyrovnání z 0:4 na 4:4 jsme měli dost i v tomto čase. Bohužel se tak nestalo a minutu před koncem se domácím podařilo udělat definitivní tečku  za tímto zápasem brankou na konečných 5:3 pro Neštěmice. V zápase jsme si nechali utéct jeho </a:t>
            </a:r>
            <a:r>
              <a:rPr lang="cs-CZ" sz="1000" b="0" dirty="0" smtClean="0">
                <a:latin typeface="Arial" panose="020B0604020202020204" pitchFamily="34" charset="0"/>
                <a:cs typeface="Arial" panose="020B0604020202020204" pitchFamily="34" charset="0"/>
              </a:rPr>
              <a:t>úvod </a:t>
            </a:r>
            <a:r>
              <a:rPr lang="cs-CZ" sz="1000" b="0" dirty="0">
                <a:latin typeface="Arial" panose="020B0604020202020204" pitchFamily="34" charset="0"/>
                <a:cs typeface="Arial" panose="020B0604020202020204" pitchFamily="34" charset="0"/>
              </a:rPr>
              <a:t>a to mělo vliv na další průběh. Sice se nám podařilo snížit z 0:4 na 3:4, ale tato honička nastala pozdě. </a:t>
            </a:r>
          </a:p>
          <a:p>
            <a:pPr algn="just"/>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M.Hrdlička</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1</a:t>
            </a:r>
          </a:p>
          <a:p>
            <a:pPr algn="just"/>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M.Schleiss-P.Prokopec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M.Hrdlička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M.Volák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M.Slapnička</a:t>
            </a:r>
            <a:r>
              <a:rPr lang="cs-CZ" sz="1000" b="0" dirty="0">
                <a:latin typeface="Arial" panose="020B0604020202020204" pitchFamily="34" charset="0"/>
                <a:cs typeface="Arial" panose="020B0604020202020204" pitchFamily="34" charset="0"/>
              </a:rPr>
              <a:t>, </a:t>
            </a:r>
            <a:endParaRPr lang="cs-CZ" sz="1000" b="0" dirty="0" smtClean="0">
              <a:latin typeface="Arial" panose="020B0604020202020204" pitchFamily="34" charset="0"/>
              <a:cs typeface="Arial" panose="020B0604020202020204" pitchFamily="34" charset="0"/>
            </a:endParaRP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T.Kabelka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J.Daniluk</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M.Miga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M.Nedvěd</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L.Kuča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J.Novák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P.Hůrka</a:t>
            </a:r>
            <a:endParaRPr lang="cs-CZ" sz="1000" b="0" dirty="0">
              <a:latin typeface="Arial" panose="020B0604020202020204" pitchFamily="34" charset="0"/>
              <a:cs typeface="Arial" panose="020B0604020202020204" pitchFamily="34" charset="0"/>
            </a:endParaRPr>
          </a:p>
          <a:p>
            <a:pPr algn="just"/>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Z.Németh</a:t>
            </a:r>
            <a:r>
              <a:rPr lang="cs-CZ" sz="1000" b="0" dirty="0">
                <a:latin typeface="Arial" panose="020B0604020202020204" pitchFamily="34" charset="0"/>
                <a:cs typeface="Arial" panose="020B0604020202020204" pitchFamily="34" charset="0"/>
              </a:rPr>
              <a:t>  Vedoucí: </a:t>
            </a:r>
            <a:r>
              <a:rPr lang="cs-CZ" sz="1000" b="0" dirty="0" err="1">
                <a:latin typeface="Arial" panose="020B0604020202020204" pitchFamily="34" charset="0"/>
                <a:cs typeface="Arial" panose="020B0604020202020204" pitchFamily="34" charset="0"/>
              </a:rPr>
              <a:t>R,Hrdlička</a:t>
            </a:r>
            <a:endParaRPr lang="cs-CZ" sz="1000" b="0" dirty="0">
              <a:latin typeface="Arial" panose="020B0604020202020204" pitchFamily="34" charset="0"/>
              <a:cs typeface="Arial" panose="020B0604020202020204" pitchFamily="34" charset="0"/>
            </a:endParaRPr>
          </a:p>
          <a:p>
            <a:pPr algn="just"/>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M.Mecl-R.Hnízdo</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F.Janýr</a:t>
            </a:r>
            <a:r>
              <a:rPr lang="cs-CZ" sz="1000" b="0" dirty="0">
                <a:latin typeface="Arial" panose="020B0604020202020204" pitchFamily="34" charset="0"/>
                <a:cs typeface="Arial" panose="020B0604020202020204" pitchFamily="34" charset="0"/>
              </a:rPr>
              <a:t>	</a:t>
            </a:r>
            <a:endParaRPr lang="cs-CZ" sz="1000" b="0" dirty="0" smtClean="0">
              <a:ln>
                <a:solidFill>
                  <a:srgbClr val="3333CC"/>
                </a:solidFill>
              </a:ln>
              <a:latin typeface="Arial" panose="020B0604020202020204" pitchFamily="34" charset="0"/>
              <a:cs typeface="Arial" panose="020B0604020202020204" pitchFamily="34" charset="0"/>
            </a:endParaRPr>
          </a:p>
        </p:txBody>
      </p:sp>
      <p:sp>
        <p:nvSpPr>
          <p:cNvPr id="12" name="TextovéPole 11"/>
          <p:cNvSpPr txBox="1"/>
          <p:nvPr/>
        </p:nvSpPr>
        <p:spPr>
          <a:xfrm>
            <a:off x="5616600" y="114904"/>
            <a:ext cx="4429142" cy="1138773"/>
          </a:xfrm>
          <a:prstGeom prst="rect">
            <a:avLst/>
          </a:prstGeom>
          <a:blipFill>
            <a:blip r:embed="rId3"/>
            <a:tile tx="82550" ty="133350" sx="100000" sy="100000" flip="none" algn="r"/>
          </a:blipFill>
          <a:effectLst>
            <a:glow rad="63500">
              <a:schemeClr val="accent1">
                <a:lumMod val="40000"/>
                <a:lumOff val="60000"/>
                <a:alpha val="57000"/>
              </a:schemeClr>
            </a:glow>
            <a:softEdge rad="63500"/>
          </a:effectLst>
        </p:spPr>
        <p:txBody>
          <a:bodyPr wrap="square" rtlCol="0">
            <a:spAutoFit/>
          </a:bodyPr>
          <a:lstStyle/>
          <a:p>
            <a:pPr algn="ctr"/>
            <a:r>
              <a:rPr lang="cs-CZ" sz="1700" dirty="0" smtClean="0">
                <a:solidFill>
                  <a:schemeClr val="accent6">
                    <a:lumMod val="50000"/>
                  </a:schemeClr>
                </a:solidFill>
                <a:latin typeface="Arial Black" panose="020B0A04020102020204" pitchFamily="34" charset="0"/>
              </a:rPr>
              <a:t>Starší žáci si na úvod jara přispali, utekl jim začátek a pak už těžko nepříznivý vývoj utkání doháněli. Prohrávali dokonce už 4:0.</a:t>
            </a:r>
          </a:p>
        </p:txBody>
      </p:sp>
      <p:sp>
        <p:nvSpPr>
          <p:cNvPr id="3" name="TextovéPole 2"/>
          <p:cNvSpPr txBox="1"/>
          <p:nvPr/>
        </p:nvSpPr>
        <p:spPr>
          <a:xfrm>
            <a:off x="210237" y="1099220"/>
            <a:ext cx="4503835" cy="2246769"/>
          </a:xfrm>
          <a:prstGeom prst="rect">
            <a:avLst/>
          </a:prstGeom>
          <a:solidFill>
            <a:schemeClr val="accent1">
              <a:lumMod val="40000"/>
              <a:lumOff val="60000"/>
              <a:alpha val="54000"/>
            </a:schemeClr>
          </a:solidFill>
          <a:effectLst>
            <a:softEdge rad="0"/>
          </a:effectLst>
        </p:spPr>
        <p:txBody>
          <a:bodyPr wrap="square" rtlCol="0">
            <a:spAutoFit/>
          </a:bodyPr>
          <a:lstStyle/>
          <a:p>
            <a:r>
              <a:rPr lang="cs-CZ" sz="2000" u="sng" dirty="0" smtClean="0">
                <a:solidFill>
                  <a:srgbClr val="FF0000"/>
                </a:solidFill>
                <a:latin typeface="Arial Black" panose="020B0A04020102020204" pitchFamily="34" charset="0"/>
              </a:rPr>
              <a:t>Karel Zuna – trenér Štětí </a:t>
            </a:r>
          </a:p>
          <a:p>
            <a:pPr algn="just"/>
            <a:r>
              <a:rPr lang="cs-CZ" dirty="0" smtClean="0">
                <a:latin typeface="Bookman Old Style" panose="02050604050505020204" pitchFamily="18" charset="0"/>
                <a:cs typeface="Arial" panose="020B0604020202020204" pitchFamily="34" charset="0"/>
              </a:rPr>
              <a:t>Hrál třetí tým z předposledním, takže měl být vidět nějaký větší rozdíl, jenže nebyl. Byl to takový klasický první zápas, někteří kluci byli </a:t>
            </a:r>
            <a:r>
              <a:rPr lang="cs-CZ" dirty="0" err="1" smtClean="0">
                <a:latin typeface="Bookman Old Style" panose="02050604050505020204" pitchFamily="18" charset="0"/>
                <a:cs typeface="Arial" panose="020B0604020202020204" pitchFamily="34" charset="0"/>
              </a:rPr>
              <a:t>přemotivovaní</a:t>
            </a:r>
            <a:r>
              <a:rPr lang="cs-CZ" dirty="0" smtClean="0">
                <a:latin typeface="Bookman Old Style" panose="02050604050505020204" pitchFamily="18" charset="0"/>
                <a:cs typeface="Arial" panose="020B0604020202020204" pitchFamily="34" charset="0"/>
              </a:rPr>
              <a:t>, chtěli až moc a trpěla tím kvalita. Příliš šanci si ani jeden mančaft nevytvořil. My jsme měli asi více náznaků centrů ze stran, ale nic jsme z toho nevytěžili. Dvě </a:t>
            </a:r>
            <a:r>
              <a:rPr lang="cs-CZ" dirty="0" err="1" smtClean="0">
                <a:latin typeface="Bookman Old Style" panose="02050604050505020204" pitchFamily="18" charset="0"/>
                <a:cs typeface="Arial" panose="020B0604020202020204" pitchFamily="34" charset="0"/>
              </a:rPr>
              <a:t>gólovky</a:t>
            </a:r>
            <a:r>
              <a:rPr lang="cs-CZ" dirty="0" smtClean="0">
                <a:latin typeface="Bookman Old Style" panose="02050604050505020204" pitchFamily="18" charset="0"/>
                <a:cs typeface="Arial" panose="020B0604020202020204" pitchFamily="34" charset="0"/>
              </a:rPr>
              <a:t> se urodily až v úplném závěru. Nejprve </a:t>
            </a:r>
            <a:r>
              <a:rPr lang="cs-CZ" dirty="0" err="1" smtClean="0">
                <a:latin typeface="Bookman Old Style" panose="02050604050505020204" pitchFamily="18" charset="0"/>
                <a:cs typeface="Arial" panose="020B0604020202020204" pitchFamily="34" charset="0"/>
              </a:rPr>
              <a:t>Šraga</a:t>
            </a:r>
            <a:r>
              <a:rPr lang="cs-CZ" dirty="0" smtClean="0">
                <a:latin typeface="Bookman Old Style" panose="02050604050505020204" pitchFamily="18" charset="0"/>
                <a:cs typeface="Arial" panose="020B0604020202020204" pitchFamily="34" charset="0"/>
              </a:rPr>
              <a:t> trefil břevno a na druhé straně vymýšlel náš gólman a mohli jsme být rádi, že domácí trefili jen boční síť. 	</a:t>
            </a:r>
            <a:endParaRPr lang="cs-CZ" sz="1100" dirty="0" smtClean="0">
              <a:latin typeface="Bookman Old Style" panose="02050604050505020204" pitchFamily="18" charset="0"/>
              <a:cs typeface="Arial" panose="020B0604020202020204" pitchFamily="34" charset="0"/>
            </a:endParaRPr>
          </a:p>
        </p:txBody>
      </p:sp>
      <p:sp>
        <p:nvSpPr>
          <p:cNvPr id="4" name="TextovéPole 3"/>
          <p:cNvSpPr txBox="1"/>
          <p:nvPr/>
        </p:nvSpPr>
        <p:spPr>
          <a:xfrm>
            <a:off x="216000" y="175310"/>
            <a:ext cx="4368053" cy="707886"/>
          </a:xfrm>
          <a:prstGeom prst="rect">
            <a:avLst/>
          </a:prstGeom>
          <a:blipFill>
            <a:blip r:embed="rId4"/>
            <a:tile tx="0" ty="0" sx="100000" sy="100000" flip="none" algn="tl"/>
          </a:blipFill>
          <a:effectLst>
            <a:glow rad="215900">
              <a:srgbClr val="FF9999">
                <a:alpha val="69000"/>
              </a:srgbClr>
            </a:glow>
            <a:softEdge rad="152400"/>
          </a:effectLst>
        </p:spPr>
        <p:txBody>
          <a:bodyPr wrap="square" rtlCol="0">
            <a:spAutoFit/>
          </a:bodyPr>
          <a:lstStyle/>
          <a:p>
            <a:pPr algn="ctr"/>
            <a:r>
              <a:rPr lang="cs-CZ" sz="2000" dirty="0" smtClean="0">
                <a:ln w="3175">
                  <a:noFill/>
                </a:ln>
                <a:solidFill>
                  <a:srgbClr val="666633"/>
                </a:solidFill>
                <a:latin typeface="Arial Black" panose="020B0A04020102020204" pitchFamily="34" charset="0"/>
              </a:rPr>
              <a:t>Jak viděli zápas s Neštěmicemi ve Štětí</a:t>
            </a:r>
          </a:p>
        </p:txBody>
      </p:sp>
      <p:pic>
        <p:nvPicPr>
          <p:cNvPr id="5" name="Obrázek 4"/>
          <p:cNvPicPr>
            <a:picLocks noChangeAspect="1"/>
          </p:cNvPicPr>
          <p:nvPr/>
        </p:nvPicPr>
        <p:blipFill>
          <a:blip r:embed="rId5"/>
          <a:stretch>
            <a:fillRect/>
          </a:stretch>
        </p:blipFill>
        <p:spPr>
          <a:xfrm>
            <a:off x="1789673" y="3374768"/>
            <a:ext cx="688797" cy="64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7" name="Obdélník 6"/>
          <p:cNvSpPr/>
          <p:nvPr/>
        </p:nvSpPr>
        <p:spPr>
          <a:xfrm>
            <a:off x="117639" y="852332"/>
            <a:ext cx="4644515" cy="4620817"/>
          </a:xfrm>
          <a:prstGeom prst="rect">
            <a:avLst/>
          </a:prstGeom>
        </p:spPr>
        <p:txBody>
          <a:bodyPr wrap="square">
            <a:spAutoFit/>
          </a:bodyPr>
          <a:lstStyle/>
          <a:p>
            <a:pPr algn="just">
              <a:lnSpc>
                <a:spcPct val="107000"/>
              </a:lnSpc>
              <a:spcAft>
                <a:spcPts val="800"/>
              </a:spcAft>
            </a:pPr>
            <a:r>
              <a:rPr lang="cs-CZ" sz="1100" dirty="0">
                <a:latin typeface="Arial" panose="020B0604020202020204" pitchFamily="34" charset="0"/>
                <a:ea typeface="Calibri" panose="020F0502020204030204" pitchFamily="34" charset="0"/>
                <a:cs typeface="Arial" panose="020B0604020202020204" pitchFamily="34" charset="0"/>
              </a:rPr>
              <a:t>Zimní přestávka dorostencům končí. Je tu jaro, kde je nejprve v 7 zápasech čeká dohrávka základní skupiny A   I. A  třídy a pak nadstavbová část 4 zápasů. </a:t>
            </a:r>
            <a:r>
              <a:rPr lang="cs-CZ" sz="1100" dirty="0" smtClean="0">
                <a:latin typeface="Arial" panose="020B0604020202020204" pitchFamily="34" charset="0"/>
                <a:ea typeface="Calibri" panose="020F0502020204030204" pitchFamily="34" charset="0"/>
                <a:cs typeface="Arial" panose="020B0604020202020204" pitchFamily="34" charset="0"/>
              </a:rPr>
              <a:t>Jeden z těchto zápasů už mají za sebou, když před týdnem porazili doma </a:t>
            </a:r>
            <a:r>
              <a:rPr lang="cs-CZ" sz="1100" dirty="0" err="1" smtClean="0">
                <a:latin typeface="Arial" panose="020B0604020202020204" pitchFamily="34" charset="0"/>
                <a:ea typeface="Calibri" panose="020F0502020204030204" pitchFamily="34" charset="0"/>
                <a:cs typeface="Arial" panose="020B0604020202020204" pitchFamily="34" charset="0"/>
              </a:rPr>
              <a:t>Vaňov</a:t>
            </a:r>
            <a:r>
              <a:rPr lang="cs-CZ" sz="1100" dirty="0" smtClean="0">
                <a:latin typeface="Arial" panose="020B0604020202020204" pitchFamily="34" charset="0"/>
                <a:ea typeface="Calibri" panose="020F0502020204030204" pitchFamily="34" charset="0"/>
                <a:cs typeface="Arial" panose="020B0604020202020204" pitchFamily="34" charset="0"/>
              </a:rPr>
              <a:t> a 1.místo po podzimu udrželi. Na podzim zaváhali </a:t>
            </a:r>
            <a:r>
              <a:rPr lang="cs-CZ" sz="1100" dirty="0">
                <a:latin typeface="Arial" panose="020B0604020202020204" pitchFamily="34" charset="0"/>
                <a:ea typeface="Calibri" panose="020F0502020204030204" pitchFamily="34" charset="0"/>
                <a:cs typeface="Arial" panose="020B0604020202020204" pitchFamily="34" charset="0"/>
              </a:rPr>
              <a:t>jen jednou a to ve Šluknově.  Postavení v tabulce z nich dělá jasné favority na postup do skupiny těch nejlepších v nadstavbové části.    V zimní přestávce moc přátelských zápasů našeho mužstvo neodehrálo. Porazilo mužstvo dospělých Býčkovic, na soustředění  ve Sloupu v Čechách si odskočili na </a:t>
            </a:r>
            <a:r>
              <a:rPr lang="cs-CZ" sz="1100" dirty="0" err="1">
                <a:latin typeface="Arial" panose="020B0604020202020204" pitchFamily="34" charset="0"/>
                <a:ea typeface="Calibri" panose="020F0502020204030204" pitchFamily="34" charset="0"/>
                <a:cs typeface="Arial" panose="020B0604020202020204" pitchFamily="34" charset="0"/>
              </a:rPr>
              <a:t>umělku</a:t>
            </a:r>
            <a:r>
              <a:rPr lang="cs-CZ" sz="1100" dirty="0">
                <a:latin typeface="Arial" panose="020B0604020202020204" pitchFamily="34" charset="0"/>
                <a:ea typeface="Calibri" panose="020F0502020204030204" pitchFamily="34" charset="0"/>
                <a:cs typeface="Arial" panose="020B0604020202020204" pitchFamily="34" charset="0"/>
              </a:rPr>
              <a:t> do Nového Boru, kde porazilo domácí dorostence 3:1. Zajímavé bylo i  utkání v Roudnici </a:t>
            </a:r>
            <a:r>
              <a:rPr lang="cs-CZ" sz="1100" dirty="0" err="1">
                <a:latin typeface="Arial" panose="020B0604020202020204" pitchFamily="34" charset="0"/>
                <a:ea typeface="Calibri" panose="020F0502020204030204" pitchFamily="34" charset="0"/>
                <a:cs typeface="Arial" panose="020B0604020202020204" pitchFamily="34" charset="0"/>
              </a:rPr>
              <a:t>n.L.</a:t>
            </a:r>
            <a:r>
              <a:rPr lang="cs-CZ" sz="1100" dirty="0">
                <a:latin typeface="Arial" panose="020B0604020202020204" pitchFamily="34" charset="0"/>
                <a:ea typeface="Calibri" panose="020F0502020204030204" pitchFamily="34" charset="0"/>
                <a:cs typeface="Arial" panose="020B0604020202020204" pitchFamily="34" charset="0"/>
              </a:rPr>
              <a:t> proti domácímu diviznímu SK. Ve vyrovnaném souboji jsme se dlouho drželi a vítězství 3:2 si domácí zajistili  až v závěru. Prověrkou na jaro byl přátelský zápas v Hrobcích na umělé trávě 11. 3. 2018 proti výběru dospělých FK Polepy. Předvedli jsme rozpačitý výkon a prohráli vysoko 8:3, když v posledních 10 minutách jsme inkasovali jednu branku za druhou. Příprava nebyla úplně až tak podle představ trenérů. Na soustředění účast moc velká nebyla a tréninková docházka také často skřípala. Trenéři zůstávají stejní Václav Podhorský, Pavel Minárik. </a:t>
            </a:r>
            <a:r>
              <a:rPr lang="cs-CZ" sz="1100" dirty="0" smtClean="0">
                <a:latin typeface="Arial" panose="020B0604020202020204" pitchFamily="34" charset="0"/>
                <a:ea typeface="Calibri" panose="020F0502020204030204" pitchFamily="34" charset="0"/>
                <a:cs typeface="Arial" panose="020B0604020202020204" pitchFamily="34" charset="0"/>
              </a:rPr>
              <a:t>Hráčským </a:t>
            </a:r>
            <a:r>
              <a:rPr lang="cs-CZ" sz="1100" dirty="0">
                <a:latin typeface="Arial" panose="020B0604020202020204" pitchFamily="34" charset="0"/>
                <a:ea typeface="Calibri" panose="020F0502020204030204" pitchFamily="34" charset="0"/>
                <a:cs typeface="Arial" panose="020B0604020202020204" pitchFamily="34" charset="0"/>
              </a:rPr>
              <a:t>oslabením je odchod nejlepšího střelce Kolomana Horvátha na půlroční hostování do SK Roudnice </a:t>
            </a:r>
            <a:r>
              <a:rPr lang="cs-CZ" sz="1100" dirty="0" err="1">
                <a:latin typeface="Arial" panose="020B0604020202020204" pitchFamily="34" charset="0"/>
                <a:ea typeface="Calibri" panose="020F0502020204030204" pitchFamily="34" charset="0"/>
                <a:cs typeface="Arial" panose="020B0604020202020204" pitchFamily="34" charset="0"/>
              </a:rPr>
              <a:t>n.L.</a:t>
            </a:r>
            <a:r>
              <a:rPr lang="cs-CZ" sz="1100" dirty="0">
                <a:latin typeface="Arial" panose="020B0604020202020204" pitchFamily="34" charset="0"/>
                <a:ea typeface="Calibri" panose="020F0502020204030204" pitchFamily="34" charset="0"/>
                <a:cs typeface="Arial" panose="020B0604020202020204" pitchFamily="34" charset="0"/>
              </a:rPr>
              <a:t>, kde bude hrát pod vedením trenéra Karla </a:t>
            </a:r>
            <a:r>
              <a:rPr lang="cs-CZ" sz="1100" dirty="0" err="1">
                <a:latin typeface="Arial" panose="020B0604020202020204" pitchFamily="34" charset="0"/>
                <a:ea typeface="Calibri" panose="020F0502020204030204" pitchFamily="34" charset="0"/>
                <a:cs typeface="Arial" panose="020B0604020202020204" pitchFamily="34" charset="0"/>
              </a:rPr>
              <a:t>Grabmülera</a:t>
            </a:r>
            <a:r>
              <a:rPr lang="cs-CZ" sz="1100" dirty="0">
                <a:latin typeface="Arial" panose="020B0604020202020204" pitchFamily="34" charset="0"/>
                <a:ea typeface="Calibri" panose="020F0502020204030204" pitchFamily="34" charset="0"/>
                <a:cs typeface="Arial" panose="020B0604020202020204" pitchFamily="34" charset="0"/>
              </a:rPr>
              <a:t>, kterého si možná mnozí pamatují jeho působení ve Štětí u mužstva dospělých, dorosteneckou divizi.    </a:t>
            </a:r>
          </a:p>
        </p:txBody>
      </p:sp>
      <p:sp>
        <p:nvSpPr>
          <p:cNvPr id="9" name="TextovéPole 8"/>
          <p:cNvSpPr txBox="1"/>
          <p:nvPr/>
        </p:nvSpPr>
        <p:spPr>
          <a:xfrm>
            <a:off x="199299" y="205208"/>
            <a:ext cx="4481197" cy="523220"/>
          </a:xfrm>
          <a:prstGeom prst="rect">
            <a:avLst/>
          </a:prstGeom>
          <a:solidFill>
            <a:srgbClr val="FF99FF"/>
          </a:solidFill>
          <a:effectLst>
            <a:glow rad="101600">
              <a:srgbClr val="66FF66">
                <a:alpha val="40000"/>
              </a:srgbClr>
            </a:glow>
            <a:softEdge rad="127000"/>
          </a:effectLst>
        </p:spPr>
        <p:txBody>
          <a:bodyPr wrap="square" rtlCol="0">
            <a:spAutoFit/>
          </a:bodyPr>
          <a:lstStyle/>
          <a:p>
            <a:pPr algn="ctr"/>
            <a:r>
              <a:rPr lang="cs-CZ" sz="2800" dirty="0" smtClean="0">
                <a:solidFill>
                  <a:srgbClr val="000099"/>
                </a:solidFill>
                <a:latin typeface="Snap ITC" panose="04040A07060A02020202" pitchFamily="82" charset="0"/>
              </a:rPr>
              <a:t>Dorostenci v zimě</a:t>
            </a:r>
          </a:p>
        </p:txBody>
      </p:sp>
      <p:sp>
        <p:nvSpPr>
          <p:cNvPr id="10" name="TextovéPole 9"/>
          <p:cNvSpPr txBox="1"/>
          <p:nvPr/>
        </p:nvSpPr>
        <p:spPr>
          <a:xfrm>
            <a:off x="117639" y="5682331"/>
            <a:ext cx="4562857" cy="892552"/>
          </a:xfrm>
          <a:prstGeom prst="rect">
            <a:avLst/>
          </a:prstGeom>
          <a:gradFill>
            <a:gsLst>
              <a:gs pos="0">
                <a:srgbClr val="FFFF00"/>
              </a:gs>
              <a:gs pos="74000">
                <a:srgbClr val="66FF99"/>
              </a:gs>
              <a:gs pos="83000">
                <a:schemeClr val="accent1">
                  <a:lumMod val="45000"/>
                  <a:lumOff val="55000"/>
                </a:schemeClr>
              </a:gs>
              <a:gs pos="100000">
                <a:schemeClr val="accent1">
                  <a:lumMod val="30000"/>
                  <a:lumOff val="70000"/>
                </a:schemeClr>
              </a:gs>
            </a:gsLst>
            <a:lin ang="5400000" scaled="1"/>
          </a:gradFill>
          <a:effectLst>
            <a:glow rad="101600">
              <a:srgbClr val="FFFF66">
                <a:alpha val="40000"/>
              </a:srgbClr>
            </a:glow>
            <a:softEdge rad="241300"/>
          </a:effectLst>
        </p:spPr>
        <p:txBody>
          <a:bodyPr wrap="square" rtlCol="0">
            <a:spAutoFit/>
          </a:bodyPr>
          <a:lstStyle/>
          <a:p>
            <a:r>
              <a:rPr lang="cs-CZ" sz="1300" dirty="0" smtClean="0">
                <a:latin typeface="Arial Black" panose="020B0A04020102020204" pitchFamily="34" charset="0"/>
              </a:rPr>
              <a:t>SK Štětí – TJ Býčkovice dospělí  6:2  28.1.2018</a:t>
            </a:r>
          </a:p>
          <a:p>
            <a:r>
              <a:rPr lang="cs-CZ" sz="1300" dirty="0" smtClean="0">
                <a:latin typeface="Arial Black" panose="020B0A04020102020204" pitchFamily="34" charset="0"/>
              </a:rPr>
              <a:t>SK Štětí – FC Nový Bor  3:1 17.2.2018</a:t>
            </a:r>
          </a:p>
          <a:p>
            <a:r>
              <a:rPr lang="cs-CZ" sz="1300" dirty="0" smtClean="0">
                <a:latin typeface="Arial Black" panose="020B0A04020102020204" pitchFamily="34" charset="0"/>
              </a:rPr>
              <a:t>SK Štětí – SK Roudnice </a:t>
            </a:r>
            <a:r>
              <a:rPr lang="cs-CZ" sz="1300" dirty="0" err="1" smtClean="0">
                <a:latin typeface="Arial Black" panose="020B0A04020102020204" pitchFamily="34" charset="0"/>
              </a:rPr>
              <a:t>n.L.</a:t>
            </a:r>
            <a:r>
              <a:rPr lang="cs-CZ" sz="1300" dirty="0" smtClean="0">
                <a:latin typeface="Arial Black" panose="020B0A04020102020204" pitchFamily="34" charset="0"/>
              </a:rPr>
              <a:t>  2:3  4.3.2018</a:t>
            </a:r>
          </a:p>
          <a:p>
            <a:r>
              <a:rPr lang="cs-CZ" sz="1300" dirty="0" smtClean="0">
                <a:latin typeface="Arial Black" panose="020B0A04020102020204" pitchFamily="34" charset="0"/>
              </a:rPr>
              <a:t>SK Štětí – FK Polepy dospělí  3:8  11.3.2018 </a:t>
            </a:r>
          </a:p>
        </p:txBody>
      </p:sp>
      <p:pic>
        <p:nvPicPr>
          <p:cNvPr id="3" name="Obrázek 2"/>
          <p:cNvPicPr>
            <a:picLocks noChangeAspect="1"/>
          </p:cNvPicPr>
          <p:nvPr/>
        </p:nvPicPr>
        <p:blipFill>
          <a:blip r:embed="rId3"/>
          <a:stretch>
            <a:fillRect/>
          </a:stretch>
        </p:blipFill>
        <p:spPr>
          <a:xfrm>
            <a:off x="5740841" y="1243564"/>
            <a:ext cx="4124231" cy="2952000"/>
          </a:xfrm>
          <a:prstGeom prst="rect">
            <a:avLst/>
          </a:prstGeom>
          <a:ln w="38100">
            <a:solidFill>
              <a:schemeClr val="accent1">
                <a:lumMod val="50000"/>
              </a:schemeClr>
            </a:solidFill>
          </a:ln>
        </p:spPr>
      </p:pic>
      <p:pic>
        <p:nvPicPr>
          <p:cNvPr id="4" name="Obrázek 3"/>
          <p:cNvPicPr>
            <a:picLocks noChangeAspect="1"/>
          </p:cNvPicPr>
          <p:nvPr/>
        </p:nvPicPr>
        <p:blipFill>
          <a:blip r:embed="rId4"/>
          <a:stretch>
            <a:fillRect/>
          </a:stretch>
        </p:blipFill>
        <p:spPr>
          <a:xfrm>
            <a:off x="5654767" y="4375860"/>
            <a:ext cx="4282313" cy="2484000"/>
          </a:xfrm>
          <a:prstGeom prst="rect">
            <a:avLst/>
          </a:prstGeom>
          <a:ln w="38100">
            <a:solidFill>
              <a:schemeClr val="accent1">
                <a:lumMod val="50000"/>
              </a:schemeClr>
            </a:solidFill>
          </a:ln>
        </p:spPr>
      </p:pic>
      <p:sp>
        <p:nvSpPr>
          <p:cNvPr id="5" name="TextovéPole 4"/>
          <p:cNvSpPr txBox="1"/>
          <p:nvPr/>
        </p:nvSpPr>
        <p:spPr>
          <a:xfrm>
            <a:off x="5544592" y="91108"/>
            <a:ext cx="4464496" cy="1015663"/>
          </a:xfrm>
          <a:prstGeom prst="rect">
            <a:avLst/>
          </a:prstGeom>
          <a:pattFill prst="wdDnDiag">
            <a:fgClr>
              <a:schemeClr val="bg2">
                <a:lumMod val="20000"/>
                <a:lumOff val="80000"/>
              </a:schemeClr>
            </a:fgClr>
            <a:bgClr>
              <a:schemeClr val="bg1"/>
            </a:bgClr>
          </a:pattFill>
          <a:effectLst>
            <a:softEdge rad="0"/>
          </a:effectLst>
        </p:spPr>
        <p:txBody>
          <a:bodyPr wrap="square" rtlCol="0">
            <a:spAutoFit/>
          </a:bodyPr>
          <a:lstStyle/>
          <a:p>
            <a:pPr algn="ctr"/>
            <a:r>
              <a:rPr lang="cs-CZ" sz="2000" dirty="0" smtClean="0">
                <a:solidFill>
                  <a:srgbClr val="FF0000"/>
                </a:solidFill>
                <a:latin typeface="Arial Black" panose="020B0A04020102020204" pitchFamily="34" charset="0"/>
              </a:rPr>
              <a:t>FK ČL Neštěmice – SK Štětí 0:1 PK  25.3.2018 </a:t>
            </a:r>
          </a:p>
          <a:p>
            <a:pPr algn="ctr"/>
            <a:r>
              <a:rPr lang="cs-CZ" sz="2000" dirty="0" smtClean="0">
                <a:solidFill>
                  <a:srgbClr val="FF0000"/>
                </a:solidFill>
                <a:latin typeface="Arial Black" panose="020B0A04020102020204" pitchFamily="34" charset="0"/>
              </a:rPr>
              <a:t>foto Jiří </a:t>
            </a:r>
            <a:r>
              <a:rPr lang="cs-CZ" sz="2000" dirty="0" err="1" smtClean="0">
                <a:solidFill>
                  <a:srgbClr val="FF0000"/>
                </a:solidFill>
                <a:latin typeface="Arial Black" panose="020B0A04020102020204" pitchFamily="34" charset="0"/>
              </a:rPr>
              <a:t>Havner</a:t>
            </a:r>
            <a:r>
              <a:rPr lang="cs-CZ" sz="2000" dirty="0" smtClean="0">
                <a:solidFill>
                  <a:srgbClr val="FF0000"/>
                </a:solidFill>
                <a:latin typeface="Arial Black" panose="020B0A04020102020204"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6621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graphicFrame>
        <p:nvGraphicFramePr>
          <p:cNvPr id="5" name="Tabulka 4"/>
          <p:cNvGraphicFramePr>
            <a:graphicFrameLocks noGrp="1"/>
          </p:cNvGraphicFramePr>
          <p:nvPr>
            <p:extLst>
              <p:ext uri="{D42A27DB-BD31-4B8C-83A1-F6EECF244321}">
                <p14:modId xmlns:p14="http://schemas.microsoft.com/office/powerpoint/2010/main" val="2221158390"/>
              </p:ext>
            </p:extLst>
          </p:nvPr>
        </p:nvGraphicFramePr>
        <p:xfrm>
          <a:off x="5448200" y="139029"/>
          <a:ext cx="4482058" cy="3452997"/>
        </p:xfrm>
        <a:graphic>
          <a:graphicData uri="http://schemas.openxmlformats.org/drawingml/2006/table">
            <a:tbl>
              <a:tblPr/>
              <a:tblGrid>
                <a:gridCol w="1003283">
                  <a:extLst>
                    <a:ext uri="{9D8B030D-6E8A-4147-A177-3AD203B41FA5}">
                      <a16:colId xmlns:a16="http://schemas.microsoft.com/office/drawing/2014/main" val="2646833080"/>
                    </a:ext>
                  </a:extLst>
                </a:gridCol>
                <a:gridCol w="1308630">
                  <a:extLst>
                    <a:ext uri="{9D8B030D-6E8A-4147-A177-3AD203B41FA5}">
                      <a16:colId xmlns:a16="http://schemas.microsoft.com/office/drawing/2014/main" val="78544499"/>
                    </a:ext>
                  </a:extLst>
                </a:gridCol>
                <a:gridCol w="1308630">
                  <a:extLst>
                    <a:ext uri="{9D8B030D-6E8A-4147-A177-3AD203B41FA5}">
                      <a16:colId xmlns:a16="http://schemas.microsoft.com/office/drawing/2014/main" val="2615591605"/>
                    </a:ext>
                  </a:extLst>
                </a:gridCol>
                <a:gridCol w="861515">
                  <a:extLst>
                    <a:ext uri="{9D8B030D-6E8A-4147-A177-3AD203B41FA5}">
                      <a16:colId xmlns:a16="http://schemas.microsoft.com/office/drawing/2014/main" val="1045562902"/>
                    </a:ext>
                  </a:extLst>
                </a:gridCol>
              </a:tblGrid>
              <a:tr h="205114">
                <a:tc gridSpan="4">
                  <a:txBody>
                    <a:bodyPr/>
                    <a:lstStyle/>
                    <a:p>
                      <a:pPr algn="ctr" fontAlgn="ctr"/>
                      <a:r>
                        <a:rPr lang="pl-PL" sz="1200" b="1" i="0" u="none" strike="noStrike" dirty="0">
                          <a:solidFill>
                            <a:srgbClr val="184B81"/>
                          </a:solidFill>
                          <a:effectLst/>
                          <a:latin typeface="Arial" panose="020B0604020202020204" pitchFamily="34" charset="0"/>
                        </a:rPr>
                        <a:t>12. kolo  I.A třída dorostu Skupina 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12456394"/>
                  </a:ext>
                </a:extLst>
              </a:tr>
              <a:tr h="179013">
                <a:tc>
                  <a:txBody>
                    <a:bodyPr/>
                    <a:lstStyle/>
                    <a:p>
                      <a:pPr algn="ctr" fontAlgn="ctr"/>
                      <a:r>
                        <a:rPr lang="cs-CZ" sz="1050" b="1" i="0" u="none" strike="noStrike" dirty="0">
                          <a:solidFill>
                            <a:srgbClr val="000000"/>
                          </a:solidFill>
                          <a:effectLst/>
                          <a:latin typeface="Arial" panose="020B0604020202020204" pitchFamily="34" charset="0"/>
                        </a:rPr>
                        <a:t>24.03.2018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Mojžíř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Plaston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0:5</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4234354"/>
                  </a:ext>
                </a:extLst>
              </a:tr>
              <a:tr h="307571">
                <a:tc>
                  <a:txBody>
                    <a:bodyPr/>
                    <a:lstStyle/>
                    <a:p>
                      <a:pPr algn="ctr" fontAlgn="ctr"/>
                      <a:r>
                        <a:rPr lang="cs-CZ" sz="1050" b="1" i="0" u="none" strike="noStrike">
                          <a:solidFill>
                            <a:srgbClr val="FF0000"/>
                          </a:solidFill>
                          <a:effectLst/>
                          <a:latin typeface="Arial" panose="020B0604020202020204" pitchFamily="34" charset="0"/>
                        </a:rPr>
                        <a:t>24.03.2018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FF0000"/>
                          </a:solidFill>
                          <a:effectLst/>
                          <a:latin typeface="Arial" panose="020B0604020202020204" pitchFamily="34" charset="0"/>
                        </a:rPr>
                        <a:t> </a:t>
                      </a:r>
                      <a:r>
                        <a:rPr lang="cs-CZ" sz="1050" b="1" i="0" u="none" strike="noStrike" dirty="0" err="1">
                          <a:solidFill>
                            <a:srgbClr val="FF0000"/>
                          </a:solidFill>
                          <a:effectLst/>
                          <a:latin typeface="Arial" panose="020B0604020202020204" pitchFamily="34" charset="0"/>
                        </a:rPr>
                        <a:t>Vaňov</a:t>
                      </a:r>
                      <a:r>
                        <a:rPr lang="cs-CZ" sz="1050" b="1" i="0" u="none" strike="noStrike" dirty="0">
                          <a:solidFill>
                            <a:srgbClr val="FF0000"/>
                          </a:solidFill>
                          <a:effectLst/>
                          <a:latin typeface="Arial" panose="020B0604020202020204" pitchFamily="34" charset="0"/>
                        </a:rPr>
                        <a:t>/Libouchec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6:1</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91131057"/>
                  </a:ext>
                </a:extLst>
              </a:tr>
              <a:tr h="318507">
                <a:tc>
                  <a:txBody>
                    <a:bodyPr/>
                    <a:lstStyle/>
                    <a:p>
                      <a:pPr algn="ctr" fontAlgn="ctr"/>
                      <a:r>
                        <a:rPr lang="cs-CZ" sz="1050" b="1" i="0" u="none" strike="noStrike">
                          <a:solidFill>
                            <a:srgbClr val="000000"/>
                          </a:solidFill>
                          <a:effectLst/>
                          <a:latin typeface="Arial" panose="020B0604020202020204" pitchFamily="34" charset="0"/>
                        </a:rPr>
                        <a:t>24.03.2018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TJ SLAVOJ Úštěk/Liběšice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2:5</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22359276"/>
                  </a:ext>
                </a:extLst>
              </a:tr>
              <a:tr h="213661">
                <a:tc>
                  <a:txBody>
                    <a:bodyPr/>
                    <a:lstStyle/>
                    <a:p>
                      <a:pPr algn="ctr" fontAlgn="ctr"/>
                      <a:r>
                        <a:rPr lang="cs-CZ" sz="1050" b="1" i="0" u="none" strike="noStrike">
                          <a:solidFill>
                            <a:srgbClr val="000000"/>
                          </a:solidFill>
                          <a:effectLst/>
                          <a:latin typeface="Arial" panose="020B0604020202020204" pitchFamily="34" charset="0"/>
                        </a:rPr>
                        <a:t>25.03.2018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FK Jiskra V.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a:t>
                      </a:r>
                      <a:r>
                        <a:rPr lang="cs-CZ" sz="1050" b="1" i="0" u="none" strike="noStrike" dirty="0" smtClean="0">
                          <a:solidFill>
                            <a:srgbClr val="000000"/>
                          </a:solidFill>
                          <a:effectLst/>
                          <a:latin typeface="Arial" panose="020B0604020202020204" pitchFamily="34" charset="0"/>
                        </a:rPr>
                        <a:t>3:2</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7249236"/>
                  </a:ext>
                </a:extLst>
              </a:tr>
              <a:tr h="205114">
                <a:tc>
                  <a:txBody>
                    <a:bodyPr/>
                    <a:lstStyle/>
                    <a:p>
                      <a:pPr algn="ctr" fontAlgn="ctr"/>
                      <a:r>
                        <a:rPr lang="cs-CZ" sz="1050" b="1" i="0" u="none" strike="noStrike" dirty="0" smtClean="0">
                          <a:solidFill>
                            <a:srgbClr val="000000"/>
                          </a:solidFill>
                          <a:effectLst/>
                          <a:latin typeface="Arial" panose="020B0604020202020204" pitchFamily="34" charset="0"/>
                        </a:rPr>
                        <a:t>18.04.2018</a:t>
                      </a:r>
                      <a:endParaRPr lang="cs-CZ" sz="105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Chlumec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1FC Dubí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92302828"/>
                  </a:ext>
                </a:extLst>
              </a:tr>
              <a:tr h="205114">
                <a:tc gridSpan="4">
                  <a:txBody>
                    <a:bodyPr/>
                    <a:lstStyle/>
                    <a:p>
                      <a:pPr algn="ctr" fontAlgn="ctr"/>
                      <a:r>
                        <a:rPr lang="pl-PL" sz="1050" b="1" i="0" u="none" strike="noStrike" dirty="0">
                          <a:solidFill>
                            <a:srgbClr val="184B81"/>
                          </a:solidFill>
                          <a:effectLst/>
                          <a:latin typeface="Arial" panose="020B0604020202020204" pitchFamily="34" charset="0"/>
                        </a:rPr>
                        <a:t>13. kolo  I.A třída dorostu Skupina 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11505692"/>
                  </a:ext>
                </a:extLst>
              </a:tr>
              <a:tr h="307571">
                <a:tc>
                  <a:txBody>
                    <a:bodyPr/>
                    <a:lstStyle/>
                    <a:p>
                      <a:pPr algn="ctr" fontAlgn="ctr"/>
                      <a:r>
                        <a:rPr lang="cs-CZ" sz="1050" b="1" i="0" u="none" strike="noStrike" dirty="0">
                          <a:solidFill>
                            <a:srgbClr val="000000"/>
                          </a:solidFill>
                          <a:effectLst/>
                          <a:latin typeface="Arial" panose="020B0604020202020204" pitchFamily="34" charset="0"/>
                        </a:rPr>
                        <a:t>31.03.2018 </a:t>
                      </a:r>
                      <a:r>
                        <a:rPr lang="cs-CZ" sz="1050" b="1" i="0" u="none" strike="noStrike" dirty="0" smtClean="0">
                          <a:solidFill>
                            <a:srgbClr val="000000"/>
                          </a:solidFill>
                          <a:effectLst/>
                          <a:latin typeface="Arial" panose="020B0604020202020204" pitchFamily="34" charset="0"/>
                        </a:rPr>
                        <a:t>10:0018</a:t>
                      </a:r>
                      <a:endParaRPr lang="cs-CZ" sz="105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Chlumec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X:X</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5237002"/>
                  </a:ext>
                </a:extLst>
              </a:tr>
              <a:tr h="307571">
                <a:tc>
                  <a:txBody>
                    <a:bodyPr/>
                    <a:lstStyle/>
                    <a:p>
                      <a:pPr algn="ctr" fontAlgn="ctr"/>
                      <a:r>
                        <a:rPr lang="cs-CZ" sz="1050" b="1" i="0" u="none" strike="noStrike" dirty="0">
                          <a:solidFill>
                            <a:srgbClr val="000000"/>
                          </a:solidFill>
                          <a:effectLst/>
                          <a:latin typeface="Arial" panose="020B0604020202020204" pitchFamily="34" charset="0"/>
                        </a:rPr>
                        <a:t>31.03.2018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Plaston</a:t>
                      </a:r>
                      <a:r>
                        <a:rPr lang="cs-CZ" sz="1050" b="1" i="0" u="none" strike="noStrike" dirty="0">
                          <a:solidFill>
                            <a:srgbClr val="000000"/>
                          </a:solidFill>
                          <a:effectLst/>
                          <a:latin typeface="Arial" panose="020B0604020202020204" pitchFamily="34" charset="0"/>
                        </a:rPr>
                        <a:t>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Vaňov/Libouchec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X:X</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40668857"/>
                  </a:ext>
                </a:extLst>
              </a:tr>
              <a:tr h="307571">
                <a:tc>
                  <a:txBody>
                    <a:bodyPr/>
                    <a:lstStyle/>
                    <a:p>
                      <a:pPr algn="ctr" fontAlgn="ctr"/>
                      <a:r>
                        <a:rPr lang="cs-CZ" sz="1050" b="1" i="0" u="none" strike="noStrike">
                          <a:solidFill>
                            <a:srgbClr val="000000"/>
                          </a:solidFill>
                          <a:effectLst/>
                          <a:latin typeface="Arial" panose="020B0604020202020204" pitchFamily="34" charset="0"/>
                        </a:rPr>
                        <a:t>31.03.2018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1FC Dubí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FK Jiskra V.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X:X</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3383036"/>
                  </a:ext>
                </a:extLst>
              </a:tr>
              <a:tr h="307571">
                <a:tc>
                  <a:txBody>
                    <a:bodyPr/>
                    <a:lstStyle/>
                    <a:p>
                      <a:pPr algn="ctr" fontAlgn="ctr"/>
                      <a:r>
                        <a:rPr lang="cs-CZ" sz="1050" b="1" i="0" u="none" strike="noStrike" dirty="0">
                          <a:solidFill>
                            <a:srgbClr val="000000"/>
                          </a:solidFill>
                          <a:effectLst/>
                          <a:latin typeface="Arial" panose="020B0604020202020204" pitchFamily="34" charset="0"/>
                        </a:rPr>
                        <a:t>01.04.2018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TJ </a:t>
                      </a:r>
                      <a:r>
                        <a:rPr lang="cs-CZ" sz="1050" b="1" i="0" u="none" strike="noStrike" dirty="0" err="1">
                          <a:solidFill>
                            <a:srgbClr val="000000"/>
                          </a:solidFill>
                          <a:effectLst/>
                          <a:latin typeface="Arial" panose="020B0604020202020204" pitchFamily="34" charset="0"/>
                        </a:rPr>
                        <a:t>Mojžíř</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X:X</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79755675"/>
                  </a:ext>
                </a:extLst>
              </a:tr>
              <a:tr h="456912">
                <a:tc>
                  <a:txBody>
                    <a:bodyPr/>
                    <a:lstStyle/>
                    <a:p>
                      <a:pPr algn="ctr" fontAlgn="ctr"/>
                      <a:r>
                        <a:rPr lang="cs-CZ" sz="1050" b="1" i="0" u="none" strike="noStrike" dirty="0">
                          <a:solidFill>
                            <a:srgbClr val="FF0000"/>
                          </a:solidFill>
                          <a:effectLst/>
                          <a:latin typeface="Arial" panose="020B0604020202020204" pitchFamily="34" charset="0"/>
                        </a:rPr>
                        <a:t>01.04.2018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TJ SLAVOJ Úštěk/Liběšice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FF0000"/>
                          </a:solidFill>
                          <a:effectLst/>
                          <a:latin typeface="Arial" panose="020B0604020202020204" pitchFamily="34" charset="0"/>
                        </a:rPr>
                        <a:t>X:X</a:t>
                      </a:r>
                    </a:p>
                    <a:p>
                      <a:pPr algn="ctr" fontAlgn="ctr"/>
                      <a:r>
                        <a:rPr lang="cs-CZ" sz="1050" b="1" i="0" u="none" strike="noStrike" dirty="0" smtClean="0">
                          <a:solidFill>
                            <a:srgbClr val="FF0000"/>
                          </a:solidFill>
                          <a:effectLst/>
                          <a:latin typeface="Arial" panose="020B0604020202020204" pitchFamily="34" charset="0"/>
                        </a:rPr>
                        <a:t>Rozhodčí </a:t>
                      </a:r>
                      <a:r>
                        <a:rPr lang="cs-CZ" sz="1050" b="1" i="0" u="none" strike="noStrike" dirty="0" err="1" smtClean="0">
                          <a:solidFill>
                            <a:srgbClr val="FF0000"/>
                          </a:solidFill>
                          <a:effectLst/>
                          <a:latin typeface="Arial" panose="020B0604020202020204" pitchFamily="34" charset="0"/>
                        </a:rPr>
                        <a:t>M.Toráč</a:t>
                      </a: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74301113"/>
                  </a:ext>
                </a:extLst>
              </a:tr>
            </a:tbl>
          </a:graphicData>
        </a:graphic>
      </p:graphicFrame>
      <p:sp>
        <p:nvSpPr>
          <p:cNvPr id="7" name="TextovéPole 6"/>
          <p:cNvSpPr txBox="1"/>
          <p:nvPr/>
        </p:nvSpPr>
        <p:spPr>
          <a:xfrm>
            <a:off x="5544592" y="3763516"/>
            <a:ext cx="4385666" cy="3170099"/>
          </a:xfrm>
          <a:prstGeom prst="rect">
            <a:avLst/>
          </a:prstGeom>
          <a:gradFill>
            <a:gsLst>
              <a:gs pos="35000">
                <a:srgbClr val="FFFF00"/>
              </a:gs>
              <a:gs pos="65000">
                <a:srgbClr val="99FF66"/>
              </a:gs>
            </a:gsLst>
            <a:lin ang="5400000" scaled="1"/>
          </a:gradFill>
          <a:effectLst>
            <a:softEdge rad="0"/>
          </a:effectLst>
        </p:spPr>
        <p:txBody>
          <a:bodyPr wrap="square" rtlCol="0">
            <a:spAutoFit/>
          </a:bodyPr>
          <a:lstStyle/>
          <a:p>
            <a:pPr algn="ctr"/>
            <a:r>
              <a:rPr lang="cs-CZ" sz="2400" i="1" dirty="0" smtClean="0">
                <a:effectLst>
                  <a:outerShdw blurRad="38100" dist="38100" dir="2700000" algn="tl">
                    <a:srgbClr val="000000">
                      <a:alpha val="43137"/>
                    </a:srgbClr>
                  </a:outerShdw>
                </a:effectLst>
                <a:latin typeface="+mn-lt"/>
              </a:rPr>
              <a:t>Za týden hraje dorost doma veledůležité utkání. Na podzim ve Šluknově prohrál 6:0.  </a:t>
            </a:r>
          </a:p>
          <a:p>
            <a:pPr algn="ctr"/>
            <a:r>
              <a:rPr lang="cs-CZ" sz="2400" dirty="0" smtClean="0">
                <a:solidFill>
                  <a:srgbClr val="000099"/>
                </a:solidFill>
                <a:latin typeface="Arial Black" panose="020B0A04020102020204" pitchFamily="34" charset="0"/>
              </a:rPr>
              <a:t>SK Štětí</a:t>
            </a:r>
          </a:p>
          <a:p>
            <a:pPr algn="ctr"/>
            <a:r>
              <a:rPr lang="cs-CZ" sz="2400" dirty="0" smtClean="0">
                <a:solidFill>
                  <a:srgbClr val="000099"/>
                </a:solidFill>
                <a:latin typeface="Arial Black" panose="020B0A04020102020204" pitchFamily="34" charset="0"/>
              </a:rPr>
              <a:t>SK </a:t>
            </a:r>
            <a:r>
              <a:rPr lang="cs-CZ" sz="2400" dirty="0" err="1" smtClean="0">
                <a:solidFill>
                  <a:srgbClr val="000099"/>
                </a:solidFill>
                <a:latin typeface="Arial Black" panose="020B0A04020102020204" pitchFamily="34" charset="0"/>
              </a:rPr>
              <a:t>Plaston</a:t>
            </a:r>
            <a:r>
              <a:rPr lang="cs-CZ" sz="2400" dirty="0" smtClean="0">
                <a:solidFill>
                  <a:srgbClr val="000099"/>
                </a:solidFill>
                <a:latin typeface="Arial Black" panose="020B0A04020102020204" pitchFamily="34" charset="0"/>
              </a:rPr>
              <a:t> Šluknov</a:t>
            </a:r>
          </a:p>
          <a:p>
            <a:pPr algn="ctr"/>
            <a:r>
              <a:rPr lang="cs-CZ" sz="2000" dirty="0" smtClean="0">
                <a:solidFill>
                  <a:srgbClr val="000099"/>
                </a:solidFill>
                <a:latin typeface="Arial Black" panose="020B0A04020102020204" pitchFamily="34" charset="0"/>
              </a:rPr>
              <a:t>Sobota 7.4.2018</a:t>
            </a:r>
          </a:p>
          <a:p>
            <a:pPr algn="ctr"/>
            <a:r>
              <a:rPr lang="cs-CZ" sz="2000" dirty="0" smtClean="0">
                <a:solidFill>
                  <a:srgbClr val="000099"/>
                </a:solidFill>
                <a:latin typeface="Arial Black" panose="020B0A04020102020204" pitchFamily="34" charset="0"/>
              </a:rPr>
              <a:t>10:00 hod</a:t>
            </a:r>
          </a:p>
          <a:p>
            <a:pPr algn="ctr"/>
            <a:endParaRPr lang="cs-CZ" sz="2000" dirty="0">
              <a:latin typeface="Arial Black" panose="020B0A04020102020204" pitchFamily="34" charset="0"/>
            </a:endParaRPr>
          </a:p>
          <a:p>
            <a:pPr algn="ctr"/>
            <a:endParaRPr lang="cs-CZ" sz="2000" dirty="0" smtClean="0">
              <a:latin typeface="Arial Black" panose="020B0A04020102020204" pitchFamily="34" charset="0"/>
            </a:endParaRPr>
          </a:p>
        </p:txBody>
      </p:sp>
      <p:pic>
        <p:nvPicPr>
          <p:cNvPr id="8" name="Obrázek 7"/>
          <p:cNvPicPr>
            <a:picLocks noChangeAspect="1"/>
          </p:cNvPicPr>
          <p:nvPr/>
        </p:nvPicPr>
        <p:blipFill>
          <a:blip r:embed="rId3"/>
          <a:stretch>
            <a:fillRect/>
          </a:stretch>
        </p:blipFill>
        <p:spPr>
          <a:xfrm>
            <a:off x="9000976" y="6130259"/>
            <a:ext cx="720080" cy="737646"/>
          </a:xfrm>
          <a:prstGeom prst="rect">
            <a:avLst/>
          </a:prstGeom>
        </p:spPr>
      </p:pic>
      <p:pic>
        <p:nvPicPr>
          <p:cNvPr id="9" name="Obrázek 8" descr="Файл:Soccer ball.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940" y="6327905"/>
            <a:ext cx="540000" cy="540000"/>
          </a:xfrm>
          <a:prstGeom prst="rect">
            <a:avLst/>
          </a:prstGeom>
        </p:spPr>
      </p:pic>
      <p:pic>
        <p:nvPicPr>
          <p:cNvPr id="10" name="Obrázek 9" descr="&lt;strong&gt;SK&lt;/strong&gt; &lt;strong&gt;Štětí&lt;/strong&gt; &lt;strong&gt;Logo&lt;/strong&gt; Vector (.CDR) Free Downl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7132" y="6255905"/>
            <a:ext cx="684000" cy="684000"/>
          </a:xfrm>
          <a:prstGeom prst="rect">
            <a:avLst/>
          </a:prstGeom>
        </p:spPr>
      </p:pic>
      <p:sp>
        <p:nvSpPr>
          <p:cNvPr id="12" name="TextovéPole 11"/>
          <p:cNvSpPr txBox="1"/>
          <p:nvPr/>
        </p:nvSpPr>
        <p:spPr>
          <a:xfrm>
            <a:off x="139211" y="1171228"/>
            <a:ext cx="4680520" cy="5760000"/>
          </a:xfrm>
          <a:prstGeom prst="rect">
            <a:avLst/>
          </a:prstGeom>
          <a:solidFill>
            <a:srgbClr val="FFFF66"/>
          </a:solidFill>
          <a:ln w="28575">
            <a:solidFill>
              <a:srgbClr val="0099CC"/>
            </a:solidFill>
          </a:ln>
        </p:spPr>
        <p:txBody>
          <a:bodyPr wrap="square" rtlCol="0">
            <a:spAutoFit/>
          </a:bodyPr>
          <a:lstStyle/>
          <a:p>
            <a:pPr algn="ctr"/>
            <a:r>
              <a:rPr lang="pl-PL" sz="1400" u="sng" dirty="0" smtClean="0">
                <a:solidFill>
                  <a:srgbClr val="0F22B1"/>
                </a:solidFill>
                <a:latin typeface="Arial Black" panose="020B0A04020102020204" pitchFamily="34" charset="0"/>
                <a:cs typeface="Arial" panose="020B0604020202020204" pitchFamily="34" charset="0"/>
              </a:rPr>
              <a:t>SK </a:t>
            </a:r>
            <a:r>
              <a:rPr lang="pl-PL" sz="1400" u="sng" dirty="0">
                <a:solidFill>
                  <a:srgbClr val="0F22B1"/>
                </a:solidFill>
                <a:latin typeface="Arial Black" panose="020B0A04020102020204" pitchFamily="34" charset="0"/>
                <a:cs typeface="Arial" panose="020B0604020202020204" pitchFamily="34" charset="0"/>
              </a:rPr>
              <a:t>Baník Modlany</a:t>
            </a:r>
            <a:r>
              <a:rPr lang="pl-PL" sz="1400" b="0" u="sng" dirty="0">
                <a:solidFill>
                  <a:srgbClr val="0F22B1"/>
                </a:solidFill>
                <a:latin typeface="Arial Black" panose="020B0A04020102020204" pitchFamily="34" charset="0"/>
                <a:cs typeface="Arial" panose="020B0604020202020204" pitchFamily="34" charset="0"/>
              </a:rPr>
              <a:t> - </a:t>
            </a:r>
            <a:r>
              <a:rPr lang="pl-PL" sz="1400" u="sng" dirty="0">
                <a:solidFill>
                  <a:srgbClr val="0F22B1"/>
                </a:solidFill>
                <a:latin typeface="Arial Black" panose="020B0A04020102020204" pitchFamily="34" charset="0"/>
                <a:cs typeface="Arial" panose="020B0604020202020204" pitchFamily="34" charset="0"/>
              </a:rPr>
              <a:t>TJ Krupka</a:t>
            </a:r>
            <a:r>
              <a:rPr lang="cs-CZ" sz="1400" u="sng" dirty="0" smtClean="0">
                <a:solidFill>
                  <a:srgbClr val="0F22B1"/>
                </a:solidFill>
                <a:latin typeface="Arial Black" panose="020B0A04020102020204" pitchFamily="34" charset="0"/>
                <a:cs typeface="Arial" panose="020B0604020202020204" pitchFamily="34" charset="0"/>
              </a:rPr>
              <a:t> 0:3(0:1)</a:t>
            </a:r>
          </a:p>
          <a:p>
            <a:pPr algn="just"/>
            <a:r>
              <a:rPr lang="cs-CZ" b="0" dirty="0" smtClean="0">
                <a:latin typeface="Arial" panose="020B0604020202020204" pitchFamily="34" charset="0"/>
                <a:cs typeface="Arial" panose="020B0604020202020204" pitchFamily="34" charset="0"/>
              </a:rPr>
              <a:t>derby se hrálo na umělé trávě v Srbicích. </a:t>
            </a:r>
            <a:r>
              <a:rPr lang="cs-CZ" b="0" dirty="0">
                <a:latin typeface="Arial" panose="020B0604020202020204" pitchFamily="34" charset="0"/>
                <a:cs typeface="Arial" panose="020B0604020202020204" pitchFamily="34" charset="0"/>
              </a:rPr>
              <a:t>Pro Modlany to byl první jarní mistrovský zápas. Vůbec ale Baníku nevyšel, Krupka ho jasně přehrála, gólů dokonce mohla dát brankáři Martinu Slavíkovi daleko více. Porážka 0:3 je tak </a:t>
            </a:r>
            <a:r>
              <a:rPr lang="cs-CZ" b="0" dirty="0" smtClean="0">
                <a:latin typeface="Arial" panose="020B0604020202020204" pitchFamily="34" charset="0"/>
                <a:cs typeface="Arial" panose="020B0604020202020204" pitchFamily="34" charset="0"/>
              </a:rPr>
              <a:t>pro Modlanské ještě milosrdná.</a:t>
            </a:r>
            <a:r>
              <a:rPr lang="cs-CZ" b="0" dirty="0"/>
              <a:t/>
            </a:r>
            <a:br>
              <a:rPr lang="cs-CZ" b="0" dirty="0"/>
            </a:br>
            <a:r>
              <a:rPr lang="cs-CZ" b="0" dirty="0" smtClean="0"/>
              <a:t>           </a:t>
            </a:r>
            <a:r>
              <a:rPr lang="cs-CZ" sz="1400" u="sng" dirty="0" smtClean="0">
                <a:solidFill>
                  <a:schemeClr val="accent2">
                    <a:lumMod val="75000"/>
                  </a:schemeClr>
                </a:solidFill>
                <a:latin typeface="Arial Black" panose="020B0A04020102020204" pitchFamily="34" charset="0"/>
                <a:cs typeface="Arial" panose="020B0604020202020204" pitchFamily="34" charset="0"/>
              </a:rPr>
              <a:t>FK Neštěmice - SK Štětí  0:1 PK</a:t>
            </a:r>
          </a:p>
          <a:p>
            <a:pPr algn="just"/>
            <a:r>
              <a:rPr lang="cs-CZ" b="0" dirty="0" smtClean="0">
                <a:latin typeface="Arial" panose="020B0604020202020204" pitchFamily="34" charset="0"/>
                <a:cs typeface="Arial" panose="020B0604020202020204" pitchFamily="34" charset="0"/>
              </a:rPr>
              <a:t>zápas moc fotbalové krásy nepřinesl. Pro hosty to byl první letošní zápas a i když byli v úloze favorita, tak branku vstřelit nedokázali. Největší drama na umělé trávě v Ústí </a:t>
            </a:r>
            <a:r>
              <a:rPr lang="cs-CZ" b="0" dirty="0" err="1" smtClean="0">
                <a:latin typeface="Arial" panose="020B0604020202020204" pitchFamily="34" charset="0"/>
                <a:cs typeface="Arial" panose="020B0604020202020204" pitchFamily="34" charset="0"/>
              </a:rPr>
              <a:t>n.L.</a:t>
            </a:r>
            <a:r>
              <a:rPr lang="cs-CZ" b="0" dirty="0" smtClean="0">
                <a:latin typeface="Arial" panose="020B0604020202020204" pitchFamily="34" charset="0"/>
                <a:cs typeface="Arial" panose="020B0604020202020204" pitchFamily="34" charset="0"/>
              </a:rPr>
              <a:t> se odehrálo až v nastavení, ale ani v nich góly nepadly.</a:t>
            </a:r>
            <a:r>
              <a:rPr lang="cs-CZ" b="0" dirty="0"/>
              <a:t/>
            </a:r>
            <a:br>
              <a:rPr lang="cs-CZ" b="0" dirty="0"/>
            </a:br>
            <a:r>
              <a:rPr lang="cs-CZ" b="0" u="sng" dirty="0" smtClean="0"/>
              <a:t>    </a:t>
            </a:r>
            <a:r>
              <a:rPr lang="cs-CZ" sz="1600" u="sng" dirty="0" smtClean="0">
                <a:solidFill>
                  <a:srgbClr val="0F22B1"/>
                </a:solidFill>
                <a:latin typeface="Arial Black" panose="020B0A04020102020204" pitchFamily="34" charset="0"/>
                <a:cs typeface="Arial" panose="020B0604020202020204" pitchFamily="34" charset="0"/>
              </a:rPr>
              <a:t>FK </a:t>
            </a:r>
            <a:r>
              <a:rPr lang="cs-CZ" sz="1600" u="sng" dirty="0">
                <a:solidFill>
                  <a:srgbClr val="0F22B1"/>
                </a:solidFill>
                <a:latin typeface="Arial Black" panose="020B0A04020102020204" pitchFamily="34" charset="0"/>
                <a:cs typeface="Arial" panose="020B0604020202020204" pitchFamily="34" charset="0"/>
              </a:rPr>
              <a:t>Jiskra Modrá – SK </a:t>
            </a:r>
            <a:r>
              <a:rPr lang="cs-CZ" sz="1600" u="sng" dirty="0" err="1">
                <a:solidFill>
                  <a:srgbClr val="0F22B1"/>
                </a:solidFill>
                <a:latin typeface="Arial Black" panose="020B0A04020102020204" pitchFamily="34" charset="0"/>
                <a:cs typeface="Arial" panose="020B0604020202020204" pitchFamily="34" charset="0"/>
              </a:rPr>
              <a:t>Brná</a:t>
            </a:r>
            <a:r>
              <a:rPr lang="cs-CZ" sz="1600" u="sng" dirty="0">
                <a:solidFill>
                  <a:srgbClr val="0F22B1"/>
                </a:solidFill>
                <a:latin typeface="Arial Black" panose="020B0A04020102020204" pitchFamily="34" charset="0"/>
                <a:cs typeface="Arial" panose="020B0604020202020204" pitchFamily="34" charset="0"/>
              </a:rPr>
              <a:t>  0:1(0:0)</a:t>
            </a:r>
          </a:p>
          <a:p>
            <a:pPr algn="just"/>
            <a:r>
              <a:rPr lang="cs-CZ" b="0" dirty="0">
                <a:latin typeface="Arial" panose="020B0604020202020204" pitchFamily="34" charset="0"/>
                <a:cs typeface="Arial" panose="020B0604020202020204" pitchFamily="34" charset="0"/>
              </a:rPr>
              <a:t>Modrá podruhé v řadě neskórovala a podruhé v řadě vyšla bodově naprázdno. Rozhodnutí přinesla penalta </a:t>
            </a:r>
            <a:r>
              <a:rPr lang="cs-CZ" b="0" dirty="0" smtClean="0">
                <a:latin typeface="Arial" panose="020B0604020202020204" pitchFamily="34" charset="0"/>
                <a:cs typeface="Arial" panose="020B0604020202020204" pitchFamily="34" charset="0"/>
              </a:rPr>
              <a:t>ta </a:t>
            </a:r>
            <a:r>
              <a:rPr lang="cs-CZ" b="0" dirty="0">
                <a:latin typeface="Arial" panose="020B0604020202020204" pitchFamily="34" charset="0"/>
                <a:cs typeface="Arial" panose="020B0604020202020204" pitchFamily="34" charset="0"/>
              </a:rPr>
              <a:t>v 61. minutě. Proměnil ji </a:t>
            </a:r>
            <a:r>
              <a:rPr lang="cs-CZ" b="0" dirty="0" err="1">
                <a:latin typeface="Arial" panose="020B0604020202020204" pitchFamily="34" charset="0"/>
                <a:cs typeface="Arial" panose="020B0604020202020204" pitchFamily="34" charset="0"/>
              </a:rPr>
              <a:t>Gaydarski</a:t>
            </a:r>
            <a:r>
              <a:rPr lang="cs-CZ" b="0" dirty="0">
                <a:latin typeface="Arial" panose="020B0604020202020204" pitchFamily="34" charset="0"/>
                <a:cs typeface="Arial" panose="020B0604020202020204" pitchFamily="34" charset="0"/>
              </a:rPr>
              <a:t>. Domácí se zlobili, že stejnou situaci chvilku předtím posoudil rozhodčí jako dovolenou</a:t>
            </a:r>
            <a:r>
              <a:rPr lang="cs-CZ" sz="1400" b="0" dirty="0" smtClean="0">
                <a:latin typeface="Arial" panose="020B0604020202020204" pitchFamily="34" charset="0"/>
                <a:cs typeface="Arial" panose="020B0604020202020204" pitchFamily="34" charset="0"/>
              </a:rPr>
              <a:t>.</a:t>
            </a:r>
          </a:p>
          <a:p>
            <a:pPr algn="ctr"/>
            <a:r>
              <a:rPr lang="cs-CZ" sz="1600" u="sng" dirty="0" smtClean="0">
                <a:solidFill>
                  <a:srgbClr val="003399"/>
                </a:solidFill>
                <a:latin typeface="Arial Black" panose="020B0A04020102020204" pitchFamily="34" charset="0"/>
                <a:cs typeface="Arial" panose="020B0604020202020204" pitchFamily="34" charset="0"/>
              </a:rPr>
              <a:t>TJ </a:t>
            </a:r>
            <a:r>
              <a:rPr lang="cs-CZ" sz="1600" u="sng" dirty="0" err="1" smtClean="0">
                <a:solidFill>
                  <a:srgbClr val="003399"/>
                </a:solidFill>
                <a:latin typeface="Arial Black" panose="020B0A04020102020204" pitchFamily="34" charset="0"/>
                <a:cs typeface="Arial" panose="020B0604020202020204" pitchFamily="34" charset="0"/>
              </a:rPr>
              <a:t>H.Jiřetín</a:t>
            </a:r>
            <a:r>
              <a:rPr lang="cs-CZ" sz="1600" u="sng" dirty="0" smtClean="0">
                <a:solidFill>
                  <a:srgbClr val="003399"/>
                </a:solidFill>
                <a:latin typeface="Arial Black" panose="020B0A04020102020204" pitchFamily="34" charset="0"/>
                <a:cs typeface="Arial" panose="020B0604020202020204" pitchFamily="34" charset="0"/>
              </a:rPr>
              <a:t>/FK Litvínov - FK Slavoj Žatec   2:0(2:0)</a:t>
            </a:r>
          </a:p>
          <a:p>
            <a:pPr algn="just"/>
            <a:r>
              <a:rPr lang="cs-CZ" b="0" dirty="0" smtClean="0">
                <a:latin typeface="Arial" panose="020B0604020202020204" pitchFamily="34" charset="0"/>
                <a:cs typeface="Arial" panose="020B0604020202020204" pitchFamily="34" charset="0"/>
              </a:rPr>
              <a:t>Žatec na jaře ještě nebodoval a naopak jejich soupeř už v roce 2018 získal 5 bodů, Rozhodlo se v 1. poločase po brankách Kopty a </a:t>
            </a:r>
            <a:r>
              <a:rPr lang="cs-CZ" b="0" dirty="0" err="1" smtClean="0">
                <a:latin typeface="Arial" panose="020B0604020202020204" pitchFamily="34" charset="0"/>
                <a:cs typeface="Arial" panose="020B0604020202020204" pitchFamily="34" charset="0"/>
              </a:rPr>
              <a:t>Mikulčíka</a:t>
            </a:r>
            <a:r>
              <a:rPr lang="cs-CZ" b="0" dirty="0" smtClean="0">
                <a:latin typeface="Arial" panose="020B0604020202020204" pitchFamily="34" charset="0"/>
                <a:cs typeface="Arial" panose="020B0604020202020204" pitchFamily="34" charset="0"/>
              </a:rPr>
              <a:t>.</a:t>
            </a:r>
          </a:p>
          <a:p>
            <a:pPr algn="ctr"/>
            <a:r>
              <a:rPr lang="cs-CZ" sz="1400" u="sng" dirty="0" smtClean="0">
                <a:latin typeface="Arial" panose="020B0604020202020204" pitchFamily="34" charset="0"/>
                <a:cs typeface="Arial" panose="020B0604020202020204" pitchFamily="34" charset="0"/>
              </a:rPr>
              <a:t>FK Litoměřicko B - Mostecký FK</a:t>
            </a:r>
          </a:p>
          <a:p>
            <a:pPr algn="ctr"/>
            <a:r>
              <a:rPr lang="cs-CZ" sz="1400" dirty="0" smtClean="0">
                <a:latin typeface="Arial" panose="020B0604020202020204" pitchFamily="34" charset="0"/>
                <a:cs typeface="Arial" panose="020B0604020202020204" pitchFamily="34" charset="0"/>
              </a:rPr>
              <a:t>Odloženo</a:t>
            </a:r>
          </a:p>
          <a:p>
            <a:pPr algn="ctr"/>
            <a:r>
              <a:rPr lang="cs-CZ" sz="1400" u="sng" dirty="0" smtClean="0">
                <a:latin typeface="Arial" panose="020B0604020202020204" pitchFamily="34" charset="0"/>
                <a:cs typeface="Arial" panose="020B0604020202020204" pitchFamily="34" charset="0"/>
              </a:rPr>
              <a:t>FK  SK STAP Vilémov – FK </a:t>
            </a:r>
            <a:r>
              <a:rPr lang="cs-CZ" sz="1400" u="sng" dirty="0" err="1" smtClean="0">
                <a:latin typeface="Arial" panose="020B0604020202020204" pitchFamily="34" charset="0"/>
                <a:cs typeface="Arial" panose="020B0604020202020204" pitchFamily="34" charset="0"/>
              </a:rPr>
              <a:t>Tatran</a:t>
            </a:r>
            <a:r>
              <a:rPr lang="cs-CZ" sz="1400" u="sng" dirty="0" smtClean="0">
                <a:latin typeface="Arial" panose="020B0604020202020204" pitchFamily="34" charset="0"/>
                <a:cs typeface="Arial" panose="020B0604020202020204" pitchFamily="34" charset="0"/>
              </a:rPr>
              <a:t> Kadaň</a:t>
            </a:r>
          </a:p>
          <a:p>
            <a:pPr algn="ctr"/>
            <a:r>
              <a:rPr lang="cs-CZ" sz="1400" dirty="0" smtClean="0">
                <a:latin typeface="Arial" panose="020B0604020202020204" pitchFamily="34" charset="0"/>
                <a:cs typeface="Arial" panose="020B0604020202020204" pitchFamily="34" charset="0"/>
              </a:rPr>
              <a:t>Odloženo na 11.4.2018</a:t>
            </a:r>
          </a:p>
          <a:p>
            <a:pPr algn="ctr"/>
            <a:r>
              <a:rPr lang="cs-CZ" sz="1400" u="sng" dirty="0">
                <a:latin typeface="Arial" panose="020B0604020202020204" pitchFamily="34" charset="0"/>
                <a:cs typeface="Arial" panose="020B0604020202020204" pitchFamily="34" charset="0"/>
              </a:rPr>
              <a:t>FK Jílové - FK Bílina </a:t>
            </a:r>
          </a:p>
          <a:p>
            <a:pPr algn="ctr"/>
            <a:r>
              <a:rPr lang="cs-CZ" sz="1400" dirty="0">
                <a:latin typeface="Arial" panose="020B0604020202020204" pitchFamily="34" charset="0"/>
                <a:cs typeface="Arial" panose="020B0604020202020204" pitchFamily="34" charset="0"/>
              </a:rPr>
              <a:t>Odloženo na </a:t>
            </a:r>
            <a:r>
              <a:rPr lang="cs-CZ" sz="1400" dirty="0" smtClean="0">
                <a:latin typeface="Arial" panose="020B0604020202020204" pitchFamily="34" charset="0"/>
                <a:cs typeface="Arial" panose="020B0604020202020204" pitchFamily="34" charset="0"/>
              </a:rPr>
              <a:t>8.5.2018</a:t>
            </a:r>
          </a:p>
          <a:p>
            <a:pPr algn="ctr"/>
            <a:r>
              <a:rPr lang="cs-CZ" sz="1400" u="sng" dirty="0">
                <a:latin typeface="Arial" panose="020B0604020202020204" pitchFamily="34" charset="0"/>
                <a:cs typeface="Arial" panose="020B0604020202020204" pitchFamily="34" charset="0"/>
              </a:rPr>
              <a:t>TJ Spartak Perštejn - TJ Sokol Srbice  </a:t>
            </a:r>
          </a:p>
          <a:p>
            <a:pPr algn="ctr"/>
            <a:r>
              <a:rPr lang="cs-CZ" sz="1400" dirty="0">
                <a:latin typeface="Arial" panose="020B0604020202020204" pitchFamily="34" charset="0"/>
                <a:cs typeface="Arial" panose="020B0604020202020204" pitchFamily="34" charset="0"/>
              </a:rPr>
              <a:t>Odloženo na </a:t>
            </a:r>
            <a:r>
              <a:rPr lang="cs-CZ" sz="1400" dirty="0" smtClean="0">
                <a:latin typeface="Arial" panose="020B0604020202020204" pitchFamily="34" charset="0"/>
                <a:cs typeface="Arial" panose="020B0604020202020204" pitchFamily="34" charset="0"/>
              </a:rPr>
              <a:t>1.5.2018</a:t>
            </a:r>
            <a:endParaRPr lang="cs-CZ" sz="1600" dirty="0" smtClean="0">
              <a:latin typeface="Arial" panose="020B0604020202020204" pitchFamily="34" charset="0"/>
              <a:cs typeface="Arial" panose="020B0604020202020204" pitchFamily="34" charset="0"/>
            </a:endParaRPr>
          </a:p>
        </p:txBody>
      </p:sp>
      <p:sp>
        <p:nvSpPr>
          <p:cNvPr id="13" name="TextovéPole 12"/>
          <p:cNvSpPr txBox="1"/>
          <p:nvPr/>
        </p:nvSpPr>
        <p:spPr>
          <a:xfrm>
            <a:off x="136962" y="171816"/>
            <a:ext cx="4656381" cy="830997"/>
          </a:xfrm>
          <a:prstGeom prst="rect">
            <a:avLst/>
          </a:prstGeom>
          <a:pattFill prst="pct5">
            <a:fgClr>
              <a:srgbClr val="0099CC"/>
            </a:fgClr>
            <a:bgClr>
              <a:schemeClr val="bg1"/>
            </a:bgClr>
          </a:pattFill>
          <a:effectLst>
            <a:glow rad="139700">
              <a:schemeClr val="accent5">
                <a:satMod val="175000"/>
                <a:alpha val="40000"/>
              </a:schemeClr>
            </a:glow>
            <a:softEdge rad="0"/>
          </a:effectLst>
        </p:spPr>
        <p:txBody>
          <a:bodyPr wrap="square" rtlCol="0">
            <a:spAutoFit/>
          </a:bodyPr>
          <a:lstStyle/>
          <a:p>
            <a:pPr algn="ctr"/>
            <a:r>
              <a:rPr lang="cs-CZ" sz="2400" u="sng" dirty="0" smtClean="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kolo Ústeckého přeboru bylo opět neúplné</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992864" y="6895881"/>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graphicFrame>
        <p:nvGraphicFramePr>
          <p:cNvPr id="6" name="Tabulka 5"/>
          <p:cNvGraphicFramePr>
            <a:graphicFrameLocks noGrp="1"/>
          </p:cNvGraphicFramePr>
          <p:nvPr>
            <p:extLst>
              <p:ext uri="{D42A27DB-BD31-4B8C-83A1-F6EECF244321}">
                <p14:modId xmlns:p14="http://schemas.microsoft.com/office/powerpoint/2010/main" val="2379254619"/>
              </p:ext>
            </p:extLst>
          </p:nvPr>
        </p:nvGraphicFramePr>
        <p:xfrm>
          <a:off x="5472584" y="19101"/>
          <a:ext cx="4608512" cy="2695575"/>
        </p:xfrm>
        <a:graphic>
          <a:graphicData uri="http://schemas.openxmlformats.org/drawingml/2006/table">
            <a:tbl>
              <a:tblPr/>
              <a:tblGrid>
                <a:gridCol w="224532">
                  <a:extLst>
                    <a:ext uri="{9D8B030D-6E8A-4147-A177-3AD203B41FA5}">
                      <a16:colId xmlns:a16="http://schemas.microsoft.com/office/drawing/2014/main" val="549461430"/>
                    </a:ext>
                  </a:extLst>
                </a:gridCol>
                <a:gridCol w="426610">
                  <a:extLst>
                    <a:ext uri="{9D8B030D-6E8A-4147-A177-3AD203B41FA5}">
                      <a16:colId xmlns:a16="http://schemas.microsoft.com/office/drawing/2014/main" val="1508327613"/>
                    </a:ext>
                  </a:extLst>
                </a:gridCol>
                <a:gridCol w="1372449">
                  <a:extLst>
                    <a:ext uri="{9D8B030D-6E8A-4147-A177-3AD203B41FA5}">
                      <a16:colId xmlns:a16="http://schemas.microsoft.com/office/drawing/2014/main" val="325179360"/>
                    </a:ext>
                  </a:extLst>
                </a:gridCol>
                <a:gridCol w="359251">
                  <a:extLst>
                    <a:ext uri="{9D8B030D-6E8A-4147-A177-3AD203B41FA5}">
                      <a16:colId xmlns:a16="http://schemas.microsoft.com/office/drawing/2014/main" val="3541785676"/>
                    </a:ext>
                  </a:extLst>
                </a:gridCol>
                <a:gridCol w="348024">
                  <a:extLst>
                    <a:ext uri="{9D8B030D-6E8A-4147-A177-3AD203B41FA5}">
                      <a16:colId xmlns:a16="http://schemas.microsoft.com/office/drawing/2014/main" val="3669584057"/>
                    </a:ext>
                  </a:extLst>
                </a:gridCol>
                <a:gridCol w="224532">
                  <a:extLst>
                    <a:ext uri="{9D8B030D-6E8A-4147-A177-3AD203B41FA5}">
                      <a16:colId xmlns:a16="http://schemas.microsoft.com/office/drawing/2014/main" val="4126111349"/>
                    </a:ext>
                  </a:extLst>
                </a:gridCol>
                <a:gridCol w="224532">
                  <a:extLst>
                    <a:ext uri="{9D8B030D-6E8A-4147-A177-3AD203B41FA5}">
                      <a16:colId xmlns:a16="http://schemas.microsoft.com/office/drawing/2014/main" val="776303188"/>
                    </a:ext>
                  </a:extLst>
                </a:gridCol>
                <a:gridCol w="224532">
                  <a:extLst>
                    <a:ext uri="{9D8B030D-6E8A-4147-A177-3AD203B41FA5}">
                      <a16:colId xmlns:a16="http://schemas.microsoft.com/office/drawing/2014/main" val="190131402"/>
                    </a:ext>
                  </a:extLst>
                </a:gridCol>
                <a:gridCol w="561329">
                  <a:extLst>
                    <a:ext uri="{9D8B030D-6E8A-4147-A177-3AD203B41FA5}">
                      <a16:colId xmlns:a16="http://schemas.microsoft.com/office/drawing/2014/main" val="1698683668"/>
                    </a:ext>
                  </a:extLst>
                </a:gridCol>
                <a:gridCol w="362057">
                  <a:extLst>
                    <a:ext uri="{9D8B030D-6E8A-4147-A177-3AD203B41FA5}">
                      <a16:colId xmlns:a16="http://schemas.microsoft.com/office/drawing/2014/main" val="721398600"/>
                    </a:ext>
                  </a:extLst>
                </a:gridCol>
                <a:gridCol w="280664">
                  <a:extLst>
                    <a:ext uri="{9D8B030D-6E8A-4147-A177-3AD203B41FA5}">
                      <a16:colId xmlns:a16="http://schemas.microsoft.com/office/drawing/2014/main" val="3130924269"/>
                    </a:ext>
                  </a:extLst>
                </a:gridCol>
              </a:tblGrid>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80642724"/>
                  </a:ext>
                </a:extLst>
              </a:tr>
              <a:tr h="2301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dospělých 2017-2018 po 18.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79794413"/>
                  </a:ext>
                </a:extLst>
              </a:tr>
              <a:tr h="14706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Mostecký </a:t>
                      </a:r>
                      <a:r>
                        <a:rPr lang="cs-CZ" sz="1000" b="1" i="0" u="none" strike="noStrike" dirty="0" smtClean="0">
                          <a:solidFill>
                            <a:srgbClr val="000000"/>
                          </a:solidFill>
                          <a:effectLst/>
                          <a:latin typeface="Arial" panose="020B0604020202020204" pitchFamily="34" charset="0"/>
                        </a:rPr>
                        <a:t>FK</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53:24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57816688"/>
                  </a:ext>
                </a:extLst>
              </a:tr>
              <a:tr h="1332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37:29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70635422"/>
                  </a:ext>
                </a:extLst>
              </a:tr>
              <a:tr h="14706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35:17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88501258"/>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37073648"/>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32:29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87346961"/>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41:37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81945454"/>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30:29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42800026"/>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22:33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50734774"/>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32:30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03483486"/>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29:27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97638566"/>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31:45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2765647"/>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34:35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20833051"/>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FK Litoměřicko,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 B</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34:41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16878023"/>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31:39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293750"/>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FK Neštěmice,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33:57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93174343"/>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29:41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24376464"/>
                  </a:ext>
                </a:extLst>
              </a:tr>
              <a:tr h="11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15601803"/>
                  </a:ext>
                </a:extLst>
              </a:tr>
            </a:tbl>
          </a:graphicData>
        </a:graphic>
      </p:graphicFrame>
      <p:sp>
        <p:nvSpPr>
          <p:cNvPr id="7" name="TextovéPole 6"/>
          <p:cNvSpPr txBox="1"/>
          <p:nvPr/>
        </p:nvSpPr>
        <p:spPr>
          <a:xfrm>
            <a:off x="5536301" y="2808242"/>
            <a:ext cx="4608512" cy="4339650"/>
          </a:xfrm>
          <a:prstGeom prst="rect">
            <a:avLst/>
          </a:prstGeom>
          <a:pattFill prst="pct5">
            <a:fgClr>
              <a:schemeClr val="accent1"/>
            </a:fgClr>
            <a:bgClr>
              <a:schemeClr val="bg1"/>
            </a:bgClr>
          </a:pattFill>
          <a:effectLst>
            <a:glow rad="101600">
              <a:srgbClr val="FFFF66">
                <a:alpha val="40000"/>
              </a:srgbClr>
            </a:glow>
            <a:softEdge rad="241300"/>
          </a:effectLst>
        </p:spPr>
        <p:txBody>
          <a:bodyPr wrap="square" rtlCol="0">
            <a:spAutoFit/>
          </a:bodyPr>
          <a:lstStyle/>
          <a:p>
            <a:pPr algn="just"/>
            <a:r>
              <a:rPr lang="cs-CZ" sz="1150" dirty="0" smtClean="0">
                <a:latin typeface="Arial" panose="020B0604020202020204" pitchFamily="34" charset="0"/>
                <a:cs typeface="Arial" panose="020B0604020202020204" pitchFamily="34" charset="0"/>
              </a:rPr>
              <a:t>Jen 3 týmy mají po 3 jarních kolech odehrány všechny zápasy.  Modrá, Neštěmice a </a:t>
            </a:r>
            <a:r>
              <a:rPr lang="cs-CZ" sz="1150" dirty="0" err="1" smtClean="0">
                <a:latin typeface="Arial" panose="020B0604020202020204" pitchFamily="34" charset="0"/>
                <a:cs typeface="Arial" panose="020B0604020202020204" pitchFamily="34" charset="0"/>
              </a:rPr>
              <a:t>Brná</a:t>
            </a:r>
            <a:r>
              <a:rPr lang="cs-CZ" sz="1150" dirty="0" smtClean="0">
                <a:latin typeface="Arial" panose="020B0604020202020204" pitchFamily="34" charset="0"/>
                <a:cs typeface="Arial" panose="020B0604020202020204" pitchFamily="34" charset="0"/>
              </a:rPr>
              <a:t>. Dohrávat se bude 10 zápasů v nichž se rozdělí 30 bodů a s tabulkou to pohne. Nedaří se až tak mužstvům na čele tabulky. Most jednou prohrál a stejně tak i druhé Modlany v jediném jarním vystoupení. Třetí Štětí odehrálo 1. utkání až ve 3. jarním kole a také získalo jen 2 body. Čtvrté Srbice, i když hrály také jen jednou, tak ještě nebodovaly. Nahoru stoupá Krupka. 2x vyhrála a je už na 5. místě. Spokojenost vládne v </a:t>
            </a:r>
            <a:r>
              <a:rPr lang="cs-CZ" sz="1150" dirty="0" err="1" smtClean="0">
                <a:latin typeface="Arial" panose="020B0604020202020204" pitchFamily="34" charset="0"/>
                <a:cs typeface="Arial" panose="020B0604020202020204" pitchFamily="34" charset="0"/>
              </a:rPr>
              <a:t>Brné</a:t>
            </a:r>
            <a:r>
              <a:rPr lang="cs-CZ" sz="1150" dirty="0" smtClean="0">
                <a:latin typeface="Arial" panose="020B0604020202020204" pitchFamily="34" charset="0"/>
                <a:cs typeface="Arial" panose="020B0604020202020204" pitchFamily="34" charset="0"/>
              </a:rPr>
              <a:t> s 6. místem zvlášť po poslední výhře v Modré 1:0. Radost je i v Horním Jiřetíně/Litvínově. Zisk 5 jarních bodů a  7. místo k tomu opravňuje. 8. místo patří Jílovému. To se oproti podzimu propadlo a může zato prohra pouze v jediném jarním vystoupení. Pouze jednou si na jaře zahrál i devátý Perštejn. Vyhrál nad Žatcem. 50% úspěšnost má v tomto roce Vilémov. 2x hrál venku. Jednou prohrál a v Mostě zvítězil. O hodně míst se propadl jedenáctý Žatec, když oba své zápasy prohrál. I přesto, že Bílina získal na jaře 5 bodů, tak je až na 12. místě. Na 13. místě stojí FK Litoměřicko, které však hrálo pouze jednou a porazilo Vilémov. Letos 2 porážky a 1 výhra, to je bilance čtrnácté Modré. Poslední tým podzimu Neštěmice získaly na jaře ve 3 zápasech 5 bodů, ale ani to na lepší než 15. místo nestačí. Poslední šestnáctá je Kadaň, která si zatím zahrála jen jednou, když v Modré padla 2:0.  </a:t>
            </a:r>
          </a:p>
        </p:txBody>
      </p:sp>
      <p:graphicFrame>
        <p:nvGraphicFramePr>
          <p:cNvPr id="8" name="Tabulka 7"/>
          <p:cNvGraphicFramePr>
            <a:graphicFrameLocks noGrp="1"/>
          </p:cNvGraphicFramePr>
          <p:nvPr>
            <p:extLst>
              <p:ext uri="{D42A27DB-BD31-4B8C-83A1-F6EECF244321}">
                <p14:modId xmlns:p14="http://schemas.microsoft.com/office/powerpoint/2010/main" val="3928245807"/>
              </p:ext>
            </p:extLst>
          </p:nvPr>
        </p:nvGraphicFramePr>
        <p:xfrm>
          <a:off x="221282" y="3259460"/>
          <a:ext cx="4494757" cy="3456388"/>
        </p:xfrm>
        <a:graphic>
          <a:graphicData uri="http://schemas.openxmlformats.org/drawingml/2006/table">
            <a:tbl>
              <a:tblPr/>
              <a:tblGrid>
                <a:gridCol w="231242">
                  <a:extLst>
                    <a:ext uri="{9D8B030D-6E8A-4147-A177-3AD203B41FA5}">
                      <a16:colId xmlns:a16="http://schemas.microsoft.com/office/drawing/2014/main" val="840558727"/>
                    </a:ext>
                  </a:extLst>
                </a:gridCol>
                <a:gridCol w="231242">
                  <a:extLst>
                    <a:ext uri="{9D8B030D-6E8A-4147-A177-3AD203B41FA5}">
                      <a16:colId xmlns:a16="http://schemas.microsoft.com/office/drawing/2014/main" val="2672254144"/>
                    </a:ext>
                  </a:extLst>
                </a:gridCol>
                <a:gridCol w="1930867">
                  <a:extLst>
                    <a:ext uri="{9D8B030D-6E8A-4147-A177-3AD203B41FA5}">
                      <a16:colId xmlns:a16="http://schemas.microsoft.com/office/drawing/2014/main" val="2559641606"/>
                    </a:ext>
                  </a:extLst>
                </a:gridCol>
                <a:gridCol w="219679">
                  <a:extLst>
                    <a:ext uri="{9D8B030D-6E8A-4147-A177-3AD203B41FA5}">
                      <a16:colId xmlns:a16="http://schemas.microsoft.com/office/drawing/2014/main" val="2506063901"/>
                    </a:ext>
                  </a:extLst>
                </a:gridCol>
                <a:gridCol w="242803">
                  <a:extLst>
                    <a:ext uri="{9D8B030D-6E8A-4147-A177-3AD203B41FA5}">
                      <a16:colId xmlns:a16="http://schemas.microsoft.com/office/drawing/2014/main" val="3748754565"/>
                    </a:ext>
                  </a:extLst>
                </a:gridCol>
                <a:gridCol w="289052">
                  <a:extLst>
                    <a:ext uri="{9D8B030D-6E8A-4147-A177-3AD203B41FA5}">
                      <a16:colId xmlns:a16="http://schemas.microsoft.com/office/drawing/2014/main" val="2971017335"/>
                    </a:ext>
                  </a:extLst>
                </a:gridCol>
                <a:gridCol w="164760">
                  <a:extLst>
                    <a:ext uri="{9D8B030D-6E8A-4147-A177-3AD203B41FA5}">
                      <a16:colId xmlns:a16="http://schemas.microsoft.com/office/drawing/2014/main" val="2281615035"/>
                    </a:ext>
                  </a:extLst>
                </a:gridCol>
                <a:gridCol w="242803">
                  <a:extLst>
                    <a:ext uri="{9D8B030D-6E8A-4147-A177-3AD203B41FA5}">
                      <a16:colId xmlns:a16="http://schemas.microsoft.com/office/drawing/2014/main" val="2369979"/>
                    </a:ext>
                  </a:extLst>
                </a:gridCol>
                <a:gridCol w="407563">
                  <a:extLst>
                    <a:ext uri="{9D8B030D-6E8A-4147-A177-3AD203B41FA5}">
                      <a16:colId xmlns:a16="http://schemas.microsoft.com/office/drawing/2014/main" val="329683733"/>
                    </a:ext>
                  </a:extLst>
                </a:gridCol>
                <a:gridCol w="300614">
                  <a:extLst>
                    <a:ext uri="{9D8B030D-6E8A-4147-A177-3AD203B41FA5}">
                      <a16:colId xmlns:a16="http://schemas.microsoft.com/office/drawing/2014/main" val="4189091387"/>
                    </a:ext>
                  </a:extLst>
                </a:gridCol>
                <a:gridCol w="234132">
                  <a:extLst>
                    <a:ext uri="{9D8B030D-6E8A-4147-A177-3AD203B41FA5}">
                      <a16:colId xmlns:a16="http://schemas.microsoft.com/office/drawing/2014/main" val="456429130"/>
                    </a:ext>
                  </a:extLst>
                </a:gridCol>
              </a:tblGrid>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18693482"/>
                  </a:ext>
                </a:extLst>
              </a:tr>
              <a:tr h="33295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I.A třída  dorostu  2017/2018 po 12.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7374589"/>
                  </a:ext>
                </a:extLst>
              </a:tr>
              <a:tr h="31709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600" b="1" i="0" u="none" strike="noStrike" dirty="0">
                          <a:solidFill>
                            <a:srgbClr val="FF0000"/>
                          </a:solidFill>
                          <a:effectLst/>
                          <a:latin typeface="Arial" panose="020B0604020202020204" pitchFamily="34" charset="0"/>
                        </a:rPr>
                        <a:t>SK Štětí, </a:t>
                      </a:r>
                      <a:r>
                        <a:rPr lang="cs-CZ" sz="1600" b="1" i="0" u="none" strike="noStrike" dirty="0" err="1">
                          <a:solidFill>
                            <a:srgbClr val="FF0000"/>
                          </a:solidFill>
                          <a:effectLst/>
                          <a:latin typeface="Arial" panose="020B0604020202020204" pitchFamily="34" charset="0"/>
                        </a:rPr>
                        <a:t>z.s</a:t>
                      </a:r>
                      <a:r>
                        <a:rPr lang="cs-CZ" sz="16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68:10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89458253"/>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SK </a:t>
                      </a:r>
                      <a:r>
                        <a:rPr lang="cs-CZ" sz="1200" b="1" i="0" u="none" strike="noStrike" dirty="0" err="1">
                          <a:solidFill>
                            <a:srgbClr val="000000"/>
                          </a:solidFill>
                          <a:effectLst/>
                          <a:latin typeface="Arial" panose="020B0604020202020204" pitchFamily="34" charset="0"/>
                        </a:rPr>
                        <a:t>Plaston</a:t>
                      </a:r>
                      <a:r>
                        <a:rPr lang="cs-CZ" sz="12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63:13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49720683"/>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47:31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7328602"/>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35:23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5434313"/>
                  </a:ext>
                </a:extLst>
              </a:tr>
              <a:tr h="26953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34:23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95042199"/>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43:35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95037848"/>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27:55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1201836"/>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22:36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94368208"/>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21:67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86530321"/>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13:80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91637955"/>
                  </a:ext>
                </a:extLst>
              </a:tr>
              <a:tr h="2536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477712"/>
                  </a:ext>
                </a:extLst>
              </a:tr>
            </a:tbl>
          </a:graphicData>
        </a:graphic>
      </p:graphicFrame>
      <p:sp>
        <p:nvSpPr>
          <p:cNvPr id="9" name="TextovéPole 8"/>
          <p:cNvSpPr txBox="1"/>
          <p:nvPr/>
        </p:nvSpPr>
        <p:spPr>
          <a:xfrm>
            <a:off x="221282" y="282920"/>
            <a:ext cx="4747246" cy="2677656"/>
          </a:xfrm>
          <a:prstGeom prst="rect">
            <a:avLst/>
          </a:prstGeom>
          <a:solidFill>
            <a:srgbClr val="FF6699"/>
          </a:solidFill>
          <a:effectLst>
            <a:glow rad="101600">
              <a:schemeClr val="accent3">
                <a:lumMod val="95000"/>
                <a:alpha val="40000"/>
              </a:schemeClr>
            </a:glow>
            <a:softEdge rad="241300"/>
          </a:effectLst>
        </p:spPr>
        <p:txBody>
          <a:bodyPr wrap="square" rtlCol="0">
            <a:spAutoFit/>
          </a:bodyPr>
          <a:lstStyle/>
          <a:p>
            <a:pPr algn="ctr"/>
            <a:r>
              <a:rPr lang="cs-CZ" sz="2800" dirty="0" smtClean="0">
                <a:solidFill>
                  <a:srgbClr val="333399"/>
                </a:solidFill>
                <a:latin typeface="Arial Black" panose="020B0A04020102020204" pitchFamily="34" charset="0"/>
              </a:rPr>
              <a:t>Vedoucí 2 mužstva</a:t>
            </a:r>
          </a:p>
          <a:p>
            <a:pPr algn="ctr"/>
            <a:r>
              <a:rPr lang="cs-CZ" sz="2800" dirty="0" smtClean="0">
                <a:solidFill>
                  <a:srgbClr val="333399"/>
                </a:solidFill>
                <a:latin typeface="Arial Black" panose="020B0A04020102020204" pitchFamily="34" charset="0"/>
              </a:rPr>
              <a:t> I.A třídy dorostu v </a:t>
            </a:r>
          </a:p>
          <a:p>
            <a:pPr algn="ctr"/>
            <a:r>
              <a:rPr lang="cs-CZ" sz="2800" dirty="0" smtClean="0">
                <a:solidFill>
                  <a:srgbClr val="333399"/>
                </a:solidFill>
                <a:latin typeface="Arial Black" panose="020B0A04020102020204" pitchFamily="34" charset="0"/>
              </a:rPr>
              <a:t>1. jarním kole vyhrála a před svými protivníky drží dostatečný bodový náskok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16800"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graphicFrame>
        <p:nvGraphicFramePr>
          <p:cNvPr id="18" name="Tabulka 17"/>
          <p:cNvGraphicFramePr>
            <a:graphicFrameLocks noGrp="1"/>
          </p:cNvGraphicFramePr>
          <p:nvPr>
            <p:extLst>
              <p:ext uri="{D42A27DB-BD31-4B8C-83A1-F6EECF244321}">
                <p14:modId xmlns:p14="http://schemas.microsoft.com/office/powerpoint/2010/main" val="2073300409"/>
              </p:ext>
            </p:extLst>
          </p:nvPr>
        </p:nvGraphicFramePr>
        <p:xfrm>
          <a:off x="143992" y="144632"/>
          <a:ext cx="4680519" cy="6624738"/>
        </p:xfrm>
        <a:graphic>
          <a:graphicData uri="http://schemas.openxmlformats.org/drawingml/2006/table">
            <a:tbl>
              <a:tblPr/>
              <a:tblGrid>
                <a:gridCol w="1062387">
                  <a:extLst>
                    <a:ext uri="{9D8B030D-6E8A-4147-A177-3AD203B41FA5}">
                      <a16:colId xmlns:a16="http://schemas.microsoft.com/office/drawing/2014/main" val="853441322"/>
                    </a:ext>
                  </a:extLst>
                </a:gridCol>
                <a:gridCol w="1202703">
                  <a:extLst>
                    <a:ext uri="{9D8B030D-6E8A-4147-A177-3AD203B41FA5}">
                      <a16:colId xmlns:a16="http://schemas.microsoft.com/office/drawing/2014/main" val="4118530118"/>
                    </a:ext>
                  </a:extLst>
                </a:gridCol>
                <a:gridCol w="1212726">
                  <a:extLst>
                    <a:ext uri="{9D8B030D-6E8A-4147-A177-3AD203B41FA5}">
                      <a16:colId xmlns:a16="http://schemas.microsoft.com/office/drawing/2014/main" val="2937451748"/>
                    </a:ext>
                  </a:extLst>
                </a:gridCol>
                <a:gridCol w="1202703">
                  <a:extLst>
                    <a:ext uri="{9D8B030D-6E8A-4147-A177-3AD203B41FA5}">
                      <a16:colId xmlns:a16="http://schemas.microsoft.com/office/drawing/2014/main" val="3124174638"/>
                    </a:ext>
                  </a:extLst>
                </a:gridCol>
              </a:tblGrid>
              <a:tr h="555405">
                <a:tc gridSpan="4">
                  <a:txBody>
                    <a:bodyPr/>
                    <a:lstStyle/>
                    <a:p>
                      <a:pPr algn="ctr" fontAlgn="ctr"/>
                      <a:r>
                        <a:rPr lang="cs-CZ" sz="1800" b="1" i="0" u="none" strike="noStrike" dirty="0">
                          <a:solidFill>
                            <a:srgbClr val="000000"/>
                          </a:solidFill>
                          <a:effectLst/>
                          <a:latin typeface="Arial" panose="020B0604020202020204" pitchFamily="34" charset="0"/>
                        </a:rPr>
                        <a:t>19. kolo Ústeckého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0277536"/>
                  </a:ext>
                </a:extLst>
              </a:tr>
              <a:tr h="339225">
                <a:tc>
                  <a:txBody>
                    <a:bodyPr/>
                    <a:lstStyle/>
                    <a:p>
                      <a:pPr algn="ctr" fontAlgn="ctr"/>
                      <a:r>
                        <a:rPr lang="cs-CZ" sz="1000" b="1" i="0" u="none" strike="noStrike" dirty="0">
                          <a:solidFill>
                            <a:srgbClr val="151515"/>
                          </a:solidFill>
                          <a:effectLst/>
                          <a:latin typeface="Arial" panose="020B0604020202020204" pitchFamily="34" charset="0"/>
                        </a:rPr>
                        <a:t>29.03.2018 17:30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TJ Sokol Srbice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SK Baník Modlany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Srbice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48272400"/>
                  </a:ext>
                </a:extLst>
              </a:tr>
              <a:tr h="339225">
                <a:tc>
                  <a:txBody>
                    <a:bodyPr/>
                    <a:lstStyle/>
                    <a:p>
                      <a:pPr algn="ctr" fontAlgn="ctr"/>
                      <a:r>
                        <a:rPr lang="cs-CZ" sz="1000" b="1" i="0" u="none" strike="noStrike" dirty="0">
                          <a:solidFill>
                            <a:srgbClr val="151515"/>
                          </a:solidFill>
                          <a:effectLst/>
                          <a:latin typeface="Arial" panose="020B0604020202020204" pitchFamily="34" charset="0"/>
                        </a:rPr>
                        <a:t>31.03.2018 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SK 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FK Jiskra Modrá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26538337"/>
                  </a:ext>
                </a:extLst>
              </a:tr>
              <a:tr h="339225">
                <a:tc>
                  <a:txBody>
                    <a:bodyPr/>
                    <a:lstStyle/>
                    <a:p>
                      <a:pPr algn="ctr" fontAlgn="ctr"/>
                      <a:r>
                        <a:rPr lang="cs-CZ" sz="1000" b="1" i="0" u="none" strike="noStrike" dirty="0">
                          <a:solidFill>
                            <a:srgbClr val="151515"/>
                          </a:solidFill>
                          <a:effectLst/>
                          <a:latin typeface="Arial" panose="020B0604020202020204" pitchFamily="34" charset="0"/>
                        </a:rPr>
                        <a:t>31.03.2018 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a:t>
                      </a:r>
                      <a:r>
                        <a:rPr lang="cs-CZ" sz="1050" b="1" i="0" u="none" strike="noStrike" dirty="0" err="1">
                          <a:solidFill>
                            <a:srgbClr val="151515"/>
                          </a:solidFill>
                          <a:effectLst/>
                          <a:latin typeface="Arial" panose="020B0604020202020204" pitchFamily="34" charset="0"/>
                        </a:rPr>
                        <a:t>Tatran</a:t>
                      </a:r>
                      <a:r>
                        <a:rPr lang="cs-CZ" sz="1050" b="1" i="0" u="none" strike="noStrike" dirty="0">
                          <a:solidFill>
                            <a:srgbClr val="151515"/>
                          </a:solidFill>
                          <a:effectLst/>
                          <a:latin typeface="Arial" panose="020B0604020202020204" pitchFamily="34" charset="0"/>
                        </a:rPr>
                        <a:t> Kadaň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151515"/>
                          </a:solidFill>
                          <a:effectLst/>
                          <a:latin typeface="Arial" panose="020B0604020202020204" pitchFamily="34" charset="0"/>
                        </a:rPr>
                        <a:t>Mostecký FK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Kadaň UMT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29298170"/>
                  </a:ext>
                </a:extLst>
              </a:tr>
              <a:tr h="306839">
                <a:tc>
                  <a:txBody>
                    <a:bodyPr/>
                    <a:lstStyle/>
                    <a:p>
                      <a:pPr algn="ctr" fontAlgn="ctr"/>
                      <a:r>
                        <a:rPr lang="cs-CZ" sz="1000" b="1" i="0" u="none" strike="noStrike" dirty="0">
                          <a:solidFill>
                            <a:srgbClr val="151515"/>
                          </a:solidFill>
                          <a:effectLst/>
                          <a:latin typeface="Arial" panose="020B0604020202020204" pitchFamily="34" charset="0"/>
                        </a:rPr>
                        <a:t>31.03.2018 15:00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151515"/>
                          </a:solidFill>
                          <a:effectLst/>
                          <a:latin typeface="Arial" panose="020B0604020202020204" pitchFamily="34" charset="0"/>
                        </a:rPr>
                        <a:t>FK 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SK </a:t>
                      </a:r>
                      <a:r>
                        <a:rPr lang="cs-CZ" sz="1050" b="1" i="0" u="none" strike="noStrike" dirty="0" smtClean="0">
                          <a:solidFill>
                            <a:srgbClr val="151515"/>
                          </a:solidFill>
                          <a:effectLst/>
                          <a:latin typeface="Arial" panose="020B0604020202020204" pitchFamily="34" charset="0"/>
                        </a:rPr>
                        <a:t>STAP </a:t>
                      </a:r>
                      <a:r>
                        <a:rPr lang="cs-CZ" sz="1050" b="1" i="0" u="none" strike="noStrike" dirty="0">
                          <a:solidFill>
                            <a:srgbClr val="151515"/>
                          </a:solidFill>
                          <a:effectLst/>
                          <a:latin typeface="Arial" panose="020B0604020202020204" pitchFamily="34" charset="0"/>
                        </a:rPr>
                        <a:t>Vilémov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22913607"/>
                  </a:ext>
                </a:extLst>
              </a:tr>
              <a:tr h="339225">
                <a:tc>
                  <a:txBody>
                    <a:bodyPr/>
                    <a:lstStyle/>
                    <a:p>
                      <a:pPr algn="ctr" fontAlgn="ctr"/>
                      <a:r>
                        <a:rPr lang="cs-CZ" sz="1000" b="1" i="0" u="none" strike="noStrike" dirty="0">
                          <a:solidFill>
                            <a:srgbClr val="151515"/>
                          </a:solidFill>
                          <a:effectLst/>
                          <a:latin typeface="Arial" panose="020B0604020202020204" pitchFamily="34" charset="0"/>
                        </a:rPr>
                        <a:t>31.03.2018 </a:t>
                      </a:r>
                      <a:r>
                        <a:rPr lang="cs-CZ" sz="1000" b="1" i="0" u="none" strike="noStrike" dirty="0" smtClean="0">
                          <a:solidFill>
                            <a:srgbClr val="151515"/>
                          </a:solidFill>
                          <a:effectLst/>
                          <a:latin typeface="Arial" panose="020B0604020202020204" pitchFamily="34" charset="0"/>
                        </a:rPr>
                        <a:t>15:00</a:t>
                      </a:r>
                      <a:endParaRPr lang="cs-CZ" sz="100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151515"/>
                          </a:solidFill>
                          <a:effectLst/>
                          <a:latin typeface="Arial" panose="020B0604020202020204" pitchFamily="34" charset="0"/>
                        </a:rPr>
                        <a:t>SK Brná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Jílové</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smtClean="0">
                          <a:solidFill>
                            <a:srgbClr val="151515"/>
                          </a:solidFill>
                          <a:effectLst/>
                          <a:latin typeface="Arial" panose="020B0604020202020204" pitchFamily="34" charset="0"/>
                        </a:rPr>
                        <a:t>UT Ústí </a:t>
                      </a:r>
                      <a:r>
                        <a:rPr lang="cs-CZ" sz="900" b="1" i="0" u="none" strike="noStrike" dirty="0" err="1" smtClean="0">
                          <a:solidFill>
                            <a:srgbClr val="151515"/>
                          </a:solidFill>
                          <a:effectLst/>
                          <a:latin typeface="Arial" panose="020B0604020202020204" pitchFamily="34" charset="0"/>
                        </a:rPr>
                        <a:t>n.L.</a:t>
                      </a:r>
                      <a:endParaRPr lang="cs-CZ" sz="90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41485213"/>
                  </a:ext>
                </a:extLst>
              </a:tr>
              <a:tr h="349591">
                <a:tc>
                  <a:txBody>
                    <a:bodyPr/>
                    <a:lstStyle/>
                    <a:p>
                      <a:pPr algn="ctr" fontAlgn="ctr"/>
                      <a:r>
                        <a:rPr lang="cs-CZ" sz="1000" b="1" i="0" u="none" strike="noStrike" dirty="0">
                          <a:solidFill>
                            <a:srgbClr val="151515"/>
                          </a:solidFill>
                          <a:effectLst/>
                          <a:latin typeface="Arial" panose="020B0604020202020204" pitchFamily="34" charset="0"/>
                        </a:rPr>
                        <a:t>31.03.2018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TJ 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TJ </a:t>
                      </a:r>
                      <a:r>
                        <a:rPr lang="cs-CZ" sz="1050" b="1" i="0" u="none" strike="noStrike" dirty="0" err="1" smtClean="0">
                          <a:solidFill>
                            <a:srgbClr val="151515"/>
                          </a:solidFill>
                          <a:effectLst/>
                          <a:latin typeface="Arial" panose="020B0604020202020204" pitchFamily="34" charset="0"/>
                        </a:rPr>
                        <a:t>H.Jiřetín</a:t>
                      </a:r>
                      <a:r>
                        <a:rPr lang="cs-CZ" sz="1050" b="1" i="0" u="none" strike="noStrike" dirty="0" smtClean="0">
                          <a:solidFill>
                            <a:srgbClr val="151515"/>
                          </a:solidFill>
                          <a:effectLst/>
                          <a:latin typeface="Arial" panose="020B0604020202020204" pitchFamily="34" charset="0"/>
                        </a:rPr>
                        <a:t>/ </a:t>
                      </a:r>
                      <a:r>
                        <a:rPr lang="cs-CZ" sz="1050" b="1" i="0" u="none" strike="noStrike" dirty="0">
                          <a:solidFill>
                            <a:srgbClr val="151515"/>
                          </a:solidFill>
                          <a:effectLst/>
                          <a:latin typeface="Arial" panose="020B0604020202020204" pitchFamily="34" charset="0"/>
                        </a:rPr>
                        <a:t>Litvínov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Krupka- UMT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90443049"/>
                  </a:ext>
                </a:extLst>
              </a:tr>
              <a:tr h="339225">
                <a:tc>
                  <a:txBody>
                    <a:bodyPr/>
                    <a:lstStyle/>
                    <a:p>
                      <a:pPr algn="ctr" fontAlgn="ctr"/>
                      <a:r>
                        <a:rPr lang="cs-CZ" sz="1000" b="1" i="0" u="none" strike="noStrike" dirty="0">
                          <a:solidFill>
                            <a:srgbClr val="151515"/>
                          </a:solidFill>
                          <a:effectLst/>
                          <a:latin typeface="Arial" panose="020B0604020202020204" pitchFamily="34" charset="0"/>
                        </a:rPr>
                        <a:t>31.03.2018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151515"/>
                          </a:solidFill>
                          <a:effectLst/>
                          <a:latin typeface="Arial" panose="020B0604020202020204" pitchFamily="34" charset="0"/>
                        </a:rPr>
                        <a:t>FK Slavoj 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Neštěmic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54011134"/>
                  </a:ext>
                </a:extLst>
              </a:tr>
              <a:tr h="339225">
                <a:tc>
                  <a:txBody>
                    <a:bodyPr/>
                    <a:lstStyle/>
                    <a:p>
                      <a:pPr algn="ctr" fontAlgn="ctr"/>
                      <a:r>
                        <a:rPr lang="cs-CZ" sz="1000" b="1" i="0" u="none" strike="noStrike" dirty="0">
                          <a:solidFill>
                            <a:srgbClr val="151515"/>
                          </a:solidFill>
                          <a:effectLst/>
                          <a:latin typeface="Arial" panose="020B0604020202020204" pitchFamily="34" charset="0"/>
                        </a:rPr>
                        <a:t>31.03.2018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151515"/>
                          </a:solidFill>
                          <a:effectLst/>
                          <a:latin typeface="Arial" panose="020B0604020202020204" pitchFamily="34" charset="0"/>
                        </a:rPr>
                        <a:t>TJ Spartak Perštejn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FK Litoměřicko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Perštejn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304031756"/>
                  </a:ext>
                </a:extLst>
              </a:tr>
              <a:tr h="543469">
                <a:tc gridSpan="4">
                  <a:txBody>
                    <a:bodyPr/>
                    <a:lstStyle/>
                    <a:p>
                      <a:pPr algn="ctr" fontAlgn="ctr"/>
                      <a:r>
                        <a:rPr lang="cs-CZ" sz="1800" b="1" i="0" u="none" strike="noStrike" dirty="0">
                          <a:solidFill>
                            <a:srgbClr val="000000"/>
                          </a:solidFill>
                          <a:effectLst/>
                          <a:latin typeface="Arial" panose="020B0604020202020204" pitchFamily="34" charset="0"/>
                        </a:rPr>
                        <a:t>20. kolo Ústeckého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74579751"/>
                  </a:ext>
                </a:extLst>
              </a:tr>
              <a:tr h="365885">
                <a:tc>
                  <a:txBody>
                    <a:bodyPr/>
                    <a:lstStyle/>
                    <a:p>
                      <a:pPr algn="ctr" fontAlgn="ctr"/>
                      <a:r>
                        <a:rPr lang="cs-CZ" sz="1000" b="1" i="0" u="none" strike="noStrike" dirty="0">
                          <a:solidFill>
                            <a:srgbClr val="151515"/>
                          </a:solidFill>
                          <a:effectLst/>
                          <a:latin typeface="Arial" panose="020B0604020202020204" pitchFamily="34" charset="0"/>
                        </a:rPr>
                        <a:t>07.04.2018 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Mostecký FK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Bílina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151515"/>
                          </a:solidFill>
                          <a:effectLst/>
                          <a:latin typeface="Arial" panose="020B0604020202020204" pitchFamily="34" charset="0"/>
                        </a:rPr>
                        <a:t>FS </a:t>
                      </a:r>
                      <a:r>
                        <a:rPr lang="cs-CZ" sz="900" b="1" i="0" u="none" strike="noStrike" dirty="0" smtClean="0">
                          <a:solidFill>
                            <a:srgbClr val="151515"/>
                          </a:solidFill>
                          <a:effectLst/>
                          <a:latin typeface="Arial" panose="020B0604020202020204" pitchFamily="34" charset="0"/>
                        </a:rPr>
                        <a:t>J. Masopusta</a:t>
                      </a:r>
                      <a:endParaRPr lang="cs-CZ" sz="90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446067019"/>
                  </a:ext>
                </a:extLst>
              </a:tr>
              <a:tr h="339225">
                <a:tc>
                  <a:txBody>
                    <a:bodyPr/>
                    <a:lstStyle/>
                    <a:p>
                      <a:pPr algn="ctr" fontAlgn="ctr"/>
                      <a:r>
                        <a:rPr lang="cs-CZ" sz="1000" b="1" i="0" u="none" strike="noStrike">
                          <a:solidFill>
                            <a:srgbClr val="151515"/>
                          </a:solidFill>
                          <a:effectLst/>
                          <a:latin typeface="Arial" panose="020B0604020202020204" pitchFamily="34" charset="0"/>
                        </a:rPr>
                        <a:t>07.04.2018 14:00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151515"/>
                          </a:solidFill>
                          <a:effectLst/>
                          <a:latin typeface="Arial" panose="020B0604020202020204" pitchFamily="34" charset="0"/>
                        </a:rPr>
                        <a:t>SK Baník Modlany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151515"/>
                          </a:solidFill>
                          <a:effectLst/>
                          <a:latin typeface="Arial" panose="020B0604020202020204" pitchFamily="34" charset="0"/>
                        </a:rPr>
                        <a:t>TJ Spartak Perštejn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Modlany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32142347"/>
                  </a:ext>
                </a:extLst>
              </a:tr>
              <a:tr h="339225">
                <a:tc>
                  <a:txBody>
                    <a:bodyPr/>
                    <a:lstStyle/>
                    <a:p>
                      <a:pPr algn="ctr" fontAlgn="ctr"/>
                      <a:r>
                        <a:rPr lang="cs-CZ" sz="1000" b="1" i="0" u="none" strike="noStrike" dirty="0">
                          <a:solidFill>
                            <a:srgbClr val="151515"/>
                          </a:solidFill>
                          <a:effectLst/>
                          <a:latin typeface="Arial" panose="020B0604020202020204" pitchFamily="34" charset="0"/>
                        </a:rPr>
                        <a:t>07.04.2018 14:30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Litoměřicko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a:t>
                      </a:r>
                      <a:r>
                        <a:rPr lang="cs-CZ" sz="1050" b="1" i="0" u="none" strike="noStrike" dirty="0" err="1">
                          <a:solidFill>
                            <a:srgbClr val="151515"/>
                          </a:solidFill>
                          <a:effectLst/>
                          <a:latin typeface="Arial" panose="020B0604020202020204" pitchFamily="34" charset="0"/>
                        </a:rPr>
                        <a:t>Tatran</a:t>
                      </a:r>
                      <a:r>
                        <a:rPr lang="cs-CZ" sz="1050" b="1" i="0" u="none" strike="noStrike" dirty="0">
                          <a:solidFill>
                            <a:srgbClr val="151515"/>
                          </a:solidFill>
                          <a:effectLst/>
                          <a:latin typeface="Arial" panose="020B0604020202020204" pitchFamily="34" charset="0"/>
                        </a:rPr>
                        <a:t> 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425862029"/>
                  </a:ext>
                </a:extLst>
              </a:tr>
              <a:tr h="342647">
                <a:tc>
                  <a:txBody>
                    <a:bodyPr/>
                    <a:lstStyle/>
                    <a:p>
                      <a:pPr algn="ctr" fontAlgn="ctr"/>
                      <a:r>
                        <a:rPr lang="cs-CZ" sz="1000" b="1" i="0" u="none" strike="noStrike" dirty="0">
                          <a:solidFill>
                            <a:srgbClr val="151515"/>
                          </a:solidFill>
                          <a:effectLst/>
                          <a:latin typeface="Arial" panose="020B0604020202020204" pitchFamily="34" charset="0"/>
                        </a:rPr>
                        <a:t>07.04.2018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smtClean="0">
                          <a:solidFill>
                            <a:srgbClr val="151515"/>
                          </a:solidFill>
                          <a:effectLst/>
                          <a:latin typeface="Arial" panose="020B0604020202020204" pitchFamily="34" charset="0"/>
                        </a:rPr>
                        <a:t> </a:t>
                      </a:r>
                      <a:r>
                        <a:rPr lang="cs-CZ" sz="1050" b="1" i="0" u="none" strike="noStrike" dirty="0" err="1">
                          <a:solidFill>
                            <a:srgbClr val="151515"/>
                          </a:solidFill>
                          <a:effectLst/>
                          <a:latin typeface="Arial" panose="020B0604020202020204" pitchFamily="34" charset="0"/>
                        </a:rPr>
                        <a:t>H.Jiřetín</a:t>
                      </a:r>
                      <a:r>
                        <a:rPr lang="cs-CZ" sz="1050" b="1" i="0" u="none" strike="noStrike" dirty="0">
                          <a:solidFill>
                            <a:srgbClr val="151515"/>
                          </a:solidFill>
                          <a:effectLst/>
                          <a:latin typeface="Arial" panose="020B0604020202020204" pitchFamily="34" charset="0"/>
                        </a:rPr>
                        <a:t>/FK Litvínov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TJ Sokol Srbice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151515"/>
                          </a:solidFill>
                          <a:effectLst/>
                          <a:latin typeface="Arial" panose="020B0604020202020204" pitchFamily="34" charset="0"/>
                        </a:rPr>
                        <a:t>Horní Jiřetín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29399448"/>
                  </a:ext>
                </a:extLst>
              </a:tr>
              <a:tr h="339225">
                <a:tc>
                  <a:txBody>
                    <a:bodyPr/>
                    <a:lstStyle/>
                    <a:p>
                      <a:pPr algn="ctr" fontAlgn="ctr"/>
                      <a:r>
                        <a:rPr lang="cs-CZ" sz="1000" b="1" i="0" u="none" strike="noStrike">
                          <a:solidFill>
                            <a:srgbClr val="151515"/>
                          </a:solidFill>
                          <a:effectLst/>
                          <a:latin typeface="Arial" panose="020B0604020202020204" pitchFamily="34" charset="0"/>
                        </a:rPr>
                        <a:t>07.04.2018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Jílové</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SK 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Jílové</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43370636"/>
                  </a:ext>
                </a:extLst>
              </a:tr>
              <a:tr h="429427">
                <a:tc>
                  <a:txBody>
                    <a:bodyPr/>
                    <a:lstStyle/>
                    <a:p>
                      <a:pPr algn="ctr" fontAlgn="ctr"/>
                      <a:r>
                        <a:rPr lang="cs-CZ" sz="1000" b="1" i="0" u="none" strike="noStrike">
                          <a:solidFill>
                            <a:srgbClr val="151515"/>
                          </a:solidFill>
                          <a:effectLst/>
                          <a:latin typeface="Arial" panose="020B0604020202020204" pitchFamily="34" charset="0"/>
                        </a:rPr>
                        <a:t>07.04.2018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SK </a:t>
                      </a:r>
                      <a:r>
                        <a:rPr lang="cs-CZ" sz="1050" b="1" i="0" u="none" strike="noStrike" dirty="0" smtClean="0">
                          <a:solidFill>
                            <a:srgbClr val="151515"/>
                          </a:solidFill>
                          <a:effectLst/>
                          <a:latin typeface="Arial" panose="020B0604020202020204" pitchFamily="34" charset="0"/>
                        </a:rPr>
                        <a:t>STAP </a:t>
                      </a:r>
                      <a:r>
                        <a:rPr lang="cs-CZ" sz="1050" b="1" i="0" u="none" strike="noStrike" dirty="0">
                          <a:solidFill>
                            <a:srgbClr val="151515"/>
                          </a:solidFill>
                          <a:effectLst/>
                          <a:latin typeface="Arial" panose="020B0604020202020204" pitchFamily="34" charset="0"/>
                        </a:rPr>
                        <a:t>Vilémov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SK </a:t>
                      </a:r>
                      <a:r>
                        <a:rPr lang="cs-CZ" sz="1050" b="1" i="0" u="none" strike="noStrike" dirty="0" err="1">
                          <a:solidFill>
                            <a:srgbClr val="151515"/>
                          </a:solidFill>
                          <a:effectLst/>
                          <a:latin typeface="Arial" panose="020B0604020202020204" pitchFamily="34" charset="0"/>
                        </a:rPr>
                        <a:t>Brná</a:t>
                      </a:r>
                      <a:endParaRPr lang="cs-CZ" sz="105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151515"/>
                          </a:solidFill>
                          <a:effectLst/>
                          <a:latin typeface="Arial" panose="020B0604020202020204" pitchFamily="34" charset="0"/>
                        </a:rPr>
                        <a:t>Vilémov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24914903"/>
                  </a:ext>
                </a:extLst>
              </a:tr>
              <a:tr h="339225">
                <a:tc>
                  <a:txBody>
                    <a:bodyPr/>
                    <a:lstStyle/>
                    <a:p>
                      <a:pPr algn="ctr" fontAlgn="ctr"/>
                      <a:r>
                        <a:rPr lang="cs-CZ" sz="1000" b="1" i="0" u="none" strike="noStrike" dirty="0">
                          <a:solidFill>
                            <a:srgbClr val="151515"/>
                          </a:solidFill>
                          <a:effectLst/>
                          <a:latin typeface="Arial" panose="020B0604020202020204" pitchFamily="34" charset="0"/>
                        </a:rPr>
                        <a:t>08.04.2018 15:00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FK 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effectLst/>
                          <a:latin typeface="Arial" panose="020B0604020202020204" pitchFamily="34" charset="0"/>
                        </a:rPr>
                        <a:t>TJ 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51515"/>
                          </a:solidFill>
                          <a:effectLst/>
                          <a:latin typeface="Arial" panose="020B0604020202020204" pitchFamily="34" charset="0"/>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70569538"/>
                  </a:ext>
                </a:extLst>
              </a:tr>
              <a:tr h="339225">
                <a:tc>
                  <a:txBody>
                    <a:bodyPr/>
                    <a:lstStyle/>
                    <a:p>
                      <a:pPr algn="ctr" fontAlgn="ctr"/>
                      <a:r>
                        <a:rPr lang="cs-CZ" sz="1000" b="1" i="0" u="none" strike="noStrike" dirty="0">
                          <a:solidFill>
                            <a:srgbClr val="151515"/>
                          </a:solidFill>
                          <a:effectLst/>
                          <a:latin typeface="Arial" panose="020B0604020202020204" pitchFamily="34" charset="0"/>
                        </a:rPr>
                        <a:t>08.04.2018 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FK Jiskra </a:t>
                      </a:r>
                      <a:r>
                        <a:rPr lang="cs-CZ" sz="1050" b="1" i="0" u="none" strike="noStrike" dirty="0" smtClean="0">
                          <a:solidFill>
                            <a:srgbClr val="151515"/>
                          </a:solidFill>
                          <a:effectLst/>
                          <a:latin typeface="Arial" panose="020B0604020202020204" pitchFamily="34" charset="0"/>
                        </a:rPr>
                        <a:t>Modrá</a:t>
                      </a:r>
                      <a:endParaRPr lang="cs-CZ" sz="105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51515"/>
                          </a:solidFill>
                          <a:effectLst/>
                          <a:latin typeface="Arial" panose="020B0604020202020204" pitchFamily="34" charset="0"/>
                        </a:rPr>
                        <a:t>FK Slavoj </a:t>
                      </a:r>
                      <a:r>
                        <a:rPr lang="cs-CZ" sz="1050" b="1" i="0" u="none" strike="noStrike" dirty="0" smtClean="0">
                          <a:solidFill>
                            <a:srgbClr val="151515"/>
                          </a:solidFill>
                          <a:effectLst/>
                          <a:latin typeface="Arial" panose="020B0604020202020204" pitchFamily="34" charset="0"/>
                        </a:rPr>
                        <a:t>Žatec</a:t>
                      </a:r>
                      <a:endParaRPr lang="cs-CZ" sz="1050" b="1" i="0" u="none" strike="noStrike" dirty="0">
                        <a:solidFill>
                          <a:srgbClr val="15151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151515"/>
                          </a:solidFill>
                          <a:effectLst/>
                          <a:latin typeface="Arial" panose="020B0604020202020204" pitchFamily="34" charset="0"/>
                        </a:rPr>
                        <a:t>Modrá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04021649"/>
                  </a:ext>
                </a:extLst>
              </a:tr>
            </a:tbl>
          </a:graphicData>
        </a:graphic>
      </p:graphicFrame>
      <p:pic>
        <p:nvPicPr>
          <p:cNvPr id="19" name="Obrázek 18"/>
          <p:cNvPicPr>
            <a:picLocks noChangeAspect="1"/>
          </p:cNvPicPr>
          <p:nvPr/>
        </p:nvPicPr>
        <p:blipFill>
          <a:blip r:embed="rId3"/>
          <a:stretch>
            <a:fillRect/>
          </a:stretch>
        </p:blipFill>
        <p:spPr>
          <a:xfrm>
            <a:off x="5904038" y="847500"/>
            <a:ext cx="4177058" cy="2772000"/>
          </a:xfrm>
          <a:prstGeom prst="rect">
            <a:avLst/>
          </a:prstGeom>
          <a:ln w="38100">
            <a:solidFill>
              <a:srgbClr val="FF9900"/>
            </a:solidFill>
          </a:ln>
        </p:spPr>
      </p:pic>
      <p:pic>
        <p:nvPicPr>
          <p:cNvPr id="20" name="Obrázek 19"/>
          <p:cNvPicPr>
            <a:picLocks noChangeAspect="1"/>
          </p:cNvPicPr>
          <p:nvPr/>
        </p:nvPicPr>
        <p:blipFill>
          <a:blip r:embed="rId4"/>
          <a:stretch>
            <a:fillRect/>
          </a:stretch>
        </p:blipFill>
        <p:spPr>
          <a:xfrm>
            <a:off x="6192070" y="3943844"/>
            <a:ext cx="3597010" cy="2772000"/>
          </a:xfrm>
          <a:prstGeom prst="rect">
            <a:avLst/>
          </a:prstGeom>
          <a:ln w="38100">
            <a:solidFill>
              <a:srgbClr val="FF9900"/>
            </a:solidFill>
          </a:ln>
        </p:spPr>
      </p:pic>
      <p:sp>
        <p:nvSpPr>
          <p:cNvPr id="21" name="TextovéPole 20"/>
          <p:cNvSpPr txBox="1"/>
          <p:nvPr/>
        </p:nvSpPr>
        <p:spPr>
          <a:xfrm>
            <a:off x="5688014" y="91108"/>
            <a:ext cx="4248472" cy="523220"/>
          </a:xfrm>
          <a:prstGeom prst="rect">
            <a:avLst/>
          </a:prstGeom>
          <a:solidFill>
            <a:srgbClr val="99CC00"/>
          </a:solidFill>
          <a:effectLst>
            <a:glow rad="101600">
              <a:srgbClr val="00FFCC">
                <a:alpha val="40000"/>
              </a:srgbClr>
            </a:glow>
            <a:softEdge rad="241300"/>
          </a:effectLst>
        </p:spPr>
        <p:txBody>
          <a:bodyPr wrap="square" rtlCol="0">
            <a:spAutoFit/>
          </a:bodyPr>
          <a:lstStyle/>
          <a:p>
            <a:pPr algn="ctr"/>
            <a:r>
              <a:rPr lang="cs-CZ" sz="1400" dirty="0" smtClean="0">
                <a:latin typeface="Arial Black" panose="020B0A04020102020204" pitchFamily="34" charset="0"/>
              </a:rPr>
              <a:t>SK Štětí – TJ </a:t>
            </a:r>
            <a:r>
              <a:rPr lang="cs-CZ" sz="1400" dirty="0" err="1" smtClean="0">
                <a:latin typeface="Arial Black" panose="020B0A04020102020204" pitchFamily="34" charset="0"/>
              </a:rPr>
              <a:t>Vaňov</a:t>
            </a:r>
            <a:r>
              <a:rPr lang="cs-CZ" sz="1400" dirty="0" smtClean="0">
                <a:latin typeface="Arial Black" panose="020B0A04020102020204" pitchFamily="34" charset="0"/>
              </a:rPr>
              <a:t>/Libouchec </a:t>
            </a:r>
          </a:p>
          <a:p>
            <a:pPr algn="ctr"/>
            <a:r>
              <a:rPr lang="cs-CZ" sz="1400" dirty="0" smtClean="0">
                <a:latin typeface="Arial Black" panose="020B0A04020102020204" pitchFamily="34" charset="0"/>
              </a:rPr>
              <a:t>24.3.2018  dorost  6:1 </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80277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6" name="Obdélník 15"/>
          <p:cNvSpPr/>
          <p:nvPr/>
        </p:nvSpPr>
        <p:spPr>
          <a:xfrm>
            <a:off x="5472584" y="69360"/>
            <a:ext cx="4623104" cy="6547049"/>
          </a:xfrm>
          <a:prstGeom prst="rect">
            <a:avLst/>
          </a:prstGeom>
        </p:spPr>
        <p:txBody>
          <a:bodyPr wrap="square">
            <a:spAutoFit/>
          </a:bodyPr>
          <a:lstStyle/>
          <a:p>
            <a:pPr algn="ctr">
              <a:lnSpc>
                <a:spcPct val="107000"/>
              </a:lnSpc>
              <a:spcAft>
                <a:spcPts val="0"/>
              </a:spcAft>
            </a:pPr>
            <a:r>
              <a:rPr lang="cs-CZ" sz="1800" u="sng" dirty="0">
                <a:highlight>
                  <a:srgbClr val="00FFFF"/>
                </a:highlight>
                <a:latin typeface="Arial" panose="020B0604020202020204" pitchFamily="34" charset="0"/>
                <a:ea typeface="Calibri" panose="020F0502020204030204" pitchFamily="34" charset="0"/>
                <a:cs typeface="Arial" panose="020B0604020202020204" pitchFamily="34" charset="0"/>
              </a:rPr>
              <a:t>Zápasově chudé 17. kolo Ústeckého přeboru dospělých    17.3. – 18.3.2018</a:t>
            </a:r>
            <a:endParaRPr lang="cs-CZ" sz="1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2. jarní kolo co se počtu odehraných zápasů týče, dopadlo ještě hůře než 1. Jestliže před týdnem se nehrálo pouze utkání našeho týmu v Modlanech s domácími, tak o tomto víkendu se na hřiště nevyběhlo v 5 případech. V sobotu dopoledne se hrálo v Mostě na umělé trávě stadionu </a:t>
            </a:r>
            <a:r>
              <a:rPr lang="cs-CZ" sz="1000" dirty="0" err="1">
                <a:latin typeface="Arial" panose="020B0604020202020204" pitchFamily="34" charset="0"/>
                <a:ea typeface="Calibri" panose="020F0502020204030204" pitchFamily="34" charset="0"/>
                <a:cs typeface="Arial" panose="020B0604020202020204" pitchFamily="34" charset="0"/>
              </a:rPr>
              <a:t>J.Masopusta</a:t>
            </a:r>
            <a:r>
              <a:rPr lang="cs-CZ" sz="1000" dirty="0">
                <a:latin typeface="Arial" panose="020B0604020202020204" pitchFamily="34" charset="0"/>
                <a:ea typeface="Calibri" panose="020F0502020204030204" pitchFamily="34" charset="0"/>
                <a:cs typeface="Arial" panose="020B0604020202020204" pitchFamily="34" charset="0"/>
              </a:rPr>
              <a:t>, kde vedoucí celek tabulky Mostecký FK vyzval Vilémov pro něhož to byla po týdnu další cesta za soupeřem. Před týdnem </a:t>
            </a:r>
            <a:r>
              <a:rPr lang="cs-CZ" sz="1000" dirty="0" err="1">
                <a:latin typeface="Arial" panose="020B0604020202020204" pitchFamily="34" charset="0"/>
                <a:ea typeface="Calibri" panose="020F0502020204030204" pitchFamily="34" charset="0"/>
                <a:cs typeface="Arial" panose="020B0604020202020204" pitchFamily="34" charset="0"/>
              </a:rPr>
              <a:t>Tratec</a:t>
            </a:r>
            <a:r>
              <a:rPr lang="cs-CZ" sz="1000" dirty="0">
                <a:latin typeface="Arial" panose="020B0604020202020204" pitchFamily="34" charset="0"/>
                <a:ea typeface="Calibri" panose="020F0502020204030204" pitchFamily="34" charset="0"/>
                <a:cs typeface="Arial" panose="020B0604020202020204" pitchFamily="34" charset="0"/>
              </a:rPr>
              <a:t> Vilémov prohrál nešťastně s Litoměřickem B.  Vyšlo mu to však v Mostě. Po bezbrankovém poločase šli sice do vedení v 55. minutě z kopačky Patrika </a:t>
            </a:r>
            <a:r>
              <a:rPr lang="cs-CZ" sz="1000" dirty="0" err="1">
                <a:latin typeface="Arial" panose="020B0604020202020204" pitchFamily="34" charset="0"/>
                <a:ea typeface="Calibri" panose="020F0502020204030204" pitchFamily="34" charset="0"/>
                <a:cs typeface="Arial" panose="020B0604020202020204" pitchFamily="34" charset="0"/>
              </a:rPr>
              <a:t>Láchy</a:t>
            </a:r>
            <a:r>
              <a:rPr lang="cs-CZ" sz="1000" dirty="0">
                <a:latin typeface="Arial" panose="020B0604020202020204" pitchFamily="34" charset="0"/>
                <a:ea typeface="Calibri" panose="020F0502020204030204" pitchFamily="34" charset="0"/>
                <a:cs typeface="Arial" panose="020B0604020202020204" pitchFamily="34" charset="0"/>
              </a:rPr>
              <a:t> do vedení domácí, ale už o 13 minut později vyrovnal na 1:1 Patrik Vavroušek. Když už se hlavní rozhodčí Martin </a:t>
            </a:r>
            <a:r>
              <a:rPr lang="cs-CZ" sz="1000" dirty="0" err="1">
                <a:latin typeface="Arial" panose="020B0604020202020204" pitchFamily="34" charset="0"/>
                <a:ea typeface="Calibri" panose="020F0502020204030204" pitchFamily="34" charset="0"/>
                <a:cs typeface="Arial" panose="020B0604020202020204" pitchFamily="34" charset="0"/>
              </a:rPr>
              <a:t>Prágl</a:t>
            </a:r>
            <a:r>
              <a:rPr lang="cs-CZ" sz="1000" dirty="0">
                <a:latin typeface="Arial" panose="020B0604020202020204" pitchFamily="34" charset="0"/>
                <a:ea typeface="Calibri" panose="020F0502020204030204" pitchFamily="34" charset="0"/>
                <a:cs typeface="Arial" panose="020B0604020202020204" pitchFamily="34" charset="0"/>
              </a:rPr>
              <a:t> díval na hodinky, kolik zbývá do konce, tak se do listiny střelců vlastním gólem zapsal Zdeněk Macháček a překvapení v podobě vítězství Vilémova v Mostě 2:1 bylo na světě. Ve 2. klání se na umělé trávě v Ústí </a:t>
            </a:r>
            <a:r>
              <a:rPr lang="cs-CZ" sz="1000" dirty="0" err="1">
                <a:latin typeface="Arial" panose="020B0604020202020204" pitchFamily="34" charset="0"/>
                <a:ea typeface="Calibri" panose="020F0502020204030204" pitchFamily="34" charset="0"/>
                <a:cs typeface="Arial" panose="020B0604020202020204" pitchFamily="34" charset="0"/>
              </a:rPr>
              <a:t>n.L.</a:t>
            </a:r>
            <a:r>
              <a:rPr lang="cs-CZ" sz="1000" dirty="0">
                <a:latin typeface="Arial" panose="020B0604020202020204" pitchFamily="34" charset="0"/>
                <a:ea typeface="Calibri" panose="020F0502020204030204" pitchFamily="34" charset="0"/>
                <a:cs typeface="Arial" panose="020B0604020202020204" pitchFamily="34" charset="0"/>
              </a:rPr>
              <a:t> střetla domácí </a:t>
            </a:r>
            <a:r>
              <a:rPr lang="cs-CZ" sz="1000" dirty="0" err="1">
                <a:latin typeface="Arial" panose="020B0604020202020204" pitchFamily="34" charset="0"/>
                <a:ea typeface="Calibri" panose="020F0502020204030204" pitchFamily="34" charset="0"/>
                <a:cs typeface="Arial" panose="020B0604020202020204" pitchFamily="34" charset="0"/>
              </a:rPr>
              <a:t>Brná</a:t>
            </a:r>
            <a:r>
              <a:rPr lang="cs-CZ" sz="1000" dirty="0">
                <a:latin typeface="Arial" panose="020B0604020202020204" pitchFamily="34" charset="0"/>
                <a:ea typeface="Calibri" panose="020F0502020204030204" pitchFamily="34" charset="0"/>
                <a:cs typeface="Arial" panose="020B0604020202020204" pitchFamily="34" charset="0"/>
              </a:rPr>
              <a:t> s Neštěmicemi, pro které byla zdejší </a:t>
            </a:r>
            <a:r>
              <a:rPr lang="cs-CZ" sz="1000" dirty="0" err="1">
                <a:latin typeface="Arial" panose="020B0604020202020204" pitchFamily="34" charset="0"/>
                <a:ea typeface="Calibri" panose="020F0502020204030204" pitchFamily="34" charset="0"/>
                <a:cs typeface="Arial" panose="020B0604020202020204" pitchFamily="34" charset="0"/>
              </a:rPr>
              <a:t>umělka</a:t>
            </a:r>
            <a:r>
              <a:rPr lang="cs-CZ" sz="1000" dirty="0">
                <a:latin typeface="Arial" panose="020B0604020202020204" pitchFamily="34" charset="0"/>
                <a:ea typeface="Calibri" panose="020F0502020204030204" pitchFamily="34" charset="0"/>
                <a:cs typeface="Arial" panose="020B0604020202020204" pitchFamily="34" charset="0"/>
              </a:rPr>
              <a:t> domácím místem před týdnem a stejné to bude za týden v neděli proti Našemu mužstvu. V tomto utkání na rozdíl od Mostu padly všechny branky v 1. poločase. Do vedení 1:0 šly Neštěmice už v 3. minutě zásluhou Procházky, ale už  v 7. minutě bylo zase srovnáno z kopačky </a:t>
            </a:r>
            <a:r>
              <a:rPr lang="cs-CZ" sz="1000" dirty="0" err="1">
                <a:solidFill>
                  <a:srgbClr val="151515"/>
                </a:solidFill>
                <a:latin typeface="Arial" panose="020B0604020202020204" pitchFamily="34" charset="0"/>
                <a:ea typeface="Calibri" panose="020F0502020204030204" pitchFamily="34" charset="0"/>
                <a:cs typeface="Arial" panose="020B0604020202020204" pitchFamily="34" charset="0"/>
              </a:rPr>
              <a:t>Gaydarski</a:t>
            </a:r>
            <a:r>
              <a:rPr lang="cs-CZ" sz="1000" dirty="0">
                <a:solidFill>
                  <a:srgbClr val="151515"/>
                </a:solidFill>
                <a:latin typeface="Arial" panose="020B0604020202020204" pitchFamily="34" charset="0"/>
                <a:ea typeface="Calibri" panose="020F0502020204030204" pitchFamily="34" charset="0"/>
                <a:cs typeface="Arial" panose="020B0604020202020204" pitchFamily="34" charset="0"/>
              </a:rPr>
              <a:t> Antonio </a:t>
            </a:r>
            <a:r>
              <a:rPr lang="cs-CZ" sz="1000" dirty="0" err="1">
                <a:solidFill>
                  <a:srgbClr val="151515"/>
                </a:solidFill>
                <a:latin typeface="Arial" panose="020B0604020202020204" pitchFamily="34" charset="0"/>
                <a:ea typeface="Calibri" panose="020F0502020204030204" pitchFamily="34" charset="0"/>
                <a:cs typeface="Arial" panose="020B0604020202020204" pitchFamily="34" charset="0"/>
              </a:rPr>
              <a:t>Andriynov</a:t>
            </a:r>
            <a:r>
              <a:rPr lang="cs-CZ" sz="1000" dirty="0" err="1">
                <a:latin typeface="Arial" panose="020B0604020202020204" pitchFamily="34" charset="0"/>
                <a:ea typeface="Calibri" panose="020F0502020204030204" pitchFamily="34" charset="0"/>
                <a:cs typeface="Arial" panose="020B0604020202020204" pitchFamily="34" charset="0"/>
              </a:rPr>
              <a:t>a</a:t>
            </a:r>
            <a:r>
              <a:rPr lang="cs-CZ" sz="1000" dirty="0">
                <a:latin typeface="Arial" panose="020B0604020202020204" pitchFamily="34" charset="0"/>
                <a:ea typeface="Calibri" panose="020F0502020204030204" pitchFamily="34" charset="0"/>
                <a:cs typeface="Arial" panose="020B0604020202020204" pitchFamily="34" charset="0"/>
              </a:rPr>
              <a:t>  na 1:1. Dvoubrankové vedení zajistil hostům </a:t>
            </a:r>
            <a:r>
              <a:rPr lang="cs-CZ" sz="1000" dirty="0" err="1">
                <a:latin typeface="Arial" panose="020B0604020202020204" pitchFamily="34" charset="0"/>
                <a:ea typeface="Calibri" panose="020F0502020204030204" pitchFamily="34" charset="0"/>
                <a:cs typeface="Arial" panose="020B0604020202020204" pitchFamily="34" charset="0"/>
              </a:rPr>
              <a:t>Wajshajtl</a:t>
            </a:r>
            <a:r>
              <a:rPr lang="cs-CZ" sz="1000" dirty="0">
                <a:latin typeface="Arial" panose="020B0604020202020204" pitchFamily="34" charset="0"/>
                <a:ea typeface="Calibri" panose="020F0502020204030204" pitchFamily="34" charset="0"/>
                <a:cs typeface="Arial" panose="020B0604020202020204" pitchFamily="34" charset="0"/>
              </a:rPr>
              <a:t> 2 trefami ve 24. a 35. minutě.  Rušno bylo ještě před odchodem na přestávku. Na 2:3 snížil </a:t>
            </a:r>
            <a:r>
              <a:rPr lang="cs-CZ" sz="1000" dirty="0" err="1">
                <a:latin typeface="Arial" panose="020B0604020202020204" pitchFamily="34" charset="0"/>
                <a:ea typeface="Calibri" panose="020F0502020204030204" pitchFamily="34" charset="0"/>
                <a:cs typeface="Arial" panose="020B0604020202020204" pitchFamily="34" charset="0"/>
              </a:rPr>
              <a:t>Gaydarski</a:t>
            </a:r>
            <a:r>
              <a:rPr lang="cs-CZ" sz="1000" dirty="0">
                <a:latin typeface="Arial" panose="020B0604020202020204" pitchFamily="34" charset="0"/>
                <a:ea typeface="Calibri" panose="020F0502020204030204" pitchFamily="34" charset="0"/>
                <a:cs typeface="Arial" panose="020B0604020202020204" pitchFamily="34" charset="0"/>
              </a:rPr>
              <a:t>. Hned po změně stran se po 2. žluté kartě poroučel ze hřiště hostující Tomáš Stehlík. </a:t>
            </a:r>
            <a:r>
              <a:rPr lang="cs-CZ" sz="1000" dirty="0" err="1">
                <a:latin typeface="Arial" panose="020B0604020202020204" pitchFamily="34" charset="0"/>
                <a:ea typeface="Calibri" panose="020F0502020204030204" pitchFamily="34" charset="0"/>
                <a:cs typeface="Arial" panose="020B0604020202020204" pitchFamily="34" charset="0"/>
              </a:rPr>
              <a:t>Brné</a:t>
            </a:r>
            <a:r>
              <a:rPr lang="cs-CZ" sz="1000" dirty="0">
                <a:latin typeface="Arial" panose="020B0604020202020204" pitchFamily="34" charset="0"/>
                <a:ea typeface="Calibri" panose="020F0502020204030204" pitchFamily="34" charset="0"/>
                <a:cs typeface="Arial" panose="020B0604020202020204" pitchFamily="34" charset="0"/>
              </a:rPr>
              <a:t> se tak naskytla možnost na obrat v zápase, ale ani tuto výhodu jednoho muže v poli i přes několik brankových příležitostí nevyužili. V posledním vystoupení tohoto víkendu byla k vidění mužstva Bílina a Modré. Hrálo se také na umělé trávě a  lépe to vyznělo pro domácí. Vlétli na soupeře a ve 30. minutě zvyšoval svojí  druhou brankou na 2:0 kanonýr Tůma. Ještě navýšit náskok mohl Mergl z penalty, ale nedal. Smutnit domácí nemuseli, protože ještě do poločasu to bylo 3:0 zásluhou Hromádky. Ve 2. části se hosté zlepšili a jejich převaha byla spíše </a:t>
            </a:r>
            <a:r>
              <a:rPr lang="cs-CZ" sz="1000" dirty="0" smtClean="0">
                <a:latin typeface="Arial" panose="020B0604020202020204" pitchFamily="34" charset="0"/>
                <a:ea typeface="Calibri" panose="020F0502020204030204" pitchFamily="34" charset="0"/>
                <a:cs typeface="Arial" panose="020B0604020202020204" pitchFamily="34" charset="0"/>
              </a:rPr>
              <a:t>platonická. </a:t>
            </a:r>
            <a:r>
              <a:rPr lang="cs-CZ" sz="1000" dirty="0">
                <a:latin typeface="Arial" panose="020B0604020202020204" pitchFamily="34" charset="0"/>
                <a:ea typeface="Calibri" panose="020F0502020204030204" pitchFamily="34" charset="0"/>
                <a:cs typeface="Arial" panose="020B0604020202020204" pitchFamily="34" charset="0"/>
              </a:rPr>
              <a:t>Žádný gól už nepadl a domácí </a:t>
            </a:r>
            <a:r>
              <a:rPr lang="cs-CZ" sz="1000" dirty="0" smtClean="0">
                <a:latin typeface="Arial" panose="020B0604020202020204" pitchFamily="34" charset="0"/>
                <a:ea typeface="Calibri" panose="020F0502020204030204" pitchFamily="34" charset="0"/>
                <a:cs typeface="Arial" panose="020B0604020202020204" pitchFamily="34" charset="0"/>
              </a:rPr>
              <a:t>slavili.</a:t>
            </a:r>
          </a:p>
          <a:p>
            <a:pPr algn="just">
              <a:lnSpc>
                <a:spcPct val="107000"/>
              </a:lnSpc>
              <a:spcAft>
                <a:spcPts val="0"/>
              </a:spcAft>
            </a:pPr>
            <a:r>
              <a:rPr lang="cs-CZ" dirty="0" smtClean="0">
                <a:latin typeface="Arial" panose="020B0604020202020204" pitchFamily="34" charset="0"/>
                <a:ea typeface="Calibri" panose="020F0502020204030204" pitchFamily="34" charset="0"/>
                <a:cs typeface="Arial" panose="020B0604020202020204" pitchFamily="34" charset="0"/>
              </a:rPr>
              <a:t>Mostecký FK – SK STAP TRATEC Vilémov  1:2</a:t>
            </a:r>
          </a:p>
          <a:p>
            <a:pPr algn="just">
              <a:lnSpc>
                <a:spcPct val="107000"/>
              </a:lnSpc>
              <a:spcAft>
                <a:spcPts val="0"/>
              </a:spcAft>
            </a:pPr>
            <a:r>
              <a:rPr lang="cs-CZ" dirty="0" smtClean="0">
                <a:latin typeface="Arial" panose="020B0604020202020204" pitchFamily="34" charset="0"/>
                <a:ea typeface="Calibri" panose="020F0502020204030204" pitchFamily="34" charset="0"/>
                <a:cs typeface="Arial" panose="020B0604020202020204" pitchFamily="34" charset="0"/>
              </a:rPr>
              <a:t>SK </a:t>
            </a:r>
            <a:r>
              <a:rPr lang="cs-CZ" dirty="0" err="1" smtClean="0">
                <a:latin typeface="Arial" panose="020B0604020202020204" pitchFamily="34" charset="0"/>
                <a:ea typeface="Calibri" panose="020F0502020204030204" pitchFamily="34" charset="0"/>
                <a:cs typeface="Arial" panose="020B0604020202020204" pitchFamily="34" charset="0"/>
              </a:rPr>
              <a:t>Brná</a:t>
            </a:r>
            <a:r>
              <a:rPr lang="cs-CZ" dirty="0" smtClean="0">
                <a:latin typeface="Arial" panose="020B0604020202020204" pitchFamily="34" charset="0"/>
                <a:ea typeface="Calibri" panose="020F0502020204030204" pitchFamily="34" charset="0"/>
                <a:cs typeface="Arial" panose="020B0604020202020204" pitchFamily="34" charset="0"/>
              </a:rPr>
              <a:t> – FK ČL Neštěmice  2:3</a:t>
            </a:r>
          </a:p>
          <a:p>
            <a:pPr algn="just">
              <a:lnSpc>
                <a:spcPct val="107000"/>
              </a:lnSpc>
              <a:spcAft>
                <a:spcPts val="0"/>
              </a:spcAft>
            </a:pPr>
            <a:r>
              <a:rPr lang="cs-CZ" dirty="0" smtClean="0">
                <a:latin typeface="Arial" panose="020B0604020202020204" pitchFamily="34" charset="0"/>
                <a:ea typeface="Calibri" panose="020F0502020204030204" pitchFamily="34" charset="0"/>
                <a:cs typeface="Arial" panose="020B0604020202020204" pitchFamily="34" charset="0"/>
              </a:rPr>
              <a:t>FK Bílina – FK Jiskra Modrá   3:0</a:t>
            </a:r>
            <a:endParaRPr lang="cs-CZ" sz="1000" dirty="0">
              <a:latin typeface="Arial" panose="020B0604020202020204" pitchFamily="34" charset="0"/>
              <a:ea typeface="Calibri" panose="020F0502020204030204" pitchFamily="34" charset="0"/>
              <a:cs typeface="Arial" panose="020B0604020202020204" pitchFamily="34" charset="0"/>
            </a:endParaRPr>
          </a:p>
        </p:txBody>
      </p:sp>
      <p:pic>
        <p:nvPicPr>
          <p:cNvPr id="17" name="Obrázek 16" descr="clanek - - SK Motorlet Prah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4912" y="6139304"/>
            <a:ext cx="1309633" cy="936000"/>
          </a:xfrm>
          <a:prstGeom prst="rect">
            <a:avLst/>
          </a:prstGeom>
        </p:spPr>
      </p:pic>
      <p:sp>
        <p:nvSpPr>
          <p:cNvPr id="19" name="TextovéPole 18"/>
          <p:cNvSpPr txBox="1"/>
          <p:nvPr/>
        </p:nvSpPr>
        <p:spPr>
          <a:xfrm>
            <a:off x="71984" y="1125344"/>
            <a:ext cx="4752528" cy="5878532"/>
          </a:xfrm>
          <a:prstGeom prst="rect">
            <a:avLst/>
          </a:prstGeom>
          <a:noFill/>
          <a:ln>
            <a:solidFill>
              <a:srgbClr val="FF7C80"/>
            </a:solidFill>
          </a:ln>
          <a:effectLst>
            <a:glow rad="101600">
              <a:srgbClr val="FFFF66">
                <a:alpha val="40000"/>
              </a:srgbClr>
            </a:glow>
            <a:softEdge rad="241300"/>
          </a:effectLst>
        </p:spPr>
        <p:txBody>
          <a:bodyPr wrap="square" rtlCol="0">
            <a:spAutoFit/>
          </a:bodyPr>
          <a:lstStyle/>
          <a:p>
            <a:pPr algn="ctr"/>
            <a:r>
              <a:rPr lang="cs-CZ" sz="1800" dirty="0" smtClean="0">
                <a:solidFill>
                  <a:srgbClr val="003399"/>
                </a:solidFill>
                <a:effectLst>
                  <a:glow rad="63500">
                    <a:schemeClr val="accent1">
                      <a:satMod val="175000"/>
                      <a:alpha val="40000"/>
                    </a:schemeClr>
                  </a:glow>
                </a:effectLst>
                <a:latin typeface="Arial Black" panose="020B0A04020102020204" pitchFamily="34" charset="0"/>
              </a:rPr>
              <a:t>SK Štětí – TJ </a:t>
            </a:r>
            <a:r>
              <a:rPr lang="cs-CZ" sz="1800" dirty="0" err="1" smtClean="0">
                <a:solidFill>
                  <a:srgbClr val="003399"/>
                </a:solidFill>
                <a:effectLst>
                  <a:glow rad="63500">
                    <a:schemeClr val="accent1">
                      <a:satMod val="175000"/>
                      <a:alpha val="40000"/>
                    </a:schemeClr>
                  </a:glow>
                </a:effectLst>
                <a:latin typeface="Arial Black" panose="020B0A04020102020204" pitchFamily="34" charset="0"/>
              </a:rPr>
              <a:t>Vaňov</a:t>
            </a:r>
            <a:r>
              <a:rPr lang="cs-CZ" sz="1800" dirty="0" smtClean="0">
                <a:solidFill>
                  <a:srgbClr val="003399"/>
                </a:solidFill>
                <a:effectLst>
                  <a:glow rad="63500">
                    <a:schemeClr val="accent1">
                      <a:satMod val="175000"/>
                      <a:alpha val="40000"/>
                    </a:schemeClr>
                  </a:glow>
                </a:effectLst>
                <a:latin typeface="Arial Black" panose="020B0A04020102020204" pitchFamily="34" charset="0"/>
              </a:rPr>
              <a:t>/TJ Libouchec</a:t>
            </a:r>
          </a:p>
          <a:p>
            <a:pPr algn="ctr"/>
            <a:r>
              <a:rPr lang="cs-CZ" sz="1800" dirty="0" smtClean="0">
                <a:solidFill>
                  <a:srgbClr val="003399"/>
                </a:solidFill>
                <a:effectLst>
                  <a:glow rad="63500">
                    <a:schemeClr val="accent1">
                      <a:satMod val="175000"/>
                      <a:alpha val="40000"/>
                    </a:schemeClr>
                  </a:glow>
                </a:effectLst>
                <a:latin typeface="Arial Black" panose="020B0A04020102020204" pitchFamily="34" charset="0"/>
              </a:rPr>
              <a:t>6:1(3:1) 24.3.2018 12.kolo</a:t>
            </a:r>
          </a:p>
          <a:p>
            <a:pPr algn="just"/>
            <a:r>
              <a:rPr lang="cs-CZ" sz="1000" b="0" dirty="0">
                <a:latin typeface="Arial" panose="020B0604020202020204" pitchFamily="34" charset="0"/>
                <a:cs typeface="Arial" panose="020B0604020202020204" pitchFamily="34" charset="0"/>
              </a:rPr>
              <a:t>Zdánlivě lehké střetnutí mělo čekat naše dorostence v 1. jarní kole na domácí trávníku proti poslednímu celku tabulky. Zdaleka to však tak lehké nebylo, i když se to podle výsledku může zdát. Navíc trenéři nemohli počítat se všemi hráči. Někteří si na začátek jara naplánovali zranění, Dominik Beruška se připravoval na zápas dospělých a Koloman Horváth podruhé ve svém fotbalovém životě odešel na jaro zkusit štěstí do Roudnice </a:t>
            </a:r>
            <a:r>
              <a:rPr lang="cs-CZ" sz="1000" b="0" dirty="0" err="1">
                <a:latin typeface="Arial" panose="020B0604020202020204" pitchFamily="34" charset="0"/>
                <a:cs typeface="Arial" panose="020B0604020202020204" pitchFamily="34" charset="0"/>
              </a:rPr>
              <a:t>n.L.</a:t>
            </a:r>
            <a:r>
              <a:rPr lang="cs-CZ" sz="1000" b="0" dirty="0">
                <a:latin typeface="Arial" panose="020B0604020202020204" pitchFamily="34" charset="0"/>
                <a:cs typeface="Arial" panose="020B0604020202020204" pitchFamily="34" charset="0"/>
              </a:rPr>
              <a:t> Zodpovědnost na sebe museli převzít jiní hráči. V 10. minutě se přihlásil Robert </a:t>
            </a:r>
            <a:r>
              <a:rPr lang="cs-CZ" sz="1000" b="0" dirty="0" err="1">
                <a:latin typeface="Arial" panose="020B0604020202020204" pitchFamily="34" charset="0"/>
                <a:cs typeface="Arial" panose="020B0604020202020204" pitchFamily="34" charset="0"/>
              </a:rPr>
              <a:t>Feko</a:t>
            </a:r>
            <a:r>
              <a:rPr lang="cs-CZ" sz="1000" b="0" dirty="0">
                <a:latin typeface="Arial" panose="020B0604020202020204" pitchFamily="34" charset="0"/>
                <a:cs typeface="Arial" panose="020B0604020202020204" pitchFamily="34" charset="0"/>
              </a:rPr>
              <a:t>, když krásně střelou přes zeď z volného přímého kopu napnul síť a zajistil Štětí vedení 1:0. Hned z protiútoku mohlo být srovnáno, ale útočník soupeře branku </a:t>
            </a:r>
            <a:r>
              <a:rPr lang="cs-CZ" sz="1000" b="0" dirty="0" smtClean="0">
                <a:latin typeface="Arial" panose="020B0604020202020204" pitchFamily="34" charset="0"/>
                <a:cs typeface="Arial" panose="020B0604020202020204" pitchFamily="34" charset="0"/>
              </a:rPr>
              <a:t>minul. </a:t>
            </a:r>
            <a:r>
              <a:rPr lang="cs-CZ" sz="1000" b="0" dirty="0">
                <a:latin typeface="Arial" panose="020B0604020202020204" pitchFamily="34" charset="0"/>
                <a:cs typeface="Arial" panose="020B0604020202020204" pitchFamily="34" charset="0"/>
              </a:rPr>
              <a:t>Pěknou fotbalovou dovednost předvedl ve 20. minutě Lukáš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Nejprve se zbavil obránce a následnou krásnou střelou přes celou branku přímo do šibenice zvýšil na 2:0. Nutno podotknout, že šance </a:t>
            </a:r>
            <a:r>
              <a:rPr lang="cs-CZ" sz="1000" b="0" dirty="0" smtClean="0">
                <a:latin typeface="Arial" panose="020B0604020202020204" pitchFamily="34" charset="0"/>
                <a:cs typeface="Arial" panose="020B0604020202020204" pitchFamily="34" charset="0"/>
              </a:rPr>
              <a:t>měl </a:t>
            </a:r>
            <a:r>
              <a:rPr lang="cs-CZ" sz="1000" b="0" dirty="0">
                <a:latin typeface="Arial" panose="020B0604020202020204" pitchFamily="34" charset="0"/>
                <a:cs typeface="Arial" panose="020B0604020202020204" pitchFamily="34" charset="0"/>
              </a:rPr>
              <a:t>i </a:t>
            </a:r>
            <a:r>
              <a:rPr lang="cs-CZ" sz="1000" b="0" dirty="0" err="1">
                <a:latin typeface="Arial" panose="020B0604020202020204" pitchFamily="34" charset="0"/>
                <a:cs typeface="Arial" panose="020B0604020202020204" pitchFamily="34" charset="0"/>
              </a:rPr>
              <a:t>Vaňov</a:t>
            </a:r>
            <a:r>
              <a:rPr lang="cs-CZ" sz="1000" b="0" dirty="0">
                <a:latin typeface="Arial" panose="020B0604020202020204" pitchFamily="34" charset="0"/>
                <a:cs typeface="Arial" panose="020B0604020202020204" pitchFamily="34" charset="0"/>
              </a:rPr>
              <a:t>/Libouchec, ale skvělé zákroky Matěje Svobody nebo nepřesná muška </a:t>
            </a:r>
            <a:r>
              <a:rPr lang="cs-CZ" sz="1000" b="0" dirty="0" smtClean="0">
                <a:latin typeface="Arial" panose="020B0604020202020204" pitchFamily="34" charset="0"/>
                <a:cs typeface="Arial" panose="020B0604020202020204" pitchFamily="34" charset="0"/>
              </a:rPr>
              <a:t>nám </a:t>
            </a:r>
            <a:r>
              <a:rPr lang="cs-CZ" sz="1000" b="0" dirty="0">
                <a:latin typeface="Arial" panose="020B0604020202020204" pitchFamily="34" charset="0"/>
                <a:cs typeface="Arial" panose="020B0604020202020204" pitchFamily="34" charset="0"/>
              </a:rPr>
              <a:t>držely čistý štít. Naopak ve 35. </a:t>
            </a:r>
            <a:r>
              <a:rPr lang="cs-CZ" sz="1000" b="0" dirty="0" smtClean="0">
                <a:latin typeface="Arial" panose="020B0604020202020204" pitchFamily="34" charset="0"/>
                <a:cs typeface="Arial" panose="020B0604020202020204" pitchFamily="34" charset="0"/>
              </a:rPr>
              <a:t>minutě </a:t>
            </a:r>
            <a:r>
              <a:rPr lang="cs-CZ" sz="1000" b="0" dirty="0">
                <a:latin typeface="Arial" panose="020B0604020202020204" pitchFamily="34" charset="0"/>
                <a:cs typeface="Arial" panose="020B0604020202020204" pitchFamily="34" charset="0"/>
              </a:rPr>
              <a:t>to byl opět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který si mezi 2 obránci našel prostor ke střele a i s pomocí tyče se zasloužil již o tříbrankové vedení 3:0. Fotbal jsme ale moc pohledný nepředváděli. Rozehrávka vázla a nepřesných přihrávek byla spousta. V poslední minutě 1. poločasu jsme na to také doplatili. Zbytečná ztráta míče ve středu hřiště vedla k protiútoku zakončeného </a:t>
            </a:r>
            <a:r>
              <a:rPr lang="cs-CZ" sz="1000" b="0" dirty="0" smtClean="0">
                <a:latin typeface="Arial" panose="020B0604020202020204" pitchFamily="34" charset="0"/>
                <a:cs typeface="Arial" panose="020B0604020202020204" pitchFamily="34" charset="0"/>
              </a:rPr>
              <a:t>Lukášem Stehlíkem brankou </a:t>
            </a:r>
            <a:r>
              <a:rPr lang="cs-CZ" sz="1000" b="0" dirty="0">
                <a:latin typeface="Arial" panose="020B0604020202020204" pitchFamily="34" charset="0"/>
                <a:cs typeface="Arial" panose="020B0604020202020204" pitchFamily="34" charset="0"/>
              </a:rPr>
              <a:t>na 1:3 z pohledu Štětí. Po 4 minutách 2. půle o míč zabojoval jeden z nejlepších hráčů na place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a z nulového úhlu docílil hattricku brankou na 4:1. Soupeř byl v 1. polovině 2. poločasu aktivnější než naše jedenáctka a měl i několik velmi nadějných příležitostí, které volaly po gólu. Nic </a:t>
            </a:r>
            <a:r>
              <a:rPr lang="cs-CZ" sz="1000" b="0" dirty="0" smtClean="0">
                <a:latin typeface="Arial" panose="020B0604020202020204" pitchFamily="34" charset="0"/>
                <a:cs typeface="Arial" panose="020B0604020202020204" pitchFamily="34" charset="0"/>
              </a:rPr>
              <a:t>se ale </a:t>
            </a:r>
            <a:r>
              <a:rPr lang="cs-CZ" sz="1000" b="0" dirty="0">
                <a:latin typeface="Arial" panose="020B0604020202020204" pitchFamily="34" charset="0"/>
                <a:cs typeface="Arial" panose="020B0604020202020204" pitchFamily="34" charset="0"/>
              </a:rPr>
              <a:t>neujalo a efektivitu v zakončení předvedlo Štětí. Fulín pláchnul po pravé straně a míč předložil k zakončení na 5:1 Romanu Šímovi. Tato branka už sympaticky hrající </a:t>
            </a:r>
            <a:r>
              <a:rPr lang="cs-CZ" sz="1000" b="0" dirty="0" smtClean="0">
                <a:latin typeface="Arial" panose="020B0604020202020204" pitchFamily="34" charset="0"/>
                <a:cs typeface="Arial" panose="020B0604020202020204" pitchFamily="34" charset="0"/>
              </a:rPr>
              <a:t>hosty zlomila</a:t>
            </a:r>
            <a:r>
              <a:rPr lang="cs-CZ" sz="1000" b="0" dirty="0">
                <a:latin typeface="Arial" panose="020B0604020202020204" pitchFamily="34" charset="0"/>
                <a:cs typeface="Arial" panose="020B0604020202020204" pitchFamily="34" charset="0"/>
              </a:rPr>
              <a:t>. Po jednom z rohů v 82. minutě se </a:t>
            </a:r>
            <a:r>
              <a:rPr lang="cs-CZ" sz="1000" b="0" dirty="0" smtClean="0">
                <a:latin typeface="Arial" panose="020B0604020202020204" pitchFamily="34" charset="0"/>
                <a:cs typeface="Arial" panose="020B0604020202020204" pitchFamily="34" charset="0"/>
              </a:rPr>
              <a:t>Jaklovi  </a:t>
            </a:r>
            <a:r>
              <a:rPr lang="cs-CZ" sz="1000" b="0" dirty="0">
                <a:latin typeface="Arial" panose="020B0604020202020204" pitchFamily="34" charset="0"/>
                <a:cs typeface="Arial" panose="020B0604020202020204" pitchFamily="34" charset="0"/>
              </a:rPr>
              <a:t>skóre ještě navýšit na konečných 6:1. 3 body </a:t>
            </a:r>
            <a:r>
              <a:rPr lang="cs-CZ" sz="1000" b="0" dirty="0" smtClean="0">
                <a:latin typeface="Arial" panose="020B0604020202020204" pitchFamily="34" charset="0"/>
                <a:cs typeface="Arial" panose="020B0604020202020204" pitchFamily="34" charset="0"/>
              </a:rPr>
              <a:t>zůstaly </a:t>
            </a:r>
            <a:r>
              <a:rPr lang="cs-CZ" sz="1000" b="0" dirty="0">
                <a:latin typeface="Arial" panose="020B0604020202020204" pitchFamily="34" charset="0"/>
                <a:cs typeface="Arial" panose="020B0604020202020204" pitchFamily="34" charset="0"/>
              </a:rPr>
              <a:t>dle předpokladů doma, ale spokojenost s výkonem nevládla. Trenéři se zlobili, a i když chyběli některé opory, tak mělo mužstvo i v tomto složení předvést lepší představení.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3, </a:t>
            </a:r>
            <a:r>
              <a:rPr lang="cs-CZ" sz="1000" b="0" dirty="0" err="1">
                <a:latin typeface="Arial" panose="020B0604020202020204" pitchFamily="34" charset="0"/>
                <a:cs typeface="Arial" panose="020B0604020202020204" pitchFamily="34" charset="0"/>
              </a:rPr>
              <a:t>Feko</a:t>
            </a:r>
            <a:r>
              <a:rPr lang="cs-CZ" sz="1000" b="0" dirty="0">
                <a:latin typeface="Arial" panose="020B0604020202020204" pitchFamily="34" charset="0"/>
                <a:cs typeface="Arial" panose="020B0604020202020204" pitchFamily="34" charset="0"/>
              </a:rPr>
              <a:t> 1, Šíma 1, Jakl 1     </a:t>
            </a:r>
          </a:p>
          <a:p>
            <a:r>
              <a:rPr lang="cs-CZ" sz="1000" b="0" u="sng" dirty="0" smtClean="0">
                <a:latin typeface="Arial" panose="020B0604020202020204" pitchFamily="34" charset="0"/>
                <a:cs typeface="Arial" panose="020B0604020202020204" pitchFamily="34" charset="0"/>
              </a:rPr>
              <a:t>Sestava: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M.Svoboda-R.Šíma</a:t>
            </a:r>
            <a:r>
              <a:rPr lang="cs-CZ" sz="1000" b="0" dirty="0" smtClean="0">
                <a:latin typeface="Arial" panose="020B0604020202020204" pitchFamily="34" charset="0"/>
                <a:cs typeface="Arial" panose="020B0604020202020204" pitchFamily="34" charset="0"/>
              </a:rPr>
              <a:t>, Cap Ngoc </a:t>
            </a:r>
            <a:r>
              <a:rPr lang="cs-CZ" sz="1000" b="0" dirty="0" err="1" smtClean="0">
                <a:latin typeface="Arial" panose="020B0604020202020204" pitchFamily="34" charset="0"/>
                <a:cs typeface="Arial" panose="020B0604020202020204" pitchFamily="34" charset="0"/>
              </a:rPr>
              <a:t>Bao</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J.Jakl</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F,Podhorský</a:t>
            </a:r>
            <a:r>
              <a:rPr lang="cs-CZ" sz="1000" b="0" dirty="0" smtClean="0">
                <a:latin typeface="Arial" panose="020B0604020202020204" pitchFamily="34" charset="0"/>
                <a:cs typeface="Arial" panose="020B0604020202020204" pitchFamily="34" charset="0"/>
              </a:rPr>
              <a:t>(K), </a:t>
            </a:r>
            <a:r>
              <a:rPr lang="cs-CZ" sz="1000" b="0" dirty="0" err="1" smtClean="0">
                <a:latin typeface="Arial" panose="020B0604020202020204" pitchFamily="34" charset="0"/>
                <a:cs typeface="Arial" panose="020B0604020202020204" pitchFamily="34" charset="0"/>
              </a:rPr>
              <a:t>R.Feko</a:t>
            </a:r>
            <a:r>
              <a:rPr lang="cs-CZ" sz="1000" b="0" dirty="0" smtClean="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L.Šrotýř</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T.Dopater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T.Németh</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L.Ladič</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J.Chaloupecký</a:t>
            </a:r>
            <a:endParaRPr lang="cs-CZ" sz="1000" b="0" dirty="0" smtClean="0">
              <a:latin typeface="Arial" panose="020B0604020202020204" pitchFamily="34" charset="0"/>
              <a:cs typeface="Arial" panose="020B0604020202020204" pitchFamily="34" charset="0"/>
            </a:endParaRPr>
          </a:p>
          <a:p>
            <a:r>
              <a:rPr lang="cs-CZ" sz="1000" b="0" u="sng" dirty="0" smtClean="0">
                <a:latin typeface="Arial" panose="020B0604020202020204" pitchFamily="34" charset="0"/>
                <a:cs typeface="Arial" panose="020B0604020202020204" pitchFamily="34" charset="0"/>
              </a:rPr>
              <a:t>Střídající: </a:t>
            </a:r>
            <a:r>
              <a:rPr lang="cs-CZ" sz="1000" b="0" dirty="0" err="1" smtClean="0">
                <a:latin typeface="Arial" panose="020B0604020202020204" pitchFamily="34" charset="0"/>
                <a:cs typeface="Arial" panose="020B0604020202020204" pitchFamily="34" charset="0"/>
              </a:rPr>
              <a:t>P.Fulín</a:t>
            </a:r>
            <a:r>
              <a:rPr lang="cs-CZ" sz="1000" b="0" dirty="0" smtClean="0">
                <a:latin typeface="Arial" panose="020B0604020202020204" pitchFamily="34" charset="0"/>
                <a:cs typeface="Arial" panose="020B0604020202020204" pitchFamily="34" charset="0"/>
              </a:rPr>
              <a:t>,  </a:t>
            </a:r>
          </a:p>
          <a:p>
            <a:r>
              <a:rPr lang="cs-CZ" sz="1000" b="0" u="sng" dirty="0" smtClean="0">
                <a:latin typeface="Arial" panose="020B0604020202020204" pitchFamily="34" charset="0"/>
                <a:cs typeface="Arial" panose="020B0604020202020204" pitchFamily="34" charset="0"/>
              </a:rPr>
              <a:t>Trenér: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V.Podhorský</a:t>
            </a:r>
            <a:r>
              <a:rPr lang="cs-CZ" sz="1000" b="0" dirty="0" smtClean="0">
                <a:latin typeface="Arial" panose="020B0604020202020204" pitchFamily="34" charset="0"/>
                <a:cs typeface="Arial" panose="020B0604020202020204" pitchFamily="34" charset="0"/>
              </a:rPr>
              <a:t>   </a:t>
            </a:r>
            <a:r>
              <a:rPr lang="cs-CZ" sz="1000" b="0" u="sng" dirty="0" smtClean="0">
                <a:latin typeface="Arial" panose="020B0604020202020204" pitchFamily="34" charset="0"/>
                <a:cs typeface="Arial" panose="020B0604020202020204" pitchFamily="34" charset="0"/>
              </a:rPr>
              <a:t>Vedoucí</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J.Nedomlelová</a:t>
            </a:r>
            <a:endParaRPr lang="cs-CZ" sz="1000" b="0" dirty="0" smtClean="0">
              <a:latin typeface="Arial" panose="020B0604020202020204" pitchFamily="34" charset="0"/>
              <a:cs typeface="Arial" panose="020B0604020202020204" pitchFamily="34" charset="0"/>
            </a:endParaRPr>
          </a:p>
          <a:p>
            <a:r>
              <a:rPr lang="cs-CZ" sz="1000" b="0" u="sng" dirty="0" smtClean="0">
                <a:latin typeface="Arial" panose="020B0604020202020204" pitchFamily="34" charset="0"/>
                <a:cs typeface="Arial" panose="020B0604020202020204" pitchFamily="34" charset="0"/>
              </a:rPr>
              <a:t>Rozhodčí: </a:t>
            </a:r>
            <a:r>
              <a:rPr lang="cs-CZ" sz="1000" b="0" dirty="0" err="1" smtClean="0">
                <a:latin typeface="Arial" panose="020B0604020202020204" pitchFamily="34" charset="0"/>
                <a:cs typeface="Arial" panose="020B0604020202020204" pitchFamily="34" charset="0"/>
              </a:rPr>
              <a:t>L.Holec-P.Minárik</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M.Zeman</a:t>
            </a:r>
            <a:r>
              <a:rPr lang="cs-CZ" sz="1000" b="0" dirty="0" smtClean="0">
                <a:latin typeface="Arial" panose="020B0604020202020204" pitchFamily="34" charset="0"/>
                <a:cs typeface="Arial" panose="020B0604020202020204" pitchFamily="34" charset="0"/>
              </a:rPr>
              <a:t>   </a:t>
            </a:r>
          </a:p>
        </p:txBody>
      </p:sp>
      <p:sp>
        <p:nvSpPr>
          <p:cNvPr id="20" name="TextovéPole 19"/>
          <p:cNvSpPr txBox="1"/>
          <p:nvPr/>
        </p:nvSpPr>
        <p:spPr>
          <a:xfrm>
            <a:off x="71984" y="91108"/>
            <a:ext cx="4752528" cy="877163"/>
          </a:xfrm>
          <a:prstGeom prst="rect">
            <a:avLst/>
          </a:prstGeom>
          <a:blipFill dpi="0" rotWithShape="1">
            <a:blip r:embed="rId14">
              <a:alphaModFix amt="96000"/>
            </a:blip>
            <a:srcRect/>
            <a:tile tx="76200" ty="50800" sx="100000" sy="100000" flip="none" algn="tl"/>
          </a:blipFill>
          <a:effectLst>
            <a:glow rad="101600">
              <a:srgbClr val="FFFF66">
                <a:alpha val="40000"/>
              </a:srgbClr>
            </a:glow>
            <a:softEdge rad="241300"/>
          </a:effectLst>
        </p:spPr>
        <p:txBody>
          <a:bodyPr wrap="square" rtlCol="0">
            <a:spAutoFit/>
          </a:bodyPr>
          <a:lstStyle/>
          <a:p>
            <a:pPr algn="ctr"/>
            <a:r>
              <a:rPr lang="cs-CZ" sz="1700" dirty="0" smtClean="0">
                <a:solidFill>
                  <a:srgbClr val="0F22B1"/>
                </a:solidFill>
                <a:latin typeface="Arial Black" panose="020B0A04020102020204" pitchFamily="34" charset="0"/>
              </a:rPr>
              <a:t>Dorost to na úvod jara měli těžší než se čekalo, i když tomu výsledek nenapovídá. </a:t>
            </a:r>
          </a:p>
        </p:txBody>
      </p:sp>
      <p:pic>
        <p:nvPicPr>
          <p:cNvPr id="21" name="Obrázek 20" descr="&lt;strong&gt;Vaňov&lt;/strong&gt; v okrese Ústí nad Labem - Sport"/>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19308" y="6463884"/>
            <a:ext cx="468682" cy="61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pic>
        <p:nvPicPr>
          <p:cNvPr id="4" name="Obrázek 3"/>
          <p:cNvPicPr>
            <a:picLocks noChangeAspect="1"/>
          </p:cNvPicPr>
          <p:nvPr/>
        </p:nvPicPr>
        <p:blipFill>
          <a:blip r:embed="rId3"/>
          <a:stretch>
            <a:fillRect/>
          </a:stretch>
        </p:blipFill>
        <p:spPr>
          <a:xfrm>
            <a:off x="5472584" y="91108"/>
            <a:ext cx="4680520" cy="1656184"/>
          </a:xfrm>
          <a:prstGeom prst="rect">
            <a:avLst/>
          </a:prstGeom>
        </p:spPr>
      </p:pic>
      <p:sp>
        <p:nvSpPr>
          <p:cNvPr id="5" name="Obdélník 4"/>
          <p:cNvSpPr/>
          <p:nvPr/>
        </p:nvSpPr>
        <p:spPr>
          <a:xfrm>
            <a:off x="5499953" y="2530663"/>
            <a:ext cx="4581143" cy="4401205"/>
          </a:xfrm>
          <a:prstGeom prst="rect">
            <a:avLst/>
          </a:prstGeom>
          <a:effectLst>
            <a:softEdge rad="12700"/>
          </a:effectLst>
        </p:spPr>
        <p:txBody>
          <a:bodyPr wrap="square">
            <a:spAutoFit/>
          </a:bodyPr>
          <a:lstStyle/>
          <a:p>
            <a:pPr algn="just">
              <a:spcAft>
                <a:spcPts val="0"/>
              </a:spcAft>
            </a:pPr>
            <a:r>
              <a:rPr lang="cs-CZ" sz="1000" b="0" dirty="0" smtClean="0">
                <a:solidFill>
                  <a:srgbClr val="545454"/>
                </a:solidFill>
                <a:latin typeface="Arial" panose="020B0604020202020204" pitchFamily="34" charset="0"/>
                <a:cs typeface="Arial" panose="020B0604020202020204" pitchFamily="34" charset="0"/>
              </a:rPr>
              <a:t>. </a:t>
            </a:r>
            <a:r>
              <a:rPr lang="cs-CZ" sz="1000" b="0" dirty="0">
                <a:solidFill>
                  <a:srgbClr val="545454"/>
                </a:solidFill>
                <a:latin typeface="Arial" panose="020B0604020202020204" pitchFamily="34" charset="0"/>
                <a:cs typeface="Arial" panose="020B0604020202020204" pitchFamily="34" charset="0"/>
              </a:rPr>
              <a:t>Úvodní dvacetiminutovka patřila našemu </a:t>
            </a:r>
            <a:r>
              <a:rPr lang="cs-CZ" sz="1000" b="0" dirty="0" smtClean="0">
                <a:solidFill>
                  <a:srgbClr val="545454"/>
                </a:solidFill>
                <a:latin typeface="Arial" panose="020B0604020202020204" pitchFamily="34" charset="0"/>
                <a:cs typeface="Arial" panose="020B0604020202020204" pitchFamily="34" charset="0"/>
              </a:rPr>
              <a:t>týmu</a:t>
            </a:r>
            <a:r>
              <a:rPr lang="cs-CZ" sz="1000" b="0" dirty="0">
                <a:solidFill>
                  <a:srgbClr val="545454"/>
                </a:solidFill>
                <a:latin typeface="Arial" panose="020B0604020202020204" pitchFamily="34" charset="0"/>
                <a:cs typeface="Arial" panose="020B0604020202020204" pitchFamily="34" charset="0"/>
              </a:rPr>
              <a:t>.   V rozmezí 7 minut jsme zatížili konto </a:t>
            </a:r>
            <a:r>
              <a:rPr lang="cs-CZ" sz="1000" b="0" dirty="0" err="1">
                <a:solidFill>
                  <a:srgbClr val="545454"/>
                </a:solidFill>
                <a:latin typeface="Arial" panose="020B0604020202020204" pitchFamily="34" charset="0"/>
                <a:cs typeface="Arial" panose="020B0604020202020204" pitchFamily="34" charset="0"/>
              </a:rPr>
              <a:t>Podřipanu</a:t>
            </a:r>
            <a:r>
              <a:rPr lang="cs-CZ" sz="1000" b="0" dirty="0">
                <a:solidFill>
                  <a:srgbClr val="545454"/>
                </a:solidFill>
                <a:latin typeface="Arial" panose="020B0604020202020204" pitchFamily="34" charset="0"/>
                <a:cs typeface="Arial" panose="020B0604020202020204" pitchFamily="34" charset="0"/>
              </a:rPr>
              <a:t> 3 brankami. Poprvé se zavlnila síť za zády nadějného brankáře Jelínka ve 12. minutě. Bylo to po rohu, když se ve shluku těl před brankou objevila hlavička toho nejvyššího na hřišti, Milana </a:t>
            </a:r>
            <a:r>
              <a:rPr lang="cs-CZ" sz="1000" b="0" dirty="0" err="1">
                <a:solidFill>
                  <a:srgbClr val="545454"/>
                </a:solidFill>
                <a:latin typeface="Arial" panose="020B0604020202020204" pitchFamily="34" charset="0"/>
                <a:cs typeface="Arial" panose="020B0604020202020204" pitchFamily="34" charset="0"/>
              </a:rPr>
              <a:t>Čámkého</a:t>
            </a:r>
            <a:r>
              <a:rPr lang="cs-CZ" sz="1000" b="0" dirty="0">
                <a:solidFill>
                  <a:srgbClr val="545454"/>
                </a:solidFill>
                <a:latin typeface="Arial" panose="020B0604020202020204" pitchFamily="34" charset="0"/>
                <a:cs typeface="Arial" panose="020B0604020202020204" pitchFamily="34" charset="0"/>
              </a:rPr>
              <a:t> a nezadržitelně dostala naše mužstvo do vedení 1:0. O 5 minut později po centru do vápna obrana soupeře zazmatkovala, Beruška toho ještě </a:t>
            </a:r>
            <a:r>
              <a:rPr lang="cs-CZ" sz="1000" b="0" dirty="0" err="1">
                <a:solidFill>
                  <a:srgbClr val="545454"/>
                </a:solidFill>
                <a:latin typeface="Arial" panose="020B0604020202020204" pitchFamily="34" charset="0"/>
                <a:cs typeface="Arial" panose="020B0604020202020204" pitchFamily="34" charset="0"/>
              </a:rPr>
              <a:t>nevyvužil</a:t>
            </a:r>
            <a:r>
              <a:rPr lang="cs-CZ" sz="1000" b="0" dirty="0">
                <a:solidFill>
                  <a:srgbClr val="545454"/>
                </a:solidFill>
                <a:latin typeface="Arial" panose="020B0604020202020204" pitchFamily="34" charset="0"/>
                <a:cs typeface="Arial" panose="020B0604020202020204" pitchFamily="34" charset="0"/>
              </a:rPr>
              <a:t>, ale odražený balón se dostal ke </a:t>
            </a:r>
            <a:r>
              <a:rPr lang="cs-CZ" sz="1000" b="0" dirty="0" err="1">
                <a:solidFill>
                  <a:srgbClr val="545454"/>
                </a:solidFill>
                <a:latin typeface="Arial" panose="020B0604020202020204" pitchFamily="34" charset="0"/>
                <a:cs typeface="Arial" panose="020B0604020202020204" pitchFamily="34" charset="0"/>
              </a:rPr>
              <a:t>Kuclerovi</a:t>
            </a:r>
            <a:r>
              <a:rPr lang="cs-CZ" sz="1000" b="0" dirty="0">
                <a:solidFill>
                  <a:srgbClr val="545454"/>
                </a:solidFill>
                <a:latin typeface="Arial" panose="020B0604020202020204" pitchFamily="34" charset="0"/>
                <a:cs typeface="Arial" panose="020B0604020202020204" pitchFamily="34" charset="0"/>
              </a:rPr>
              <a:t>, který se už nemýlil a zvýšil na 2:0. Za 2 minuty jsme se radovali potřetí. Pěknou a umístěnou hlavičkou se brankou na 3:0 prosadil Beruška. Tím ale naše branková úroda v 1. poločase skončila. Naopak ve 37. minutě na sebe </a:t>
            </a:r>
            <a:r>
              <a:rPr lang="cs-CZ" sz="1000" b="0" dirty="0" err="1">
                <a:solidFill>
                  <a:srgbClr val="545454"/>
                </a:solidFill>
                <a:latin typeface="Arial" panose="020B0604020202020204" pitchFamily="34" charset="0"/>
                <a:cs typeface="Arial" panose="020B0604020202020204" pitchFamily="34" charset="0"/>
              </a:rPr>
              <a:t>Kucler</a:t>
            </a:r>
            <a:r>
              <a:rPr lang="cs-CZ" sz="1000" b="0" dirty="0">
                <a:solidFill>
                  <a:srgbClr val="545454"/>
                </a:solidFill>
                <a:latin typeface="Arial" panose="020B0604020202020204" pitchFamily="34" charset="0"/>
                <a:cs typeface="Arial" panose="020B0604020202020204" pitchFamily="34" charset="0"/>
              </a:rPr>
              <a:t> s brankářem Gabrielem tak dlouho koukali, až jim míč sebral šikovný útočník soupeře a </a:t>
            </a:r>
            <a:r>
              <a:rPr lang="cs-CZ" sz="1000" b="0" dirty="0" err="1" smtClean="0">
                <a:solidFill>
                  <a:srgbClr val="545454"/>
                </a:solidFill>
                <a:latin typeface="Arial" panose="020B0604020202020204" pitchFamily="34" charset="0"/>
                <a:cs typeface="Arial" panose="020B0604020202020204" pitchFamily="34" charset="0"/>
              </a:rPr>
              <a:t>snžil</a:t>
            </a:r>
            <a:r>
              <a:rPr lang="cs-CZ" sz="1000" b="0" dirty="0" smtClean="0">
                <a:solidFill>
                  <a:srgbClr val="545454"/>
                </a:solidFill>
                <a:latin typeface="Arial" panose="020B0604020202020204" pitchFamily="34" charset="0"/>
                <a:cs typeface="Arial" panose="020B0604020202020204" pitchFamily="34" charset="0"/>
              </a:rPr>
              <a:t> </a:t>
            </a:r>
            <a:r>
              <a:rPr lang="cs-CZ" sz="1000" b="0" dirty="0">
                <a:solidFill>
                  <a:srgbClr val="545454"/>
                </a:solidFill>
                <a:latin typeface="Arial" panose="020B0604020202020204" pitchFamily="34" charset="0"/>
                <a:cs typeface="Arial" panose="020B0604020202020204" pitchFamily="34" charset="0"/>
              </a:rPr>
              <a:t>na poločasových 1:3. Smutně pro nás začala i druhá půle. Až příliš snadno se po pravé straně  obrany dostal do zakončení útočník Rovného a snížil už na rozdíl pouze jedné branky 2:3. Naštěstí jsme se rychle probudili a v 52. minutě se svojí premiérovou brankou na 4:2 uvedla nová tvář v našem týmu Matěj Walter. Použil pravidlo, nevíš-li, co s míčem, tak vystřel a z dobrých 30 metrů zaskočil brankáře. O minutu později byl v pokutovém území  nešetrně poslán k zemi Marek Faust. Míč na penaltu si vzal Martin Rejman a upravil na 5:2. V 63. minutě se mezi obránci protáhl Faust a nechytatelnou střelou zvýšil už na 6:2. Tím se, ale stejně jako v 1. poločase po třetí brance, nábojnice vyprázdnila. </a:t>
            </a:r>
            <a:endParaRPr lang="cs-CZ" sz="1000" b="0" dirty="0" smtClean="0">
              <a:solidFill>
                <a:srgbClr val="545454"/>
              </a:solidFill>
              <a:latin typeface="Arial" panose="020B0604020202020204" pitchFamily="34" charset="0"/>
              <a:cs typeface="Arial" panose="020B0604020202020204" pitchFamily="34" charset="0"/>
            </a:endParaRPr>
          </a:p>
          <a:p>
            <a:pPr algn="just">
              <a:spcAft>
                <a:spcPts val="0"/>
              </a:spcAft>
            </a:pPr>
            <a:r>
              <a:rPr lang="cs-CZ" sz="1000" b="0" u="sng" dirty="0" smtClean="0">
                <a:solidFill>
                  <a:srgbClr val="545454"/>
                </a:solidFill>
                <a:latin typeface="Arial" panose="020B0604020202020204" pitchFamily="34" charset="0"/>
                <a:cs typeface="Arial" panose="020B0604020202020204" pitchFamily="34" charset="0"/>
              </a:rPr>
              <a:t>Branky</a:t>
            </a:r>
            <a:r>
              <a:rPr lang="cs-CZ" sz="1000" b="0" u="sng" dirty="0">
                <a:solidFill>
                  <a:srgbClr val="545454"/>
                </a:solidFill>
                <a:latin typeface="Arial" panose="020B0604020202020204" pitchFamily="34" charset="0"/>
                <a:cs typeface="Arial" panose="020B0604020202020204" pitchFamily="34" charset="0"/>
              </a:rPr>
              <a:t>:</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Čámský</a:t>
            </a:r>
            <a:r>
              <a:rPr lang="cs-CZ" sz="1000" b="0" dirty="0">
                <a:solidFill>
                  <a:srgbClr val="545454"/>
                </a:solidFill>
                <a:latin typeface="Arial" panose="020B0604020202020204" pitchFamily="34" charset="0"/>
                <a:cs typeface="Arial" panose="020B0604020202020204" pitchFamily="34" charset="0"/>
              </a:rPr>
              <a:t> 1, </a:t>
            </a:r>
            <a:r>
              <a:rPr lang="cs-CZ" sz="1000" b="0" dirty="0" err="1">
                <a:solidFill>
                  <a:srgbClr val="545454"/>
                </a:solidFill>
                <a:latin typeface="Arial" panose="020B0604020202020204" pitchFamily="34" charset="0"/>
                <a:cs typeface="Arial" panose="020B0604020202020204" pitchFamily="34" charset="0"/>
              </a:rPr>
              <a:t>Kucler</a:t>
            </a:r>
            <a:r>
              <a:rPr lang="cs-CZ" sz="1000" b="0" dirty="0">
                <a:solidFill>
                  <a:srgbClr val="545454"/>
                </a:solidFill>
                <a:latin typeface="Arial" panose="020B0604020202020204" pitchFamily="34" charset="0"/>
                <a:cs typeface="Arial" panose="020B0604020202020204" pitchFamily="34" charset="0"/>
              </a:rPr>
              <a:t> 1, Beruška 1, Walter 1, Rejman 1  z penalty, </a:t>
            </a:r>
            <a:endParaRPr lang="cs-CZ" sz="1000" b="0" dirty="0" smtClean="0">
              <a:solidFill>
                <a:srgbClr val="545454"/>
              </a:solidFill>
              <a:latin typeface="Arial" panose="020B0604020202020204" pitchFamily="34" charset="0"/>
              <a:cs typeface="Arial" panose="020B0604020202020204" pitchFamily="34" charset="0"/>
            </a:endParaRPr>
          </a:p>
          <a:p>
            <a:pPr algn="just">
              <a:spcAft>
                <a:spcPts val="0"/>
              </a:spcAft>
            </a:pPr>
            <a:r>
              <a:rPr lang="cs-CZ" sz="1000" b="0" dirty="0">
                <a:solidFill>
                  <a:srgbClr val="545454"/>
                </a:solidFill>
                <a:latin typeface="Arial" panose="020B0604020202020204" pitchFamily="34" charset="0"/>
                <a:cs typeface="Arial" panose="020B0604020202020204" pitchFamily="34" charset="0"/>
              </a:rPr>
              <a:t> </a:t>
            </a:r>
            <a:r>
              <a:rPr lang="cs-CZ" sz="1000" b="0" dirty="0" smtClean="0">
                <a:solidFill>
                  <a:srgbClr val="545454"/>
                </a:solidFill>
                <a:latin typeface="Arial" panose="020B0604020202020204" pitchFamily="34" charset="0"/>
                <a:cs typeface="Arial" panose="020B0604020202020204" pitchFamily="34" charset="0"/>
              </a:rPr>
              <a:t>             Faust </a:t>
            </a:r>
            <a:r>
              <a:rPr lang="cs-CZ" sz="1000" b="0" dirty="0">
                <a:solidFill>
                  <a:srgbClr val="545454"/>
                </a:solidFill>
                <a:latin typeface="Arial" panose="020B0604020202020204" pitchFamily="34" charset="0"/>
                <a:cs typeface="Arial" panose="020B0604020202020204" pitchFamily="34" charset="0"/>
              </a:rPr>
              <a:t>1</a:t>
            </a:r>
          </a:p>
          <a:p>
            <a:pPr algn="just">
              <a:spcAft>
                <a:spcPts val="0"/>
              </a:spcAft>
            </a:pPr>
            <a:r>
              <a:rPr lang="cs-CZ" sz="1000" b="0" u="sng" dirty="0">
                <a:solidFill>
                  <a:srgbClr val="545454"/>
                </a:solidFill>
                <a:latin typeface="Arial" panose="020B0604020202020204" pitchFamily="34" charset="0"/>
                <a:cs typeface="Arial" panose="020B0604020202020204" pitchFamily="34" charset="0"/>
              </a:rPr>
              <a:t>Sestava:</a:t>
            </a:r>
            <a:r>
              <a:rPr lang="cs-CZ" sz="1000" b="0" dirty="0">
                <a:solidFill>
                  <a:srgbClr val="545454"/>
                </a:solidFill>
                <a:latin typeface="Arial" panose="020B0604020202020204" pitchFamily="34" charset="0"/>
                <a:cs typeface="Arial" panose="020B0604020202020204" pitchFamily="34" charset="0"/>
              </a:rPr>
              <a:t> Gabriel-</a:t>
            </a:r>
            <a:r>
              <a:rPr lang="cs-CZ" sz="1000" b="0" dirty="0" err="1">
                <a:solidFill>
                  <a:srgbClr val="545454"/>
                </a:solidFill>
                <a:latin typeface="Arial" panose="020B0604020202020204" pitchFamily="34" charset="0"/>
                <a:cs typeface="Arial" panose="020B0604020202020204" pitchFamily="34" charset="0"/>
              </a:rPr>
              <a:t>Čámský</a:t>
            </a:r>
            <a:r>
              <a:rPr lang="cs-CZ" sz="1000" b="0" dirty="0">
                <a:solidFill>
                  <a:srgbClr val="545454"/>
                </a:solidFill>
                <a:latin typeface="Arial" panose="020B0604020202020204" pitchFamily="34" charset="0"/>
                <a:cs typeface="Arial" panose="020B0604020202020204" pitchFamily="34" charset="0"/>
              </a:rPr>
              <a:t>, Vacek, Černý, Mencl- </a:t>
            </a:r>
            <a:r>
              <a:rPr lang="cs-CZ" sz="1000" b="0" dirty="0" err="1">
                <a:solidFill>
                  <a:srgbClr val="545454"/>
                </a:solidFill>
                <a:latin typeface="Arial" panose="020B0604020202020204" pitchFamily="34" charset="0"/>
                <a:cs typeface="Arial" panose="020B0604020202020204" pitchFamily="34" charset="0"/>
              </a:rPr>
              <a:t>Poráč</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Kucler</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Šraga</a:t>
            </a:r>
            <a:r>
              <a:rPr lang="cs-CZ" sz="1000" b="0" dirty="0">
                <a:solidFill>
                  <a:srgbClr val="545454"/>
                </a:solidFill>
                <a:latin typeface="Arial" panose="020B0604020202020204" pitchFamily="34" charset="0"/>
                <a:cs typeface="Arial" panose="020B0604020202020204" pitchFamily="34" charset="0"/>
              </a:rPr>
              <a:t> , </a:t>
            </a:r>
            <a:endParaRPr lang="cs-CZ" sz="1000" b="0" dirty="0" smtClean="0">
              <a:solidFill>
                <a:srgbClr val="545454"/>
              </a:solidFill>
              <a:latin typeface="Arial" panose="020B0604020202020204" pitchFamily="34" charset="0"/>
              <a:cs typeface="Arial" panose="020B0604020202020204" pitchFamily="34" charset="0"/>
            </a:endParaRPr>
          </a:p>
          <a:p>
            <a:pPr algn="just">
              <a:spcAft>
                <a:spcPts val="0"/>
              </a:spcAft>
            </a:pPr>
            <a:r>
              <a:rPr lang="cs-CZ" sz="1000" b="0" dirty="0">
                <a:solidFill>
                  <a:srgbClr val="545454"/>
                </a:solidFill>
                <a:latin typeface="Arial" panose="020B0604020202020204" pitchFamily="34" charset="0"/>
                <a:cs typeface="Arial" panose="020B0604020202020204" pitchFamily="34" charset="0"/>
              </a:rPr>
              <a:t> </a:t>
            </a:r>
            <a:r>
              <a:rPr lang="cs-CZ" sz="1000" b="0" dirty="0" smtClean="0">
                <a:solidFill>
                  <a:srgbClr val="545454"/>
                </a:solidFill>
                <a:latin typeface="Arial" panose="020B0604020202020204" pitchFamily="34" charset="0"/>
                <a:cs typeface="Arial" panose="020B0604020202020204" pitchFamily="34" charset="0"/>
              </a:rPr>
              <a:t>              Rejman</a:t>
            </a:r>
            <a:r>
              <a:rPr lang="cs-CZ" sz="1000" b="0" dirty="0">
                <a:solidFill>
                  <a:srgbClr val="545454"/>
                </a:solidFill>
                <a:latin typeface="Arial" panose="020B0604020202020204" pitchFamily="34" charset="0"/>
                <a:cs typeface="Arial" panose="020B0604020202020204" pitchFamily="34" charset="0"/>
              </a:rPr>
              <a:t>, Faust- Walter</a:t>
            </a:r>
          </a:p>
          <a:p>
            <a:pPr algn="just">
              <a:spcAft>
                <a:spcPts val="0"/>
              </a:spcAft>
            </a:pPr>
            <a:r>
              <a:rPr lang="cs-CZ" sz="1000" b="0" u="sng" dirty="0">
                <a:solidFill>
                  <a:srgbClr val="545454"/>
                </a:solidFill>
                <a:latin typeface="Arial" panose="020B0604020202020204" pitchFamily="34" charset="0"/>
                <a:cs typeface="Arial" panose="020B0604020202020204" pitchFamily="34" charset="0"/>
              </a:rPr>
              <a:t>Střídající:</a:t>
            </a:r>
            <a:r>
              <a:rPr lang="cs-CZ" sz="1000" b="0" dirty="0">
                <a:solidFill>
                  <a:srgbClr val="545454"/>
                </a:solidFill>
                <a:latin typeface="Arial" panose="020B0604020202020204" pitchFamily="34" charset="0"/>
                <a:cs typeface="Arial" panose="020B0604020202020204" pitchFamily="34" charset="0"/>
              </a:rPr>
              <a:t> Beruška, </a:t>
            </a:r>
            <a:r>
              <a:rPr lang="cs-CZ" sz="1000" b="0" dirty="0" err="1">
                <a:solidFill>
                  <a:srgbClr val="545454"/>
                </a:solidFill>
                <a:latin typeface="Arial" panose="020B0604020202020204" pitchFamily="34" charset="0"/>
                <a:cs typeface="Arial" panose="020B0604020202020204" pitchFamily="34" charset="0"/>
              </a:rPr>
              <a:t>Feko</a:t>
            </a:r>
            <a:endParaRPr lang="cs-CZ" sz="1000" b="0" dirty="0">
              <a:solidFill>
                <a:srgbClr val="545454"/>
              </a:solidFill>
              <a:latin typeface="Arial" panose="020B0604020202020204" pitchFamily="34" charset="0"/>
              <a:cs typeface="Arial" panose="020B0604020202020204" pitchFamily="34" charset="0"/>
            </a:endParaRPr>
          </a:p>
          <a:p>
            <a:pPr algn="just">
              <a:spcAft>
                <a:spcPts val="0"/>
              </a:spcAft>
            </a:pPr>
            <a:r>
              <a:rPr lang="cs-CZ" sz="1000" b="0" u="sng" dirty="0">
                <a:solidFill>
                  <a:srgbClr val="545454"/>
                </a:solidFill>
                <a:latin typeface="Arial" panose="020B0604020202020204" pitchFamily="34" charset="0"/>
                <a:cs typeface="Arial" panose="020B0604020202020204" pitchFamily="34" charset="0"/>
              </a:rPr>
              <a:t>Trenéři:</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J.Ransdorf</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K.Zuna</a:t>
            </a:r>
            <a:r>
              <a:rPr lang="cs-CZ" sz="1000" b="0" dirty="0">
                <a:solidFill>
                  <a:srgbClr val="545454"/>
                </a:solidFill>
                <a:latin typeface="Arial" panose="020B0604020202020204" pitchFamily="34" charset="0"/>
                <a:cs typeface="Arial" panose="020B0604020202020204" pitchFamily="34" charset="0"/>
              </a:rPr>
              <a:t>  Vedoucí: </a:t>
            </a:r>
            <a:r>
              <a:rPr lang="cs-CZ" sz="1000" b="0" dirty="0" err="1">
                <a:solidFill>
                  <a:srgbClr val="545454"/>
                </a:solidFill>
                <a:latin typeface="Arial" panose="020B0604020202020204" pitchFamily="34" charset="0"/>
                <a:cs typeface="Arial" panose="020B0604020202020204" pitchFamily="34" charset="0"/>
              </a:rPr>
              <a:t>J.Havner</a:t>
            </a:r>
            <a:endParaRPr lang="cs-CZ" sz="1000" b="0" dirty="0">
              <a:solidFill>
                <a:srgbClr val="545454"/>
              </a:solidFill>
              <a:latin typeface="Arial" panose="020B0604020202020204" pitchFamily="34" charset="0"/>
              <a:cs typeface="Arial" panose="020B0604020202020204" pitchFamily="34" charset="0"/>
            </a:endParaRPr>
          </a:p>
          <a:p>
            <a:pPr algn="just">
              <a:spcAft>
                <a:spcPts val="0"/>
              </a:spcAft>
            </a:pPr>
            <a:r>
              <a:rPr lang="cs-CZ" sz="1000" b="0" u="sng" dirty="0">
                <a:solidFill>
                  <a:srgbClr val="545454"/>
                </a:solidFill>
                <a:latin typeface="Arial" panose="020B0604020202020204" pitchFamily="34" charset="0"/>
                <a:cs typeface="Arial" panose="020B0604020202020204" pitchFamily="34" charset="0"/>
              </a:rPr>
              <a:t>Rozhodčí:</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M.Toráč</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T.Vacátko</a:t>
            </a:r>
            <a:r>
              <a:rPr lang="cs-CZ" sz="1000" b="0" dirty="0">
                <a:solidFill>
                  <a:srgbClr val="545454"/>
                </a:solidFill>
                <a:latin typeface="Arial" panose="020B0604020202020204" pitchFamily="34" charset="0"/>
                <a:cs typeface="Arial" panose="020B0604020202020204" pitchFamily="34" charset="0"/>
              </a:rPr>
              <a:t>, </a:t>
            </a:r>
            <a:r>
              <a:rPr lang="cs-CZ" sz="1000" b="0" dirty="0" err="1">
                <a:solidFill>
                  <a:srgbClr val="545454"/>
                </a:solidFill>
                <a:latin typeface="Arial" panose="020B0604020202020204" pitchFamily="34" charset="0"/>
                <a:cs typeface="Arial" panose="020B0604020202020204" pitchFamily="34" charset="0"/>
              </a:rPr>
              <a:t>D.Dobiáš</a:t>
            </a:r>
            <a:r>
              <a:rPr lang="cs-CZ" sz="1000" b="0" dirty="0">
                <a:solidFill>
                  <a:srgbClr val="545454"/>
                </a:solidFill>
                <a:latin typeface="Arial" panose="020B0604020202020204" pitchFamily="34" charset="0"/>
                <a:cs typeface="Arial" panose="020B0604020202020204" pitchFamily="34" charset="0"/>
              </a:rPr>
              <a:t>         </a:t>
            </a:r>
            <a:endParaRPr lang="cs-CZ" sz="1000" b="0" i="0" dirty="0">
              <a:solidFill>
                <a:srgbClr val="545454"/>
              </a:solidFill>
              <a:effectLst/>
              <a:latin typeface="Arial" panose="020B0604020202020204" pitchFamily="34" charset="0"/>
              <a:cs typeface="Arial" panose="020B0604020202020204" pitchFamily="34" charset="0"/>
            </a:endParaRPr>
          </a:p>
        </p:txBody>
      </p:sp>
      <p:sp>
        <p:nvSpPr>
          <p:cNvPr id="6" name="TextovéPole 5"/>
          <p:cNvSpPr txBox="1"/>
          <p:nvPr/>
        </p:nvSpPr>
        <p:spPr>
          <a:xfrm>
            <a:off x="5492241" y="1767918"/>
            <a:ext cx="4588855" cy="646331"/>
          </a:xfrm>
          <a:prstGeom prst="rect">
            <a:avLst/>
          </a:prstGeom>
          <a:gradFill>
            <a:gsLst>
              <a:gs pos="0">
                <a:srgbClr val="00B050"/>
              </a:gs>
              <a:gs pos="73000">
                <a:srgbClr val="FFCCCC"/>
              </a:gs>
              <a:gs pos="83000">
                <a:schemeClr val="accent1">
                  <a:lumMod val="45000"/>
                  <a:lumOff val="55000"/>
                </a:schemeClr>
              </a:gs>
              <a:gs pos="100000">
                <a:schemeClr val="accent1">
                  <a:lumMod val="30000"/>
                  <a:lumOff val="70000"/>
                </a:schemeClr>
              </a:gs>
            </a:gsLst>
            <a:lin ang="5400000" scaled="1"/>
          </a:gradFill>
          <a:effectLst>
            <a:glow rad="101600">
              <a:srgbClr val="FFFF66">
                <a:alpha val="40000"/>
              </a:srgbClr>
            </a:glow>
            <a:softEdge rad="241300"/>
          </a:effectLst>
        </p:spPr>
        <p:txBody>
          <a:bodyPr wrap="square" rtlCol="0">
            <a:spAutoFit/>
          </a:bodyPr>
          <a:lstStyle/>
          <a:p>
            <a:pPr algn="ctr"/>
            <a:r>
              <a:rPr lang="cs-CZ" sz="1800" dirty="0" smtClean="0">
                <a:solidFill>
                  <a:srgbClr val="FF0000"/>
                </a:solidFill>
                <a:latin typeface="Arial Black" panose="020B0A04020102020204" pitchFamily="34" charset="0"/>
              </a:rPr>
              <a:t>Zápasová náhrada za odložená úvodní kola přeboru dospělých</a:t>
            </a:r>
          </a:p>
        </p:txBody>
      </p:sp>
      <p:pic>
        <p:nvPicPr>
          <p:cNvPr id="7" name="Obrázek 6"/>
          <p:cNvPicPr>
            <a:picLocks noChangeAspect="1"/>
          </p:cNvPicPr>
          <p:nvPr/>
        </p:nvPicPr>
        <p:blipFill>
          <a:blip r:embed="rId4"/>
          <a:stretch>
            <a:fillRect/>
          </a:stretch>
        </p:blipFill>
        <p:spPr>
          <a:xfrm>
            <a:off x="256826" y="4263254"/>
            <a:ext cx="4286905" cy="2484000"/>
          </a:xfrm>
          <a:prstGeom prst="rect">
            <a:avLst/>
          </a:prstGeom>
          <a:ln w="50800">
            <a:solidFill>
              <a:srgbClr val="FF6600"/>
            </a:solidFill>
          </a:ln>
        </p:spPr>
      </p:pic>
      <p:sp>
        <p:nvSpPr>
          <p:cNvPr id="8" name="TextovéPole 7"/>
          <p:cNvSpPr txBox="1"/>
          <p:nvPr/>
        </p:nvSpPr>
        <p:spPr>
          <a:xfrm>
            <a:off x="133763" y="91108"/>
            <a:ext cx="4427108" cy="3847207"/>
          </a:xfrm>
          <a:prstGeom prst="rect">
            <a:avLst/>
          </a:prstGeom>
          <a:blipFill>
            <a:blip r:embed="rId5"/>
            <a:stretch>
              <a:fillRect/>
            </a:stretch>
          </a:blipFill>
          <a:ln w="92075" cmpd="thickThin">
            <a:solidFill>
              <a:schemeClr val="bg1">
                <a:lumMod val="65000"/>
              </a:schemeClr>
            </a:solidFill>
          </a:ln>
          <a:effectLst>
            <a:softEdge rad="0"/>
          </a:effectLst>
        </p:spPr>
        <p:txBody>
          <a:bodyPr wrap="square" rtlCol="0">
            <a:spAutoFit/>
          </a:bodyPr>
          <a:lstStyle/>
          <a:p>
            <a:pPr algn="ctr"/>
            <a:r>
              <a:rPr lang="cs-CZ" sz="2000" i="1" dirty="0" smtClean="0">
                <a:latin typeface="Bookman Old Style" panose="02050604050505020204" pitchFamily="18" charset="0"/>
              </a:rPr>
              <a:t>Nenastoupili jsme ani ke svému 2. jarnímu zápasu. Důvod je zřejmý sníh na hřišti ve 2. polovině března fotbalu nepřál</a:t>
            </a:r>
          </a:p>
          <a:p>
            <a:pPr algn="ctr"/>
            <a:r>
              <a:rPr lang="cs-CZ" sz="2400" dirty="0" smtClean="0">
                <a:ln w="19050">
                  <a:noFill/>
                </a:ln>
                <a:solidFill>
                  <a:srgbClr val="FF0066"/>
                </a:solidFill>
                <a:latin typeface="Arial Black" panose="020B0A04020102020204" pitchFamily="34" charset="0"/>
              </a:rPr>
              <a:t>SK Štětí -</a:t>
            </a:r>
          </a:p>
          <a:p>
            <a:pPr algn="ctr"/>
            <a:r>
              <a:rPr lang="cs-CZ" sz="2400" dirty="0" smtClean="0">
                <a:ln w="19050">
                  <a:noFill/>
                </a:ln>
                <a:solidFill>
                  <a:srgbClr val="FF0066"/>
                </a:solidFill>
                <a:latin typeface="Arial Black" panose="020B0A04020102020204" pitchFamily="34" charset="0"/>
              </a:rPr>
              <a:t>TJ Sokol Horní Jiřetín/</a:t>
            </a:r>
          </a:p>
          <a:p>
            <a:pPr algn="ctr"/>
            <a:r>
              <a:rPr lang="cs-CZ" sz="2400" dirty="0" smtClean="0">
                <a:ln w="19050">
                  <a:noFill/>
                </a:ln>
                <a:solidFill>
                  <a:srgbClr val="FF0066"/>
                </a:solidFill>
                <a:latin typeface="Arial Black" panose="020B0A04020102020204" pitchFamily="34" charset="0"/>
              </a:rPr>
              <a:t>FK Litvínov</a:t>
            </a:r>
          </a:p>
          <a:p>
            <a:pPr algn="ctr"/>
            <a:r>
              <a:rPr lang="cs-CZ" sz="2000" dirty="0" smtClean="0">
                <a:ln w="19050">
                  <a:noFill/>
                </a:ln>
                <a:solidFill>
                  <a:srgbClr val="FF0066"/>
                </a:solidFill>
                <a:latin typeface="Arial Black" panose="020B0A04020102020204" pitchFamily="34" charset="0"/>
              </a:rPr>
              <a:t>Sobota 17.3.2018 </a:t>
            </a:r>
          </a:p>
          <a:p>
            <a:pPr algn="ctr"/>
            <a:r>
              <a:rPr lang="cs-CZ" sz="2600" dirty="0" smtClean="0">
                <a:ln w="19050">
                  <a:solidFill>
                    <a:srgbClr val="FFFF66"/>
                  </a:solidFill>
                </a:ln>
                <a:solidFill>
                  <a:srgbClr val="FF0066"/>
                </a:solidFill>
                <a:latin typeface="Arial Black" panose="020B0A04020102020204" pitchFamily="34" charset="0"/>
              </a:rPr>
              <a:t>ODLOŽENO na 11.4.2018 17:00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20162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71984" y="55204"/>
            <a:ext cx="4617247" cy="900000"/>
          </a:xfrm>
          <a:prstGeom prst="rect">
            <a:avLst/>
          </a:prstGeom>
          <a:blipFill>
            <a:blip r:embed="rId3"/>
            <a:tile tx="0" ty="0" sx="100000" sy="100000" flip="none" algn="tl"/>
          </a:blipFill>
          <a:ln w="60325" cmpd="sng">
            <a:solidFill>
              <a:srgbClr val="99CC00"/>
            </a:solidFill>
            <a:prstDash val="solid"/>
            <a:headEnd/>
            <a:tailEnd/>
          </a:ln>
          <a:effectLst>
            <a:innerShdw blurRad="304800" dist="50800" dir="18900000">
              <a:srgbClr val="66FFFF">
                <a:alpha val="72000"/>
              </a:srgb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600" dirty="0" smtClean="0">
                <a:ln w="76200">
                  <a:solidFill>
                    <a:srgbClr val="CC0099"/>
                  </a:solidFill>
                  <a:prstDash val="solid"/>
                </a:ln>
                <a:solidFill>
                  <a:srgbClr val="FFFF00"/>
                </a:solidFill>
                <a:effectLst>
                  <a:outerShdw blurRad="38100" dist="38100" dir="2700000" algn="tl">
                    <a:srgbClr val="000000">
                      <a:alpha val="43137"/>
                    </a:srgbClr>
                  </a:outerShdw>
                </a:effectLst>
                <a:latin typeface="Cooper Black" panose="0208090404030B020404" pitchFamily="18" charset="0"/>
                <a:ea typeface="Gungsuh" pitchFamily="18" charset="-127"/>
                <a:cs typeface="Arial" panose="020B0604020202020204" pitchFamily="34" charset="0"/>
              </a:rPr>
              <a:t>Vítáme</a:t>
            </a:r>
            <a:endParaRPr lang="cs-CZ" sz="12600" dirty="0">
              <a:ln w="76200">
                <a:solidFill>
                  <a:srgbClr val="CC0099"/>
                </a:solidFill>
                <a:prstDash val="solid"/>
              </a:ln>
              <a:solidFill>
                <a:srgbClr val="FFFF00"/>
              </a:solidFill>
              <a:effectLst>
                <a:outerShdw blurRad="38100" dist="38100" dir="2700000" algn="tl">
                  <a:srgbClr val="000000">
                    <a:alpha val="43137"/>
                  </a:srgbClr>
                </a:outerShdw>
              </a:effectLst>
              <a:latin typeface="Cooper Black" panose="0208090404030B020404" pitchFamily="18"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675284"/>
            <a:ext cx="4649750" cy="936000"/>
          </a:xfrm>
          <a:prstGeom prst="rect">
            <a:avLst/>
          </a:prstGeom>
          <a:pattFill prst="pct10">
            <a:fgClr>
              <a:srgbClr val="FFFF99"/>
            </a:fgClr>
            <a:bgClr>
              <a:schemeClr val="bg1"/>
            </a:bgClr>
          </a:pattFill>
          <a:ln w="44450" cmpd="sng">
            <a:solidFill>
              <a:srgbClr val="336600"/>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smtClean="0">
                <a:ln w="57150">
                  <a:noFill/>
                </a:ln>
                <a:gradFill>
                  <a:gsLst>
                    <a:gs pos="32000">
                      <a:srgbClr val="0033CC"/>
                    </a:gs>
                    <a:gs pos="74000">
                      <a:srgbClr val="FF0000"/>
                    </a:gs>
                  </a:gsLst>
                  <a:lin ang="5400000" scaled="1"/>
                </a:gradFill>
                <a:effectLst>
                  <a:outerShdw blurRad="38100" dist="38100" dir="2700000" algn="tl">
                    <a:srgbClr val="000000">
                      <a:alpha val="43137"/>
                    </a:srgbClr>
                  </a:outerShdw>
                </a:effectLst>
                <a:latin typeface="Century" panose="02040604050505020304" pitchFamily="18" charset="0"/>
                <a:ea typeface="Verdana" pitchFamily="34" charset="0"/>
                <a:cs typeface="Arial" panose="020B0604020202020204" pitchFamily="34" charset="0"/>
              </a:rPr>
              <a:t>SK </a:t>
            </a:r>
            <a:r>
              <a:rPr lang="cs-CZ" sz="5400" dirty="0" err="1" smtClean="0">
                <a:ln w="57150">
                  <a:noFill/>
                </a:ln>
                <a:gradFill>
                  <a:gsLst>
                    <a:gs pos="32000">
                      <a:srgbClr val="0033CC"/>
                    </a:gs>
                    <a:gs pos="74000">
                      <a:srgbClr val="FF0000"/>
                    </a:gs>
                  </a:gsLst>
                  <a:lin ang="5400000" scaled="1"/>
                </a:gradFill>
                <a:effectLst>
                  <a:outerShdw blurRad="38100" dist="38100" dir="2700000" algn="tl">
                    <a:srgbClr val="000000">
                      <a:alpha val="43137"/>
                    </a:srgbClr>
                  </a:outerShdw>
                </a:effectLst>
                <a:latin typeface="Century" panose="02040604050505020304" pitchFamily="18" charset="0"/>
                <a:ea typeface="Verdana" pitchFamily="34" charset="0"/>
                <a:cs typeface="Arial" panose="020B0604020202020204" pitchFamily="34" charset="0"/>
              </a:rPr>
              <a:t>Štětí</a:t>
            </a:r>
            <a:r>
              <a:rPr lang="cs-CZ" sz="5400" dirty="0" smtClean="0">
                <a:ln w="57150">
                  <a:noFill/>
                </a:ln>
                <a:gradFill>
                  <a:gsLst>
                    <a:gs pos="32000">
                      <a:srgbClr val="0033CC"/>
                    </a:gs>
                    <a:gs pos="74000">
                      <a:srgbClr val="FF0000"/>
                    </a:gs>
                  </a:gsLst>
                  <a:lin ang="5400000" scaled="1"/>
                </a:gradFill>
                <a:effectLst>
                  <a:outerShdw blurRad="38100" dist="38100" dir="2700000" algn="tl">
                    <a:srgbClr val="000000">
                      <a:alpha val="43137"/>
                    </a:srgbClr>
                  </a:outerShdw>
                </a:effectLst>
                <a:latin typeface="Century" panose="02040604050505020304" pitchFamily="18" charset="0"/>
                <a:ea typeface="Verdana" pitchFamily="34" charset="0"/>
                <a:cs typeface="Arial" panose="020B0604020202020204" pitchFamily="34" charset="0"/>
              </a:rPr>
              <a:t>, z.s.</a:t>
            </a:r>
            <a:endParaRPr lang="cs-CZ" sz="5400" dirty="0">
              <a:ln w="57150">
                <a:noFill/>
              </a:ln>
              <a:gradFill>
                <a:gsLst>
                  <a:gs pos="32000">
                    <a:srgbClr val="0033CC"/>
                  </a:gs>
                  <a:gs pos="74000">
                    <a:srgbClr val="FF0000"/>
                  </a:gs>
                </a:gsLst>
                <a:lin ang="5400000" scaled="1"/>
              </a:gradFill>
              <a:effectLst>
                <a:outerShdw blurRad="38100" dist="38100" dir="2700000" algn="tl">
                  <a:srgbClr val="000000">
                    <a:alpha val="43137"/>
                  </a:srgbClr>
                </a:outerShdw>
              </a:effectLst>
              <a:latin typeface="Century" panose="02040604050505020304" pitchFamily="18"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11490" y="4027749"/>
            <a:ext cx="4577741" cy="2739197"/>
          </a:xfrm>
          <a:prstGeom prst="rect">
            <a:avLst/>
          </a:prstGeom>
          <a:blipFill>
            <a:blip r:embed="rId4"/>
            <a:tile tx="0" ty="0" sx="100000" sy="100000" flip="none" algn="tl"/>
          </a:blipFill>
          <a:ln w="53975" cmpd="sng">
            <a:solidFill>
              <a:srgbClr val="FF0000"/>
            </a:solidFill>
            <a:prstDash val="sysDash"/>
            <a:miter lim="800000"/>
            <a:headEnd/>
            <a:tailEnd/>
          </a:ln>
          <a:effectLst>
            <a:glow rad="101600">
              <a:srgbClr val="FFFF00">
                <a:alpha val="40000"/>
              </a:srgbClr>
            </a:glow>
            <a:innerShdw blurRad="63500" dist="88900" dir="6600000">
              <a:schemeClr val="accent1">
                <a:lumMod val="20000"/>
                <a:lumOff val="80000"/>
                <a:alpha val="50000"/>
              </a:schemeClr>
            </a:innerShdw>
            <a:softEdge rad="3175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smtClean="0">
                <a:ln w="19050">
                  <a:noFill/>
                </a:ln>
                <a:solidFill>
                  <a:srgbClr val="0033CC"/>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Hlavního rozhodčího</a:t>
            </a:r>
          </a:p>
          <a:p>
            <a:pPr algn="ctr" eaLnBrk="0" hangingPunct="0">
              <a:defRPr/>
            </a:pPr>
            <a:r>
              <a:rPr lang="cs-CZ" sz="28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Robina Horáka</a:t>
            </a:r>
          </a:p>
          <a:p>
            <a:pPr algn="ctr" eaLnBrk="0" hangingPunct="0">
              <a:defRPr/>
            </a:pPr>
            <a:r>
              <a:rPr lang="cs-CZ" sz="2000" u="sng" dirty="0" smtClean="0">
                <a:ln w="19050">
                  <a:noFill/>
                </a:ln>
                <a:solidFill>
                  <a:srgbClr val="0033CC"/>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Asistenty hlavního rozhodčího</a:t>
            </a:r>
          </a:p>
          <a:p>
            <a:pPr algn="ctr" eaLnBrk="0" hangingPunct="0">
              <a:defRPr/>
            </a:pPr>
            <a:r>
              <a:rPr lang="cs-CZ" sz="28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Jiřího </a:t>
            </a:r>
            <a:r>
              <a:rPr lang="cs-CZ" sz="2800" dirty="0" err="1"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Blaschkeho</a:t>
            </a:r>
            <a:endParaRPr lang="cs-CZ" sz="28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a:p>
            <a:pPr algn="ctr" eaLnBrk="0" hangingPunct="0">
              <a:defRPr/>
            </a:pPr>
            <a:r>
              <a:rPr lang="cs-CZ" sz="28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Krištofa </a:t>
            </a:r>
            <a:r>
              <a:rPr lang="cs-CZ" sz="2800" dirty="0" err="1"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Kowalika</a:t>
            </a:r>
            <a:endParaRPr lang="cs-CZ" sz="2800" dirty="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a:p>
            <a:pPr algn="ctr" eaLnBrk="0" hangingPunct="0">
              <a:defRPr/>
            </a:pPr>
            <a:r>
              <a:rPr lang="cs-CZ" sz="2000" u="sng" dirty="0" smtClean="0">
                <a:ln w="19050">
                  <a:noFill/>
                </a:ln>
                <a:solidFill>
                  <a:srgbClr val="0033CC"/>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Delegáta ÚKFS</a:t>
            </a:r>
            <a:r>
              <a:rPr lang="cs-CZ" sz="2000" dirty="0" smtClean="0">
                <a:ln w="3175">
                  <a:noFill/>
                </a:ln>
                <a:solidFill>
                  <a:srgbClr val="6600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8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Miroslava Mráze</a:t>
            </a:r>
            <a:endParaRPr lang="cs-CZ" sz="2400" dirty="0" smtClean="0">
              <a:ln w="3175">
                <a:noFill/>
              </a:ln>
              <a:solidFill>
                <a:srgbClr val="660033"/>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p:txBody>
      </p:sp>
      <p:sp>
        <p:nvSpPr>
          <p:cNvPr id="23" name="TextovéPole 22"/>
          <p:cNvSpPr txBox="1"/>
          <p:nvPr/>
        </p:nvSpPr>
        <p:spPr>
          <a:xfrm>
            <a:off x="71984" y="1027212"/>
            <a:ext cx="4608512" cy="584775"/>
          </a:xfrm>
          <a:prstGeom prst="rect">
            <a:avLst/>
          </a:prstGeom>
          <a:solidFill>
            <a:srgbClr val="FFCCFF"/>
          </a:solidFill>
          <a:ln w="44450" cap="rnd">
            <a:solidFill>
              <a:srgbClr val="00B050"/>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smtClean="0">
                <a:solidFill>
                  <a:srgbClr val="003366"/>
                </a:solidFill>
                <a:effectLst/>
                <a:latin typeface="Calisto MT" panose="02040603050505030304" pitchFamily="18" charset="0"/>
                <a:ea typeface="Tahoma" panose="020B0604030504040204" pitchFamily="34" charset="0"/>
                <a:cs typeface="Tahoma" panose="020B060403050404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683396"/>
            <a:ext cx="4608512" cy="1224136"/>
          </a:xfrm>
          <a:prstGeom prst="rect">
            <a:avLst/>
          </a:prstGeom>
          <a:solidFill>
            <a:schemeClr val="bg1"/>
          </a:solidFill>
          <a:ln w="47625" cmpd="sng">
            <a:solidFill>
              <a:schemeClr val="accent2">
                <a:lumMod val="75000"/>
              </a:schemeClr>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wrap="square" lIns="72000" tIns="45713" rIns="91425" bIns="45713" anchor="ctr">
            <a:normAutofit/>
          </a:bodyPr>
          <a:lstStyle/>
          <a:p>
            <a:pPr algn="ctr" eaLnBrk="0" hangingPunct="0">
              <a:defRPr/>
            </a:pPr>
            <a:r>
              <a:rPr lang="cs-CZ" sz="4400" dirty="0" smtClean="0">
                <a:ln w="28575" cap="rnd" cmpd="dbl">
                  <a:noFill/>
                  <a:bevel/>
                </a:ln>
                <a:solidFill>
                  <a:srgbClr val="009900"/>
                </a:solidFill>
                <a:latin typeface="Century" panose="02040604050505020304" pitchFamily="18" charset="0"/>
                <a:ea typeface="Gungsuh" pitchFamily="18" charset="-127"/>
                <a:cs typeface="Arial" panose="020B0604020202020204" pitchFamily="34" charset="0"/>
              </a:rPr>
              <a:t>FC Jiskra Modrá</a:t>
            </a:r>
          </a:p>
        </p:txBody>
      </p:sp>
      <p:sp>
        <p:nvSpPr>
          <p:cNvPr id="11" name="TextovéPole 10"/>
          <p:cNvSpPr txBox="1"/>
          <p:nvPr/>
        </p:nvSpPr>
        <p:spPr>
          <a:xfrm>
            <a:off x="75608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2" name="Obrázek 1"/>
          <p:cNvPicPr>
            <a:picLocks noChangeAspect="1"/>
          </p:cNvPicPr>
          <p:nvPr/>
        </p:nvPicPr>
        <p:blipFill>
          <a:blip r:embed="rId5"/>
          <a:stretch>
            <a:fillRect/>
          </a:stretch>
        </p:blipFill>
        <p:spPr>
          <a:xfrm>
            <a:off x="3242643" y="6859892"/>
            <a:ext cx="364908" cy="288000"/>
          </a:xfrm>
          <a:prstGeom prst="rect">
            <a:avLst/>
          </a:prstGeom>
        </p:spPr>
      </p:pic>
      <p:pic>
        <p:nvPicPr>
          <p:cNvPr id="4" name="Obrázek 3"/>
          <p:cNvPicPr>
            <a:picLocks noChangeAspect="1"/>
          </p:cNvPicPr>
          <p:nvPr/>
        </p:nvPicPr>
        <p:blipFill>
          <a:blip r:embed="rId6"/>
          <a:stretch>
            <a:fillRect/>
          </a:stretch>
        </p:blipFill>
        <p:spPr>
          <a:xfrm>
            <a:off x="576088" y="6859860"/>
            <a:ext cx="324000" cy="324000"/>
          </a:xfrm>
          <a:prstGeom prst="rect">
            <a:avLst/>
          </a:prstGeom>
        </p:spPr>
      </p:pic>
      <p:sp>
        <p:nvSpPr>
          <p:cNvPr id="5" name="TextovéPole 4"/>
          <p:cNvSpPr txBox="1"/>
          <p:nvPr/>
        </p:nvSpPr>
        <p:spPr>
          <a:xfrm>
            <a:off x="5436580" y="1843102"/>
            <a:ext cx="4680520" cy="5016758"/>
          </a:xfrm>
          <a:prstGeom prst="rect">
            <a:avLst/>
          </a:prstGeom>
          <a:blipFill>
            <a:blip r:embed="rId7"/>
            <a:stretch>
              <a:fillRect/>
            </a:stretch>
          </a:blipFill>
          <a:ln w="66675" cmpd="sng">
            <a:solidFill>
              <a:schemeClr val="accent1">
                <a:lumMod val="75000"/>
              </a:schemeClr>
            </a:solidFill>
            <a:prstDash val="dash"/>
          </a:ln>
          <a:effectLst>
            <a:glow rad="101600">
              <a:srgbClr val="FFFF66">
                <a:alpha val="40000"/>
              </a:srgbClr>
            </a:glow>
            <a:softEdge rad="0"/>
          </a:effectLst>
        </p:spPr>
        <p:txBody>
          <a:bodyPr wrap="square" rtlCol="0">
            <a:spAutoFit/>
          </a:bodyPr>
          <a:lstStyle/>
          <a:p>
            <a:r>
              <a:rPr lang="cs-CZ" sz="6000" dirty="0" smtClean="0">
                <a:ln w="28575">
                  <a:solidFill>
                    <a:srgbClr val="CC0000"/>
                  </a:solidFill>
                </a:ln>
                <a:solidFill>
                  <a:schemeClr val="bg1"/>
                </a:solidFill>
                <a:latin typeface="Rockwell Extra Bold" panose="02060903040505020403" pitchFamily="18" charset="0"/>
              </a:rPr>
              <a:t>FK Jílové </a:t>
            </a:r>
          </a:p>
          <a:p>
            <a:r>
              <a:rPr lang="cs-CZ" sz="6000" dirty="0" smtClean="0">
                <a:ln w="28575">
                  <a:solidFill>
                    <a:srgbClr val="CC0000"/>
                  </a:solidFill>
                </a:ln>
                <a:solidFill>
                  <a:schemeClr val="bg1"/>
                </a:solidFill>
                <a:latin typeface="Rockwell Extra Bold" panose="02060903040505020403" pitchFamily="18" charset="0"/>
              </a:rPr>
              <a:t>SK Štětí</a:t>
            </a:r>
          </a:p>
          <a:p>
            <a:pPr algn="ctr"/>
            <a:r>
              <a:rPr lang="cs-CZ" sz="3600" dirty="0" smtClean="0">
                <a:ln w="28575">
                  <a:solidFill>
                    <a:srgbClr val="FFFF00"/>
                  </a:solidFill>
                </a:ln>
                <a:solidFill>
                  <a:srgbClr val="008000"/>
                </a:solidFill>
                <a:latin typeface="Arial Black" panose="020B0A04020102020204" pitchFamily="34" charset="0"/>
              </a:rPr>
              <a:t>Sobota 7.4.2018</a:t>
            </a:r>
          </a:p>
          <a:p>
            <a:pPr algn="ctr"/>
            <a:r>
              <a:rPr lang="cs-CZ" sz="3600" dirty="0" smtClean="0">
                <a:ln w="28575">
                  <a:solidFill>
                    <a:srgbClr val="FFFF00"/>
                  </a:solidFill>
                </a:ln>
                <a:solidFill>
                  <a:srgbClr val="008000"/>
                </a:solidFill>
                <a:latin typeface="Arial Black" panose="020B0A04020102020204" pitchFamily="34" charset="0"/>
              </a:rPr>
              <a:t>16:30 hod</a:t>
            </a:r>
          </a:p>
          <a:p>
            <a:pPr algn="ctr"/>
            <a:r>
              <a:rPr lang="cs-CZ" sz="3200" dirty="0" smtClean="0">
                <a:ln w="28575">
                  <a:solidFill>
                    <a:srgbClr val="FFFF00"/>
                  </a:solidFill>
                </a:ln>
                <a:solidFill>
                  <a:srgbClr val="008000"/>
                </a:solidFill>
                <a:latin typeface="Arial Black" panose="020B0A04020102020204" pitchFamily="34" charset="0"/>
              </a:rPr>
              <a:t>Odjíždíme </a:t>
            </a:r>
          </a:p>
          <a:p>
            <a:pPr algn="ctr"/>
            <a:r>
              <a:rPr lang="cs-CZ" sz="3200" dirty="0" smtClean="0">
                <a:ln w="28575">
                  <a:solidFill>
                    <a:srgbClr val="FFFF00"/>
                  </a:solidFill>
                </a:ln>
                <a:solidFill>
                  <a:srgbClr val="008000"/>
                </a:solidFill>
                <a:latin typeface="Arial Black" panose="020B0A04020102020204" pitchFamily="34" charset="0"/>
              </a:rPr>
              <a:t>ve 14:00 hod</a:t>
            </a:r>
          </a:p>
          <a:p>
            <a:pPr algn="ctr"/>
            <a:endParaRPr lang="cs-CZ" sz="3200" dirty="0">
              <a:ln w="28575">
                <a:noFill/>
              </a:ln>
              <a:solidFill>
                <a:schemeClr val="bg1"/>
              </a:solidFill>
              <a:latin typeface="Rockwell Extra Bold" panose="02060903040505020403" pitchFamily="18" charset="0"/>
            </a:endParaRPr>
          </a:p>
          <a:p>
            <a:pPr algn="ctr"/>
            <a:endParaRPr lang="cs-CZ" sz="3200" dirty="0" smtClean="0">
              <a:ln w="28575">
                <a:noFill/>
              </a:ln>
              <a:solidFill>
                <a:schemeClr val="bg1"/>
              </a:solidFill>
              <a:latin typeface="Rockwell Extra Bold" panose="02060903040505020403" pitchFamily="18" charset="0"/>
            </a:endParaRPr>
          </a:p>
        </p:txBody>
      </p:sp>
      <p:pic>
        <p:nvPicPr>
          <p:cNvPr id="6" name="Obrázek 5"/>
          <p:cNvPicPr>
            <a:picLocks noChangeAspect="1"/>
          </p:cNvPicPr>
          <p:nvPr/>
        </p:nvPicPr>
        <p:blipFill>
          <a:blip r:embed="rId8"/>
          <a:stretch>
            <a:fillRect/>
          </a:stretch>
        </p:blipFill>
        <p:spPr>
          <a:xfrm>
            <a:off x="6923786" y="5815892"/>
            <a:ext cx="1748071" cy="936000"/>
          </a:xfrm>
          <a:prstGeom prst="rect">
            <a:avLst/>
          </a:prstGeom>
        </p:spPr>
      </p:pic>
      <p:pic>
        <p:nvPicPr>
          <p:cNvPr id="7" name="Obrázek 6"/>
          <p:cNvPicPr>
            <a:picLocks noChangeAspect="1"/>
          </p:cNvPicPr>
          <p:nvPr/>
        </p:nvPicPr>
        <p:blipFill>
          <a:blip r:embed="rId9"/>
          <a:stretch>
            <a:fillRect/>
          </a:stretch>
        </p:blipFill>
        <p:spPr>
          <a:xfrm>
            <a:off x="9082574" y="2827412"/>
            <a:ext cx="748202" cy="756000"/>
          </a:xfrm>
          <a:prstGeom prst="rect">
            <a:avLst/>
          </a:prstGeom>
        </p:spPr>
      </p:pic>
      <p:sp>
        <p:nvSpPr>
          <p:cNvPr id="8" name="Obdélník 7"/>
          <p:cNvSpPr/>
          <p:nvPr/>
        </p:nvSpPr>
        <p:spPr>
          <a:xfrm>
            <a:off x="5474614" y="109792"/>
            <a:ext cx="4642486" cy="1569660"/>
          </a:xfrm>
          <a:prstGeom prst="rect">
            <a:avLst/>
          </a:prstGeom>
          <a:pattFill prst="diagBrick">
            <a:fgClr>
              <a:srgbClr val="FFFF00"/>
            </a:fgClr>
            <a:bgClr>
              <a:schemeClr val="bg1"/>
            </a:bgClr>
          </a:pattFill>
          <a:effectLst>
            <a:glow rad="101600">
              <a:srgbClr val="99FF66">
                <a:alpha val="40000"/>
              </a:srgbClr>
            </a:glow>
            <a:softEdge rad="317500"/>
          </a:effectLst>
        </p:spPr>
        <p:txBody>
          <a:bodyPr wrap="square" lIns="91440" tIns="45720" rIns="91440" bIns="45720">
            <a:spAutoFit/>
          </a:bodyPr>
          <a:lstStyle/>
          <a:p>
            <a:pPr algn="ctr"/>
            <a:r>
              <a:rPr lang="cs-CZ" sz="3200" b="1" cap="none" spc="0" dirty="0" smtClean="0">
                <a:ln w="22225">
                  <a:solidFill>
                    <a:schemeClr val="accent2"/>
                  </a:solidFill>
                  <a:prstDash val="solid"/>
                </a:ln>
                <a:blipFill>
                  <a:blip r:embed="rId10"/>
                  <a:tile tx="0" ty="0" sx="100000" sy="100000" flip="none" algn="tl"/>
                </a:blipFill>
                <a:effectLst/>
              </a:rPr>
              <a:t>Příští venkovní vystoupení mužstva dospělých</a:t>
            </a:r>
            <a:endParaRPr lang="cs-CZ" sz="3200" b="1" cap="none" spc="0" dirty="0">
              <a:ln w="22225">
                <a:solidFill>
                  <a:schemeClr val="accent2"/>
                </a:solidFill>
                <a:prstDash val="solid"/>
              </a:ln>
              <a:blipFill>
                <a:blip r:embed="rId10"/>
                <a:tile tx="0" ty="0" sx="100000" sy="100000" flip="none" algn="tl"/>
              </a:blip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2584" y="246643"/>
            <a:ext cx="4670152" cy="6478697"/>
          </a:xfrm>
          <a:prstGeom prst="rect">
            <a:avLst/>
          </a:prstGeom>
          <a:noFill/>
          <a:ln w="57150">
            <a:solidFill>
              <a:srgbClr val="FF99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smtClean="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smtClean="0">
                <a:latin typeface="Arial" pitchFamily="34" charset="0"/>
                <a:cs typeface="Arial" pitchFamily="34" charset="0"/>
              </a:rPr>
              <a:t>      vítáme vás na prvním jarním zápase mužstva dospělých.  Dnes  doopravdy.  Už  před  14 dny  jsme se společně s vámi těšili na zápas proti Hornímu Jiřetínu/FK Litvínovu. Ještě v pátek odpoledne den před zápasem jsme se procházeli po zdejším vrchním hřišti a mohli konstatovat, že hřiště je způsobilé. Na  druhou stranu jsme sledovali předpověď počasí, která nevěstila nic dobrého. Ve večerních hodinách se zlá prognóza naplnila a v 21:00 už se na hřišti mohl stavět sněhulák. Soupeř i rozhodčí byli informováni, že do Štětí jezdit nemusí. Byl připraven i Fotbalový zpravodaj č.9. Nemusíte se však bát. Nepřijdete o něj. Rozhodli jsme se, že ho pro vás schováme a ti, co si koupí vydaní dnešního, tak jako bonus dostanou zdarma vydaní zpravodaje odloženého zápasu s Jiřetínem, kde je spousta informací o zimním období a to hlavně mužstva dospělých. Se soupeřem jsme hledali náhradní termín a dohodli jsme se na středě 11. dubna 2018 od 17:00.  Poznamenejte si do kalendáře a přijďte fandit na zdejší stadion. Kdo by chtěl vidět odložený zápas 16. kola z úvodu jara v Modlanech, tak má možnost 1. května 2018.  Výkop v den státního svátku je v 11:00 a čas odjezdu v 8:30. Počasí nebylo přívětivé ani v našem třetím jarním plánovaném utkání, ale přeci jenom už se hrálo. Neštěmice svůj domácí zápas proti našemu mužstvu naplánovaly už hodně dlouho dopředu na umělou trávu FK Ústí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Zde jsme teda měli minulou neděli letošní zápasovou premiéru. Jak to probíhalo už asi víte a o detailech bezbrankové remízy se dočtete na dalších stránkách. Všichni věříme, že minulé kolo bylo tím posledním, kdy se zápasy odkládaly a teď už všechno poběží dle rozlosování.  Za týden v sobotu 7. dubna míříme do Jílového, které jsme na podzim doma porazili těsným rozdílem 3:2. Následující týden bude   přát fotbalu na stadionu ve Štětí měrou vrchovatou. </a:t>
            </a:r>
          </a:p>
          <a:p>
            <a:pPr eaLnBrk="0" hangingPunct="0">
              <a:defRPr/>
            </a:pPr>
            <a:r>
              <a:rPr lang="cs-CZ" sz="1100" dirty="0" smtClean="0">
                <a:latin typeface="Arial" pitchFamily="34" charset="0"/>
                <a:cs typeface="Arial" pitchFamily="34" charset="0"/>
              </a:rPr>
              <a:t>- středa 11.4.2018 17:00  dohrávka dospělí  TJ Jiřetín/Litvínov</a:t>
            </a:r>
          </a:p>
          <a:p>
            <a:pPr eaLnBrk="0" hangingPunct="0">
              <a:defRPr/>
            </a:pPr>
            <a:r>
              <a:rPr lang="cs-CZ" sz="1100" dirty="0" smtClean="0">
                <a:latin typeface="Arial" pitchFamily="34" charset="0"/>
                <a:cs typeface="Arial" pitchFamily="34" charset="0"/>
              </a:rPr>
              <a:t>- čtvrtek 12.4.2018 17:00 pohár mladší žáci  FK Junior Děčín A</a:t>
            </a:r>
          </a:p>
          <a:p>
            <a:pPr eaLnBrk="0" hangingPunct="0">
              <a:defRPr/>
            </a:pPr>
            <a:r>
              <a:rPr lang="cs-CZ" sz="1100" dirty="0" smtClean="0">
                <a:latin typeface="Arial" pitchFamily="34" charset="0"/>
                <a:cs typeface="Arial" pitchFamily="34" charset="0"/>
              </a:rPr>
              <a:t>- pátek  13.4.2018 17:30  okresní přebor stará garda TIGO Nučnice</a:t>
            </a:r>
          </a:p>
          <a:p>
            <a:pPr eaLnBrk="0" hangingPunct="0">
              <a:defRPr/>
            </a:pPr>
            <a:r>
              <a:rPr lang="cs-CZ" sz="1100" dirty="0" smtClean="0">
                <a:latin typeface="Arial" pitchFamily="34" charset="0"/>
                <a:cs typeface="Arial" pitchFamily="34" charset="0"/>
              </a:rPr>
              <a:t>- sobota 14.4.2018 10:15 ústecký přebor dospělí </a:t>
            </a:r>
            <a:r>
              <a:rPr lang="cs-CZ" sz="1100" dirty="0" err="1" smtClean="0">
                <a:latin typeface="Arial" pitchFamily="34" charset="0"/>
                <a:cs typeface="Arial" pitchFamily="34" charset="0"/>
              </a:rPr>
              <a:t>Tratec</a:t>
            </a:r>
            <a:r>
              <a:rPr lang="cs-CZ" sz="1100" dirty="0" smtClean="0">
                <a:latin typeface="Arial" pitchFamily="34" charset="0"/>
                <a:cs typeface="Arial" pitchFamily="34" charset="0"/>
              </a:rPr>
              <a:t> Vilémov</a:t>
            </a:r>
          </a:p>
          <a:p>
            <a:pPr eaLnBrk="0" hangingPunct="0">
              <a:defRPr/>
            </a:pPr>
            <a:r>
              <a:rPr lang="cs-CZ" sz="1100" dirty="0" smtClean="0">
                <a:latin typeface="Arial" pitchFamily="34" charset="0"/>
                <a:cs typeface="Arial" pitchFamily="34" charset="0"/>
              </a:rPr>
              <a:t>- neděle 15.4.2018 10:00, 11:45 st., ml. žáci přebor Sokol Brozany</a:t>
            </a:r>
          </a:p>
          <a:p>
            <a:pPr eaLnBrk="0" hangingPunct="0">
              <a:defRPr/>
            </a:pPr>
            <a:r>
              <a:rPr lang="cs-CZ" sz="1100" i="1" dirty="0" smtClean="0">
                <a:latin typeface="Arial" pitchFamily="34" charset="0"/>
                <a:cs typeface="Arial" pitchFamily="34" charset="0"/>
              </a:rPr>
              <a:t>Vybírat je z čeho a každý si určitě vybere, nejlépe všechno.</a:t>
            </a:r>
            <a:endParaRPr lang="cs-CZ" sz="1100" i="1" dirty="0">
              <a:latin typeface="Arial" pitchFamily="34" charset="0"/>
              <a:cs typeface="Arial" pitchFamily="34" charset="0"/>
            </a:endParaRP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8" name="TextovéPole 17"/>
          <p:cNvSpPr txBox="1"/>
          <p:nvPr/>
        </p:nvSpPr>
        <p:spPr>
          <a:xfrm>
            <a:off x="1944192"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cxnSp>
        <p:nvCxnSpPr>
          <p:cNvPr id="5" name="Přímá spojnice se šipkou 4"/>
          <p:cNvCxnSpPr/>
          <p:nvPr/>
        </p:nvCxnSpPr>
        <p:spPr bwMode="auto">
          <a:xfrm>
            <a:off x="8712944" y="6931868"/>
            <a:ext cx="1051951" cy="0"/>
          </a:xfrm>
          <a:prstGeom prst="straightConnector1">
            <a:avLst/>
          </a:prstGeom>
          <a:noFill/>
          <a:ln w="19050" cap="flat" cmpd="sng" algn="ctr">
            <a:solidFill>
              <a:schemeClr val="accent5">
                <a:lumMod val="75000"/>
              </a:schemeClr>
            </a:solidFill>
            <a:prstDash val="solid"/>
            <a:round/>
            <a:headEnd type="none" w="med" len="med"/>
            <a:tailEnd type="triangle"/>
          </a:ln>
          <a:effectLst>
            <a:outerShdw dist="45791" dir="2021404" algn="ctr" rotWithShape="0">
              <a:srgbClr val="9999FF"/>
            </a:outerShdw>
          </a:effectLst>
        </p:spPr>
      </p:cxnSp>
      <p:sp>
        <p:nvSpPr>
          <p:cNvPr id="7" name="TextovéPole 6"/>
          <p:cNvSpPr txBox="1"/>
          <p:nvPr/>
        </p:nvSpPr>
        <p:spPr>
          <a:xfrm>
            <a:off x="71984" y="91108"/>
            <a:ext cx="4608512" cy="3170099"/>
          </a:xfrm>
          <a:prstGeom prst="rect">
            <a:avLst/>
          </a:prstGeom>
          <a:solidFill>
            <a:srgbClr val="FF7357"/>
          </a:solidFill>
          <a:effectLst>
            <a:glow rad="63500">
              <a:schemeClr val="accent1">
                <a:satMod val="175000"/>
                <a:alpha val="40000"/>
              </a:schemeClr>
            </a:glow>
            <a:softEdge rad="317500"/>
          </a:effectLst>
        </p:spPr>
        <p:txBody>
          <a:bodyPr wrap="square" rtlCol="0">
            <a:spAutoFit/>
          </a:bodyPr>
          <a:lstStyle/>
          <a:p>
            <a:pPr algn="ctr"/>
            <a:r>
              <a:rPr lang="cs-CZ" sz="4000" dirty="0" smtClean="0">
                <a:ln>
                  <a:solidFill>
                    <a:srgbClr val="FFFF00"/>
                  </a:solidFill>
                </a:ln>
                <a:solidFill>
                  <a:srgbClr val="008000"/>
                </a:solidFill>
                <a:latin typeface="Gill Sans Ultra Bold Condensed" panose="020B0A06020104020203" pitchFamily="34" charset="0"/>
              </a:rPr>
              <a:t>V domácím zápase v sobotu </a:t>
            </a:r>
          </a:p>
          <a:p>
            <a:pPr algn="ctr"/>
            <a:r>
              <a:rPr lang="cs-CZ" sz="4000" dirty="0" smtClean="0">
                <a:ln>
                  <a:solidFill>
                    <a:srgbClr val="FFFF00"/>
                  </a:solidFill>
                </a:ln>
                <a:solidFill>
                  <a:srgbClr val="008000"/>
                </a:solidFill>
                <a:latin typeface="Gill Sans Ultra Bold Condensed" panose="020B0A06020104020203" pitchFamily="34" charset="0"/>
              </a:rPr>
              <a:t>dne 14.4.2018</a:t>
            </a:r>
          </a:p>
          <a:p>
            <a:pPr algn="ctr"/>
            <a:r>
              <a:rPr lang="cs-CZ" sz="4000" dirty="0" smtClean="0">
                <a:ln>
                  <a:solidFill>
                    <a:srgbClr val="FFFF00"/>
                  </a:solidFill>
                </a:ln>
                <a:solidFill>
                  <a:srgbClr val="008000"/>
                </a:solidFill>
                <a:latin typeface="Gill Sans Ultra Bold Condensed" panose="020B0A06020104020203" pitchFamily="34" charset="0"/>
              </a:rPr>
              <a:t>v 10:15 hod</a:t>
            </a:r>
          </a:p>
          <a:p>
            <a:pPr algn="ctr"/>
            <a:r>
              <a:rPr lang="cs-CZ" sz="4000" dirty="0" smtClean="0">
                <a:ln>
                  <a:solidFill>
                    <a:srgbClr val="FFFF00"/>
                  </a:solidFill>
                </a:ln>
                <a:solidFill>
                  <a:srgbClr val="008000"/>
                </a:solidFill>
                <a:latin typeface="Gill Sans Ultra Bold Condensed" panose="020B0A06020104020203" pitchFamily="34" charset="0"/>
              </a:rPr>
              <a:t>přivítáme</a:t>
            </a:r>
          </a:p>
        </p:txBody>
      </p:sp>
      <p:sp>
        <p:nvSpPr>
          <p:cNvPr id="11" name="TextovéPole 10"/>
          <p:cNvSpPr txBox="1"/>
          <p:nvPr/>
        </p:nvSpPr>
        <p:spPr>
          <a:xfrm>
            <a:off x="71984" y="3367648"/>
            <a:ext cx="4608512" cy="3528000"/>
          </a:xfrm>
          <a:prstGeom prst="rect">
            <a:avLst/>
          </a:prstGeom>
          <a:blipFill>
            <a:blip r:embed="rId3"/>
            <a:stretch>
              <a:fillRect/>
            </a:stretch>
          </a:blipFill>
          <a:effectLst>
            <a:softEdge rad="0"/>
          </a:effectLst>
        </p:spPr>
        <p:txBody>
          <a:bodyPr wrap="square" rtlCol="0">
            <a:spAutoFit/>
          </a:bodyPr>
          <a:lstStyle/>
          <a:p>
            <a:pPr algn="ctr"/>
            <a:endParaRPr lang="cs-CZ" sz="2000" dirty="0" smtClean="0">
              <a:latin typeface="Arial Black" panose="020B0A04020102020204"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119" name="TextovéPole 118"/>
          <p:cNvSpPr txBox="1"/>
          <p:nvPr/>
        </p:nvSpPr>
        <p:spPr>
          <a:xfrm>
            <a:off x="42321" y="91108"/>
            <a:ext cx="4670152" cy="3816429"/>
          </a:xfrm>
          <a:prstGeom prst="rect">
            <a:avLst/>
          </a:prstGeom>
          <a:pattFill prst="pct25">
            <a:fgClr>
              <a:schemeClr val="bg1">
                <a:lumMod val="95000"/>
              </a:schemeClr>
            </a:fgClr>
            <a:bgClr>
              <a:schemeClr val="bg1"/>
            </a:bgClr>
          </a:pattFill>
          <a:ln w="57150">
            <a:solidFill>
              <a:srgbClr val="33CC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dirty="0" smtClean="0">
                <a:latin typeface="Arial" pitchFamily="34" charset="0"/>
                <a:cs typeface="Arial" pitchFamily="34" charset="0"/>
              </a:rPr>
              <a:t>Na fotbalovém stadionu ve Štětí už se letos jeden zápas odehrál. Bylo to před týdnem, kdy zde změřili síly dorostenci Štětí se sdruženým týmem TJ </a:t>
            </a:r>
            <a:r>
              <a:rPr lang="cs-CZ" sz="1100" dirty="0" err="1" smtClean="0">
                <a:latin typeface="Arial" pitchFamily="34" charset="0"/>
                <a:cs typeface="Arial" pitchFamily="34" charset="0"/>
              </a:rPr>
              <a:t>Vaňov</a:t>
            </a:r>
            <a:r>
              <a:rPr lang="cs-CZ" sz="1100" dirty="0" smtClean="0">
                <a:latin typeface="Arial" pitchFamily="34" charset="0"/>
                <a:cs typeface="Arial" pitchFamily="34" charset="0"/>
              </a:rPr>
              <a:t>/Libouchec. Úlohu favorita splnili a zvítězili rozdílem 5 branek. Svoji letošní premiéru měli před týdnem i starší a mladší žáci. Ani jedni neuspěli a  domů z Neštěmic, kde se hrálo na umělé trávě se vrátili bez bodu. </a:t>
            </a:r>
          </a:p>
          <a:p>
            <a:pPr algn="just" eaLnBrk="0" hangingPunct="0">
              <a:defRPr/>
            </a:pPr>
            <a:r>
              <a:rPr lang="cs-CZ" sz="1100" dirty="0">
                <a:latin typeface="Arial" pitchFamily="34" charset="0"/>
                <a:cs typeface="Arial" pitchFamily="34" charset="0"/>
              </a:rPr>
              <a:t> </a:t>
            </a:r>
            <a:r>
              <a:rPr lang="cs-CZ" sz="1100" dirty="0" smtClean="0">
                <a:latin typeface="Arial" pitchFamily="34" charset="0"/>
                <a:cs typeface="Arial" pitchFamily="34" charset="0"/>
              </a:rPr>
              <a:t>    Důležitou akcí minulého týdne byla </a:t>
            </a:r>
            <a:r>
              <a:rPr lang="cs-CZ" sz="1100" dirty="0">
                <a:latin typeface="Arial" pitchFamily="34" charset="0"/>
                <a:cs typeface="Arial" pitchFamily="34" charset="0"/>
              </a:rPr>
              <a:t>ve čtvrtek 22.3.2018 v klubovně fotbalu </a:t>
            </a:r>
            <a:r>
              <a:rPr lang="cs-CZ" sz="1100" dirty="0" smtClean="0">
                <a:latin typeface="Arial" pitchFamily="34" charset="0"/>
                <a:cs typeface="Arial" pitchFamily="34" charset="0"/>
              </a:rPr>
              <a:t>výroční členská schůze fotbalového oddílu. Hodnotil se minulý rok. Sportovní úspěchy a výsledky všech kolektivů v roce 2017 a v zimním období 2018. Mluvilo se také o rozpočtu a plánovaných finančních příjmech na rok 2018, které zajistí činnost klubu. Jsou to hlavně granty města Štětí bez nichž by byl chod oddílu nemyslitelný. </a:t>
            </a:r>
          </a:p>
          <a:p>
            <a:pPr algn="just" eaLnBrk="0" hangingPunct="0">
              <a:defRPr/>
            </a:pPr>
            <a:r>
              <a:rPr lang="cs-CZ" sz="1100" dirty="0">
                <a:latin typeface="Arial" pitchFamily="34" charset="0"/>
                <a:cs typeface="Arial" pitchFamily="34" charset="0"/>
              </a:rPr>
              <a:t> </a:t>
            </a:r>
            <a:r>
              <a:rPr lang="cs-CZ" sz="1100" dirty="0" smtClean="0">
                <a:latin typeface="Arial" pitchFamily="34" charset="0"/>
                <a:cs typeface="Arial" pitchFamily="34" charset="0"/>
              </a:rPr>
              <a:t>  Všechno je teda připraveno a můžeme se soustředit na dnešní utkání. Děkujeme, že jste přišli. Fanděte slušně, ale nahlas, Vyvarujte se hanlivých pokřiků na rozhodčí a </a:t>
            </a:r>
          </a:p>
          <a:p>
            <a:pPr algn="just" eaLnBrk="0" hangingPunct="0">
              <a:defRPr/>
            </a:pPr>
            <a:endParaRPr lang="cs-CZ" sz="1100" dirty="0">
              <a:latin typeface="Arial" pitchFamily="34" charset="0"/>
              <a:cs typeface="Arial" pitchFamily="34" charset="0"/>
            </a:endParaRPr>
          </a:p>
          <a:p>
            <a:pPr algn="just" eaLnBrk="0" hangingPunct="0">
              <a:defRPr/>
            </a:pPr>
            <a:endParaRPr lang="cs-CZ" sz="1100" dirty="0" smtClean="0">
              <a:latin typeface="Arial" pitchFamily="34" charset="0"/>
              <a:cs typeface="Arial" pitchFamily="34" charset="0"/>
            </a:endParaRPr>
          </a:p>
          <a:p>
            <a:pPr algn="just" eaLnBrk="0" hangingPunct="0">
              <a:defRPr/>
            </a:pPr>
            <a:endParaRPr lang="cs-CZ" sz="1100" dirty="0">
              <a:latin typeface="Arial" pitchFamily="34" charset="0"/>
              <a:cs typeface="Arial" pitchFamily="34" charset="0"/>
            </a:endParaRPr>
          </a:p>
          <a:p>
            <a:pPr algn="just" eaLnBrk="0" hangingPunct="0">
              <a:defRPr/>
            </a:pPr>
            <a:endParaRPr lang="cs-CZ" sz="1100" dirty="0" smtClean="0">
              <a:latin typeface="Arial" pitchFamily="34" charset="0"/>
              <a:cs typeface="Arial" pitchFamily="34" charset="0"/>
            </a:endParaRPr>
          </a:p>
          <a:p>
            <a:pPr algn="just" eaLnBrk="0" hangingPunct="0">
              <a:defRPr/>
            </a:pPr>
            <a:endParaRPr lang="cs-CZ" sz="1100" dirty="0">
              <a:latin typeface="Arial" pitchFamily="34" charset="0"/>
              <a:cs typeface="Arial" pitchFamily="34" charset="0"/>
            </a:endParaRPr>
          </a:p>
          <a:p>
            <a:pPr algn="just" eaLnBrk="0" hangingPunct="0">
              <a:defRPr/>
            </a:pPr>
            <a:r>
              <a:rPr lang="cs-CZ" sz="1100" dirty="0" smtClean="0">
                <a:latin typeface="Arial" pitchFamily="34" charset="0"/>
                <a:cs typeface="Arial" pitchFamily="34" charset="0"/>
              </a:rPr>
              <a:t>  </a:t>
            </a:r>
          </a:p>
        </p:txBody>
      </p:sp>
      <p:sp>
        <p:nvSpPr>
          <p:cNvPr id="3" name="TextovéPole 2"/>
          <p:cNvSpPr txBox="1"/>
          <p:nvPr/>
        </p:nvSpPr>
        <p:spPr>
          <a:xfrm>
            <a:off x="5472584" y="91108"/>
            <a:ext cx="4613914" cy="3170099"/>
          </a:xfrm>
          <a:prstGeom prst="rect">
            <a:avLst/>
          </a:prstGeom>
          <a:blipFill dpi="0" rotWithShape="1">
            <a:blip r:embed="rId81">
              <a:alphaModFix amt="45000"/>
            </a:blip>
            <a:srcRect/>
            <a:stretch>
              <a:fillRect/>
            </a:stretch>
          </a:blipFill>
          <a:ln w="98425" cap="sq">
            <a:solidFill>
              <a:schemeClr val="accent5">
                <a:lumMod val="50000"/>
              </a:schemeClr>
            </a:solidFill>
            <a:prstDash val="sysDash"/>
          </a:ln>
          <a:effectLst>
            <a:glow>
              <a:srgbClr val="FFFF66"/>
            </a:glow>
            <a:softEdge rad="0"/>
          </a:effectLst>
        </p:spPr>
        <p:txBody>
          <a:bodyPr wrap="square" rtlCol="0">
            <a:spAutoFit/>
          </a:bodyPr>
          <a:lstStyle/>
          <a:p>
            <a:pPr algn="ctr"/>
            <a:r>
              <a:rPr lang="cs-CZ" sz="3200" dirty="0" smtClean="0">
                <a:solidFill>
                  <a:srgbClr val="990000"/>
                </a:solidFill>
                <a:latin typeface="Arial Black" panose="020B0A04020102020204" pitchFamily="34" charset="0"/>
              </a:rPr>
              <a:t>Odložený zápas prvního domácího zápasu letošního roku se odehraje ve </a:t>
            </a:r>
            <a:r>
              <a:rPr lang="cs-CZ" sz="3600" dirty="0" smtClean="0">
                <a:solidFill>
                  <a:srgbClr val="000099"/>
                </a:solidFill>
                <a:latin typeface="Arial Black" panose="020B0A04020102020204" pitchFamily="34" charset="0"/>
              </a:rPr>
              <a:t>středu 11.4.2018</a:t>
            </a:r>
          </a:p>
          <a:p>
            <a:pPr algn="ctr"/>
            <a:r>
              <a:rPr lang="cs-CZ" sz="3600" dirty="0" smtClean="0">
                <a:solidFill>
                  <a:srgbClr val="000099"/>
                </a:solidFill>
                <a:latin typeface="Arial Black" panose="020B0A04020102020204" pitchFamily="34" charset="0"/>
              </a:rPr>
              <a:t>od 17:00 hod</a:t>
            </a:r>
          </a:p>
        </p:txBody>
      </p:sp>
      <p:sp>
        <p:nvSpPr>
          <p:cNvPr id="5" name="TextovéPole 4"/>
          <p:cNvSpPr txBox="1"/>
          <p:nvPr/>
        </p:nvSpPr>
        <p:spPr>
          <a:xfrm>
            <a:off x="5472584" y="4195564"/>
            <a:ext cx="4613914" cy="2800767"/>
          </a:xfrm>
          <a:prstGeom prst="rect">
            <a:avLst/>
          </a:prstGeom>
          <a:gradFill>
            <a:gsLst>
              <a:gs pos="31000">
                <a:srgbClr val="99FF66"/>
              </a:gs>
              <a:gs pos="67000">
                <a:srgbClr val="FF99FF">
                  <a:alpha val="45882"/>
                </a:srgbClr>
              </a:gs>
            </a:gsLst>
            <a:path path="circle">
              <a:fillToRect l="100000" t="100000"/>
            </a:path>
          </a:gradFill>
          <a:effectLst>
            <a:glow rad="101600">
              <a:srgbClr val="FFCCCC">
                <a:alpha val="40000"/>
              </a:srgbClr>
            </a:glow>
            <a:softEdge rad="381000"/>
          </a:effectLst>
        </p:spPr>
        <p:txBody>
          <a:bodyPr wrap="square" rtlCol="0">
            <a:spAutoFit/>
          </a:bodyPr>
          <a:lstStyle/>
          <a:p>
            <a:pPr algn="ctr"/>
            <a:r>
              <a:rPr lang="cs-CZ" sz="4400" dirty="0" smtClean="0">
                <a:ln>
                  <a:solidFill>
                    <a:srgbClr val="FFFF00"/>
                  </a:solidFill>
                </a:ln>
                <a:solidFill>
                  <a:srgbClr val="0000FF"/>
                </a:solidFill>
                <a:latin typeface="Modern No. 20" panose="02070704070505020303" pitchFamily="18" charset="0"/>
              </a:rPr>
              <a:t>SK Štětí -</a:t>
            </a:r>
          </a:p>
          <a:p>
            <a:pPr algn="ctr"/>
            <a:r>
              <a:rPr lang="cs-CZ" sz="4400" dirty="0" smtClean="0">
                <a:ln>
                  <a:solidFill>
                    <a:srgbClr val="FFFF00"/>
                  </a:solidFill>
                </a:ln>
                <a:solidFill>
                  <a:srgbClr val="0000FF"/>
                </a:solidFill>
                <a:latin typeface="Modern No. 20" panose="02070704070505020303" pitchFamily="18" charset="0"/>
              </a:rPr>
              <a:t>TJ Sokol Horní Jiřetín/</a:t>
            </a:r>
          </a:p>
          <a:p>
            <a:pPr algn="ctr"/>
            <a:r>
              <a:rPr lang="cs-CZ" sz="4400" dirty="0" smtClean="0">
                <a:ln>
                  <a:solidFill>
                    <a:srgbClr val="FFFF00"/>
                  </a:solidFill>
                </a:ln>
                <a:solidFill>
                  <a:srgbClr val="0000FF"/>
                </a:solidFill>
                <a:latin typeface="Modern No. 20" panose="02070704070505020303" pitchFamily="18" charset="0"/>
              </a:rPr>
              <a:t>FK Litvínov</a:t>
            </a:r>
          </a:p>
        </p:txBody>
      </p:sp>
      <p:pic>
        <p:nvPicPr>
          <p:cNvPr id="125" name="Obrázek 124"/>
          <p:cNvPicPr>
            <a:picLocks noChangeAspect="1"/>
          </p:cNvPicPr>
          <p:nvPr/>
        </p:nvPicPr>
        <p:blipFill>
          <a:blip r:embed="rId82"/>
          <a:stretch>
            <a:fillRect/>
          </a:stretch>
        </p:blipFill>
        <p:spPr>
          <a:xfrm>
            <a:off x="6909661" y="3377296"/>
            <a:ext cx="1559135" cy="773333"/>
          </a:xfrm>
          <a:prstGeom prst="rect">
            <a:avLst/>
          </a:prstGeom>
        </p:spPr>
      </p:pic>
      <p:pic>
        <p:nvPicPr>
          <p:cNvPr id="12" name="Obrázek 11"/>
          <p:cNvPicPr>
            <a:picLocks noChangeAspect="1"/>
          </p:cNvPicPr>
          <p:nvPr/>
        </p:nvPicPr>
        <p:blipFill>
          <a:blip r:embed="rId83"/>
          <a:stretch>
            <a:fillRect/>
          </a:stretch>
        </p:blipFill>
        <p:spPr>
          <a:xfrm>
            <a:off x="275031" y="4348506"/>
            <a:ext cx="4204732" cy="2448000"/>
          </a:xfrm>
          <a:prstGeom prst="rect">
            <a:avLst/>
          </a:prstGeom>
          <a:ln w="63500">
            <a:solidFill>
              <a:schemeClr val="accent6">
                <a:lumMod val="40000"/>
                <a:lumOff val="60000"/>
              </a:schemeClr>
            </a:solidFill>
          </a:ln>
        </p:spPr>
      </p:pic>
      <p:sp>
        <p:nvSpPr>
          <p:cNvPr id="2" name="Obdélník 1"/>
          <p:cNvSpPr/>
          <p:nvPr/>
        </p:nvSpPr>
        <p:spPr>
          <a:xfrm>
            <a:off x="2126234" y="3240743"/>
            <a:ext cx="2353529" cy="523220"/>
          </a:xfrm>
          <a:prstGeom prst="rect">
            <a:avLst/>
          </a:prstGeom>
          <a:noFill/>
        </p:spPr>
        <p:txBody>
          <a:bodyPr wrap="non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Štětí do toho</a:t>
            </a:r>
            <a:endParaRPr lang="cs-CZ" sz="2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222" name="Tabulka 221"/>
          <p:cNvGraphicFramePr>
            <a:graphicFrameLocks noGrp="1"/>
          </p:cNvGraphicFramePr>
          <p:nvPr>
            <p:extLst>
              <p:ext uri="{D42A27DB-BD31-4B8C-83A1-F6EECF244321}">
                <p14:modId xmlns:p14="http://schemas.microsoft.com/office/powerpoint/2010/main" val="2258533552"/>
              </p:ext>
            </p:extLst>
          </p:nvPr>
        </p:nvGraphicFramePr>
        <p:xfrm>
          <a:off x="5544593" y="1235919"/>
          <a:ext cx="4608511" cy="5629025"/>
        </p:xfrm>
        <a:graphic>
          <a:graphicData uri="http://schemas.openxmlformats.org/drawingml/2006/table">
            <a:tbl>
              <a:tblPr/>
              <a:tblGrid>
                <a:gridCol w="864096">
                  <a:extLst>
                    <a:ext uri="{9D8B030D-6E8A-4147-A177-3AD203B41FA5}">
                      <a16:colId xmlns:a16="http://schemas.microsoft.com/office/drawing/2014/main" val="3029415962"/>
                    </a:ext>
                  </a:extLst>
                </a:gridCol>
                <a:gridCol w="805545">
                  <a:extLst>
                    <a:ext uri="{9D8B030D-6E8A-4147-A177-3AD203B41FA5}">
                      <a16:colId xmlns:a16="http://schemas.microsoft.com/office/drawing/2014/main" val="48893882"/>
                    </a:ext>
                  </a:extLst>
                </a:gridCol>
                <a:gridCol w="868818">
                  <a:extLst>
                    <a:ext uri="{9D8B030D-6E8A-4147-A177-3AD203B41FA5}">
                      <a16:colId xmlns:a16="http://schemas.microsoft.com/office/drawing/2014/main" val="883040858"/>
                    </a:ext>
                  </a:extLst>
                </a:gridCol>
                <a:gridCol w="917925">
                  <a:extLst>
                    <a:ext uri="{9D8B030D-6E8A-4147-A177-3AD203B41FA5}">
                      <a16:colId xmlns:a16="http://schemas.microsoft.com/office/drawing/2014/main" val="1562138069"/>
                    </a:ext>
                  </a:extLst>
                </a:gridCol>
                <a:gridCol w="1152127">
                  <a:extLst>
                    <a:ext uri="{9D8B030D-6E8A-4147-A177-3AD203B41FA5}">
                      <a16:colId xmlns:a16="http://schemas.microsoft.com/office/drawing/2014/main" val="635576721"/>
                    </a:ext>
                  </a:extLst>
                </a:gridCol>
              </a:tblGrid>
              <a:tr h="177477">
                <a:tc rowSpan="4">
                  <a:txBody>
                    <a:bodyPr/>
                    <a:lstStyle/>
                    <a:p>
                      <a:pPr algn="ctr" fontAlgn="ctr"/>
                      <a:r>
                        <a:rPr lang="cs-CZ" sz="1400" b="1" i="0" u="none" strike="noStrike" dirty="0">
                          <a:solidFill>
                            <a:srgbClr val="FF0000"/>
                          </a:solidFill>
                          <a:effectLst/>
                          <a:latin typeface="Arial" panose="020B0604020202020204" pitchFamily="34" charset="0"/>
                        </a:rPr>
                        <a:t>Dospělí</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4">
                  <a:txBody>
                    <a:bodyPr/>
                    <a:lstStyle/>
                    <a:p>
                      <a:pPr algn="ctr" fontAlgn="ctr"/>
                      <a:r>
                        <a:rPr lang="cs-CZ" sz="1300" b="1" i="0" u="none" strike="noStrike" dirty="0">
                          <a:solidFill>
                            <a:srgbClr val="FF0000"/>
                          </a:solidFill>
                          <a:effectLst/>
                          <a:latin typeface="Arial" panose="020B0604020202020204" pitchFamily="34" charset="0"/>
                        </a:rPr>
                        <a:t>Ústecký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4">
                  <a:txBody>
                    <a:bodyPr/>
                    <a:lstStyle/>
                    <a:p>
                      <a:pPr algn="ctr" fontAlgn="ctr"/>
                      <a:r>
                        <a:rPr lang="cs-CZ" sz="1100" b="1" i="0" u="none" strike="noStrike" dirty="0">
                          <a:solidFill>
                            <a:srgbClr val="FF0000"/>
                          </a:solidFill>
                          <a:effectLst/>
                          <a:latin typeface="Arial" panose="020B0604020202020204" pitchFamily="34" charset="0"/>
                        </a:rPr>
                        <a:t>3.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Ransdorf</a:t>
                      </a:r>
                      <a:r>
                        <a:rPr lang="cs-CZ" sz="1100" b="1" i="0" u="none" strike="noStrike" dirty="0">
                          <a:solidFill>
                            <a:srgbClr val="FF0000"/>
                          </a:solidFill>
                          <a:effectLst/>
                          <a:latin typeface="Arial" panose="020B0604020202020204" pitchFamily="34" charset="0"/>
                        </a:rPr>
                        <a:t>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79202912"/>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Zuna Karel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62698135"/>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FF0000"/>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Havner</a:t>
                      </a:r>
                      <a:r>
                        <a:rPr lang="cs-CZ" sz="1100" b="1" i="0" u="none" strike="noStrike" dirty="0">
                          <a:solidFill>
                            <a:srgbClr val="FF0000"/>
                          </a:solidFill>
                          <a:effectLst/>
                          <a:latin typeface="Arial" panose="020B0604020202020204" pitchFamily="34" charset="0"/>
                        </a:rPr>
                        <a:t>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83951124"/>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masér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Zavřel Karel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1421115"/>
                  </a:ext>
                </a:extLst>
              </a:tr>
              <a:tr h="349793">
                <a:tc rowSpan="3">
                  <a:txBody>
                    <a:bodyPr/>
                    <a:lstStyle/>
                    <a:p>
                      <a:pPr algn="ctr" fontAlgn="ctr"/>
                      <a:r>
                        <a:rPr lang="cs-CZ" sz="1600" b="1" i="0" u="none" strike="noStrike" dirty="0">
                          <a:solidFill>
                            <a:srgbClr val="0000CC"/>
                          </a:solidFill>
                          <a:effectLst/>
                          <a:latin typeface="Arial" panose="020B0604020202020204" pitchFamily="34" charset="0"/>
                        </a:rPr>
                        <a:t>Dorost</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pt-BR" sz="1300" b="1" i="0" u="none" strike="noStrike" dirty="0">
                          <a:solidFill>
                            <a:srgbClr val="0000CC"/>
                          </a:solidFill>
                          <a:effectLst/>
                          <a:latin typeface="Arial" panose="020B0604020202020204" pitchFamily="34" charset="0"/>
                        </a:rPr>
                        <a:t>I. A třída </a:t>
                      </a:r>
                      <a:r>
                        <a:rPr lang="cs-CZ" sz="1300" b="1" i="0" u="none" strike="noStrike" dirty="0" smtClean="0">
                          <a:solidFill>
                            <a:srgbClr val="0000CC"/>
                          </a:solidFill>
                          <a:effectLst/>
                          <a:latin typeface="Arial" panose="020B0604020202020204" pitchFamily="34" charset="0"/>
                        </a:rPr>
                        <a:t>s</a:t>
                      </a:r>
                      <a:r>
                        <a:rPr lang="pt-BR" sz="1300" b="1" i="0" u="none" strike="noStrike" dirty="0" smtClean="0">
                          <a:solidFill>
                            <a:srgbClr val="0000CC"/>
                          </a:solidFill>
                          <a:effectLst/>
                          <a:latin typeface="Arial" panose="020B0604020202020204" pitchFamily="34" charset="0"/>
                        </a:rPr>
                        <a:t>kupina </a:t>
                      </a:r>
                      <a:r>
                        <a:rPr lang="pt-BR" sz="1300" b="1" i="0" u="none" strike="noStrike" dirty="0">
                          <a:solidFill>
                            <a:srgbClr val="0000CC"/>
                          </a:solidFill>
                          <a:effectLst/>
                          <a:latin typeface="Arial" panose="020B0604020202020204" pitchFamily="34" charset="0"/>
                        </a:rPr>
                        <a:t>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100" b="1" i="0" u="none" strike="noStrike" dirty="0">
                          <a:solidFill>
                            <a:srgbClr val="0000CC"/>
                          </a:solidFill>
                          <a:effectLst/>
                          <a:latin typeface="Arial" panose="020B0604020202020204" pitchFamily="34" charset="0"/>
                        </a:rPr>
                        <a:t>1.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Podhorský Václav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9798157"/>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smtClean="0">
                          <a:solidFill>
                            <a:srgbClr val="0000CC"/>
                          </a:solidFill>
                          <a:effectLst/>
                          <a:latin typeface="Arial" panose="020B0604020202020204" pitchFamily="34" charset="0"/>
                        </a:rPr>
                        <a:t>Minárik Pavel</a:t>
                      </a:r>
                      <a:endParaRPr lang="cs-CZ" sz="1100" b="1" i="0" u="none" strike="noStrike" dirty="0">
                        <a:solidFill>
                          <a:srgbClr val="0000CC"/>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83764387"/>
                  </a:ext>
                </a:extLst>
              </a:tr>
              <a:tr h="34979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CC"/>
                          </a:solidFill>
                          <a:effectLst/>
                          <a:latin typeface="Arial" panose="020B0604020202020204" pitchFamily="34" charset="0"/>
                        </a:rPr>
                        <a:t>Nedomlelová</a:t>
                      </a:r>
                      <a:r>
                        <a:rPr lang="cs-CZ" sz="1100" b="1" i="0" u="none" strike="noStrike" dirty="0">
                          <a:solidFill>
                            <a:srgbClr val="0000CC"/>
                          </a:solidFill>
                          <a:effectLst/>
                          <a:latin typeface="Arial" panose="020B0604020202020204" pitchFamily="34" charset="0"/>
                        </a:rPr>
                        <a:t> Jana</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82729318"/>
                  </a:ext>
                </a:extLst>
              </a:tr>
              <a:tr h="258067">
                <a:tc rowSpan="3">
                  <a:txBody>
                    <a:bodyPr/>
                    <a:lstStyle/>
                    <a:p>
                      <a:pPr algn="ctr" fontAlgn="ctr"/>
                      <a:r>
                        <a:rPr lang="cs-CZ" sz="1400" b="1" i="0" u="none" strike="noStrike" dirty="0">
                          <a:solidFill>
                            <a:srgbClr val="FF0000"/>
                          </a:solidFill>
                          <a:effectLst/>
                          <a:latin typeface="Arial" panose="020B0604020202020204" pitchFamily="34" charset="0"/>
                        </a:rPr>
                        <a:t>Starší žáci</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300" b="1" i="0" u="none" strike="noStrike" dirty="0">
                          <a:solidFill>
                            <a:srgbClr val="FF0000"/>
                          </a:solidFill>
                          <a:effectLst/>
                          <a:latin typeface="Arial" panose="020B0604020202020204" pitchFamily="34" charset="0"/>
                        </a:rPr>
                        <a:t>Ústecký přebor skupina 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100" b="1" i="0" u="none" strike="noStrike">
                          <a:solidFill>
                            <a:srgbClr val="FF0000"/>
                          </a:solidFill>
                          <a:effectLst/>
                          <a:latin typeface="Arial" panose="020B0604020202020204" pitchFamily="34" charset="0"/>
                        </a:rPr>
                        <a:t>4.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Németh</a:t>
                      </a:r>
                      <a:r>
                        <a:rPr lang="cs-CZ" sz="1100" b="1" i="0" u="none" strike="noStrike" dirty="0">
                          <a:solidFill>
                            <a:srgbClr val="FF0000"/>
                          </a:solidFill>
                          <a:effectLst/>
                          <a:latin typeface="Arial" panose="020B0604020202020204" pitchFamily="34" charset="0"/>
                        </a:rPr>
                        <a:t> Zdeněk</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9457412"/>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Hrdlička René</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89440111"/>
                  </a:ext>
                </a:extLst>
              </a:tr>
              <a:tr h="289058">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NémethDavid</a:t>
                      </a:r>
                      <a:endParaRPr lang="cs-CZ" sz="1100" b="1" i="0" u="none" strike="noStrike" dirty="0">
                        <a:solidFill>
                          <a:srgbClr val="FF0000"/>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347671"/>
                  </a:ext>
                </a:extLst>
              </a:tr>
              <a:tr h="177477">
                <a:tc rowSpan="3">
                  <a:txBody>
                    <a:bodyPr/>
                    <a:lstStyle/>
                    <a:p>
                      <a:pPr algn="ctr" fontAlgn="ctr"/>
                      <a:r>
                        <a:rPr lang="cs-CZ" sz="1400" b="1" i="0" u="none" strike="noStrike" dirty="0">
                          <a:solidFill>
                            <a:srgbClr val="0000CC"/>
                          </a:solidFill>
                          <a:effectLst/>
                          <a:latin typeface="Arial" panose="020B0604020202020204" pitchFamily="34" charset="0"/>
                        </a:rPr>
                        <a:t>Mladší žáci</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300" b="1" i="0" u="none" strike="noStrike" dirty="0">
                          <a:solidFill>
                            <a:srgbClr val="0000CC"/>
                          </a:solidFill>
                          <a:effectLst/>
                          <a:latin typeface="Arial" panose="020B0604020202020204" pitchFamily="34" charset="0"/>
                        </a:rPr>
                        <a:t>Ústecký přebor skupina 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100" b="1" i="0" u="none" strike="noStrike">
                          <a:solidFill>
                            <a:srgbClr val="0000CC"/>
                          </a:solidFill>
                          <a:effectLst/>
                          <a:latin typeface="Arial" panose="020B0604020202020204" pitchFamily="34" charset="0"/>
                        </a:rPr>
                        <a:t>7.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Hromy Miloslav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8729737"/>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Záloha Pavel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8568402"/>
                  </a:ext>
                </a:extLst>
              </a:tr>
              <a:tr h="34979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Kožarský Rostislav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93077366"/>
                  </a:ext>
                </a:extLst>
              </a:tr>
              <a:tr h="343656">
                <a:tc rowSpan="2">
                  <a:txBody>
                    <a:bodyPr/>
                    <a:lstStyle/>
                    <a:p>
                      <a:pPr algn="ctr" fontAlgn="ctr"/>
                      <a:r>
                        <a:rPr lang="cs-CZ" sz="1400" b="1" i="0" u="none" strike="noStrike" dirty="0">
                          <a:solidFill>
                            <a:srgbClr val="FF0000"/>
                          </a:solidFill>
                          <a:effectLst/>
                          <a:latin typeface="Arial" panose="020B0604020202020204" pitchFamily="34" charset="0"/>
                        </a:rPr>
                        <a:t>Starší příprava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2">
                  <a:txBody>
                    <a:bodyPr/>
                    <a:lstStyle/>
                    <a:p>
                      <a:pPr algn="ctr" fontAlgn="ctr"/>
                      <a:r>
                        <a:rPr lang="cs-CZ" sz="1300" b="1" i="0" u="none" strike="noStrike" dirty="0">
                          <a:solidFill>
                            <a:srgbClr val="FF0000"/>
                          </a:solidFill>
                          <a:effectLst/>
                          <a:latin typeface="Arial" panose="020B0604020202020204" pitchFamily="34" charset="0"/>
                        </a:rPr>
                        <a:t>Okresní soutěže</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2">
                  <a:txBody>
                    <a:bodyPr/>
                    <a:lstStyle/>
                    <a:p>
                      <a:pPr algn="ctr" fontAlgn="ctr"/>
                      <a:r>
                        <a:rPr lang="pt-BR" sz="1100" b="1" i="0" u="none" strike="noStrike">
                          <a:solidFill>
                            <a:srgbClr val="FF0000"/>
                          </a:solidFill>
                          <a:effectLst/>
                          <a:latin typeface="Arial" panose="020B0604020202020204" pitchFamily="34" charset="0"/>
                        </a:rPr>
                        <a:t>semifinálová skupina-liga,  9.-12. místo-pohár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Švejdar</a:t>
                      </a:r>
                      <a:r>
                        <a:rPr lang="cs-CZ" sz="1100" b="1" i="0" u="none" strike="noStrike" dirty="0">
                          <a:solidFill>
                            <a:srgbClr val="FF0000"/>
                          </a:solidFill>
                          <a:effectLst/>
                          <a:latin typeface="Arial" panose="020B0604020202020204" pitchFamily="34" charset="0"/>
                        </a:rPr>
                        <a:t> Radek</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5724700"/>
                  </a:ext>
                </a:extLst>
              </a:tr>
              <a:tr h="350768">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Nedomlel Martin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48981557"/>
                  </a:ext>
                </a:extLst>
              </a:tr>
              <a:tr h="352946">
                <a:tc rowSpan="2">
                  <a:txBody>
                    <a:bodyPr/>
                    <a:lstStyle/>
                    <a:p>
                      <a:pPr algn="ctr" fontAlgn="ctr"/>
                      <a:r>
                        <a:rPr lang="cs-CZ" sz="1400" b="1" i="0" u="none" strike="noStrike" dirty="0">
                          <a:solidFill>
                            <a:srgbClr val="0000CC"/>
                          </a:solidFill>
                          <a:effectLst/>
                          <a:latin typeface="Arial" panose="020B0604020202020204" pitchFamily="34" charset="0"/>
                        </a:rPr>
                        <a:t>Mladší příprava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2">
                  <a:txBody>
                    <a:bodyPr/>
                    <a:lstStyle/>
                    <a:p>
                      <a:pPr algn="ctr" fontAlgn="ctr"/>
                      <a:r>
                        <a:rPr lang="cs-CZ" sz="1300" b="1" i="0" u="none" strike="noStrike" dirty="0">
                          <a:solidFill>
                            <a:srgbClr val="0000CC"/>
                          </a:solidFill>
                          <a:effectLst/>
                          <a:latin typeface="Arial" panose="020B0604020202020204" pitchFamily="34" charset="0"/>
                        </a:rPr>
                        <a:t>Okresní soutěže</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2">
                  <a:txBody>
                    <a:bodyPr/>
                    <a:lstStyle/>
                    <a:p>
                      <a:pPr algn="ctr" fontAlgn="ctr"/>
                      <a:r>
                        <a:rPr lang="pt-BR" sz="1100" b="1" i="0" u="none" strike="noStrike" dirty="0">
                          <a:solidFill>
                            <a:srgbClr val="0000CC"/>
                          </a:solidFill>
                          <a:effectLst/>
                          <a:latin typeface="Arial" panose="020B0604020202020204" pitchFamily="34" charset="0"/>
                        </a:rPr>
                        <a:t>13.-16. místo - liga,                 9.-16.místo- pohár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Špaček Jindřich</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81367828"/>
                  </a:ext>
                </a:extLst>
              </a:tr>
              <a:tr h="288032">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Trojan Ervín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1255974"/>
                  </a:ext>
                </a:extLst>
              </a:tr>
              <a:tr h="232259">
                <a:tc rowSpan="3">
                  <a:txBody>
                    <a:bodyPr/>
                    <a:lstStyle/>
                    <a:p>
                      <a:pPr algn="ctr" fontAlgn="ctr"/>
                      <a:r>
                        <a:rPr lang="cs-CZ" sz="1300" b="1" i="0" u="none" strike="noStrike">
                          <a:solidFill>
                            <a:srgbClr val="FF0000"/>
                          </a:solidFill>
                          <a:effectLst/>
                          <a:latin typeface="Arial" panose="020B0604020202020204" pitchFamily="34" charset="0"/>
                        </a:rPr>
                        <a:t>Mini přípravka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300" b="1" i="0" u="none" strike="noStrike" dirty="0">
                          <a:solidFill>
                            <a:srgbClr val="FF0000"/>
                          </a:solidFill>
                          <a:effectLst/>
                          <a:latin typeface="Arial" panose="020B0604020202020204" pitchFamily="34" charset="0"/>
                        </a:rPr>
                        <a:t>Okresní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100" b="1" i="0" u="none" strike="noStrike">
                          <a:solidFill>
                            <a:srgbClr val="FF0000"/>
                          </a:solidFill>
                          <a:effectLst/>
                          <a:latin typeface="Arial" panose="020B0604020202020204" pitchFamily="34" charset="0"/>
                        </a:rPr>
                        <a:t>3. míto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Špaček Jindřich</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32730083"/>
                  </a:ext>
                </a:extLst>
              </a:tr>
              <a:tr h="232259">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Trojan Ervín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89106658"/>
                  </a:ext>
                </a:extLst>
              </a:tr>
              <a:tr h="232259">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Trutnovský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91437371"/>
                  </a:ext>
                </a:extLst>
              </a:tr>
              <a:tr h="190969">
                <a:tc rowSpan="3">
                  <a:txBody>
                    <a:bodyPr/>
                    <a:lstStyle/>
                    <a:p>
                      <a:pPr algn="ctr" fontAlgn="ctr"/>
                      <a:r>
                        <a:rPr lang="cs-CZ" sz="1400" b="1" i="0" u="none" strike="noStrike" dirty="0">
                          <a:solidFill>
                            <a:srgbClr val="0000CC"/>
                          </a:solidFill>
                          <a:effectLst/>
                          <a:latin typeface="Arial" panose="020B0604020202020204" pitchFamily="34" charset="0"/>
                        </a:rPr>
                        <a:t>Stará garda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rowSpan="3">
                  <a:txBody>
                    <a:bodyPr/>
                    <a:lstStyle/>
                    <a:p>
                      <a:pPr algn="ctr" fontAlgn="ctr"/>
                      <a:r>
                        <a:rPr lang="cs-CZ" sz="1300" b="1" i="0" u="none" strike="noStrike" dirty="0">
                          <a:solidFill>
                            <a:srgbClr val="0000CC"/>
                          </a:solidFill>
                          <a:effectLst/>
                          <a:latin typeface="Arial" panose="020B0604020202020204" pitchFamily="34" charset="0"/>
                        </a:rPr>
                        <a:t>Okresní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rowSpan="3">
                  <a:txBody>
                    <a:bodyPr/>
                    <a:lstStyle/>
                    <a:p>
                      <a:pPr algn="ctr" fontAlgn="ctr"/>
                      <a:r>
                        <a:rPr lang="cs-CZ" sz="1100" b="1" i="0" u="none" strike="noStrike" dirty="0">
                          <a:solidFill>
                            <a:srgbClr val="0000CC"/>
                          </a:solidFill>
                          <a:effectLst/>
                          <a:latin typeface="Arial" panose="020B0604020202020204" pitchFamily="34" charset="0"/>
                        </a:rPr>
                        <a:t>3. </a:t>
                      </a:r>
                      <a:r>
                        <a:rPr lang="cs-CZ" sz="1100" b="1" i="0" u="none" strike="noStrike" dirty="0" smtClean="0">
                          <a:solidFill>
                            <a:srgbClr val="0000CC"/>
                          </a:solidFill>
                          <a:effectLst/>
                          <a:latin typeface="Arial" panose="020B0604020202020204" pitchFamily="34" charset="0"/>
                        </a:rPr>
                        <a:t>místo</a:t>
                      </a:r>
                      <a:endParaRPr lang="cs-CZ" sz="1100" b="1" i="0" u="none" strike="noStrike" dirty="0">
                        <a:solidFill>
                          <a:srgbClr val="0000CC"/>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manager 1</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Jerman Daniel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2045670"/>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err="1">
                          <a:solidFill>
                            <a:srgbClr val="0000CC"/>
                          </a:solidFill>
                          <a:effectLst/>
                          <a:latin typeface="Arial" panose="020B0604020202020204" pitchFamily="34" charset="0"/>
                        </a:rPr>
                        <a:t>manager</a:t>
                      </a:r>
                      <a:r>
                        <a:rPr lang="cs-CZ" sz="1100" b="1" i="0" u="none" strike="noStrike" dirty="0">
                          <a:solidFill>
                            <a:srgbClr val="0000CC"/>
                          </a:solidFill>
                          <a:effectLst/>
                          <a:latin typeface="Arial" panose="020B0604020202020204" pitchFamily="34" charset="0"/>
                        </a:rPr>
                        <a:t> 2</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Šťastný Milan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4266448"/>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manager 3</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Tyle Jan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573257957"/>
                  </a:ext>
                </a:extLst>
              </a:tr>
            </a:tbl>
          </a:graphicData>
        </a:graphic>
      </p:graphicFrame>
      <p:sp>
        <p:nvSpPr>
          <p:cNvPr id="223" name="TextovéPole 222"/>
          <p:cNvSpPr txBox="1"/>
          <p:nvPr/>
        </p:nvSpPr>
        <p:spPr>
          <a:xfrm>
            <a:off x="5544593" y="163116"/>
            <a:ext cx="4608511" cy="892552"/>
          </a:xfrm>
          <a:prstGeom prst="rect">
            <a:avLst/>
          </a:prstGeom>
          <a:pattFill prst="dashVert">
            <a:fgClr>
              <a:schemeClr val="accent1"/>
            </a:fgClr>
            <a:bgClr>
              <a:schemeClr val="bg1"/>
            </a:bgClr>
          </a:pattFill>
          <a:ln w="66675">
            <a:solidFill>
              <a:srgbClr val="006699"/>
            </a:solidFill>
          </a:ln>
        </p:spPr>
        <p:txBody>
          <a:bodyPr wrap="square" rtlCol="0">
            <a:spAutoFit/>
          </a:bodyPr>
          <a:lstStyle/>
          <a:p>
            <a:pPr algn="ctr"/>
            <a:r>
              <a:rPr lang="cs-CZ" sz="2600" dirty="0" smtClean="0">
                <a:gradFill flip="none" rotWithShape="1">
                  <a:gsLst>
                    <a:gs pos="37000">
                      <a:schemeClr val="accent6">
                        <a:lumMod val="75000"/>
                      </a:schemeClr>
                    </a:gs>
                    <a:gs pos="73000">
                      <a:srgbClr val="FF0066"/>
                    </a:gs>
                  </a:gsLst>
                  <a:path path="circle">
                    <a:fillToRect l="100000" b="100000"/>
                  </a:path>
                  <a:tileRect t="-100000" r="-100000"/>
                </a:gradFill>
                <a:latin typeface="Segoe UI Black" panose="020B0A02040204020203" pitchFamily="34" charset="0"/>
                <a:ea typeface="Segoe UI Black" panose="020B0A02040204020203" pitchFamily="34" charset="0"/>
                <a:cs typeface="Segoe UI Black" panose="020B0A02040204020203" pitchFamily="34" charset="0"/>
              </a:rPr>
              <a:t>Mužstva SK Štětí před startem jarní části soutěže</a:t>
            </a:r>
          </a:p>
        </p:txBody>
      </p:sp>
      <p:graphicFrame>
        <p:nvGraphicFramePr>
          <p:cNvPr id="219" name="Tabulka 218"/>
          <p:cNvGraphicFramePr>
            <a:graphicFrameLocks noGrp="1"/>
          </p:cNvGraphicFramePr>
          <p:nvPr>
            <p:extLst>
              <p:ext uri="{D42A27DB-BD31-4B8C-83A1-F6EECF244321}">
                <p14:modId xmlns:p14="http://schemas.microsoft.com/office/powerpoint/2010/main" val="2209374142"/>
              </p:ext>
            </p:extLst>
          </p:nvPr>
        </p:nvGraphicFramePr>
        <p:xfrm>
          <a:off x="329341" y="2388498"/>
          <a:ext cx="4311758" cy="4396973"/>
        </p:xfrm>
        <a:graphic>
          <a:graphicData uri="http://schemas.openxmlformats.org/drawingml/2006/table">
            <a:tbl>
              <a:tblPr/>
              <a:tblGrid>
                <a:gridCol w="691290">
                  <a:extLst>
                    <a:ext uri="{9D8B030D-6E8A-4147-A177-3AD203B41FA5}">
                      <a16:colId xmlns:a16="http://schemas.microsoft.com/office/drawing/2014/main" val="785089821"/>
                    </a:ext>
                  </a:extLst>
                </a:gridCol>
                <a:gridCol w="418297">
                  <a:extLst>
                    <a:ext uri="{9D8B030D-6E8A-4147-A177-3AD203B41FA5}">
                      <a16:colId xmlns:a16="http://schemas.microsoft.com/office/drawing/2014/main" val="2149769207"/>
                    </a:ext>
                  </a:extLst>
                </a:gridCol>
                <a:gridCol w="585615">
                  <a:extLst>
                    <a:ext uri="{9D8B030D-6E8A-4147-A177-3AD203B41FA5}">
                      <a16:colId xmlns:a16="http://schemas.microsoft.com/office/drawing/2014/main" val="605264164"/>
                    </a:ext>
                  </a:extLst>
                </a:gridCol>
                <a:gridCol w="920253">
                  <a:extLst>
                    <a:ext uri="{9D8B030D-6E8A-4147-A177-3AD203B41FA5}">
                      <a16:colId xmlns:a16="http://schemas.microsoft.com/office/drawing/2014/main" val="466271489"/>
                    </a:ext>
                  </a:extLst>
                </a:gridCol>
                <a:gridCol w="986300">
                  <a:extLst>
                    <a:ext uri="{9D8B030D-6E8A-4147-A177-3AD203B41FA5}">
                      <a16:colId xmlns:a16="http://schemas.microsoft.com/office/drawing/2014/main" val="1434031702"/>
                    </a:ext>
                  </a:extLst>
                </a:gridCol>
                <a:gridCol w="710003">
                  <a:extLst>
                    <a:ext uri="{9D8B030D-6E8A-4147-A177-3AD203B41FA5}">
                      <a16:colId xmlns:a16="http://schemas.microsoft.com/office/drawing/2014/main" val="4160876141"/>
                    </a:ext>
                  </a:extLst>
                </a:gridCol>
              </a:tblGrid>
              <a:tr h="252523">
                <a:tc gridSpan="6">
                  <a:txBody>
                    <a:bodyPr/>
                    <a:lstStyle/>
                    <a:p>
                      <a:pPr algn="ctr" fontAlgn="ctr"/>
                      <a:r>
                        <a:rPr lang="cs-CZ" sz="1600" b="1" i="0" u="none" strike="noStrike" dirty="0">
                          <a:solidFill>
                            <a:srgbClr val="000000"/>
                          </a:solidFill>
                          <a:effectLst/>
                          <a:latin typeface="Berlin Sans FB Demi" panose="020E0802020502020306" pitchFamily="34" charset="0"/>
                        </a:rPr>
                        <a:t>Stará garda Jaro 2018 změny vyhrazeny </a:t>
                      </a:r>
                    </a:p>
                  </a:txBody>
                  <a:tcPr marL="2476" marR="2476" marT="2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42696297"/>
                  </a:ext>
                </a:extLst>
              </a:tr>
              <a:tr h="230242">
                <a:tc>
                  <a:txBody>
                    <a:bodyPr/>
                    <a:lstStyle/>
                    <a:p>
                      <a:pPr algn="ctr" fontAlgn="ctr"/>
                      <a:r>
                        <a:rPr lang="cs-CZ" sz="1000" b="1" i="0" u="none" strike="noStrike" dirty="0">
                          <a:solidFill>
                            <a:srgbClr val="000000"/>
                          </a:solidFill>
                          <a:effectLst/>
                          <a:latin typeface="Arial" panose="020B0604020202020204" pitchFamily="34" charset="0"/>
                        </a:rPr>
                        <a:t>Datum</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000" b="1" i="0" u="none" strike="noStrike" dirty="0">
                          <a:solidFill>
                            <a:srgbClr val="000000"/>
                          </a:solidFill>
                          <a:effectLst/>
                          <a:latin typeface="Arial" panose="020B0604020202020204" pitchFamily="34" charset="0"/>
                        </a:rPr>
                        <a:t>Den</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000" b="1" i="0" u="none" strike="noStrike" dirty="0">
                          <a:solidFill>
                            <a:srgbClr val="000000"/>
                          </a:solidFill>
                          <a:effectLst/>
                          <a:latin typeface="Arial" panose="020B0604020202020204" pitchFamily="34" charset="0"/>
                        </a:rPr>
                        <a:t>Čas</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000" b="1" i="0" u="none" strike="noStrike" dirty="0">
                          <a:solidFill>
                            <a:srgbClr val="000000"/>
                          </a:solidFill>
                          <a:effectLst/>
                          <a:latin typeface="Arial" panose="020B0604020202020204" pitchFamily="34" charset="0"/>
                        </a:rPr>
                        <a:t>Venku</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000" b="1" i="0" u="none" strike="noStrike" dirty="0">
                          <a:solidFill>
                            <a:srgbClr val="000000"/>
                          </a:solidFill>
                          <a:effectLst/>
                          <a:latin typeface="Arial" panose="020B0604020202020204" pitchFamily="34" charset="0"/>
                        </a:rPr>
                        <a:t>Doma</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000" b="1" i="0" u="none" strike="noStrike" dirty="0">
                          <a:solidFill>
                            <a:srgbClr val="000000"/>
                          </a:solidFill>
                          <a:effectLst/>
                          <a:latin typeface="Arial" panose="020B0604020202020204" pitchFamily="34" charset="0"/>
                        </a:rPr>
                        <a:t>Kolo</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3872865"/>
                  </a:ext>
                </a:extLst>
              </a:tr>
              <a:tr h="428959">
                <a:tc>
                  <a:txBody>
                    <a:bodyPr/>
                    <a:lstStyle/>
                    <a:p>
                      <a:pPr algn="ctr" fontAlgn="ctr"/>
                      <a:r>
                        <a:rPr lang="cs-CZ" sz="1050" b="1" i="0" u="none" strike="noStrike" dirty="0">
                          <a:solidFill>
                            <a:srgbClr val="000000"/>
                          </a:solidFill>
                          <a:effectLst/>
                          <a:latin typeface="Arial" panose="020B0604020202020204" pitchFamily="34" charset="0"/>
                        </a:rPr>
                        <a:t>13.04.2018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err="1">
                          <a:solidFill>
                            <a:srgbClr val="000000"/>
                          </a:solidFill>
                          <a:effectLst/>
                          <a:latin typeface="Arial" panose="020B0604020202020204" pitchFamily="34" charset="0"/>
                        </a:rPr>
                        <a:t>Tigo</a:t>
                      </a:r>
                      <a:r>
                        <a:rPr lang="cs-CZ" sz="1050" b="1" i="0" u="none" strike="noStrike" dirty="0">
                          <a:solidFill>
                            <a:srgbClr val="000000"/>
                          </a:solidFill>
                          <a:effectLst/>
                          <a:latin typeface="Arial" panose="020B0604020202020204" pitchFamily="34" charset="0"/>
                        </a:rPr>
                        <a:t> Nučnice 1996</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10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37235648"/>
                  </a:ext>
                </a:extLst>
              </a:tr>
              <a:tr h="428959">
                <a:tc>
                  <a:txBody>
                    <a:bodyPr/>
                    <a:lstStyle/>
                    <a:p>
                      <a:pPr algn="ctr" fontAlgn="ctr"/>
                      <a:r>
                        <a:rPr lang="cs-CZ" sz="1050" b="1" i="0" u="none" strike="noStrike">
                          <a:solidFill>
                            <a:srgbClr val="000000"/>
                          </a:solidFill>
                          <a:effectLst/>
                          <a:latin typeface="Arial" panose="020B0604020202020204" pitchFamily="34" charset="0"/>
                        </a:rPr>
                        <a:t>20.04.2018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err="1">
                          <a:solidFill>
                            <a:srgbClr val="000000"/>
                          </a:solidFill>
                          <a:effectLst/>
                          <a:latin typeface="Arial" panose="020B0604020202020204" pitchFamily="34" charset="0"/>
                        </a:rPr>
                        <a:t>Sepap</a:t>
                      </a:r>
                      <a:r>
                        <a:rPr lang="cs-CZ" sz="1050" b="1" i="0" u="none" strike="noStrike" dirty="0">
                          <a:solidFill>
                            <a:srgbClr val="000000"/>
                          </a:solidFill>
                          <a:effectLst/>
                          <a:latin typeface="Arial" panose="020B0604020202020204" pitchFamily="34" charset="0"/>
                        </a:rPr>
                        <a:t>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ASK Lovosice</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11</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461270056"/>
                  </a:ext>
                </a:extLst>
              </a:tr>
              <a:tr h="428959">
                <a:tc>
                  <a:txBody>
                    <a:bodyPr/>
                    <a:lstStyle/>
                    <a:p>
                      <a:pPr algn="ctr" fontAlgn="ctr"/>
                      <a:r>
                        <a:rPr lang="cs-CZ" sz="1050" b="1" i="0" u="none" strike="noStrike">
                          <a:solidFill>
                            <a:srgbClr val="000000"/>
                          </a:solidFill>
                          <a:effectLst/>
                          <a:latin typeface="Arial" panose="020B0604020202020204" pitchFamily="34" charset="0"/>
                        </a:rPr>
                        <a:t>27.04.2018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err="1">
                          <a:solidFill>
                            <a:srgbClr val="000000"/>
                          </a:solidFill>
                          <a:effectLst/>
                          <a:latin typeface="Arial" panose="020B0604020202020204" pitchFamily="34" charset="0"/>
                        </a:rPr>
                        <a:t>Sepap</a:t>
                      </a:r>
                      <a:r>
                        <a:rPr lang="cs-CZ" sz="1050" b="1" i="0" u="none" strike="noStrike" dirty="0">
                          <a:solidFill>
                            <a:srgbClr val="000000"/>
                          </a:solidFill>
                          <a:effectLst/>
                          <a:latin typeface="Arial" panose="020B0604020202020204" pitchFamily="34" charset="0"/>
                        </a:rPr>
                        <a:t>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Sokol Hoštka</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40513579"/>
                  </a:ext>
                </a:extLst>
              </a:tr>
              <a:tr h="428959">
                <a:tc>
                  <a:txBody>
                    <a:bodyPr/>
                    <a:lstStyle/>
                    <a:p>
                      <a:pPr algn="ctr" fontAlgn="ctr"/>
                      <a:r>
                        <a:rPr lang="cs-CZ" sz="1050" b="1" i="0" u="none" strike="noStrike" dirty="0">
                          <a:solidFill>
                            <a:srgbClr val="000000"/>
                          </a:solidFill>
                          <a:effectLst/>
                          <a:latin typeface="Arial" panose="020B0604020202020204" pitchFamily="34" charset="0"/>
                        </a:rPr>
                        <a:t>04.05.2018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cs-CZ" sz="1050" b="1" i="0" u="none" strike="noStrike" dirty="0">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cs-CZ" sz="1050" b="1" i="0" u="none" strike="noStrike" dirty="0" err="1">
                          <a:solidFill>
                            <a:srgbClr val="000000"/>
                          </a:solidFill>
                          <a:effectLst/>
                          <a:latin typeface="Arial" panose="020B0604020202020204" pitchFamily="34" charset="0"/>
                        </a:rPr>
                        <a:t>Sepap</a:t>
                      </a:r>
                      <a:r>
                        <a:rPr lang="cs-CZ" sz="1050" b="1" i="0" u="none" strike="noStrike" dirty="0">
                          <a:solidFill>
                            <a:srgbClr val="000000"/>
                          </a:solidFill>
                          <a:effectLst/>
                          <a:latin typeface="Arial" panose="020B0604020202020204" pitchFamily="34" charset="0"/>
                        </a:rPr>
                        <a:t>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cs-CZ" sz="1050" b="1" i="0" u="none" strike="noStrike" dirty="0">
                          <a:solidFill>
                            <a:srgbClr val="000000"/>
                          </a:solidFill>
                          <a:effectLst/>
                          <a:latin typeface="Arial" panose="020B0604020202020204" pitchFamily="34" charset="0"/>
                        </a:rPr>
                        <a:t>volno</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cs-CZ" sz="1050" b="1" i="0" u="none" strike="noStrike" dirty="0">
                          <a:solidFill>
                            <a:srgbClr val="000000"/>
                          </a:solidFill>
                          <a:effectLst/>
                          <a:latin typeface="Arial" panose="020B0604020202020204" pitchFamily="34" charset="0"/>
                        </a:rPr>
                        <a:t>13</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43477392"/>
                  </a:ext>
                </a:extLst>
              </a:tr>
              <a:tr h="428959">
                <a:tc>
                  <a:txBody>
                    <a:bodyPr/>
                    <a:lstStyle/>
                    <a:p>
                      <a:pPr algn="ctr" fontAlgn="ctr"/>
                      <a:r>
                        <a:rPr lang="cs-CZ" sz="1050" b="1" i="0" u="none" strike="noStrike">
                          <a:solidFill>
                            <a:srgbClr val="000000"/>
                          </a:solidFill>
                          <a:effectLst/>
                          <a:latin typeface="Arial" panose="020B0604020202020204" pitchFamily="34" charset="0"/>
                        </a:rPr>
                        <a:t>11.05.2018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FK Litoměřicko</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255629409"/>
                  </a:ext>
                </a:extLst>
              </a:tr>
              <a:tr h="428959">
                <a:tc>
                  <a:txBody>
                    <a:bodyPr/>
                    <a:lstStyle/>
                    <a:p>
                      <a:pPr algn="ctr" fontAlgn="ctr"/>
                      <a:r>
                        <a:rPr lang="cs-CZ" sz="1050" b="1" i="0" u="none" strike="noStrike">
                          <a:solidFill>
                            <a:srgbClr val="000000"/>
                          </a:solidFill>
                          <a:effectLst/>
                          <a:latin typeface="Arial" panose="020B0604020202020204" pitchFamily="34" charset="0"/>
                        </a:rPr>
                        <a:t>18.05.2018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Slavoj Bohušovice </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err="1">
                          <a:solidFill>
                            <a:srgbClr val="000000"/>
                          </a:solidFill>
                          <a:effectLst/>
                          <a:latin typeface="Arial" panose="020B0604020202020204" pitchFamily="34" charset="0"/>
                        </a:rPr>
                        <a:t>Sepap</a:t>
                      </a:r>
                      <a:r>
                        <a:rPr lang="cs-CZ" sz="1050" b="1" i="0" u="none" strike="noStrike" dirty="0">
                          <a:solidFill>
                            <a:srgbClr val="000000"/>
                          </a:solidFill>
                          <a:effectLst/>
                          <a:latin typeface="Arial" panose="020B0604020202020204" pitchFamily="34" charset="0"/>
                        </a:rPr>
                        <a:t>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25418617"/>
                  </a:ext>
                </a:extLst>
              </a:tr>
              <a:tr h="428959">
                <a:tc>
                  <a:txBody>
                    <a:bodyPr/>
                    <a:lstStyle/>
                    <a:p>
                      <a:pPr algn="ctr" fontAlgn="ctr"/>
                      <a:r>
                        <a:rPr lang="cs-CZ" sz="1050" b="1" i="0" u="none" strike="noStrike">
                          <a:solidFill>
                            <a:srgbClr val="000000"/>
                          </a:solidFill>
                          <a:effectLst/>
                          <a:latin typeface="Arial" panose="020B0604020202020204" pitchFamily="34" charset="0"/>
                        </a:rPr>
                        <a:t>25.05.2018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TJ Žitenice</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16</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1370167"/>
                  </a:ext>
                </a:extLst>
              </a:tr>
              <a:tr h="428959">
                <a:tc>
                  <a:txBody>
                    <a:bodyPr/>
                    <a:lstStyle/>
                    <a:p>
                      <a:pPr algn="ctr" fontAlgn="ctr"/>
                      <a:r>
                        <a:rPr lang="cs-CZ" sz="1050" b="1" i="0" u="none" strike="noStrike">
                          <a:solidFill>
                            <a:srgbClr val="000000"/>
                          </a:solidFill>
                          <a:effectLst/>
                          <a:latin typeface="Arial" panose="020B0604020202020204" pitchFamily="34" charset="0"/>
                        </a:rPr>
                        <a:t>01.06.2018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Sokol Pokratice</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17</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59814524"/>
                  </a:ext>
                </a:extLst>
              </a:tr>
              <a:tr h="428959">
                <a:tc>
                  <a:txBody>
                    <a:bodyPr/>
                    <a:lstStyle/>
                    <a:p>
                      <a:pPr algn="ctr" fontAlgn="ctr"/>
                      <a:r>
                        <a:rPr lang="cs-CZ" sz="1050" b="1" i="0" u="none" strike="noStrike">
                          <a:solidFill>
                            <a:srgbClr val="000000"/>
                          </a:solidFill>
                          <a:effectLst/>
                          <a:latin typeface="Arial" panose="020B0604020202020204" pitchFamily="34" charset="0"/>
                        </a:rPr>
                        <a:t>08.06.2018</a:t>
                      </a:r>
                    </a:p>
                  </a:txBody>
                  <a:tcPr marL="2476" marR="2476" marT="247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TJ Sokol České Kopisty</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18</a:t>
                      </a:r>
                    </a:p>
                  </a:txBody>
                  <a:tcPr marL="2476" marR="2476" marT="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93519307"/>
                  </a:ext>
                </a:extLst>
              </a:tr>
            </a:tbl>
          </a:graphicData>
        </a:graphic>
      </p:graphicFrame>
      <p:sp>
        <p:nvSpPr>
          <p:cNvPr id="220" name="TextovéPole 219"/>
          <p:cNvSpPr txBox="1"/>
          <p:nvPr/>
        </p:nvSpPr>
        <p:spPr>
          <a:xfrm>
            <a:off x="128371" y="163116"/>
            <a:ext cx="4385527" cy="1938992"/>
          </a:xfrm>
          <a:prstGeom prst="rect">
            <a:avLst/>
          </a:prstGeom>
          <a:solidFill>
            <a:srgbClr val="CCFFFF"/>
          </a:solidFill>
          <a:effectLst>
            <a:glow rad="101600">
              <a:srgbClr val="99FF99">
                <a:alpha val="40000"/>
              </a:srgbClr>
            </a:glow>
            <a:softEdge rad="419100"/>
          </a:effectLst>
        </p:spPr>
        <p:txBody>
          <a:bodyPr wrap="square" rtlCol="0">
            <a:spAutoFit/>
          </a:bodyPr>
          <a:lstStyle/>
          <a:p>
            <a:pPr algn="ctr"/>
            <a:r>
              <a:rPr lang="cs-CZ" sz="2000" dirty="0" smtClean="0">
                <a:solidFill>
                  <a:srgbClr val="CC0066"/>
                </a:solidFill>
                <a:latin typeface="Arial Black" panose="020B0A04020102020204" pitchFamily="34" charset="0"/>
              </a:rPr>
              <a:t>Stará garda hraje na jaře 6x doma. V okresním přeboru je je na 3. místě a jak jsme  se dozvěděli od Honzy </a:t>
            </a:r>
            <a:r>
              <a:rPr lang="cs-CZ" sz="2000" dirty="0" err="1" smtClean="0">
                <a:solidFill>
                  <a:srgbClr val="CC0066"/>
                </a:solidFill>
                <a:latin typeface="Arial Black" panose="020B0A04020102020204" pitchFamily="34" charset="0"/>
              </a:rPr>
              <a:t>Tyleho</a:t>
            </a:r>
            <a:r>
              <a:rPr lang="cs-CZ" sz="2000" dirty="0" smtClean="0">
                <a:solidFill>
                  <a:srgbClr val="CC0066"/>
                </a:solidFill>
                <a:latin typeface="Arial Black" panose="020B0A04020102020204" pitchFamily="34" charset="0"/>
              </a:rPr>
              <a:t>, tak chce toto umístění na jaře udržet</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7" name="TextovéPole 6"/>
          <p:cNvSpPr txBox="1"/>
          <p:nvPr/>
        </p:nvSpPr>
        <p:spPr>
          <a:xfrm>
            <a:off x="143992" y="91108"/>
            <a:ext cx="4608512" cy="707886"/>
          </a:xfrm>
          <a:prstGeom prst="rect">
            <a:avLst/>
          </a:prstGeom>
          <a:gradFill flip="none" rotWithShape="1">
            <a:gsLst>
              <a:gs pos="0">
                <a:schemeClr val="accent1">
                  <a:lumMod val="0"/>
                  <a:lumOff val="100000"/>
                </a:schemeClr>
              </a:gs>
              <a:gs pos="35000">
                <a:schemeClr val="accent1">
                  <a:lumMod val="0"/>
                  <a:lumOff val="100000"/>
                </a:schemeClr>
              </a:gs>
              <a:gs pos="100000">
                <a:srgbClr val="66FF66"/>
              </a:gs>
            </a:gsLst>
            <a:path path="circle">
              <a:fillToRect l="50000" t="-80000" r="50000" b="180000"/>
            </a:path>
            <a:tileRect/>
          </a:gradFill>
          <a:effectLst>
            <a:glow rad="101600">
              <a:srgbClr val="FFFF66">
                <a:alpha val="40000"/>
              </a:srgbClr>
            </a:glow>
            <a:softEdge rad="241300"/>
          </a:effectLst>
        </p:spPr>
        <p:txBody>
          <a:bodyPr wrap="square" rtlCol="0">
            <a:spAutoFit/>
          </a:bodyPr>
          <a:lstStyle/>
          <a:p>
            <a:pPr algn="ctr"/>
            <a:r>
              <a:rPr lang="cs-CZ" sz="2000" dirty="0" smtClean="0">
                <a:solidFill>
                  <a:srgbClr val="0000FF"/>
                </a:solidFill>
                <a:latin typeface="Eras Bold ITC" panose="020B0907030504020204" pitchFamily="34" charset="0"/>
              </a:rPr>
              <a:t>Přijďte zaplnit hlediště fotbalového stadionu ve Štětí</a:t>
            </a:r>
          </a:p>
        </p:txBody>
      </p:sp>
      <p:sp>
        <p:nvSpPr>
          <p:cNvPr id="82" name="TextovéPole 81"/>
          <p:cNvSpPr txBox="1"/>
          <p:nvPr/>
        </p:nvSpPr>
        <p:spPr>
          <a:xfrm>
            <a:off x="5439180" y="272579"/>
            <a:ext cx="4536504" cy="3046988"/>
          </a:xfrm>
          <a:prstGeom prst="rect">
            <a:avLst/>
          </a:prstGeom>
          <a:gradFill>
            <a:gsLst>
              <a:gs pos="35000">
                <a:srgbClr val="FF99FF"/>
              </a:gs>
              <a:gs pos="65000">
                <a:srgbClr val="FF9933"/>
              </a:gs>
            </a:gsLst>
            <a:lin ang="5400000" scaled="1"/>
          </a:gradFill>
          <a:effectLst>
            <a:glow rad="63500">
              <a:srgbClr val="6AF50B">
                <a:alpha val="40000"/>
              </a:srgbClr>
            </a:glow>
            <a:softEdge rad="368300"/>
          </a:effectLst>
        </p:spPr>
        <p:txBody>
          <a:bodyPr wrap="square" rtlCol="0">
            <a:spAutoFit/>
          </a:bodyPr>
          <a:lstStyle/>
          <a:p>
            <a:pPr algn="ctr"/>
            <a:r>
              <a:rPr lang="cs-CZ" sz="3200" dirty="0" smtClean="0">
                <a:solidFill>
                  <a:srgbClr val="003399"/>
                </a:solidFill>
                <a:latin typeface="Arial Black" panose="020B0A04020102020204" pitchFamily="34" charset="0"/>
              </a:rPr>
              <a:t>Okresní derby </a:t>
            </a:r>
          </a:p>
          <a:p>
            <a:pPr algn="ctr"/>
            <a:r>
              <a:rPr lang="cs-CZ" sz="3200" dirty="0" smtClean="0">
                <a:solidFill>
                  <a:srgbClr val="003399"/>
                </a:solidFill>
                <a:latin typeface="Arial Black" panose="020B0A04020102020204" pitchFamily="34" charset="0"/>
              </a:rPr>
              <a:t>v 1. kole zápasu</a:t>
            </a:r>
          </a:p>
          <a:p>
            <a:pPr algn="ctr"/>
            <a:r>
              <a:rPr lang="cs-CZ" sz="3200" dirty="0" smtClean="0">
                <a:solidFill>
                  <a:srgbClr val="003399"/>
                </a:solidFill>
                <a:latin typeface="Arial Black" panose="020B0A04020102020204" pitchFamily="34" charset="0"/>
              </a:rPr>
              <a:t>O pohár hejtmana Ústeckého kraje </a:t>
            </a:r>
          </a:p>
          <a:p>
            <a:pPr algn="ctr"/>
            <a:r>
              <a:rPr lang="cs-CZ" sz="3200" dirty="0" smtClean="0">
                <a:solidFill>
                  <a:srgbClr val="003399"/>
                </a:solidFill>
                <a:latin typeface="Arial Black" panose="020B0A04020102020204" pitchFamily="34" charset="0"/>
              </a:rPr>
              <a:t>v kategorii </a:t>
            </a:r>
          </a:p>
          <a:p>
            <a:pPr algn="ctr"/>
            <a:r>
              <a:rPr lang="cs-CZ" sz="3200" dirty="0" smtClean="0">
                <a:solidFill>
                  <a:srgbClr val="003399"/>
                </a:solidFill>
                <a:latin typeface="Arial Black" panose="020B0A04020102020204" pitchFamily="34" charset="0"/>
              </a:rPr>
              <a:t>starších žáků</a:t>
            </a:r>
          </a:p>
        </p:txBody>
      </p:sp>
      <p:sp>
        <p:nvSpPr>
          <p:cNvPr id="84" name="TextovéPole 83"/>
          <p:cNvSpPr txBox="1"/>
          <p:nvPr/>
        </p:nvSpPr>
        <p:spPr>
          <a:xfrm>
            <a:off x="5544592" y="3997538"/>
            <a:ext cx="4536503" cy="2862322"/>
          </a:xfrm>
          <a:prstGeom prst="rect">
            <a:avLst/>
          </a:prstGeom>
          <a:solidFill>
            <a:srgbClr val="00FFCC"/>
          </a:solidFill>
          <a:ln w="92075" cmpd="sng">
            <a:solidFill>
              <a:srgbClr val="008000"/>
            </a:solidFill>
            <a:prstDash val="sysDash"/>
          </a:ln>
          <a:effectLst>
            <a:glow>
              <a:srgbClr val="FFFF66"/>
            </a:glow>
            <a:softEdge rad="0"/>
          </a:effectLst>
        </p:spPr>
        <p:txBody>
          <a:bodyPr wrap="square" rtlCol="0">
            <a:spAutoFit/>
          </a:bodyPr>
          <a:lstStyle/>
          <a:p>
            <a:pPr algn="ctr"/>
            <a:r>
              <a:rPr lang="cs-CZ" sz="3600" dirty="0" smtClean="0">
                <a:solidFill>
                  <a:srgbClr val="FF0066"/>
                </a:solidFill>
                <a:latin typeface="Arial Black" panose="020B0A04020102020204" pitchFamily="34" charset="0"/>
              </a:rPr>
              <a:t>SK Štětí -</a:t>
            </a:r>
          </a:p>
          <a:p>
            <a:pPr algn="ctr"/>
            <a:r>
              <a:rPr lang="cs-CZ" sz="3600" dirty="0" smtClean="0">
                <a:solidFill>
                  <a:srgbClr val="FF0066"/>
                </a:solidFill>
                <a:latin typeface="Arial Black" panose="020B0A04020102020204" pitchFamily="34" charset="0"/>
              </a:rPr>
              <a:t>SK Roudnice </a:t>
            </a:r>
            <a:r>
              <a:rPr lang="cs-CZ" sz="3600" dirty="0" err="1" smtClean="0">
                <a:solidFill>
                  <a:srgbClr val="FF0066"/>
                </a:solidFill>
                <a:latin typeface="Arial Black" panose="020B0A04020102020204" pitchFamily="34" charset="0"/>
              </a:rPr>
              <a:t>n.L.</a:t>
            </a:r>
            <a:endParaRPr lang="cs-CZ" sz="3600" dirty="0" smtClean="0">
              <a:solidFill>
                <a:srgbClr val="FF0066"/>
              </a:solidFill>
              <a:latin typeface="Arial Black" panose="020B0A04020102020204" pitchFamily="34" charset="0"/>
            </a:endParaRPr>
          </a:p>
          <a:p>
            <a:pPr algn="ctr"/>
            <a:r>
              <a:rPr lang="cs-CZ" sz="3600" dirty="0" smtClean="0">
                <a:solidFill>
                  <a:srgbClr val="FF0066"/>
                </a:solidFill>
                <a:latin typeface="Arial Black" panose="020B0A04020102020204" pitchFamily="34" charset="0"/>
              </a:rPr>
              <a:t>Úterý 3.4.2018</a:t>
            </a:r>
          </a:p>
          <a:p>
            <a:pPr algn="ctr"/>
            <a:r>
              <a:rPr lang="cs-CZ" sz="3600" dirty="0" smtClean="0">
                <a:solidFill>
                  <a:srgbClr val="FF0066"/>
                </a:solidFill>
                <a:latin typeface="Arial Black" panose="020B0A04020102020204" pitchFamily="34" charset="0"/>
              </a:rPr>
              <a:t>17:00 hod</a:t>
            </a:r>
          </a:p>
          <a:p>
            <a:pPr algn="ctr"/>
            <a:endParaRPr lang="cs-CZ" sz="3600" dirty="0" smtClean="0">
              <a:latin typeface="Arial Black" panose="020B0A04020102020204" pitchFamily="34" charset="0"/>
            </a:endParaRPr>
          </a:p>
        </p:txBody>
      </p:sp>
      <p:pic>
        <p:nvPicPr>
          <p:cNvPr id="85" name="Obrázek 84" descr="&lt;strong&gt;SK&lt;/strong&gt; &lt;strong&gt;Štětí&lt;/strong&gt; &lt;strong&gt;Logo&lt;/strong&gt; Vector (.CDR) Free Download"/>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5724744" y="5807762"/>
            <a:ext cx="792000" cy="792000"/>
          </a:xfrm>
          <a:prstGeom prst="rect">
            <a:avLst/>
          </a:prstGeom>
        </p:spPr>
      </p:pic>
      <p:pic>
        <p:nvPicPr>
          <p:cNvPr id="86" name="Obrázek 85" descr="&lt;strong&gt;SK&lt;/strong&gt; &lt;strong&gt;Roudnice&lt;/strong&gt; nad Labem"/>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9217000" y="5915762"/>
            <a:ext cx="684076" cy="684000"/>
          </a:xfrm>
          <a:prstGeom prst="rect">
            <a:avLst/>
          </a:prstGeom>
        </p:spPr>
      </p:pic>
      <p:pic>
        <p:nvPicPr>
          <p:cNvPr id="87" name="Obrázek 86" descr="Sportovní luxusní &lt;strong&gt;pohár&lt;/strong&gt; PL336"/>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416800" y="6205103"/>
            <a:ext cx="720080" cy="540000"/>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1021375534"/>
              </p:ext>
            </p:extLst>
          </p:nvPr>
        </p:nvGraphicFramePr>
        <p:xfrm>
          <a:off x="194920" y="955204"/>
          <a:ext cx="4557584" cy="4306788"/>
        </p:xfrm>
        <a:graphic>
          <a:graphicData uri="http://schemas.openxmlformats.org/drawingml/2006/table">
            <a:tbl>
              <a:tblPr/>
              <a:tblGrid>
                <a:gridCol w="799768">
                  <a:extLst>
                    <a:ext uri="{9D8B030D-6E8A-4147-A177-3AD203B41FA5}">
                      <a16:colId xmlns:a16="http://schemas.microsoft.com/office/drawing/2014/main" val="3093562763"/>
                    </a:ext>
                  </a:extLst>
                </a:gridCol>
                <a:gridCol w="525875">
                  <a:extLst>
                    <a:ext uri="{9D8B030D-6E8A-4147-A177-3AD203B41FA5}">
                      <a16:colId xmlns:a16="http://schemas.microsoft.com/office/drawing/2014/main" val="999136966"/>
                    </a:ext>
                  </a:extLst>
                </a:gridCol>
                <a:gridCol w="536831">
                  <a:extLst>
                    <a:ext uri="{9D8B030D-6E8A-4147-A177-3AD203B41FA5}">
                      <a16:colId xmlns:a16="http://schemas.microsoft.com/office/drawing/2014/main" val="1297717974"/>
                    </a:ext>
                  </a:extLst>
                </a:gridCol>
                <a:gridCol w="945838">
                  <a:extLst>
                    <a:ext uri="{9D8B030D-6E8A-4147-A177-3AD203B41FA5}">
                      <a16:colId xmlns:a16="http://schemas.microsoft.com/office/drawing/2014/main" val="1314725854"/>
                    </a:ext>
                  </a:extLst>
                </a:gridCol>
                <a:gridCol w="544142">
                  <a:extLst>
                    <a:ext uri="{9D8B030D-6E8A-4147-A177-3AD203B41FA5}">
                      <a16:colId xmlns:a16="http://schemas.microsoft.com/office/drawing/2014/main" val="104080663"/>
                    </a:ext>
                  </a:extLst>
                </a:gridCol>
                <a:gridCol w="1205130">
                  <a:extLst>
                    <a:ext uri="{9D8B030D-6E8A-4147-A177-3AD203B41FA5}">
                      <a16:colId xmlns:a16="http://schemas.microsoft.com/office/drawing/2014/main" val="2733433058"/>
                    </a:ext>
                  </a:extLst>
                </a:gridCol>
              </a:tblGrid>
              <a:tr h="246449">
                <a:tc>
                  <a:txBody>
                    <a:bodyPr/>
                    <a:lstStyle/>
                    <a:p>
                      <a:pPr algn="ctr" rtl="0" fontAlgn="ctr"/>
                      <a:r>
                        <a:rPr lang="cs-CZ" sz="900" b="1" i="0" u="none" strike="noStrike">
                          <a:solidFill>
                            <a:srgbClr val="000000"/>
                          </a:solidFill>
                          <a:effectLst/>
                          <a:latin typeface="Georgia" panose="02040502050405020303" pitchFamily="18" charset="0"/>
                        </a:rPr>
                        <a:t>Datum</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Georgia" panose="02040502050405020303" pitchFamily="18" charset="0"/>
                        </a:rPr>
                        <a:t>Den</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Georgia" panose="02040502050405020303" pitchFamily="18" charset="0"/>
                        </a:rPr>
                        <a:t>Čas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Georgia" panose="02040502050405020303" pitchFamily="18" charset="0"/>
                        </a:rPr>
                        <a:t>Soupeř</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Georgia" panose="02040502050405020303" pitchFamily="18" charset="0"/>
                        </a:rPr>
                        <a:t>Kategorie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900" b="1" i="0" u="none" strike="noStrike">
                          <a:solidFill>
                            <a:srgbClr val="000000"/>
                          </a:solidFill>
                          <a:effectLst/>
                          <a:latin typeface="Georgia" panose="02040502050405020303" pitchFamily="18" charset="0"/>
                        </a:rPr>
                        <a:t>Soutěž</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6567494"/>
                  </a:ext>
                </a:extLst>
              </a:tr>
              <a:tr h="444371">
                <a:tc>
                  <a:txBody>
                    <a:bodyPr/>
                    <a:lstStyle/>
                    <a:p>
                      <a:pPr algn="ctr" rtl="0" fontAlgn="ctr"/>
                      <a:r>
                        <a:rPr lang="cs-CZ" sz="900" b="1" i="0" u="none" strike="noStrike">
                          <a:solidFill>
                            <a:srgbClr val="000000"/>
                          </a:solidFill>
                          <a:effectLst/>
                          <a:latin typeface="Arial" panose="020B0604020202020204" pitchFamily="34" charset="0"/>
                        </a:rPr>
                        <a:t>01.04.2018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neděle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10:00, 11:45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TJ Hvězda Trnovany</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Starší, mladší žáci</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Ústecký přebor</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80246697"/>
                  </a:ext>
                </a:extLst>
              </a:tr>
              <a:tr h="385600">
                <a:tc>
                  <a:txBody>
                    <a:bodyPr/>
                    <a:lstStyle/>
                    <a:p>
                      <a:pPr algn="ctr" rtl="0" fontAlgn="ctr"/>
                      <a:r>
                        <a:rPr lang="cs-CZ" sz="900" b="1" i="0" u="none" strike="noStrike">
                          <a:solidFill>
                            <a:srgbClr val="000000"/>
                          </a:solidFill>
                          <a:effectLst/>
                          <a:latin typeface="Arial" panose="020B0604020202020204" pitchFamily="34" charset="0"/>
                        </a:rPr>
                        <a:t>03.04.2018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úterý</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17:00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SK Roudnice n.L.</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Starší žáci</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O pohár hejtmana ÚKFS</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886600230"/>
                  </a:ext>
                </a:extLst>
              </a:tr>
              <a:tr h="286691">
                <a:tc>
                  <a:txBody>
                    <a:bodyPr/>
                    <a:lstStyle/>
                    <a:p>
                      <a:pPr algn="ctr" rtl="0" fontAlgn="ctr"/>
                      <a:r>
                        <a:rPr lang="cs-CZ" sz="900" b="1" i="0" u="none" strike="noStrike">
                          <a:solidFill>
                            <a:srgbClr val="000000"/>
                          </a:solidFill>
                          <a:effectLst/>
                          <a:latin typeface="Arial" panose="020B0604020202020204" pitchFamily="34" charset="0"/>
                        </a:rPr>
                        <a:t>07.04.2018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sobota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10:00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SK Plaston Šluknov</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Dorost</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I. A třída</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861068279"/>
                  </a:ext>
                </a:extLst>
              </a:tr>
              <a:tr h="890175">
                <a:tc>
                  <a:txBody>
                    <a:bodyPr/>
                    <a:lstStyle/>
                    <a:p>
                      <a:pPr algn="ctr" rtl="0" fontAlgn="ctr"/>
                      <a:r>
                        <a:rPr lang="cs-CZ" sz="900" b="1" i="0" u="none" strike="noStrike">
                          <a:solidFill>
                            <a:srgbClr val="000000"/>
                          </a:solidFill>
                          <a:effectLst/>
                          <a:latin typeface="Arial" panose="020B0604020202020204" pitchFamily="34" charset="0"/>
                        </a:rPr>
                        <a:t>08.04.2018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neděle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dirty="0">
                          <a:solidFill>
                            <a:srgbClr val="000000"/>
                          </a:solidFill>
                          <a:effectLst/>
                          <a:latin typeface="Arial" panose="020B0604020202020204" pitchFamily="34" charset="0"/>
                        </a:rPr>
                        <a:t>10:00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SK Štětí, SK Sokol Malé Žernoseky, FK Peruc, SK Sahara Vědomice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Mladší přípravka 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900" b="1" i="0" u="none" strike="noStrike">
                          <a:solidFill>
                            <a:srgbClr val="000000"/>
                          </a:solidFill>
                          <a:effectLst/>
                          <a:latin typeface="Arial" panose="020B0604020202020204" pitchFamily="34" charset="0"/>
                        </a:rPr>
                        <a:t>Okresní liga</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63595830"/>
                  </a:ext>
                </a:extLst>
              </a:tr>
              <a:tr h="385600">
                <a:tc>
                  <a:txBody>
                    <a:bodyPr/>
                    <a:lstStyle/>
                    <a:p>
                      <a:pPr algn="ctr" rtl="0" fontAlgn="ctr"/>
                      <a:r>
                        <a:rPr lang="cs-CZ" sz="900" b="1" i="0" u="none" strike="noStrike">
                          <a:solidFill>
                            <a:srgbClr val="FF0000"/>
                          </a:solidFill>
                          <a:effectLst/>
                          <a:latin typeface="Arial" panose="020B0604020202020204" pitchFamily="34" charset="0"/>
                        </a:rPr>
                        <a:t>11.04.2018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středa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17:00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TJ Horní Jiřetín/FK Litvínov </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Dospělí</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Ústecký přebor</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69595158"/>
                  </a:ext>
                </a:extLst>
              </a:tr>
              <a:tr h="286691">
                <a:tc>
                  <a:txBody>
                    <a:bodyPr/>
                    <a:lstStyle/>
                    <a:p>
                      <a:pPr algn="ctr" rtl="0" fontAlgn="ctr"/>
                      <a:r>
                        <a:rPr lang="cs-CZ" sz="900" b="1" i="0" u="none" strike="noStrike">
                          <a:solidFill>
                            <a:srgbClr val="000000"/>
                          </a:solidFill>
                          <a:effectLst/>
                          <a:latin typeface="Arial" panose="020B0604020202020204" pitchFamily="34" charset="0"/>
                        </a:rPr>
                        <a:t>12.04.2018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čtvrtek</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17:00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FK Junior Děčín 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Mladší žáci</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O pohár hejtmana ÚKFS</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44944138"/>
                  </a:ext>
                </a:extLst>
              </a:tr>
              <a:tr h="604638">
                <a:tc>
                  <a:txBody>
                    <a:bodyPr/>
                    <a:lstStyle/>
                    <a:p>
                      <a:pPr algn="ctr" rtl="0" fontAlgn="ctr"/>
                      <a:r>
                        <a:rPr lang="cs-CZ" sz="900" b="1" i="0" u="none" strike="noStrike">
                          <a:solidFill>
                            <a:srgbClr val="000000"/>
                          </a:solidFill>
                          <a:effectLst/>
                          <a:latin typeface="Arial" panose="020B0604020202020204" pitchFamily="34" charset="0"/>
                        </a:rPr>
                        <a:t>13.04.2018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pátek</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17:30</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Tigo Nučnice 1996</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Stará garda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Okresní přebor</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77228591"/>
                  </a:ext>
                </a:extLst>
              </a:tr>
              <a:tr h="286691">
                <a:tc>
                  <a:txBody>
                    <a:bodyPr/>
                    <a:lstStyle/>
                    <a:p>
                      <a:pPr algn="ctr" rtl="0" fontAlgn="ctr"/>
                      <a:r>
                        <a:rPr lang="cs-CZ" sz="900" b="1" i="0" u="none" strike="noStrike">
                          <a:solidFill>
                            <a:srgbClr val="FF0000"/>
                          </a:solidFill>
                          <a:effectLst/>
                          <a:latin typeface="Arial" panose="020B0604020202020204" pitchFamily="34" charset="0"/>
                        </a:rPr>
                        <a:t>14.04.2018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sobota</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10:15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SK STAP Vilémov </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Dospělí</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FF0000"/>
                          </a:solidFill>
                          <a:effectLst/>
                          <a:latin typeface="Arial" panose="020B0604020202020204" pitchFamily="34" charset="0"/>
                        </a:rPr>
                        <a:t>Ústecký přebor</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8096699"/>
                  </a:ext>
                </a:extLst>
              </a:tr>
              <a:tr h="366090">
                <a:tc>
                  <a:txBody>
                    <a:bodyPr/>
                    <a:lstStyle/>
                    <a:p>
                      <a:pPr algn="ctr" rtl="0" fontAlgn="ctr"/>
                      <a:r>
                        <a:rPr lang="cs-CZ" sz="900" b="1" i="0" u="none" strike="noStrike">
                          <a:solidFill>
                            <a:srgbClr val="000000"/>
                          </a:solidFill>
                          <a:effectLst/>
                          <a:latin typeface="Arial" panose="020B0604020202020204" pitchFamily="34" charset="0"/>
                        </a:rPr>
                        <a:t>15.04.2018</a:t>
                      </a:r>
                    </a:p>
                  </a:txBody>
                  <a:tcPr marL="8217" marR="8217" marT="82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neděle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10:00, 11:45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SK Sokol Brozany</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effectLst/>
                          <a:latin typeface="Arial" panose="020B0604020202020204" pitchFamily="34" charset="0"/>
                        </a:rPr>
                        <a:t>Starší, mladší žáci</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dirty="0">
                          <a:solidFill>
                            <a:srgbClr val="000000"/>
                          </a:solidFill>
                          <a:effectLst/>
                          <a:latin typeface="Arial" panose="020B0604020202020204" pitchFamily="34" charset="0"/>
                        </a:rPr>
                        <a:t>Ústecký přebor</a:t>
                      </a:r>
                    </a:p>
                  </a:txBody>
                  <a:tcPr marL="8217" marR="8217" marT="82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33087548"/>
                  </a:ext>
                </a:extLst>
              </a:tr>
            </a:tbl>
          </a:graphicData>
        </a:graphic>
      </p:graphicFrame>
      <p:pic>
        <p:nvPicPr>
          <p:cNvPr id="3" name="Obrázek 2"/>
          <p:cNvPicPr>
            <a:picLocks noChangeAspect="1"/>
          </p:cNvPicPr>
          <p:nvPr/>
        </p:nvPicPr>
        <p:blipFill>
          <a:blip r:embed="rId78"/>
          <a:stretch>
            <a:fillRect/>
          </a:stretch>
        </p:blipFill>
        <p:spPr>
          <a:xfrm>
            <a:off x="430812" y="5428699"/>
            <a:ext cx="3601728" cy="1404000"/>
          </a:xfrm>
          <a:prstGeom prst="rect">
            <a:avLst/>
          </a:prstGeom>
          <a:ln w="41275">
            <a:solidFill>
              <a:srgbClr val="CCCC00"/>
            </a:solidFill>
          </a:ln>
        </p:spPr>
      </p:pic>
      <p:pic>
        <p:nvPicPr>
          <p:cNvPr id="88" name="Obrázek 87"/>
          <p:cNvPicPr>
            <a:picLocks noChangeAspect="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7299743" y="3311806"/>
            <a:ext cx="477097"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540048521"/>
              </p:ext>
            </p:extLst>
          </p:nvPr>
        </p:nvGraphicFramePr>
        <p:xfrm>
          <a:off x="5472584" y="1603276"/>
          <a:ext cx="4578610" cy="5277805"/>
        </p:xfrm>
        <a:graphic>
          <a:graphicData uri="http://schemas.openxmlformats.org/drawingml/2006/table">
            <a:tbl>
              <a:tblPr/>
              <a:tblGrid>
                <a:gridCol w="689618">
                  <a:extLst>
                    <a:ext uri="{9D8B030D-6E8A-4147-A177-3AD203B41FA5}">
                      <a16:colId xmlns:a16="http://schemas.microsoft.com/office/drawing/2014/main" val="2279899296"/>
                    </a:ext>
                  </a:extLst>
                </a:gridCol>
                <a:gridCol w="610481">
                  <a:extLst>
                    <a:ext uri="{9D8B030D-6E8A-4147-A177-3AD203B41FA5}">
                      <a16:colId xmlns:a16="http://schemas.microsoft.com/office/drawing/2014/main" val="3657090870"/>
                    </a:ext>
                  </a:extLst>
                </a:gridCol>
                <a:gridCol w="610481">
                  <a:extLst>
                    <a:ext uri="{9D8B030D-6E8A-4147-A177-3AD203B41FA5}">
                      <a16:colId xmlns:a16="http://schemas.microsoft.com/office/drawing/2014/main" val="3645363041"/>
                    </a:ext>
                  </a:extLst>
                </a:gridCol>
                <a:gridCol w="1119216">
                  <a:extLst>
                    <a:ext uri="{9D8B030D-6E8A-4147-A177-3AD203B41FA5}">
                      <a16:colId xmlns:a16="http://schemas.microsoft.com/office/drawing/2014/main" val="2626869622"/>
                    </a:ext>
                  </a:extLst>
                </a:gridCol>
                <a:gridCol w="757449">
                  <a:extLst>
                    <a:ext uri="{9D8B030D-6E8A-4147-A177-3AD203B41FA5}">
                      <a16:colId xmlns:a16="http://schemas.microsoft.com/office/drawing/2014/main" val="853948253"/>
                    </a:ext>
                  </a:extLst>
                </a:gridCol>
                <a:gridCol w="791365">
                  <a:extLst>
                    <a:ext uri="{9D8B030D-6E8A-4147-A177-3AD203B41FA5}">
                      <a16:colId xmlns:a16="http://schemas.microsoft.com/office/drawing/2014/main" val="1711374839"/>
                    </a:ext>
                  </a:extLst>
                </a:gridCol>
              </a:tblGrid>
              <a:tr h="496170">
                <a:tc>
                  <a:txBody>
                    <a:bodyPr/>
                    <a:lstStyle/>
                    <a:p>
                      <a:pPr algn="ctr" fontAlgn="ctr"/>
                      <a:r>
                        <a:rPr lang="cs-CZ" sz="1050" b="1" i="0" u="none" strike="noStrike" dirty="0">
                          <a:solidFill>
                            <a:srgbClr val="000000"/>
                          </a:solidFill>
                          <a:effectLst/>
                          <a:latin typeface="Arial Black" panose="020B0A04020102020204" pitchFamily="34" charset="0"/>
                        </a:rPr>
                        <a:t>Datum</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Black" panose="020B0A04020102020204" pitchFamily="34" charset="0"/>
                        </a:rPr>
                        <a:t>Den</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Arial Black" panose="020B0A04020102020204" pitchFamily="34" charset="0"/>
                        </a:rPr>
                        <a:t>Čas</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Black" panose="020B0A04020102020204" pitchFamily="34" charset="0"/>
                        </a:rPr>
                        <a:t>Doma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Black" panose="020B0A04020102020204" pitchFamily="34" charset="0"/>
                        </a:rPr>
                        <a:t>Kategorie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Arial Black" panose="020B0A04020102020204" pitchFamily="34" charset="0"/>
                        </a:rPr>
                        <a:t>Soutěž</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73750284"/>
                  </a:ext>
                </a:extLst>
              </a:tr>
              <a:tr h="549604">
                <a:tc>
                  <a:txBody>
                    <a:bodyPr/>
                    <a:lstStyle/>
                    <a:p>
                      <a:pPr algn="ctr" fontAlgn="ctr"/>
                      <a:r>
                        <a:rPr lang="cs-CZ" sz="1000" b="1" i="0" u="none" strike="noStrike" dirty="0" smtClean="0">
                          <a:solidFill>
                            <a:srgbClr val="000000"/>
                          </a:solidFill>
                          <a:effectLst/>
                          <a:latin typeface="Arial" panose="020B0604020202020204" pitchFamily="34" charset="0"/>
                        </a:rPr>
                        <a:t>25.4.2018</a:t>
                      </a:r>
                      <a:endParaRPr lang="cs-CZ" sz="1000" b="1" i="0" u="none" strike="noStrike" dirty="0">
                        <a:solidFill>
                          <a:srgbClr val="000000"/>
                        </a:solidFill>
                        <a:effectLst/>
                        <a:latin typeface="Arial" panose="020B0604020202020204" pitchFamily="34" charset="0"/>
                      </a:endParaRP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smtClean="0">
                          <a:solidFill>
                            <a:srgbClr val="000000"/>
                          </a:solidFill>
                          <a:effectLst/>
                          <a:latin typeface="Arial" panose="020B0604020202020204" pitchFamily="34" charset="0"/>
                        </a:rPr>
                        <a:t>středa</a:t>
                      </a:r>
                      <a:endParaRPr lang="cs-CZ" sz="1050" b="1" i="0" u="none" strike="noStrike" dirty="0">
                        <a:solidFill>
                          <a:srgbClr val="000000"/>
                        </a:solidFill>
                        <a:effectLst/>
                        <a:latin typeface="Arial" panose="020B0604020202020204" pitchFamily="34" charset="0"/>
                      </a:endParaRP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smtClean="0">
                          <a:solidFill>
                            <a:srgbClr val="000000"/>
                          </a:solidFill>
                          <a:effectLst/>
                          <a:latin typeface="Arial" panose="020B0604020202020204" pitchFamily="34" charset="0"/>
                        </a:rPr>
                        <a:t>17:00</a:t>
                      </a:r>
                      <a:endParaRPr lang="cs-CZ" sz="1050" b="1" i="0" u="none" strike="noStrike" dirty="0">
                        <a:solidFill>
                          <a:srgbClr val="000000"/>
                        </a:solidFill>
                        <a:effectLst/>
                        <a:latin typeface="Arial" panose="020B0604020202020204" pitchFamily="34" charset="0"/>
                      </a:endParaRP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TJ Úštěk / Liběšice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I. A třída</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81358203"/>
                  </a:ext>
                </a:extLst>
              </a:tr>
              <a:tr h="549604">
                <a:tc>
                  <a:txBody>
                    <a:bodyPr/>
                    <a:lstStyle/>
                    <a:p>
                      <a:pPr algn="ctr" fontAlgn="ctr"/>
                      <a:r>
                        <a:rPr lang="cs-CZ" sz="1000" b="1" i="0" u="none" strike="noStrike">
                          <a:solidFill>
                            <a:srgbClr val="000000"/>
                          </a:solidFill>
                          <a:effectLst/>
                          <a:latin typeface="Arial" panose="020B0604020202020204" pitchFamily="34" charset="0"/>
                        </a:rPr>
                        <a:t>7.4.2018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13:30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 SK Sokol Brozany, FK Slavoj Třebenice, TJ Sokol </a:t>
                      </a:r>
                      <a:r>
                        <a:rPr lang="cs-CZ" sz="1050" b="1" i="0" u="none" strike="noStrike" dirty="0" err="1">
                          <a:solidFill>
                            <a:srgbClr val="000000"/>
                          </a:solidFill>
                          <a:effectLst/>
                          <a:latin typeface="Arial" panose="020B0604020202020204" pitchFamily="34" charset="0"/>
                        </a:rPr>
                        <a:t>Pokratice</a:t>
                      </a:r>
                      <a:endParaRPr lang="cs-CZ" sz="1050" b="1" i="0" u="none" strike="noStrike" dirty="0">
                        <a:solidFill>
                          <a:srgbClr val="000000"/>
                        </a:solidFill>
                        <a:effectLst/>
                        <a:latin typeface="Arial" panose="020B0604020202020204" pitchFamily="34" charset="0"/>
                      </a:endParaRP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Okresní liga </a:t>
                      </a:r>
                      <a:endParaRPr lang="cs-CZ" sz="900" b="1" i="0" u="none" strike="noStrike" dirty="0" smtClean="0">
                        <a:solidFill>
                          <a:srgbClr val="000000"/>
                        </a:solidFill>
                        <a:effectLst/>
                        <a:latin typeface="Arial" panose="020B0604020202020204" pitchFamily="34" charset="0"/>
                      </a:endParaRPr>
                    </a:p>
                    <a:p>
                      <a:pPr algn="ctr" fontAlgn="ctr"/>
                      <a:r>
                        <a:rPr lang="cs-CZ" sz="900" b="1" i="0" u="none" strike="noStrike" dirty="0" smtClean="0">
                          <a:solidFill>
                            <a:srgbClr val="000000"/>
                          </a:solidFill>
                          <a:effectLst/>
                          <a:latin typeface="Arial" panose="020B0604020202020204" pitchFamily="34" charset="0"/>
                        </a:rPr>
                        <a:t>v </a:t>
                      </a:r>
                      <a:r>
                        <a:rPr lang="cs-CZ" sz="900" b="1" i="0" u="none" strike="noStrike" dirty="0">
                          <a:solidFill>
                            <a:srgbClr val="000000"/>
                          </a:solidFill>
                          <a:effectLst/>
                          <a:latin typeface="Arial" panose="020B0604020202020204" pitchFamily="34" charset="0"/>
                        </a:rPr>
                        <a:t>Třebenicích</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76685714"/>
                  </a:ext>
                </a:extLst>
              </a:tr>
              <a:tr h="549604">
                <a:tc>
                  <a:txBody>
                    <a:bodyPr/>
                    <a:lstStyle/>
                    <a:p>
                      <a:pPr algn="ctr" fontAlgn="ctr"/>
                      <a:r>
                        <a:rPr lang="cs-CZ" sz="1000" b="1" i="0" u="none" strike="noStrike" dirty="0">
                          <a:solidFill>
                            <a:srgbClr val="FF0000"/>
                          </a:solidFill>
                          <a:effectLst/>
                          <a:latin typeface="Arial" panose="020B0604020202020204" pitchFamily="34" charset="0"/>
                        </a:rPr>
                        <a:t>7.4.2018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FF0000"/>
                          </a:solidFill>
                          <a:effectLst/>
                          <a:latin typeface="Arial" panose="020B0604020202020204" pitchFamily="34" charset="0"/>
                        </a:rPr>
                        <a:t>sobota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FF0000"/>
                          </a:solidFill>
                          <a:effectLst/>
                          <a:latin typeface="Arial" panose="020B0604020202020204" pitchFamily="34" charset="0"/>
                        </a:rPr>
                        <a:t>16:30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FF0000"/>
                          </a:solidFill>
                          <a:effectLst/>
                          <a:latin typeface="Arial" panose="020B0604020202020204" pitchFamily="34" charset="0"/>
                        </a:rPr>
                        <a:t>FK Jílové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FF0000"/>
                          </a:solidFill>
                          <a:effectLst/>
                          <a:latin typeface="Arial" panose="020B0604020202020204" pitchFamily="34" charset="0"/>
                        </a:rPr>
                        <a:t>Dospělí</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FF0000"/>
                          </a:solidFill>
                          <a:effectLst/>
                          <a:latin typeface="Arial" panose="020B0604020202020204" pitchFamily="34" charset="0"/>
                        </a:rPr>
                        <a:t>Ústecký přebor</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285097843"/>
                  </a:ext>
                </a:extLst>
              </a:tr>
              <a:tr h="549604">
                <a:tc>
                  <a:txBody>
                    <a:bodyPr/>
                    <a:lstStyle/>
                    <a:p>
                      <a:pPr algn="ctr" fontAlgn="ctr"/>
                      <a:r>
                        <a:rPr lang="cs-CZ" sz="1000" b="1" i="0" u="none" strike="noStrike">
                          <a:solidFill>
                            <a:srgbClr val="000000"/>
                          </a:solidFill>
                          <a:effectLst/>
                          <a:latin typeface="Arial" panose="020B0604020202020204" pitchFamily="34" charset="0"/>
                        </a:rPr>
                        <a:t>8.4.2018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effectLst/>
                          <a:latin typeface="Arial" panose="020B0604020202020204" pitchFamily="34" charset="0"/>
                        </a:rPr>
                        <a:t>10:00, 12:00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MSK Trmice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Starší, mladší žáci</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Ústecký přebor</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602725882"/>
                  </a:ext>
                </a:extLst>
              </a:tr>
              <a:tr h="549604">
                <a:tc>
                  <a:txBody>
                    <a:bodyPr/>
                    <a:lstStyle/>
                    <a:p>
                      <a:pPr algn="ctr" fontAlgn="ctr"/>
                      <a:r>
                        <a:rPr lang="cs-CZ" sz="1000" b="1" i="0" u="none" strike="noStrike">
                          <a:solidFill>
                            <a:srgbClr val="000000"/>
                          </a:solidFill>
                          <a:effectLst/>
                          <a:latin typeface="Arial" panose="020B0604020202020204" pitchFamily="34" charset="0"/>
                        </a:rPr>
                        <a:t>14.4.2018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 SK Sokol Malé Žernoseky, FK Peruc, SK Sahara Vědomice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Mladší přípravka 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Okresní </a:t>
                      </a:r>
                      <a:r>
                        <a:rPr lang="cs-CZ" sz="900" b="1" i="0" u="none" strike="noStrike" dirty="0" smtClean="0">
                          <a:solidFill>
                            <a:srgbClr val="000000"/>
                          </a:solidFill>
                          <a:effectLst/>
                          <a:latin typeface="Arial" panose="020B0604020202020204" pitchFamily="34" charset="0"/>
                        </a:rPr>
                        <a:t>liga</a:t>
                      </a:r>
                    </a:p>
                    <a:p>
                      <a:pPr algn="ctr" fontAlgn="ctr"/>
                      <a:r>
                        <a:rPr lang="cs-CZ" sz="900" b="1" i="0" u="none" strike="noStrike" dirty="0" smtClean="0">
                          <a:solidFill>
                            <a:srgbClr val="000000"/>
                          </a:solidFill>
                          <a:effectLst/>
                          <a:latin typeface="Arial" panose="020B0604020202020204" pitchFamily="34" charset="0"/>
                        </a:rPr>
                        <a:t> </a:t>
                      </a:r>
                      <a:r>
                        <a:rPr lang="cs-CZ" sz="900" b="1" i="0" u="none" strike="noStrike" dirty="0">
                          <a:solidFill>
                            <a:srgbClr val="000000"/>
                          </a:solidFill>
                          <a:effectLst/>
                          <a:latin typeface="Arial" panose="020B0604020202020204" pitchFamily="34" charset="0"/>
                        </a:rPr>
                        <a:t>v Malých Žernosekách</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18654548"/>
                  </a:ext>
                </a:extLst>
              </a:tr>
              <a:tr h="549604">
                <a:tc>
                  <a:txBody>
                    <a:bodyPr/>
                    <a:lstStyle/>
                    <a:p>
                      <a:pPr algn="ctr" fontAlgn="ctr"/>
                      <a:r>
                        <a:rPr lang="cs-CZ" sz="1000" b="1" i="0" u="none" strike="noStrike">
                          <a:solidFill>
                            <a:srgbClr val="000000"/>
                          </a:solidFill>
                          <a:effectLst/>
                          <a:latin typeface="Arial" panose="020B0604020202020204" pitchFamily="34" charset="0"/>
                        </a:rPr>
                        <a:t>14.4.2018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TJ Chlumec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I. A třída</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423128440"/>
                  </a:ext>
                </a:extLst>
              </a:tr>
              <a:tr h="549604">
                <a:tc>
                  <a:txBody>
                    <a:bodyPr/>
                    <a:lstStyle/>
                    <a:p>
                      <a:pPr algn="ctr" fontAlgn="ctr"/>
                      <a:r>
                        <a:rPr lang="cs-CZ" sz="1000" b="1" i="0" u="none" strike="noStrike">
                          <a:solidFill>
                            <a:srgbClr val="000000"/>
                          </a:solidFill>
                          <a:effectLst/>
                          <a:latin typeface="Arial" panose="020B0604020202020204" pitchFamily="34" charset="0"/>
                        </a:rPr>
                        <a:t>15.4.2018</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 SK Sokol Brozany, FK Slavoj Třebenice, TJ Sokol </a:t>
                      </a:r>
                      <a:r>
                        <a:rPr lang="cs-CZ" sz="1050" b="1" i="0" u="none" strike="noStrike" dirty="0" err="1">
                          <a:solidFill>
                            <a:srgbClr val="000000"/>
                          </a:solidFill>
                          <a:effectLst/>
                          <a:latin typeface="Arial" panose="020B0604020202020204" pitchFamily="34" charset="0"/>
                        </a:rPr>
                        <a:t>Pokratice</a:t>
                      </a:r>
                      <a:endParaRPr lang="cs-CZ" sz="1050" b="1" i="0" u="none" strike="noStrike" dirty="0">
                        <a:solidFill>
                          <a:srgbClr val="000000"/>
                        </a:solidFill>
                        <a:effectLst/>
                        <a:latin typeface="Arial" panose="020B0604020202020204" pitchFamily="34" charset="0"/>
                      </a:endParaRP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Starší přípravka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Okresní liga </a:t>
                      </a:r>
                      <a:endParaRPr lang="cs-CZ" sz="900" b="1" i="0" u="none" strike="noStrike" dirty="0" smtClean="0">
                        <a:solidFill>
                          <a:srgbClr val="000000"/>
                        </a:solidFill>
                        <a:effectLst/>
                        <a:latin typeface="Arial" panose="020B0604020202020204" pitchFamily="34" charset="0"/>
                      </a:endParaRPr>
                    </a:p>
                    <a:p>
                      <a:pPr algn="ctr" fontAlgn="ctr"/>
                      <a:r>
                        <a:rPr lang="cs-CZ" sz="900" b="1" i="0" u="none" strike="noStrike" dirty="0" smtClean="0">
                          <a:solidFill>
                            <a:srgbClr val="000000"/>
                          </a:solidFill>
                          <a:effectLst/>
                          <a:latin typeface="Arial" panose="020B0604020202020204" pitchFamily="34" charset="0"/>
                        </a:rPr>
                        <a:t>v </a:t>
                      </a:r>
                      <a:r>
                        <a:rPr lang="cs-CZ" sz="900" b="1" i="0" u="none" strike="noStrike" dirty="0" err="1">
                          <a:solidFill>
                            <a:srgbClr val="000000"/>
                          </a:solidFill>
                          <a:effectLst/>
                          <a:latin typeface="Arial" panose="020B0604020202020204" pitchFamily="34" charset="0"/>
                        </a:rPr>
                        <a:t>Pokraticích</a:t>
                      </a:r>
                      <a:endParaRPr lang="cs-CZ" sz="900" b="1" i="0" u="none" strike="noStrike" dirty="0">
                        <a:solidFill>
                          <a:srgbClr val="000000"/>
                        </a:solidFill>
                        <a:effectLst/>
                        <a:latin typeface="Arial" panose="020B0604020202020204" pitchFamily="34" charset="0"/>
                      </a:endParaRP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70143870"/>
                  </a:ext>
                </a:extLst>
              </a:tr>
            </a:tbl>
          </a:graphicData>
        </a:graphic>
      </p:graphicFrame>
      <p:sp>
        <p:nvSpPr>
          <p:cNvPr id="5" name="TextovéPole 4"/>
          <p:cNvSpPr txBox="1"/>
          <p:nvPr/>
        </p:nvSpPr>
        <p:spPr>
          <a:xfrm>
            <a:off x="5472584" y="163116"/>
            <a:ext cx="4650618" cy="1323439"/>
          </a:xfrm>
          <a:prstGeom prst="rect">
            <a:avLst/>
          </a:prstGeom>
          <a:blipFill>
            <a:blip r:embed="rId111">
              <a:alphaModFix amt="99000"/>
            </a:blip>
            <a:tile tx="0" ty="0" sx="100000" sy="100000" flip="none" algn="tl"/>
          </a:blipFill>
          <a:ln w="60325">
            <a:solidFill>
              <a:srgbClr val="CCCC00"/>
            </a:solidFill>
          </a:ln>
          <a:effectLst>
            <a:softEdge rad="0"/>
          </a:effectLst>
        </p:spPr>
        <p:txBody>
          <a:bodyPr wrap="square" rtlCol="0">
            <a:spAutoFit/>
          </a:bodyPr>
          <a:lstStyle/>
          <a:p>
            <a:pPr algn="ctr"/>
            <a:r>
              <a:rPr lang="cs-CZ" sz="4000" dirty="0" smtClean="0">
                <a:latin typeface="Imprint MT Shadow" panose="04020605060303030202" pitchFamily="82" charset="0"/>
              </a:rPr>
              <a:t>Program venkovních zápasů</a:t>
            </a:r>
          </a:p>
        </p:txBody>
      </p:sp>
      <p:sp>
        <p:nvSpPr>
          <p:cNvPr id="120" name="Obdélník 119"/>
          <p:cNvSpPr/>
          <p:nvPr/>
        </p:nvSpPr>
        <p:spPr>
          <a:xfrm>
            <a:off x="216000" y="1171228"/>
            <a:ext cx="4583478" cy="5545492"/>
          </a:xfrm>
          <a:prstGeom prst="rect">
            <a:avLst/>
          </a:prstGeom>
          <a:blipFill dpi="0" rotWithShape="1">
            <a:blip r:embed="rId112">
              <a:alphaModFix amt="17000"/>
            </a:blip>
            <a:srcRect/>
            <a:tile tx="82550" ty="133350" sx="100000" sy="100000" flip="none" algn="r"/>
          </a:blipFill>
          <a:ln w="25400">
            <a:solidFill>
              <a:schemeClr val="accent2">
                <a:lumMod val="50000"/>
              </a:schemeClr>
            </a:solidFill>
          </a:ln>
        </p:spPr>
        <p:txBody>
          <a:bodyPr wrap="square">
            <a:spAutoFit/>
          </a:bodyPr>
          <a:lstStyle/>
          <a:p>
            <a:pPr algn="just">
              <a:lnSpc>
                <a:spcPct val="107000"/>
              </a:lnSpc>
              <a:spcAft>
                <a:spcPts val="800"/>
              </a:spcAft>
            </a:pPr>
            <a:r>
              <a:rPr lang="cs-CZ" sz="2000" u="sng"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Starší žáci </a:t>
            </a:r>
            <a:r>
              <a:rPr lang="cs-CZ" dirty="0">
                <a:latin typeface="Times New Roman" panose="02020603050405020304" pitchFamily="18" charset="0"/>
                <a:ea typeface="Calibri" panose="020F0502020204030204" pitchFamily="34" charset="0"/>
                <a:cs typeface="Times New Roman" panose="02020603050405020304" pitchFamily="18" charset="0"/>
              </a:rPr>
              <a:t>na podzim podávali solidní výkony a cílem v jarní části je postavení v </a:t>
            </a:r>
            <a:r>
              <a:rPr lang="cs-CZ" dirty="0" smtClean="0">
                <a:latin typeface="Times New Roman" panose="02020603050405020304" pitchFamily="18" charset="0"/>
                <a:ea typeface="Calibri" panose="020F0502020204030204" pitchFamily="34" charset="0"/>
                <a:cs typeface="Times New Roman" panose="02020603050405020304" pitchFamily="18" charset="0"/>
              </a:rPr>
              <a:t>horní polovině tabulce </a:t>
            </a:r>
            <a:r>
              <a:rPr lang="cs-CZ" dirty="0">
                <a:latin typeface="Times New Roman" panose="02020603050405020304" pitchFamily="18" charset="0"/>
                <a:ea typeface="Calibri" panose="020F0502020204030204" pitchFamily="34" charset="0"/>
                <a:cs typeface="Times New Roman" panose="02020603050405020304" pitchFamily="18" charset="0"/>
              </a:rPr>
              <a:t>udržet a postoupit do finálové skupiny Ústeckého přeboru. </a:t>
            </a:r>
            <a:r>
              <a:rPr lang="cs-CZ" dirty="0" smtClean="0">
                <a:latin typeface="Times New Roman" panose="02020603050405020304" pitchFamily="18" charset="0"/>
                <a:ea typeface="Calibri" panose="020F0502020204030204" pitchFamily="34" charset="0"/>
                <a:cs typeface="Times New Roman" panose="02020603050405020304" pitchFamily="18" charset="0"/>
              </a:rPr>
              <a:t>V</a:t>
            </a:r>
            <a:r>
              <a:rPr lang="cs-CZ" dirty="0">
                <a:latin typeface="Times New Roman" panose="02020603050405020304" pitchFamily="18" charset="0"/>
                <a:ea typeface="Calibri" panose="020F0502020204030204" pitchFamily="34" charset="0"/>
                <a:cs typeface="Times New Roman" panose="02020603050405020304" pitchFamily="18" charset="0"/>
              </a:rPr>
              <a:t> zimě bylo </a:t>
            </a:r>
            <a:r>
              <a:rPr lang="cs-CZ" dirty="0" smtClean="0">
                <a:latin typeface="Times New Roman" panose="02020603050405020304" pitchFamily="18" charset="0"/>
                <a:ea typeface="Calibri" panose="020F0502020204030204" pitchFamily="34" charset="0"/>
                <a:cs typeface="Times New Roman" panose="02020603050405020304" pitchFamily="18" charset="0"/>
              </a:rPr>
              <a:t>mužstvo </a:t>
            </a:r>
            <a:r>
              <a:rPr lang="cs-CZ" dirty="0">
                <a:latin typeface="Times New Roman" panose="02020603050405020304" pitchFamily="18" charset="0"/>
                <a:ea typeface="Calibri" panose="020F0502020204030204" pitchFamily="34" charset="0"/>
                <a:cs typeface="Times New Roman" panose="02020603050405020304" pitchFamily="18" charset="0"/>
              </a:rPr>
              <a:t>na soustředění ve Sloupu v Čechách a sehrálo i několik přátelských zápasů. Ještě loni v listopadu porazili Hoštku na jejím hřišti vysoko </a:t>
            </a:r>
            <a:r>
              <a:rPr lang="cs-CZ" dirty="0" smtClean="0">
                <a:latin typeface="Times New Roman" panose="02020603050405020304" pitchFamily="18" charset="0"/>
                <a:ea typeface="Calibri" panose="020F0502020204030204" pitchFamily="34" charset="0"/>
                <a:cs typeface="Times New Roman" panose="02020603050405020304" pitchFamily="18" charset="0"/>
              </a:rPr>
              <a:t>11:2.Letošní </a:t>
            </a:r>
            <a:r>
              <a:rPr lang="cs-CZ" dirty="0">
                <a:latin typeface="Times New Roman" panose="02020603050405020304" pitchFamily="18" charset="0"/>
                <a:ea typeface="Calibri" panose="020F0502020204030204" pitchFamily="34" charset="0"/>
                <a:cs typeface="Times New Roman" panose="02020603050405020304" pitchFamily="18" charset="0"/>
              </a:rPr>
              <a:t>rok zahájili na umělé trávě v Brozanech na turnaji O pohár předsedy OFS, kde se dostali až do finále, kde prohráli na penalty s SK Roudnicí </a:t>
            </a:r>
            <a:r>
              <a:rPr lang="cs-CZ" dirty="0" err="1">
                <a:latin typeface="Times New Roman" panose="02020603050405020304" pitchFamily="18" charset="0"/>
                <a:ea typeface="Calibri" panose="020F0502020204030204" pitchFamily="34" charset="0"/>
                <a:cs typeface="Times New Roman" panose="02020603050405020304" pitchFamily="18" charset="0"/>
              </a:rPr>
              <a:t>n.L</a:t>
            </a:r>
            <a:r>
              <a:rPr lang="cs-CZ" dirty="0">
                <a:latin typeface="Times New Roman" panose="02020603050405020304" pitchFamily="18" charset="0"/>
                <a:ea typeface="Calibri" panose="020F0502020204030204" pitchFamily="34" charset="0"/>
                <a:cs typeface="Times New Roman" panose="02020603050405020304" pitchFamily="18" charset="0"/>
              </a:rPr>
              <a:t>  Na již zmiňovaném soustředění si zahráli s vedoucím celkem Libereckého přeboru </a:t>
            </a:r>
            <a:r>
              <a:rPr lang="cs-CZ" dirty="0" err="1">
                <a:latin typeface="Times New Roman" panose="02020603050405020304" pitchFamily="18" charset="0"/>
                <a:ea typeface="Calibri" panose="020F0502020204030204" pitchFamily="34" charset="0"/>
                <a:cs typeface="Times New Roman" panose="02020603050405020304" pitchFamily="18" charset="0"/>
              </a:rPr>
              <a:t>Aresenalem</a:t>
            </a:r>
            <a:r>
              <a:rPr lang="cs-CZ" dirty="0">
                <a:latin typeface="Times New Roman" panose="02020603050405020304" pitchFamily="18" charset="0"/>
                <a:ea typeface="Calibri" panose="020F0502020204030204" pitchFamily="34" charset="0"/>
                <a:cs typeface="Times New Roman" panose="02020603050405020304" pitchFamily="18" charset="0"/>
              </a:rPr>
              <a:t> Česká Lípa a po dobrém výkonu prohráli těsně 3:2. Svého soupeře překvapili 11.3.,  když vyhráli na umělce v Neratovicích nad účastníkem žákovské divize Neratovicemi- </a:t>
            </a:r>
            <a:r>
              <a:rPr lang="cs-CZ" dirty="0" err="1">
                <a:latin typeface="Times New Roman" panose="02020603050405020304" pitchFamily="18" charset="0"/>
                <a:ea typeface="Calibri" panose="020F0502020204030204" pitchFamily="34" charset="0"/>
                <a:cs typeface="Times New Roman" panose="02020603050405020304" pitchFamily="18" charset="0"/>
              </a:rPr>
              <a:t>Byškovicemi</a:t>
            </a:r>
            <a:r>
              <a:rPr lang="cs-CZ" dirty="0">
                <a:latin typeface="Times New Roman" panose="02020603050405020304" pitchFamily="18" charset="0"/>
                <a:ea typeface="Calibri" panose="020F0502020204030204" pitchFamily="34" charset="0"/>
                <a:cs typeface="Times New Roman" panose="02020603050405020304" pitchFamily="18" charset="0"/>
              </a:rPr>
              <a:t> 4:3. Nevyšel zápas proti FC Mělník na je hřišti, když zde </a:t>
            </a:r>
            <a:r>
              <a:rPr lang="cs-CZ" dirty="0" smtClean="0">
                <a:latin typeface="Times New Roman" panose="02020603050405020304" pitchFamily="18" charset="0"/>
                <a:ea typeface="Calibri" panose="020F0502020204030204" pitchFamily="34" charset="0"/>
                <a:cs typeface="Times New Roman" panose="02020603050405020304" pitchFamily="18" charset="0"/>
              </a:rPr>
              <a:t>v první </a:t>
            </a:r>
            <a:r>
              <a:rPr lang="cs-CZ" dirty="0">
                <a:latin typeface="Times New Roman" panose="02020603050405020304" pitchFamily="18" charset="0"/>
                <a:ea typeface="Calibri" panose="020F0502020204030204" pitchFamily="34" charset="0"/>
                <a:cs typeface="Times New Roman" panose="02020603050405020304" pitchFamily="18" charset="0"/>
              </a:rPr>
              <a:t>jarní den prohráli vysoko 10:4. </a:t>
            </a:r>
            <a:endParaRPr lang="cs-CZ"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cs-CZ" sz="1400" dirty="0" smtClean="0">
                <a:latin typeface="Times New Roman" panose="02020603050405020304" pitchFamily="18" charset="0"/>
                <a:ea typeface="Calibri" panose="020F0502020204030204" pitchFamily="34" charset="0"/>
                <a:cs typeface="Times New Roman" panose="02020603050405020304" pitchFamily="18" charset="0"/>
              </a:rPr>
              <a:t>Sokol Hoštka – SK Štětí             2:11   17.11.2017</a:t>
            </a:r>
          </a:p>
          <a:p>
            <a:pPr algn="just">
              <a:lnSpc>
                <a:spcPct val="107000"/>
              </a:lnSpc>
              <a:spcAft>
                <a:spcPts val="800"/>
              </a:spcAft>
            </a:pPr>
            <a:r>
              <a:rPr lang="cs-CZ" sz="1400" dirty="0" smtClean="0">
                <a:latin typeface="Times New Roman" panose="02020603050405020304" pitchFamily="18" charset="0"/>
                <a:ea typeface="Calibri" panose="020F0502020204030204" pitchFamily="34" charset="0"/>
                <a:cs typeface="Times New Roman" panose="02020603050405020304" pitchFamily="18" charset="0"/>
              </a:rPr>
              <a:t>Arsenal Česká Lípa – SK Štětí  3:2   12.2.2012</a:t>
            </a:r>
          </a:p>
          <a:p>
            <a:pPr algn="just">
              <a:lnSpc>
                <a:spcPct val="107000"/>
              </a:lnSpc>
              <a:spcAft>
                <a:spcPts val="800"/>
              </a:spcAft>
            </a:pPr>
            <a:r>
              <a:rPr lang="cs-CZ" sz="1400" dirty="0" smtClean="0">
                <a:latin typeface="Times New Roman" panose="02020603050405020304" pitchFamily="18" charset="0"/>
                <a:ea typeface="Calibri" panose="020F0502020204030204" pitchFamily="34" charset="0"/>
                <a:cs typeface="Times New Roman" panose="02020603050405020304" pitchFamily="18" charset="0"/>
              </a:rPr>
              <a:t>FK Neratovice-</a:t>
            </a:r>
            <a:r>
              <a:rPr lang="cs-CZ" sz="1400" dirty="0" err="1" smtClean="0">
                <a:latin typeface="Times New Roman" panose="02020603050405020304" pitchFamily="18" charset="0"/>
                <a:ea typeface="Calibri" panose="020F0502020204030204" pitchFamily="34" charset="0"/>
                <a:cs typeface="Times New Roman" panose="02020603050405020304" pitchFamily="18" charset="0"/>
              </a:rPr>
              <a:t>Byškovice</a:t>
            </a:r>
            <a:r>
              <a:rPr lang="cs-CZ" sz="1400" dirty="0" smtClean="0">
                <a:latin typeface="Times New Roman" panose="02020603050405020304" pitchFamily="18" charset="0"/>
                <a:ea typeface="Calibri" panose="020F0502020204030204" pitchFamily="34" charset="0"/>
                <a:cs typeface="Times New Roman" panose="02020603050405020304" pitchFamily="18" charset="0"/>
              </a:rPr>
              <a:t> – SK Štětí  3:4   11.3.2018</a:t>
            </a:r>
          </a:p>
          <a:p>
            <a:pPr algn="just">
              <a:lnSpc>
                <a:spcPct val="107000"/>
              </a:lnSpc>
              <a:spcAft>
                <a:spcPts val="800"/>
              </a:spcAft>
            </a:pPr>
            <a:r>
              <a:rPr lang="cs-CZ" sz="1400" dirty="0" smtClean="0">
                <a:latin typeface="Times New Roman" panose="02020603050405020304" pitchFamily="18" charset="0"/>
                <a:ea typeface="Calibri" panose="020F0502020204030204" pitchFamily="34" charset="0"/>
                <a:cs typeface="Times New Roman" panose="02020603050405020304" pitchFamily="18" charset="0"/>
              </a:rPr>
              <a:t>FC Mělník – SK Štětí              10:4    21.3.2018</a:t>
            </a:r>
            <a:endParaRPr lang="cs-CZ"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cs-CZ" sz="2000" u="sng" dirty="0" smtClean="0">
                <a:solidFill>
                  <a:srgbClr val="003399"/>
                </a:solidFill>
                <a:latin typeface="Times New Roman" panose="02020603050405020304" pitchFamily="18" charset="0"/>
                <a:ea typeface="Calibri" panose="020F0502020204030204" pitchFamily="34" charset="0"/>
                <a:cs typeface="Times New Roman" panose="02020603050405020304" pitchFamily="18" charset="0"/>
              </a:rPr>
              <a:t>Mladší </a:t>
            </a:r>
            <a:r>
              <a:rPr lang="cs-CZ" sz="2000" u="sng"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žáci</a:t>
            </a:r>
            <a:r>
              <a:rPr lang="cs-CZ" u="sng"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se v zimě věnovali hlavně tréninku ať už v tělocvičně nebo na umělé trávě ve Štětí.  Byli na soustředění ve Sloupu a úspěch v podobě 2. místa zaznamenali na turnaji v hale v Roudnici </a:t>
            </a:r>
            <a:r>
              <a:rPr lang="cs-CZ" dirty="0" err="1">
                <a:latin typeface="Times New Roman" panose="02020603050405020304" pitchFamily="18" charset="0"/>
                <a:ea typeface="Calibri" panose="020F0502020204030204" pitchFamily="34" charset="0"/>
                <a:cs typeface="Times New Roman" panose="02020603050405020304" pitchFamily="18" charset="0"/>
              </a:rPr>
              <a:t>n.L.</a:t>
            </a:r>
            <a:r>
              <a:rPr lang="cs-CZ" dirty="0">
                <a:latin typeface="Times New Roman" panose="02020603050405020304" pitchFamily="18" charset="0"/>
                <a:ea typeface="Calibri" panose="020F0502020204030204" pitchFamily="34" charset="0"/>
                <a:cs typeface="Times New Roman" panose="02020603050405020304" pitchFamily="18" charset="0"/>
              </a:rPr>
              <a:t> O pohár předsedy OFS.</a:t>
            </a:r>
          </a:p>
        </p:txBody>
      </p:sp>
      <p:sp>
        <p:nvSpPr>
          <p:cNvPr id="3" name="TextovéPole 2"/>
          <p:cNvSpPr txBox="1"/>
          <p:nvPr/>
        </p:nvSpPr>
        <p:spPr>
          <a:xfrm>
            <a:off x="242503" y="180881"/>
            <a:ext cx="4391019" cy="707886"/>
          </a:xfrm>
          <a:prstGeom prst="rect">
            <a:avLst/>
          </a:prstGeom>
          <a:gradFill>
            <a:gsLst>
              <a:gs pos="29000">
                <a:schemeClr val="accent1">
                  <a:lumMod val="45000"/>
                  <a:lumOff val="55000"/>
                </a:schemeClr>
              </a:gs>
              <a:gs pos="63000">
                <a:srgbClr val="66FF33"/>
              </a:gs>
            </a:gsLst>
            <a:lin ang="5400000" scaled="1"/>
          </a:gradFill>
          <a:effectLst>
            <a:glow rad="101600">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Krátké ohlédnutí za zimním období žáků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37" name="TextovéPole 36"/>
          <p:cNvSpPr txBox="1"/>
          <p:nvPr/>
        </p:nvSpPr>
        <p:spPr>
          <a:xfrm>
            <a:off x="71984" y="103302"/>
            <a:ext cx="4680520" cy="1323439"/>
          </a:xfrm>
          <a:prstGeom prst="rect">
            <a:avLst/>
          </a:prstGeom>
          <a:gradFill>
            <a:gsLst>
              <a:gs pos="83000">
                <a:srgbClr val="FFFF66"/>
              </a:gs>
              <a:gs pos="100000">
                <a:schemeClr val="bg1"/>
              </a:gs>
            </a:gsLst>
            <a:lin ang="5400000" scaled="1"/>
          </a:gradFill>
          <a:ln w="57150" cmpd="sng">
            <a:solidFill>
              <a:schemeClr val="accent1">
                <a:lumMod val="50000"/>
              </a:schemeClr>
            </a:solidFill>
            <a:prstDash val="dash"/>
          </a:ln>
          <a:effectLst>
            <a:softEdge rad="0"/>
          </a:effectLst>
        </p:spPr>
        <p:txBody>
          <a:bodyPr wrap="square" rtlCol="0">
            <a:spAutoFit/>
          </a:bodyPr>
          <a:lstStyle/>
          <a:p>
            <a:pPr algn="ctr"/>
            <a:r>
              <a:rPr lang="cs-CZ" sz="2000" i="1" dirty="0" smtClean="0">
                <a:solidFill>
                  <a:srgbClr val="FF0000"/>
                </a:solidFill>
                <a:latin typeface="Bookman Old Style" panose="02050604050505020204" pitchFamily="18" charset="0"/>
              </a:rPr>
              <a:t>Vítáme na fotbalovém </a:t>
            </a:r>
            <a:r>
              <a:rPr lang="cs-CZ" sz="2000" i="1" dirty="0" err="1" smtClean="0">
                <a:solidFill>
                  <a:srgbClr val="FF0000"/>
                </a:solidFill>
                <a:latin typeface="Bookman Old Style" panose="02050604050505020204" pitchFamily="18" charset="0"/>
              </a:rPr>
              <a:t>stadioně</a:t>
            </a:r>
            <a:r>
              <a:rPr lang="cs-CZ" sz="2000" i="1" dirty="0" smtClean="0">
                <a:solidFill>
                  <a:srgbClr val="FF0000"/>
                </a:solidFill>
                <a:latin typeface="Bookman Old Style" panose="02050604050505020204" pitchFamily="18" charset="0"/>
              </a:rPr>
              <a:t> ve Štětí našeho dnešního soupeře</a:t>
            </a:r>
          </a:p>
          <a:p>
            <a:pPr algn="ctr"/>
            <a:r>
              <a:rPr lang="cs-CZ" sz="4000" dirty="0" smtClean="0">
                <a:solidFill>
                  <a:srgbClr val="0F22B1"/>
                </a:solidFill>
                <a:latin typeface="Bookman Old Style" panose="02050604050505020204" pitchFamily="18" charset="0"/>
              </a:rPr>
              <a:t>FK Jiskru Modrá</a:t>
            </a:r>
            <a:endParaRPr lang="cs-CZ" sz="5400" dirty="0" smtClean="0">
              <a:solidFill>
                <a:srgbClr val="0F22B1"/>
              </a:solidFill>
              <a:latin typeface="Bookman Old Style" panose="02050604050505020204" pitchFamily="18" charset="0"/>
            </a:endParaRPr>
          </a:p>
        </p:txBody>
      </p:sp>
      <p:sp>
        <p:nvSpPr>
          <p:cNvPr id="38" name="TextovéPole 37"/>
          <p:cNvSpPr txBox="1"/>
          <p:nvPr/>
        </p:nvSpPr>
        <p:spPr>
          <a:xfrm>
            <a:off x="71156" y="1579222"/>
            <a:ext cx="4671188" cy="2492990"/>
          </a:xfrm>
          <a:prstGeom prst="rect">
            <a:avLst/>
          </a:prstGeom>
          <a:solidFill>
            <a:schemeClr val="accent3">
              <a:lumMod val="95000"/>
            </a:schemeClr>
          </a:solidFill>
          <a:ln w="44450">
            <a:solidFill>
              <a:schemeClr val="tx1"/>
            </a:solidFill>
          </a:ln>
          <a:effectLst>
            <a:softEdge rad="0"/>
          </a:effectLst>
        </p:spPr>
        <p:txBody>
          <a:bodyPr wrap="square" rtlCol="0">
            <a:spAutoFit/>
          </a:bodyPr>
          <a:lstStyle/>
          <a:p>
            <a:pPr algn="just"/>
            <a:r>
              <a:rPr lang="cs-CZ" sz="1300" b="0" dirty="0" smtClean="0">
                <a:latin typeface="Arial" panose="020B0604020202020204" pitchFamily="34" charset="0"/>
                <a:cs typeface="Arial" panose="020B0604020202020204" pitchFamily="34" charset="0"/>
              </a:rPr>
              <a:t>Modrá patří v posledních 25 letech mezi naše tradiční soupeře. Utkáváme s v přeboru. Dříve Severočeském nyní Ústeckém. Pravda v některých letech jsme hráli divizi a Modrá zase sestoupila do I.A třídy. Kdo neví, kde se Modrá nachází, tak je to nedaleko Děčína v sousedství Jílového, kde byl v minulosti i jeden ze závodů Severočeských papíren.  V pěkném prostředí se nachází 2 fotbalová hřiště a přilehlé zázemí nabízí vhodné místo pro tréninkovou, ale i předzápasovou přípravu.  Často je to zde využíváno ligovými, ale i celky ze zahraničí. Hlavní postavou fotbalu v Modré je pan Ladislav Michalec a má největší zásluhu na tom, že se zde hraje dlouhé roky Ústecký přebor</a:t>
            </a:r>
            <a:r>
              <a:rPr lang="cs-CZ" b="0" dirty="0" smtClean="0">
                <a:latin typeface="Arial" panose="020B0604020202020204" pitchFamily="34" charset="0"/>
                <a:cs typeface="Arial" panose="020B0604020202020204" pitchFamily="34" charset="0"/>
              </a:rPr>
              <a:t>. </a:t>
            </a:r>
          </a:p>
        </p:txBody>
      </p:sp>
      <p:sp>
        <p:nvSpPr>
          <p:cNvPr id="40" name="Obdélník 39"/>
          <p:cNvSpPr/>
          <p:nvPr/>
        </p:nvSpPr>
        <p:spPr>
          <a:xfrm>
            <a:off x="89826" y="4136293"/>
            <a:ext cx="4671188" cy="2784417"/>
          </a:xfrm>
          <a:prstGeom prst="rect">
            <a:avLst/>
          </a:prstGeom>
          <a:ln w="25400">
            <a:solidFill>
              <a:schemeClr val="accent2">
                <a:lumMod val="75000"/>
              </a:schemeClr>
            </a:solidFill>
          </a:ln>
        </p:spPr>
        <p:txBody>
          <a:bodyPr wrap="square">
            <a:spAutoFit/>
          </a:bodyPr>
          <a:lstStyle/>
          <a:p>
            <a:pPr>
              <a:lnSpc>
                <a:spcPct val="107000"/>
              </a:lnSpc>
              <a:spcAft>
                <a:spcPts val="0"/>
              </a:spcAft>
            </a:pPr>
            <a:r>
              <a:rPr lang="cs-CZ" sz="1400" u="sng" dirty="0" smtClean="0">
                <a:highlight>
                  <a:srgbClr val="00FFFF"/>
                </a:highlight>
                <a:latin typeface="Arial" panose="020B0604020202020204" pitchFamily="34" charset="0"/>
                <a:ea typeface="Calibri" panose="020F0502020204030204" pitchFamily="34" charset="0"/>
                <a:cs typeface="Times New Roman" panose="02020603050405020304" pitchFamily="18" charset="0"/>
              </a:rPr>
              <a:t>Podzim v Modré</a:t>
            </a:r>
          </a:p>
          <a:p>
            <a:pPr>
              <a:lnSpc>
                <a:spcPct val="107000"/>
              </a:lnSpc>
              <a:spcAft>
                <a:spcPts val="0"/>
              </a:spcAft>
            </a:pPr>
            <a:r>
              <a:rPr lang="cs-CZ" sz="1400" u="sng" dirty="0" smtClean="0">
                <a:highlight>
                  <a:srgbClr val="00FFFF"/>
                </a:highlight>
                <a:latin typeface="Arial" panose="020B0604020202020204" pitchFamily="34" charset="0"/>
                <a:ea typeface="Calibri" panose="020F0502020204030204" pitchFamily="34" charset="0"/>
                <a:cs typeface="Times New Roman" panose="02020603050405020304" pitchFamily="18" charset="0"/>
              </a:rPr>
              <a:t>FC </a:t>
            </a:r>
            <a:r>
              <a:rPr lang="cs-CZ" sz="1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Jiskra Modrá – SK Štětí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0:4(0:1)   3.9.2017  </a:t>
            </a:r>
            <a:r>
              <a:rPr lang="cs-CZ" sz="1400" u="sng" dirty="0" smtClean="0">
                <a:highlight>
                  <a:srgbClr val="00FFFF"/>
                </a:highlight>
                <a:latin typeface="Arial" panose="020B0604020202020204" pitchFamily="34" charset="0"/>
                <a:ea typeface="Calibri" panose="020F0502020204030204" pitchFamily="34" charset="0"/>
                <a:cs typeface="Times New Roman" panose="02020603050405020304" pitchFamily="18" charset="0"/>
              </a:rPr>
              <a:t>4.kolo</a:t>
            </a:r>
          </a:p>
          <a:p>
            <a:pPr algn="just"/>
            <a:r>
              <a:rPr lang="cs-CZ" sz="1000" dirty="0">
                <a:latin typeface="Arial" panose="020B0604020202020204" pitchFamily="34" charset="0"/>
                <a:cs typeface="Arial" panose="020B0604020202020204" pitchFamily="34" charset="0"/>
              </a:rPr>
              <a:t>Sehráli jsme vydařený zápas. Rozhodnutí o vítězi mohlo padnout už v 1. poločase, ale branka domácích vypadala, jak když je zakletá. I tak jsme se však jednou prosadili. Na začátku druhé půle chtěli domácí ještě vývoj zápasu otočit, ale své šance nevyužili, a tak se o branky postaral náš tým. Cenné vítězství, které nás po 4 kolech posunulo na 2. místo za Mostecký fotbalový klub.</a:t>
            </a:r>
          </a:p>
          <a:p>
            <a:r>
              <a:rPr lang="cs-CZ" sz="1000" u="sng" dirty="0">
                <a:latin typeface="Arial" panose="020B0604020202020204" pitchFamily="34" charset="0"/>
                <a:cs typeface="Arial" panose="020B0604020202020204" pitchFamily="34" charset="0"/>
              </a:rPr>
              <a:t>Branky:</a:t>
            </a:r>
            <a:r>
              <a:rPr lang="cs-CZ" sz="1000" dirty="0">
                <a:latin typeface="Arial" panose="020B0604020202020204" pitchFamily="34" charset="0"/>
                <a:cs typeface="Arial" panose="020B0604020202020204" pitchFamily="34" charset="0"/>
              </a:rPr>
              <a:t>  Brandejs 2 (1 z penalty), </a:t>
            </a:r>
            <a:r>
              <a:rPr lang="cs-CZ" sz="1000" dirty="0" err="1">
                <a:latin typeface="Arial" panose="020B0604020202020204" pitchFamily="34" charset="0"/>
                <a:cs typeface="Arial" panose="020B0604020202020204" pitchFamily="34" charset="0"/>
              </a:rPr>
              <a:t>Kucler</a:t>
            </a:r>
            <a:r>
              <a:rPr lang="cs-CZ" sz="1000" dirty="0">
                <a:latin typeface="Arial" panose="020B0604020202020204" pitchFamily="34" charset="0"/>
                <a:cs typeface="Arial" panose="020B0604020202020204" pitchFamily="34" charset="0"/>
              </a:rPr>
              <a:t> 1,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1</a:t>
            </a:r>
          </a:p>
          <a:p>
            <a:r>
              <a:rPr lang="cs-CZ" sz="1000" u="sng" dirty="0">
                <a:latin typeface="Arial" panose="020B0604020202020204" pitchFamily="34" charset="0"/>
                <a:cs typeface="Arial" panose="020B0604020202020204" pitchFamily="34" charset="0"/>
              </a:rPr>
              <a:t>Sestava</a:t>
            </a:r>
            <a:r>
              <a:rPr lang="cs-CZ" sz="1000" dirty="0">
                <a:latin typeface="Arial" panose="020B0604020202020204" pitchFamily="34" charset="0"/>
                <a:cs typeface="Arial" panose="020B0604020202020204" pitchFamily="34" charset="0"/>
              </a:rPr>
              <a:t>: Gabriel-</a:t>
            </a:r>
            <a:r>
              <a:rPr lang="cs-CZ" sz="1000" dirty="0" err="1">
                <a:latin typeface="Arial" panose="020B0604020202020204" pitchFamily="34" charset="0"/>
                <a:cs typeface="Arial" panose="020B0604020202020204" pitchFamily="34" charset="0"/>
              </a:rPr>
              <a:t>Čámský</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F.Svoboda</a:t>
            </a: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Mencl-</a:t>
            </a:r>
          </a:p>
          <a:p>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               </a:t>
            </a:r>
            <a:r>
              <a:rPr lang="cs-CZ" sz="1000" dirty="0" err="1" smtClean="0">
                <a:latin typeface="Arial" panose="020B0604020202020204" pitchFamily="34" charset="0"/>
                <a:cs typeface="Arial" panose="020B0604020202020204" pitchFamily="34" charset="0"/>
              </a:rPr>
              <a:t>Kucler</a:t>
            </a:r>
            <a:r>
              <a:rPr lang="cs-CZ" sz="1000" dirty="0" smtClean="0">
                <a:latin typeface="Arial" panose="020B0604020202020204" pitchFamily="34" charset="0"/>
                <a:cs typeface="Arial" panose="020B0604020202020204" pitchFamily="34" charset="0"/>
              </a:rPr>
              <a:t>(81.Horváth</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P.Stejskal</a:t>
            </a: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 </a:t>
            </a:r>
            <a:r>
              <a:rPr lang="cs-CZ" sz="1000" dirty="0">
                <a:latin typeface="Arial" panose="020B0604020202020204" pitchFamily="34" charset="0"/>
                <a:cs typeface="Arial" panose="020B0604020202020204" pitchFamily="34" charset="0"/>
              </a:rPr>
              <a:t>Vacek(79.Beruška), </a:t>
            </a:r>
            <a:endParaRPr lang="cs-CZ" sz="1000" dirty="0" smtClean="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                  Vokoun(84.Feko</a:t>
            </a:r>
            <a:r>
              <a:rPr lang="cs-CZ" sz="1000" dirty="0">
                <a:latin typeface="Arial" panose="020B0604020202020204" pitchFamily="34" charset="0"/>
                <a:cs typeface="Arial" panose="020B0604020202020204" pitchFamily="34" charset="0"/>
              </a:rPr>
              <a:t>)-Brandejs, Faust(86.Poráč)</a:t>
            </a:r>
          </a:p>
          <a:p>
            <a:r>
              <a:rPr lang="cs-CZ" sz="1000" u="sng" dirty="0">
                <a:latin typeface="Arial" panose="020B0604020202020204" pitchFamily="34" charset="0"/>
                <a:cs typeface="Arial" panose="020B0604020202020204" pitchFamily="34" charset="0"/>
              </a:rPr>
              <a:t>Připraveni:</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Balaštík</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M.Svoboda</a:t>
            </a:r>
            <a:endParaRPr lang="cs-CZ" sz="1000" dirty="0">
              <a:latin typeface="Arial" panose="020B0604020202020204" pitchFamily="34" charset="0"/>
              <a:cs typeface="Arial" panose="020B0604020202020204" pitchFamily="34" charset="0"/>
            </a:endParaRPr>
          </a:p>
          <a:p>
            <a:r>
              <a:rPr lang="cs-CZ" sz="1000" u="sng" dirty="0">
                <a:latin typeface="Arial" panose="020B0604020202020204" pitchFamily="34" charset="0"/>
                <a:cs typeface="Arial" panose="020B0604020202020204" pitchFamily="34" charset="0"/>
              </a:rPr>
              <a:t>Trenér:</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J.Ransdor</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K.Zuna</a:t>
            </a:r>
            <a:r>
              <a:rPr lang="cs-CZ" sz="1000" dirty="0">
                <a:latin typeface="Arial" panose="020B0604020202020204" pitchFamily="34" charset="0"/>
                <a:cs typeface="Arial" panose="020B0604020202020204" pitchFamily="34" charset="0"/>
              </a:rPr>
              <a:t> </a:t>
            </a:r>
            <a:r>
              <a:rPr lang="cs-CZ" sz="1000" u="sng" dirty="0">
                <a:latin typeface="Arial" panose="020B0604020202020204" pitchFamily="34" charset="0"/>
                <a:cs typeface="Arial" panose="020B0604020202020204" pitchFamily="34" charset="0"/>
              </a:rPr>
              <a:t>Vedoucí:</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J.Havner</a:t>
            </a:r>
            <a:endParaRPr lang="cs-CZ" sz="1000" dirty="0">
              <a:latin typeface="Arial" panose="020B0604020202020204" pitchFamily="34" charset="0"/>
              <a:cs typeface="Arial" panose="020B0604020202020204" pitchFamily="34" charset="0"/>
            </a:endParaRPr>
          </a:p>
          <a:p>
            <a:r>
              <a:rPr lang="cs-CZ" sz="1000" u="sng" dirty="0">
                <a:latin typeface="Arial" panose="020B0604020202020204" pitchFamily="34" charset="0"/>
                <a:cs typeface="Arial" panose="020B0604020202020204" pitchFamily="34" charset="0"/>
              </a:rPr>
              <a:t>Rozhodčí:</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J.Zítko-J.Flade</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A.Provazník</a:t>
            </a:r>
            <a:r>
              <a:rPr lang="cs-CZ" sz="1000" dirty="0">
                <a:latin typeface="Arial" panose="020B0604020202020204" pitchFamily="34" charset="0"/>
                <a:cs typeface="Arial" panose="020B0604020202020204" pitchFamily="34" charset="0"/>
              </a:rPr>
              <a:t>  </a:t>
            </a:r>
            <a:r>
              <a:rPr lang="cs-CZ" sz="1000" u="sng" dirty="0">
                <a:latin typeface="Arial" panose="020B0604020202020204" pitchFamily="34" charset="0"/>
                <a:cs typeface="Arial" panose="020B0604020202020204" pitchFamily="34" charset="0"/>
              </a:rPr>
              <a:t>Delegát:</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M.Dvorský</a:t>
            </a:r>
            <a:r>
              <a:rPr lang="cs-CZ" sz="1000" dirty="0">
                <a:latin typeface="Arial" panose="020B0604020202020204" pitchFamily="34" charset="0"/>
                <a:cs typeface="Arial" panose="020B0604020202020204" pitchFamily="34" charset="0"/>
              </a:rPr>
              <a:t>   150 </a:t>
            </a:r>
            <a:r>
              <a:rPr lang="cs-CZ" sz="1000" dirty="0" smtClean="0">
                <a:latin typeface="Arial" panose="020B0604020202020204" pitchFamily="34" charset="0"/>
                <a:cs typeface="Arial" panose="020B0604020202020204" pitchFamily="34" charset="0"/>
              </a:rPr>
              <a:t>diváků</a:t>
            </a:r>
            <a:endParaRPr lang="cs-CZ"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144253218"/>
              </p:ext>
            </p:extLst>
          </p:nvPr>
        </p:nvGraphicFramePr>
        <p:xfrm>
          <a:off x="5544591" y="896200"/>
          <a:ext cx="4608514" cy="3083340"/>
        </p:xfrm>
        <a:graphic>
          <a:graphicData uri="http://schemas.openxmlformats.org/drawingml/2006/table">
            <a:tbl>
              <a:tblPr/>
              <a:tblGrid>
                <a:gridCol w="230257">
                  <a:extLst>
                    <a:ext uri="{9D8B030D-6E8A-4147-A177-3AD203B41FA5}">
                      <a16:colId xmlns:a16="http://schemas.microsoft.com/office/drawing/2014/main" val="1059082304"/>
                    </a:ext>
                  </a:extLst>
                </a:gridCol>
                <a:gridCol w="270890">
                  <a:extLst>
                    <a:ext uri="{9D8B030D-6E8A-4147-A177-3AD203B41FA5}">
                      <a16:colId xmlns:a16="http://schemas.microsoft.com/office/drawing/2014/main" val="331701289"/>
                    </a:ext>
                  </a:extLst>
                </a:gridCol>
                <a:gridCol w="1818348">
                  <a:extLst>
                    <a:ext uri="{9D8B030D-6E8A-4147-A177-3AD203B41FA5}">
                      <a16:colId xmlns:a16="http://schemas.microsoft.com/office/drawing/2014/main" val="2832896526"/>
                    </a:ext>
                  </a:extLst>
                </a:gridCol>
                <a:gridCol w="243800">
                  <a:extLst>
                    <a:ext uri="{9D8B030D-6E8A-4147-A177-3AD203B41FA5}">
                      <a16:colId xmlns:a16="http://schemas.microsoft.com/office/drawing/2014/main" val="2584530375"/>
                    </a:ext>
                  </a:extLst>
                </a:gridCol>
                <a:gridCol w="193009">
                  <a:extLst>
                    <a:ext uri="{9D8B030D-6E8A-4147-A177-3AD203B41FA5}">
                      <a16:colId xmlns:a16="http://schemas.microsoft.com/office/drawing/2014/main" val="3228346956"/>
                    </a:ext>
                  </a:extLst>
                </a:gridCol>
                <a:gridCol w="193009">
                  <a:extLst>
                    <a:ext uri="{9D8B030D-6E8A-4147-A177-3AD203B41FA5}">
                      <a16:colId xmlns:a16="http://schemas.microsoft.com/office/drawing/2014/main" val="1843368460"/>
                    </a:ext>
                  </a:extLst>
                </a:gridCol>
                <a:gridCol w="193009">
                  <a:extLst>
                    <a:ext uri="{9D8B030D-6E8A-4147-A177-3AD203B41FA5}">
                      <a16:colId xmlns:a16="http://schemas.microsoft.com/office/drawing/2014/main" val="3122173442"/>
                    </a:ext>
                  </a:extLst>
                </a:gridCol>
                <a:gridCol w="257346">
                  <a:extLst>
                    <a:ext uri="{9D8B030D-6E8A-4147-A177-3AD203B41FA5}">
                      <a16:colId xmlns:a16="http://schemas.microsoft.com/office/drawing/2014/main" val="3551412686"/>
                    </a:ext>
                  </a:extLst>
                </a:gridCol>
                <a:gridCol w="690769">
                  <a:extLst>
                    <a:ext uri="{9D8B030D-6E8A-4147-A177-3AD203B41FA5}">
                      <a16:colId xmlns:a16="http://schemas.microsoft.com/office/drawing/2014/main" val="4067912106"/>
                    </a:ext>
                  </a:extLst>
                </a:gridCol>
                <a:gridCol w="233642">
                  <a:extLst>
                    <a:ext uri="{9D8B030D-6E8A-4147-A177-3AD203B41FA5}">
                      <a16:colId xmlns:a16="http://schemas.microsoft.com/office/drawing/2014/main" val="4086513001"/>
                    </a:ext>
                  </a:extLst>
                </a:gridCol>
                <a:gridCol w="284435">
                  <a:extLst>
                    <a:ext uri="{9D8B030D-6E8A-4147-A177-3AD203B41FA5}">
                      <a16:colId xmlns:a16="http://schemas.microsoft.com/office/drawing/2014/main" val="1178815086"/>
                    </a:ext>
                  </a:extLst>
                </a:gridCol>
              </a:tblGrid>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54030894"/>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effectLst/>
                          <a:latin typeface="Arial Black" panose="020B0A04020102020204" pitchFamily="34" charset="0"/>
                        </a:rPr>
                        <a:t>Ústecký přebor starších žáků 2017/2018 po 13.kole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61009630"/>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111:17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7606018"/>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101:11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87396907"/>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FK Neštěmice, </a:t>
                      </a:r>
                      <a:r>
                        <a:rPr lang="cs-CZ" sz="1200" b="1" i="0" u="none" strike="noStrike" dirty="0" err="1">
                          <a:solidFill>
                            <a:srgbClr val="000000"/>
                          </a:solidFill>
                          <a:effectLst/>
                          <a:latin typeface="Arial" panose="020B0604020202020204" pitchFamily="34" charset="0"/>
                          <a:cs typeface="Arial" panose="020B0604020202020204" pitchFamily="34" charset="0"/>
                        </a:rPr>
                        <a:t>z.s</a:t>
                      </a:r>
                      <a:r>
                        <a:rPr lang="cs-CZ" sz="12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71:24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21584386"/>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57:25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68571120"/>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cs typeface="Arial" panose="020B0604020202020204" pitchFamily="34" charset="0"/>
                        </a:rPr>
                        <a:t>SK Štětí, </a:t>
                      </a:r>
                      <a:r>
                        <a:rPr lang="cs-CZ" sz="1400" b="1" i="0" u="none" strike="noStrike" dirty="0" err="1">
                          <a:solidFill>
                            <a:srgbClr val="FF0000"/>
                          </a:solidFill>
                          <a:effectLst/>
                          <a:latin typeface="Arial" panose="020B0604020202020204" pitchFamily="34" charset="0"/>
                          <a:cs typeface="Arial" panose="020B0604020202020204" pitchFamily="34" charset="0"/>
                        </a:rPr>
                        <a:t>z.s</a:t>
                      </a:r>
                      <a:r>
                        <a:rPr lang="cs-CZ" sz="1400" b="1" i="0" u="none" strike="noStrike" dirty="0">
                          <a:solidFill>
                            <a:srgbClr val="FF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82:37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78839222"/>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29:30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211540"/>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18:64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08050086"/>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28:74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80151983"/>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11:117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38924766"/>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9:118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43413264"/>
                  </a:ext>
                </a:extLst>
              </a:tr>
              <a:tr h="23718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78976932"/>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4052068886"/>
              </p:ext>
            </p:extLst>
          </p:nvPr>
        </p:nvGraphicFramePr>
        <p:xfrm>
          <a:off x="5544591" y="4123556"/>
          <a:ext cx="4589556" cy="2769325"/>
        </p:xfrm>
        <a:graphic>
          <a:graphicData uri="http://schemas.openxmlformats.org/drawingml/2006/table">
            <a:tbl>
              <a:tblPr/>
              <a:tblGrid>
                <a:gridCol w="326610">
                  <a:extLst>
                    <a:ext uri="{9D8B030D-6E8A-4147-A177-3AD203B41FA5}">
                      <a16:colId xmlns:a16="http://schemas.microsoft.com/office/drawing/2014/main" val="31377098"/>
                    </a:ext>
                  </a:extLst>
                </a:gridCol>
                <a:gridCol w="285784">
                  <a:extLst>
                    <a:ext uri="{9D8B030D-6E8A-4147-A177-3AD203B41FA5}">
                      <a16:colId xmlns:a16="http://schemas.microsoft.com/office/drawing/2014/main" val="584225564"/>
                    </a:ext>
                  </a:extLst>
                </a:gridCol>
                <a:gridCol w="1867803">
                  <a:extLst>
                    <a:ext uri="{9D8B030D-6E8A-4147-A177-3AD203B41FA5}">
                      <a16:colId xmlns:a16="http://schemas.microsoft.com/office/drawing/2014/main" val="260595272"/>
                    </a:ext>
                  </a:extLst>
                </a:gridCol>
                <a:gridCol w="231349">
                  <a:extLst>
                    <a:ext uri="{9D8B030D-6E8A-4147-A177-3AD203B41FA5}">
                      <a16:colId xmlns:a16="http://schemas.microsoft.com/office/drawing/2014/main" val="3458868983"/>
                    </a:ext>
                  </a:extLst>
                </a:gridCol>
                <a:gridCol w="193925">
                  <a:extLst>
                    <a:ext uri="{9D8B030D-6E8A-4147-A177-3AD203B41FA5}">
                      <a16:colId xmlns:a16="http://schemas.microsoft.com/office/drawing/2014/main" val="4103770411"/>
                    </a:ext>
                  </a:extLst>
                </a:gridCol>
                <a:gridCol w="193925">
                  <a:extLst>
                    <a:ext uri="{9D8B030D-6E8A-4147-A177-3AD203B41FA5}">
                      <a16:colId xmlns:a16="http://schemas.microsoft.com/office/drawing/2014/main" val="256696873"/>
                    </a:ext>
                  </a:extLst>
                </a:gridCol>
                <a:gridCol w="193925">
                  <a:extLst>
                    <a:ext uri="{9D8B030D-6E8A-4147-A177-3AD203B41FA5}">
                      <a16:colId xmlns:a16="http://schemas.microsoft.com/office/drawing/2014/main" val="493556597"/>
                    </a:ext>
                  </a:extLst>
                </a:gridCol>
                <a:gridCol w="193925">
                  <a:extLst>
                    <a:ext uri="{9D8B030D-6E8A-4147-A177-3AD203B41FA5}">
                      <a16:colId xmlns:a16="http://schemas.microsoft.com/office/drawing/2014/main" val="2274035056"/>
                    </a:ext>
                  </a:extLst>
                </a:gridCol>
                <a:gridCol w="476306">
                  <a:extLst>
                    <a:ext uri="{9D8B030D-6E8A-4147-A177-3AD203B41FA5}">
                      <a16:colId xmlns:a16="http://schemas.microsoft.com/office/drawing/2014/main" val="1840849499"/>
                    </a:ext>
                  </a:extLst>
                </a:gridCol>
                <a:gridCol w="367437">
                  <a:extLst>
                    <a:ext uri="{9D8B030D-6E8A-4147-A177-3AD203B41FA5}">
                      <a16:colId xmlns:a16="http://schemas.microsoft.com/office/drawing/2014/main" val="2123064023"/>
                    </a:ext>
                  </a:extLst>
                </a:gridCol>
                <a:gridCol w="258567">
                  <a:extLst>
                    <a:ext uri="{9D8B030D-6E8A-4147-A177-3AD203B41FA5}">
                      <a16:colId xmlns:a16="http://schemas.microsoft.com/office/drawing/2014/main" val="304197608"/>
                    </a:ext>
                  </a:extLst>
                </a:gridCol>
              </a:tblGrid>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36977305"/>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effectLst/>
                          <a:latin typeface="Arial Black" panose="020B0A04020102020204" pitchFamily="34" charset="0"/>
                        </a:rPr>
                        <a:t>Ústecký přebor mladších žáků 2017/2018 po 13.kole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25279728"/>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cs typeface="Arial" panose="020B0604020202020204" pitchFamily="34" charset="0"/>
                        </a:rPr>
                        <a:t>FK Neštěmice, </a:t>
                      </a:r>
                      <a:r>
                        <a:rPr lang="cs-CZ" sz="1100" b="1" i="0" u="none" strike="noStrike" dirty="0" err="1">
                          <a:solidFill>
                            <a:srgbClr val="000000"/>
                          </a:solidFill>
                          <a:effectLst/>
                          <a:latin typeface="Arial" panose="020B0604020202020204" pitchFamily="34" charset="0"/>
                          <a:cs typeface="Arial" panose="020B0604020202020204" pitchFamily="34" charset="0"/>
                        </a:rPr>
                        <a:t>z.s</a:t>
                      </a:r>
                      <a:r>
                        <a:rPr lang="cs-CZ" sz="11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83:17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57939129"/>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cs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112:6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8185942"/>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cs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75:16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80351053"/>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cs typeface="Arial" panose="020B0604020202020204" pitchFamily="34" charset="0"/>
                        </a:rPr>
                        <a:t>TJ Hvězda Trnovany, </a:t>
                      </a:r>
                      <a:r>
                        <a:rPr lang="cs-CZ" sz="1100" b="1" i="0" u="none" strike="noStrike" dirty="0" err="1">
                          <a:solidFill>
                            <a:srgbClr val="000000"/>
                          </a:solidFill>
                          <a:effectLst/>
                          <a:latin typeface="Arial" panose="020B0604020202020204" pitchFamily="34" charset="0"/>
                          <a:cs typeface="Arial" panose="020B0604020202020204" pitchFamily="34" charset="0"/>
                        </a:rPr>
                        <a:t>z.s</a:t>
                      </a:r>
                      <a:r>
                        <a:rPr lang="cs-CZ" sz="11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53:23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66533988"/>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cs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36:44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02844437"/>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cs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39:55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05301083"/>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cs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20:71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91884891"/>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cs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24:91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41273264"/>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cs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20:76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33054378"/>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cs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22:85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94558053"/>
                  </a:ext>
                </a:extLst>
              </a:tr>
              <a:tr h="213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2663849"/>
                  </a:ext>
                </a:extLst>
              </a:tr>
            </a:tbl>
          </a:graphicData>
        </a:graphic>
      </p:graphicFrame>
      <p:pic>
        <p:nvPicPr>
          <p:cNvPr id="41" name="Obrázek 40"/>
          <p:cNvPicPr>
            <a:picLocks noChangeAspect="1"/>
          </p:cNvPicPr>
          <p:nvPr/>
        </p:nvPicPr>
        <p:blipFill>
          <a:blip r:embed="rId31"/>
          <a:stretch>
            <a:fillRect/>
          </a:stretch>
        </p:blipFill>
        <p:spPr>
          <a:xfrm>
            <a:off x="3537904" y="4195564"/>
            <a:ext cx="511478" cy="576000"/>
          </a:xfrm>
          <a:prstGeom prst="rect">
            <a:avLst/>
          </a:prstGeom>
        </p:spPr>
      </p:pic>
      <p:sp>
        <p:nvSpPr>
          <p:cNvPr id="4" name="TextovéPole 3"/>
          <p:cNvSpPr txBox="1"/>
          <p:nvPr/>
        </p:nvSpPr>
        <p:spPr>
          <a:xfrm>
            <a:off x="5544591" y="91108"/>
            <a:ext cx="4536505"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Starší žáci po 1. jarním kole klesly ze 4. na 5. místo</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90" name="TextovéPole 89"/>
          <p:cNvSpPr txBox="1"/>
          <p:nvPr/>
        </p:nvSpPr>
        <p:spPr>
          <a:xfrm>
            <a:off x="5535529" y="713273"/>
            <a:ext cx="4555754" cy="2631490"/>
          </a:xfrm>
          <a:prstGeom prst="rect">
            <a:avLst/>
          </a:prstGeom>
          <a:noFill/>
          <a:effectLst>
            <a:glow rad="101600">
              <a:srgbClr val="FFFF66">
                <a:alpha val="40000"/>
              </a:srgbClr>
            </a:glow>
            <a:softEdge rad="0"/>
          </a:effectLst>
        </p:spPr>
        <p:txBody>
          <a:bodyPr wrap="square" rtlCol="0">
            <a:spAutoFit/>
          </a:bodyPr>
          <a:lstStyle/>
          <a:p>
            <a:pPr algn="just"/>
            <a:r>
              <a:rPr lang="cs-CZ" sz="1100" dirty="0" smtClean="0">
                <a:latin typeface="Arial" panose="020B0604020202020204" pitchFamily="34" charset="0"/>
                <a:cs typeface="Arial" panose="020B0604020202020204" pitchFamily="34" charset="0"/>
              </a:rPr>
              <a:t>Modrá je nováčkem Ústeckého přeboru, když si do I.A třídy o soutěž níž, odskočila jen na rok.  Letošní ročník zahájila výborně, když zvítězila v Kadani 5:2. V následujícím zápase doma ještě remizovala s Bílinou, i když na penalty prohrála, ale v následujících kolech to s ní šlo od deseti k pěti. V 7 zápasech za sebou prohrála a to se 4 body nestačilo na více než poslední 16. místo. Mužstvo se vzpamatovalo 15. října 2017 doma proti Hornímu Jiřetínu/FK Litvínovu, které přestřílela 6:1. Od tohoto kola začala i vítězit a zvlášť poslední 2 kola podzimu vyšla. Vyhrála ve Vilémově a o týden později doma porazila v nervózně hraném utkání 6:3 Mostecký fotbalový klub. Po podzimu ji patřilo 13. místo se 16 body.  Jako jeden z mála týmů má na jaře odehrána všechna 3 kola. V důležitém utkání doma porazila Kadaň, aby o týden později padla v Bílině jasně 3:0. V posledním vystoupení doma s </a:t>
            </a:r>
            <a:r>
              <a:rPr lang="cs-CZ" sz="1100" dirty="0" err="1" smtClean="0">
                <a:latin typeface="Arial" panose="020B0604020202020204" pitchFamily="34" charset="0"/>
                <a:cs typeface="Arial" panose="020B0604020202020204" pitchFamily="34" charset="0"/>
              </a:rPr>
              <a:t>Brnou</a:t>
            </a:r>
            <a:r>
              <a:rPr lang="cs-CZ" sz="1100" dirty="0" smtClean="0">
                <a:latin typeface="Arial" panose="020B0604020202020204" pitchFamily="34" charset="0"/>
                <a:cs typeface="Arial" panose="020B0604020202020204" pitchFamily="34" charset="0"/>
              </a:rPr>
              <a:t> prohrála 1:0 a je na 14. místě tabulky. </a:t>
            </a:r>
          </a:p>
        </p:txBody>
      </p:sp>
      <p:graphicFrame>
        <p:nvGraphicFramePr>
          <p:cNvPr id="91" name="Tabulka 90"/>
          <p:cNvGraphicFramePr>
            <a:graphicFrameLocks noGrp="1"/>
          </p:cNvGraphicFramePr>
          <p:nvPr>
            <p:extLst>
              <p:ext uri="{D42A27DB-BD31-4B8C-83A1-F6EECF244321}">
                <p14:modId xmlns:p14="http://schemas.microsoft.com/office/powerpoint/2010/main" val="1624273270"/>
              </p:ext>
            </p:extLst>
          </p:nvPr>
        </p:nvGraphicFramePr>
        <p:xfrm>
          <a:off x="5545806" y="3664763"/>
          <a:ext cx="4433124" cy="3188970"/>
        </p:xfrm>
        <a:graphic>
          <a:graphicData uri="http://schemas.openxmlformats.org/drawingml/2006/table">
            <a:tbl>
              <a:tblPr/>
              <a:tblGrid>
                <a:gridCol w="498461">
                  <a:extLst>
                    <a:ext uri="{9D8B030D-6E8A-4147-A177-3AD203B41FA5}">
                      <a16:colId xmlns:a16="http://schemas.microsoft.com/office/drawing/2014/main" val="2648239617"/>
                    </a:ext>
                  </a:extLst>
                </a:gridCol>
                <a:gridCol w="965106">
                  <a:extLst>
                    <a:ext uri="{9D8B030D-6E8A-4147-A177-3AD203B41FA5}">
                      <a16:colId xmlns:a16="http://schemas.microsoft.com/office/drawing/2014/main" val="3591447201"/>
                    </a:ext>
                  </a:extLst>
                </a:gridCol>
                <a:gridCol w="2007986">
                  <a:extLst>
                    <a:ext uri="{9D8B030D-6E8A-4147-A177-3AD203B41FA5}">
                      <a16:colId xmlns:a16="http://schemas.microsoft.com/office/drawing/2014/main" val="2463636999"/>
                    </a:ext>
                  </a:extLst>
                </a:gridCol>
                <a:gridCol w="961571">
                  <a:extLst>
                    <a:ext uri="{9D8B030D-6E8A-4147-A177-3AD203B41FA5}">
                      <a16:colId xmlns:a16="http://schemas.microsoft.com/office/drawing/2014/main" val="992131774"/>
                    </a:ext>
                  </a:extLst>
                </a:gridCol>
              </a:tblGrid>
              <a:tr h="163784">
                <a:tc>
                  <a:txBody>
                    <a:bodyPr/>
                    <a:lstStyle/>
                    <a:p>
                      <a:pPr algn="ctr" fontAlgn="ctr"/>
                      <a:r>
                        <a:rPr lang="cs-CZ" sz="900" b="1" i="0" u="none" strike="noStrike">
                          <a:solidFill>
                            <a:srgbClr val="000000"/>
                          </a:solidFill>
                          <a:effectLst/>
                          <a:latin typeface="Georgia" panose="02040502050405020303" pitchFamily="18"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12.08.2017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Kadaň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89801217"/>
                  </a:ext>
                </a:extLst>
              </a:tr>
              <a:tr h="163784">
                <a:tc>
                  <a:txBody>
                    <a:bodyPr/>
                    <a:lstStyle/>
                    <a:p>
                      <a:pPr algn="ctr" fontAlgn="ctr"/>
                      <a:r>
                        <a:rPr lang="cs-CZ" sz="900" b="1" i="0" u="none" strike="noStrike">
                          <a:solidFill>
                            <a:srgbClr val="000000"/>
                          </a:solidFill>
                          <a:effectLst/>
                          <a:latin typeface="Georgia" panose="02040502050405020303" pitchFamily="18"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20.08.2017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Modrá - 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0:1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51689861"/>
                  </a:ext>
                </a:extLst>
              </a:tr>
              <a:tr h="163784">
                <a:tc>
                  <a:txBody>
                    <a:bodyPr/>
                    <a:lstStyle/>
                    <a:p>
                      <a:pPr algn="ctr" fontAlgn="ctr"/>
                      <a:r>
                        <a:rPr lang="cs-CZ" sz="900" b="1" i="0" u="none" strike="noStrike">
                          <a:solidFill>
                            <a:srgbClr val="000000"/>
                          </a:solidFill>
                          <a:effectLst/>
                          <a:latin typeface="Georgia" panose="02040502050405020303"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26.08.2017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00"/>
                          </a:solidFill>
                          <a:effectLst/>
                          <a:latin typeface="Georgia" panose="02040502050405020303" pitchFamily="18" charset="0"/>
                        </a:rPr>
                        <a:t>Brná</a:t>
                      </a:r>
                      <a:r>
                        <a:rPr lang="cs-CZ" sz="1100" b="1" i="0" u="none" strike="noStrike" dirty="0">
                          <a:solidFill>
                            <a:srgbClr val="000000"/>
                          </a:solidFill>
                          <a:effectLst/>
                          <a:latin typeface="Georgia" panose="02040502050405020303" pitchFamily="18" charset="0"/>
                        </a:rPr>
                        <a:t>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5940977"/>
                  </a:ext>
                </a:extLst>
              </a:tr>
              <a:tr h="163784">
                <a:tc>
                  <a:txBody>
                    <a:bodyPr/>
                    <a:lstStyle/>
                    <a:p>
                      <a:pPr algn="ctr" fontAlgn="ctr"/>
                      <a:r>
                        <a:rPr lang="cs-CZ" sz="900" b="1" i="0" u="none" strike="noStrike">
                          <a:solidFill>
                            <a:srgbClr val="000000"/>
                          </a:solidFill>
                          <a:effectLst/>
                          <a:latin typeface="Georgia" panose="02040502050405020303"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03.09.2017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Modrá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067526238"/>
                  </a:ext>
                </a:extLst>
              </a:tr>
              <a:tr h="163784">
                <a:tc>
                  <a:txBody>
                    <a:bodyPr/>
                    <a:lstStyle/>
                    <a:p>
                      <a:pPr algn="ctr" fontAlgn="ctr"/>
                      <a:r>
                        <a:rPr lang="cs-CZ" sz="900" b="1" i="0" u="none" strike="noStrike">
                          <a:solidFill>
                            <a:srgbClr val="000000"/>
                          </a:solidFill>
                          <a:effectLst/>
                          <a:latin typeface="Georgia" panose="02040502050405020303"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09.09.2017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Žatec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65730419"/>
                  </a:ext>
                </a:extLst>
              </a:tr>
              <a:tr h="163784">
                <a:tc>
                  <a:txBody>
                    <a:bodyPr/>
                    <a:lstStyle/>
                    <a:p>
                      <a:pPr algn="ctr" fontAlgn="ctr"/>
                      <a:r>
                        <a:rPr lang="cs-CZ" sz="900" b="1" i="0" u="none" strike="noStrike">
                          <a:solidFill>
                            <a:srgbClr val="000000"/>
                          </a:solidFill>
                          <a:effectLst/>
                          <a:latin typeface="Georgia" panose="02040502050405020303" pitchFamily="18"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17.09.2017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Modrá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492740060"/>
                  </a:ext>
                </a:extLst>
              </a:tr>
              <a:tr h="163784">
                <a:tc>
                  <a:txBody>
                    <a:bodyPr/>
                    <a:lstStyle/>
                    <a:p>
                      <a:pPr algn="ctr" fontAlgn="ctr"/>
                      <a:r>
                        <a:rPr lang="cs-CZ" sz="900" b="1" i="0" u="none" strike="noStrike">
                          <a:solidFill>
                            <a:srgbClr val="000000"/>
                          </a:solidFill>
                          <a:effectLst/>
                          <a:latin typeface="Georgia" panose="02040502050405020303" pitchFamily="18"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23.09.2017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Srbice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0668509"/>
                  </a:ext>
                </a:extLst>
              </a:tr>
              <a:tr h="163784">
                <a:tc>
                  <a:txBody>
                    <a:bodyPr/>
                    <a:lstStyle/>
                    <a:p>
                      <a:pPr algn="ctr" fontAlgn="ctr"/>
                      <a:r>
                        <a:rPr lang="cs-CZ" sz="900" b="1" i="0" u="none" strike="noStrike">
                          <a:solidFill>
                            <a:srgbClr val="000000"/>
                          </a:solidFill>
                          <a:effectLst/>
                          <a:latin typeface="Georgia" panose="02040502050405020303" pitchFamily="18"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01.10.2017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Modrá -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043133288"/>
                  </a:ext>
                </a:extLst>
              </a:tr>
              <a:tr h="163784">
                <a:tc>
                  <a:txBody>
                    <a:bodyPr/>
                    <a:lstStyle/>
                    <a:p>
                      <a:pPr algn="ctr" fontAlgn="ctr"/>
                      <a:r>
                        <a:rPr lang="cs-CZ" sz="900" b="1" i="0" u="none" strike="noStrike">
                          <a:solidFill>
                            <a:srgbClr val="000000"/>
                          </a:solidFill>
                          <a:effectLst/>
                          <a:latin typeface="Georgia" panose="02040502050405020303" pitchFamily="18"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07.10.2017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Modlany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55065648"/>
                  </a:ext>
                </a:extLst>
              </a:tr>
              <a:tr h="163784">
                <a:tc>
                  <a:txBody>
                    <a:bodyPr/>
                    <a:lstStyle/>
                    <a:p>
                      <a:pPr algn="ctr" fontAlgn="ctr"/>
                      <a:r>
                        <a:rPr lang="cs-CZ" sz="900" b="1" i="0" u="none" strike="noStrike">
                          <a:solidFill>
                            <a:srgbClr val="000000"/>
                          </a:solidFill>
                          <a:effectLst/>
                          <a:latin typeface="Georgia" panose="02040502050405020303" pitchFamily="18"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15.10.2017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Modrá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72659021"/>
                  </a:ext>
                </a:extLst>
              </a:tr>
              <a:tr h="163784">
                <a:tc>
                  <a:txBody>
                    <a:bodyPr/>
                    <a:lstStyle/>
                    <a:p>
                      <a:pPr algn="ctr" fontAlgn="ctr"/>
                      <a:r>
                        <a:rPr lang="cs-CZ" sz="900" b="1" i="0" u="none" strike="noStrike">
                          <a:solidFill>
                            <a:srgbClr val="000000"/>
                          </a:solidFill>
                          <a:effectLst/>
                          <a:latin typeface="Georgia" panose="02040502050405020303" pitchFamily="18"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22.10.2017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Neštěmice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92008371"/>
                  </a:ext>
                </a:extLst>
              </a:tr>
              <a:tr h="163784">
                <a:tc>
                  <a:txBody>
                    <a:bodyPr/>
                    <a:lstStyle/>
                    <a:p>
                      <a:pPr algn="ctr" fontAlgn="ctr"/>
                      <a:r>
                        <a:rPr lang="cs-CZ" sz="900" b="1" i="0" u="none" strike="noStrike">
                          <a:solidFill>
                            <a:srgbClr val="000000"/>
                          </a:solidFill>
                          <a:effectLst/>
                          <a:latin typeface="Georgia" panose="02040502050405020303" pitchFamily="18"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28.10.2017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Litoměřicko B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964960582"/>
                  </a:ext>
                </a:extLst>
              </a:tr>
              <a:tr h="163784">
                <a:tc>
                  <a:txBody>
                    <a:bodyPr/>
                    <a:lstStyle/>
                    <a:p>
                      <a:pPr algn="ctr" fontAlgn="ctr"/>
                      <a:r>
                        <a:rPr lang="cs-CZ" sz="900" b="1" i="0" u="none" strike="noStrike">
                          <a:solidFill>
                            <a:srgbClr val="000000"/>
                          </a:solidFill>
                          <a:effectLst/>
                          <a:latin typeface="Georgia" panose="02040502050405020303" pitchFamily="18"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05.11.2017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Modrá - 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63236869"/>
                  </a:ext>
                </a:extLst>
              </a:tr>
              <a:tr h="163784">
                <a:tc>
                  <a:txBody>
                    <a:bodyPr/>
                    <a:lstStyle/>
                    <a:p>
                      <a:pPr algn="ctr" fontAlgn="ctr"/>
                      <a:r>
                        <a:rPr lang="cs-CZ" sz="900" b="1" i="0" u="none" strike="noStrike">
                          <a:solidFill>
                            <a:srgbClr val="000000"/>
                          </a:solidFill>
                          <a:effectLst/>
                          <a:latin typeface="Georgia" panose="02040502050405020303" pitchFamily="18"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11.11.2017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Vilémov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279973480"/>
                  </a:ext>
                </a:extLst>
              </a:tr>
              <a:tr h="163784">
                <a:tc>
                  <a:txBody>
                    <a:bodyPr/>
                    <a:lstStyle/>
                    <a:p>
                      <a:pPr algn="ctr" fontAlgn="ctr"/>
                      <a:r>
                        <a:rPr lang="cs-CZ" sz="900" b="1" i="0" u="none" strike="noStrike">
                          <a:solidFill>
                            <a:srgbClr val="000000"/>
                          </a:solidFill>
                          <a:effectLst/>
                          <a:latin typeface="Georgia" panose="02040502050405020303" pitchFamily="18"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17.11.2017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Modrá - 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4759010"/>
                  </a:ext>
                </a:extLst>
              </a:tr>
              <a:tr h="163784">
                <a:tc>
                  <a:txBody>
                    <a:bodyPr/>
                    <a:lstStyle/>
                    <a:p>
                      <a:pPr algn="ctr" fontAlgn="ctr"/>
                      <a:r>
                        <a:rPr lang="cs-CZ" sz="900" b="1" i="0" u="none" strike="noStrike">
                          <a:solidFill>
                            <a:srgbClr val="000000"/>
                          </a:solidFill>
                          <a:effectLst/>
                          <a:latin typeface="Georgia" panose="02040502050405020303" pitchFamily="18"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11.03.2017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a:solidFill>
                            <a:srgbClr val="000000"/>
                          </a:solidFill>
                          <a:effectLst/>
                          <a:latin typeface="Georgia" panose="02040502050405020303" pitchFamily="18" charset="0"/>
                        </a:rPr>
                        <a:t>Modrá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801816416"/>
                  </a:ext>
                </a:extLst>
              </a:tr>
              <a:tr h="163784">
                <a:tc>
                  <a:txBody>
                    <a:bodyPr/>
                    <a:lstStyle/>
                    <a:p>
                      <a:pPr algn="ctr" fontAlgn="ctr"/>
                      <a:r>
                        <a:rPr lang="cs-CZ" sz="900" b="1" i="0" u="none" strike="noStrike">
                          <a:solidFill>
                            <a:srgbClr val="000000"/>
                          </a:solidFill>
                          <a:effectLst/>
                          <a:latin typeface="Georgia" panose="02040502050405020303" pitchFamily="18"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Georgia" panose="02040502050405020303" pitchFamily="18" charset="0"/>
                        </a:rPr>
                        <a:t>17.03.2018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Bílina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4591391"/>
                  </a:ext>
                </a:extLst>
              </a:tr>
              <a:tr h="163784">
                <a:tc>
                  <a:txBody>
                    <a:bodyPr/>
                    <a:lstStyle/>
                    <a:p>
                      <a:pPr algn="ctr" fontAlgn="ctr"/>
                      <a:r>
                        <a:rPr lang="cs-CZ" sz="900" b="1" i="0" u="none" strike="noStrike">
                          <a:solidFill>
                            <a:srgbClr val="000000"/>
                          </a:solidFill>
                          <a:effectLst/>
                          <a:latin typeface="Georgia" panose="02040502050405020303" pitchFamily="18"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900" b="1" i="0" u="none" strike="noStrike">
                          <a:solidFill>
                            <a:srgbClr val="000000"/>
                          </a:solidFill>
                          <a:effectLst/>
                          <a:latin typeface="Georgia" panose="02040502050405020303" pitchFamily="18" charset="0"/>
                        </a:rPr>
                        <a:t>25.03.2018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a:solidFill>
                            <a:srgbClr val="000000"/>
                          </a:solidFill>
                          <a:effectLst/>
                          <a:latin typeface="Georgia" panose="02040502050405020303" pitchFamily="18" charset="0"/>
                        </a:rPr>
                        <a:t>Modrá - </a:t>
                      </a:r>
                      <a:r>
                        <a:rPr lang="cs-CZ" sz="1100" b="1" i="0" u="none" strike="noStrike" dirty="0" err="1">
                          <a:solidFill>
                            <a:srgbClr val="000000"/>
                          </a:solidFill>
                          <a:effectLst/>
                          <a:latin typeface="Georgia" panose="02040502050405020303" pitchFamily="18" charset="0"/>
                        </a:rPr>
                        <a:t>Brná</a:t>
                      </a:r>
                      <a:endParaRPr lang="cs-CZ" sz="1100" b="1" i="0" u="none" strike="noStrike" dirty="0">
                        <a:solidFill>
                          <a:srgbClr val="000000"/>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100" b="1" i="0" u="none" strike="noStrike" dirty="0" smtClean="0">
                          <a:solidFill>
                            <a:srgbClr val="000000"/>
                          </a:solidFill>
                          <a:effectLst/>
                          <a:latin typeface="Georgia" panose="02040502050405020303" pitchFamily="18" charset="0"/>
                        </a:rPr>
                        <a:t>0:1</a:t>
                      </a:r>
                      <a:r>
                        <a:rPr lang="cs-CZ" sz="1100" b="1"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425999957"/>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2491093324"/>
              </p:ext>
            </p:extLst>
          </p:nvPr>
        </p:nvGraphicFramePr>
        <p:xfrm>
          <a:off x="177031" y="1597100"/>
          <a:ext cx="4584700" cy="4006215"/>
        </p:xfrm>
        <a:graphic>
          <a:graphicData uri="http://schemas.openxmlformats.org/drawingml/2006/table">
            <a:tbl>
              <a:tblPr/>
              <a:tblGrid>
                <a:gridCol w="799546">
                  <a:extLst>
                    <a:ext uri="{9D8B030D-6E8A-4147-A177-3AD203B41FA5}">
                      <a16:colId xmlns:a16="http://schemas.microsoft.com/office/drawing/2014/main" val="3759302673"/>
                    </a:ext>
                  </a:extLst>
                </a:gridCol>
                <a:gridCol w="1192974">
                  <a:extLst>
                    <a:ext uri="{9D8B030D-6E8A-4147-A177-3AD203B41FA5}">
                      <a16:colId xmlns:a16="http://schemas.microsoft.com/office/drawing/2014/main" val="3578300205"/>
                    </a:ext>
                  </a:extLst>
                </a:gridCol>
                <a:gridCol w="1078753">
                  <a:extLst>
                    <a:ext uri="{9D8B030D-6E8A-4147-A177-3AD203B41FA5}">
                      <a16:colId xmlns:a16="http://schemas.microsoft.com/office/drawing/2014/main" val="1821264060"/>
                    </a:ext>
                  </a:extLst>
                </a:gridCol>
                <a:gridCol w="713881">
                  <a:extLst>
                    <a:ext uri="{9D8B030D-6E8A-4147-A177-3AD203B41FA5}">
                      <a16:colId xmlns:a16="http://schemas.microsoft.com/office/drawing/2014/main" val="3572808229"/>
                    </a:ext>
                  </a:extLst>
                </a:gridCol>
                <a:gridCol w="799546">
                  <a:extLst>
                    <a:ext uri="{9D8B030D-6E8A-4147-A177-3AD203B41FA5}">
                      <a16:colId xmlns:a16="http://schemas.microsoft.com/office/drawing/2014/main" val="1927063181"/>
                    </a:ext>
                  </a:extLst>
                </a:gridCol>
              </a:tblGrid>
              <a:tr h="333375">
                <a:tc gridSpan="5">
                  <a:txBody>
                    <a:bodyPr/>
                    <a:lstStyle/>
                    <a:p>
                      <a:pPr algn="ctr" fontAlgn="ctr"/>
                      <a:r>
                        <a:rPr lang="cs-CZ" sz="2000" b="1" i="0" u="none" strike="noStrike">
                          <a:solidFill>
                            <a:srgbClr val="000000"/>
                          </a:solidFill>
                          <a:effectLst/>
                          <a:latin typeface="Old English Text MT" panose="03040902040508030806" pitchFamily="66" charset="0"/>
                        </a:rPr>
                        <a:t>13. kolo  25.3.2018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46171759"/>
                  </a:ext>
                </a:extLst>
              </a:tr>
              <a:tr h="171450">
                <a:tc>
                  <a:txBody>
                    <a:bodyPr/>
                    <a:lstStyle/>
                    <a:p>
                      <a:pPr algn="ctr" fontAlgn="ctr"/>
                      <a:r>
                        <a:rPr lang="cs-CZ" sz="11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92645403"/>
                  </a:ext>
                </a:extLst>
              </a:tr>
              <a:tr h="304800">
                <a:tc>
                  <a:txBody>
                    <a:bodyPr/>
                    <a:lstStyle/>
                    <a:p>
                      <a:pPr algn="ctr" fontAlgn="ctr"/>
                      <a:r>
                        <a:rPr lang="cs-CZ" sz="900" b="1" i="0" u="none" strike="noStrike">
                          <a:solidFill>
                            <a:srgbClr val="000000"/>
                          </a:solidFill>
                          <a:effectLst/>
                          <a:latin typeface="Arial" panose="020B0604020202020204" pitchFamily="34" charset="0"/>
                        </a:rPr>
                        <a:t>25.03.2018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a:t>
                      </a:r>
                      <a:r>
                        <a:rPr lang="cs-CZ" sz="1050" b="1" i="0" u="none" strike="noStrike" dirty="0" smtClean="0">
                          <a:solidFill>
                            <a:srgbClr val="000000"/>
                          </a:solidFill>
                          <a:effectLst/>
                          <a:latin typeface="Arial" panose="020B0604020202020204" pitchFamily="34" charset="0"/>
                        </a:rPr>
                        <a:t>1:0</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odloženo</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72647216"/>
                  </a:ext>
                </a:extLst>
              </a:tr>
              <a:tr h="304800">
                <a:tc>
                  <a:txBody>
                    <a:bodyPr/>
                    <a:lstStyle/>
                    <a:p>
                      <a:pPr algn="ctr" fontAlgn="ctr"/>
                      <a:r>
                        <a:rPr lang="cs-CZ" sz="1200" b="1" i="0" u="none" strike="noStrike" dirty="0">
                          <a:solidFill>
                            <a:srgbClr val="FF0066"/>
                          </a:solidFill>
                          <a:effectLst/>
                          <a:latin typeface="Arial" panose="020B0604020202020204" pitchFamily="34" charset="0"/>
                        </a:rPr>
                        <a:t>25.03.2018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66"/>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66"/>
                          </a:solidFill>
                          <a:effectLst/>
                          <a:latin typeface="Arial" panose="020B0604020202020204" pitchFamily="34"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66"/>
                          </a:solidFill>
                          <a:effectLst/>
                          <a:latin typeface="Arial" panose="020B0604020202020204" pitchFamily="34" charset="0"/>
                        </a:rPr>
                        <a:t> </a:t>
                      </a:r>
                      <a:r>
                        <a:rPr lang="cs-CZ" sz="1100" b="1" i="0" u="none" strike="noStrike" dirty="0" smtClean="0">
                          <a:solidFill>
                            <a:srgbClr val="FF0066"/>
                          </a:solidFill>
                          <a:effectLst/>
                          <a:latin typeface="Arial" panose="020B0604020202020204" pitchFamily="34" charset="0"/>
                        </a:rPr>
                        <a:t>5:3</a:t>
                      </a:r>
                      <a:endParaRPr lang="cs-CZ" sz="1100" b="1" i="0" u="none" strike="noStrike" dirty="0">
                        <a:solidFill>
                          <a:srgbClr val="FF0066"/>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FF0066"/>
                          </a:solidFill>
                          <a:effectLst/>
                          <a:latin typeface="Arial" panose="020B0604020202020204" pitchFamily="34" charset="0"/>
                        </a:rPr>
                        <a:t>2:0</a:t>
                      </a:r>
                      <a:endParaRPr lang="cs-CZ" sz="1100" b="1" i="0" u="none" strike="noStrike" dirty="0">
                        <a:solidFill>
                          <a:srgbClr val="FF0066"/>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94162867"/>
                  </a:ext>
                </a:extLst>
              </a:tr>
              <a:tr h="304800">
                <a:tc>
                  <a:txBody>
                    <a:bodyPr/>
                    <a:lstStyle/>
                    <a:p>
                      <a:pPr algn="ctr" fontAlgn="ctr"/>
                      <a:r>
                        <a:rPr lang="cs-CZ" sz="900" b="1" i="0" u="none" strike="noStrike">
                          <a:solidFill>
                            <a:srgbClr val="000000"/>
                          </a:solidFill>
                          <a:effectLst/>
                          <a:latin typeface="Arial" panose="020B0604020202020204" pitchFamily="34" charset="0"/>
                        </a:rPr>
                        <a:t>25.03.2018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0:6</a:t>
                      </a: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a:t>
                      </a:r>
                      <a:r>
                        <a:rPr lang="cs-CZ" sz="1050" b="1" i="0" u="none" strike="noStrike" dirty="0" smtClean="0">
                          <a:solidFill>
                            <a:srgbClr val="000000"/>
                          </a:solidFill>
                          <a:effectLst/>
                          <a:latin typeface="Arial" panose="020B0604020202020204" pitchFamily="34" charset="0"/>
                        </a:rPr>
                        <a:t>2:7</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82054645"/>
                  </a:ext>
                </a:extLst>
              </a:tr>
              <a:tr h="304800">
                <a:tc>
                  <a:txBody>
                    <a:bodyPr/>
                    <a:lstStyle/>
                    <a:p>
                      <a:pPr algn="ctr" fontAlgn="ctr"/>
                      <a:r>
                        <a:rPr lang="cs-CZ" sz="900" b="1" i="0" u="none" strike="noStrike">
                          <a:solidFill>
                            <a:srgbClr val="000000"/>
                          </a:solidFill>
                          <a:effectLst/>
                          <a:latin typeface="Arial" panose="020B0604020202020204" pitchFamily="34" charset="0"/>
                        </a:rPr>
                        <a:t>08.05.2018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JUNIOR Děčín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a:t>
                      </a:r>
                      <a:r>
                        <a:rPr lang="cs-CZ" sz="1050" b="1" i="0" u="none" strike="noStrike" dirty="0" smtClean="0">
                          <a:solidFill>
                            <a:srgbClr val="000000"/>
                          </a:solidFill>
                          <a:effectLst/>
                          <a:latin typeface="Arial" panose="020B0604020202020204" pitchFamily="34" charset="0"/>
                        </a:rPr>
                        <a:t>odloženo</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smtClean="0">
                          <a:solidFill>
                            <a:srgbClr val="000000"/>
                          </a:solidFill>
                          <a:effectLst/>
                          <a:latin typeface="Arial" panose="020B0604020202020204" pitchFamily="34" charset="0"/>
                        </a:rPr>
                        <a:t>odloženo</a:t>
                      </a:r>
                      <a:endParaRPr lang="cs-CZ"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85456783"/>
                  </a:ext>
                </a:extLst>
              </a:tr>
              <a:tr h="304800">
                <a:tc>
                  <a:txBody>
                    <a:bodyPr/>
                    <a:lstStyle/>
                    <a:p>
                      <a:pPr algn="ctr" fontAlgn="ctr"/>
                      <a:r>
                        <a:rPr lang="cs-CZ" sz="900" b="1" i="0" u="none" strike="noStrike">
                          <a:solidFill>
                            <a:srgbClr val="000000"/>
                          </a:solidFill>
                          <a:effectLst/>
                          <a:latin typeface="Arial" panose="020B0604020202020204" pitchFamily="34" charset="0"/>
                        </a:rPr>
                        <a:t>30.06.2018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JUNIOR Děčín "A"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Junior Teplice/FK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odloženo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odloženo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82585782"/>
                  </a:ext>
                </a:extLst>
              </a:tr>
              <a:tr h="333375">
                <a:tc gridSpan="5">
                  <a:txBody>
                    <a:bodyPr/>
                    <a:lstStyle/>
                    <a:p>
                      <a:pPr algn="ctr" fontAlgn="ctr"/>
                      <a:r>
                        <a:rPr lang="cs-CZ" sz="2000" b="1" i="0" u="none" strike="noStrike">
                          <a:solidFill>
                            <a:srgbClr val="000000"/>
                          </a:solidFill>
                          <a:effectLst/>
                          <a:latin typeface="Old English Text MT" panose="03040902040508030806" pitchFamily="66" charset="0"/>
                        </a:rPr>
                        <a:t>14. kolo      1.4.2018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69582202"/>
                  </a:ext>
                </a:extLst>
              </a:tr>
              <a:tr h="304800">
                <a:tc>
                  <a:txBody>
                    <a:bodyPr/>
                    <a:lstStyle/>
                    <a:p>
                      <a:pPr algn="ctr" fontAlgn="ctr"/>
                      <a:r>
                        <a:rPr lang="cs-CZ" sz="900" b="1" i="0" u="none" strike="noStrike">
                          <a:solidFill>
                            <a:srgbClr val="000000"/>
                          </a:solidFill>
                          <a:effectLst/>
                          <a:latin typeface="Arial" panose="020B0604020202020204" pitchFamily="34" charset="0"/>
                        </a:rPr>
                        <a:t>01.04.2018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37353597"/>
                  </a:ext>
                </a:extLst>
              </a:tr>
              <a:tr h="304800">
                <a:tc>
                  <a:txBody>
                    <a:bodyPr/>
                    <a:lstStyle/>
                    <a:p>
                      <a:pPr algn="ctr" fontAlgn="ctr"/>
                      <a:r>
                        <a:rPr lang="cs-CZ" sz="900" b="1" i="0" u="none" strike="noStrike">
                          <a:solidFill>
                            <a:srgbClr val="000000"/>
                          </a:solidFill>
                          <a:effectLst/>
                          <a:latin typeface="Arial" panose="020B0604020202020204" pitchFamily="34" charset="0"/>
                        </a:rPr>
                        <a:t>01.04.2018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690750461"/>
                  </a:ext>
                </a:extLst>
              </a:tr>
              <a:tr h="304800">
                <a:tc>
                  <a:txBody>
                    <a:bodyPr/>
                    <a:lstStyle/>
                    <a:p>
                      <a:pPr algn="ctr" fontAlgn="ctr"/>
                      <a:r>
                        <a:rPr lang="cs-CZ" sz="900" b="1" i="0" u="none" strike="noStrike">
                          <a:solidFill>
                            <a:srgbClr val="000000"/>
                          </a:solidFill>
                          <a:effectLst/>
                          <a:latin typeface="Arial" panose="020B0604020202020204" pitchFamily="34" charset="0"/>
                        </a:rPr>
                        <a:t>01.04.2018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JUNIOR Děčín "A"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92240444"/>
                  </a:ext>
                </a:extLst>
              </a:tr>
              <a:tr h="304800">
                <a:tc>
                  <a:txBody>
                    <a:bodyPr/>
                    <a:lstStyle/>
                    <a:p>
                      <a:pPr algn="ctr" fontAlgn="ctr"/>
                      <a:r>
                        <a:rPr lang="cs-CZ" sz="900" b="1" i="0" u="none" strike="noStrike">
                          <a:solidFill>
                            <a:srgbClr val="000000"/>
                          </a:solidFill>
                          <a:effectLst/>
                          <a:latin typeface="Arial" panose="020B0604020202020204" pitchFamily="34" charset="0"/>
                        </a:rPr>
                        <a:t>01.04.2018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Junior Teplice/FK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351717271"/>
                  </a:ext>
                </a:extLst>
              </a:tr>
              <a:tr h="419100">
                <a:tc>
                  <a:txBody>
                    <a:bodyPr/>
                    <a:lstStyle/>
                    <a:p>
                      <a:pPr algn="ctr" fontAlgn="ctr"/>
                      <a:r>
                        <a:rPr lang="cs-CZ" sz="1100" b="1" i="0" u="none" strike="noStrike" dirty="0">
                          <a:solidFill>
                            <a:srgbClr val="FF0066"/>
                          </a:solidFill>
                          <a:effectLst/>
                          <a:latin typeface="Arial" panose="020B0604020202020204" pitchFamily="34" charset="0"/>
                        </a:rPr>
                        <a:t>01.04.2018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FF0066"/>
                          </a:solidFill>
                          <a:effectLst/>
                          <a:latin typeface="Arial" panose="020B0604020202020204" pitchFamily="34"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FF0066"/>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FF0066"/>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FF0066"/>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35330048"/>
                  </a:ext>
                </a:extLst>
              </a:tr>
            </a:tbl>
          </a:graphicData>
        </a:graphic>
      </p:graphicFrame>
      <p:sp>
        <p:nvSpPr>
          <p:cNvPr id="3" name="TextovéPole 2"/>
          <p:cNvSpPr txBox="1"/>
          <p:nvPr/>
        </p:nvSpPr>
        <p:spPr>
          <a:xfrm>
            <a:off x="257294" y="209215"/>
            <a:ext cx="4584700" cy="1015663"/>
          </a:xfrm>
          <a:prstGeom prst="rect">
            <a:avLst/>
          </a:prstGeom>
          <a:solidFill>
            <a:srgbClr val="FFFF00"/>
          </a:solidFill>
          <a:effectLst>
            <a:glow rad="101600">
              <a:srgbClr val="00CCFF">
                <a:alpha val="40000"/>
              </a:srgbClr>
            </a:glow>
            <a:softEdge rad="241300"/>
          </a:effectLst>
        </p:spPr>
        <p:txBody>
          <a:bodyPr wrap="square" rtlCol="0">
            <a:spAutoFit/>
          </a:bodyPr>
          <a:lstStyle/>
          <a:p>
            <a:pPr algn="ctr"/>
            <a:r>
              <a:rPr lang="cs-CZ" sz="2000" dirty="0" smtClean="0">
                <a:solidFill>
                  <a:srgbClr val="FF0000"/>
                </a:solidFill>
                <a:latin typeface="Arial Black" panose="020B0A04020102020204" pitchFamily="34" charset="0"/>
              </a:rPr>
              <a:t>Výsledky minulého kola Ústeckého přeboru žáků a program tohoto víkendu</a:t>
            </a:r>
          </a:p>
        </p:txBody>
      </p:sp>
      <p:pic>
        <p:nvPicPr>
          <p:cNvPr id="5" name="Obrázek 4" descr="paigeashley1 - About Me"/>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963261" y="5943885"/>
            <a:ext cx="722410" cy="720000"/>
          </a:xfrm>
          <a:prstGeom prst="rect">
            <a:avLst/>
          </a:prstGeom>
        </p:spPr>
      </p:pic>
      <p:sp>
        <p:nvSpPr>
          <p:cNvPr id="4" name="Obdélník 3"/>
          <p:cNvSpPr/>
          <p:nvPr/>
        </p:nvSpPr>
        <p:spPr>
          <a:xfrm>
            <a:off x="5420220" y="125399"/>
            <a:ext cx="4684296" cy="430887"/>
          </a:xfrm>
          <a:prstGeom prst="rect">
            <a:avLst/>
          </a:prstGeom>
          <a:pattFill prst="wdDnDiag">
            <a:fgClr>
              <a:srgbClr val="FFFF99"/>
            </a:fgClr>
            <a:bgClr>
              <a:schemeClr val="bg1"/>
            </a:bgClr>
          </a:pattFill>
        </p:spPr>
        <p:txBody>
          <a:bodyPr wrap="none" lIns="91440" tIns="45720" rIns="91440" bIns="45720">
            <a:spAutoFit/>
          </a:bodyPr>
          <a:lstStyle/>
          <a:p>
            <a:pPr algn="ctr"/>
            <a:r>
              <a:rPr lang="cs-CZ" sz="2200" b="1" cap="none" spc="0" dirty="0" smtClean="0">
                <a:ln w="22225">
                  <a:solidFill>
                    <a:schemeClr val="accent2"/>
                  </a:solidFill>
                  <a:prstDash val="solid"/>
                </a:ln>
                <a:solidFill>
                  <a:schemeClr val="accent2">
                    <a:lumMod val="40000"/>
                    <a:lumOff val="60000"/>
                  </a:schemeClr>
                </a:solidFill>
                <a:effectLst/>
              </a:rPr>
              <a:t>Jak se letos daří FC Jiskře Modrá</a:t>
            </a:r>
            <a:endParaRPr lang="cs-CZ" sz="22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352372</TotalTime>
  <Words>3676</Words>
  <Application>Microsoft Office PowerPoint</Application>
  <PresentationFormat>Vlastní</PresentationFormat>
  <Paragraphs>1370</Paragraphs>
  <Slides>18</Slides>
  <Notes>18</Notes>
  <HiddenSlides>0</HiddenSlides>
  <MMClips>0</MMClips>
  <ScaleCrop>false</ScaleCrop>
  <HeadingPairs>
    <vt:vector size="6" baseType="variant">
      <vt:variant>
        <vt:lpstr>Použitá písma</vt:lpstr>
      </vt:variant>
      <vt:variant>
        <vt:i4>35</vt:i4>
      </vt:variant>
      <vt:variant>
        <vt:lpstr>Motiv</vt:lpstr>
      </vt:variant>
      <vt:variant>
        <vt:i4>1</vt:i4>
      </vt:variant>
      <vt:variant>
        <vt:lpstr>Nadpisy snímků</vt:lpstr>
      </vt:variant>
      <vt:variant>
        <vt:i4>18</vt:i4>
      </vt:variant>
    </vt:vector>
  </HeadingPairs>
  <TitlesOfParts>
    <vt:vector size="54" baseType="lpstr">
      <vt:lpstr>Malgun Gothic</vt:lpstr>
      <vt:lpstr>Albertus MT</vt:lpstr>
      <vt:lpstr>Algerian</vt:lpstr>
      <vt:lpstr>Arial</vt:lpstr>
      <vt:lpstr>Arial Black</vt:lpstr>
      <vt:lpstr>Arial Rounded MT Bold</vt:lpstr>
      <vt:lpstr>Baskerville Old Face</vt:lpstr>
      <vt:lpstr>Berlin Sans FB Demi</vt:lpstr>
      <vt:lpstr>Bookman Old Style</vt:lpstr>
      <vt:lpstr>Calibri</vt:lpstr>
      <vt:lpstr>Calisto MT</vt:lpstr>
      <vt:lpstr>Century</vt:lpstr>
      <vt:lpstr>Century Gothic</vt:lpstr>
      <vt:lpstr>Cooper Black</vt:lpstr>
      <vt:lpstr>Elephant</vt:lpstr>
      <vt:lpstr>Eras Bold ITC</vt:lpstr>
      <vt:lpstr>Franklin Gothic Demi</vt:lpstr>
      <vt:lpstr>Georgia</vt:lpstr>
      <vt:lpstr>Gill Sans Ultra Bold Condensed</vt:lpstr>
      <vt:lpstr>Gungsuh</vt:lpstr>
      <vt:lpstr>GungsuhChe</vt:lpstr>
      <vt:lpstr>Imprint MT Shadow</vt:lpstr>
      <vt:lpstr>Khmer UI</vt:lpstr>
      <vt:lpstr>KodchiangUPC</vt:lpstr>
      <vt:lpstr>Miriam</vt:lpstr>
      <vt:lpstr>Modern No. 20</vt:lpstr>
      <vt:lpstr>Old English Text MT</vt:lpstr>
      <vt:lpstr>Rockwell Extra Bold</vt:lpstr>
      <vt:lpstr>Segoe UI Black</vt:lpstr>
      <vt:lpstr>SimHei</vt:lpstr>
      <vt:lpstr>Snap ITC</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21608</cp:revision>
  <cp:lastPrinted>2017-10-26T04:05:10Z</cp:lastPrinted>
  <dcterms:created xsi:type="dcterms:W3CDTF">2001-03-12T13:44:53Z</dcterms:created>
  <dcterms:modified xsi:type="dcterms:W3CDTF">2018-03-29T10:22:17Z</dcterms:modified>
</cp:coreProperties>
</file>