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24" r:id="rId18"/>
    <p:sldId id="325" r:id="rId19"/>
    <p:sldId id="326" r:id="rId20"/>
    <p:sldId id="327" r:id="rId21"/>
    <p:sldId id="328" r:id="rId22"/>
    <p:sldId id="329"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175"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CC00CC"/>
    <a:srgbClr val="00FF00"/>
    <a:srgbClr val="000099"/>
    <a:srgbClr val="003399"/>
    <a:srgbClr val="0033CC"/>
    <a:srgbClr val="FFFF66"/>
    <a:srgbClr val="009900"/>
    <a:srgbClr val="33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2962" autoAdjust="0"/>
  </p:normalViewPr>
  <p:slideViewPr>
    <p:cSldViewPr>
      <p:cViewPr varScale="1">
        <p:scale>
          <a:sx n="86" d="100"/>
          <a:sy n="86" d="100"/>
        </p:scale>
        <p:origin x="1122" y="72"/>
      </p:cViewPr>
      <p:guideLst>
        <p:guide orient="horz" pos="2371"/>
        <p:guide pos="31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Si může </a:t>
            </a:r>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izolace-beran.cz/index.php?lg=cz"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13" Type="http://schemas.openxmlformats.org/officeDocument/2006/relationships/image" Target="../media/image556.emf"/><Relationship Id="rId18" Type="http://schemas.openxmlformats.org/officeDocument/2006/relationships/image" Target="../media/image561.emf"/><Relationship Id="rId26" Type="http://schemas.openxmlformats.org/officeDocument/2006/relationships/image" Target="../media/image569.emf"/><Relationship Id="rId39" Type="http://schemas.openxmlformats.org/officeDocument/2006/relationships/image" Target="../media/image582.emf"/><Relationship Id="rId21" Type="http://schemas.openxmlformats.org/officeDocument/2006/relationships/image" Target="../media/image564.emf"/><Relationship Id="rId34" Type="http://schemas.openxmlformats.org/officeDocument/2006/relationships/image" Target="../media/image577.emf"/><Relationship Id="rId42" Type="http://schemas.openxmlformats.org/officeDocument/2006/relationships/image" Target="../media/image585.emf"/><Relationship Id="rId47" Type="http://schemas.openxmlformats.org/officeDocument/2006/relationships/image" Target="../media/image590.emf"/><Relationship Id="rId50" Type="http://schemas.openxmlformats.org/officeDocument/2006/relationships/image" Target="../media/image593.emf"/><Relationship Id="rId55" Type="http://schemas.openxmlformats.org/officeDocument/2006/relationships/image" Target="../media/image598.emf"/><Relationship Id="rId63" Type="http://schemas.openxmlformats.org/officeDocument/2006/relationships/image" Target="../media/image606.png"/><Relationship Id="rId7" Type="http://schemas.openxmlformats.org/officeDocument/2006/relationships/image" Target="../media/image550.emf"/><Relationship Id="rId2" Type="http://schemas.openxmlformats.org/officeDocument/2006/relationships/notesSlide" Target="../notesSlides/notesSlide10.xml"/><Relationship Id="rId16" Type="http://schemas.openxmlformats.org/officeDocument/2006/relationships/image" Target="../media/image559.emf"/><Relationship Id="rId29" Type="http://schemas.openxmlformats.org/officeDocument/2006/relationships/image" Target="../media/image572.emf"/><Relationship Id="rId11" Type="http://schemas.openxmlformats.org/officeDocument/2006/relationships/image" Target="../media/image554.emf"/><Relationship Id="rId24" Type="http://schemas.openxmlformats.org/officeDocument/2006/relationships/image" Target="../media/image567.emf"/><Relationship Id="rId32" Type="http://schemas.openxmlformats.org/officeDocument/2006/relationships/image" Target="../media/image575.emf"/><Relationship Id="rId37" Type="http://schemas.openxmlformats.org/officeDocument/2006/relationships/image" Target="../media/image580.emf"/><Relationship Id="rId40" Type="http://schemas.openxmlformats.org/officeDocument/2006/relationships/image" Target="../media/image583.emf"/><Relationship Id="rId45" Type="http://schemas.openxmlformats.org/officeDocument/2006/relationships/image" Target="../media/image588.emf"/><Relationship Id="rId53" Type="http://schemas.openxmlformats.org/officeDocument/2006/relationships/image" Target="../media/image596.emf"/><Relationship Id="rId58" Type="http://schemas.openxmlformats.org/officeDocument/2006/relationships/image" Target="../media/image601.emf"/><Relationship Id="rId5" Type="http://schemas.openxmlformats.org/officeDocument/2006/relationships/image" Target="../media/image548.emf"/><Relationship Id="rId61" Type="http://schemas.openxmlformats.org/officeDocument/2006/relationships/image" Target="../media/image604.emf"/><Relationship Id="rId19" Type="http://schemas.openxmlformats.org/officeDocument/2006/relationships/image" Target="../media/image562.emf"/><Relationship Id="rId14" Type="http://schemas.openxmlformats.org/officeDocument/2006/relationships/image" Target="../media/image557.emf"/><Relationship Id="rId22" Type="http://schemas.openxmlformats.org/officeDocument/2006/relationships/image" Target="../media/image565.emf"/><Relationship Id="rId27" Type="http://schemas.openxmlformats.org/officeDocument/2006/relationships/image" Target="../media/image570.emf"/><Relationship Id="rId30" Type="http://schemas.openxmlformats.org/officeDocument/2006/relationships/image" Target="../media/image573.emf"/><Relationship Id="rId35" Type="http://schemas.openxmlformats.org/officeDocument/2006/relationships/image" Target="../media/image578.emf"/><Relationship Id="rId43" Type="http://schemas.openxmlformats.org/officeDocument/2006/relationships/image" Target="../media/image586.emf"/><Relationship Id="rId48" Type="http://schemas.openxmlformats.org/officeDocument/2006/relationships/image" Target="../media/image591.emf"/><Relationship Id="rId56" Type="http://schemas.openxmlformats.org/officeDocument/2006/relationships/image" Target="../media/image599.emf"/><Relationship Id="rId64" Type="http://schemas.openxmlformats.org/officeDocument/2006/relationships/image" Target="../media/image607.png"/><Relationship Id="rId8" Type="http://schemas.openxmlformats.org/officeDocument/2006/relationships/image" Target="../media/image551.emf"/><Relationship Id="rId51" Type="http://schemas.openxmlformats.org/officeDocument/2006/relationships/image" Target="../media/image594.emf"/><Relationship Id="rId3" Type="http://schemas.openxmlformats.org/officeDocument/2006/relationships/image" Target="../media/image546.emf"/><Relationship Id="rId12" Type="http://schemas.openxmlformats.org/officeDocument/2006/relationships/image" Target="../media/image555.emf"/><Relationship Id="rId17" Type="http://schemas.openxmlformats.org/officeDocument/2006/relationships/image" Target="../media/image560.emf"/><Relationship Id="rId25" Type="http://schemas.openxmlformats.org/officeDocument/2006/relationships/image" Target="../media/image568.emf"/><Relationship Id="rId33" Type="http://schemas.openxmlformats.org/officeDocument/2006/relationships/image" Target="../media/image576.emf"/><Relationship Id="rId38" Type="http://schemas.openxmlformats.org/officeDocument/2006/relationships/image" Target="../media/image581.emf"/><Relationship Id="rId46" Type="http://schemas.openxmlformats.org/officeDocument/2006/relationships/image" Target="../media/image589.emf"/><Relationship Id="rId59" Type="http://schemas.openxmlformats.org/officeDocument/2006/relationships/image" Target="../media/image602.emf"/><Relationship Id="rId20" Type="http://schemas.openxmlformats.org/officeDocument/2006/relationships/image" Target="../media/image563.emf"/><Relationship Id="rId41" Type="http://schemas.openxmlformats.org/officeDocument/2006/relationships/image" Target="../media/image584.emf"/><Relationship Id="rId54" Type="http://schemas.openxmlformats.org/officeDocument/2006/relationships/image" Target="../media/image597.emf"/><Relationship Id="rId62" Type="http://schemas.openxmlformats.org/officeDocument/2006/relationships/image" Target="../media/image605.emf"/><Relationship Id="rId1" Type="http://schemas.openxmlformats.org/officeDocument/2006/relationships/slideLayout" Target="../slideLayouts/slideLayout7.xml"/><Relationship Id="rId6" Type="http://schemas.openxmlformats.org/officeDocument/2006/relationships/image" Target="../media/image549.emf"/><Relationship Id="rId15" Type="http://schemas.openxmlformats.org/officeDocument/2006/relationships/image" Target="../media/image558.emf"/><Relationship Id="rId23" Type="http://schemas.openxmlformats.org/officeDocument/2006/relationships/image" Target="../media/image566.emf"/><Relationship Id="rId28" Type="http://schemas.openxmlformats.org/officeDocument/2006/relationships/image" Target="../media/image571.emf"/><Relationship Id="rId36" Type="http://schemas.openxmlformats.org/officeDocument/2006/relationships/image" Target="../media/image579.emf"/><Relationship Id="rId49" Type="http://schemas.openxmlformats.org/officeDocument/2006/relationships/image" Target="../media/image592.emf"/><Relationship Id="rId57" Type="http://schemas.openxmlformats.org/officeDocument/2006/relationships/image" Target="../media/image600.emf"/><Relationship Id="rId10" Type="http://schemas.openxmlformats.org/officeDocument/2006/relationships/image" Target="../media/image553.emf"/><Relationship Id="rId31" Type="http://schemas.openxmlformats.org/officeDocument/2006/relationships/image" Target="../media/image574.emf"/><Relationship Id="rId44" Type="http://schemas.openxmlformats.org/officeDocument/2006/relationships/image" Target="../media/image587.emf"/><Relationship Id="rId52" Type="http://schemas.openxmlformats.org/officeDocument/2006/relationships/image" Target="../media/image595.emf"/><Relationship Id="rId60" Type="http://schemas.openxmlformats.org/officeDocument/2006/relationships/image" Target="../media/image603.emf"/><Relationship Id="rId4" Type="http://schemas.openxmlformats.org/officeDocument/2006/relationships/image" Target="../media/image547.emf"/><Relationship Id="rId9" Type="http://schemas.openxmlformats.org/officeDocument/2006/relationships/image" Target="../media/image552.emf"/></Relationships>
</file>

<file path=ppt/slides/_rels/slide11.xml.rels><?xml version="1.0" encoding="UTF-8" standalone="yes"?>
<Relationships xmlns="http://schemas.openxmlformats.org/package/2006/relationships"><Relationship Id="rId3" Type="http://schemas.openxmlformats.org/officeDocument/2006/relationships/image" Target="../media/image60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3" Type="http://schemas.openxmlformats.org/officeDocument/2006/relationships/image" Target="../media/image621.emf"/><Relationship Id="rId18" Type="http://schemas.openxmlformats.org/officeDocument/2006/relationships/image" Target="../media/image626.emf"/><Relationship Id="rId26" Type="http://schemas.openxmlformats.org/officeDocument/2006/relationships/image" Target="../media/image634.emf"/><Relationship Id="rId39" Type="http://schemas.openxmlformats.org/officeDocument/2006/relationships/image" Target="../media/image647.emf"/><Relationship Id="rId21" Type="http://schemas.openxmlformats.org/officeDocument/2006/relationships/image" Target="../media/image629.emf"/><Relationship Id="rId34" Type="http://schemas.openxmlformats.org/officeDocument/2006/relationships/image" Target="../media/image642.emf"/><Relationship Id="rId7" Type="http://schemas.openxmlformats.org/officeDocument/2006/relationships/image" Target="../media/image615.emf"/><Relationship Id="rId12" Type="http://schemas.openxmlformats.org/officeDocument/2006/relationships/image" Target="../media/image620.emf"/><Relationship Id="rId17" Type="http://schemas.openxmlformats.org/officeDocument/2006/relationships/image" Target="../media/image625.emf"/><Relationship Id="rId25" Type="http://schemas.openxmlformats.org/officeDocument/2006/relationships/image" Target="../media/image633.emf"/><Relationship Id="rId33" Type="http://schemas.openxmlformats.org/officeDocument/2006/relationships/image" Target="../media/image641.emf"/><Relationship Id="rId38" Type="http://schemas.openxmlformats.org/officeDocument/2006/relationships/image" Target="../media/image646.emf"/><Relationship Id="rId2" Type="http://schemas.openxmlformats.org/officeDocument/2006/relationships/notesSlide" Target="../notesSlides/notesSlide15.xml"/><Relationship Id="rId16" Type="http://schemas.openxmlformats.org/officeDocument/2006/relationships/image" Target="../media/image624.emf"/><Relationship Id="rId20" Type="http://schemas.openxmlformats.org/officeDocument/2006/relationships/image" Target="../media/image628.emf"/><Relationship Id="rId29" Type="http://schemas.openxmlformats.org/officeDocument/2006/relationships/image" Target="../media/image637.emf"/><Relationship Id="rId1" Type="http://schemas.openxmlformats.org/officeDocument/2006/relationships/slideLayout" Target="../slideLayouts/slideLayout7.xml"/><Relationship Id="rId6" Type="http://schemas.openxmlformats.org/officeDocument/2006/relationships/image" Target="../media/image614.emf"/><Relationship Id="rId11" Type="http://schemas.openxmlformats.org/officeDocument/2006/relationships/image" Target="../media/image619.emf"/><Relationship Id="rId24" Type="http://schemas.openxmlformats.org/officeDocument/2006/relationships/image" Target="../media/image632.emf"/><Relationship Id="rId32" Type="http://schemas.openxmlformats.org/officeDocument/2006/relationships/image" Target="../media/image640.emf"/><Relationship Id="rId37" Type="http://schemas.openxmlformats.org/officeDocument/2006/relationships/image" Target="../media/image645.emf"/><Relationship Id="rId40" Type="http://schemas.openxmlformats.org/officeDocument/2006/relationships/image" Target="../media/image648.emf"/><Relationship Id="rId5" Type="http://schemas.openxmlformats.org/officeDocument/2006/relationships/image" Target="../media/image613.emf"/><Relationship Id="rId15" Type="http://schemas.openxmlformats.org/officeDocument/2006/relationships/image" Target="../media/image623.emf"/><Relationship Id="rId23" Type="http://schemas.openxmlformats.org/officeDocument/2006/relationships/image" Target="../media/image631.emf"/><Relationship Id="rId28" Type="http://schemas.openxmlformats.org/officeDocument/2006/relationships/image" Target="../media/image636.emf"/><Relationship Id="rId36" Type="http://schemas.openxmlformats.org/officeDocument/2006/relationships/image" Target="../media/image644.emf"/><Relationship Id="rId10" Type="http://schemas.openxmlformats.org/officeDocument/2006/relationships/image" Target="../media/image618.emf"/><Relationship Id="rId19" Type="http://schemas.openxmlformats.org/officeDocument/2006/relationships/image" Target="../media/image627.emf"/><Relationship Id="rId31" Type="http://schemas.openxmlformats.org/officeDocument/2006/relationships/image" Target="../media/image639.emf"/><Relationship Id="rId4" Type="http://schemas.openxmlformats.org/officeDocument/2006/relationships/image" Target="../media/image612.emf"/><Relationship Id="rId9" Type="http://schemas.openxmlformats.org/officeDocument/2006/relationships/image" Target="../media/image617.emf"/><Relationship Id="rId14" Type="http://schemas.openxmlformats.org/officeDocument/2006/relationships/image" Target="../media/image622.emf"/><Relationship Id="rId22" Type="http://schemas.openxmlformats.org/officeDocument/2006/relationships/image" Target="../media/image630.emf"/><Relationship Id="rId27" Type="http://schemas.openxmlformats.org/officeDocument/2006/relationships/image" Target="../media/image635.emf"/><Relationship Id="rId30" Type="http://schemas.openxmlformats.org/officeDocument/2006/relationships/image" Target="../media/image638.emf"/><Relationship Id="rId35" Type="http://schemas.openxmlformats.org/officeDocument/2006/relationships/image" Target="../media/image643.emf"/><Relationship Id="rId8" Type="http://schemas.openxmlformats.org/officeDocument/2006/relationships/image" Target="../media/image616.emf"/><Relationship Id="rId3" Type="http://schemas.openxmlformats.org/officeDocument/2006/relationships/image" Target="../media/image611.emf"/></Relationships>
</file>

<file path=ppt/slides/_rels/slide16.xml.rels><?xml version="1.0" encoding="UTF-8" standalone="yes"?>
<Relationships xmlns="http://schemas.openxmlformats.org/package/2006/relationships"><Relationship Id="rId3" Type="http://schemas.openxmlformats.org/officeDocument/2006/relationships/image" Target="../media/image64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50.png"/></Relationships>
</file>

<file path=ppt/slides/_rels/slide17.xml.rels><?xml version="1.0" encoding="UTF-8" standalone="yes"?>
<Relationships xmlns="http://schemas.openxmlformats.org/package/2006/relationships"><Relationship Id="rId3" Type="http://schemas.openxmlformats.org/officeDocument/2006/relationships/image" Target="../media/image652.jpeg"/><Relationship Id="rId2" Type="http://schemas.openxmlformats.org/officeDocument/2006/relationships/image" Target="../media/image651.jpeg"/><Relationship Id="rId1" Type="http://schemas.openxmlformats.org/officeDocument/2006/relationships/slideLayout" Target="../slideLayouts/slideLayout12.xml"/><Relationship Id="rId4" Type="http://schemas.openxmlformats.org/officeDocument/2006/relationships/image" Target="../media/image653.jpeg"/></Relationships>
</file>

<file path=ppt/slides/_rels/slide18.xml.rels><?xml version="1.0" encoding="UTF-8" standalone="yes"?>
<Relationships xmlns="http://schemas.openxmlformats.org/package/2006/relationships"><Relationship Id="rId3" Type="http://schemas.openxmlformats.org/officeDocument/2006/relationships/image" Target="../media/image655.jpeg"/><Relationship Id="rId2" Type="http://schemas.openxmlformats.org/officeDocument/2006/relationships/image" Target="../media/image654.png"/><Relationship Id="rId1" Type="http://schemas.openxmlformats.org/officeDocument/2006/relationships/slideLayout" Target="../slideLayouts/slideLayout12.xml"/><Relationship Id="rId4" Type="http://schemas.openxmlformats.org/officeDocument/2006/relationships/image" Target="../media/image656.jpeg"/></Relationships>
</file>

<file path=ppt/slides/_rels/slide19.xml.rels><?xml version="1.0" encoding="UTF-8" standalone="yes"?>
<Relationships xmlns="http://schemas.openxmlformats.org/package/2006/relationships"><Relationship Id="rId3" Type="http://schemas.openxmlformats.org/officeDocument/2006/relationships/image" Target="../media/image330.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657.jp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59.jpg"/><Relationship Id="rId2" Type="http://schemas.openxmlformats.org/officeDocument/2006/relationships/image" Target="../media/image65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6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62.png"/><Relationship Id="rId2" Type="http://schemas.openxmlformats.org/officeDocument/2006/relationships/image" Target="../media/image661.png"/><Relationship Id="rId1" Type="http://schemas.openxmlformats.org/officeDocument/2006/relationships/slideLayout" Target="../slideLayouts/slideLayout12.xml"/><Relationship Id="rId5" Type="http://schemas.openxmlformats.org/officeDocument/2006/relationships/image" Target="../media/image663.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8.emf"/><Relationship Id="rId21" Type="http://schemas.openxmlformats.org/officeDocument/2006/relationships/image" Target="../media/image33.emf"/><Relationship Id="rId42" Type="http://schemas.openxmlformats.org/officeDocument/2006/relationships/image" Target="../media/image54.emf"/><Relationship Id="rId47" Type="http://schemas.openxmlformats.org/officeDocument/2006/relationships/image" Target="../media/image59.emf"/><Relationship Id="rId63" Type="http://schemas.openxmlformats.org/officeDocument/2006/relationships/image" Target="../media/image75.emf"/><Relationship Id="rId68" Type="http://schemas.openxmlformats.org/officeDocument/2006/relationships/image" Target="../media/image80.emf"/><Relationship Id="rId16" Type="http://schemas.openxmlformats.org/officeDocument/2006/relationships/image" Target="../media/image28.emf"/><Relationship Id="rId11" Type="http://schemas.openxmlformats.org/officeDocument/2006/relationships/image" Target="../media/image23.emf"/><Relationship Id="rId32" Type="http://schemas.openxmlformats.org/officeDocument/2006/relationships/image" Target="../media/image44.emf"/><Relationship Id="rId37" Type="http://schemas.openxmlformats.org/officeDocument/2006/relationships/image" Target="../media/image49.emf"/><Relationship Id="rId53" Type="http://schemas.openxmlformats.org/officeDocument/2006/relationships/image" Target="../media/image65.emf"/><Relationship Id="rId58" Type="http://schemas.openxmlformats.org/officeDocument/2006/relationships/image" Target="../media/image70.emf"/><Relationship Id="rId74" Type="http://schemas.openxmlformats.org/officeDocument/2006/relationships/image" Target="../media/image86.emf"/><Relationship Id="rId79" Type="http://schemas.openxmlformats.org/officeDocument/2006/relationships/image" Target="../media/image91.emf"/><Relationship Id="rId5" Type="http://schemas.openxmlformats.org/officeDocument/2006/relationships/image" Target="../media/image17.emf"/><Relationship Id="rId61" Type="http://schemas.openxmlformats.org/officeDocument/2006/relationships/image" Target="../media/image73.emf"/><Relationship Id="rId82" Type="http://schemas.openxmlformats.org/officeDocument/2006/relationships/image" Target="../media/image94.png"/><Relationship Id="rId19" Type="http://schemas.openxmlformats.org/officeDocument/2006/relationships/image" Target="../media/image31.emf"/><Relationship Id="rId14" Type="http://schemas.openxmlformats.org/officeDocument/2006/relationships/image" Target="../media/image26.emf"/><Relationship Id="rId22" Type="http://schemas.openxmlformats.org/officeDocument/2006/relationships/image" Target="../media/image34.emf"/><Relationship Id="rId27" Type="http://schemas.openxmlformats.org/officeDocument/2006/relationships/image" Target="../media/image39.emf"/><Relationship Id="rId30" Type="http://schemas.openxmlformats.org/officeDocument/2006/relationships/image" Target="../media/image42.emf"/><Relationship Id="rId35" Type="http://schemas.openxmlformats.org/officeDocument/2006/relationships/image" Target="../media/image47.emf"/><Relationship Id="rId43" Type="http://schemas.openxmlformats.org/officeDocument/2006/relationships/image" Target="../media/image55.emf"/><Relationship Id="rId48" Type="http://schemas.openxmlformats.org/officeDocument/2006/relationships/image" Target="../media/image60.emf"/><Relationship Id="rId56" Type="http://schemas.openxmlformats.org/officeDocument/2006/relationships/image" Target="../media/image68.emf"/><Relationship Id="rId64" Type="http://schemas.openxmlformats.org/officeDocument/2006/relationships/image" Target="../media/image76.emf"/><Relationship Id="rId69" Type="http://schemas.openxmlformats.org/officeDocument/2006/relationships/image" Target="../media/image81.emf"/><Relationship Id="rId77" Type="http://schemas.openxmlformats.org/officeDocument/2006/relationships/image" Target="../media/image89.emf"/><Relationship Id="rId8" Type="http://schemas.openxmlformats.org/officeDocument/2006/relationships/image" Target="../media/image20.emf"/><Relationship Id="rId51" Type="http://schemas.openxmlformats.org/officeDocument/2006/relationships/image" Target="../media/image63.emf"/><Relationship Id="rId72" Type="http://schemas.openxmlformats.org/officeDocument/2006/relationships/image" Target="../media/image84.emf"/><Relationship Id="rId80" Type="http://schemas.openxmlformats.org/officeDocument/2006/relationships/image" Target="../media/image92.emf"/><Relationship Id="rId3" Type="http://schemas.openxmlformats.org/officeDocument/2006/relationships/image" Target="../media/image15.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33" Type="http://schemas.openxmlformats.org/officeDocument/2006/relationships/image" Target="../media/image45.emf"/><Relationship Id="rId38" Type="http://schemas.openxmlformats.org/officeDocument/2006/relationships/image" Target="../media/image50.emf"/><Relationship Id="rId46" Type="http://schemas.openxmlformats.org/officeDocument/2006/relationships/image" Target="../media/image58.emf"/><Relationship Id="rId59" Type="http://schemas.openxmlformats.org/officeDocument/2006/relationships/image" Target="../media/image71.emf"/><Relationship Id="rId67" Type="http://schemas.openxmlformats.org/officeDocument/2006/relationships/image" Target="../media/image79.emf"/><Relationship Id="rId20" Type="http://schemas.openxmlformats.org/officeDocument/2006/relationships/image" Target="../media/image32.emf"/><Relationship Id="rId41" Type="http://schemas.openxmlformats.org/officeDocument/2006/relationships/image" Target="../media/image53.emf"/><Relationship Id="rId54" Type="http://schemas.openxmlformats.org/officeDocument/2006/relationships/image" Target="../media/image66.emf"/><Relationship Id="rId62" Type="http://schemas.openxmlformats.org/officeDocument/2006/relationships/image" Target="../media/image74.emf"/><Relationship Id="rId70" Type="http://schemas.openxmlformats.org/officeDocument/2006/relationships/image" Target="../media/image82.emf"/><Relationship Id="rId75" Type="http://schemas.openxmlformats.org/officeDocument/2006/relationships/image" Target="../media/image87.emf"/><Relationship Id="rId1" Type="http://schemas.openxmlformats.org/officeDocument/2006/relationships/slideLayout" Target="../slideLayouts/slideLayout4.xml"/><Relationship Id="rId6" Type="http://schemas.openxmlformats.org/officeDocument/2006/relationships/image" Target="../media/image18.emf"/><Relationship Id="rId15" Type="http://schemas.openxmlformats.org/officeDocument/2006/relationships/image" Target="../media/image27.emf"/><Relationship Id="rId23" Type="http://schemas.openxmlformats.org/officeDocument/2006/relationships/image" Target="../media/image35.emf"/><Relationship Id="rId28" Type="http://schemas.openxmlformats.org/officeDocument/2006/relationships/image" Target="../media/image40.emf"/><Relationship Id="rId36" Type="http://schemas.openxmlformats.org/officeDocument/2006/relationships/image" Target="../media/image48.emf"/><Relationship Id="rId49" Type="http://schemas.openxmlformats.org/officeDocument/2006/relationships/image" Target="../media/image61.emf"/><Relationship Id="rId57" Type="http://schemas.openxmlformats.org/officeDocument/2006/relationships/image" Target="../media/image69.emf"/><Relationship Id="rId10" Type="http://schemas.openxmlformats.org/officeDocument/2006/relationships/image" Target="../media/image22.emf"/><Relationship Id="rId31" Type="http://schemas.openxmlformats.org/officeDocument/2006/relationships/image" Target="../media/image43.emf"/><Relationship Id="rId44" Type="http://schemas.openxmlformats.org/officeDocument/2006/relationships/image" Target="../media/image56.emf"/><Relationship Id="rId52" Type="http://schemas.openxmlformats.org/officeDocument/2006/relationships/image" Target="../media/image64.emf"/><Relationship Id="rId60" Type="http://schemas.openxmlformats.org/officeDocument/2006/relationships/image" Target="../media/image72.emf"/><Relationship Id="rId65" Type="http://schemas.openxmlformats.org/officeDocument/2006/relationships/image" Target="../media/image77.emf"/><Relationship Id="rId73" Type="http://schemas.openxmlformats.org/officeDocument/2006/relationships/image" Target="../media/image85.emf"/><Relationship Id="rId78" Type="http://schemas.openxmlformats.org/officeDocument/2006/relationships/image" Target="../media/image90.emf"/><Relationship Id="rId81" Type="http://schemas.openxmlformats.org/officeDocument/2006/relationships/image" Target="../media/image93.png"/><Relationship Id="rId4" Type="http://schemas.openxmlformats.org/officeDocument/2006/relationships/image" Target="../media/image16.emf"/><Relationship Id="rId9" Type="http://schemas.openxmlformats.org/officeDocument/2006/relationships/image" Target="../media/image21.emf"/><Relationship Id="rId13" Type="http://schemas.openxmlformats.org/officeDocument/2006/relationships/image" Target="../media/image25.emf"/><Relationship Id="rId18" Type="http://schemas.openxmlformats.org/officeDocument/2006/relationships/image" Target="../media/image30.emf"/><Relationship Id="rId39" Type="http://schemas.openxmlformats.org/officeDocument/2006/relationships/image" Target="../media/image51.emf"/><Relationship Id="rId34" Type="http://schemas.openxmlformats.org/officeDocument/2006/relationships/image" Target="../media/image46.emf"/><Relationship Id="rId50" Type="http://schemas.openxmlformats.org/officeDocument/2006/relationships/image" Target="../media/image62.emf"/><Relationship Id="rId55" Type="http://schemas.openxmlformats.org/officeDocument/2006/relationships/image" Target="../media/image67.emf"/><Relationship Id="rId76" Type="http://schemas.openxmlformats.org/officeDocument/2006/relationships/image" Target="../media/image88.emf"/><Relationship Id="rId7" Type="http://schemas.openxmlformats.org/officeDocument/2006/relationships/image" Target="../media/image19.emf"/><Relationship Id="rId71" Type="http://schemas.openxmlformats.org/officeDocument/2006/relationships/image" Target="../media/image83.emf"/><Relationship Id="rId2" Type="http://schemas.openxmlformats.org/officeDocument/2006/relationships/notesSlide" Target="../notesSlides/notesSlide4.xml"/><Relationship Id="rId29" Type="http://schemas.openxmlformats.org/officeDocument/2006/relationships/image" Target="../media/image41.emf"/><Relationship Id="rId24" Type="http://schemas.openxmlformats.org/officeDocument/2006/relationships/image" Target="../media/image36.emf"/><Relationship Id="rId40" Type="http://schemas.openxmlformats.org/officeDocument/2006/relationships/image" Target="../media/image52.emf"/><Relationship Id="rId45" Type="http://schemas.openxmlformats.org/officeDocument/2006/relationships/image" Target="../media/image57.emf"/><Relationship Id="rId66" Type="http://schemas.openxmlformats.org/officeDocument/2006/relationships/image" Target="../media/image78.emf"/></Relationships>
</file>

<file path=ppt/slides/_rels/slide5.xml.rels><?xml version="1.0" encoding="UTF-8" standalone="yes"?>
<Relationships xmlns="http://schemas.openxmlformats.org/package/2006/relationships"><Relationship Id="rId117" Type="http://schemas.openxmlformats.org/officeDocument/2006/relationships/image" Target="../media/image209.emf"/><Relationship Id="rId21" Type="http://schemas.openxmlformats.org/officeDocument/2006/relationships/image" Target="../media/image113.emf"/><Relationship Id="rId42" Type="http://schemas.openxmlformats.org/officeDocument/2006/relationships/image" Target="../media/image134.emf"/><Relationship Id="rId63" Type="http://schemas.openxmlformats.org/officeDocument/2006/relationships/image" Target="../media/image155.emf"/><Relationship Id="rId84" Type="http://schemas.openxmlformats.org/officeDocument/2006/relationships/image" Target="../media/image176.emf"/><Relationship Id="rId138" Type="http://schemas.openxmlformats.org/officeDocument/2006/relationships/image" Target="../media/image230.emf"/><Relationship Id="rId159" Type="http://schemas.openxmlformats.org/officeDocument/2006/relationships/image" Target="../media/image251.emf"/><Relationship Id="rId107" Type="http://schemas.openxmlformats.org/officeDocument/2006/relationships/image" Target="../media/image199.emf"/><Relationship Id="rId11" Type="http://schemas.openxmlformats.org/officeDocument/2006/relationships/image" Target="../media/image103.emf"/><Relationship Id="rId32" Type="http://schemas.openxmlformats.org/officeDocument/2006/relationships/image" Target="../media/image124.emf"/><Relationship Id="rId53" Type="http://schemas.openxmlformats.org/officeDocument/2006/relationships/image" Target="../media/image145.emf"/><Relationship Id="rId74" Type="http://schemas.openxmlformats.org/officeDocument/2006/relationships/image" Target="../media/image166.emf"/><Relationship Id="rId128" Type="http://schemas.openxmlformats.org/officeDocument/2006/relationships/image" Target="../media/image220.emf"/><Relationship Id="rId149" Type="http://schemas.openxmlformats.org/officeDocument/2006/relationships/image" Target="../media/image241.emf"/><Relationship Id="rId5" Type="http://schemas.openxmlformats.org/officeDocument/2006/relationships/image" Target="../media/image97.emf"/><Relationship Id="rId95" Type="http://schemas.openxmlformats.org/officeDocument/2006/relationships/image" Target="../media/image187.emf"/><Relationship Id="rId160" Type="http://schemas.openxmlformats.org/officeDocument/2006/relationships/image" Target="../media/image252.emf"/><Relationship Id="rId22" Type="http://schemas.openxmlformats.org/officeDocument/2006/relationships/image" Target="../media/image114.emf"/><Relationship Id="rId43" Type="http://schemas.openxmlformats.org/officeDocument/2006/relationships/image" Target="../media/image135.emf"/><Relationship Id="rId64" Type="http://schemas.openxmlformats.org/officeDocument/2006/relationships/image" Target="../media/image156.emf"/><Relationship Id="rId118" Type="http://schemas.openxmlformats.org/officeDocument/2006/relationships/image" Target="../media/image210.emf"/><Relationship Id="rId139" Type="http://schemas.openxmlformats.org/officeDocument/2006/relationships/image" Target="../media/image231.emf"/><Relationship Id="rId85" Type="http://schemas.openxmlformats.org/officeDocument/2006/relationships/image" Target="../media/image177.emf"/><Relationship Id="rId150" Type="http://schemas.openxmlformats.org/officeDocument/2006/relationships/image" Target="../media/image242.emf"/><Relationship Id="rId12" Type="http://schemas.openxmlformats.org/officeDocument/2006/relationships/image" Target="../media/image104.emf"/><Relationship Id="rId17" Type="http://schemas.openxmlformats.org/officeDocument/2006/relationships/image" Target="../media/image109.emf"/><Relationship Id="rId33" Type="http://schemas.openxmlformats.org/officeDocument/2006/relationships/image" Target="../media/image125.emf"/><Relationship Id="rId38" Type="http://schemas.openxmlformats.org/officeDocument/2006/relationships/image" Target="../media/image130.emf"/><Relationship Id="rId59" Type="http://schemas.openxmlformats.org/officeDocument/2006/relationships/image" Target="../media/image151.emf"/><Relationship Id="rId103" Type="http://schemas.openxmlformats.org/officeDocument/2006/relationships/image" Target="../media/image195.emf"/><Relationship Id="rId108" Type="http://schemas.openxmlformats.org/officeDocument/2006/relationships/image" Target="../media/image200.emf"/><Relationship Id="rId124" Type="http://schemas.openxmlformats.org/officeDocument/2006/relationships/image" Target="../media/image216.emf"/><Relationship Id="rId129" Type="http://schemas.openxmlformats.org/officeDocument/2006/relationships/image" Target="../media/image221.emf"/><Relationship Id="rId54" Type="http://schemas.openxmlformats.org/officeDocument/2006/relationships/image" Target="../media/image146.emf"/><Relationship Id="rId70" Type="http://schemas.openxmlformats.org/officeDocument/2006/relationships/image" Target="../media/image162.emf"/><Relationship Id="rId75" Type="http://schemas.openxmlformats.org/officeDocument/2006/relationships/image" Target="../media/image167.emf"/><Relationship Id="rId91" Type="http://schemas.openxmlformats.org/officeDocument/2006/relationships/image" Target="../media/image183.emf"/><Relationship Id="rId96" Type="http://schemas.openxmlformats.org/officeDocument/2006/relationships/image" Target="../media/image188.emf"/><Relationship Id="rId140" Type="http://schemas.openxmlformats.org/officeDocument/2006/relationships/image" Target="../media/image232.emf"/><Relationship Id="rId145" Type="http://schemas.openxmlformats.org/officeDocument/2006/relationships/image" Target="../media/image237.emf"/><Relationship Id="rId161" Type="http://schemas.openxmlformats.org/officeDocument/2006/relationships/image" Target="../media/image253.emf"/><Relationship Id="rId1" Type="http://schemas.openxmlformats.org/officeDocument/2006/relationships/slideLayout" Target="../slideLayouts/slideLayout4.xml"/><Relationship Id="rId6" Type="http://schemas.openxmlformats.org/officeDocument/2006/relationships/image" Target="../media/image98.emf"/><Relationship Id="rId23" Type="http://schemas.openxmlformats.org/officeDocument/2006/relationships/image" Target="../media/image115.emf"/><Relationship Id="rId28" Type="http://schemas.openxmlformats.org/officeDocument/2006/relationships/image" Target="../media/image120.emf"/><Relationship Id="rId49" Type="http://schemas.openxmlformats.org/officeDocument/2006/relationships/image" Target="../media/image141.emf"/><Relationship Id="rId114" Type="http://schemas.openxmlformats.org/officeDocument/2006/relationships/image" Target="../media/image206.emf"/><Relationship Id="rId119" Type="http://schemas.openxmlformats.org/officeDocument/2006/relationships/image" Target="../media/image211.emf"/><Relationship Id="rId44" Type="http://schemas.openxmlformats.org/officeDocument/2006/relationships/image" Target="../media/image136.emf"/><Relationship Id="rId60" Type="http://schemas.openxmlformats.org/officeDocument/2006/relationships/image" Target="../media/image152.emf"/><Relationship Id="rId65" Type="http://schemas.openxmlformats.org/officeDocument/2006/relationships/image" Target="../media/image157.emf"/><Relationship Id="rId81" Type="http://schemas.openxmlformats.org/officeDocument/2006/relationships/image" Target="../media/image173.emf"/><Relationship Id="rId86" Type="http://schemas.openxmlformats.org/officeDocument/2006/relationships/image" Target="../media/image178.emf"/><Relationship Id="rId130" Type="http://schemas.openxmlformats.org/officeDocument/2006/relationships/image" Target="../media/image222.emf"/><Relationship Id="rId135" Type="http://schemas.openxmlformats.org/officeDocument/2006/relationships/image" Target="../media/image227.emf"/><Relationship Id="rId151" Type="http://schemas.openxmlformats.org/officeDocument/2006/relationships/image" Target="../media/image243.emf"/><Relationship Id="rId156" Type="http://schemas.openxmlformats.org/officeDocument/2006/relationships/image" Target="../media/image248.emf"/><Relationship Id="rId13" Type="http://schemas.openxmlformats.org/officeDocument/2006/relationships/image" Target="../media/image105.emf"/><Relationship Id="rId18" Type="http://schemas.openxmlformats.org/officeDocument/2006/relationships/image" Target="../media/image110.emf"/><Relationship Id="rId39" Type="http://schemas.openxmlformats.org/officeDocument/2006/relationships/image" Target="../media/image131.emf"/><Relationship Id="rId109" Type="http://schemas.openxmlformats.org/officeDocument/2006/relationships/image" Target="../media/image201.emf"/><Relationship Id="rId34" Type="http://schemas.openxmlformats.org/officeDocument/2006/relationships/image" Target="../media/image126.emf"/><Relationship Id="rId50" Type="http://schemas.openxmlformats.org/officeDocument/2006/relationships/image" Target="../media/image142.emf"/><Relationship Id="rId55" Type="http://schemas.openxmlformats.org/officeDocument/2006/relationships/image" Target="../media/image147.emf"/><Relationship Id="rId76" Type="http://schemas.openxmlformats.org/officeDocument/2006/relationships/image" Target="../media/image168.emf"/><Relationship Id="rId97" Type="http://schemas.openxmlformats.org/officeDocument/2006/relationships/image" Target="../media/image189.emf"/><Relationship Id="rId104" Type="http://schemas.openxmlformats.org/officeDocument/2006/relationships/image" Target="../media/image196.emf"/><Relationship Id="rId120" Type="http://schemas.openxmlformats.org/officeDocument/2006/relationships/image" Target="../media/image212.emf"/><Relationship Id="rId125" Type="http://schemas.openxmlformats.org/officeDocument/2006/relationships/image" Target="../media/image217.emf"/><Relationship Id="rId141" Type="http://schemas.openxmlformats.org/officeDocument/2006/relationships/image" Target="../media/image233.emf"/><Relationship Id="rId146" Type="http://schemas.openxmlformats.org/officeDocument/2006/relationships/image" Target="../media/image238.emf"/><Relationship Id="rId7" Type="http://schemas.openxmlformats.org/officeDocument/2006/relationships/image" Target="../media/image99.emf"/><Relationship Id="rId71" Type="http://schemas.openxmlformats.org/officeDocument/2006/relationships/image" Target="../media/image163.emf"/><Relationship Id="rId92" Type="http://schemas.openxmlformats.org/officeDocument/2006/relationships/image" Target="../media/image184.emf"/><Relationship Id="rId162" Type="http://schemas.openxmlformats.org/officeDocument/2006/relationships/image" Target="../media/image254.emf"/><Relationship Id="rId2" Type="http://schemas.openxmlformats.org/officeDocument/2006/relationships/notesSlide" Target="../notesSlides/notesSlide5.xml"/><Relationship Id="rId29" Type="http://schemas.openxmlformats.org/officeDocument/2006/relationships/image" Target="../media/image121.emf"/><Relationship Id="rId24" Type="http://schemas.openxmlformats.org/officeDocument/2006/relationships/image" Target="../media/image116.emf"/><Relationship Id="rId40" Type="http://schemas.openxmlformats.org/officeDocument/2006/relationships/image" Target="../media/image132.emf"/><Relationship Id="rId45" Type="http://schemas.openxmlformats.org/officeDocument/2006/relationships/image" Target="../media/image137.emf"/><Relationship Id="rId66" Type="http://schemas.openxmlformats.org/officeDocument/2006/relationships/image" Target="../media/image158.emf"/><Relationship Id="rId87" Type="http://schemas.openxmlformats.org/officeDocument/2006/relationships/image" Target="../media/image179.emf"/><Relationship Id="rId110" Type="http://schemas.openxmlformats.org/officeDocument/2006/relationships/image" Target="../media/image202.emf"/><Relationship Id="rId115" Type="http://schemas.openxmlformats.org/officeDocument/2006/relationships/image" Target="../media/image207.emf"/><Relationship Id="rId131" Type="http://schemas.openxmlformats.org/officeDocument/2006/relationships/image" Target="../media/image223.emf"/><Relationship Id="rId136" Type="http://schemas.openxmlformats.org/officeDocument/2006/relationships/image" Target="../media/image228.emf"/><Relationship Id="rId157" Type="http://schemas.openxmlformats.org/officeDocument/2006/relationships/image" Target="../media/image249.emf"/><Relationship Id="rId61" Type="http://schemas.openxmlformats.org/officeDocument/2006/relationships/image" Target="../media/image153.emf"/><Relationship Id="rId82" Type="http://schemas.openxmlformats.org/officeDocument/2006/relationships/image" Target="../media/image174.emf"/><Relationship Id="rId152" Type="http://schemas.openxmlformats.org/officeDocument/2006/relationships/image" Target="../media/image244.emf"/><Relationship Id="rId19" Type="http://schemas.openxmlformats.org/officeDocument/2006/relationships/image" Target="../media/image111.emf"/><Relationship Id="rId14" Type="http://schemas.openxmlformats.org/officeDocument/2006/relationships/image" Target="../media/image106.emf"/><Relationship Id="rId30" Type="http://schemas.openxmlformats.org/officeDocument/2006/relationships/image" Target="../media/image122.emf"/><Relationship Id="rId35" Type="http://schemas.openxmlformats.org/officeDocument/2006/relationships/image" Target="../media/image127.emf"/><Relationship Id="rId56" Type="http://schemas.openxmlformats.org/officeDocument/2006/relationships/image" Target="../media/image148.emf"/><Relationship Id="rId77" Type="http://schemas.openxmlformats.org/officeDocument/2006/relationships/image" Target="../media/image169.emf"/><Relationship Id="rId100" Type="http://schemas.openxmlformats.org/officeDocument/2006/relationships/image" Target="../media/image192.emf"/><Relationship Id="rId105" Type="http://schemas.openxmlformats.org/officeDocument/2006/relationships/image" Target="../media/image197.emf"/><Relationship Id="rId126" Type="http://schemas.openxmlformats.org/officeDocument/2006/relationships/image" Target="../media/image218.emf"/><Relationship Id="rId147" Type="http://schemas.openxmlformats.org/officeDocument/2006/relationships/image" Target="../media/image239.emf"/><Relationship Id="rId8" Type="http://schemas.openxmlformats.org/officeDocument/2006/relationships/image" Target="../media/image100.emf"/><Relationship Id="rId51" Type="http://schemas.openxmlformats.org/officeDocument/2006/relationships/image" Target="../media/image143.emf"/><Relationship Id="rId72" Type="http://schemas.openxmlformats.org/officeDocument/2006/relationships/image" Target="../media/image164.emf"/><Relationship Id="rId93" Type="http://schemas.openxmlformats.org/officeDocument/2006/relationships/image" Target="../media/image185.emf"/><Relationship Id="rId98" Type="http://schemas.openxmlformats.org/officeDocument/2006/relationships/image" Target="../media/image190.emf"/><Relationship Id="rId121" Type="http://schemas.openxmlformats.org/officeDocument/2006/relationships/image" Target="../media/image213.emf"/><Relationship Id="rId142" Type="http://schemas.openxmlformats.org/officeDocument/2006/relationships/image" Target="../media/image234.emf"/><Relationship Id="rId163" Type="http://schemas.openxmlformats.org/officeDocument/2006/relationships/image" Target="../media/image255.emf"/><Relationship Id="rId3" Type="http://schemas.openxmlformats.org/officeDocument/2006/relationships/image" Target="../media/image95.emf"/><Relationship Id="rId25" Type="http://schemas.openxmlformats.org/officeDocument/2006/relationships/image" Target="../media/image117.emf"/><Relationship Id="rId46" Type="http://schemas.openxmlformats.org/officeDocument/2006/relationships/image" Target="../media/image138.emf"/><Relationship Id="rId67" Type="http://schemas.openxmlformats.org/officeDocument/2006/relationships/image" Target="../media/image159.emf"/><Relationship Id="rId116" Type="http://schemas.openxmlformats.org/officeDocument/2006/relationships/image" Target="../media/image208.emf"/><Relationship Id="rId137" Type="http://schemas.openxmlformats.org/officeDocument/2006/relationships/image" Target="../media/image229.emf"/><Relationship Id="rId158" Type="http://schemas.openxmlformats.org/officeDocument/2006/relationships/image" Target="../media/image250.emf"/><Relationship Id="rId20" Type="http://schemas.openxmlformats.org/officeDocument/2006/relationships/image" Target="../media/image112.emf"/><Relationship Id="rId41" Type="http://schemas.openxmlformats.org/officeDocument/2006/relationships/image" Target="../media/image133.emf"/><Relationship Id="rId62" Type="http://schemas.openxmlformats.org/officeDocument/2006/relationships/image" Target="../media/image154.emf"/><Relationship Id="rId83" Type="http://schemas.openxmlformats.org/officeDocument/2006/relationships/image" Target="../media/image175.emf"/><Relationship Id="rId88" Type="http://schemas.openxmlformats.org/officeDocument/2006/relationships/image" Target="../media/image180.emf"/><Relationship Id="rId111" Type="http://schemas.openxmlformats.org/officeDocument/2006/relationships/image" Target="../media/image203.emf"/><Relationship Id="rId132" Type="http://schemas.openxmlformats.org/officeDocument/2006/relationships/image" Target="../media/image224.emf"/><Relationship Id="rId153" Type="http://schemas.openxmlformats.org/officeDocument/2006/relationships/image" Target="../media/image245.emf"/><Relationship Id="rId15" Type="http://schemas.openxmlformats.org/officeDocument/2006/relationships/image" Target="../media/image107.emf"/><Relationship Id="rId36" Type="http://schemas.openxmlformats.org/officeDocument/2006/relationships/image" Target="../media/image128.emf"/><Relationship Id="rId57" Type="http://schemas.openxmlformats.org/officeDocument/2006/relationships/image" Target="../media/image149.emf"/><Relationship Id="rId106" Type="http://schemas.openxmlformats.org/officeDocument/2006/relationships/image" Target="../media/image198.emf"/><Relationship Id="rId127" Type="http://schemas.openxmlformats.org/officeDocument/2006/relationships/image" Target="../media/image219.emf"/><Relationship Id="rId10" Type="http://schemas.openxmlformats.org/officeDocument/2006/relationships/image" Target="../media/image102.emf"/><Relationship Id="rId31" Type="http://schemas.openxmlformats.org/officeDocument/2006/relationships/image" Target="../media/image123.emf"/><Relationship Id="rId52" Type="http://schemas.openxmlformats.org/officeDocument/2006/relationships/image" Target="../media/image144.emf"/><Relationship Id="rId73" Type="http://schemas.openxmlformats.org/officeDocument/2006/relationships/image" Target="../media/image165.emf"/><Relationship Id="rId78" Type="http://schemas.openxmlformats.org/officeDocument/2006/relationships/image" Target="../media/image170.emf"/><Relationship Id="rId94" Type="http://schemas.openxmlformats.org/officeDocument/2006/relationships/image" Target="../media/image186.emf"/><Relationship Id="rId99" Type="http://schemas.openxmlformats.org/officeDocument/2006/relationships/image" Target="../media/image191.emf"/><Relationship Id="rId101" Type="http://schemas.openxmlformats.org/officeDocument/2006/relationships/image" Target="../media/image193.emf"/><Relationship Id="rId122" Type="http://schemas.openxmlformats.org/officeDocument/2006/relationships/image" Target="../media/image214.emf"/><Relationship Id="rId143" Type="http://schemas.openxmlformats.org/officeDocument/2006/relationships/image" Target="../media/image235.emf"/><Relationship Id="rId148" Type="http://schemas.openxmlformats.org/officeDocument/2006/relationships/image" Target="../media/image240.emf"/><Relationship Id="rId164" Type="http://schemas.openxmlformats.org/officeDocument/2006/relationships/image" Target="../media/image256.emf"/><Relationship Id="rId4" Type="http://schemas.openxmlformats.org/officeDocument/2006/relationships/image" Target="../media/image96.emf"/><Relationship Id="rId9" Type="http://schemas.openxmlformats.org/officeDocument/2006/relationships/image" Target="../media/image101.emf"/><Relationship Id="rId26" Type="http://schemas.openxmlformats.org/officeDocument/2006/relationships/image" Target="../media/image118.emf"/><Relationship Id="rId47" Type="http://schemas.openxmlformats.org/officeDocument/2006/relationships/image" Target="../media/image139.emf"/><Relationship Id="rId68" Type="http://schemas.openxmlformats.org/officeDocument/2006/relationships/image" Target="../media/image160.emf"/><Relationship Id="rId89" Type="http://schemas.openxmlformats.org/officeDocument/2006/relationships/image" Target="../media/image181.emf"/><Relationship Id="rId112" Type="http://schemas.openxmlformats.org/officeDocument/2006/relationships/image" Target="../media/image204.emf"/><Relationship Id="rId133" Type="http://schemas.openxmlformats.org/officeDocument/2006/relationships/image" Target="../media/image225.emf"/><Relationship Id="rId154" Type="http://schemas.openxmlformats.org/officeDocument/2006/relationships/image" Target="../media/image246.emf"/><Relationship Id="rId16" Type="http://schemas.openxmlformats.org/officeDocument/2006/relationships/image" Target="../media/image108.emf"/><Relationship Id="rId37" Type="http://schemas.openxmlformats.org/officeDocument/2006/relationships/image" Target="../media/image129.emf"/><Relationship Id="rId58" Type="http://schemas.openxmlformats.org/officeDocument/2006/relationships/image" Target="../media/image150.emf"/><Relationship Id="rId79" Type="http://schemas.openxmlformats.org/officeDocument/2006/relationships/image" Target="../media/image171.emf"/><Relationship Id="rId102" Type="http://schemas.openxmlformats.org/officeDocument/2006/relationships/image" Target="../media/image194.emf"/><Relationship Id="rId123" Type="http://schemas.openxmlformats.org/officeDocument/2006/relationships/image" Target="../media/image215.emf"/><Relationship Id="rId144" Type="http://schemas.openxmlformats.org/officeDocument/2006/relationships/image" Target="../media/image236.emf"/><Relationship Id="rId90" Type="http://schemas.openxmlformats.org/officeDocument/2006/relationships/image" Target="../media/image182.emf"/><Relationship Id="rId165" Type="http://schemas.openxmlformats.org/officeDocument/2006/relationships/image" Target="../media/image257.jpeg"/><Relationship Id="rId27" Type="http://schemas.openxmlformats.org/officeDocument/2006/relationships/image" Target="../media/image119.emf"/><Relationship Id="rId48" Type="http://schemas.openxmlformats.org/officeDocument/2006/relationships/image" Target="../media/image140.emf"/><Relationship Id="rId69" Type="http://schemas.openxmlformats.org/officeDocument/2006/relationships/image" Target="../media/image161.emf"/><Relationship Id="rId113" Type="http://schemas.openxmlformats.org/officeDocument/2006/relationships/image" Target="../media/image205.emf"/><Relationship Id="rId134" Type="http://schemas.openxmlformats.org/officeDocument/2006/relationships/image" Target="../media/image226.emf"/><Relationship Id="rId80" Type="http://schemas.openxmlformats.org/officeDocument/2006/relationships/image" Target="../media/image172.emf"/><Relationship Id="rId155" Type="http://schemas.openxmlformats.org/officeDocument/2006/relationships/image" Target="../media/image247.emf"/></Relationships>
</file>

<file path=ppt/slides/_rels/slide6.xml.rels><?xml version="1.0" encoding="UTF-8" standalone="yes"?>
<Relationships xmlns="http://schemas.openxmlformats.org/package/2006/relationships"><Relationship Id="rId26" Type="http://schemas.openxmlformats.org/officeDocument/2006/relationships/image" Target="../media/image281.emf"/><Relationship Id="rId21" Type="http://schemas.openxmlformats.org/officeDocument/2006/relationships/image" Target="../media/image276.emf"/><Relationship Id="rId42" Type="http://schemas.openxmlformats.org/officeDocument/2006/relationships/image" Target="../media/image297.emf"/><Relationship Id="rId47" Type="http://schemas.openxmlformats.org/officeDocument/2006/relationships/image" Target="../media/image302.emf"/><Relationship Id="rId63" Type="http://schemas.openxmlformats.org/officeDocument/2006/relationships/image" Target="../media/image318.emf"/><Relationship Id="rId68" Type="http://schemas.openxmlformats.org/officeDocument/2006/relationships/image" Target="../media/image323.emf"/><Relationship Id="rId16" Type="http://schemas.openxmlformats.org/officeDocument/2006/relationships/image" Target="../media/image271.emf"/><Relationship Id="rId11" Type="http://schemas.openxmlformats.org/officeDocument/2006/relationships/image" Target="../media/image266.emf"/><Relationship Id="rId24" Type="http://schemas.openxmlformats.org/officeDocument/2006/relationships/image" Target="../media/image279.emf"/><Relationship Id="rId32" Type="http://schemas.openxmlformats.org/officeDocument/2006/relationships/image" Target="../media/image287.emf"/><Relationship Id="rId37" Type="http://schemas.openxmlformats.org/officeDocument/2006/relationships/image" Target="../media/image292.emf"/><Relationship Id="rId40" Type="http://schemas.openxmlformats.org/officeDocument/2006/relationships/image" Target="../media/image295.emf"/><Relationship Id="rId45" Type="http://schemas.openxmlformats.org/officeDocument/2006/relationships/image" Target="../media/image300.emf"/><Relationship Id="rId53" Type="http://schemas.openxmlformats.org/officeDocument/2006/relationships/image" Target="../media/image308.emf"/><Relationship Id="rId58" Type="http://schemas.openxmlformats.org/officeDocument/2006/relationships/image" Target="../media/image313.emf"/><Relationship Id="rId66" Type="http://schemas.openxmlformats.org/officeDocument/2006/relationships/image" Target="../media/image321.emf"/><Relationship Id="rId74" Type="http://schemas.openxmlformats.org/officeDocument/2006/relationships/image" Target="../media/image329.emf"/><Relationship Id="rId5" Type="http://schemas.openxmlformats.org/officeDocument/2006/relationships/image" Target="../media/image260.emf"/><Relationship Id="rId61" Type="http://schemas.openxmlformats.org/officeDocument/2006/relationships/image" Target="../media/image316.emf"/><Relationship Id="rId19" Type="http://schemas.openxmlformats.org/officeDocument/2006/relationships/image" Target="../media/image274.emf"/><Relationship Id="rId14" Type="http://schemas.openxmlformats.org/officeDocument/2006/relationships/image" Target="../media/image269.emf"/><Relationship Id="rId22" Type="http://schemas.openxmlformats.org/officeDocument/2006/relationships/image" Target="../media/image277.emf"/><Relationship Id="rId27" Type="http://schemas.openxmlformats.org/officeDocument/2006/relationships/image" Target="../media/image282.emf"/><Relationship Id="rId30" Type="http://schemas.openxmlformats.org/officeDocument/2006/relationships/image" Target="../media/image285.emf"/><Relationship Id="rId35" Type="http://schemas.openxmlformats.org/officeDocument/2006/relationships/image" Target="../media/image290.emf"/><Relationship Id="rId43" Type="http://schemas.openxmlformats.org/officeDocument/2006/relationships/image" Target="../media/image298.emf"/><Relationship Id="rId48" Type="http://schemas.openxmlformats.org/officeDocument/2006/relationships/image" Target="../media/image303.emf"/><Relationship Id="rId56" Type="http://schemas.openxmlformats.org/officeDocument/2006/relationships/image" Target="../media/image311.emf"/><Relationship Id="rId64" Type="http://schemas.openxmlformats.org/officeDocument/2006/relationships/image" Target="../media/image319.emf"/><Relationship Id="rId69" Type="http://schemas.openxmlformats.org/officeDocument/2006/relationships/image" Target="../media/image324.emf"/><Relationship Id="rId77" Type="http://schemas.openxmlformats.org/officeDocument/2006/relationships/image" Target="../media/image332.png"/><Relationship Id="rId8" Type="http://schemas.openxmlformats.org/officeDocument/2006/relationships/image" Target="../media/image263.emf"/><Relationship Id="rId51" Type="http://schemas.openxmlformats.org/officeDocument/2006/relationships/image" Target="../media/image306.emf"/><Relationship Id="rId72" Type="http://schemas.openxmlformats.org/officeDocument/2006/relationships/image" Target="../media/image327.emf"/><Relationship Id="rId3" Type="http://schemas.openxmlformats.org/officeDocument/2006/relationships/image" Target="../media/image258.emf"/><Relationship Id="rId12" Type="http://schemas.openxmlformats.org/officeDocument/2006/relationships/image" Target="../media/image267.emf"/><Relationship Id="rId17" Type="http://schemas.openxmlformats.org/officeDocument/2006/relationships/image" Target="../media/image272.emf"/><Relationship Id="rId25" Type="http://schemas.openxmlformats.org/officeDocument/2006/relationships/image" Target="../media/image280.emf"/><Relationship Id="rId33" Type="http://schemas.openxmlformats.org/officeDocument/2006/relationships/image" Target="../media/image288.emf"/><Relationship Id="rId38" Type="http://schemas.openxmlformats.org/officeDocument/2006/relationships/image" Target="../media/image293.emf"/><Relationship Id="rId46" Type="http://schemas.openxmlformats.org/officeDocument/2006/relationships/image" Target="../media/image301.emf"/><Relationship Id="rId59" Type="http://schemas.openxmlformats.org/officeDocument/2006/relationships/image" Target="../media/image314.emf"/><Relationship Id="rId67" Type="http://schemas.openxmlformats.org/officeDocument/2006/relationships/image" Target="../media/image322.emf"/><Relationship Id="rId20" Type="http://schemas.openxmlformats.org/officeDocument/2006/relationships/image" Target="../media/image275.emf"/><Relationship Id="rId41" Type="http://schemas.openxmlformats.org/officeDocument/2006/relationships/image" Target="../media/image296.emf"/><Relationship Id="rId54" Type="http://schemas.openxmlformats.org/officeDocument/2006/relationships/image" Target="../media/image309.emf"/><Relationship Id="rId62" Type="http://schemas.openxmlformats.org/officeDocument/2006/relationships/image" Target="../media/image317.emf"/><Relationship Id="rId70" Type="http://schemas.openxmlformats.org/officeDocument/2006/relationships/image" Target="../media/image325.emf"/><Relationship Id="rId75" Type="http://schemas.openxmlformats.org/officeDocument/2006/relationships/image" Target="../media/image330.jpeg"/><Relationship Id="rId1" Type="http://schemas.openxmlformats.org/officeDocument/2006/relationships/slideLayout" Target="../slideLayouts/slideLayout4.xml"/><Relationship Id="rId6" Type="http://schemas.openxmlformats.org/officeDocument/2006/relationships/image" Target="../media/image261.emf"/><Relationship Id="rId15" Type="http://schemas.openxmlformats.org/officeDocument/2006/relationships/image" Target="../media/image270.emf"/><Relationship Id="rId23" Type="http://schemas.openxmlformats.org/officeDocument/2006/relationships/image" Target="../media/image278.emf"/><Relationship Id="rId28" Type="http://schemas.openxmlformats.org/officeDocument/2006/relationships/image" Target="../media/image283.emf"/><Relationship Id="rId36" Type="http://schemas.openxmlformats.org/officeDocument/2006/relationships/image" Target="../media/image291.emf"/><Relationship Id="rId49" Type="http://schemas.openxmlformats.org/officeDocument/2006/relationships/image" Target="../media/image304.emf"/><Relationship Id="rId57" Type="http://schemas.openxmlformats.org/officeDocument/2006/relationships/image" Target="../media/image312.emf"/><Relationship Id="rId10" Type="http://schemas.openxmlformats.org/officeDocument/2006/relationships/image" Target="../media/image265.emf"/><Relationship Id="rId31" Type="http://schemas.openxmlformats.org/officeDocument/2006/relationships/image" Target="../media/image286.emf"/><Relationship Id="rId44" Type="http://schemas.openxmlformats.org/officeDocument/2006/relationships/image" Target="../media/image299.emf"/><Relationship Id="rId52" Type="http://schemas.openxmlformats.org/officeDocument/2006/relationships/image" Target="../media/image307.emf"/><Relationship Id="rId60" Type="http://schemas.openxmlformats.org/officeDocument/2006/relationships/image" Target="../media/image315.emf"/><Relationship Id="rId65" Type="http://schemas.openxmlformats.org/officeDocument/2006/relationships/image" Target="../media/image320.emf"/><Relationship Id="rId73" Type="http://schemas.openxmlformats.org/officeDocument/2006/relationships/image" Target="../media/image328.emf"/><Relationship Id="rId78" Type="http://schemas.openxmlformats.org/officeDocument/2006/relationships/image" Target="../media/image8.jpeg"/><Relationship Id="rId4" Type="http://schemas.openxmlformats.org/officeDocument/2006/relationships/image" Target="../media/image259.emf"/><Relationship Id="rId9" Type="http://schemas.openxmlformats.org/officeDocument/2006/relationships/image" Target="../media/image264.emf"/><Relationship Id="rId13" Type="http://schemas.openxmlformats.org/officeDocument/2006/relationships/image" Target="../media/image268.emf"/><Relationship Id="rId18" Type="http://schemas.openxmlformats.org/officeDocument/2006/relationships/image" Target="../media/image273.emf"/><Relationship Id="rId39" Type="http://schemas.openxmlformats.org/officeDocument/2006/relationships/image" Target="../media/image294.emf"/><Relationship Id="rId34" Type="http://schemas.openxmlformats.org/officeDocument/2006/relationships/image" Target="../media/image289.emf"/><Relationship Id="rId50" Type="http://schemas.openxmlformats.org/officeDocument/2006/relationships/image" Target="../media/image305.emf"/><Relationship Id="rId55" Type="http://schemas.openxmlformats.org/officeDocument/2006/relationships/image" Target="../media/image310.emf"/><Relationship Id="rId76" Type="http://schemas.openxmlformats.org/officeDocument/2006/relationships/image" Target="../media/image331.jpeg"/><Relationship Id="rId7" Type="http://schemas.openxmlformats.org/officeDocument/2006/relationships/image" Target="../media/image262.emf"/><Relationship Id="rId71" Type="http://schemas.openxmlformats.org/officeDocument/2006/relationships/image" Target="../media/image326.emf"/><Relationship Id="rId2" Type="http://schemas.openxmlformats.org/officeDocument/2006/relationships/notesSlide" Target="../notesSlides/notesSlide6.xml"/><Relationship Id="rId29" Type="http://schemas.openxmlformats.org/officeDocument/2006/relationships/image" Target="../media/image284.emf"/></Relationships>
</file>

<file path=ppt/slides/_rels/slide7.xml.rels><?xml version="1.0" encoding="UTF-8" standalone="yes"?>
<Relationships xmlns="http://schemas.openxmlformats.org/package/2006/relationships"><Relationship Id="rId26" Type="http://schemas.openxmlformats.org/officeDocument/2006/relationships/image" Target="../media/image356.emf"/><Relationship Id="rId21" Type="http://schemas.openxmlformats.org/officeDocument/2006/relationships/image" Target="../media/image351.emf"/><Relationship Id="rId42" Type="http://schemas.openxmlformats.org/officeDocument/2006/relationships/image" Target="../media/image372.emf"/><Relationship Id="rId47" Type="http://schemas.openxmlformats.org/officeDocument/2006/relationships/image" Target="../media/image377.emf"/><Relationship Id="rId63" Type="http://schemas.openxmlformats.org/officeDocument/2006/relationships/image" Target="../media/image393.emf"/><Relationship Id="rId68" Type="http://schemas.openxmlformats.org/officeDocument/2006/relationships/image" Target="../media/image398.emf"/><Relationship Id="rId84" Type="http://schemas.openxmlformats.org/officeDocument/2006/relationships/image" Target="../media/image414.emf"/><Relationship Id="rId89" Type="http://schemas.openxmlformats.org/officeDocument/2006/relationships/image" Target="../media/image419.emf"/><Relationship Id="rId16" Type="http://schemas.openxmlformats.org/officeDocument/2006/relationships/image" Target="../media/image346.emf"/><Relationship Id="rId107" Type="http://schemas.openxmlformats.org/officeDocument/2006/relationships/image" Target="../media/image437.emf"/><Relationship Id="rId11" Type="http://schemas.openxmlformats.org/officeDocument/2006/relationships/image" Target="../media/image341.emf"/><Relationship Id="rId32" Type="http://schemas.openxmlformats.org/officeDocument/2006/relationships/image" Target="../media/image362.emf"/><Relationship Id="rId37" Type="http://schemas.openxmlformats.org/officeDocument/2006/relationships/image" Target="../media/image367.emf"/><Relationship Id="rId53" Type="http://schemas.openxmlformats.org/officeDocument/2006/relationships/image" Target="../media/image383.emf"/><Relationship Id="rId58" Type="http://schemas.openxmlformats.org/officeDocument/2006/relationships/image" Target="../media/image388.emf"/><Relationship Id="rId74" Type="http://schemas.openxmlformats.org/officeDocument/2006/relationships/image" Target="../media/image404.emf"/><Relationship Id="rId79" Type="http://schemas.openxmlformats.org/officeDocument/2006/relationships/image" Target="../media/image409.emf"/><Relationship Id="rId102" Type="http://schemas.openxmlformats.org/officeDocument/2006/relationships/image" Target="../media/image432.emf"/><Relationship Id="rId5" Type="http://schemas.openxmlformats.org/officeDocument/2006/relationships/image" Target="../media/image335.emf"/><Relationship Id="rId90" Type="http://schemas.openxmlformats.org/officeDocument/2006/relationships/image" Target="../media/image420.emf"/><Relationship Id="rId95" Type="http://schemas.openxmlformats.org/officeDocument/2006/relationships/image" Target="../media/image425.emf"/><Relationship Id="rId22" Type="http://schemas.openxmlformats.org/officeDocument/2006/relationships/image" Target="../media/image352.emf"/><Relationship Id="rId27" Type="http://schemas.openxmlformats.org/officeDocument/2006/relationships/image" Target="../media/image357.emf"/><Relationship Id="rId43" Type="http://schemas.openxmlformats.org/officeDocument/2006/relationships/image" Target="../media/image373.emf"/><Relationship Id="rId48" Type="http://schemas.openxmlformats.org/officeDocument/2006/relationships/image" Target="../media/image378.emf"/><Relationship Id="rId64" Type="http://schemas.openxmlformats.org/officeDocument/2006/relationships/image" Target="../media/image394.emf"/><Relationship Id="rId69" Type="http://schemas.openxmlformats.org/officeDocument/2006/relationships/image" Target="../media/image399.emf"/><Relationship Id="rId80" Type="http://schemas.openxmlformats.org/officeDocument/2006/relationships/image" Target="../media/image410.emf"/><Relationship Id="rId85" Type="http://schemas.openxmlformats.org/officeDocument/2006/relationships/image" Target="../media/image415.emf"/><Relationship Id="rId12" Type="http://schemas.openxmlformats.org/officeDocument/2006/relationships/image" Target="../media/image342.emf"/><Relationship Id="rId17" Type="http://schemas.openxmlformats.org/officeDocument/2006/relationships/image" Target="../media/image347.emf"/><Relationship Id="rId33" Type="http://schemas.openxmlformats.org/officeDocument/2006/relationships/image" Target="../media/image363.emf"/><Relationship Id="rId38" Type="http://schemas.openxmlformats.org/officeDocument/2006/relationships/image" Target="../media/image368.emf"/><Relationship Id="rId59" Type="http://schemas.openxmlformats.org/officeDocument/2006/relationships/image" Target="../media/image389.emf"/><Relationship Id="rId103" Type="http://schemas.openxmlformats.org/officeDocument/2006/relationships/image" Target="../media/image433.emf"/><Relationship Id="rId108" Type="http://schemas.openxmlformats.org/officeDocument/2006/relationships/image" Target="../media/image438.emf"/><Relationship Id="rId54" Type="http://schemas.openxmlformats.org/officeDocument/2006/relationships/image" Target="../media/image384.emf"/><Relationship Id="rId70" Type="http://schemas.openxmlformats.org/officeDocument/2006/relationships/image" Target="../media/image400.emf"/><Relationship Id="rId75" Type="http://schemas.openxmlformats.org/officeDocument/2006/relationships/image" Target="../media/image405.emf"/><Relationship Id="rId91" Type="http://schemas.openxmlformats.org/officeDocument/2006/relationships/image" Target="../media/image421.emf"/><Relationship Id="rId96" Type="http://schemas.openxmlformats.org/officeDocument/2006/relationships/image" Target="../media/image426.emf"/><Relationship Id="rId1" Type="http://schemas.openxmlformats.org/officeDocument/2006/relationships/slideLayout" Target="../slideLayouts/slideLayout4.xml"/><Relationship Id="rId6" Type="http://schemas.openxmlformats.org/officeDocument/2006/relationships/image" Target="../media/image336.emf"/><Relationship Id="rId15" Type="http://schemas.openxmlformats.org/officeDocument/2006/relationships/image" Target="../media/image345.emf"/><Relationship Id="rId23" Type="http://schemas.openxmlformats.org/officeDocument/2006/relationships/image" Target="../media/image353.emf"/><Relationship Id="rId28" Type="http://schemas.openxmlformats.org/officeDocument/2006/relationships/image" Target="../media/image358.emf"/><Relationship Id="rId36" Type="http://schemas.openxmlformats.org/officeDocument/2006/relationships/image" Target="../media/image366.emf"/><Relationship Id="rId49" Type="http://schemas.openxmlformats.org/officeDocument/2006/relationships/image" Target="../media/image379.emf"/><Relationship Id="rId57" Type="http://schemas.openxmlformats.org/officeDocument/2006/relationships/image" Target="../media/image387.emf"/><Relationship Id="rId106" Type="http://schemas.openxmlformats.org/officeDocument/2006/relationships/image" Target="../media/image436.emf"/><Relationship Id="rId10" Type="http://schemas.openxmlformats.org/officeDocument/2006/relationships/image" Target="../media/image340.emf"/><Relationship Id="rId31" Type="http://schemas.openxmlformats.org/officeDocument/2006/relationships/image" Target="../media/image361.emf"/><Relationship Id="rId44" Type="http://schemas.openxmlformats.org/officeDocument/2006/relationships/image" Target="../media/image374.emf"/><Relationship Id="rId52" Type="http://schemas.openxmlformats.org/officeDocument/2006/relationships/image" Target="../media/image382.emf"/><Relationship Id="rId60" Type="http://schemas.openxmlformats.org/officeDocument/2006/relationships/image" Target="../media/image390.emf"/><Relationship Id="rId65" Type="http://schemas.openxmlformats.org/officeDocument/2006/relationships/image" Target="../media/image395.emf"/><Relationship Id="rId73" Type="http://schemas.openxmlformats.org/officeDocument/2006/relationships/image" Target="../media/image403.emf"/><Relationship Id="rId78" Type="http://schemas.openxmlformats.org/officeDocument/2006/relationships/image" Target="../media/image408.emf"/><Relationship Id="rId81" Type="http://schemas.openxmlformats.org/officeDocument/2006/relationships/image" Target="../media/image411.emf"/><Relationship Id="rId86" Type="http://schemas.openxmlformats.org/officeDocument/2006/relationships/image" Target="../media/image416.emf"/><Relationship Id="rId94" Type="http://schemas.openxmlformats.org/officeDocument/2006/relationships/image" Target="../media/image424.emf"/><Relationship Id="rId99" Type="http://schemas.openxmlformats.org/officeDocument/2006/relationships/image" Target="../media/image429.emf"/><Relationship Id="rId101" Type="http://schemas.openxmlformats.org/officeDocument/2006/relationships/image" Target="../media/image431.emf"/><Relationship Id="rId4" Type="http://schemas.openxmlformats.org/officeDocument/2006/relationships/image" Target="../media/image334.emf"/><Relationship Id="rId9" Type="http://schemas.openxmlformats.org/officeDocument/2006/relationships/image" Target="../media/image339.emf"/><Relationship Id="rId13" Type="http://schemas.openxmlformats.org/officeDocument/2006/relationships/image" Target="../media/image343.emf"/><Relationship Id="rId18" Type="http://schemas.openxmlformats.org/officeDocument/2006/relationships/image" Target="../media/image348.emf"/><Relationship Id="rId39" Type="http://schemas.openxmlformats.org/officeDocument/2006/relationships/image" Target="../media/image369.emf"/><Relationship Id="rId109" Type="http://schemas.openxmlformats.org/officeDocument/2006/relationships/image" Target="../media/image439.emf"/><Relationship Id="rId34" Type="http://schemas.openxmlformats.org/officeDocument/2006/relationships/image" Target="../media/image364.emf"/><Relationship Id="rId50" Type="http://schemas.openxmlformats.org/officeDocument/2006/relationships/image" Target="../media/image380.emf"/><Relationship Id="rId55" Type="http://schemas.openxmlformats.org/officeDocument/2006/relationships/image" Target="../media/image385.emf"/><Relationship Id="rId76" Type="http://schemas.openxmlformats.org/officeDocument/2006/relationships/image" Target="../media/image406.emf"/><Relationship Id="rId97" Type="http://schemas.openxmlformats.org/officeDocument/2006/relationships/image" Target="../media/image427.emf"/><Relationship Id="rId104" Type="http://schemas.openxmlformats.org/officeDocument/2006/relationships/image" Target="../media/image434.emf"/><Relationship Id="rId7" Type="http://schemas.openxmlformats.org/officeDocument/2006/relationships/image" Target="../media/image337.emf"/><Relationship Id="rId71" Type="http://schemas.openxmlformats.org/officeDocument/2006/relationships/image" Target="../media/image401.emf"/><Relationship Id="rId92" Type="http://schemas.openxmlformats.org/officeDocument/2006/relationships/image" Target="../media/image422.emf"/><Relationship Id="rId2" Type="http://schemas.openxmlformats.org/officeDocument/2006/relationships/notesSlide" Target="../notesSlides/notesSlide7.xml"/><Relationship Id="rId29" Type="http://schemas.openxmlformats.org/officeDocument/2006/relationships/image" Target="../media/image359.emf"/><Relationship Id="rId24" Type="http://schemas.openxmlformats.org/officeDocument/2006/relationships/image" Target="../media/image354.emf"/><Relationship Id="rId40" Type="http://schemas.openxmlformats.org/officeDocument/2006/relationships/image" Target="../media/image370.emf"/><Relationship Id="rId45" Type="http://schemas.openxmlformats.org/officeDocument/2006/relationships/image" Target="../media/image375.emf"/><Relationship Id="rId66" Type="http://schemas.openxmlformats.org/officeDocument/2006/relationships/image" Target="../media/image396.emf"/><Relationship Id="rId87" Type="http://schemas.openxmlformats.org/officeDocument/2006/relationships/image" Target="../media/image417.emf"/><Relationship Id="rId110" Type="http://schemas.openxmlformats.org/officeDocument/2006/relationships/image" Target="../media/image440.emf"/><Relationship Id="rId61" Type="http://schemas.openxmlformats.org/officeDocument/2006/relationships/image" Target="../media/image391.emf"/><Relationship Id="rId82" Type="http://schemas.openxmlformats.org/officeDocument/2006/relationships/image" Target="../media/image412.emf"/><Relationship Id="rId19" Type="http://schemas.openxmlformats.org/officeDocument/2006/relationships/image" Target="../media/image349.emf"/><Relationship Id="rId14" Type="http://schemas.openxmlformats.org/officeDocument/2006/relationships/image" Target="../media/image344.emf"/><Relationship Id="rId30" Type="http://schemas.openxmlformats.org/officeDocument/2006/relationships/image" Target="../media/image360.emf"/><Relationship Id="rId35" Type="http://schemas.openxmlformats.org/officeDocument/2006/relationships/image" Target="../media/image365.emf"/><Relationship Id="rId56" Type="http://schemas.openxmlformats.org/officeDocument/2006/relationships/image" Target="../media/image386.emf"/><Relationship Id="rId77" Type="http://schemas.openxmlformats.org/officeDocument/2006/relationships/image" Target="../media/image407.emf"/><Relationship Id="rId100" Type="http://schemas.openxmlformats.org/officeDocument/2006/relationships/image" Target="../media/image430.emf"/><Relationship Id="rId105" Type="http://schemas.openxmlformats.org/officeDocument/2006/relationships/image" Target="../media/image435.emf"/><Relationship Id="rId8" Type="http://schemas.openxmlformats.org/officeDocument/2006/relationships/image" Target="../media/image338.emf"/><Relationship Id="rId51" Type="http://schemas.openxmlformats.org/officeDocument/2006/relationships/image" Target="../media/image381.emf"/><Relationship Id="rId72" Type="http://schemas.openxmlformats.org/officeDocument/2006/relationships/image" Target="../media/image402.emf"/><Relationship Id="rId93" Type="http://schemas.openxmlformats.org/officeDocument/2006/relationships/image" Target="../media/image423.emf"/><Relationship Id="rId98" Type="http://schemas.openxmlformats.org/officeDocument/2006/relationships/image" Target="../media/image428.emf"/><Relationship Id="rId3" Type="http://schemas.openxmlformats.org/officeDocument/2006/relationships/image" Target="../media/image333.emf"/><Relationship Id="rId25" Type="http://schemas.openxmlformats.org/officeDocument/2006/relationships/image" Target="../media/image355.emf"/><Relationship Id="rId46" Type="http://schemas.openxmlformats.org/officeDocument/2006/relationships/image" Target="../media/image376.emf"/><Relationship Id="rId67" Type="http://schemas.openxmlformats.org/officeDocument/2006/relationships/image" Target="../media/image397.emf"/><Relationship Id="rId20" Type="http://schemas.openxmlformats.org/officeDocument/2006/relationships/image" Target="../media/image350.emf"/><Relationship Id="rId41" Type="http://schemas.openxmlformats.org/officeDocument/2006/relationships/image" Target="../media/image371.emf"/><Relationship Id="rId62" Type="http://schemas.openxmlformats.org/officeDocument/2006/relationships/image" Target="../media/image392.emf"/><Relationship Id="rId83" Type="http://schemas.openxmlformats.org/officeDocument/2006/relationships/image" Target="../media/image413.emf"/><Relationship Id="rId88" Type="http://schemas.openxmlformats.org/officeDocument/2006/relationships/image" Target="../media/image418.emf"/></Relationships>
</file>

<file path=ppt/slides/_rels/slide8.xml.rels><?xml version="1.0" encoding="UTF-8" standalone="yes"?>
<Relationships xmlns="http://schemas.openxmlformats.org/package/2006/relationships"><Relationship Id="rId13" Type="http://schemas.openxmlformats.org/officeDocument/2006/relationships/image" Target="../media/image451.emf"/><Relationship Id="rId18" Type="http://schemas.openxmlformats.org/officeDocument/2006/relationships/image" Target="../media/image456.emf"/><Relationship Id="rId26" Type="http://schemas.openxmlformats.org/officeDocument/2006/relationships/image" Target="../media/image464.emf"/><Relationship Id="rId3" Type="http://schemas.openxmlformats.org/officeDocument/2006/relationships/image" Target="../media/image441.emf"/><Relationship Id="rId21" Type="http://schemas.openxmlformats.org/officeDocument/2006/relationships/image" Target="../media/image459.emf"/><Relationship Id="rId7" Type="http://schemas.openxmlformats.org/officeDocument/2006/relationships/image" Target="../media/image445.emf"/><Relationship Id="rId12" Type="http://schemas.openxmlformats.org/officeDocument/2006/relationships/image" Target="../media/image450.emf"/><Relationship Id="rId17" Type="http://schemas.openxmlformats.org/officeDocument/2006/relationships/image" Target="../media/image455.emf"/><Relationship Id="rId25" Type="http://schemas.openxmlformats.org/officeDocument/2006/relationships/image" Target="../media/image463.emf"/><Relationship Id="rId33" Type="http://schemas.openxmlformats.org/officeDocument/2006/relationships/image" Target="../media/image470.jpeg"/><Relationship Id="rId2" Type="http://schemas.openxmlformats.org/officeDocument/2006/relationships/notesSlide" Target="../notesSlides/notesSlide8.xml"/><Relationship Id="rId16" Type="http://schemas.openxmlformats.org/officeDocument/2006/relationships/image" Target="../media/image454.emf"/><Relationship Id="rId20" Type="http://schemas.openxmlformats.org/officeDocument/2006/relationships/image" Target="../media/image458.emf"/><Relationship Id="rId29" Type="http://schemas.openxmlformats.org/officeDocument/2006/relationships/image" Target="../media/image467.emf"/><Relationship Id="rId1" Type="http://schemas.openxmlformats.org/officeDocument/2006/relationships/slideLayout" Target="../slideLayouts/slideLayout4.xml"/><Relationship Id="rId6" Type="http://schemas.openxmlformats.org/officeDocument/2006/relationships/image" Target="../media/image444.emf"/><Relationship Id="rId11" Type="http://schemas.openxmlformats.org/officeDocument/2006/relationships/image" Target="../media/image449.emf"/><Relationship Id="rId24" Type="http://schemas.openxmlformats.org/officeDocument/2006/relationships/image" Target="../media/image462.emf"/><Relationship Id="rId32" Type="http://schemas.microsoft.com/office/2007/relationships/hdphoto" Target="../media/hdphoto3.wdp"/><Relationship Id="rId5" Type="http://schemas.openxmlformats.org/officeDocument/2006/relationships/image" Target="../media/image443.emf"/><Relationship Id="rId15" Type="http://schemas.openxmlformats.org/officeDocument/2006/relationships/image" Target="../media/image453.emf"/><Relationship Id="rId23" Type="http://schemas.openxmlformats.org/officeDocument/2006/relationships/image" Target="../media/image461.emf"/><Relationship Id="rId28" Type="http://schemas.openxmlformats.org/officeDocument/2006/relationships/image" Target="../media/image466.emf"/><Relationship Id="rId10" Type="http://schemas.openxmlformats.org/officeDocument/2006/relationships/image" Target="../media/image448.emf"/><Relationship Id="rId19" Type="http://schemas.openxmlformats.org/officeDocument/2006/relationships/image" Target="../media/image457.emf"/><Relationship Id="rId31" Type="http://schemas.openxmlformats.org/officeDocument/2006/relationships/image" Target="../media/image469.png"/><Relationship Id="rId4" Type="http://schemas.openxmlformats.org/officeDocument/2006/relationships/image" Target="../media/image442.emf"/><Relationship Id="rId9" Type="http://schemas.openxmlformats.org/officeDocument/2006/relationships/image" Target="../media/image447.emf"/><Relationship Id="rId14" Type="http://schemas.openxmlformats.org/officeDocument/2006/relationships/image" Target="../media/image452.emf"/><Relationship Id="rId22" Type="http://schemas.openxmlformats.org/officeDocument/2006/relationships/image" Target="../media/image460.emf"/><Relationship Id="rId27" Type="http://schemas.openxmlformats.org/officeDocument/2006/relationships/image" Target="../media/image465.emf"/><Relationship Id="rId30" Type="http://schemas.openxmlformats.org/officeDocument/2006/relationships/image" Target="../media/image468.emf"/><Relationship Id="rId8" Type="http://schemas.openxmlformats.org/officeDocument/2006/relationships/image" Target="../media/image446.emf"/></Relationships>
</file>

<file path=ppt/slides/_rels/slide9.xml.rels><?xml version="1.0" encoding="UTF-8" standalone="yes"?>
<Relationships xmlns="http://schemas.openxmlformats.org/package/2006/relationships"><Relationship Id="rId26" Type="http://schemas.openxmlformats.org/officeDocument/2006/relationships/image" Target="../media/image494.emf"/><Relationship Id="rId21" Type="http://schemas.openxmlformats.org/officeDocument/2006/relationships/image" Target="../media/image489.emf"/><Relationship Id="rId42" Type="http://schemas.openxmlformats.org/officeDocument/2006/relationships/image" Target="../media/image510.emf"/><Relationship Id="rId47" Type="http://schemas.openxmlformats.org/officeDocument/2006/relationships/image" Target="../media/image515.emf"/><Relationship Id="rId63" Type="http://schemas.openxmlformats.org/officeDocument/2006/relationships/image" Target="../media/image531.emf"/><Relationship Id="rId68" Type="http://schemas.openxmlformats.org/officeDocument/2006/relationships/image" Target="../media/image536.emf"/><Relationship Id="rId16" Type="http://schemas.openxmlformats.org/officeDocument/2006/relationships/image" Target="../media/image484.emf"/><Relationship Id="rId11" Type="http://schemas.openxmlformats.org/officeDocument/2006/relationships/image" Target="../media/image479.emf"/><Relationship Id="rId24" Type="http://schemas.openxmlformats.org/officeDocument/2006/relationships/image" Target="../media/image492.emf"/><Relationship Id="rId32" Type="http://schemas.openxmlformats.org/officeDocument/2006/relationships/image" Target="../media/image500.emf"/><Relationship Id="rId37" Type="http://schemas.openxmlformats.org/officeDocument/2006/relationships/image" Target="../media/image505.emf"/><Relationship Id="rId40" Type="http://schemas.openxmlformats.org/officeDocument/2006/relationships/image" Target="../media/image508.emf"/><Relationship Id="rId45" Type="http://schemas.openxmlformats.org/officeDocument/2006/relationships/image" Target="../media/image513.emf"/><Relationship Id="rId53" Type="http://schemas.openxmlformats.org/officeDocument/2006/relationships/image" Target="../media/image521.emf"/><Relationship Id="rId58" Type="http://schemas.openxmlformats.org/officeDocument/2006/relationships/image" Target="../media/image526.emf"/><Relationship Id="rId66" Type="http://schemas.openxmlformats.org/officeDocument/2006/relationships/image" Target="../media/image534.emf"/><Relationship Id="rId74" Type="http://schemas.openxmlformats.org/officeDocument/2006/relationships/image" Target="../media/image542.emf"/><Relationship Id="rId5" Type="http://schemas.openxmlformats.org/officeDocument/2006/relationships/image" Target="../media/image473.emf"/><Relationship Id="rId61" Type="http://schemas.openxmlformats.org/officeDocument/2006/relationships/image" Target="../media/image529.emf"/><Relationship Id="rId19" Type="http://schemas.openxmlformats.org/officeDocument/2006/relationships/image" Target="../media/image487.emf"/><Relationship Id="rId14" Type="http://schemas.openxmlformats.org/officeDocument/2006/relationships/image" Target="../media/image482.emf"/><Relationship Id="rId22" Type="http://schemas.openxmlformats.org/officeDocument/2006/relationships/image" Target="../media/image490.emf"/><Relationship Id="rId27" Type="http://schemas.openxmlformats.org/officeDocument/2006/relationships/image" Target="../media/image495.emf"/><Relationship Id="rId30" Type="http://schemas.openxmlformats.org/officeDocument/2006/relationships/image" Target="../media/image498.emf"/><Relationship Id="rId35" Type="http://schemas.openxmlformats.org/officeDocument/2006/relationships/image" Target="../media/image503.emf"/><Relationship Id="rId43" Type="http://schemas.openxmlformats.org/officeDocument/2006/relationships/image" Target="../media/image511.emf"/><Relationship Id="rId48" Type="http://schemas.openxmlformats.org/officeDocument/2006/relationships/image" Target="../media/image516.emf"/><Relationship Id="rId56" Type="http://schemas.openxmlformats.org/officeDocument/2006/relationships/image" Target="../media/image524.emf"/><Relationship Id="rId64" Type="http://schemas.openxmlformats.org/officeDocument/2006/relationships/image" Target="../media/image532.emf"/><Relationship Id="rId69" Type="http://schemas.openxmlformats.org/officeDocument/2006/relationships/image" Target="../media/image537.emf"/><Relationship Id="rId77" Type="http://schemas.openxmlformats.org/officeDocument/2006/relationships/image" Target="../media/image545.jpg"/><Relationship Id="rId8" Type="http://schemas.openxmlformats.org/officeDocument/2006/relationships/image" Target="../media/image476.emf"/><Relationship Id="rId51" Type="http://schemas.openxmlformats.org/officeDocument/2006/relationships/image" Target="../media/image519.emf"/><Relationship Id="rId72" Type="http://schemas.openxmlformats.org/officeDocument/2006/relationships/image" Target="../media/image540.emf"/><Relationship Id="rId3" Type="http://schemas.openxmlformats.org/officeDocument/2006/relationships/image" Target="../media/image471.emf"/><Relationship Id="rId12" Type="http://schemas.openxmlformats.org/officeDocument/2006/relationships/image" Target="../media/image480.emf"/><Relationship Id="rId17" Type="http://schemas.openxmlformats.org/officeDocument/2006/relationships/image" Target="../media/image485.emf"/><Relationship Id="rId25" Type="http://schemas.openxmlformats.org/officeDocument/2006/relationships/image" Target="../media/image493.emf"/><Relationship Id="rId33" Type="http://schemas.openxmlformats.org/officeDocument/2006/relationships/image" Target="../media/image501.emf"/><Relationship Id="rId38" Type="http://schemas.openxmlformats.org/officeDocument/2006/relationships/image" Target="../media/image506.emf"/><Relationship Id="rId46" Type="http://schemas.openxmlformats.org/officeDocument/2006/relationships/image" Target="../media/image514.emf"/><Relationship Id="rId59" Type="http://schemas.openxmlformats.org/officeDocument/2006/relationships/image" Target="../media/image527.emf"/><Relationship Id="rId67" Type="http://schemas.openxmlformats.org/officeDocument/2006/relationships/image" Target="../media/image535.emf"/><Relationship Id="rId20" Type="http://schemas.openxmlformats.org/officeDocument/2006/relationships/image" Target="../media/image488.emf"/><Relationship Id="rId41" Type="http://schemas.openxmlformats.org/officeDocument/2006/relationships/image" Target="../media/image509.emf"/><Relationship Id="rId54" Type="http://schemas.openxmlformats.org/officeDocument/2006/relationships/image" Target="../media/image522.emf"/><Relationship Id="rId62" Type="http://schemas.openxmlformats.org/officeDocument/2006/relationships/image" Target="../media/image530.emf"/><Relationship Id="rId70" Type="http://schemas.openxmlformats.org/officeDocument/2006/relationships/image" Target="../media/image538.emf"/><Relationship Id="rId75" Type="http://schemas.openxmlformats.org/officeDocument/2006/relationships/image" Target="../media/image543.emf"/><Relationship Id="rId1" Type="http://schemas.openxmlformats.org/officeDocument/2006/relationships/slideLayout" Target="../slideLayouts/slideLayout12.xml"/><Relationship Id="rId6" Type="http://schemas.openxmlformats.org/officeDocument/2006/relationships/image" Target="../media/image474.emf"/><Relationship Id="rId15" Type="http://schemas.openxmlformats.org/officeDocument/2006/relationships/image" Target="../media/image483.emf"/><Relationship Id="rId23" Type="http://schemas.openxmlformats.org/officeDocument/2006/relationships/image" Target="../media/image491.emf"/><Relationship Id="rId28" Type="http://schemas.openxmlformats.org/officeDocument/2006/relationships/image" Target="../media/image496.emf"/><Relationship Id="rId36" Type="http://schemas.openxmlformats.org/officeDocument/2006/relationships/image" Target="../media/image504.emf"/><Relationship Id="rId49" Type="http://schemas.openxmlformats.org/officeDocument/2006/relationships/image" Target="../media/image517.emf"/><Relationship Id="rId57" Type="http://schemas.openxmlformats.org/officeDocument/2006/relationships/image" Target="../media/image525.emf"/><Relationship Id="rId10" Type="http://schemas.openxmlformats.org/officeDocument/2006/relationships/image" Target="../media/image478.emf"/><Relationship Id="rId31" Type="http://schemas.openxmlformats.org/officeDocument/2006/relationships/image" Target="../media/image499.emf"/><Relationship Id="rId44" Type="http://schemas.openxmlformats.org/officeDocument/2006/relationships/image" Target="../media/image512.emf"/><Relationship Id="rId52" Type="http://schemas.openxmlformats.org/officeDocument/2006/relationships/image" Target="../media/image520.emf"/><Relationship Id="rId60" Type="http://schemas.openxmlformats.org/officeDocument/2006/relationships/image" Target="../media/image528.emf"/><Relationship Id="rId65" Type="http://schemas.openxmlformats.org/officeDocument/2006/relationships/image" Target="../media/image533.emf"/><Relationship Id="rId73" Type="http://schemas.openxmlformats.org/officeDocument/2006/relationships/image" Target="../media/image541.emf"/><Relationship Id="rId4" Type="http://schemas.openxmlformats.org/officeDocument/2006/relationships/image" Target="../media/image472.emf"/><Relationship Id="rId9" Type="http://schemas.openxmlformats.org/officeDocument/2006/relationships/image" Target="../media/image477.emf"/><Relationship Id="rId13" Type="http://schemas.openxmlformats.org/officeDocument/2006/relationships/image" Target="../media/image481.emf"/><Relationship Id="rId18" Type="http://schemas.openxmlformats.org/officeDocument/2006/relationships/image" Target="../media/image486.emf"/><Relationship Id="rId39" Type="http://schemas.openxmlformats.org/officeDocument/2006/relationships/image" Target="../media/image507.emf"/><Relationship Id="rId34" Type="http://schemas.openxmlformats.org/officeDocument/2006/relationships/image" Target="../media/image502.emf"/><Relationship Id="rId50" Type="http://schemas.openxmlformats.org/officeDocument/2006/relationships/image" Target="../media/image518.emf"/><Relationship Id="rId55" Type="http://schemas.openxmlformats.org/officeDocument/2006/relationships/image" Target="../media/image523.emf"/><Relationship Id="rId76" Type="http://schemas.openxmlformats.org/officeDocument/2006/relationships/image" Target="../media/image544.emf"/><Relationship Id="rId7" Type="http://schemas.openxmlformats.org/officeDocument/2006/relationships/image" Target="../media/image475.emf"/><Relationship Id="rId71" Type="http://schemas.openxmlformats.org/officeDocument/2006/relationships/image" Target="../media/image539.emf"/><Relationship Id="rId2" Type="http://schemas.openxmlformats.org/officeDocument/2006/relationships/notesSlide" Target="../notesSlides/notesSlide9.xml"/><Relationship Id="rId29" Type="http://schemas.openxmlformats.org/officeDocument/2006/relationships/image" Target="../media/image49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divot">
            <a:fgClr>
              <a:srgbClr val="CCCC00"/>
            </a:fgClr>
            <a:bgClr>
              <a:schemeClr val="bg1"/>
            </a:bgClr>
          </a:patt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rPr>
              <a:t>D</a:t>
            </a:r>
            <a:r>
              <a:rPr lang="en-GB" sz="2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26" name="Text Box 6"/>
          <p:cNvSpPr txBox="1">
            <a:spLocks noChangeArrowheads="1"/>
          </p:cNvSpPr>
          <p:nvPr/>
        </p:nvSpPr>
        <p:spPr bwMode="auto">
          <a:xfrm>
            <a:off x="5390676" y="4185750"/>
            <a:ext cx="4722510" cy="2638396"/>
          </a:xfrm>
          <a:prstGeom prst="rect">
            <a:avLst/>
          </a:prstGeom>
          <a:blipFill>
            <a:blip r:embed="rId5">
              <a:extLst>
                <a:ext uri="{BEBA8EAE-BF5A-486C-A8C5-ECC9F3942E4B}">
                  <a14:imgProps xmlns:a14="http://schemas.microsoft.com/office/drawing/2010/main">
                    <a14:imgLayer r:embed="rId6">
                      <a14:imgEffect>
                        <a14:artisticWatercolorSponge/>
                      </a14:imgEffect>
                    </a14:imgLayer>
                  </a14:imgProps>
                </a:ext>
              </a:extLst>
            </a:blip>
            <a:stretch>
              <a:fillRect/>
            </a:stretch>
          </a:blipFill>
          <a:ln w="73025" cap="rnd" cmpd="sng">
            <a:solidFill>
              <a:srgbClr val="FF3300"/>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600" dirty="0">
                <a:ln w="28575" cap="rnd" cmpd="dbl">
                  <a:noFill/>
                  <a:bevel/>
                </a:ln>
                <a:effectLst/>
                <a:latin typeface="Algerian" panose="04020705040A02060702" pitchFamily="82" charset="0"/>
                <a:ea typeface="Gungsuh" pitchFamily="18" charset="-127"/>
                <a:cs typeface="Arial" panose="020B0604020202020204" pitchFamily="34" charset="0"/>
              </a:rPr>
              <a:t> </a:t>
            </a:r>
            <a:r>
              <a:rPr lang="cs-CZ" sz="5400" dirty="0">
                <a:ln w="38100" cap="rnd" cmpd="dbl">
                  <a:solidFill>
                    <a:srgbClr val="FFCC00"/>
                  </a:solidFill>
                  <a:bevel/>
                </a:ln>
                <a:solidFill>
                  <a:srgbClr val="008000"/>
                </a:solidFill>
                <a:effectLst/>
                <a:latin typeface="Gill Sans Nova Ultra Bold" panose="020B0B02020104020203" pitchFamily="34" charset="0"/>
                <a:ea typeface="STHupo" panose="020B0503020204020204" pitchFamily="2" charset="-122"/>
                <a:cs typeface="Arial" panose="020B0604020202020204" pitchFamily="34" charset="0"/>
              </a:rPr>
              <a:t>13.</a:t>
            </a:r>
          </a:p>
          <a:p>
            <a:pPr algn="ctr" eaLnBrk="0" hangingPunct="0">
              <a:defRPr/>
            </a:pPr>
            <a:r>
              <a:rPr lang="cs-CZ" sz="5400" dirty="0">
                <a:ln w="38100" cap="rnd" cmpd="dbl">
                  <a:solidFill>
                    <a:srgbClr val="FFCC00"/>
                  </a:solidFill>
                  <a:bevel/>
                </a:ln>
                <a:solidFill>
                  <a:srgbClr val="008000"/>
                </a:solidFill>
                <a:effectLst/>
                <a:latin typeface="Gill Sans Nova Ultra Bold" panose="020B0B02020104020203" pitchFamily="34" charset="0"/>
                <a:ea typeface="STHupo" panose="020B0503020204020204" pitchFamily="2" charset="-122"/>
                <a:cs typeface="Arial" panose="020B0604020202020204" pitchFamily="34" charset="0"/>
              </a:rPr>
              <a:t>FK </a:t>
            </a:r>
            <a:r>
              <a:rPr lang="cs-CZ" sz="5400" dirty="0" err="1">
                <a:ln w="38100" cap="rnd" cmpd="dbl">
                  <a:solidFill>
                    <a:srgbClr val="FFCC00"/>
                  </a:solidFill>
                  <a:bevel/>
                </a:ln>
                <a:solidFill>
                  <a:srgbClr val="008000"/>
                </a:solidFill>
                <a:effectLst/>
                <a:latin typeface="Gill Sans Nova Ultra Bold" panose="020B0B02020104020203" pitchFamily="34" charset="0"/>
                <a:ea typeface="STHupo" panose="020B0503020204020204" pitchFamily="2" charset="-122"/>
                <a:cs typeface="Arial" panose="020B0604020202020204" pitchFamily="34" charset="0"/>
              </a:rPr>
              <a:t>Tatran</a:t>
            </a:r>
            <a:r>
              <a:rPr lang="cs-CZ" sz="5400" dirty="0">
                <a:ln w="38100" cap="rnd" cmpd="dbl">
                  <a:solidFill>
                    <a:srgbClr val="FFCC00"/>
                  </a:solidFill>
                  <a:bevel/>
                </a:ln>
                <a:solidFill>
                  <a:srgbClr val="008000"/>
                </a:solidFill>
                <a:effectLst/>
                <a:latin typeface="Gill Sans Nova Ultra Bold" panose="020B0B02020104020203" pitchFamily="34" charset="0"/>
                <a:ea typeface="STHupo" panose="020B0503020204020204" pitchFamily="2" charset="-122"/>
                <a:cs typeface="Arial" panose="020B0604020202020204" pitchFamily="34" charset="0"/>
              </a:rPr>
              <a:t> </a:t>
            </a:r>
          </a:p>
          <a:p>
            <a:pPr algn="ctr" eaLnBrk="0" hangingPunct="0">
              <a:defRPr/>
            </a:pPr>
            <a:r>
              <a:rPr lang="cs-CZ" sz="5400" dirty="0">
                <a:ln w="38100" cap="rnd" cmpd="dbl">
                  <a:solidFill>
                    <a:srgbClr val="FFCC00"/>
                  </a:solidFill>
                  <a:bevel/>
                </a:ln>
                <a:solidFill>
                  <a:srgbClr val="008000"/>
                </a:solidFill>
                <a:effectLst/>
                <a:latin typeface="Gill Sans Nova Ultra Bold" panose="020B0B02020104020203" pitchFamily="34" charset="0"/>
                <a:ea typeface="STHupo" panose="020B0503020204020204" pitchFamily="2" charset="-122"/>
                <a:cs typeface="Arial" panose="020B0604020202020204" pitchFamily="34" charset="0"/>
              </a:rPr>
              <a:t>Kadaň</a:t>
            </a:r>
          </a:p>
        </p:txBody>
      </p:sp>
      <p:sp>
        <p:nvSpPr>
          <p:cNvPr id="27" name="TextovéPole 26"/>
          <p:cNvSpPr txBox="1"/>
          <p:nvPr/>
        </p:nvSpPr>
        <p:spPr>
          <a:xfrm>
            <a:off x="5400576" y="2467372"/>
            <a:ext cx="4712610" cy="1440160"/>
          </a:xfrm>
          <a:prstGeom prst="rect">
            <a:avLst/>
          </a:prstGeom>
          <a:solidFill>
            <a:srgbClr val="FFCC00"/>
          </a:solidFill>
          <a:ln w="76200" cap="rnd" cmpd="sng">
            <a:solidFill>
              <a:schemeClr val="tx1"/>
            </a:solidFill>
            <a:prstDash val="sysDash"/>
            <a:miter lim="800000"/>
          </a:ln>
          <a:effectLst/>
          <a:scene3d>
            <a:camera prst="orthographicFront"/>
            <a:lightRig rig="threePt" dir="t"/>
          </a:scene3d>
          <a:sp3d contourW="63500">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4400" dirty="0">
                <a:ln w="38100">
                  <a:noFill/>
                </a:ln>
                <a:solidFill>
                  <a:srgbClr val="9900FF"/>
                </a:solidFill>
                <a:effectLst>
                  <a:reflection endPos="0" dist="50800" dir="5400000" sy="-100000" algn="bl" rotWithShape="0"/>
                </a:effectLst>
                <a:latin typeface="Forte" panose="03060902040502070203" pitchFamily="66" charset="0"/>
                <a:ea typeface="FangSong" pitchFamily="49" charset="-122"/>
                <a:cs typeface="Arial" panose="020B0604020202020204" pitchFamily="34" charset="0"/>
              </a:rPr>
              <a:t>28.4.2018 sobota    </a:t>
            </a:r>
          </a:p>
          <a:p>
            <a:pPr algn="ctr"/>
            <a:r>
              <a:rPr lang="cs-CZ" sz="4000" dirty="0">
                <a:ln w="38100">
                  <a:noFill/>
                </a:ln>
                <a:solidFill>
                  <a:srgbClr val="9900FF"/>
                </a:solidFill>
                <a:effectLst>
                  <a:reflection endPos="0" dist="50800" dir="5400000" sy="-100000" algn="bl" rotWithShape="0"/>
                </a:effectLst>
                <a:latin typeface="Forte" panose="03060902040502070203" pitchFamily="66" charset="0"/>
                <a:ea typeface="FangSong" pitchFamily="49" charset="-122"/>
                <a:cs typeface="Arial" panose="020B0604020202020204" pitchFamily="34" charset="0"/>
              </a:rPr>
              <a:t>10:15 hod  23. kolo</a:t>
            </a:r>
            <a:endParaRPr lang="cs-CZ" sz="3200" dirty="0">
              <a:ln w="38100">
                <a:noFill/>
              </a:ln>
              <a:solidFill>
                <a:srgbClr val="9900FF"/>
              </a:solidFill>
              <a:effectLst>
                <a:reflection endPos="0" dist="50800" dir="5400000" sy="-100000" algn="bl" rotWithShape="0"/>
              </a:effectLst>
              <a:latin typeface="Forte" panose="03060902040502070203" pitchFamily="66" charset="0"/>
              <a:ea typeface="FangSong" pitchFamily="49" charset="-122"/>
              <a:cs typeface="Arial" panose="020B0604020202020204" pitchFamily="34" charset="0"/>
            </a:endParaRPr>
          </a:p>
        </p:txBody>
      </p:sp>
      <p:sp>
        <p:nvSpPr>
          <p:cNvPr id="28" name="AutoShape 3" descr="ů§"/>
          <p:cNvSpPr>
            <a:spLocks noChangeArrowheads="1"/>
          </p:cNvSpPr>
          <p:nvPr/>
        </p:nvSpPr>
        <p:spPr bwMode="auto">
          <a:xfrm>
            <a:off x="5400576" y="62846"/>
            <a:ext cx="4752528" cy="1127576"/>
          </a:xfrm>
          <a:prstGeom prst="flowChartAlternateProcess">
            <a:avLst/>
          </a:prstGeom>
          <a:gradFill>
            <a:gsLst>
              <a:gs pos="22000">
                <a:srgbClr val="99FF66"/>
              </a:gs>
              <a:gs pos="83000">
                <a:schemeClr val="bg1">
                  <a:lumMod val="95000"/>
                </a:schemeClr>
              </a:gs>
            </a:gsLst>
            <a:lin ang="5400000" scaled="1"/>
          </a:gradFill>
          <a:ln w="69850" cap="flat" cmpd="sng">
            <a:solidFill>
              <a:srgbClr val="FFCC00"/>
            </a:solidFill>
            <a:prstDash val="sysDot"/>
            <a:bevel/>
            <a:headEnd/>
            <a:tailEnd/>
          </a:ln>
          <a:effectLst/>
          <a:scene3d>
            <a:camera prst="orthographicFront"/>
            <a:lightRig rig="threePt" dir="t"/>
          </a:scene3d>
          <a:sp3d>
            <a:bevelT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800" dirty="0">
                <a:ln w="19050" cap="rnd">
                  <a:solidFill>
                    <a:srgbClr val="0066CC"/>
                  </a:solidFill>
                  <a:miter lim="800000"/>
                </a:ln>
                <a:solidFill>
                  <a:srgbClr val="FF0066"/>
                </a:solidFill>
                <a:latin typeface="Gill Sans Nova Ultra Bold" panose="020B0B02020104020203" pitchFamily="34" charset="0"/>
                <a:ea typeface="SimHei" pitchFamily="49" charset="-122"/>
                <a:cs typeface="Arial" panose="020B0604020202020204" pitchFamily="34" charset="0"/>
              </a:rPr>
              <a:t>Fotbalový zpravodaj</a:t>
            </a:r>
          </a:p>
          <a:p>
            <a:pPr algn="ctr" eaLnBrk="0" hangingPunct="0">
              <a:defRPr/>
            </a:pPr>
            <a:r>
              <a:rPr lang="cs-CZ" sz="2800" dirty="0">
                <a:ln w="19050" cap="rnd">
                  <a:solidFill>
                    <a:srgbClr val="0066CC"/>
                  </a:solidFill>
                  <a:miter lim="800000"/>
                </a:ln>
                <a:solidFill>
                  <a:srgbClr val="FF0066"/>
                </a:solidFill>
                <a:latin typeface="Gill Sans Nova Ultra Bold" panose="020B0B02020104020203" pitchFamily="34" charset="0"/>
                <a:ea typeface="SimHei" pitchFamily="49" charset="-122"/>
                <a:cs typeface="Arial" panose="020B0604020202020204" pitchFamily="34" charset="0"/>
              </a:rPr>
              <a:t>SK Štětí, z.s.</a:t>
            </a:r>
          </a:p>
        </p:txBody>
      </p:sp>
      <p:sp>
        <p:nvSpPr>
          <p:cNvPr id="14" name="TextovéPole 13"/>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32" name="TextovéPole 31"/>
          <p:cNvSpPr txBox="1"/>
          <p:nvPr/>
        </p:nvSpPr>
        <p:spPr>
          <a:xfrm>
            <a:off x="5400576" y="1315244"/>
            <a:ext cx="4722518" cy="944292"/>
          </a:xfrm>
          <a:prstGeom prst="rect">
            <a:avLst/>
          </a:prstGeom>
          <a:solidFill>
            <a:srgbClr val="FF99CC">
              <a:alpha val="58000"/>
            </a:srgbClr>
          </a:solidFill>
          <a:ln w="57150" cmpd="sng">
            <a:solidFill>
              <a:srgbClr val="008000"/>
            </a:solidFill>
            <a:prstDash val="dash"/>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lIns="108000" tIns="36000" rtlCol="0" anchor="ctr">
            <a:spAutoFit/>
          </a:bodyPr>
          <a:lstStyle/>
          <a:p>
            <a:pPr algn="ctr"/>
            <a:r>
              <a:rPr lang="cs-CZ" sz="2800" dirty="0">
                <a:ln w="6350" cap="sq">
                  <a:solidFill>
                    <a:schemeClr val="tx1"/>
                  </a:solidFill>
                  <a:prstDash val="solid"/>
                  <a:miter lim="800000"/>
                </a:ln>
                <a:solidFill>
                  <a:srgbClr val="9900FF"/>
                </a:solidFill>
                <a:effectLst/>
                <a:latin typeface="Imprint MT Shadow" panose="04020605060303030202" pitchFamily="82" charset="0"/>
                <a:ea typeface="Segoe UI Black" panose="020B0A02040204020203" pitchFamily="34" charset="0"/>
                <a:cs typeface="Arial" panose="020B0604020202020204" pitchFamily="34" charset="0"/>
              </a:rPr>
              <a:t>Sezóna 2017/2018</a:t>
            </a:r>
          </a:p>
          <a:p>
            <a:pPr algn="ctr"/>
            <a:r>
              <a:rPr lang="cs-CZ" sz="2800" dirty="0">
                <a:ln w="6350" cap="sq">
                  <a:solidFill>
                    <a:schemeClr val="tx1"/>
                  </a:solidFill>
                  <a:prstDash val="solid"/>
                  <a:miter lim="800000"/>
                </a:ln>
                <a:solidFill>
                  <a:srgbClr val="9900FF"/>
                </a:solidFill>
                <a:effectLst/>
                <a:latin typeface="Imprint MT Shadow" panose="04020605060303030202" pitchFamily="82" charset="0"/>
                <a:ea typeface="Segoe UI Black" panose="020B0A02040204020203" pitchFamily="34" charset="0"/>
                <a:cs typeface="Arial" panose="020B0604020202020204" pitchFamily="34" charset="0"/>
              </a:rPr>
              <a:t>Ústecký přebor Jaro</a:t>
            </a:r>
          </a:p>
        </p:txBody>
      </p:sp>
      <p:sp>
        <p:nvSpPr>
          <p:cNvPr id="13" name="Rectangle 1339"/>
          <p:cNvSpPr>
            <a:spLocks noChangeArrowheads="1"/>
          </p:cNvSpPr>
          <p:nvPr/>
        </p:nvSpPr>
        <p:spPr bwMode="auto">
          <a:xfrm>
            <a:off x="165687" y="631476"/>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7" cstate="print"/>
          <a:srcRect/>
          <a:stretch>
            <a:fillRect/>
          </a:stretch>
        </p:blipFill>
        <p:spPr bwMode="auto">
          <a:xfrm>
            <a:off x="1656160" y="790233"/>
            <a:ext cx="1069432" cy="1080000"/>
          </a:xfrm>
          <a:prstGeom prst="rect">
            <a:avLst/>
          </a:prstGeom>
          <a:noFill/>
          <a:ln w="9525">
            <a:noFill/>
            <a:miter lim="800000"/>
            <a:headEnd/>
            <a:tailEnd/>
          </a:ln>
        </p:spPr>
      </p:pic>
      <p:pic>
        <p:nvPicPr>
          <p:cNvPr id="4" name="Obrázek 3"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2452" y="4359707"/>
            <a:ext cx="864096" cy="874995"/>
          </a:xfrm>
          <a:prstGeom prst="rect">
            <a:avLst/>
          </a:prstGeom>
        </p:spPr>
      </p:pic>
      <p:pic>
        <p:nvPicPr>
          <p:cNvPr id="2" name="Obrázek 1" descr="&lt;strong&gt;FK&lt;/strong&gt; &lt;strong&gt;Tatran&lt;/strong&gt; &lt;strong&gt;Kadaň&lt;/strong&g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4952" y="4275750"/>
            <a:ext cx="1153207" cy="9087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endParaRPr lang="cs-CZ" sz="800" dirty="0">
              <a:latin typeface="Bookman Old Style" pitchFamily="18" charset="0"/>
            </a:endParaRP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3" name="Obdélník 2"/>
          <p:cNvSpPr/>
          <p:nvPr/>
        </p:nvSpPr>
        <p:spPr>
          <a:xfrm>
            <a:off x="198173" y="163116"/>
            <a:ext cx="4482323" cy="2199961"/>
          </a:xfrm>
          <a:prstGeom prst="rect">
            <a:avLst/>
          </a:prstGeom>
        </p:spPr>
        <p:txBody>
          <a:bodyPr wrap="square">
            <a:spAutoFit/>
          </a:bodyPr>
          <a:lstStyle/>
          <a:p>
            <a:pPr lvl="0" algn="just">
              <a:lnSpc>
                <a:spcPct val="107000"/>
              </a:lnSpc>
              <a:spcAft>
                <a:spcPts val="0"/>
              </a:spcAft>
            </a:pPr>
            <a:r>
              <a:rPr lang="cs-CZ" sz="1800" b="0" u="sng" dirty="0">
                <a:solidFill>
                  <a:srgbClr val="000000"/>
                </a:solidFill>
                <a:effectLst>
                  <a:outerShdw blurRad="38100" dist="38100" dir="2700000" algn="tl">
                    <a:srgbClr val="000000">
                      <a:alpha val="43137"/>
                    </a:srgbClr>
                  </a:outerShdw>
                </a:effectLst>
                <a:latin typeface="Imprint MT Shadow" panose="04020605060303030202" pitchFamily="82" charset="0"/>
                <a:ea typeface="Calibri" panose="020F0502020204030204" pitchFamily="34" charset="0"/>
                <a:cs typeface="Arial" panose="020B0604020202020204" pitchFamily="34" charset="0"/>
              </a:rPr>
              <a:t>Milan Plíšek - Sekretář po zápase v Mostě      </a:t>
            </a:r>
          </a:p>
          <a:p>
            <a:pPr lvl="0" algn="just">
              <a:lnSpc>
                <a:spcPct val="107000"/>
              </a:lnSpc>
              <a:spcAft>
                <a:spcPts val="0"/>
              </a:spcAft>
            </a:pPr>
            <a:r>
              <a:rPr lang="cs-CZ" sz="1000" b="0" dirty="0">
                <a:solidFill>
                  <a:srgbClr val="0000CC"/>
                </a:solidFill>
                <a:highlight>
                  <a:srgbClr val="FFFF00"/>
                </a:highlight>
                <a:latin typeface="Arial" panose="020B0604020202020204" pitchFamily="34" charset="0"/>
                <a:ea typeface="Calibri" panose="020F0502020204030204" pitchFamily="34" charset="0"/>
                <a:cs typeface="Arial" panose="020B0604020202020204" pitchFamily="34" charset="0"/>
              </a:rPr>
              <a:t>Po celých 90 minut to vypadalo, že se snažíme naskočit do rozjetého vlaku, který nám stále ujížděl. Když už se zdálo, že se držíme, tak jsme se dopustili chyby a Most ji potrestal. Za stavu 1:0 jsme měli několik šancí na vyrovnání, ale zůstaly nevyužity a do kabin jsme nakonec ještě jednou inkasovali. V úvodu 2. půle jsme šli pro míč do branky potřetí a to už bylo jasné, že dnes se radovat nebudeme. Hře chybělo více odvahy, pohybu a agresivity. Nechali jsme si vnutit hru soupeře a ten nakonec zaslouženě vyhrál. „Prohráli jsme si to sami“. To bylo často slyšet z úst hostujících fanoušků, kterých do Mostu přijelo docela dost. Ivan Hlinka kdysi řekl  „Hlavně se z nich </a:t>
            </a:r>
            <a:r>
              <a:rPr lang="cs-CZ" sz="1000" b="0" dirty="0" err="1">
                <a:solidFill>
                  <a:srgbClr val="0000CC"/>
                </a:solidFill>
                <a:highlight>
                  <a:srgbClr val="FFFF00"/>
                </a:highlight>
                <a:latin typeface="Arial" panose="020B0604020202020204" pitchFamily="34" charset="0"/>
                <a:ea typeface="Calibri" panose="020F0502020204030204" pitchFamily="34" charset="0"/>
                <a:cs typeface="Arial" panose="020B0604020202020204" pitchFamily="34" charset="0"/>
              </a:rPr>
              <a:t>nep</a:t>
            </a:r>
            <a:r>
              <a:rPr lang="cs-CZ" sz="1000" b="0" dirty="0">
                <a:solidFill>
                  <a:srgbClr val="0000CC"/>
                </a:solidFill>
                <a:highlight>
                  <a:srgbClr val="FFFF00"/>
                </a:highlight>
                <a:latin typeface="Arial" panose="020B0604020202020204" pitchFamily="34" charset="0"/>
                <a:ea typeface="Calibri" panose="020F0502020204030204" pitchFamily="34" charset="0"/>
                <a:cs typeface="Arial" panose="020B0604020202020204" pitchFamily="34" charset="0"/>
              </a:rPr>
              <a:t>******. Tak to bohužel dnes na hřišti vypadalo.</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CC"/>
                </a:solidFill>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67" name="Obrázek 66"/>
          <p:cNvPicPr>
            <a:picLocks noChangeAspect="1"/>
          </p:cNvPicPr>
          <p:nvPr/>
        </p:nvPicPr>
        <p:blipFill>
          <a:blip r:embed="rId63"/>
          <a:stretch>
            <a:fillRect/>
          </a:stretch>
        </p:blipFill>
        <p:spPr>
          <a:xfrm>
            <a:off x="423110" y="2430401"/>
            <a:ext cx="4032448" cy="2808312"/>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2297847049"/>
              </p:ext>
            </p:extLst>
          </p:nvPr>
        </p:nvGraphicFramePr>
        <p:xfrm>
          <a:off x="5616599" y="2181894"/>
          <a:ext cx="4437856" cy="2345160"/>
        </p:xfrm>
        <a:graphic>
          <a:graphicData uri="http://schemas.openxmlformats.org/drawingml/2006/table">
            <a:tbl>
              <a:tblPr/>
              <a:tblGrid>
                <a:gridCol w="219313">
                  <a:extLst>
                    <a:ext uri="{9D8B030D-6E8A-4147-A177-3AD203B41FA5}">
                      <a16:colId xmlns:a16="http://schemas.microsoft.com/office/drawing/2014/main" val="1945823046"/>
                    </a:ext>
                  </a:extLst>
                </a:gridCol>
                <a:gridCol w="258015">
                  <a:extLst>
                    <a:ext uri="{9D8B030D-6E8A-4147-A177-3AD203B41FA5}">
                      <a16:colId xmlns:a16="http://schemas.microsoft.com/office/drawing/2014/main" val="3846720270"/>
                    </a:ext>
                  </a:extLst>
                </a:gridCol>
                <a:gridCol w="1731925">
                  <a:extLst>
                    <a:ext uri="{9D8B030D-6E8A-4147-A177-3AD203B41FA5}">
                      <a16:colId xmlns:a16="http://schemas.microsoft.com/office/drawing/2014/main" val="1629975865"/>
                    </a:ext>
                  </a:extLst>
                </a:gridCol>
                <a:gridCol w="232213">
                  <a:extLst>
                    <a:ext uri="{9D8B030D-6E8A-4147-A177-3AD203B41FA5}">
                      <a16:colId xmlns:a16="http://schemas.microsoft.com/office/drawing/2014/main" val="272901258"/>
                    </a:ext>
                  </a:extLst>
                </a:gridCol>
                <a:gridCol w="232213">
                  <a:extLst>
                    <a:ext uri="{9D8B030D-6E8A-4147-A177-3AD203B41FA5}">
                      <a16:colId xmlns:a16="http://schemas.microsoft.com/office/drawing/2014/main" val="1138259816"/>
                    </a:ext>
                  </a:extLst>
                </a:gridCol>
                <a:gridCol w="183835">
                  <a:extLst>
                    <a:ext uri="{9D8B030D-6E8A-4147-A177-3AD203B41FA5}">
                      <a16:colId xmlns:a16="http://schemas.microsoft.com/office/drawing/2014/main" val="825200449"/>
                    </a:ext>
                  </a:extLst>
                </a:gridCol>
                <a:gridCol w="183835">
                  <a:extLst>
                    <a:ext uri="{9D8B030D-6E8A-4147-A177-3AD203B41FA5}">
                      <a16:colId xmlns:a16="http://schemas.microsoft.com/office/drawing/2014/main" val="141108595"/>
                    </a:ext>
                  </a:extLst>
                </a:gridCol>
                <a:gridCol w="245115">
                  <a:extLst>
                    <a:ext uri="{9D8B030D-6E8A-4147-A177-3AD203B41FA5}">
                      <a16:colId xmlns:a16="http://schemas.microsoft.com/office/drawing/2014/main" val="495629559"/>
                    </a:ext>
                  </a:extLst>
                </a:gridCol>
                <a:gridCol w="657938">
                  <a:extLst>
                    <a:ext uri="{9D8B030D-6E8A-4147-A177-3AD203B41FA5}">
                      <a16:colId xmlns:a16="http://schemas.microsoft.com/office/drawing/2014/main" val="3914009697"/>
                    </a:ext>
                  </a:extLst>
                </a:gridCol>
                <a:gridCol w="222538">
                  <a:extLst>
                    <a:ext uri="{9D8B030D-6E8A-4147-A177-3AD203B41FA5}">
                      <a16:colId xmlns:a16="http://schemas.microsoft.com/office/drawing/2014/main" val="1171425129"/>
                    </a:ext>
                  </a:extLst>
                </a:gridCol>
                <a:gridCol w="270916">
                  <a:extLst>
                    <a:ext uri="{9D8B030D-6E8A-4147-A177-3AD203B41FA5}">
                      <a16:colId xmlns:a16="http://schemas.microsoft.com/office/drawing/2014/main" val="1452314342"/>
                    </a:ext>
                  </a:extLst>
                </a:gridCol>
              </a:tblGrid>
              <a:tr h="16760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17956252"/>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00" b="1" i="0" u="none" strike="noStrike" dirty="0">
                          <a:solidFill>
                            <a:srgbClr val="0000CC"/>
                          </a:solidFill>
                          <a:effectLst/>
                          <a:latin typeface="Calibri" panose="020F0502020204030204" pitchFamily="34" charset="0"/>
                        </a:rPr>
                        <a:t>Ústecký přebor starších žáků 2017/2018 po 17.kole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99471308"/>
                  </a:ext>
                </a:extLst>
              </a:tr>
              <a:tr h="20394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140:24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75764977"/>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127:18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85422236"/>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Calibri" panose="020F0502020204030204" pitchFamily="34" charset="0"/>
                        </a:rPr>
                        <a:t>116:43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67755996"/>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73:44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38572688"/>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Neštěmice,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91:37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7453348"/>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51:47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81392041"/>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25:82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27158281"/>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36:96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17979120"/>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24:150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14281713"/>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14:156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3377478"/>
                  </a:ext>
                </a:extLst>
              </a:tr>
              <a:tr h="1659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6334255"/>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760736524"/>
              </p:ext>
            </p:extLst>
          </p:nvPr>
        </p:nvGraphicFramePr>
        <p:xfrm>
          <a:off x="5616598" y="4609345"/>
          <a:ext cx="4437857" cy="2318385"/>
        </p:xfrm>
        <a:graphic>
          <a:graphicData uri="http://schemas.openxmlformats.org/drawingml/2006/table">
            <a:tbl>
              <a:tblPr/>
              <a:tblGrid>
                <a:gridCol w="315815">
                  <a:extLst>
                    <a:ext uri="{9D8B030D-6E8A-4147-A177-3AD203B41FA5}">
                      <a16:colId xmlns:a16="http://schemas.microsoft.com/office/drawing/2014/main" val="1564386531"/>
                    </a:ext>
                  </a:extLst>
                </a:gridCol>
                <a:gridCol w="276338">
                  <a:extLst>
                    <a:ext uri="{9D8B030D-6E8A-4147-A177-3AD203B41FA5}">
                      <a16:colId xmlns:a16="http://schemas.microsoft.com/office/drawing/2014/main" val="3210822201"/>
                    </a:ext>
                  </a:extLst>
                </a:gridCol>
                <a:gridCol w="1806066">
                  <a:extLst>
                    <a:ext uri="{9D8B030D-6E8A-4147-A177-3AD203B41FA5}">
                      <a16:colId xmlns:a16="http://schemas.microsoft.com/office/drawing/2014/main" val="1478654590"/>
                    </a:ext>
                  </a:extLst>
                </a:gridCol>
                <a:gridCol w="223702">
                  <a:extLst>
                    <a:ext uri="{9D8B030D-6E8A-4147-A177-3AD203B41FA5}">
                      <a16:colId xmlns:a16="http://schemas.microsoft.com/office/drawing/2014/main" val="654685625"/>
                    </a:ext>
                  </a:extLst>
                </a:gridCol>
                <a:gridCol w="187515">
                  <a:extLst>
                    <a:ext uri="{9D8B030D-6E8A-4147-A177-3AD203B41FA5}">
                      <a16:colId xmlns:a16="http://schemas.microsoft.com/office/drawing/2014/main" val="1032445944"/>
                    </a:ext>
                  </a:extLst>
                </a:gridCol>
                <a:gridCol w="187515">
                  <a:extLst>
                    <a:ext uri="{9D8B030D-6E8A-4147-A177-3AD203B41FA5}">
                      <a16:colId xmlns:a16="http://schemas.microsoft.com/office/drawing/2014/main" val="1738923070"/>
                    </a:ext>
                  </a:extLst>
                </a:gridCol>
                <a:gridCol w="187515">
                  <a:extLst>
                    <a:ext uri="{9D8B030D-6E8A-4147-A177-3AD203B41FA5}">
                      <a16:colId xmlns:a16="http://schemas.microsoft.com/office/drawing/2014/main" val="3089002212"/>
                    </a:ext>
                  </a:extLst>
                </a:gridCol>
                <a:gridCol w="187515">
                  <a:extLst>
                    <a:ext uri="{9D8B030D-6E8A-4147-A177-3AD203B41FA5}">
                      <a16:colId xmlns:a16="http://schemas.microsoft.com/office/drawing/2014/main" val="1131357165"/>
                    </a:ext>
                  </a:extLst>
                </a:gridCol>
                <a:gridCol w="460563">
                  <a:extLst>
                    <a:ext uri="{9D8B030D-6E8A-4147-A177-3AD203B41FA5}">
                      <a16:colId xmlns:a16="http://schemas.microsoft.com/office/drawing/2014/main" val="2077036450"/>
                    </a:ext>
                  </a:extLst>
                </a:gridCol>
                <a:gridCol w="355292">
                  <a:extLst>
                    <a:ext uri="{9D8B030D-6E8A-4147-A177-3AD203B41FA5}">
                      <a16:colId xmlns:a16="http://schemas.microsoft.com/office/drawing/2014/main" val="65270415"/>
                    </a:ext>
                  </a:extLst>
                </a:gridCol>
                <a:gridCol w="250021">
                  <a:extLst>
                    <a:ext uri="{9D8B030D-6E8A-4147-A177-3AD203B41FA5}">
                      <a16:colId xmlns:a16="http://schemas.microsoft.com/office/drawing/2014/main" val="346458852"/>
                    </a:ext>
                  </a:extLst>
                </a:gridCol>
              </a:tblGrid>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28096857"/>
                  </a:ext>
                </a:extLst>
              </a:tr>
              <a:tr h="16181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mladších žáků 2017/2018 po 17.kole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96596507"/>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131:09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41788196"/>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95:25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69653381"/>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FK Neštěmice,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91:31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79334057"/>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66:40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37505071"/>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51:53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84821255"/>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Calibri" panose="020F0502020204030204" pitchFamily="34" charset="0"/>
                        </a:rPr>
                        <a:t>36:81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14393906"/>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56:68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39518238"/>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40:111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24327889"/>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29:103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57507688"/>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26:100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90534385"/>
                  </a:ext>
                </a:extLst>
              </a:tr>
              <a:tr h="1602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86399302"/>
                  </a:ext>
                </a:extLst>
              </a:tr>
            </a:tbl>
          </a:graphicData>
        </a:graphic>
      </p:graphicFrame>
      <p:sp>
        <p:nvSpPr>
          <p:cNvPr id="6" name="TextovéPole 5"/>
          <p:cNvSpPr txBox="1"/>
          <p:nvPr/>
        </p:nvSpPr>
        <p:spPr>
          <a:xfrm>
            <a:off x="5688608" y="208990"/>
            <a:ext cx="4248472" cy="1754326"/>
          </a:xfrm>
          <a:prstGeom prst="rect">
            <a:avLst/>
          </a:prstGeom>
          <a:noFill/>
          <a:ln w="57150">
            <a:solidFill>
              <a:srgbClr val="FFCC66"/>
            </a:solidFill>
          </a:ln>
          <a:effectLst>
            <a:glow rad="127000">
              <a:srgbClr val="66FF66"/>
            </a:glow>
            <a:softEdge rad="0"/>
          </a:effectLst>
        </p:spPr>
        <p:txBody>
          <a:bodyPr wrap="square" rtlCol="0">
            <a:spAutoFit/>
          </a:bodyPr>
          <a:lstStyle/>
          <a:p>
            <a:pPr algn="ctr"/>
            <a:r>
              <a:rPr lang="cs-CZ" sz="1800" dirty="0">
                <a:solidFill>
                  <a:srgbClr val="FF0000"/>
                </a:solidFill>
                <a:latin typeface="Arial Black" panose="020B0A04020102020204" pitchFamily="34" charset="0"/>
              </a:rPr>
              <a:t>Starší žáci mají před posledním kolem základní části jisté 3. místo. O 4. a 5. ještě postupové místo do finálové skupiny se ale rozhodne až v posledním kole o tomto víkendu. </a:t>
            </a:r>
          </a:p>
        </p:txBody>
      </p:sp>
      <p:pic>
        <p:nvPicPr>
          <p:cNvPr id="4" name="Obrázek 3" descr="Clipart - &lt;strong&gt;Soccer&lt;/strong&gt;"/>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1417985" y="5434942"/>
            <a:ext cx="1520000" cy="1368000"/>
          </a:xfrm>
          <a:prstGeom prst="rect">
            <a:avLst/>
          </a:prstGeom>
        </p:spPr>
      </p:pic>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9146" y="693244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endParaRPr lang="cs-CZ" sz="800" dirty="0">
              <a:latin typeface="Bookman Old Style" pitchFamily="18" charset="0"/>
            </a:endParaRPr>
          </a:p>
        </p:txBody>
      </p:sp>
      <p:sp>
        <p:nvSpPr>
          <p:cNvPr id="10" name="Obdélník 9"/>
          <p:cNvSpPr/>
          <p:nvPr/>
        </p:nvSpPr>
        <p:spPr>
          <a:xfrm>
            <a:off x="173278" y="1229046"/>
            <a:ext cx="4405923" cy="5543697"/>
          </a:xfrm>
          <a:prstGeom prst="rect">
            <a:avLst/>
          </a:prstGeom>
        </p:spPr>
        <p:txBody>
          <a:bodyPr wrap="square">
            <a:spAutoFit/>
          </a:bodyPr>
          <a:lstStyle/>
          <a:p>
            <a:pPr algn="ctr">
              <a:lnSpc>
                <a:spcPct val="107000"/>
              </a:lnSpc>
              <a:spcAft>
                <a:spcPts val="0"/>
              </a:spcAft>
            </a:pPr>
            <a:r>
              <a:rPr lang="cs-CZ" sz="1600" u="sng" dirty="0">
                <a:solidFill>
                  <a:srgbClr val="000000"/>
                </a:solidFill>
                <a:highlight>
                  <a:srgbClr val="FF00FF"/>
                </a:highlight>
                <a:latin typeface="Arial Black" panose="020B0A04020102020204" pitchFamily="34" charset="0"/>
                <a:ea typeface="Times New Roman" panose="02020603050405020304" pitchFamily="18" charset="0"/>
                <a:cs typeface="Arial" panose="020B0604020202020204" pitchFamily="34" charset="0"/>
              </a:rPr>
              <a:t>SK Štětí – TJ Sokol Brozany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u="sng" dirty="0">
                <a:solidFill>
                  <a:srgbClr val="000000"/>
                </a:solidFill>
                <a:highlight>
                  <a:srgbClr val="FF00FF"/>
                </a:highlight>
                <a:latin typeface="Arial Black" panose="020B0A04020102020204" pitchFamily="34" charset="0"/>
                <a:ea typeface="Times New Roman" panose="02020603050405020304" pitchFamily="18" charset="0"/>
                <a:cs typeface="Arial" panose="020B0604020202020204" pitchFamily="34" charset="0"/>
              </a:rPr>
              <a:t>6:1(4:1)   15.4.2018  </a:t>
            </a:r>
            <a:r>
              <a:rPr lang="cs-CZ" sz="1100" u="sng" dirty="0">
                <a:solidFill>
                  <a:srgbClr val="000000"/>
                </a:solidFill>
                <a:highlight>
                  <a:srgbClr val="FF00FF"/>
                </a:highlight>
                <a:latin typeface="Arial Black" panose="020B0A04020102020204" pitchFamily="34" charset="0"/>
                <a:ea typeface="Times New Roman" panose="02020603050405020304" pitchFamily="18" charset="0"/>
                <a:cs typeface="Arial" panose="020B0604020202020204" pitchFamily="34" charset="0"/>
              </a:rPr>
              <a:t>16.kolo  Ústecký přebor</a:t>
            </a:r>
            <a:endParaRPr lang="cs-CZ" sz="9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56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Po dvou porážkách v řadě jsme si chtěli vylepšit náladu a do utkání jsme vyběhli  s cílem vyhrát. Naplňovat jsme to začali velmi rychle a už ve 3. minutě otevřel skóre brankou na 1:0 Milan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Kačo</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Když o 2 minuty později přidal Lukáš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druhou branku, tak bylo jasné, že máme našlápnuto k letošnímu nejvyššímu vítězství, když jsme dosud v jednom utkání nevstřelili více jak 3 branky. Další střelný prach jsme však na nějaký čas schovali a v 15. minutě se Brozanům z kopačky Zimmermanna podařilo snížit na1:2. Dlouhou dobu naděje na dobrý výsledek jsme hostům neposkytli a už v 19, minutě svojí druhou brankou v zápase zvyšoval Milan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Kačo</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na 3:1. No a tu  vytouženou čtvrtou branku v jednom utkání vstřelil Daniel Hromy. Výsledek 4:1 byl také poločasovým. Herní pohodu jsme udržovali i ve 2. poločase a vytvořili si mnoho brankových příležitostí. I když jsme jich docela dost zahodili, tak přeci jenom jsme ještě 2 branky přidali. Ve 32. minutě upravil skóre na 5:1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Kačo</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nejhezčí akce celého utkání se urodila o 2. minuty později. Krásné fotbalové představení uvedla čtveřice Borovec,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Hromy a dílo dokončil čtyřbrankový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Kačo</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gólem na 6:1. A protože už jsme další možnosti zvýšit skóre nevyužili, tak to byl také zasloužený konečný výsledek.</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ts val="156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Milan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Kačo</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ts val="156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P.Hůrka-B.Koleničová</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M.Miga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M.Borovec</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M.KAČO, </a:t>
            </a:r>
          </a:p>
          <a:p>
            <a:pPr algn="just">
              <a:lnSpc>
                <a:spcPts val="156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D.Lančarič</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A.Kožarská</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ts val="156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ts val="156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M.Prágl</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ovéPole 10"/>
          <p:cNvSpPr txBox="1"/>
          <p:nvPr/>
        </p:nvSpPr>
        <p:spPr>
          <a:xfrm>
            <a:off x="216000" y="307132"/>
            <a:ext cx="4320480" cy="707886"/>
          </a:xfrm>
          <a:prstGeom prst="rect">
            <a:avLst/>
          </a:prstGeom>
          <a:solidFill>
            <a:srgbClr val="99FFCC"/>
          </a:solidFill>
          <a:effectLst>
            <a:glow rad="63500">
              <a:srgbClr val="33CC33">
                <a:alpha val="40000"/>
              </a:srgbClr>
            </a:glow>
            <a:softEdge rad="342900"/>
          </a:effectLst>
        </p:spPr>
        <p:txBody>
          <a:bodyPr wrap="square" rtlCol="0">
            <a:spAutoFit/>
          </a:bodyPr>
          <a:lstStyle/>
          <a:p>
            <a:pPr algn="ctr"/>
            <a:r>
              <a:rPr lang="cs-CZ" sz="2000" dirty="0">
                <a:solidFill>
                  <a:schemeClr val="accent6">
                    <a:lumMod val="75000"/>
                  </a:schemeClr>
                </a:solidFill>
                <a:latin typeface="Arial Black" panose="020B0A04020102020204" pitchFamily="34" charset="0"/>
              </a:rPr>
              <a:t>Po 2 porážkách se mladší žáci dočkali vítězství</a:t>
            </a:r>
          </a:p>
        </p:txBody>
      </p:sp>
      <p:pic>
        <p:nvPicPr>
          <p:cNvPr id="3" name="Obrázek 2"/>
          <p:cNvPicPr>
            <a:picLocks noChangeAspect="1"/>
          </p:cNvPicPr>
          <p:nvPr/>
        </p:nvPicPr>
        <p:blipFill>
          <a:blip r:embed="rId3"/>
          <a:stretch>
            <a:fillRect/>
          </a:stretch>
        </p:blipFill>
        <p:spPr>
          <a:xfrm>
            <a:off x="5706266" y="91108"/>
            <a:ext cx="3870774" cy="936104"/>
          </a:xfrm>
          <a:prstGeom prst="rect">
            <a:avLst/>
          </a:prstGeom>
        </p:spPr>
      </p:pic>
      <p:sp>
        <p:nvSpPr>
          <p:cNvPr id="4" name="Obdélník 3"/>
          <p:cNvSpPr/>
          <p:nvPr/>
        </p:nvSpPr>
        <p:spPr>
          <a:xfrm>
            <a:off x="5382242" y="2395364"/>
            <a:ext cx="4518822" cy="4293483"/>
          </a:xfrm>
          <a:prstGeom prst="rect">
            <a:avLst/>
          </a:prstGeom>
          <a:pattFill prst="pct10">
            <a:fgClr>
              <a:srgbClr val="99FFCC"/>
            </a:fgClr>
            <a:bgClr>
              <a:schemeClr val="bg1"/>
            </a:bgClr>
          </a:pattFill>
          <a:ln w="38100">
            <a:solidFill>
              <a:srgbClr val="FF66CC"/>
            </a:solidFill>
          </a:ln>
        </p:spPr>
        <p:txBody>
          <a:bodyPr wrap="square">
            <a:spAutoFit/>
          </a:bodyPr>
          <a:lstStyle/>
          <a:p>
            <a:pPr algn="just"/>
            <a:r>
              <a:rPr lang="cs-CZ" sz="1300" b="0" dirty="0" smtClean="0">
                <a:solidFill>
                  <a:srgbClr val="191919"/>
                </a:solidFill>
                <a:latin typeface="Bookman Old Style" panose="02050604050505020204" pitchFamily="18" charset="0"/>
              </a:rPr>
              <a:t>Poprvé </a:t>
            </a:r>
            <a:r>
              <a:rPr lang="cs-CZ" sz="1300" b="0" dirty="0">
                <a:solidFill>
                  <a:srgbClr val="191919"/>
                </a:solidFill>
                <a:latin typeface="Bookman Old Style" panose="02050604050505020204" pitchFamily="18" charset="0"/>
              </a:rPr>
              <a:t>udeřil lídr ve 22. minutě, kdy zakončil </a:t>
            </a:r>
            <a:r>
              <a:rPr lang="cs-CZ" sz="1300" b="0" dirty="0" smtClean="0">
                <a:solidFill>
                  <a:srgbClr val="191919"/>
                </a:solidFill>
                <a:latin typeface="Bookman Old Style" panose="02050604050505020204" pitchFamily="18" charset="0"/>
              </a:rPr>
              <a:t>rychlý</a:t>
            </a:r>
            <a:r>
              <a:rPr lang="cs-CZ" sz="1300" b="0" dirty="0">
                <a:solidFill>
                  <a:srgbClr val="191919"/>
                </a:solidFill>
                <a:latin typeface="Bookman Old Style" panose="02050604050505020204" pitchFamily="18" charset="0"/>
              </a:rPr>
              <a:t> kontr Dominik Valenta – 1:0. „Pak jsme se ke slovu dostali i my. Měli jsme několik dobrých šancí srovnat, jenže se to nepodařilo,“ litoval jeden z koučů SK Karel Zuna, který měl na mysli pokusy Ransdorfa, Fausta či Svobody. </a:t>
            </a:r>
            <a:r>
              <a:rPr lang="cs-CZ" sz="1300" b="0" dirty="0" smtClean="0">
                <a:solidFill>
                  <a:srgbClr val="191919"/>
                </a:solidFill>
                <a:latin typeface="Bookman Old Style" panose="02050604050505020204" pitchFamily="18" charset="0"/>
              </a:rPr>
              <a:t>Místo </a:t>
            </a:r>
            <a:r>
              <a:rPr lang="cs-CZ" sz="1300" b="0" dirty="0">
                <a:solidFill>
                  <a:srgbClr val="191919"/>
                </a:solidFill>
                <a:latin typeface="Bookman Old Style" panose="02050604050505020204" pitchFamily="18" charset="0"/>
              </a:rPr>
              <a:t>vyrovnání ale hosté inkasovali, když chybnou rozehrávku potrestal Kasal. Krátce po změně stran se hlavou prosadil i Macháček a bylo rozhodnuto. Gabriela pak překonali ještě Dominik a Denis </a:t>
            </a:r>
            <a:r>
              <a:rPr lang="cs-CZ" sz="1300" b="0" dirty="0" smtClean="0">
                <a:solidFill>
                  <a:srgbClr val="191919"/>
                </a:solidFill>
                <a:latin typeface="Bookman Old Style" panose="02050604050505020204" pitchFamily="18" charset="0"/>
              </a:rPr>
              <a:t>Valentovi .„</a:t>
            </a:r>
            <a:r>
              <a:rPr lang="cs-CZ" sz="1300" b="0" dirty="0">
                <a:solidFill>
                  <a:srgbClr val="191919"/>
                </a:solidFill>
                <a:latin typeface="Bookman Old Style" panose="02050604050505020204" pitchFamily="18" charset="0"/>
              </a:rPr>
              <a:t>Proměnit za toho stavu 1:0 nějaké šance, mohlo to asi vypadat jinak. To nás ale neomlouvá. Přijeli </a:t>
            </a:r>
            <a:r>
              <a:rPr lang="cs-CZ" sz="1300" b="0" dirty="0" smtClean="0">
                <a:solidFill>
                  <a:srgbClr val="191919"/>
                </a:solidFill>
                <a:latin typeface="Bookman Old Style" panose="02050604050505020204" pitchFamily="18" charset="0"/>
              </a:rPr>
              <a:t>jsme </a:t>
            </a:r>
            <a:r>
              <a:rPr lang="cs-CZ" sz="1300" b="0" dirty="0">
                <a:solidFill>
                  <a:srgbClr val="191919"/>
                </a:solidFill>
                <a:latin typeface="Bookman Old Style" panose="02050604050505020204" pitchFamily="18" charset="0"/>
              </a:rPr>
              <a:t> přílišným respektem. Most má </a:t>
            </a:r>
            <a:r>
              <a:rPr lang="cs-CZ" sz="1300" b="0" dirty="0" smtClean="0">
                <a:solidFill>
                  <a:srgbClr val="191919"/>
                </a:solidFill>
                <a:latin typeface="Bookman Old Style" panose="02050604050505020204" pitchFamily="18" charset="0"/>
              </a:rPr>
              <a:t>kvalitní mančaft </a:t>
            </a:r>
            <a:r>
              <a:rPr lang="cs-CZ" sz="1300" b="0" dirty="0">
                <a:solidFill>
                  <a:srgbClr val="191919"/>
                </a:solidFill>
                <a:latin typeface="Bookman Old Style" panose="02050604050505020204" pitchFamily="18" charset="0"/>
              </a:rPr>
              <a:t>i široký kádr, jenže my jsme podali špatný výkon. Chtěli jsme hrát něco jiného, ale místo toho, abychom míč drželi a snažili se kombinovat, jen jsme to odkopávali</a:t>
            </a:r>
            <a:r>
              <a:rPr lang="cs-CZ" sz="1300" b="0" dirty="0" smtClean="0">
                <a:solidFill>
                  <a:srgbClr val="191919"/>
                </a:solidFill>
                <a:latin typeface="Bookman Old Style" panose="02050604050505020204" pitchFamily="18" charset="0"/>
              </a:rPr>
              <a:t>. “I</a:t>
            </a:r>
            <a:r>
              <a:rPr lang="cs-CZ" sz="1300" b="0" dirty="0">
                <a:solidFill>
                  <a:srgbClr val="191919"/>
                </a:solidFill>
                <a:latin typeface="Bookman Old Style" panose="02050604050505020204" pitchFamily="18" charset="0"/>
              </a:rPr>
              <a:t> přes vysokou prohru zůstalo Štětí na druhém místě. „Dostali jsme příděl, na který musíme zapomenout. V podstatě se nic neděje, cíl skončit do třetího místa stále máme a myslím, že je  našich silách ho splnit,“ dodal Zuna</a:t>
            </a:r>
            <a:r>
              <a:rPr lang="cs-CZ" sz="1300" b="0" dirty="0" smtClean="0">
                <a:solidFill>
                  <a:srgbClr val="191919"/>
                </a:solidFill>
                <a:latin typeface="Bookman Old Style" panose="02050604050505020204" pitchFamily="18" charset="0"/>
              </a:rPr>
              <a:t>.</a:t>
            </a:r>
            <a:endParaRPr lang="cs-CZ" sz="1300" b="0" i="0" dirty="0">
              <a:solidFill>
                <a:srgbClr val="191919"/>
              </a:solidFill>
              <a:effectLst/>
              <a:latin typeface="Bookman Old Style" panose="02050604050505020204" pitchFamily="18" charset="0"/>
            </a:endParaRPr>
          </a:p>
        </p:txBody>
      </p:sp>
      <p:sp>
        <p:nvSpPr>
          <p:cNvPr id="5" name="TextovéPole 4"/>
          <p:cNvSpPr txBox="1"/>
          <p:nvPr/>
        </p:nvSpPr>
        <p:spPr>
          <a:xfrm>
            <a:off x="5382242" y="1229046"/>
            <a:ext cx="4194798" cy="954107"/>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800" dirty="0" smtClean="0">
                <a:latin typeface="Modern No. 20" panose="02070704070505020303" pitchFamily="18" charset="0"/>
              </a:rPr>
              <a:t>Mostecký FK</a:t>
            </a:r>
          </a:p>
          <a:p>
            <a:pPr algn="ctr"/>
            <a:r>
              <a:rPr lang="cs-CZ" sz="2800" dirty="0" smtClean="0">
                <a:latin typeface="Modern No. 20" panose="02070704070505020303" pitchFamily="18" charset="0"/>
              </a:rPr>
              <a:t> – SK Štětí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endParaRPr lang="cs-CZ" sz="800" dirty="0">
              <a:latin typeface="Bookman Old Style" pitchFamily="18" charset="0"/>
            </a:endParaRP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a:latin typeface="Bookman Old Style" pitchFamily="18" charset="0"/>
              </a:rPr>
              <a:t>12</a:t>
            </a:r>
          </a:p>
        </p:txBody>
      </p:sp>
      <p:sp>
        <p:nvSpPr>
          <p:cNvPr id="12" name="TextovéPole 11"/>
          <p:cNvSpPr txBox="1"/>
          <p:nvPr/>
        </p:nvSpPr>
        <p:spPr>
          <a:xfrm>
            <a:off x="71984" y="802243"/>
            <a:ext cx="4680520" cy="5786199"/>
          </a:xfrm>
          <a:prstGeom prst="rect">
            <a:avLst/>
          </a:prstGeom>
          <a:solidFill>
            <a:srgbClr val="FFFF66"/>
          </a:solidFill>
        </p:spPr>
        <p:txBody>
          <a:bodyPr wrap="square" rtlCol="0">
            <a:spAutoFit/>
          </a:bodyPr>
          <a:lstStyle/>
          <a:p>
            <a:pPr algn="ctr"/>
            <a:r>
              <a:rPr lang="cs-CZ" sz="1400" u="sng" dirty="0">
                <a:solidFill>
                  <a:schemeClr val="accent6">
                    <a:lumMod val="50000"/>
                  </a:schemeClr>
                </a:solidFill>
                <a:latin typeface="Arial Black" panose="020B0A04020102020204" pitchFamily="34" charset="0"/>
              </a:rPr>
              <a:t>FK </a:t>
            </a:r>
            <a:r>
              <a:rPr lang="cs-CZ" sz="1400" u="sng" dirty="0" err="1">
                <a:solidFill>
                  <a:schemeClr val="accent6">
                    <a:lumMod val="50000"/>
                  </a:schemeClr>
                </a:solidFill>
                <a:latin typeface="Arial Black" panose="020B0A04020102020204" pitchFamily="34" charset="0"/>
              </a:rPr>
              <a:t>Tatran</a:t>
            </a:r>
            <a:r>
              <a:rPr lang="cs-CZ" sz="1400" u="sng" dirty="0">
                <a:solidFill>
                  <a:schemeClr val="accent6">
                    <a:lumMod val="50000"/>
                  </a:schemeClr>
                </a:solidFill>
                <a:latin typeface="Arial Black" panose="020B0A04020102020204" pitchFamily="34" charset="0"/>
              </a:rPr>
              <a:t> Kadaň</a:t>
            </a:r>
            <a:r>
              <a:rPr lang="cs-CZ" sz="1400" b="0" u="sng" dirty="0">
                <a:solidFill>
                  <a:schemeClr val="accent6">
                    <a:lumMod val="50000"/>
                  </a:schemeClr>
                </a:solidFill>
                <a:latin typeface="Arial Black" panose="020B0A04020102020204" pitchFamily="34" charset="0"/>
              </a:rPr>
              <a:t> - </a:t>
            </a:r>
            <a:r>
              <a:rPr lang="cs-CZ" sz="1400" u="sng" dirty="0">
                <a:solidFill>
                  <a:schemeClr val="accent6">
                    <a:lumMod val="50000"/>
                  </a:schemeClr>
                </a:solidFill>
                <a:latin typeface="Arial Black" panose="020B0A04020102020204" pitchFamily="34" charset="0"/>
              </a:rPr>
              <a:t>SK </a:t>
            </a:r>
            <a:r>
              <a:rPr lang="cs-CZ" sz="1400" u="sng" dirty="0" err="1">
                <a:solidFill>
                  <a:schemeClr val="accent6">
                    <a:lumMod val="50000"/>
                  </a:schemeClr>
                </a:solidFill>
                <a:latin typeface="Arial Black" panose="020B0A04020102020204" pitchFamily="34" charset="0"/>
              </a:rPr>
              <a:t>Brná</a:t>
            </a:r>
            <a:r>
              <a:rPr lang="cs-CZ" sz="1400" u="sng" dirty="0">
                <a:solidFill>
                  <a:schemeClr val="accent6">
                    <a:lumMod val="50000"/>
                  </a:schemeClr>
                </a:solidFill>
                <a:latin typeface="Arial Black" panose="020B0A04020102020204" pitchFamily="34" charset="0"/>
                <a:cs typeface="Arial" panose="020B0604020202020204" pitchFamily="34" charset="0"/>
              </a:rPr>
              <a:t>  3:0(1:0)</a:t>
            </a:r>
          </a:p>
          <a:p>
            <a:pPr algn="just"/>
            <a:r>
              <a:rPr lang="cs-CZ" sz="1100" dirty="0">
                <a:latin typeface="Arial" panose="020B0604020202020204" pitchFamily="34" charset="0"/>
                <a:cs typeface="Arial" panose="020B0604020202020204" pitchFamily="34" charset="0"/>
              </a:rPr>
              <a:t>důležité utkání, ve které zachraňující se Kadaň obrala o body </a:t>
            </a:r>
            <a:r>
              <a:rPr lang="cs-CZ" sz="1100" dirty="0" err="1">
                <a:latin typeface="Arial" panose="020B0604020202020204" pitchFamily="34" charset="0"/>
                <a:cs typeface="Arial" panose="020B0604020202020204" pitchFamily="34" charset="0"/>
              </a:rPr>
              <a:t>Brnou</a:t>
            </a:r>
            <a:r>
              <a:rPr lang="cs-CZ" sz="1100" dirty="0">
                <a:latin typeface="Arial" panose="020B0604020202020204" pitchFamily="34" charset="0"/>
                <a:cs typeface="Arial" panose="020B0604020202020204" pitchFamily="34" charset="0"/>
              </a:rPr>
              <a:t>. Pro tu to byla 4 prohra v řadě a zařadila ji do bojů o záchranu.</a:t>
            </a:r>
          </a:p>
          <a:p>
            <a:pPr algn="ctr"/>
            <a:r>
              <a:rPr lang="cs-CZ" sz="1400" u="sng" dirty="0">
                <a:solidFill>
                  <a:schemeClr val="accent6">
                    <a:lumMod val="50000"/>
                  </a:schemeClr>
                </a:solidFill>
                <a:latin typeface="Arial Black" panose="020B0A04020102020204" pitchFamily="34" charset="0"/>
              </a:rPr>
              <a:t>Mostecký FK</a:t>
            </a:r>
            <a:r>
              <a:rPr lang="cs-CZ" sz="1400" b="0" u="sng" dirty="0">
                <a:solidFill>
                  <a:schemeClr val="accent6">
                    <a:lumMod val="50000"/>
                  </a:schemeClr>
                </a:solidFill>
                <a:latin typeface="Arial Black" panose="020B0A04020102020204" pitchFamily="34" charset="0"/>
              </a:rPr>
              <a:t> - </a:t>
            </a:r>
            <a:r>
              <a:rPr lang="cs-CZ" sz="1400" u="sng" dirty="0">
                <a:solidFill>
                  <a:schemeClr val="accent6">
                    <a:lumMod val="50000"/>
                  </a:schemeClr>
                </a:solidFill>
                <a:latin typeface="Arial Black" panose="020B0A04020102020204" pitchFamily="34" charset="0"/>
              </a:rPr>
              <a:t>SK Štětí</a:t>
            </a:r>
            <a:r>
              <a:rPr lang="cs-CZ" sz="1400" u="sng" dirty="0">
                <a:solidFill>
                  <a:schemeClr val="accent6">
                    <a:lumMod val="50000"/>
                  </a:schemeClr>
                </a:solidFill>
                <a:latin typeface="Arial Black" panose="020B0A04020102020204" pitchFamily="34" charset="0"/>
                <a:cs typeface="Arial" panose="020B0604020202020204" pitchFamily="34" charset="0"/>
              </a:rPr>
              <a:t> 5:0(2:0)</a:t>
            </a:r>
          </a:p>
          <a:p>
            <a:pPr algn="just"/>
            <a:r>
              <a:rPr lang="cs-CZ" sz="1100" dirty="0">
                <a:latin typeface="Arial" panose="020B0604020202020204" pitchFamily="34" charset="0"/>
                <a:cs typeface="Arial" panose="020B0604020202020204" pitchFamily="34" charset="0"/>
              </a:rPr>
              <a:t>šlágr kola ve kterém hosté neměli svůj den. Dopouštěli se spousty chyb a Most trestal. Za stavu 1:0 mělo Štětí šance na vyrovnání, ale místo toho v závěru 1. půle znova inkasovalo.2 branky vstřelil Dominik Valenta. </a:t>
            </a:r>
          </a:p>
          <a:p>
            <a:pPr algn="just"/>
            <a:r>
              <a:rPr lang="cs-CZ" sz="1400" u="sng" dirty="0">
                <a:solidFill>
                  <a:schemeClr val="accent6">
                    <a:lumMod val="50000"/>
                  </a:schemeClr>
                </a:solidFill>
                <a:latin typeface="Arial Black" panose="020B0A04020102020204" pitchFamily="34" charset="0"/>
              </a:rPr>
              <a:t>FK Litoměřicko B</a:t>
            </a:r>
            <a:r>
              <a:rPr lang="cs-CZ" sz="1400" b="0" u="sng" dirty="0">
                <a:solidFill>
                  <a:schemeClr val="accent6">
                    <a:lumMod val="50000"/>
                  </a:schemeClr>
                </a:solidFill>
                <a:latin typeface="Arial Black" panose="020B0A04020102020204" pitchFamily="34" charset="0"/>
              </a:rPr>
              <a:t> - </a:t>
            </a:r>
            <a:r>
              <a:rPr lang="cs-CZ" sz="1400" u="sng" dirty="0">
                <a:solidFill>
                  <a:schemeClr val="accent6">
                    <a:lumMod val="50000"/>
                  </a:schemeClr>
                </a:solidFill>
                <a:latin typeface="Arial Black" panose="020B0A04020102020204" pitchFamily="34" charset="0"/>
              </a:rPr>
              <a:t>FK Bílina    3</a:t>
            </a:r>
            <a:r>
              <a:rPr lang="cs-CZ" sz="1400" u="sng" dirty="0">
                <a:solidFill>
                  <a:schemeClr val="accent6">
                    <a:lumMod val="50000"/>
                  </a:schemeClr>
                </a:solidFill>
                <a:latin typeface="Arial Black" panose="020B0A04020102020204" pitchFamily="34" charset="0"/>
                <a:cs typeface="Arial" panose="020B0604020202020204" pitchFamily="34" charset="0"/>
              </a:rPr>
              <a:t>:3(3:1)  4:5 PK</a:t>
            </a:r>
          </a:p>
          <a:p>
            <a:pPr algn="just"/>
            <a:r>
              <a:rPr lang="cs-CZ" sz="1100" dirty="0" smtClean="0">
                <a:latin typeface="Arial" panose="020B0604020202020204" pitchFamily="34" charset="0"/>
                <a:cs typeface="Arial" panose="020B0604020202020204" pitchFamily="34" charset="0"/>
              </a:rPr>
              <a:t>v </a:t>
            </a:r>
            <a:r>
              <a:rPr lang="cs-CZ" sz="1100" dirty="0">
                <a:latin typeface="Arial" panose="020B0604020202020204" pitchFamily="34" charset="0"/>
                <a:cs typeface="Arial" panose="020B0604020202020204" pitchFamily="34" charset="0"/>
              </a:rPr>
              <a:t>68. minutě vedli ještě domácí 3:1. K vítězství to však nedotáhli, protože Dominik Čermák a po něm František Tůma dokázali vyrovnat na konečných 3:3. Nakonec Litoměřice </a:t>
            </a:r>
            <a:r>
              <a:rPr lang="cs-CZ" sz="1100" dirty="0" smtClean="0">
                <a:latin typeface="Arial" panose="020B0604020202020204" pitchFamily="34" charset="0"/>
                <a:cs typeface="Arial" panose="020B0604020202020204" pitchFamily="34" charset="0"/>
              </a:rPr>
              <a:t>neuspěly </a:t>
            </a:r>
            <a:r>
              <a:rPr lang="cs-CZ" sz="1100" dirty="0">
                <a:latin typeface="Arial" panose="020B0604020202020204" pitchFamily="34" charset="0"/>
                <a:cs typeface="Arial" panose="020B0604020202020204" pitchFamily="34" charset="0"/>
              </a:rPr>
              <a:t>ani na penalty.</a:t>
            </a:r>
          </a:p>
          <a:p>
            <a:r>
              <a:rPr lang="cs-CZ" sz="1600" b="0" u="sng" dirty="0">
                <a:solidFill>
                  <a:schemeClr val="accent6">
                    <a:lumMod val="50000"/>
                  </a:schemeClr>
                </a:solidFill>
                <a:latin typeface="Arial Black" panose="020B0A04020102020204" pitchFamily="34" charset="0"/>
              </a:rPr>
              <a:t>SK  Vilémov  - FK Slavoj Žatec 2</a:t>
            </a:r>
            <a:r>
              <a:rPr lang="cs-CZ" sz="1600" b="0" u="sng" dirty="0">
                <a:solidFill>
                  <a:schemeClr val="accent6">
                    <a:lumMod val="50000"/>
                  </a:schemeClr>
                </a:solidFill>
                <a:latin typeface="Arial Black" panose="020B0A04020102020204" pitchFamily="34" charset="0"/>
                <a:cs typeface="Arial" panose="020B0604020202020204" pitchFamily="34" charset="0"/>
              </a:rPr>
              <a:t>:0(1:0)</a:t>
            </a:r>
            <a:r>
              <a:rPr lang="cs-CZ" sz="1600" dirty="0">
                <a:solidFill>
                  <a:schemeClr val="accent6">
                    <a:lumMod val="50000"/>
                  </a:schemeClr>
                </a:solidFill>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hosté přijeli bránit a navíc bez několika hráčů základní sestavy. Domácím stačili 2 střely zpoza šestnáctky</a:t>
            </a:r>
          </a:p>
          <a:p>
            <a:pPr algn="ctr"/>
            <a:r>
              <a:rPr lang="cs-CZ" sz="1600" dirty="0">
                <a:latin typeface="Arial" panose="020B0604020202020204" pitchFamily="34" charset="0"/>
                <a:cs typeface="Arial" panose="020B0604020202020204" pitchFamily="34" charset="0"/>
              </a:rPr>
              <a:t>    </a:t>
            </a:r>
            <a:r>
              <a:rPr lang="cs-CZ" sz="1400" b="0" dirty="0">
                <a:latin typeface="Arial Black" panose="020B0A04020102020204" pitchFamily="34" charset="0"/>
                <a:cs typeface="Arial" panose="020B0604020202020204" pitchFamily="34" charset="0"/>
              </a:rPr>
              <a:t>   </a:t>
            </a:r>
            <a:r>
              <a:rPr lang="cs-CZ" sz="1400" b="0" u="sng" dirty="0">
                <a:solidFill>
                  <a:schemeClr val="accent6">
                    <a:lumMod val="50000"/>
                  </a:schemeClr>
                </a:solidFill>
                <a:latin typeface="Arial Black" panose="020B0A04020102020204" pitchFamily="34" charset="0"/>
              </a:rPr>
              <a:t>FK Jílové - TJ Krupka   2</a:t>
            </a:r>
            <a:r>
              <a:rPr lang="cs-CZ" sz="1400" b="0" u="sng" dirty="0">
                <a:solidFill>
                  <a:schemeClr val="accent6">
                    <a:lumMod val="50000"/>
                  </a:schemeClr>
                </a:solidFill>
                <a:latin typeface="Arial Black" panose="020B0A04020102020204" pitchFamily="34" charset="0"/>
                <a:cs typeface="Arial" panose="020B0604020202020204" pitchFamily="34" charset="0"/>
              </a:rPr>
              <a:t>:0(1:0) </a:t>
            </a:r>
          </a:p>
          <a:p>
            <a:r>
              <a:rPr lang="cs-CZ" b="0" dirty="0" smtClean="0"/>
              <a:t> </a:t>
            </a:r>
            <a:r>
              <a:rPr lang="cs-CZ" b="0" dirty="0"/>
              <a:t>vyrovnané utkání, ve kterém rozhodla lepší </a:t>
            </a:r>
            <a:r>
              <a:rPr lang="cs-CZ" b="0" dirty="0" smtClean="0"/>
              <a:t>koncovka. 2 góly vstřelil Bílek</a:t>
            </a:r>
          </a:p>
          <a:p>
            <a:r>
              <a:rPr lang="cs-CZ" sz="1300" u="sng" dirty="0" smtClean="0">
                <a:solidFill>
                  <a:schemeClr val="accent6">
                    <a:lumMod val="50000"/>
                  </a:schemeClr>
                </a:solidFill>
                <a:latin typeface="Arial Black" panose="020B0A04020102020204" pitchFamily="34" charset="0"/>
              </a:rPr>
              <a:t>TJ </a:t>
            </a:r>
            <a:r>
              <a:rPr lang="cs-CZ" sz="1300" u="sng" dirty="0" err="1">
                <a:solidFill>
                  <a:schemeClr val="accent6">
                    <a:lumMod val="50000"/>
                  </a:schemeClr>
                </a:solidFill>
                <a:latin typeface="Arial Black" panose="020B0A04020102020204" pitchFamily="34" charset="0"/>
              </a:rPr>
              <a:t>H.Jiřetín</a:t>
            </a:r>
            <a:r>
              <a:rPr lang="cs-CZ" sz="1300" u="sng" dirty="0">
                <a:solidFill>
                  <a:schemeClr val="accent6">
                    <a:lumMod val="50000"/>
                  </a:schemeClr>
                </a:solidFill>
                <a:latin typeface="Arial Black" panose="020B0A04020102020204" pitchFamily="34" charset="0"/>
              </a:rPr>
              <a:t>/FK Litvínov</a:t>
            </a:r>
            <a:r>
              <a:rPr lang="cs-CZ" sz="1300" b="0" u="sng" dirty="0">
                <a:solidFill>
                  <a:schemeClr val="accent6">
                    <a:lumMod val="50000"/>
                  </a:schemeClr>
                </a:solidFill>
                <a:latin typeface="Arial Black" panose="020B0A04020102020204" pitchFamily="34" charset="0"/>
              </a:rPr>
              <a:t> - </a:t>
            </a:r>
            <a:r>
              <a:rPr lang="cs-CZ" sz="1300" u="sng" dirty="0">
                <a:solidFill>
                  <a:schemeClr val="accent6">
                    <a:lumMod val="50000"/>
                  </a:schemeClr>
                </a:solidFill>
                <a:latin typeface="Arial Black" panose="020B0A04020102020204" pitchFamily="34" charset="0"/>
              </a:rPr>
              <a:t>Baník Modlany 3:2(0:1)</a:t>
            </a:r>
          </a:p>
          <a:p>
            <a:r>
              <a:rPr lang="cs-CZ" sz="1100" dirty="0" smtClean="0">
                <a:latin typeface="Arial" panose="020B0604020202020204" pitchFamily="34" charset="0"/>
                <a:cs typeface="Arial" panose="020B0604020202020204" pitchFamily="34" charset="0"/>
              </a:rPr>
              <a:t>Modlany hledají podzimní formu. I když v poločase vedli, tak nakonec odjeli domů bez bodu. Šípek z penalty snížil 2 minuty před koncem jen na 2:3</a:t>
            </a:r>
          </a:p>
          <a:p>
            <a:r>
              <a:rPr lang="cs-CZ" sz="1400" u="sng" dirty="0" smtClean="0">
                <a:solidFill>
                  <a:schemeClr val="accent6">
                    <a:lumMod val="50000"/>
                  </a:schemeClr>
                </a:solidFill>
                <a:latin typeface="Arial Black" panose="020B0A04020102020204" pitchFamily="34" charset="0"/>
              </a:rPr>
              <a:t>FK </a:t>
            </a:r>
            <a:r>
              <a:rPr lang="cs-CZ" sz="1400" u="sng" dirty="0">
                <a:solidFill>
                  <a:schemeClr val="accent6">
                    <a:lumMod val="50000"/>
                  </a:schemeClr>
                </a:solidFill>
                <a:latin typeface="Arial Black" panose="020B0A04020102020204" pitchFamily="34" charset="0"/>
              </a:rPr>
              <a:t>Neštěmice</a:t>
            </a:r>
            <a:r>
              <a:rPr lang="cs-CZ" sz="1400" b="0" u="sng" dirty="0">
                <a:solidFill>
                  <a:schemeClr val="accent6">
                    <a:lumMod val="50000"/>
                  </a:schemeClr>
                </a:solidFill>
                <a:latin typeface="Arial Black" panose="020B0A04020102020204" pitchFamily="34" charset="0"/>
              </a:rPr>
              <a:t> - </a:t>
            </a:r>
            <a:r>
              <a:rPr lang="cs-CZ" sz="1400" u="sng" dirty="0">
                <a:solidFill>
                  <a:schemeClr val="accent6">
                    <a:lumMod val="50000"/>
                  </a:schemeClr>
                </a:solidFill>
                <a:latin typeface="Arial Black" panose="020B0A04020102020204" pitchFamily="34" charset="0"/>
              </a:rPr>
              <a:t>TJ Spartak Perštejn   0</a:t>
            </a:r>
            <a:r>
              <a:rPr lang="cs-CZ" sz="1400" u="sng" dirty="0">
                <a:solidFill>
                  <a:schemeClr val="accent6">
                    <a:lumMod val="50000"/>
                  </a:schemeClr>
                </a:solidFill>
                <a:latin typeface="Arial Black" panose="020B0A04020102020204" pitchFamily="34" charset="0"/>
                <a:cs typeface="Arial" panose="020B0604020202020204" pitchFamily="34" charset="0"/>
              </a:rPr>
              <a:t>:4(0:1) </a:t>
            </a:r>
          </a:p>
          <a:p>
            <a:pPr algn="just"/>
            <a:r>
              <a:rPr lang="cs-CZ" sz="1100" dirty="0">
                <a:latin typeface="Arial" panose="020B0604020202020204" pitchFamily="34" charset="0"/>
                <a:cs typeface="Arial" panose="020B0604020202020204" pitchFamily="34" charset="0"/>
              </a:rPr>
              <a:t>domácí zcela vyhořeli. Na 1:0 dal Dolejška a když se po změně stran nechal vyloučit střídající Stehlík, tak toho soupeř využil k dalším gólům.</a:t>
            </a:r>
          </a:p>
          <a:p>
            <a:pPr algn="just"/>
            <a:r>
              <a:rPr lang="cs-CZ" sz="1400" u="sng" dirty="0">
                <a:solidFill>
                  <a:schemeClr val="accent6">
                    <a:lumMod val="50000"/>
                  </a:schemeClr>
                </a:solidFill>
                <a:latin typeface="Arial Black" panose="020B0A04020102020204" pitchFamily="34" charset="0"/>
              </a:rPr>
              <a:t>FK Jiskra Modrá</a:t>
            </a:r>
            <a:r>
              <a:rPr lang="cs-CZ" sz="1400" b="0" u="sng" dirty="0">
                <a:solidFill>
                  <a:schemeClr val="accent6">
                    <a:lumMod val="50000"/>
                  </a:schemeClr>
                </a:solidFill>
                <a:latin typeface="Arial Black" panose="020B0A04020102020204" pitchFamily="34" charset="0"/>
              </a:rPr>
              <a:t> - </a:t>
            </a:r>
            <a:r>
              <a:rPr lang="cs-CZ" sz="1400" u="sng" dirty="0">
                <a:solidFill>
                  <a:schemeClr val="accent6">
                    <a:lumMod val="50000"/>
                  </a:schemeClr>
                </a:solidFill>
                <a:latin typeface="Arial Black" panose="020B0A04020102020204" pitchFamily="34" charset="0"/>
              </a:rPr>
              <a:t>TJ Sokol Srbice  2</a:t>
            </a:r>
            <a:r>
              <a:rPr lang="cs-CZ" sz="1400" u="sng" dirty="0">
                <a:solidFill>
                  <a:schemeClr val="accent6">
                    <a:lumMod val="50000"/>
                  </a:schemeClr>
                </a:solidFill>
                <a:latin typeface="Arial Black" panose="020B0A04020102020204" pitchFamily="34" charset="0"/>
                <a:cs typeface="Arial" panose="020B0604020202020204" pitchFamily="34" charset="0"/>
              </a:rPr>
              <a:t>:4(0:3) </a:t>
            </a:r>
          </a:p>
          <a:p>
            <a:r>
              <a:rPr lang="cs-CZ" sz="1100" dirty="0" smtClean="0">
                <a:latin typeface="Arial" panose="020B0604020202020204" pitchFamily="34" charset="0"/>
                <a:cs typeface="Arial" panose="020B0604020202020204" pitchFamily="34" charset="0"/>
              </a:rPr>
              <a:t>pro domácí převelice důležité utkání. Bohužel už v poločase prohrávali 3:0. 3 góly dal Jan Stibor.</a:t>
            </a:r>
            <a:endParaRPr lang="cs-CZ" sz="1400" u="sng" dirty="0">
              <a:latin typeface="Arial" panose="020B0604020202020204" pitchFamily="34" charset="0"/>
              <a:cs typeface="Arial" panose="020B0604020202020204" pitchFamily="34" charset="0"/>
            </a:endParaRPr>
          </a:p>
        </p:txBody>
      </p:sp>
      <p:sp>
        <p:nvSpPr>
          <p:cNvPr id="13" name="TextovéPole 12"/>
          <p:cNvSpPr txBox="1"/>
          <p:nvPr/>
        </p:nvSpPr>
        <p:spPr>
          <a:xfrm>
            <a:off x="71984" y="91108"/>
            <a:ext cx="4656381" cy="523220"/>
          </a:xfrm>
          <a:prstGeom prst="rect">
            <a:avLst/>
          </a:prstGeom>
          <a:pattFill prst="wdDnDiag">
            <a:fgClr>
              <a:srgbClr val="CCFFFF"/>
            </a:fgClr>
            <a:bgClr>
              <a:schemeClr val="bg1"/>
            </a:bgClr>
          </a:pattFill>
          <a:effectLst>
            <a:softEdge rad="0"/>
          </a:effectLst>
        </p:spPr>
        <p:txBody>
          <a:bodyPr wrap="square" rtlCol="0">
            <a:spAutoFit/>
          </a:bodyPr>
          <a:lstStyle/>
          <a:p>
            <a:pPr algn="ctr"/>
            <a:r>
              <a:rPr lang="cs-CZ" sz="2400" u="sng" dirty="0">
                <a:solidFill>
                  <a:srgbClr val="000066"/>
                </a:solidFill>
                <a:effectLst>
                  <a:outerShdw blurRad="38100" dist="38100" dir="2700000" algn="tl">
                    <a:srgbClr val="000000">
                      <a:alpha val="43137"/>
                    </a:srgbClr>
                  </a:outerShdw>
                </a:effectLst>
                <a:latin typeface="Imprint MT Shadow" panose="04020605060303030202" pitchFamily="82" charset="0"/>
              </a:rPr>
              <a:t> </a:t>
            </a:r>
            <a:r>
              <a:rPr lang="cs-CZ" sz="2800" u="sng" dirty="0">
                <a:effectLst>
                  <a:outerShdw blurRad="38100" dist="38100" dir="2700000" algn="tl">
                    <a:srgbClr val="000000">
                      <a:alpha val="43137"/>
                    </a:srgbClr>
                  </a:outerShdw>
                </a:effectLst>
                <a:latin typeface="Imprint MT Shadow" panose="04020605060303030202" pitchFamily="82" charset="0"/>
              </a:rPr>
              <a:t>22. kolo Ústeckého přeboru</a:t>
            </a:r>
          </a:p>
        </p:txBody>
      </p:sp>
      <p:sp>
        <p:nvSpPr>
          <p:cNvPr id="19" name="Obdélník 18"/>
          <p:cNvSpPr/>
          <p:nvPr/>
        </p:nvSpPr>
        <p:spPr>
          <a:xfrm>
            <a:off x="5616964" y="130806"/>
            <a:ext cx="4573720" cy="3254096"/>
          </a:xfrm>
          <a:prstGeom prst="rect">
            <a:avLst/>
          </a:prstGeom>
        </p:spPr>
        <p:txBody>
          <a:bodyPr wrap="square">
            <a:spAutoFit/>
          </a:bodyPr>
          <a:lstStyle/>
          <a:p>
            <a:pPr algn="ctr">
              <a:lnSpc>
                <a:spcPct val="107000"/>
              </a:lnSpc>
              <a:spcAft>
                <a:spcPts val="0"/>
              </a:spcAft>
            </a:pPr>
            <a:r>
              <a:rPr lang="cs-CZ" sz="1800" u="sng" dirty="0">
                <a:latin typeface="Arial" panose="020B0604020202020204" pitchFamily="34" charset="0"/>
                <a:ea typeface="Calibri" panose="020F0502020204030204" pitchFamily="34" charset="0"/>
                <a:cs typeface="Arial" panose="020B0604020202020204" pitchFamily="34" charset="0"/>
              </a:rPr>
              <a:t>Miloslav Hromy – trenér </a:t>
            </a:r>
            <a:r>
              <a:rPr lang="cs-CZ" sz="1800" u="sng" dirty="0" smtClean="0">
                <a:latin typeface="Arial" panose="020B0604020202020204" pitchFamily="34" charset="0"/>
                <a:ea typeface="Calibri" panose="020F0502020204030204" pitchFamily="34" charset="0"/>
                <a:cs typeface="Arial" panose="020B0604020202020204" pitchFamily="34" charset="0"/>
              </a:rPr>
              <a:t>Štětí </a:t>
            </a:r>
          </a:p>
          <a:p>
            <a:pPr algn="ctr">
              <a:lnSpc>
                <a:spcPct val="107000"/>
              </a:lnSpc>
              <a:spcAft>
                <a:spcPts val="0"/>
              </a:spcAft>
            </a:pPr>
            <a:r>
              <a:rPr lang="cs-CZ" sz="1800" u="sng" dirty="0" smtClean="0">
                <a:latin typeface="Arial" panose="020B0604020202020204" pitchFamily="34" charset="0"/>
                <a:ea typeface="Calibri" panose="020F0502020204030204" pitchFamily="34" charset="0"/>
                <a:cs typeface="Arial" panose="020B0604020202020204" pitchFamily="34" charset="0"/>
              </a:rPr>
              <a:t>Štětí – Brozany mladší žáci</a:t>
            </a:r>
            <a:endParaRPr lang="cs-CZ" sz="1800" u="sng"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dirty="0">
                <a:latin typeface="Arial" panose="020B0604020202020204" pitchFamily="34" charset="0"/>
                <a:ea typeface="Calibri" panose="020F0502020204030204" pitchFamily="34" charset="0"/>
                <a:cs typeface="Arial" panose="020B0604020202020204" pitchFamily="34" charset="0"/>
              </a:rPr>
              <a:t>Výkon mužstva musím pochválit.  Kdyby to skončilo o deset branek více, tak se nemohl nikdo divit. I když panovalo velké vedro, tak jsme byli plni pohybu a spoluhráčům se nabízeli. Škoda jen, že jsme nedokázali využít více gólových příležitostí.  V neděli 29. 4. 2018 v 11:45 hrajeme doma poslední zápas v základní skupině proti ASK Lovosice. Přítomny budou kamery KTV Štětí a tak přijďte fandit. </a:t>
            </a:r>
          </a:p>
          <a:p>
            <a:pPr algn="just">
              <a:lnSpc>
                <a:spcPct val="107000"/>
              </a:lnSpc>
              <a:spcAft>
                <a:spcPts val="0"/>
              </a:spcAft>
            </a:pPr>
            <a:r>
              <a:rPr lang="cs-CZ" u="sng" dirty="0">
                <a:latin typeface="Arial" panose="020B0604020202020204" pitchFamily="34" charset="0"/>
                <a:ea typeface="Calibri" panose="020F0502020204030204" pitchFamily="34" charset="0"/>
                <a:cs typeface="Arial" panose="020B0604020202020204" pitchFamily="34" charset="0"/>
              </a:rPr>
              <a:t>Branky:</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D.Hromy</a:t>
            </a:r>
            <a:r>
              <a:rPr lang="cs-CZ" dirty="0">
                <a:latin typeface="Arial" panose="020B0604020202020204" pitchFamily="34" charset="0"/>
                <a:ea typeface="Calibri" panose="020F0502020204030204" pitchFamily="34" charset="0"/>
                <a:cs typeface="Arial" panose="020B0604020202020204" pitchFamily="34" charset="0"/>
              </a:rPr>
              <a:t> 3 , Lukáš </a:t>
            </a:r>
            <a:r>
              <a:rPr lang="cs-CZ" dirty="0" err="1">
                <a:latin typeface="Arial" panose="020B0604020202020204" pitchFamily="34" charset="0"/>
                <a:ea typeface="Calibri" panose="020F0502020204030204" pitchFamily="34" charset="0"/>
                <a:cs typeface="Arial" panose="020B0604020202020204" pitchFamily="34" charset="0"/>
              </a:rPr>
              <a:t>Širochoma</a:t>
            </a:r>
            <a:r>
              <a:rPr lang="cs-CZ" dirty="0">
                <a:latin typeface="Arial" panose="020B0604020202020204" pitchFamily="34" charset="0"/>
                <a:ea typeface="Calibri" panose="020F0502020204030204" pitchFamily="34" charset="0"/>
                <a:cs typeface="Arial" panose="020B0604020202020204" pitchFamily="34" charset="0"/>
              </a:rPr>
              <a:t> 1, </a:t>
            </a:r>
            <a:r>
              <a:rPr lang="cs-CZ" dirty="0" err="1">
                <a:latin typeface="Arial" panose="020B0604020202020204" pitchFamily="34" charset="0"/>
                <a:ea typeface="Calibri" panose="020F0502020204030204" pitchFamily="34" charset="0"/>
                <a:cs typeface="Arial" panose="020B0604020202020204" pitchFamily="34" charset="0"/>
              </a:rPr>
              <a:t>M.Eisenhammer</a:t>
            </a:r>
            <a:r>
              <a:rPr lang="cs-CZ"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u="sng" dirty="0">
                <a:latin typeface="Arial" panose="020B0604020202020204" pitchFamily="34" charset="0"/>
                <a:ea typeface="Calibri" panose="020F0502020204030204" pitchFamily="34" charset="0"/>
                <a:cs typeface="Arial" panose="020B0604020202020204" pitchFamily="34" charset="0"/>
              </a:rPr>
              <a:t>Sestava:</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P.Hůrka-B.Koleničová</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M.Borovec</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R.Paďour</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L.Širochoman</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A.Kožarská</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M.Kačo</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D.Hromy</a:t>
            </a:r>
            <a:r>
              <a:rPr lang="cs-CZ" dirty="0">
                <a:latin typeface="Arial" panose="020B0604020202020204" pitchFamily="34" charset="0"/>
                <a:ea typeface="Calibri" panose="020F0502020204030204" pitchFamily="34" charset="0"/>
                <a:cs typeface="Arial" panose="020B0604020202020204" pitchFamily="34" charset="0"/>
              </a:rPr>
              <a:t>(K), </a:t>
            </a:r>
            <a:r>
              <a:rPr lang="cs-CZ" dirty="0" err="1">
                <a:latin typeface="Arial" panose="020B0604020202020204" pitchFamily="34" charset="0"/>
                <a:ea typeface="Calibri" panose="020F0502020204030204" pitchFamily="34" charset="0"/>
                <a:cs typeface="Arial" panose="020B0604020202020204" pitchFamily="34" charset="0"/>
              </a:rPr>
              <a:t>L.Viktora</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J.Viktora</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R.Kolačev</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D.Lančarič</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M.Eisenhammer</a:t>
            </a:r>
            <a:endParaRPr lang="cs-CZ"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u="sng" dirty="0">
                <a:latin typeface="Arial" panose="020B0604020202020204" pitchFamily="34" charset="0"/>
                <a:ea typeface="Calibri" panose="020F0502020204030204" pitchFamily="34" charset="0"/>
                <a:cs typeface="Arial" panose="020B0604020202020204" pitchFamily="34" charset="0"/>
              </a:rPr>
              <a:t>Trenér:</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D.Hromy</a:t>
            </a:r>
            <a:r>
              <a:rPr lang="cs-CZ" dirty="0">
                <a:latin typeface="Arial" panose="020B0604020202020204" pitchFamily="34" charset="0"/>
                <a:ea typeface="Calibri" panose="020F0502020204030204" pitchFamily="34" charset="0"/>
                <a:cs typeface="Arial" panose="020B0604020202020204" pitchFamily="34" charset="0"/>
              </a:rPr>
              <a:t>  </a:t>
            </a:r>
            <a:r>
              <a:rPr lang="cs-CZ" u="sng" dirty="0">
                <a:latin typeface="Arial" panose="020B0604020202020204" pitchFamily="34" charset="0"/>
                <a:ea typeface="Calibri" panose="020F0502020204030204" pitchFamily="34" charset="0"/>
                <a:cs typeface="Arial" panose="020B0604020202020204" pitchFamily="34" charset="0"/>
              </a:rPr>
              <a:t>Vedoucí:</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P.Záloha</a:t>
            </a:r>
            <a:endParaRPr lang="cs-CZ"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u="sng" dirty="0">
                <a:latin typeface="Arial" panose="020B0604020202020204" pitchFamily="34" charset="0"/>
                <a:ea typeface="Calibri" panose="020F0502020204030204" pitchFamily="34" charset="0"/>
                <a:cs typeface="Arial" panose="020B0604020202020204" pitchFamily="34" charset="0"/>
              </a:rPr>
              <a:t>Rozhodčí:</a:t>
            </a:r>
            <a:r>
              <a:rPr lang="cs-CZ" dirty="0">
                <a:latin typeface="Arial" panose="020B0604020202020204" pitchFamily="34" charset="0"/>
                <a:ea typeface="Calibri" panose="020F0502020204030204" pitchFamily="34" charset="0"/>
                <a:cs typeface="Arial" panose="020B0604020202020204" pitchFamily="34" charset="0"/>
              </a:rPr>
              <a:t> </a:t>
            </a:r>
            <a:r>
              <a:rPr lang="cs-CZ" dirty="0" err="1">
                <a:latin typeface="Arial" panose="020B0604020202020204" pitchFamily="34" charset="0"/>
                <a:ea typeface="Calibri" panose="020F0502020204030204" pitchFamily="34" charset="0"/>
                <a:cs typeface="Arial" panose="020B0604020202020204" pitchFamily="34" charset="0"/>
              </a:rPr>
              <a:t>L.Vlk</a:t>
            </a:r>
            <a:endParaRPr lang="cs-CZ" dirty="0">
              <a:latin typeface="Arial" panose="020B0604020202020204" pitchFamily="34" charset="0"/>
              <a:ea typeface="Calibri" panose="020F0502020204030204" pitchFamily="34" charset="0"/>
              <a:cs typeface="Arial" panose="020B0604020202020204" pitchFamily="34" charset="0"/>
            </a:endParaRPr>
          </a:p>
        </p:txBody>
      </p:sp>
      <p:pic>
        <p:nvPicPr>
          <p:cNvPr id="21" name="Obrázek 20"/>
          <p:cNvPicPr>
            <a:picLocks noChangeAspect="1"/>
          </p:cNvPicPr>
          <p:nvPr/>
        </p:nvPicPr>
        <p:blipFill>
          <a:blip r:embed="rId3"/>
          <a:stretch>
            <a:fillRect/>
          </a:stretch>
        </p:blipFill>
        <p:spPr>
          <a:xfrm>
            <a:off x="5818054" y="3619500"/>
            <a:ext cx="3742349" cy="284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15" name="TextovéPole 14"/>
          <p:cNvSpPr txBox="1"/>
          <p:nvPr/>
        </p:nvSpPr>
        <p:spPr>
          <a:xfrm>
            <a:off x="1656160" y="70021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endParaRPr lang="cs-CZ" sz="800" dirty="0">
              <a:latin typeface="Bookman Old Style" pitchFamily="18" charset="0"/>
            </a:endParaRPr>
          </a:p>
        </p:txBody>
      </p:sp>
      <p:sp>
        <p:nvSpPr>
          <p:cNvPr id="3" name="TextovéPole 2">
            <a:extLst>
              <a:ext uri="{FF2B5EF4-FFF2-40B4-BE49-F238E27FC236}">
                <a16:creationId xmlns:a16="http://schemas.microsoft.com/office/drawing/2014/main" id="{F6E2931A-974D-4F14-9211-B7EB04A6042A}"/>
              </a:ext>
            </a:extLst>
          </p:cNvPr>
          <p:cNvSpPr txBox="1"/>
          <p:nvPr/>
        </p:nvSpPr>
        <p:spPr>
          <a:xfrm>
            <a:off x="5349541" y="3421533"/>
            <a:ext cx="4658357" cy="3416320"/>
          </a:xfrm>
          <a:prstGeom prst="rect">
            <a:avLst/>
          </a:prstGeom>
          <a:pattFill prst="dashVert">
            <a:fgClr>
              <a:srgbClr val="FFFFCC"/>
            </a:fgClr>
            <a:bgClr>
              <a:schemeClr val="bg1"/>
            </a:bgClr>
          </a:pattFill>
          <a:effectLst>
            <a:softEdge rad="228600"/>
          </a:effectLst>
        </p:spPr>
        <p:txBody>
          <a:bodyPr wrap="square" rtlCol="0">
            <a:spAutoFit/>
          </a:bodyPr>
          <a:lstStyle/>
          <a:p>
            <a:pPr algn="just"/>
            <a:r>
              <a:rPr lang="cs-CZ" dirty="0">
                <a:latin typeface="Arial" panose="020B0604020202020204" pitchFamily="34" charset="0"/>
                <a:cs typeface="Arial" panose="020B0604020202020204" pitchFamily="34" charset="0"/>
              </a:rPr>
              <a:t>Ještě zdaleka nemají mužstva odehrány všechny zápasy. Nepatří k nim Most, který se na čele odpoutal na 6 bodů před Štětí, které má o zápas méně. Třetí jsou Modlany, které hledají podzimní formu, ale 2 zápasy k dobru jim naději na postup v tabulce jim dávají. Srbice na 4. místě zatím ambice, se kterými vstupovaly do jarní části nenaplnily, i když teď vyhrály v Modré. V posledních  2 zápasech prohrálo pátá Krupka a přišla o jarní neporazitelnost. Do horní poloviny tabulky na 6. místo se už dostal Vilémov.  V horní polovině tabulky jsou i 7. Horní Jiřetín/Litvínov a 8. Jílové. V klidném středu na 9. místě se drží i Perštejn, který v posledních 2 zápasech na hřišti soupeře vyhrál.  Od 10. místa dolů se už hraje o záchranu. Na 10. místě je </a:t>
            </a:r>
            <a:r>
              <a:rPr lang="cs-CZ" dirty="0" err="1">
                <a:latin typeface="Arial" panose="020B0604020202020204" pitchFamily="34" charset="0"/>
                <a:cs typeface="Arial" panose="020B0604020202020204" pitchFamily="34" charset="0"/>
              </a:rPr>
              <a:t>Brná</a:t>
            </a:r>
            <a:r>
              <a:rPr lang="cs-CZ" dirty="0">
                <a:latin typeface="Arial" panose="020B0604020202020204" pitchFamily="34" charset="0"/>
                <a:cs typeface="Arial" panose="020B0604020202020204" pitchFamily="34" charset="0"/>
              </a:rPr>
              <a:t>, která už to přiznává na svých internetových stránkách. Na podzim v horní polovině hrající Žatec se propadl na </a:t>
            </a:r>
            <a:r>
              <a:rPr lang="cs-CZ" dirty="0" smtClean="0">
                <a:latin typeface="Arial" panose="020B0604020202020204" pitchFamily="34" charset="0"/>
                <a:cs typeface="Arial" panose="020B0604020202020204" pitchFamily="34" charset="0"/>
              </a:rPr>
              <a:t>12. místo, kterého po dohrávce </a:t>
            </a:r>
            <a:r>
              <a:rPr lang="cs-CZ" dirty="0" err="1" smtClean="0">
                <a:latin typeface="Arial" panose="020B0604020202020204" pitchFamily="34" charset="0"/>
                <a:cs typeface="Arial" panose="020B0604020202020204" pitchFamily="34" charset="0"/>
              </a:rPr>
              <a:t>předběli</a:t>
            </a:r>
            <a:r>
              <a:rPr lang="cs-CZ" dirty="0" smtClean="0">
                <a:latin typeface="Arial" panose="020B0604020202020204" pitchFamily="34" charset="0"/>
                <a:cs typeface="Arial" panose="020B0604020202020204" pitchFamily="34" charset="0"/>
              </a:rPr>
              <a:t> Litoměřice B. . </a:t>
            </a:r>
            <a:r>
              <a:rPr lang="cs-CZ" dirty="0">
                <a:latin typeface="Arial" panose="020B0604020202020204" pitchFamily="34" charset="0"/>
                <a:cs typeface="Arial" panose="020B0604020202020204" pitchFamily="34" charset="0"/>
              </a:rPr>
              <a:t>Na </a:t>
            </a:r>
            <a:r>
              <a:rPr lang="cs-CZ" dirty="0" smtClean="0">
                <a:latin typeface="Arial" panose="020B0604020202020204" pitchFamily="34" charset="0"/>
                <a:cs typeface="Arial" panose="020B0604020202020204" pitchFamily="34" charset="0"/>
              </a:rPr>
              <a:t>13</a:t>
            </a:r>
            <a:r>
              <a:rPr lang="cs-CZ" dirty="0">
                <a:latin typeface="Arial" panose="020B0604020202020204" pitchFamily="34" charset="0"/>
                <a:cs typeface="Arial" panose="020B0604020202020204" pitchFamily="34" charset="0"/>
              </a:rPr>
              <a:t>. místě jsou Bílina a Litoměřicko B. </a:t>
            </a:r>
            <a:r>
              <a:rPr lang="cs-CZ" dirty="0" err="1">
                <a:latin typeface="Arial" panose="020B0604020202020204" pitchFamily="34" charset="0"/>
                <a:cs typeface="Arial" panose="020B0604020202020204" pitchFamily="34" charset="0"/>
              </a:rPr>
              <a:t>Kadaňi</a:t>
            </a:r>
            <a:r>
              <a:rPr lang="cs-CZ" dirty="0">
                <a:latin typeface="Arial" panose="020B0604020202020204" pitchFamily="34" charset="0"/>
                <a:cs typeface="Arial" panose="020B0604020202020204" pitchFamily="34" charset="0"/>
              </a:rPr>
              <a:t> poslední 3 zápasy vyšly, ale s 23 body to nestačí na lepší než 14 místo. Tabulku uzavírají Modrá a Neštěmice</a:t>
            </a:r>
          </a:p>
        </p:txBody>
      </p:sp>
      <p:sp>
        <p:nvSpPr>
          <p:cNvPr id="4" name="Obdélník 3"/>
          <p:cNvSpPr/>
          <p:nvPr/>
        </p:nvSpPr>
        <p:spPr>
          <a:xfrm>
            <a:off x="216000" y="2323356"/>
            <a:ext cx="4555605" cy="4512902"/>
          </a:xfrm>
          <a:prstGeom prst="rect">
            <a:avLst/>
          </a:prstGeom>
        </p:spPr>
        <p:txBody>
          <a:bodyPr wrap="square">
            <a:spAutoFit/>
          </a:bodyPr>
          <a:lstStyle/>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FK Junior Děčín B -  SK Štětí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3:5(1:2)     22.4.2018   17.kolo</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dirty="0">
                <a:latin typeface="Arial" panose="020B0604020202020204" pitchFamily="34" charset="0"/>
                <a:ea typeface="Calibri" panose="020F0502020204030204" pitchFamily="34" charset="0"/>
                <a:cs typeface="Arial" panose="020B0604020202020204" pitchFamily="34" charset="0"/>
              </a:rPr>
              <a:t>Papírové předpoklady před tímto utkáním hovořily v náš prospěch. Očekávalo se, že soupeře přehrajeme, jak herně tak i výsledkově, ale naplnil se pouze první předpoklad. Hned od úvodního hvizdu jsme se usadili na polovině a snažili se zdolat domácí branku. Povedlo se to až v 16. minutě z volného přímého kopu. Chytrou střelou na 1:0 přehodil brankáře Daniel Hromy. Brzy bylo ale srovnáno.  Obrana si dávala přednost, kdo míč odkopne a až to potrestal Adam Slavík brankou na 1:1. S tímto výsledkem jsme se samozřejmě nechtěli smířit, soupeře ještě více zmáčkli a ve 26. minutě Hromy zajistil našemu týmu vedení 2:1. Ještě před změnou stran se nám podařil zvýšit vedení na 3:1 po brance Marka </a:t>
            </a:r>
            <a:r>
              <a:rPr lang="cs-CZ" sz="1050" dirty="0" err="1">
                <a:latin typeface="Arial" panose="020B0604020202020204" pitchFamily="34" charset="0"/>
                <a:ea typeface="Calibri" panose="020F0502020204030204" pitchFamily="34" charset="0"/>
                <a:cs typeface="Arial" panose="020B0604020202020204" pitchFamily="34" charset="0"/>
              </a:rPr>
              <a:t>Eisenhammera</a:t>
            </a:r>
            <a:r>
              <a:rPr lang="cs-CZ" sz="1050" dirty="0">
                <a:latin typeface="Arial" panose="020B0604020202020204" pitchFamily="34" charset="0"/>
                <a:ea typeface="Calibri" panose="020F0502020204030204" pitchFamily="34" charset="0"/>
                <a:cs typeface="Arial" panose="020B0604020202020204" pitchFamily="34" charset="0"/>
              </a:rPr>
              <a:t>.  I ve 2. dějství jsme diktovali tempo hry a jen ne ten gól přijít. </a:t>
            </a:r>
            <a:r>
              <a:rPr lang="cs-CZ" sz="1050" dirty="0" smtClean="0">
                <a:latin typeface="Arial" panose="020B0604020202020204" pitchFamily="34" charset="0"/>
                <a:ea typeface="Calibri" panose="020F0502020204030204" pitchFamily="34" charset="0"/>
                <a:cs typeface="Arial" panose="020B0604020202020204" pitchFamily="34" charset="0"/>
              </a:rPr>
              <a:t>Stejně </a:t>
            </a:r>
            <a:r>
              <a:rPr lang="cs-CZ" sz="1050" dirty="0">
                <a:latin typeface="Arial" panose="020B0604020202020204" pitchFamily="34" charset="0"/>
                <a:ea typeface="Calibri" panose="020F0502020204030204" pitchFamily="34" charset="0"/>
                <a:cs typeface="Arial" panose="020B0604020202020204" pitchFamily="34" charset="0"/>
              </a:rPr>
              <a:t>jako proti Brozanům to vypadalo, že branka je zakletá. Nedáš dostaneš a ve 39.minutě se radovali po dlouhém nákopu domácí z branky na 2:3.  Výsledek byl stále na </a:t>
            </a:r>
            <a:r>
              <a:rPr lang="cs-CZ" sz="1050" dirty="0" smtClean="0">
                <a:latin typeface="Arial" panose="020B0604020202020204" pitchFamily="34" charset="0"/>
                <a:ea typeface="Calibri" panose="020F0502020204030204" pitchFamily="34" charset="0"/>
                <a:cs typeface="Arial" panose="020B0604020202020204" pitchFamily="34" charset="0"/>
              </a:rPr>
              <a:t>vážkách </a:t>
            </a:r>
            <a:r>
              <a:rPr lang="cs-CZ" sz="1050" dirty="0">
                <a:latin typeface="Arial" panose="020B0604020202020204" pitchFamily="34" charset="0"/>
                <a:ea typeface="Calibri" panose="020F0502020204030204" pitchFamily="34" charset="0"/>
                <a:cs typeface="Arial" panose="020B0604020202020204" pitchFamily="34" charset="0"/>
              </a:rPr>
              <a:t>a určité uklidnění přišlo v 53. minutě. Roh jsme zahráli na krátko a obranu jsme tak zmátli, že po ideální přihrávce se trefil na 4:2 Lukáš </a:t>
            </a:r>
            <a:r>
              <a:rPr lang="cs-CZ" sz="1050" dirty="0" err="1">
                <a:latin typeface="Arial" panose="020B0604020202020204" pitchFamily="34" charset="0"/>
                <a:ea typeface="Calibri" panose="020F0502020204030204" pitchFamily="34" charset="0"/>
                <a:cs typeface="Arial" panose="020B0604020202020204" pitchFamily="34" charset="0"/>
              </a:rPr>
              <a:t>Širochoman</a:t>
            </a:r>
            <a:r>
              <a:rPr lang="cs-CZ" sz="1050" dirty="0">
                <a:latin typeface="Arial" panose="020B0604020202020204" pitchFamily="34" charset="0"/>
                <a:ea typeface="Calibri" panose="020F0502020204030204" pitchFamily="34" charset="0"/>
                <a:cs typeface="Arial" panose="020B0604020202020204" pitchFamily="34" charset="0"/>
              </a:rPr>
              <a:t>. O minutu později se stal třígólovým střelce Daniel Hromy</a:t>
            </a:r>
            <a:r>
              <a:rPr lang="cs-CZ" sz="1050" dirty="0" smtClean="0">
                <a:latin typeface="Arial" panose="020B0604020202020204" pitchFamily="34" charset="0"/>
                <a:ea typeface="Calibri" panose="020F0502020204030204" pitchFamily="34" charset="0"/>
                <a:cs typeface="Arial" panose="020B0604020202020204" pitchFamily="34" charset="0"/>
              </a:rPr>
              <a:t>, když </a:t>
            </a:r>
            <a:r>
              <a:rPr lang="cs-CZ" sz="1050" dirty="0">
                <a:latin typeface="Arial" panose="020B0604020202020204" pitchFamily="34" charset="0"/>
                <a:ea typeface="Calibri" panose="020F0502020204030204" pitchFamily="34" charset="0"/>
                <a:cs typeface="Arial" panose="020B0604020202020204" pitchFamily="34" charset="0"/>
              </a:rPr>
              <a:t>se ocitl sám před brankářem a upravil už na5:2. Když už jsme čekali jen na závěrečný hvizd rozhodčího, tak jsme si na chvilku zdřímli a Adam Slavík snížil na konečných 5:2.</a:t>
            </a:r>
          </a:p>
        </p:txBody>
      </p:sp>
      <p:sp>
        <p:nvSpPr>
          <p:cNvPr id="5" name="TextovéPole 4"/>
          <p:cNvSpPr txBox="1"/>
          <p:nvPr/>
        </p:nvSpPr>
        <p:spPr>
          <a:xfrm>
            <a:off x="210624" y="307132"/>
            <a:ext cx="4555605" cy="1815882"/>
          </a:xfrm>
          <a:prstGeom prst="rect">
            <a:avLst/>
          </a:prstGeom>
          <a:gradFill>
            <a:gsLst>
              <a:gs pos="21000">
                <a:srgbClr val="FFFF00"/>
              </a:gs>
              <a:gs pos="93000">
                <a:srgbClr val="66FF66"/>
              </a:gs>
            </a:gsLst>
            <a:lin ang="5400000" scaled="1"/>
          </a:gradFill>
          <a:ln w="50800">
            <a:solidFill>
              <a:srgbClr val="6600CC"/>
            </a:solidFill>
          </a:ln>
          <a:effectLst>
            <a:softEdge rad="0"/>
          </a:effectLst>
        </p:spPr>
        <p:txBody>
          <a:bodyPr wrap="square" rtlCol="0">
            <a:spAutoFit/>
          </a:bodyPr>
          <a:lstStyle/>
          <a:p>
            <a:pPr algn="ctr"/>
            <a:r>
              <a:rPr lang="cs-CZ" sz="2800" dirty="0">
                <a:latin typeface="Arial Black" panose="020B0A04020102020204" pitchFamily="34" charset="0"/>
              </a:rPr>
              <a:t>Šancí měli mladší žáci spousty, ale jejich produktivita byla slabá</a:t>
            </a:r>
          </a:p>
        </p:txBody>
      </p:sp>
      <p:graphicFrame>
        <p:nvGraphicFramePr>
          <p:cNvPr id="6" name="Tabulka 5"/>
          <p:cNvGraphicFramePr>
            <a:graphicFrameLocks noGrp="1"/>
          </p:cNvGraphicFramePr>
          <p:nvPr>
            <p:extLst>
              <p:ext uri="{D42A27DB-BD31-4B8C-83A1-F6EECF244321}">
                <p14:modId xmlns:p14="http://schemas.microsoft.com/office/powerpoint/2010/main" val="2957719983"/>
              </p:ext>
            </p:extLst>
          </p:nvPr>
        </p:nvGraphicFramePr>
        <p:xfrm>
          <a:off x="5349541" y="163116"/>
          <a:ext cx="4687228" cy="3091815"/>
        </p:xfrm>
        <a:graphic>
          <a:graphicData uri="http://schemas.openxmlformats.org/drawingml/2006/table">
            <a:tbl>
              <a:tblPr/>
              <a:tblGrid>
                <a:gridCol w="228367">
                  <a:extLst>
                    <a:ext uri="{9D8B030D-6E8A-4147-A177-3AD203B41FA5}">
                      <a16:colId xmlns:a16="http://schemas.microsoft.com/office/drawing/2014/main" val="1140289576"/>
                    </a:ext>
                  </a:extLst>
                </a:gridCol>
                <a:gridCol w="433897">
                  <a:extLst>
                    <a:ext uri="{9D8B030D-6E8A-4147-A177-3AD203B41FA5}">
                      <a16:colId xmlns:a16="http://schemas.microsoft.com/office/drawing/2014/main" val="1813786344"/>
                    </a:ext>
                  </a:extLst>
                </a:gridCol>
                <a:gridCol w="1395892">
                  <a:extLst>
                    <a:ext uri="{9D8B030D-6E8A-4147-A177-3AD203B41FA5}">
                      <a16:colId xmlns:a16="http://schemas.microsoft.com/office/drawing/2014/main" val="3774547760"/>
                    </a:ext>
                  </a:extLst>
                </a:gridCol>
                <a:gridCol w="365387">
                  <a:extLst>
                    <a:ext uri="{9D8B030D-6E8A-4147-A177-3AD203B41FA5}">
                      <a16:colId xmlns:a16="http://schemas.microsoft.com/office/drawing/2014/main" val="957084917"/>
                    </a:ext>
                  </a:extLst>
                </a:gridCol>
                <a:gridCol w="353968">
                  <a:extLst>
                    <a:ext uri="{9D8B030D-6E8A-4147-A177-3AD203B41FA5}">
                      <a16:colId xmlns:a16="http://schemas.microsoft.com/office/drawing/2014/main" val="1022718808"/>
                    </a:ext>
                  </a:extLst>
                </a:gridCol>
                <a:gridCol w="228367">
                  <a:extLst>
                    <a:ext uri="{9D8B030D-6E8A-4147-A177-3AD203B41FA5}">
                      <a16:colId xmlns:a16="http://schemas.microsoft.com/office/drawing/2014/main" val="1156099500"/>
                    </a:ext>
                  </a:extLst>
                </a:gridCol>
                <a:gridCol w="228367">
                  <a:extLst>
                    <a:ext uri="{9D8B030D-6E8A-4147-A177-3AD203B41FA5}">
                      <a16:colId xmlns:a16="http://schemas.microsoft.com/office/drawing/2014/main" val="3768008291"/>
                    </a:ext>
                  </a:extLst>
                </a:gridCol>
                <a:gridCol w="228367">
                  <a:extLst>
                    <a:ext uri="{9D8B030D-6E8A-4147-A177-3AD203B41FA5}">
                      <a16:colId xmlns:a16="http://schemas.microsoft.com/office/drawing/2014/main" val="1708471734"/>
                    </a:ext>
                  </a:extLst>
                </a:gridCol>
                <a:gridCol w="570917">
                  <a:extLst>
                    <a:ext uri="{9D8B030D-6E8A-4147-A177-3AD203B41FA5}">
                      <a16:colId xmlns:a16="http://schemas.microsoft.com/office/drawing/2014/main" val="1393603923"/>
                    </a:ext>
                  </a:extLst>
                </a:gridCol>
                <a:gridCol w="368241">
                  <a:extLst>
                    <a:ext uri="{9D8B030D-6E8A-4147-A177-3AD203B41FA5}">
                      <a16:colId xmlns:a16="http://schemas.microsoft.com/office/drawing/2014/main" val="2277275441"/>
                    </a:ext>
                  </a:extLst>
                </a:gridCol>
                <a:gridCol w="285458">
                  <a:extLst>
                    <a:ext uri="{9D8B030D-6E8A-4147-A177-3AD203B41FA5}">
                      <a16:colId xmlns:a16="http://schemas.microsoft.com/office/drawing/2014/main" val="2975298108"/>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1552352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Ústecký přebor dospělých 2017-2018 po 22.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3752941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74:30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927529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48:24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0397661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46:38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9300253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42:30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8976010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40:34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30391826"/>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39:29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410858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39:43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0283493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28:38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05251156"/>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41:35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373691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43:49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9819455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48:55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8111228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36:55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3251191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39:43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9046017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36:55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158138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36:48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7123825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39:68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651640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7776238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pic>
        <p:nvPicPr>
          <p:cNvPr id="7" name="Obrázek 6"/>
          <p:cNvPicPr>
            <a:picLocks noChangeAspect="1"/>
          </p:cNvPicPr>
          <p:nvPr/>
        </p:nvPicPr>
        <p:blipFill>
          <a:blip r:embed="rId3"/>
          <a:stretch>
            <a:fillRect/>
          </a:stretch>
        </p:blipFill>
        <p:spPr>
          <a:xfrm>
            <a:off x="5642300" y="4279050"/>
            <a:ext cx="4222772" cy="2544382"/>
          </a:xfrm>
          <a:prstGeom prst="rect">
            <a:avLst/>
          </a:prstGeom>
        </p:spPr>
      </p:pic>
      <p:sp>
        <p:nvSpPr>
          <p:cNvPr id="2" name="Obdélník 1"/>
          <p:cNvSpPr/>
          <p:nvPr/>
        </p:nvSpPr>
        <p:spPr>
          <a:xfrm>
            <a:off x="5418737" y="704180"/>
            <a:ext cx="4669897" cy="3171702"/>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Vítězství to bylo zasloužené, které nás po prohře Neštěmic v Krupce posunulo na 3. místo tabulky. Nabízí se však ještě jedna myšlenka. Před 14 dny jsme doma porazili Trnovany 8:1 a poločas byl 7:0. Dnes jsme v půlce vedli 8:0 a druhá část skončila 2:2. Je to náhoda nebo to něco napovídá. Spíše bych se klonil k druhé možnosti. V obou případech byla fotbalová kvalita na naší straně, ale hráči nabyli dojmu, že se nemůže nic stát a všechno bude pokračovat i po změně stran, ale o tom fotbal určitě není. Hrát a makat se musí celý zápas. Příští týden hrajeme v neděli 22. 4. 2018 v Děčíně na hřišti </a:t>
            </a:r>
            <a:r>
              <a:rPr lang="cs-CZ" sz="1100" b="0" dirty="0" err="1">
                <a:latin typeface="Arial" panose="020B0604020202020204" pitchFamily="34" charset="0"/>
                <a:ea typeface="Calibri" panose="020F0502020204030204" pitchFamily="34" charset="0"/>
                <a:cs typeface="Arial" panose="020B0604020202020204" pitchFamily="34" charset="0"/>
              </a:rPr>
              <a:t>Máchovka</a:t>
            </a:r>
            <a:r>
              <a:rPr lang="cs-CZ" sz="1100" b="0" dirty="0">
                <a:latin typeface="Arial" panose="020B0604020202020204" pitchFamily="34" charset="0"/>
                <a:ea typeface="Calibri" panose="020F0502020204030204" pitchFamily="34" charset="0"/>
                <a:cs typeface="Arial" panose="020B0604020202020204" pitchFamily="34" charset="0"/>
              </a:rPr>
              <a:t> proti rezervě Junioru Děčín, která je na 8. místě.</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M.Hrdlička</a:t>
            </a:r>
            <a:r>
              <a:rPr lang="cs-CZ" sz="1100" b="0" dirty="0">
                <a:latin typeface="Arial" panose="020B0604020202020204" pitchFamily="34" charset="0"/>
                <a:ea typeface="Calibri" panose="020F0502020204030204" pitchFamily="34" charset="0"/>
                <a:cs typeface="Arial" panose="020B0604020202020204" pitchFamily="34" charset="0"/>
              </a:rPr>
              <a:t> 5, </a:t>
            </a:r>
            <a:r>
              <a:rPr lang="cs-CZ" sz="1100" b="0" dirty="0" err="1">
                <a:latin typeface="Arial" panose="020B0604020202020204" pitchFamily="34" charset="0"/>
                <a:ea typeface="Calibri" panose="020F0502020204030204" pitchFamily="34" charset="0"/>
                <a:cs typeface="Arial" panose="020B0604020202020204" pitchFamily="34" charset="0"/>
              </a:rPr>
              <a:t>M.Nedvěd</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P.Prokopec</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J,Pilař</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D.Ivanič</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O.Malecha</a:t>
            </a:r>
            <a:r>
              <a:rPr lang="cs-CZ" sz="1100" b="0" dirty="0">
                <a:latin typeface="Arial" panose="020B0604020202020204" pitchFamily="34" charset="0"/>
                <a:ea typeface="Calibri" panose="020F0502020204030204" pitchFamily="34" charset="0"/>
                <a:cs typeface="Arial" panose="020B0604020202020204" pitchFamily="34" charset="0"/>
              </a:rPr>
              <a:t> 1renér: </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Š.Černý-P,Prokopec</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M.Hrdlička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J.Kroupa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L.Kuča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D,Ivanič</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T.Kabelka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J.Daniluk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J.Pilař</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O.Malecha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M.Nedvěd</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M.Slapnička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J.Novák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M.Schleiss</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Z.Németh</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M.Prágl-D.Németh</a:t>
            </a:r>
            <a:r>
              <a:rPr lang="cs-CZ" sz="1100" b="0" dirty="0">
                <a:latin typeface="Arial" panose="020B0604020202020204" pitchFamily="34" charset="0"/>
                <a:ea typeface="Calibri" panose="020F0502020204030204" pitchFamily="34" charset="0"/>
                <a:cs typeface="Arial" panose="020B0604020202020204" pitchFamily="34" charset="0"/>
              </a:rPr>
              <a:t>(laik), </a:t>
            </a:r>
            <a:r>
              <a:rPr lang="cs-CZ" sz="1100" b="0" dirty="0" err="1">
                <a:latin typeface="Arial" panose="020B0604020202020204" pitchFamily="34" charset="0"/>
                <a:ea typeface="Calibri" panose="020F0502020204030204" pitchFamily="34" charset="0"/>
                <a:cs typeface="Arial" panose="020B0604020202020204" pitchFamily="34" charset="0"/>
              </a:rPr>
              <a:t>J.Kubík</a:t>
            </a:r>
            <a:r>
              <a:rPr lang="cs-CZ" sz="1100" b="0" dirty="0">
                <a:latin typeface="Arial" panose="020B0604020202020204" pitchFamily="34" charset="0"/>
                <a:ea typeface="Calibri" panose="020F0502020204030204" pitchFamily="34" charset="0"/>
                <a:cs typeface="Arial" panose="020B0604020202020204" pitchFamily="34" charset="0"/>
              </a:rPr>
              <a:t>(laik)</a:t>
            </a:r>
          </a:p>
        </p:txBody>
      </p:sp>
      <p:sp>
        <p:nvSpPr>
          <p:cNvPr id="3" name="TextovéPole 2"/>
          <p:cNvSpPr txBox="1"/>
          <p:nvPr/>
        </p:nvSpPr>
        <p:spPr>
          <a:xfrm>
            <a:off x="5588134" y="61491"/>
            <a:ext cx="4420954" cy="461665"/>
          </a:xfrm>
          <a:prstGeom prst="rect">
            <a:avLst/>
          </a:prstGeom>
          <a:solidFill>
            <a:srgbClr val="66FFFF"/>
          </a:solidFill>
          <a:effectLst>
            <a:softEdge rad="0"/>
          </a:effectLst>
        </p:spPr>
        <p:txBody>
          <a:bodyPr wrap="square" rtlCol="0">
            <a:spAutoFit/>
          </a:bodyPr>
          <a:lstStyle/>
          <a:p>
            <a:pPr algn="ctr"/>
            <a:r>
              <a:rPr lang="cs-CZ" dirty="0">
                <a:latin typeface="Arial Black" panose="020B0A04020102020204" pitchFamily="34" charset="0"/>
              </a:rPr>
              <a:t>Pokračování</a:t>
            </a:r>
          </a:p>
          <a:p>
            <a:pPr algn="ctr"/>
            <a:r>
              <a:rPr lang="cs-CZ" dirty="0">
                <a:latin typeface="Arial Black" panose="020B0A04020102020204" pitchFamily="34" charset="0"/>
              </a:rPr>
              <a:t>Štětí-Brozany 15.4.2018 starší žáci</a:t>
            </a:r>
          </a:p>
        </p:txBody>
      </p:sp>
      <p:graphicFrame>
        <p:nvGraphicFramePr>
          <p:cNvPr id="9" name="Tabulka 8"/>
          <p:cNvGraphicFramePr>
            <a:graphicFrameLocks noGrp="1"/>
          </p:cNvGraphicFramePr>
          <p:nvPr>
            <p:extLst>
              <p:ext uri="{D42A27DB-BD31-4B8C-83A1-F6EECF244321}">
                <p14:modId xmlns:p14="http://schemas.microsoft.com/office/powerpoint/2010/main" val="1366951467"/>
              </p:ext>
            </p:extLst>
          </p:nvPr>
        </p:nvGraphicFramePr>
        <p:xfrm>
          <a:off x="71984" y="95335"/>
          <a:ext cx="4635633" cy="6791876"/>
        </p:xfrm>
        <a:graphic>
          <a:graphicData uri="http://schemas.openxmlformats.org/drawingml/2006/table">
            <a:tbl>
              <a:tblPr/>
              <a:tblGrid>
                <a:gridCol w="225031">
                  <a:extLst>
                    <a:ext uri="{9D8B030D-6E8A-4147-A177-3AD203B41FA5}">
                      <a16:colId xmlns:a16="http://schemas.microsoft.com/office/drawing/2014/main" val="2633039704"/>
                    </a:ext>
                  </a:extLst>
                </a:gridCol>
                <a:gridCol w="891121">
                  <a:extLst>
                    <a:ext uri="{9D8B030D-6E8A-4147-A177-3AD203B41FA5}">
                      <a16:colId xmlns:a16="http://schemas.microsoft.com/office/drawing/2014/main" val="3831334464"/>
                    </a:ext>
                  </a:extLst>
                </a:gridCol>
                <a:gridCol w="1692231">
                  <a:extLst>
                    <a:ext uri="{9D8B030D-6E8A-4147-A177-3AD203B41FA5}">
                      <a16:colId xmlns:a16="http://schemas.microsoft.com/office/drawing/2014/main" val="622782831"/>
                    </a:ext>
                  </a:extLst>
                </a:gridCol>
                <a:gridCol w="1611220">
                  <a:extLst>
                    <a:ext uri="{9D8B030D-6E8A-4147-A177-3AD203B41FA5}">
                      <a16:colId xmlns:a16="http://schemas.microsoft.com/office/drawing/2014/main" val="1259893644"/>
                    </a:ext>
                  </a:extLst>
                </a:gridCol>
                <a:gridCol w="216030">
                  <a:extLst>
                    <a:ext uri="{9D8B030D-6E8A-4147-A177-3AD203B41FA5}">
                      <a16:colId xmlns:a16="http://schemas.microsoft.com/office/drawing/2014/main" val="2482789327"/>
                    </a:ext>
                  </a:extLst>
                </a:gridCol>
              </a:tblGrid>
              <a:tr h="117490">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74153041"/>
                  </a:ext>
                </a:extLst>
              </a:tr>
              <a:tr h="212844">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cs-CZ" sz="1300" b="1" i="0" u="none" strike="noStrike">
                          <a:solidFill>
                            <a:srgbClr val="000000"/>
                          </a:solidFill>
                          <a:effectLst/>
                          <a:latin typeface="Arial Black" panose="020B0A04020102020204" pitchFamily="34" charset="0"/>
                        </a:rPr>
                        <a:t>23. kolo Ústeckého přeboru </a:t>
                      </a:r>
                    </a:p>
                  </a:txBody>
                  <a:tcPr marL="5988" marR="5988" marT="5988" marB="0" anchor="ctr">
                    <a:lnL>
                      <a:noFill/>
                    </a:lnL>
                    <a:lnR>
                      <a:noFill/>
                    </a:lnR>
                    <a:lnT>
                      <a:noFill/>
                    </a:lnT>
                    <a:lnB>
                      <a:noFill/>
                    </a:lnB>
                    <a:solidFill>
                      <a:srgbClr val="99FF66"/>
                    </a:solidFill>
                  </a:tcPr>
                </a:tc>
                <a:tc hMerge="1">
                  <a:txBody>
                    <a:bodyPr/>
                    <a:lstStyle/>
                    <a:p>
                      <a:endParaRPr lang="cs-CZ"/>
                    </a:p>
                  </a:txBody>
                  <a:tcPr/>
                </a:tc>
                <a:tc hMerge="1">
                  <a:txBody>
                    <a:bodyPr/>
                    <a:lstStyle/>
                    <a:p>
                      <a:endParaRPr lang="cs-CZ"/>
                    </a:p>
                  </a:txBody>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04086853"/>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dirty="0">
                          <a:solidFill>
                            <a:srgbClr val="000000"/>
                          </a:solidFill>
                          <a:effectLst/>
                          <a:latin typeface="Arial" panose="020B0604020202020204" pitchFamily="34" charset="0"/>
                        </a:rPr>
                        <a:t>28.04.2018 10:15</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SK Štětí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FK Tatran Kadaň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74870247"/>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37305387"/>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panose="020B0604020202020204" pitchFamily="34" charset="0"/>
                        </a:rPr>
                        <a:t>28.04.2018 14:00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SK Baník Modlany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FK Neštěmice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16194651"/>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89441171"/>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panose="020B0604020202020204" pitchFamily="34" charset="0"/>
                        </a:rPr>
                        <a:t>28.04.2018 17:00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SK STAP-TRATEC Vilémov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58182603"/>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3408597"/>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dirty="0">
                          <a:solidFill>
                            <a:srgbClr val="000000"/>
                          </a:solidFill>
                          <a:effectLst/>
                          <a:latin typeface="Arial" panose="020B0604020202020204" pitchFamily="34" charset="0"/>
                        </a:rPr>
                        <a:t>28.04.2018 17:00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H.Jiřetín</a:t>
                      </a:r>
                      <a:r>
                        <a:rPr lang="cs-CZ" sz="900" b="1" i="0" u="none" strike="noStrike" dirty="0">
                          <a:solidFill>
                            <a:srgbClr val="000000"/>
                          </a:solidFill>
                          <a:effectLst/>
                          <a:latin typeface="Arial" panose="020B0604020202020204" pitchFamily="34" charset="0"/>
                        </a:rPr>
                        <a:t>/FK Litvínov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FK Litoměřicko B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99154657"/>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93814146"/>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panose="020B0604020202020204" pitchFamily="34" charset="0"/>
                        </a:rPr>
                        <a:t>28.04.2018 17:00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SK </a:t>
                      </a:r>
                      <a:r>
                        <a:rPr lang="cs-CZ" sz="900" b="1" i="0" u="none" strike="noStrike" dirty="0" err="1">
                          <a:solidFill>
                            <a:srgbClr val="000000"/>
                          </a:solidFill>
                          <a:effectLst/>
                          <a:latin typeface="Arial" panose="020B0604020202020204" pitchFamily="34" charset="0"/>
                        </a:rPr>
                        <a:t>Brná</a:t>
                      </a:r>
                      <a:r>
                        <a:rPr lang="cs-CZ" sz="900" b="1" i="0" u="none" strike="noStrike" dirty="0">
                          <a:solidFill>
                            <a:srgbClr val="000000"/>
                          </a:solidFill>
                          <a:effectLst/>
                          <a:latin typeface="Arial" panose="020B0604020202020204" pitchFamily="34" charset="0"/>
                        </a:rPr>
                        <a:t>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FK Bílina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91099358"/>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10664149"/>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panose="020B0604020202020204" pitchFamily="34" charset="0"/>
                        </a:rPr>
                        <a:t>28.04.2018 17:00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TJ Spartak Perštejn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FK Jiskra Modrá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29136567"/>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55791352"/>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panose="020B0604020202020204" pitchFamily="34" charset="0"/>
                        </a:rPr>
                        <a:t>28.04.2018 17:00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a:solidFill>
                            <a:srgbClr val="000000"/>
                          </a:solidFill>
                          <a:effectLst/>
                          <a:latin typeface="Arial" panose="020B0604020202020204" pitchFamily="34" charset="0"/>
                        </a:rPr>
                        <a:t>TJ Sokol Srbice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FK Jílové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32228926"/>
                  </a:ext>
                </a:extLst>
              </a:tr>
              <a:tr h="14927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8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76168390"/>
                  </a:ext>
                </a:extLst>
              </a:tr>
              <a:tr h="18710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panose="020B0604020202020204" pitchFamily="34" charset="0"/>
                        </a:rPr>
                        <a:t>28.04.2018 17:00</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FK Slavoj Žatec </a:t>
                      </a:r>
                    </a:p>
                  </a:txBody>
                  <a:tcPr marL="5988" marR="5988" marT="5988" marB="0" anchor="ctr">
                    <a:lnL>
                      <a:noFill/>
                    </a:lnL>
                    <a:lnR>
                      <a:noFill/>
                    </a:lnR>
                    <a:lnT>
                      <a:noFill/>
                    </a:lnT>
                    <a:lnB>
                      <a:noFill/>
                    </a:lnB>
                    <a:solidFill>
                      <a:srgbClr val="D9D9D9"/>
                    </a:solidFill>
                  </a:tcPr>
                </a:tc>
                <a:tc>
                  <a:txBody>
                    <a:bodyPr/>
                    <a:lstStyle/>
                    <a:p>
                      <a:pPr algn="ctr" fontAlgn="ctr"/>
                      <a:r>
                        <a:rPr lang="cs-CZ" sz="900" b="1" i="0" u="none" strike="noStrike" dirty="0">
                          <a:solidFill>
                            <a:srgbClr val="000000"/>
                          </a:solidFill>
                          <a:effectLst/>
                          <a:latin typeface="Arial" panose="020B0604020202020204" pitchFamily="34" charset="0"/>
                        </a:rPr>
                        <a:t>Mostecký FK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20723841"/>
                  </a:ext>
                </a:extLst>
              </a:tr>
              <a:tr h="117490">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5988" marR="5988" marT="5988" marB="0" anchor="ctr">
                    <a:lnL>
                      <a:noFill/>
                    </a:lnL>
                    <a:lnR>
                      <a:noFill/>
                    </a:lnR>
                    <a:lnT>
                      <a:noFill/>
                    </a:lnT>
                    <a:lnB>
                      <a:noFill/>
                    </a:lnB>
                    <a:solidFill>
                      <a:srgbClr val="FF66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a:noFill/>
                    </a:lnR>
                    <a:lnT>
                      <a:noFill/>
                    </a:lnT>
                    <a:lnB>
                      <a:noFill/>
                    </a:lnB>
                    <a:solidFill>
                      <a:srgbClr val="FF66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a:noFill/>
                    </a:lnR>
                    <a:lnT>
                      <a:noFill/>
                    </a:lnT>
                    <a:lnB>
                      <a:noFill/>
                    </a:lnB>
                    <a:solidFill>
                      <a:srgbClr val="FF66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20981585"/>
                  </a:ext>
                </a:extLst>
              </a:tr>
              <a:tr h="196951">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cs-CZ" sz="1200" b="1" i="0" u="none" strike="noStrike">
                          <a:solidFill>
                            <a:srgbClr val="000000"/>
                          </a:solidFill>
                          <a:effectLst/>
                          <a:latin typeface="Arial Black" panose="020B0A04020102020204" pitchFamily="34" charset="0"/>
                        </a:rPr>
                        <a:t>24. kolo Ústeckého přeboru </a:t>
                      </a:r>
                    </a:p>
                  </a:txBody>
                  <a:tcPr marL="5988" marR="5988" marT="5988" marB="0" anchor="ctr">
                    <a:lnL>
                      <a:noFill/>
                    </a:lnL>
                    <a:lnR>
                      <a:noFill/>
                    </a:lnR>
                    <a:lnT>
                      <a:noFill/>
                    </a:lnT>
                    <a:lnB>
                      <a:noFill/>
                    </a:lnB>
                    <a:solidFill>
                      <a:srgbClr val="99FF66"/>
                    </a:solidFill>
                  </a:tcPr>
                </a:tc>
                <a:tc hMerge="1">
                  <a:txBody>
                    <a:bodyPr/>
                    <a:lstStyle/>
                    <a:p>
                      <a:endParaRPr lang="cs-CZ"/>
                    </a:p>
                  </a:txBody>
                  <a:tcPr/>
                </a:tc>
                <a:tc hMerge="1">
                  <a:txBody>
                    <a:bodyPr/>
                    <a:lstStyle/>
                    <a:p>
                      <a:endParaRPr lang="cs-CZ"/>
                    </a:p>
                  </a:txBody>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6499291"/>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rPr>
                        <a:t>05.05.2018 10:15</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Mostecký FK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TJ Krupka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33413523"/>
                  </a:ext>
                </a:extLst>
              </a:tr>
              <a:tr h="16516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90878675"/>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rPr>
                        <a:t>05.05.2018 10:15</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FK Slavoj Žatec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25061934"/>
                  </a:ext>
                </a:extLst>
              </a:tr>
              <a:tr h="16516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82819081"/>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rPr>
                        <a:t>05.05.2018 14:30</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FK Litoměřicko B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SK Brná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30335328"/>
                  </a:ext>
                </a:extLst>
              </a:tr>
              <a:tr h="16516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1055046"/>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a:solidFill>
                            <a:srgbClr val="000000"/>
                          </a:solidFill>
                          <a:effectLst/>
                          <a:latin typeface="Arial" panose="020B0604020202020204" pitchFamily="34" charset="0"/>
                        </a:rPr>
                        <a:t>05.05.2018 15:00</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FK Bílina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45072769"/>
                  </a:ext>
                </a:extLst>
              </a:tr>
              <a:tr h="16516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19016567"/>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a:solidFill>
                            <a:srgbClr val="000000"/>
                          </a:solidFill>
                          <a:effectLst/>
                          <a:latin typeface="Arial" panose="020B0604020202020204" pitchFamily="34" charset="0"/>
                        </a:rPr>
                        <a:t>05.05.2018 17:00</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FK Jílové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TJ Spartak Perštejn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60835171"/>
                  </a:ext>
                </a:extLst>
              </a:tr>
              <a:tr h="87624">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0268276"/>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rPr>
                        <a:t>05.05.2018 17:00</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SK STAP-TRATEC Vilémov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a:solidFill>
                            <a:srgbClr val="000000"/>
                          </a:solidFill>
                          <a:effectLst/>
                          <a:latin typeface="Arial" panose="020B0604020202020204" pitchFamily="34" charset="0"/>
                        </a:rPr>
                        <a:t>TJ Sokol Srbice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00019296"/>
                  </a:ext>
                </a:extLst>
              </a:tr>
              <a:tr h="16516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88613495"/>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rPr>
                        <a:t>06.05.2018 15:00</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FK Neštěmice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TJ Jiřetín/FK Litvínov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01939503"/>
                  </a:ext>
                </a:extLst>
              </a:tr>
              <a:tr h="165167">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cs-CZ" sz="900" b="1" i="0" u="none" strike="noStrike" dirty="0">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endParaRPr lang="cs-CZ" sz="1000" b="1" i="0" u="none" strike="noStrike">
                        <a:solidFill>
                          <a:srgbClr val="000000"/>
                        </a:solidFill>
                        <a:effectLst/>
                        <a:latin typeface="Arial" panose="020B0604020202020204" pitchFamily="34" charset="0"/>
                      </a:endParaRPr>
                    </a:p>
                  </a:txBody>
                  <a:tcPr marL="5988" marR="5988" marT="5988" marB="0" anchor="ctr">
                    <a:lnL>
                      <a:noFill/>
                    </a:lnL>
                    <a:lnR>
                      <a:noFill/>
                    </a:lnR>
                    <a:lnT>
                      <a:noFill/>
                    </a:lnT>
                    <a:lnB>
                      <a:noFill/>
                    </a:lnB>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31725123"/>
                  </a:ext>
                </a:extLst>
              </a:tr>
              <a:tr h="292305">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rPr>
                        <a:t>06.05.2018 17:00</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FK Jiskra Modrá </a:t>
                      </a:r>
                    </a:p>
                  </a:txBody>
                  <a:tcPr marL="5988" marR="5988" marT="5988" marB="0" anchor="ctr">
                    <a:lnL>
                      <a:noFill/>
                    </a:lnL>
                    <a:lnR>
                      <a:noFill/>
                    </a:lnR>
                    <a:lnT>
                      <a:noFill/>
                    </a:lnT>
                    <a:lnB>
                      <a:noFill/>
                    </a:lnB>
                    <a:solidFill>
                      <a:srgbClr val="D9D9D9"/>
                    </a:solidFill>
                  </a:tcPr>
                </a:tc>
                <a:tc>
                  <a:txBody>
                    <a:bodyPr/>
                    <a:lstStyle/>
                    <a:p>
                      <a:pPr algn="ctr" fontAlgn="ctr"/>
                      <a:r>
                        <a:rPr lang="cs-CZ" sz="1000" b="1" i="0" u="none" strike="noStrike" dirty="0">
                          <a:solidFill>
                            <a:srgbClr val="000000"/>
                          </a:solidFill>
                          <a:effectLst/>
                          <a:latin typeface="Arial" panose="020B0604020202020204" pitchFamily="34" charset="0"/>
                        </a:rPr>
                        <a:t>SK Baník Modlany </a:t>
                      </a:r>
                    </a:p>
                  </a:txBody>
                  <a:tcPr marL="5988" marR="5988" marT="5988" marB="0" anchor="ctr">
                    <a:lnL>
                      <a:noFill/>
                    </a:lnL>
                    <a:lnR>
                      <a:noFill/>
                    </a:lnR>
                    <a:lnT>
                      <a:noFill/>
                    </a:lnT>
                    <a:lnB>
                      <a:noFill/>
                    </a:lnB>
                    <a:solidFill>
                      <a:srgbClr val="D9D9D9"/>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23791939"/>
                  </a:ext>
                </a:extLst>
              </a:tr>
              <a:tr h="117490">
                <a:tc>
                  <a:txBody>
                    <a:bodyPr/>
                    <a:lstStyle/>
                    <a:p>
                      <a:pPr algn="ctr" fontAlgn="ctr"/>
                      <a:r>
                        <a:rPr lang="cs-CZ" sz="700" b="1" i="0" u="none" strike="noStrike">
                          <a:solidFill>
                            <a:srgbClr val="000000"/>
                          </a:solidFill>
                          <a:effectLst/>
                          <a:latin typeface="Arial" panose="020B0604020202020204" pitchFamily="34" charset="0"/>
                        </a:rPr>
                        <a:t> </a:t>
                      </a:r>
                    </a:p>
                  </a:txBody>
                  <a:tcPr marL="5988" marR="5988" marT="59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700" b="1" i="0" u="none" strike="noStrike" dirty="0">
                          <a:solidFill>
                            <a:srgbClr val="000000"/>
                          </a:solidFill>
                          <a:effectLst/>
                          <a:latin typeface="Arial" panose="020B0604020202020204" pitchFamily="34" charset="0"/>
                        </a:rPr>
                        <a:t> </a:t>
                      </a:r>
                    </a:p>
                  </a:txBody>
                  <a:tcPr marL="5988" marR="5988" marT="598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700" b="1" i="0" u="none" strike="noStrike" dirty="0">
                          <a:solidFill>
                            <a:srgbClr val="000000"/>
                          </a:solidFill>
                          <a:effectLst/>
                          <a:latin typeface="Arial" panose="020B0604020202020204" pitchFamily="34" charset="0"/>
                        </a:rPr>
                        <a:t> </a:t>
                      </a:r>
                    </a:p>
                  </a:txBody>
                  <a:tcPr marL="5988" marR="5988" marT="598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700" b="1" i="0" u="none" strike="noStrike" dirty="0">
                          <a:solidFill>
                            <a:srgbClr val="000000"/>
                          </a:solidFill>
                          <a:effectLst/>
                          <a:latin typeface="Arial" panose="020B0604020202020204" pitchFamily="34" charset="0"/>
                        </a:rPr>
                        <a:t> </a:t>
                      </a:r>
                    </a:p>
                  </a:txBody>
                  <a:tcPr marL="5988" marR="5988" marT="598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700" b="1" i="0" u="none" strike="noStrike" dirty="0">
                          <a:solidFill>
                            <a:srgbClr val="000000"/>
                          </a:solidFill>
                          <a:effectLst/>
                          <a:latin typeface="Arial" panose="020B0604020202020204" pitchFamily="34" charset="0"/>
                        </a:rPr>
                        <a:t> </a:t>
                      </a:r>
                    </a:p>
                  </a:txBody>
                  <a:tcPr marL="5988" marR="5988" marT="59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908133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6" name="Obdélník 45"/>
          <p:cNvSpPr/>
          <p:nvPr/>
        </p:nvSpPr>
        <p:spPr>
          <a:xfrm>
            <a:off x="130838" y="1531268"/>
            <a:ext cx="4630279" cy="5361468"/>
          </a:xfrm>
          <a:prstGeom prst="rect">
            <a:avLst/>
          </a:prstGeom>
        </p:spPr>
        <p:txBody>
          <a:bodyPr wrap="square">
            <a:spAutoFit/>
          </a:bodyPr>
          <a:lstStyle/>
          <a:p>
            <a:pPr algn="ctr">
              <a:lnSpc>
                <a:spcPct val="107000"/>
              </a:lnSpc>
              <a:spcAft>
                <a:spcPts val="0"/>
              </a:spcAft>
            </a:pPr>
            <a:r>
              <a:rPr lang="cs-CZ" sz="2000" u="sng" dirty="0">
                <a:solidFill>
                  <a:srgbClr val="FF0000"/>
                </a:solidFill>
                <a:highlight>
                  <a:srgbClr val="FFFF00"/>
                </a:highlight>
                <a:latin typeface="Arial Black" panose="020B0A04020102020204" pitchFamily="34" charset="0"/>
                <a:ea typeface="Calibri" panose="020F0502020204030204" pitchFamily="34" charset="0"/>
                <a:cs typeface="Arial" panose="020B0604020202020204" pitchFamily="34" charset="0"/>
              </a:rPr>
              <a:t>SK Štětí – TJ Sokol Brozany</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solidFill>
                  <a:srgbClr val="FF0000"/>
                </a:solidFill>
                <a:highlight>
                  <a:srgbClr val="FFFF00"/>
                </a:highlight>
                <a:latin typeface="Arial Black" panose="020B0A04020102020204" pitchFamily="34" charset="0"/>
                <a:ea typeface="Calibri" panose="020F0502020204030204" pitchFamily="34" charset="0"/>
                <a:cs typeface="Arial" panose="020B0604020202020204" pitchFamily="34" charset="0"/>
              </a:rPr>
              <a:t>10:2(8:2)   </a:t>
            </a:r>
            <a:r>
              <a:rPr lang="cs-CZ" sz="1050" u="sng" dirty="0">
                <a:solidFill>
                  <a:srgbClr val="FF0000"/>
                </a:solidFill>
                <a:highlight>
                  <a:srgbClr val="FFFF00"/>
                </a:highlight>
                <a:latin typeface="Arial Black" panose="020B0A04020102020204" pitchFamily="34" charset="0"/>
                <a:ea typeface="Calibri" panose="020F0502020204030204" pitchFamily="34" charset="0"/>
                <a:cs typeface="Arial" panose="020B0604020202020204" pitchFamily="34" charset="0"/>
              </a:rPr>
              <a:t>15.4.2018  16.kolo  Ústecký přebor</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Dalším krokem k postupu do finálové skupiny nadstavbové části Ústeckého přeboru bylo domácí utkání proti 12 bodovým Brozanům.  Naše mužstvo jich mělo před zápasem 30 a tyto počty hovořily jasně. Každá naše ztráta by byla překvapením. Papírové předpoklady se začaly naplňovat už ve 3. minutě, kdy skóre otevřel Matyáš Nedvěd. V 10. minutě zahájil svůj brankový koncert prvního poločasu Martin Hrdlička. Svým typickým způsobem, střelou přes celou branku překonal hostujícího brankáře Filipa Kubíčka na 2:0. Dobývání pokutového Brozan pokračovalo dalších 8 minut, než jsme představili oku lahodící akci zakončenou neomylnou střelou Hrdličky na 3:0. Pochvalu za branku na 4:0 zaslouží dvojice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Prokopec. Prvně jmenovaný kopnul roh  jako zkušený mazák a hlavička prvně jmenovaného mířila přesně do černého. Dlouhé nohy Jakuba Pilaře se vydaly na výlet z vlastního pokutového a návrat byl slavný. Obešel všechno, co bylo v cestě, i brankáře a hostující síť rozvlnil popáté. Obrana Brozan zaspala i o minutu později a Martin Hrdlička nejenže upravil na 6:0, ale společně s fanoušky, které bylo hodně slyšet, oslavoval hattrick. V prvním poločase to však zdaleka nebylo jeho poslední slovo. Ještě než si hráči šli odpočinout, dokončil zkázu hostující obrany Martin Hrdlička brankami ve 28. a 33. minutě na 8:0. Začátek druhého poločasu přinesl nečekaný vývoj zápasu. Hosté během 6 minut snížili na 2:8. Autory branek byl kapitán týmu Dominik Svoboda a druhou čárku do pažby vyryl Pavel Poláček. Stačili jsme rychle zareagovat. Na 9:2 zvyšoval Daniel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a bez branky v dnešním utkání nezůstal ani nejlepší střelec Štětí Oldřich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když zvýšil na 10:2 a málokdo si myslel, že by to byla poslední branka zápasu. Naše hra postupně ztrácela glanc a ta tam byly kombinace zakončené brankou z prvního poločasu. Marné byly pokyny trenéra Štětí Zdeňka </a:t>
            </a:r>
            <a:r>
              <a:rPr lang="cs-CZ" sz="1000" b="0" dirty="0" err="1">
                <a:latin typeface="Arial" panose="020B0604020202020204" pitchFamily="34" charset="0"/>
                <a:ea typeface="Calibri" panose="020F0502020204030204" pitchFamily="34" charset="0"/>
                <a:cs typeface="Arial" panose="020B0604020202020204" pitchFamily="34" charset="0"/>
              </a:rPr>
              <a:t>Németha</a:t>
            </a:r>
            <a:r>
              <a:rPr lang="cs-CZ" sz="1000" b="0" dirty="0">
                <a:latin typeface="Arial" panose="020B0604020202020204" pitchFamily="34" charset="0"/>
                <a:ea typeface="Calibri" panose="020F0502020204030204" pitchFamily="34" charset="0"/>
                <a:cs typeface="Arial" panose="020B0604020202020204" pitchFamily="34" charset="0"/>
              </a:rPr>
              <a:t>, který svěřence nabádal k větší aktivně a pohybu po hřišti. Diváci se začínali nudit a smiřovat s tím, že výsledek se již měnit nebude. Tušili správně a do zápisu o utkání hlavní rozhodčí Martin </a:t>
            </a:r>
            <a:r>
              <a:rPr lang="cs-CZ" sz="1000" b="0" dirty="0" err="1">
                <a:latin typeface="Arial" panose="020B0604020202020204" pitchFamily="34" charset="0"/>
                <a:ea typeface="Calibri" panose="020F0502020204030204" pitchFamily="34" charset="0"/>
                <a:cs typeface="Arial" panose="020B0604020202020204" pitchFamily="34" charset="0"/>
              </a:rPr>
              <a:t>Prágl</a:t>
            </a:r>
            <a:r>
              <a:rPr lang="cs-CZ" sz="1000" b="0" dirty="0">
                <a:latin typeface="Arial" panose="020B0604020202020204" pitchFamily="34" charset="0"/>
                <a:ea typeface="Calibri" panose="020F0502020204030204" pitchFamily="34" charset="0"/>
                <a:cs typeface="Arial" panose="020B0604020202020204" pitchFamily="34" charset="0"/>
              </a:rPr>
              <a:t> napsal konečný výsledek 10:2 pro Štětí. </a:t>
            </a:r>
            <a:endParaRPr lang="cs-CZ" b="0" dirty="0">
              <a:latin typeface="Arial" panose="020B0604020202020204" pitchFamily="34" charset="0"/>
              <a:ea typeface="Calibri" panose="020F0502020204030204" pitchFamily="34" charset="0"/>
              <a:cs typeface="Arial" panose="020B0604020202020204" pitchFamily="34" charset="0"/>
            </a:endParaRPr>
          </a:p>
        </p:txBody>
      </p:sp>
      <p:sp>
        <p:nvSpPr>
          <p:cNvPr id="2" name="TextovéPole 1"/>
          <p:cNvSpPr txBox="1"/>
          <p:nvPr/>
        </p:nvSpPr>
        <p:spPr>
          <a:xfrm>
            <a:off x="143992" y="91108"/>
            <a:ext cx="4553884" cy="1323439"/>
          </a:xfrm>
          <a:prstGeom prst="rect">
            <a:avLst/>
          </a:prstGeom>
          <a:pattFill prst="lgConfetti">
            <a:fgClr>
              <a:srgbClr val="FFFF66"/>
            </a:fgClr>
            <a:bgClr>
              <a:schemeClr val="bg1"/>
            </a:bgClr>
          </a:pattFill>
          <a:ln w="31750">
            <a:solidFill>
              <a:srgbClr val="008000"/>
            </a:solidFill>
          </a:ln>
          <a:effectLst>
            <a:softEdge rad="0"/>
          </a:effectLst>
        </p:spPr>
        <p:txBody>
          <a:bodyPr wrap="square" rtlCol="0">
            <a:spAutoFit/>
          </a:bodyPr>
          <a:lstStyle/>
          <a:p>
            <a:pPr algn="ctr"/>
            <a:r>
              <a:rPr lang="cs-CZ" sz="3200" dirty="0">
                <a:solidFill>
                  <a:srgbClr val="000066"/>
                </a:solidFill>
                <a:latin typeface="Modern No. 20" panose="02070704070505020303" pitchFamily="18" charset="0"/>
              </a:rPr>
              <a:t>Starší žáci </a:t>
            </a:r>
            <a:r>
              <a:rPr lang="cs-CZ" sz="2400" dirty="0">
                <a:solidFill>
                  <a:srgbClr val="000066"/>
                </a:solidFill>
                <a:latin typeface="Modern No. 20" panose="02070704070505020303" pitchFamily="18" charset="0"/>
              </a:rPr>
              <a:t>stříleli branky stejně jako v posledním domácím zápase hlavně v 1. poločase </a:t>
            </a:r>
          </a:p>
        </p:txBody>
      </p:sp>
      <p:sp>
        <p:nvSpPr>
          <p:cNvPr id="47" name="Obdélník 46"/>
          <p:cNvSpPr/>
          <p:nvPr/>
        </p:nvSpPr>
        <p:spPr>
          <a:xfrm>
            <a:off x="5472596" y="1543663"/>
            <a:ext cx="4536480" cy="5460213"/>
          </a:xfrm>
          <a:prstGeom prst="rect">
            <a:avLst/>
          </a:prstGeom>
        </p:spPr>
        <p:txBody>
          <a:bodyPr wrap="square">
            <a:spAutoFit/>
          </a:bodyPr>
          <a:lstStyle/>
          <a:p>
            <a:pPr algn="ctr">
              <a:lnSpc>
                <a:spcPct val="107000"/>
              </a:lnSpc>
              <a:spcAft>
                <a:spcPts val="0"/>
              </a:spcAft>
            </a:pPr>
            <a:r>
              <a:rPr lang="cs-CZ" sz="18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SK Štětí – SK STAP TRATEC Vilémov</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1:0(0:0)      14.4.2018   21. kolo</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Relativně krátký odpočinek 3 dnů měli hráči Štětí a už nastupovali k dalšímu mistrovskému zápasu na domácím hřišti. Stejně na tom byl i jejich soupeře, který ve středu 11.4.2018 doma porazil v dohrávce na penalty Kadaň  po výsledku 1:1. Kdo si myslel, že uvidí podobný průběh jako ve středu, kdy jsme v úvodu viděli v síti Jiřetína jednu branku za druhou,  tak se nedočkal. Přijel mnohem koncentrovanější soupeř, který se zatáhl do obranného bloku a čekal na šanci. V úvodu jich měl také dost, když zahrával spoustu volných přímých kopů. Už ve 2. minutě z trestňáku vysoko přestřelil Vomáčka.  Ve 12. minutě zakončoval nepřesně po standardní situaci Jirchář. Soupeř měl dokonce v těchto minutách výhodu 3 rohů za sebou a pokračovalo to i dalšími trestňáky, se kterými jakoby se protrhl pytel. Naše mužstvo hledalo cestu na polovinu soupeře těžko a první možnost více ohrozit branku soupeře jsme si vypracovali po volném přímém kopu zahrávaného </a:t>
            </a:r>
            <a:r>
              <a:rPr lang="cs-CZ" sz="1000" dirty="0" err="1">
                <a:latin typeface="Arial" panose="020B0604020202020204" pitchFamily="34" charset="0"/>
                <a:ea typeface="Calibri" panose="020F0502020204030204" pitchFamily="34" charset="0"/>
                <a:cs typeface="Arial" panose="020B0604020202020204" pitchFamily="34" charset="0"/>
              </a:rPr>
              <a:t>Šragou</a:t>
            </a:r>
            <a:r>
              <a:rPr lang="cs-CZ" sz="1000" dirty="0">
                <a:latin typeface="Arial" panose="020B0604020202020204" pitchFamily="34" charset="0"/>
                <a:ea typeface="Calibri" panose="020F0502020204030204" pitchFamily="34" charset="0"/>
                <a:cs typeface="Arial" panose="020B0604020202020204" pitchFamily="34" charset="0"/>
              </a:rPr>
              <a:t> ve 20. minutě, kdy míč hlavu Waltera přelétl. Ve 27. minutě musel střílet svojí slabší levou nohou Rejman, ale branku trefit nedokázal.  Festival rohů hráčů Vilémova, které byly často hodně nebezpečné, pokračoval už snad šestým ve 28. minutě. Do ulice mezi 2 obránce hostů si zaběhl na přihrávku Fausta Vokoun a levou z velkého úhlu k bližší tyči minul. Zdálo se, že domácí zařadili už tu správnou rychlost a  do této doby nejhezčí akci utkání předvedli  ve 31. minutě. Míč po pravé straně potáhl Rejman, ale před brankou se mu už najít spoluhráče nepovedlo.  Před poločasovým hvizdem jsme zahrávali ještě roh, ale jako gólový se do statistiky nezapsal.  Druhou půlku jsme začali mnohem lépe než tu první a hned ve 47. minutě po zpětné přihrávce Fausta na Rejmana musel na zem hostující Maňák v brance, aby zabránil nejhoršímu. Hned z protiútoku musel  hlavou odvracet nebezpečí po volném přímém kopu od rohového praporku </a:t>
            </a:r>
            <a:r>
              <a:rPr lang="cs-CZ" sz="1000" dirty="0" err="1">
                <a:latin typeface="Arial" panose="020B0604020202020204" pitchFamily="34" charset="0"/>
                <a:ea typeface="Calibri" panose="020F0502020204030204" pitchFamily="34" charset="0"/>
                <a:cs typeface="Arial" panose="020B0604020202020204" pitchFamily="34" charset="0"/>
              </a:rPr>
              <a:t>Čámský</a:t>
            </a:r>
            <a:r>
              <a:rPr lang="cs-CZ" sz="1000" dirty="0">
                <a:latin typeface="Arial" panose="020B0604020202020204" pitchFamily="34" charset="0"/>
                <a:ea typeface="Calibri" panose="020F0502020204030204" pitchFamily="34" charset="0"/>
                <a:cs typeface="Arial" panose="020B0604020202020204" pitchFamily="34" charset="0"/>
              </a:rPr>
              <a:t>. V 54. minutě už to ale zase hořelo před brankou Vilémova. Faustovu střelu k bližší tyči nohou likvidoval</a:t>
            </a:r>
            <a:endParaRPr lang="cs-CZ" sz="1000" dirty="0">
              <a:latin typeface="Arial" panose="020B0604020202020204" pitchFamily="34" charset="0"/>
              <a:cs typeface="Arial" panose="020B0604020202020204" pitchFamily="34" charset="0"/>
            </a:endParaRPr>
          </a:p>
        </p:txBody>
      </p:sp>
      <p:sp>
        <p:nvSpPr>
          <p:cNvPr id="48" name="TextovéPole 47"/>
          <p:cNvSpPr txBox="1"/>
          <p:nvPr/>
        </p:nvSpPr>
        <p:spPr>
          <a:xfrm>
            <a:off x="5396964" y="156411"/>
            <a:ext cx="4824536" cy="1015663"/>
          </a:xfrm>
          <a:prstGeom prst="rect">
            <a:avLst/>
          </a:prstGeom>
          <a:solidFill>
            <a:srgbClr val="FF0000"/>
          </a:solidFill>
          <a:effectLst>
            <a:glow rad="101600">
              <a:srgbClr val="FFFF00">
                <a:alpha val="40000"/>
              </a:srgbClr>
            </a:glow>
            <a:outerShdw blurRad="50800" dist="38100" dir="8100000" algn="tr" rotWithShape="0">
              <a:schemeClr val="accent1">
                <a:lumMod val="40000"/>
                <a:lumOff val="60000"/>
                <a:alpha val="40000"/>
              </a:schemeClr>
            </a:outerShdw>
            <a:softEdge rad="520700"/>
          </a:effectLst>
        </p:spPr>
        <p:txBody>
          <a:bodyPr wrap="square" rtlCol="0">
            <a:spAutoFit/>
          </a:bodyPr>
          <a:lstStyle/>
          <a:p>
            <a:pPr algn="ctr"/>
            <a:r>
              <a:rPr lang="cs-CZ" sz="2000" dirty="0">
                <a:solidFill>
                  <a:srgbClr val="FF0000"/>
                </a:solidFill>
                <a:latin typeface="Arial Black" panose="020B0A04020102020204" pitchFamily="34" charset="0"/>
              </a:rPr>
              <a:t>Dosavadní nejtěžší jarní prověrka mužstva dospělých. Po 5 zápasech jara zisk 14 bodů </a:t>
            </a:r>
          </a:p>
        </p:txBody>
      </p:sp>
      <p:cxnSp>
        <p:nvCxnSpPr>
          <p:cNvPr id="49" name="Přímá spojnice se šipkou 48"/>
          <p:cNvCxnSpPr/>
          <p:nvPr/>
        </p:nvCxnSpPr>
        <p:spPr bwMode="auto">
          <a:xfrm>
            <a:off x="8856960" y="7003876"/>
            <a:ext cx="936104" cy="72008"/>
          </a:xfrm>
          <a:prstGeom prst="straightConnector1">
            <a:avLst/>
          </a:prstGeom>
          <a:noFill/>
          <a:ln w="38100" cap="flat" cmpd="sng" algn="ctr">
            <a:solidFill>
              <a:schemeClr val="accent2">
                <a:lumMod val="60000"/>
                <a:lumOff val="40000"/>
              </a:schemeClr>
            </a:solidFill>
            <a:prstDash val="solid"/>
            <a:round/>
            <a:headEnd type="none" w="med" len="med"/>
            <a:tailEnd type="triangle"/>
          </a:ln>
          <a:effectLst>
            <a:outerShdw dist="45791" dir="2021404" algn="ctr" rotWithShape="0">
              <a:srgbClr val="9999FF"/>
            </a:outerShdw>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8" name="Obdélník 7"/>
          <p:cNvSpPr/>
          <p:nvPr/>
        </p:nvSpPr>
        <p:spPr>
          <a:xfrm>
            <a:off x="143992" y="667172"/>
            <a:ext cx="4518792" cy="5439951"/>
          </a:xfrm>
          <a:prstGeom prst="rect">
            <a:avLst/>
          </a:prstGeom>
        </p:spPr>
        <p:txBody>
          <a:bodyPr wrap="square">
            <a:spAutoFit/>
          </a:bodyPr>
          <a:lstStyle/>
          <a:p>
            <a:pPr algn="just">
              <a:lnSpc>
                <a:spcPct val="107000"/>
              </a:lnSpc>
              <a:spcAft>
                <a:spcPts val="0"/>
              </a:spcAft>
            </a:pPr>
            <a:r>
              <a:rPr lang="cs-CZ" sz="1050" dirty="0">
                <a:latin typeface="Arial" panose="020B0604020202020204" pitchFamily="34" charset="0"/>
                <a:ea typeface="Calibri" panose="020F0502020204030204" pitchFamily="34" charset="0"/>
                <a:cs typeface="Arial" panose="020B0604020202020204" pitchFamily="34" charset="0"/>
              </a:rPr>
              <a:t>brankář. V 58. minutě si míč podél Jircháře obhodil míč Faust a vydal se sám směrem na branku Vilémova. Byl však zastaven faulem a rozhodčí bez delší prodlevy vytáhl červenou kartu. Trestný kop Rejmana brankář snadno pohlídal. Co bylo ale horší, že nakopnutý Marek Faust se vrátil na place, zkusil to, ale nešlo to a musel střídat. Velká ztráta, ale teď musíme věřit, že to nebude nic vážného a přejeme návrat na trávník. Do konce zbývalo ještě 30 minut a to je dost dlouhá doba na to, abychom výhodu jednoho hráče v poli využili. Hned se to také snažil potvrdit </a:t>
            </a:r>
            <a:r>
              <a:rPr lang="cs-CZ" sz="1050" dirty="0" err="1">
                <a:latin typeface="Arial" panose="020B0604020202020204" pitchFamily="34" charset="0"/>
                <a:ea typeface="Calibri" panose="020F0502020204030204" pitchFamily="34" charset="0"/>
                <a:cs typeface="Arial" panose="020B0604020202020204" pitchFamily="34" charset="0"/>
              </a:rPr>
              <a:t>rychlonožka</a:t>
            </a:r>
            <a:r>
              <a:rPr lang="cs-CZ" sz="1050" dirty="0">
                <a:latin typeface="Arial" panose="020B0604020202020204" pitchFamily="34" charset="0"/>
                <a:ea typeface="Calibri" panose="020F0502020204030204" pitchFamily="34" charset="0"/>
                <a:cs typeface="Arial" panose="020B0604020202020204" pitchFamily="34" charset="0"/>
              </a:rPr>
              <a:t> Vokoun, ale správný cíl netrefil. V 65. minutě našel volný prostor pro </a:t>
            </a:r>
            <a:r>
              <a:rPr lang="cs-CZ" sz="1050" dirty="0" err="1">
                <a:latin typeface="Arial" panose="020B0604020202020204" pitchFamily="34" charset="0"/>
                <a:ea typeface="Calibri" panose="020F0502020204030204" pitchFamily="34" charset="0"/>
                <a:cs typeface="Arial" panose="020B0604020202020204" pitchFamily="34" charset="0"/>
              </a:rPr>
              <a:t>Kuclera</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Šraga</a:t>
            </a:r>
            <a:r>
              <a:rPr lang="cs-CZ" sz="1050" dirty="0">
                <a:latin typeface="Arial" panose="020B0604020202020204" pitchFamily="34" charset="0"/>
                <a:ea typeface="Calibri" panose="020F0502020204030204" pitchFamily="34" charset="0"/>
                <a:cs typeface="Arial" panose="020B0604020202020204" pitchFamily="34" charset="0"/>
              </a:rPr>
              <a:t> a chyběla už jen přesná přihrávka do zakončení. V 78. minutě prošel Vokoun středem hřiště až k pokutovému území a střelou  z hranice šestnáctky se snažil míč umístit k tyči. Chybělo tak 50 centimetrů.  To už ale našeho pohledu </a:t>
            </a:r>
            <a:r>
              <a:rPr lang="cs-CZ" sz="1050" dirty="0" err="1">
                <a:latin typeface="Arial" panose="020B0604020202020204" pitchFamily="34" charset="0"/>
                <a:ea typeface="Calibri" panose="020F0502020204030204" pitchFamily="34" charset="0"/>
                <a:cs typeface="Arial" panose="020B0604020202020204" pitchFamily="34" charset="0"/>
              </a:rPr>
              <a:t>vtřetiny</a:t>
            </a:r>
            <a:r>
              <a:rPr lang="cs-CZ" sz="1050" dirty="0">
                <a:latin typeface="Arial" panose="020B0604020202020204" pitchFamily="34" charset="0"/>
                <a:ea typeface="Calibri" panose="020F0502020204030204" pitchFamily="34" charset="0"/>
                <a:cs typeface="Arial" panose="020B0604020202020204" pitchFamily="34" charset="0"/>
              </a:rPr>
              <a:t> ubíhaly 3x tak rychleji. No a pak to přišlo. Roh v 83. minutě jsme rozehráli nakrátko až se míč v šestnáctce dostal k </a:t>
            </a:r>
            <a:r>
              <a:rPr lang="cs-CZ" sz="1050" dirty="0">
                <a:highlight>
                  <a:srgbClr val="FF0000"/>
                </a:highlight>
                <a:latin typeface="Arial" panose="020B0604020202020204" pitchFamily="34" charset="0"/>
                <a:ea typeface="Calibri" panose="020F0502020204030204" pitchFamily="34" charset="0"/>
                <a:cs typeface="Arial" panose="020B0604020202020204" pitchFamily="34" charset="0"/>
              </a:rPr>
              <a:t>Martinovi Rejmanovi</a:t>
            </a:r>
            <a:r>
              <a:rPr lang="cs-CZ" sz="1050" dirty="0">
                <a:latin typeface="Arial" panose="020B0604020202020204" pitchFamily="34" charset="0"/>
                <a:ea typeface="Calibri" panose="020F0502020204030204" pitchFamily="34" charset="0"/>
                <a:cs typeface="Arial" panose="020B0604020202020204" pitchFamily="34" charset="0"/>
              </a:rPr>
              <a:t>, který nechytatelnou ranou prostřelil všechno co bylo v cestě a dostal naše </a:t>
            </a:r>
            <a:r>
              <a:rPr lang="cs-CZ" sz="1050" dirty="0" err="1">
                <a:latin typeface="Arial" panose="020B0604020202020204" pitchFamily="34" charset="0"/>
                <a:ea typeface="Calibri" panose="020F0502020204030204" pitchFamily="34" charset="0"/>
                <a:cs typeface="Arial" panose="020B0604020202020204" pitchFamily="34" charset="0"/>
              </a:rPr>
              <a:t>musžtvo</a:t>
            </a:r>
            <a:r>
              <a:rPr lang="cs-CZ" sz="1050" dirty="0">
                <a:latin typeface="Arial" panose="020B0604020202020204" pitchFamily="34" charset="0"/>
                <a:ea typeface="Calibri" panose="020F0502020204030204" pitchFamily="34" charset="0"/>
                <a:cs typeface="Arial" panose="020B0604020202020204" pitchFamily="34" charset="0"/>
              </a:rPr>
              <a:t> do vedení 1:0. Závěrečných 7 minut přineslo ještě nějaké ty polo pokusy na obou stranách, ale žádný z nich se neujal a tak jsme po 2 minutovém nastavení odcházeli ze hřiště s velkou úlevou po nejtěsnější výhře 1:0. Hosté naopak se sklopenými hlavami, když aspoň o remízu přišli 7 minut před koncem.</a:t>
            </a:r>
          </a:p>
          <a:p>
            <a:pPr>
              <a:lnSpc>
                <a:spcPct val="107000"/>
              </a:lnSpc>
              <a:spcAft>
                <a:spcPts val="0"/>
              </a:spcAft>
            </a:pP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Branky:</a:t>
            </a:r>
            <a:r>
              <a:rPr lang="cs-CZ" sz="1050" dirty="0">
                <a:latin typeface="Arial" panose="020B0604020202020204" pitchFamily="34" charset="0"/>
                <a:ea typeface="Calibri" panose="020F0502020204030204" pitchFamily="34" charset="0"/>
                <a:cs typeface="Arial" panose="020B0604020202020204" pitchFamily="34" charset="0"/>
              </a:rPr>
              <a:t> Rejman 1</a:t>
            </a:r>
          </a:p>
          <a:p>
            <a:pPr>
              <a:lnSpc>
                <a:spcPct val="107000"/>
              </a:lnSpc>
              <a:spcAft>
                <a:spcPts val="0"/>
              </a:spcAft>
            </a:pP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Sestava</a:t>
            </a:r>
            <a:r>
              <a:rPr lang="cs-CZ" sz="1050" dirty="0">
                <a:highlight>
                  <a:srgbClr val="00FFFF"/>
                </a:highlight>
                <a:latin typeface="Arial" panose="020B0604020202020204" pitchFamily="34" charset="0"/>
                <a:ea typeface="Calibri" panose="020F0502020204030204" pitchFamily="34" charset="0"/>
                <a:cs typeface="Arial" panose="020B0604020202020204" pitchFamily="34" charset="0"/>
              </a:rPr>
              <a:t>:</a:t>
            </a:r>
            <a:r>
              <a:rPr lang="cs-CZ" sz="1050" dirty="0">
                <a:latin typeface="Arial" panose="020B0604020202020204" pitchFamily="34" charset="0"/>
                <a:ea typeface="Calibri" panose="020F0502020204030204" pitchFamily="34" charset="0"/>
                <a:cs typeface="Arial" panose="020B0604020202020204" pitchFamily="34" charset="0"/>
              </a:rPr>
              <a:t> Gabriel-</a:t>
            </a:r>
            <a:r>
              <a:rPr lang="cs-CZ" sz="1050" dirty="0" err="1">
                <a:latin typeface="Arial" panose="020B0604020202020204" pitchFamily="34" charset="0"/>
                <a:ea typeface="Calibri" panose="020F0502020204030204" pitchFamily="34" charset="0"/>
                <a:cs typeface="Arial" panose="020B0604020202020204" pitchFamily="34" charset="0"/>
              </a:rPr>
              <a:t>Čámský</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Ransdorf</a:t>
            </a:r>
            <a:r>
              <a:rPr lang="cs-CZ" sz="1050" dirty="0">
                <a:latin typeface="Arial" panose="020B0604020202020204" pitchFamily="34" charset="0"/>
                <a:ea typeface="Calibri" panose="020F0502020204030204" pitchFamily="34" charset="0"/>
                <a:cs typeface="Arial" panose="020B0604020202020204" pitchFamily="34" charset="0"/>
              </a:rPr>
              <a:t>, Svoboda, </a:t>
            </a:r>
            <a:r>
              <a:rPr lang="cs-CZ" sz="1050" dirty="0" err="1">
                <a:latin typeface="Arial" panose="020B0604020202020204" pitchFamily="34" charset="0"/>
                <a:ea typeface="Calibri" panose="020F0502020204030204" pitchFamily="34" charset="0"/>
                <a:cs typeface="Arial" panose="020B0604020202020204" pitchFamily="34" charset="0"/>
              </a:rPr>
              <a:t>Kucler</a:t>
            </a:r>
            <a:r>
              <a:rPr lang="cs-CZ" sz="1050" dirty="0">
                <a:latin typeface="Arial" panose="020B0604020202020204" pitchFamily="34" charset="0"/>
                <a:ea typeface="Calibri" panose="020F0502020204030204" pitchFamily="34" charset="0"/>
                <a:cs typeface="Arial" panose="020B0604020202020204" pitchFamily="34" charset="0"/>
              </a:rPr>
              <a:t>-Slavíček, </a:t>
            </a:r>
          </a:p>
          <a:p>
            <a:pPr>
              <a:lnSpc>
                <a:spcPct val="107000"/>
              </a:lnSpc>
              <a:spcAft>
                <a:spcPts val="0"/>
              </a:spcAft>
            </a:pP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Šraga</a:t>
            </a:r>
            <a:r>
              <a:rPr lang="cs-CZ" sz="1050" dirty="0">
                <a:latin typeface="Arial" panose="020B0604020202020204" pitchFamily="34" charset="0"/>
                <a:ea typeface="Calibri" panose="020F0502020204030204" pitchFamily="34" charset="0"/>
                <a:cs typeface="Arial" panose="020B0604020202020204" pitchFamily="34" charset="0"/>
              </a:rPr>
              <a:t>, Rejman(90.Beruška), Vokoun(88.Poráč), </a:t>
            </a:r>
          </a:p>
          <a:p>
            <a:pPr>
              <a:lnSpc>
                <a:spcPct val="107000"/>
              </a:lnSpc>
              <a:spcAft>
                <a:spcPts val="0"/>
              </a:spcAft>
            </a:pPr>
            <a:r>
              <a:rPr lang="cs-CZ" sz="1050" dirty="0">
                <a:latin typeface="Arial" panose="020B0604020202020204" pitchFamily="34" charset="0"/>
                <a:ea typeface="Calibri" panose="020F0502020204030204" pitchFamily="34" charset="0"/>
                <a:cs typeface="Arial" panose="020B0604020202020204" pitchFamily="34" charset="0"/>
              </a:rPr>
              <a:t>                Faust(63.Mencl)-Walter(91.Č </a:t>
            </a:r>
            <a:r>
              <a:rPr lang="cs-CZ" sz="1050" dirty="0" err="1">
                <a:latin typeface="Arial" panose="020B0604020202020204" pitchFamily="34" charset="0"/>
                <a:ea typeface="Calibri" panose="020F0502020204030204" pitchFamily="34" charset="0"/>
                <a:cs typeface="Arial" panose="020B0604020202020204" pitchFamily="34" charset="0"/>
              </a:rPr>
              <a:t>erný</a:t>
            </a:r>
            <a:r>
              <a:rPr lang="cs-CZ" sz="105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Připraveni</a:t>
            </a:r>
            <a:r>
              <a:rPr lang="cs-CZ" sz="1050" dirty="0">
                <a:highlight>
                  <a:srgbClr val="00FFFF"/>
                </a:highlight>
                <a:latin typeface="Arial" panose="020B0604020202020204" pitchFamily="34" charset="0"/>
                <a:ea typeface="Calibri" panose="020F0502020204030204" pitchFamily="34" charset="0"/>
                <a:cs typeface="Arial" panose="020B0604020202020204" pitchFamily="34" charset="0"/>
              </a:rPr>
              <a:t>:</a:t>
            </a:r>
            <a:r>
              <a:rPr lang="cs-CZ" sz="1050" dirty="0">
                <a:latin typeface="Arial" panose="020B0604020202020204" pitchFamily="34" charset="0"/>
                <a:ea typeface="Calibri" panose="020F0502020204030204" pitchFamily="34" charset="0"/>
                <a:cs typeface="Arial" panose="020B0604020202020204" pitchFamily="34" charset="0"/>
              </a:rPr>
              <a:t> Vacek</a:t>
            </a:r>
          </a:p>
          <a:p>
            <a:pPr>
              <a:lnSpc>
                <a:spcPct val="107000"/>
              </a:lnSpc>
              <a:spcAft>
                <a:spcPts val="0"/>
              </a:spcAft>
            </a:pP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Trenér</a:t>
            </a:r>
            <a:r>
              <a:rPr lang="cs-CZ" sz="1050" u="sng" dirty="0">
                <a:latin typeface="Arial" panose="020B0604020202020204" pitchFamily="34" charset="0"/>
                <a:ea typeface="Calibri" panose="020F0502020204030204" pitchFamily="34" charset="0"/>
                <a:cs typeface="Arial" panose="020B0604020202020204" pitchFamily="34" charset="0"/>
              </a:rPr>
              <a:t>:</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J.Ransdorf</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K.Zuna</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Vedoucí:</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J.Tyle</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Masér:</a:t>
            </a:r>
            <a:r>
              <a:rPr lang="cs-CZ" sz="1050" u="sng"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K.Zavřel</a:t>
            </a:r>
            <a:endParaRPr lang="cs-CZ" sz="105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Rozhodčí</a:t>
            </a:r>
            <a:r>
              <a:rPr lang="cs-CZ" sz="1050" dirty="0">
                <a:highlight>
                  <a:srgbClr val="00FFFF"/>
                </a:highlight>
                <a:latin typeface="Arial" panose="020B0604020202020204" pitchFamily="34" charset="0"/>
                <a:ea typeface="Calibri" panose="020F0502020204030204" pitchFamily="34" charset="0"/>
                <a:cs typeface="Arial" panose="020B0604020202020204" pitchFamily="34" charset="0"/>
              </a:rPr>
              <a:t>:</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J.Fencl-P.Dočekal</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D.Průša</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Delegát:</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M.Košťál</a:t>
            </a:r>
            <a:endParaRPr lang="cs-CZ" sz="1050" dirty="0">
              <a:latin typeface="Arial" panose="020B0604020202020204" pitchFamily="34" charset="0"/>
              <a:ea typeface="Calibri" panose="020F0502020204030204" pitchFamily="34" charset="0"/>
              <a:cs typeface="Arial" panose="020B0604020202020204" pitchFamily="34" charset="0"/>
            </a:endParaRPr>
          </a:p>
          <a:p>
            <a:r>
              <a:rPr lang="cs-CZ" sz="1050" u="sng" dirty="0">
                <a:highlight>
                  <a:srgbClr val="00FFFF"/>
                </a:highlight>
                <a:latin typeface="Arial" panose="020B0604020202020204" pitchFamily="34" charset="0"/>
                <a:ea typeface="Calibri" panose="020F0502020204030204" pitchFamily="34" charset="0"/>
                <a:cs typeface="Arial" panose="020B0604020202020204" pitchFamily="34" charset="0"/>
              </a:rPr>
              <a:t>Hlavní pořadatel:</a:t>
            </a:r>
            <a:r>
              <a:rPr lang="cs-CZ" sz="1050" dirty="0">
                <a:latin typeface="Arial" panose="020B0604020202020204" pitchFamily="34" charset="0"/>
                <a:ea typeface="Calibri" panose="020F0502020204030204" pitchFamily="34" charset="0"/>
                <a:cs typeface="Arial" panose="020B0604020202020204" pitchFamily="34" charset="0"/>
              </a:rPr>
              <a:t> </a:t>
            </a:r>
            <a:r>
              <a:rPr lang="cs-CZ" sz="1050" dirty="0" err="1">
                <a:latin typeface="Arial" panose="020B0604020202020204" pitchFamily="34" charset="0"/>
                <a:ea typeface="Calibri" panose="020F0502020204030204" pitchFamily="34" charset="0"/>
                <a:cs typeface="Arial" panose="020B0604020202020204" pitchFamily="34" charset="0"/>
              </a:rPr>
              <a:t>J.Havner</a:t>
            </a:r>
            <a:r>
              <a:rPr lang="cs-CZ" sz="1050" dirty="0">
                <a:latin typeface="Arial" panose="020B0604020202020204" pitchFamily="34" charset="0"/>
                <a:ea typeface="Calibri" panose="020F0502020204030204" pitchFamily="34" charset="0"/>
                <a:cs typeface="Arial" panose="020B0604020202020204" pitchFamily="34" charset="0"/>
              </a:rPr>
              <a:t>   142  diváků </a:t>
            </a:r>
            <a:endParaRPr lang="cs-CZ" sz="1050" dirty="0">
              <a:latin typeface="Arial" panose="020B0604020202020204" pitchFamily="34" charset="0"/>
              <a:cs typeface="Arial" panose="020B0604020202020204" pitchFamily="34" charset="0"/>
            </a:endParaRPr>
          </a:p>
        </p:txBody>
      </p:sp>
      <p:sp>
        <p:nvSpPr>
          <p:cNvPr id="10" name="TextovéPole 9"/>
          <p:cNvSpPr txBox="1"/>
          <p:nvPr/>
        </p:nvSpPr>
        <p:spPr>
          <a:xfrm>
            <a:off x="243148" y="163116"/>
            <a:ext cx="4320480" cy="307777"/>
          </a:xfrm>
          <a:prstGeom prst="rect">
            <a:avLst/>
          </a:prstGeom>
          <a:pattFill prst="weave">
            <a:fgClr>
              <a:srgbClr val="FFFF00"/>
            </a:fgClr>
            <a:bgClr>
              <a:schemeClr val="bg1"/>
            </a:bgClr>
          </a:pattFill>
          <a:effectLst>
            <a:glow rad="101600">
              <a:srgbClr val="FFFF66">
                <a:alpha val="40000"/>
              </a:srgbClr>
            </a:glow>
            <a:softEdge rad="0"/>
          </a:effectLst>
        </p:spPr>
        <p:txBody>
          <a:bodyPr wrap="square" rtlCol="0">
            <a:spAutoFit/>
          </a:bodyPr>
          <a:lstStyle/>
          <a:p>
            <a:pPr algn="ctr"/>
            <a:r>
              <a:rPr lang="cs-CZ" sz="1400" dirty="0">
                <a:latin typeface="Arial" panose="020B0604020202020204" pitchFamily="34" charset="0"/>
                <a:cs typeface="Arial" panose="020B0604020202020204" pitchFamily="34" charset="0"/>
              </a:rPr>
              <a:t>Pokračování Štětí-Vilémov 1:0, 14.4.2008</a:t>
            </a:r>
          </a:p>
        </p:txBody>
      </p:sp>
      <p:pic>
        <p:nvPicPr>
          <p:cNvPr id="12" name="Obrázek 11" descr="&lt;strong&gt;SK&lt;/strong&gt; &lt;strong&gt;Stap&lt;/strong&gt;-&lt;strong&gt;Tratec&lt;/strong&gt; &lt;strong&gt;Vilémov&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168" y="6051401"/>
            <a:ext cx="986024" cy="828271"/>
          </a:xfrm>
          <a:prstGeom prst="rect">
            <a:avLst/>
          </a:prstGeom>
        </p:spPr>
      </p:pic>
      <p:sp>
        <p:nvSpPr>
          <p:cNvPr id="5" name="Obdélník 4"/>
          <p:cNvSpPr/>
          <p:nvPr/>
        </p:nvSpPr>
        <p:spPr>
          <a:xfrm>
            <a:off x="5400576" y="811188"/>
            <a:ext cx="4608512" cy="2397836"/>
          </a:xfrm>
          <a:prstGeom prst="rect">
            <a:avLst/>
          </a:prstGeom>
        </p:spPr>
        <p:txBody>
          <a:bodyPr wrap="square">
            <a:spAutoFit/>
          </a:bodyPr>
          <a:lstStyle/>
          <a:p>
            <a:pPr algn="just">
              <a:lnSpc>
                <a:spcPct val="107000"/>
              </a:lnSpc>
              <a:spcAft>
                <a:spcPts val="0"/>
              </a:spcAft>
            </a:pPr>
            <a:r>
              <a:rPr lang="cs-CZ" u="sng" dirty="0">
                <a:latin typeface="Arial" panose="020B0604020202020204" pitchFamily="34" charset="0"/>
                <a:ea typeface="Calibri" panose="020F0502020204030204" pitchFamily="34" charset="0"/>
                <a:cs typeface="Arial" panose="020B0604020202020204" pitchFamily="34" charset="0"/>
              </a:rPr>
              <a:t>Velmi krátce hodnotil zápas jeden z </a:t>
            </a:r>
            <a:r>
              <a:rPr lang="cs-CZ" u="sng" dirty="0" smtClean="0">
                <a:latin typeface="Arial" panose="020B0604020202020204" pitchFamily="34" charset="0"/>
                <a:ea typeface="Calibri" panose="020F0502020204030204" pitchFamily="34" charset="0"/>
                <a:cs typeface="Arial" panose="020B0604020202020204" pitchFamily="34" charset="0"/>
              </a:rPr>
              <a:t>trenérů</a:t>
            </a:r>
          </a:p>
          <a:p>
            <a:pPr algn="just">
              <a:lnSpc>
                <a:spcPct val="107000"/>
              </a:lnSpc>
              <a:spcAft>
                <a:spcPts val="0"/>
              </a:spcAft>
            </a:pPr>
            <a:r>
              <a:rPr lang="cs-CZ" u="sng" dirty="0" smtClean="0">
                <a:latin typeface="Arial" panose="020B0604020202020204" pitchFamily="34" charset="0"/>
                <a:ea typeface="Calibri" panose="020F0502020204030204" pitchFamily="34" charset="0"/>
                <a:cs typeface="Arial" panose="020B0604020202020204" pitchFamily="34" charset="0"/>
              </a:rPr>
              <a:t> </a:t>
            </a:r>
            <a:r>
              <a:rPr lang="cs-CZ" sz="1600" u="sng" dirty="0">
                <a:latin typeface="Arial" panose="020B0604020202020204" pitchFamily="34" charset="0"/>
                <a:ea typeface="Calibri" panose="020F0502020204030204" pitchFamily="34" charset="0"/>
                <a:cs typeface="Arial" panose="020B0604020202020204" pitchFamily="34" charset="0"/>
              </a:rPr>
              <a:t>René Hrdlička:</a:t>
            </a:r>
            <a:endParaRPr lang="cs-CZ"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Soupeře jsme herně přehrávali a to hlavně v kombinaci. Domácí brankář měl však svůj den a dělal nám velké starosti. Hledali jsme </a:t>
            </a:r>
            <a:r>
              <a:rPr lang="cs-CZ" b="0" dirty="0" smtClean="0">
                <a:latin typeface="Arial" panose="020B0604020202020204" pitchFamily="34" charset="0"/>
                <a:ea typeface="Calibri" panose="020F0502020204030204" pitchFamily="34" charset="0"/>
                <a:cs typeface="Arial" panose="020B0604020202020204" pitchFamily="34" charset="0"/>
              </a:rPr>
              <a:t>skulinku </a:t>
            </a:r>
            <a:r>
              <a:rPr lang="cs-CZ" b="0" dirty="0">
                <a:latin typeface="Arial" panose="020B0604020202020204" pitchFamily="34" charset="0"/>
                <a:ea typeface="Calibri" panose="020F0502020204030204" pitchFamily="34" charset="0"/>
                <a:cs typeface="Arial" panose="020B0604020202020204" pitchFamily="34" charset="0"/>
              </a:rPr>
              <a:t>ke gólu a 4x se nám to povedlo.</a:t>
            </a:r>
          </a:p>
          <a:p>
            <a:pPr algn="just">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Branky:</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Malecha</a:t>
            </a:r>
            <a:r>
              <a:rPr lang="cs-CZ" b="0" dirty="0">
                <a:latin typeface="Arial" panose="020B0604020202020204" pitchFamily="34" charset="0"/>
                <a:ea typeface="Calibri" panose="020F0502020204030204" pitchFamily="34" charset="0"/>
                <a:cs typeface="Arial" panose="020B0604020202020204" pitchFamily="34" charset="0"/>
              </a:rPr>
              <a:t> 3, </a:t>
            </a:r>
            <a:r>
              <a:rPr lang="cs-CZ" b="0" dirty="0" err="1">
                <a:latin typeface="Arial" panose="020B0604020202020204" pitchFamily="34" charset="0"/>
                <a:ea typeface="Calibri" panose="020F0502020204030204" pitchFamily="34" charset="0"/>
                <a:cs typeface="Arial" panose="020B0604020202020204" pitchFamily="34" charset="0"/>
              </a:rPr>
              <a:t>Schleiss</a:t>
            </a:r>
            <a:r>
              <a:rPr lang="cs-CZ"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Sestava:</a:t>
            </a:r>
            <a:r>
              <a:rPr lang="cs-CZ" b="0" dirty="0">
                <a:latin typeface="Arial" panose="020B0604020202020204" pitchFamily="34" charset="0"/>
                <a:ea typeface="Calibri" panose="020F0502020204030204" pitchFamily="34" charset="0"/>
                <a:cs typeface="Arial" panose="020B0604020202020204" pitchFamily="34" charset="0"/>
              </a:rPr>
              <a:t> Černý-Prokopec, </a:t>
            </a:r>
            <a:r>
              <a:rPr lang="cs-CZ" b="0" dirty="0" err="1">
                <a:latin typeface="Arial" panose="020B0604020202020204" pitchFamily="34" charset="0"/>
                <a:ea typeface="Calibri" panose="020F0502020204030204" pitchFamily="34" charset="0"/>
                <a:cs typeface="Arial" panose="020B0604020202020204" pitchFamily="34" charset="0"/>
              </a:rPr>
              <a:t>Schleiss</a:t>
            </a:r>
            <a:r>
              <a:rPr lang="cs-CZ" b="0" dirty="0">
                <a:latin typeface="Arial" panose="020B0604020202020204" pitchFamily="34" charset="0"/>
                <a:ea typeface="Calibri" panose="020F0502020204030204" pitchFamily="34" charset="0"/>
                <a:cs typeface="Arial" panose="020B0604020202020204" pitchFamily="34" charset="0"/>
              </a:rPr>
              <a:t>, Kroupa, Kuča, </a:t>
            </a:r>
            <a:r>
              <a:rPr lang="cs-CZ" b="0" dirty="0" err="1">
                <a:latin typeface="Arial" panose="020B0604020202020204" pitchFamily="34" charset="0"/>
                <a:ea typeface="Calibri" panose="020F0502020204030204" pitchFamily="34" charset="0"/>
                <a:cs typeface="Arial" panose="020B0604020202020204" pitchFamily="34" charset="0"/>
              </a:rPr>
              <a:t>Ivanič</a:t>
            </a:r>
            <a:r>
              <a:rPr lang="cs-CZ" b="0" dirty="0">
                <a:latin typeface="Arial" panose="020B0604020202020204" pitchFamily="34" charset="0"/>
                <a:ea typeface="Calibri" panose="020F0502020204030204" pitchFamily="34" charset="0"/>
                <a:cs typeface="Arial" panose="020B0604020202020204" pitchFamily="34" charset="0"/>
              </a:rPr>
              <a:t>, </a:t>
            </a:r>
            <a:endParaRPr lang="cs-CZ"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smtClean="0">
                <a:latin typeface="Arial" panose="020B0604020202020204" pitchFamily="34" charset="0"/>
                <a:ea typeface="Calibri" panose="020F0502020204030204" pitchFamily="34" charset="0"/>
                <a:cs typeface="Arial" panose="020B0604020202020204" pitchFamily="34" charset="0"/>
              </a:rPr>
              <a:t>              Kabelka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Daniluk,Jakub</a:t>
            </a:r>
            <a:r>
              <a:rPr lang="cs-CZ" b="0" dirty="0">
                <a:latin typeface="Arial" panose="020B0604020202020204" pitchFamily="34" charset="0"/>
                <a:ea typeface="Calibri" panose="020F0502020204030204" pitchFamily="34" charset="0"/>
                <a:cs typeface="Arial" panose="020B0604020202020204" pitchFamily="34" charset="0"/>
              </a:rPr>
              <a:t> Pilař, </a:t>
            </a:r>
            <a:r>
              <a:rPr lang="cs-CZ" b="0" dirty="0" err="1" smtClean="0">
                <a:latin typeface="Arial" panose="020B0604020202020204" pitchFamily="34" charset="0"/>
                <a:ea typeface="Calibri" panose="020F0502020204030204" pitchFamily="34" charset="0"/>
                <a:cs typeface="Arial" panose="020B0604020202020204" pitchFamily="34" charset="0"/>
              </a:rPr>
              <a:t>Malecha</a:t>
            </a:r>
            <a:r>
              <a:rPr lang="cs-CZ" b="0" dirty="0">
                <a:latin typeface="Arial" panose="020B0604020202020204" pitchFamily="34" charset="0"/>
                <a:ea typeface="Calibri" panose="020F0502020204030204" pitchFamily="34" charset="0"/>
                <a:cs typeface="Arial" panose="020B0604020202020204" pitchFamily="34" charset="0"/>
              </a:rPr>
              <a:t>, Nedvěd, </a:t>
            </a:r>
            <a:endParaRPr lang="cs-CZ"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smtClean="0">
                <a:latin typeface="Arial" panose="020B0604020202020204" pitchFamily="34" charset="0"/>
                <a:ea typeface="Calibri" panose="020F0502020204030204" pitchFamily="34" charset="0"/>
                <a:cs typeface="Arial" panose="020B0604020202020204" pitchFamily="34" charset="0"/>
              </a:rPr>
              <a:t>             </a:t>
            </a:r>
            <a:r>
              <a:rPr lang="cs-CZ" b="0" dirty="0" err="1" smtClean="0">
                <a:latin typeface="Arial" panose="020B0604020202020204" pitchFamily="34" charset="0"/>
                <a:ea typeface="Calibri" panose="020F0502020204030204" pitchFamily="34" charset="0"/>
                <a:cs typeface="Arial" panose="020B0604020202020204" pitchFamily="34" charset="0"/>
              </a:rPr>
              <a:t>J.Novák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Kačo</a:t>
            </a:r>
            <a:r>
              <a:rPr lang="cs-CZ" b="0" dirty="0">
                <a:latin typeface="Arial" panose="020B0604020202020204" pitchFamily="34" charset="0"/>
                <a:ea typeface="Calibri" panose="020F0502020204030204" pitchFamily="34" charset="0"/>
                <a:cs typeface="Arial" panose="020B0604020202020204" pitchFamily="34" charset="0"/>
              </a:rPr>
              <a:t>, Hromy, </a:t>
            </a:r>
            <a:r>
              <a:rPr lang="cs-CZ" b="0" dirty="0" err="1">
                <a:latin typeface="Arial" panose="020B0604020202020204" pitchFamily="34" charset="0"/>
                <a:ea typeface="Calibri" panose="020F0502020204030204" pitchFamily="34" charset="0"/>
                <a:cs typeface="Arial" panose="020B0604020202020204" pitchFamily="34" charset="0"/>
              </a:rPr>
              <a:t>Širochoman</a:t>
            </a:r>
            <a:endParaRPr lang="cs-CZ"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Trenér:</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Z.Németh</a:t>
            </a:r>
            <a:r>
              <a:rPr lang="cs-CZ" b="0" dirty="0">
                <a:latin typeface="Arial" panose="020B0604020202020204" pitchFamily="34" charset="0"/>
                <a:ea typeface="Calibri" panose="020F0502020204030204" pitchFamily="34" charset="0"/>
                <a:cs typeface="Arial" panose="020B0604020202020204" pitchFamily="34" charset="0"/>
              </a:rPr>
              <a:t> </a:t>
            </a:r>
            <a:r>
              <a:rPr lang="cs-CZ" b="0" u="sng" dirty="0">
                <a:latin typeface="Arial" panose="020B0604020202020204" pitchFamily="34" charset="0"/>
                <a:ea typeface="Calibri" panose="020F0502020204030204" pitchFamily="34" charset="0"/>
                <a:cs typeface="Arial" panose="020B0604020202020204" pitchFamily="34" charset="0"/>
              </a:rPr>
              <a:t>Vedoucí</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R.Hrdlička</a:t>
            </a:r>
            <a:endParaRPr lang="cs-CZ"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Rozhodčí</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L.Vlk-J.Oborník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J.Šefčík</a:t>
            </a:r>
            <a:endParaRPr lang="cs-CZ" b="0" dirty="0">
              <a:latin typeface="Arial" panose="020B0604020202020204" pitchFamily="34" charset="0"/>
              <a:ea typeface="Calibri" panose="020F0502020204030204" pitchFamily="34" charset="0"/>
              <a:cs typeface="Arial" panose="020B0604020202020204" pitchFamily="34" charset="0"/>
            </a:endParaRPr>
          </a:p>
        </p:txBody>
      </p:sp>
      <p:sp>
        <p:nvSpPr>
          <p:cNvPr id="6" name="TextovéPole 5"/>
          <p:cNvSpPr txBox="1"/>
          <p:nvPr/>
        </p:nvSpPr>
        <p:spPr>
          <a:xfrm>
            <a:off x="5400576" y="163116"/>
            <a:ext cx="4608512" cy="523220"/>
          </a:xfrm>
          <a:prstGeom prst="rect">
            <a:avLst/>
          </a:prstGeom>
          <a:solidFill>
            <a:srgbClr val="00FFFF"/>
          </a:solidFill>
          <a:effectLst>
            <a:glow rad="101600">
              <a:srgbClr val="FFFF66">
                <a:alpha val="40000"/>
              </a:srgbClr>
            </a:glow>
            <a:softEdge rad="0"/>
          </a:effectLst>
        </p:spPr>
        <p:txBody>
          <a:bodyPr wrap="square" rtlCol="0">
            <a:spAutoFit/>
          </a:bodyPr>
          <a:lstStyle/>
          <a:p>
            <a:pPr algn="ctr"/>
            <a:r>
              <a:rPr lang="cs-CZ" sz="1400" dirty="0" smtClean="0">
                <a:latin typeface="Arial" panose="020B0604020202020204" pitchFamily="34" charset="0"/>
                <a:cs typeface="Arial" panose="020B0604020202020204" pitchFamily="34" charset="0"/>
              </a:rPr>
              <a:t>Pokračování Junior Děčín B  - SK Štětí 22.4.2018</a:t>
            </a:r>
          </a:p>
          <a:p>
            <a:pPr algn="ctr"/>
            <a:r>
              <a:rPr lang="cs-CZ" sz="1400" dirty="0" smtClean="0">
                <a:latin typeface="Arial" panose="020B0604020202020204" pitchFamily="34" charset="0"/>
                <a:cs typeface="Arial" panose="020B0604020202020204" pitchFamily="34" charset="0"/>
              </a:rPr>
              <a:t>Starší žáci  1:4</a:t>
            </a:r>
          </a:p>
        </p:txBody>
      </p:sp>
      <p:sp>
        <p:nvSpPr>
          <p:cNvPr id="14" name="TextovéPole 13"/>
          <p:cNvSpPr txBox="1"/>
          <p:nvPr/>
        </p:nvSpPr>
        <p:spPr>
          <a:xfrm>
            <a:off x="7490108" y="700405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pic>
        <p:nvPicPr>
          <p:cNvPr id="13" name="Obrázek 12"/>
          <p:cNvPicPr>
            <a:picLocks noChangeAspect="1"/>
          </p:cNvPicPr>
          <p:nvPr/>
        </p:nvPicPr>
        <p:blipFill>
          <a:blip r:embed="rId4"/>
          <a:stretch>
            <a:fillRect/>
          </a:stretch>
        </p:blipFill>
        <p:spPr>
          <a:xfrm>
            <a:off x="5544592" y="3707089"/>
            <a:ext cx="4464495" cy="2792731"/>
          </a:xfrm>
          <a:prstGeom prst="rect">
            <a:avLst/>
          </a:prstGeom>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se zakulacenými rohy na opačné straně 6"/>
          <p:cNvSpPr/>
          <p:nvPr/>
        </p:nvSpPr>
        <p:spPr>
          <a:xfrm>
            <a:off x="5442712" y="3170147"/>
            <a:ext cx="4536504" cy="3709526"/>
          </a:xfrm>
          <a:prstGeom prst="round2DiagRect">
            <a:avLst/>
          </a:prstGeom>
          <a:ln w="73025" cmpd="dbl">
            <a:solidFill>
              <a:srgbClr val="FFFF00"/>
            </a:solidFill>
          </a:ln>
        </p:spPr>
        <p:txBody>
          <a:bodyPr wrap="square">
            <a:spAutoFit/>
          </a:bodyPr>
          <a:lstStyle/>
          <a:p>
            <a:pPr algn="just">
              <a:lnSpc>
                <a:spcPct val="107000"/>
              </a:lnSpc>
              <a:spcAft>
                <a:spcPts val="0"/>
              </a:spcAft>
            </a:pPr>
            <a:r>
              <a:rPr lang="cs-CZ" sz="1800" u="sng" dirty="0">
                <a:solidFill>
                  <a:srgbClr val="6600CC"/>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František </a:t>
            </a:r>
            <a:r>
              <a:rPr lang="cs-CZ" sz="1800" u="sng" dirty="0" err="1">
                <a:solidFill>
                  <a:srgbClr val="6600CC"/>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Dužár</a:t>
            </a:r>
            <a:r>
              <a:rPr lang="cs-CZ" sz="1800" u="sng" dirty="0">
                <a:solidFill>
                  <a:srgbClr val="6600CC"/>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 trenér SK STAP Vilémov</a:t>
            </a:r>
          </a:p>
          <a:p>
            <a:pPr algn="just">
              <a:lnSpc>
                <a:spcPct val="107000"/>
              </a:lnSpc>
              <a:spcAft>
                <a:spcPts val="0"/>
              </a:spcAft>
            </a:pPr>
            <a:r>
              <a:rPr lang="cs-CZ" dirty="0">
                <a:latin typeface="Bookman Old Style" panose="02050604050505020204" pitchFamily="18" charset="0"/>
                <a:ea typeface="Calibri" panose="020F0502020204030204" pitchFamily="34" charset="0"/>
                <a:cs typeface="Arial" panose="020B0604020202020204" pitchFamily="34" charset="0"/>
              </a:rPr>
              <a:t>Věděl jsem, že Štětí má velkou ofenzivní sílu. Zvlášť, když v posledních 2 zápasech nastřílelo 10 branek. Snažili jsme se na to připravit a jejich ofenzívu eliminovat. Celou dobu se nám to dařilo. Po obdržení žluté karty už jsme nestačili. Docházeli nám síly a Štětí bylo o ten jeden gól lepší zaslouženě vyhrálo.</a:t>
            </a:r>
          </a:p>
          <a:p>
            <a:pPr algn="just">
              <a:lnSpc>
                <a:spcPct val="107000"/>
              </a:lnSpc>
              <a:spcAft>
                <a:spcPts val="0"/>
              </a:spcAft>
            </a:pPr>
            <a:r>
              <a:rPr lang="cs-CZ" sz="1800" u="sng" dirty="0">
                <a:solidFill>
                  <a:srgbClr val="FF0000"/>
                </a:solidFill>
                <a:latin typeface="Arial Black" panose="020B0A04020102020204" pitchFamily="34" charset="0"/>
                <a:ea typeface="Calibri" panose="020F0502020204030204" pitchFamily="34" charset="0"/>
                <a:cs typeface="Arial" panose="020B0604020202020204" pitchFamily="34" charset="0"/>
              </a:rPr>
              <a:t>Jiří </a:t>
            </a:r>
            <a:r>
              <a:rPr lang="cs-CZ" sz="1800" u="sng" dirty="0" err="1">
                <a:solidFill>
                  <a:srgbClr val="FF0000"/>
                </a:solidFill>
                <a:latin typeface="Arial Black" panose="020B0A04020102020204" pitchFamily="34" charset="0"/>
                <a:ea typeface="Calibri" panose="020F0502020204030204" pitchFamily="34" charset="0"/>
                <a:cs typeface="Arial" panose="020B0604020202020204" pitchFamily="34" charset="0"/>
              </a:rPr>
              <a:t>Ransdorf</a:t>
            </a:r>
            <a:r>
              <a:rPr lang="cs-CZ" sz="1800" u="sng" dirty="0">
                <a:solidFill>
                  <a:srgbClr val="FF0000"/>
                </a:solidFill>
                <a:latin typeface="Arial Black" panose="020B0A04020102020204" pitchFamily="34" charset="0"/>
                <a:ea typeface="Calibri" panose="020F0502020204030204" pitchFamily="34" charset="0"/>
                <a:cs typeface="Arial" panose="020B0604020202020204" pitchFamily="34" charset="0"/>
              </a:rPr>
              <a:t> – trenér Štětí</a:t>
            </a:r>
          </a:p>
          <a:p>
            <a:pPr algn="just">
              <a:lnSpc>
                <a:spcPct val="107000"/>
              </a:lnSpc>
              <a:spcAft>
                <a:spcPts val="0"/>
              </a:spcAft>
            </a:pPr>
            <a:r>
              <a:rPr lang="cs-CZ" dirty="0" err="1">
                <a:latin typeface="Bookman Old Style" panose="02050604050505020204" pitchFamily="18" charset="0"/>
                <a:ea typeface="Calibri" panose="020F0502020204030204" pitchFamily="34" charset="0"/>
                <a:cs typeface="Arial" panose="020B0604020202020204" pitchFamily="34" charset="0"/>
              </a:rPr>
              <a:t>Vílémov</a:t>
            </a:r>
            <a:r>
              <a:rPr lang="cs-CZ" dirty="0">
                <a:latin typeface="Bookman Old Style" panose="02050604050505020204" pitchFamily="18" charset="0"/>
                <a:ea typeface="Calibri" panose="020F0502020204030204" pitchFamily="34" charset="0"/>
                <a:cs typeface="Arial" panose="020B0604020202020204" pitchFamily="34" charset="0"/>
              </a:rPr>
              <a:t> byl na nás velmi dobře připraven. Hrál to v bloku a těžko jsme se tam dostávali. Měl výborné stopery přes které to nešlo hlavičkovat. Museli jsme být trpělivý a proti 10 to pak šlo lépe. Konec jsme měli ve své moci. </a:t>
            </a:r>
          </a:p>
        </p:txBody>
      </p:sp>
      <p:sp>
        <p:nvSpPr>
          <p:cNvPr id="8" name="TextovéPole 7"/>
          <p:cNvSpPr txBox="1"/>
          <p:nvPr/>
        </p:nvSpPr>
        <p:spPr>
          <a:xfrm>
            <a:off x="5472584" y="163116"/>
            <a:ext cx="4536504" cy="830997"/>
          </a:xfrm>
          <a:prstGeom prst="rect">
            <a:avLst/>
          </a:prstGeom>
          <a:gradFill>
            <a:gsLst>
              <a:gs pos="82123">
                <a:srgbClr val="FFCCFF"/>
              </a:gs>
              <a:gs pos="36000">
                <a:schemeClr val="accent1">
                  <a:lumMod val="5000"/>
                  <a:lumOff val="95000"/>
                </a:schemeClr>
              </a:gs>
              <a:gs pos="74000">
                <a:schemeClr val="accent1">
                  <a:lumMod val="45000"/>
                  <a:lumOff val="55000"/>
                </a:schemeClr>
              </a:gs>
            </a:gsLst>
            <a:lin ang="5400000" scaled="1"/>
          </a:gradFill>
          <a:effectLst>
            <a:glow rad="101600">
              <a:srgbClr val="FFFF66">
                <a:alpha val="40000"/>
              </a:srgbClr>
            </a:glow>
            <a:softEdge rad="0"/>
          </a:effectLst>
        </p:spPr>
        <p:txBody>
          <a:bodyPr wrap="square" rtlCol="0">
            <a:spAutoFit/>
          </a:bodyPr>
          <a:lstStyle/>
          <a:p>
            <a:pPr algn="ctr"/>
            <a:r>
              <a:rPr lang="cs-CZ" sz="2400" dirty="0">
                <a:latin typeface="Goudy Stout" panose="0202090407030B020401" pitchFamily="18" charset="0"/>
              </a:rPr>
              <a:t>Pozápasové střípky</a:t>
            </a:r>
          </a:p>
        </p:txBody>
      </p:sp>
      <p:pic>
        <p:nvPicPr>
          <p:cNvPr id="9" name="Obrázek 8" descr="Rozhovory | Speedway Fakt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792" y="1891308"/>
            <a:ext cx="1008000" cy="1008000"/>
          </a:xfrm>
          <a:prstGeom prst="rect">
            <a:avLst/>
          </a:prstGeom>
        </p:spPr>
      </p:pic>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90616" y="1550782"/>
            <a:ext cx="1620000" cy="1080000"/>
          </a:xfrm>
          <a:prstGeom prst="rect">
            <a:avLst/>
          </a:prstGeom>
        </p:spPr>
      </p:pic>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451944" y="1579257"/>
            <a:ext cx="1566000" cy="1044000"/>
          </a:xfrm>
          <a:prstGeom prst="rect">
            <a:avLst/>
          </a:prstGeom>
        </p:spPr>
      </p:pic>
      <p:sp>
        <p:nvSpPr>
          <p:cNvPr id="13" name="Obdélník 12"/>
          <p:cNvSpPr/>
          <p:nvPr/>
        </p:nvSpPr>
        <p:spPr>
          <a:xfrm>
            <a:off x="143992" y="163116"/>
            <a:ext cx="4546542" cy="1387944"/>
          </a:xfrm>
          <a:prstGeom prst="rect">
            <a:avLst/>
          </a:prstGeom>
          <a:ln>
            <a:noFill/>
          </a:ln>
        </p:spPr>
        <p:txBody>
          <a:bodyPr wrap="square">
            <a:spAutoFit/>
          </a:bodyPr>
          <a:lstStyle/>
          <a:p>
            <a:pPr algn="ctr">
              <a:lnSpc>
                <a:spcPct val="107000"/>
              </a:lnSpc>
              <a:spcAft>
                <a:spcPts val="0"/>
              </a:spcAft>
            </a:pPr>
            <a:r>
              <a:rPr lang="cs-CZ" sz="2000" u="sng" dirty="0" smtClean="0">
                <a:ln w="10160">
                  <a:noFill/>
                  <a:prstDash val="solid"/>
                </a:ln>
                <a:solidFill>
                  <a:srgbClr val="FF0000"/>
                </a:solidFill>
                <a:effectLst>
                  <a:outerShdw blurRad="38100" dist="22860" dir="5400000" algn="tl" rotWithShape="0">
                    <a:srgbClr val="000000">
                      <a:alpha val="30000"/>
                    </a:srgbClr>
                  </a:outerShdw>
                </a:effectLst>
                <a:highlight>
                  <a:srgbClr val="00FFFF"/>
                </a:highlight>
                <a:latin typeface="Bookman Old Style" panose="02050604050505020204" pitchFamily="18" charset="0"/>
                <a:ea typeface="Calibri" panose="020F0502020204030204" pitchFamily="34" charset="0"/>
                <a:cs typeface="Times New Roman" panose="02020603050405020304" pitchFamily="18" charset="0"/>
              </a:rPr>
              <a:t>Starší žáci si vítězstvím v Děčíně zajistili konečné 3.místo v základní části Ústeckého přeboru skupiny A</a:t>
            </a:r>
            <a:endParaRPr lang="cs-CZ" dirty="0">
              <a:ln w="10160">
                <a:noFill/>
                <a:prstDash val="solid"/>
              </a:ln>
              <a:solidFill>
                <a:srgbClr val="FF0000"/>
              </a:solidFill>
              <a:effectLst>
                <a:outerShdw blurRad="38100" dist="22860" dir="5400000" algn="tl" rotWithShape="0">
                  <a:srgbClr val="000000">
                    <a:alpha val="30000"/>
                  </a:srgbClr>
                </a:outerShdw>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Obdélník 1"/>
          <p:cNvSpPr/>
          <p:nvPr/>
        </p:nvSpPr>
        <p:spPr>
          <a:xfrm>
            <a:off x="143992" y="1747292"/>
            <a:ext cx="4546542" cy="5006755"/>
          </a:xfrm>
          <a:prstGeom prst="rect">
            <a:avLst/>
          </a:prstGeom>
        </p:spPr>
        <p:txBody>
          <a:bodyPr wrap="square">
            <a:spAutoFit/>
          </a:bodyPr>
          <a:lstStyle/>
          <a:p>
            <a:pPr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FK Junior Děčín B -  SK Štětí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1:4(1:2)     22.4.2018   17.kolo</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Do Děčína jsme jeli potvrdit úlohu favorita s cílem vrátit se domů se 3 body. Naplňovat jsme to začali hned v 1. minutě.  Kombinace Pilař </a:t>
            </a:r>
            <a:r>
              <a:rPr lang="cs-CZ" sz="1050" b="0" dirty="0" err="1">
                <a:latin typeface="Arial" panose="020B0604020202020204" pitchFamily="34" charset="0"/>
                <a:ea typeface="Calibri" panose="020F0502020204030204" pitchFamily="34" charset="0"/>
                <a:cs typeface="Arial" panose="020B0604020202020204" pitchFamily="34" charset="0"/>
              </a:rPr>
              <a:t>Malecha</a:t>
            </a:r>
            <a:r>
              <a:rPr lang="cs-CZ" sz="1050" b="0" dirty="0">
                <a:latin typeface="Arial" panose="020B0604020202020204" pitchFamily="34" charset="0"/>
                <a:ea typeface="Calibri" panose="020F0502020204030204" pitchFamily="34" charset="0"/>
                <a:cs typeface="Arial" panose="020B0604020202020204" pitchFamily="34" charset="0"/>
              </a:rPr>
              <a:t> zakončena střelou </a:t>
            </a:r>
            <a:r>
              <a:rPr lang="cs-CZ" sz="1050" b="0" dirty="0" err="1">
                <a:latin typeface="Arial" panose="020B0604020202020204" pitchFamily="34" charset="0"/>
                <a:ea typeface="Calibri" panose="020F0502020204030204" pitchFamily="34" charset="0"/>
                <a:cs typeface="Arial" panose="020B0604020202020204" pitchFamily="34" charset="0"/>
              </a:rPr>
              <a:t>Schleisse</a:t>
            </a:r>
            <a:r>
              <a:rPr lang="cs-CZ" sz="1050" b="0" dirty="0">
                <a:latin typeface="Arial" panose="020B0604020202020204" pitchFamily="34" charset="0"/>
                <a:ea typeface="Calibri" panose="020F0502020204030204" pitchFamily="34" charset="0"/>
                <a:cs typeface="Arial" panose="020B0604020202020204" pitchFamily="34" charset="0"/>
              </a:rPr>
              <a:t> překvapila domácí obranu a znamenala naše vedení 1:0. Dvěma střelami se blýsknul i </a:t>
            </a:r>
            <a:r>
              <a:rPr lang="cs-CZ" sz="1050" b="0" dirty="0" err="1">
                <a:latin typeface="Arial" panose="020B0604020202020204" pitchFamily="34" charset="0"/>
                <a:ea typeface="Calibri" panose="020F0502020204030204" pitchFamily="34" charset="0"/>
                <a:cs typeface="Arial" panose="020B0604020202020204" pitchFamily="34" charset="0"/>
              </a:rPr>
              <a:t>Daniluk</a:t>
            </a:r>
            <a:r>
              <a:rPr lang="cs-CZ" sz="1050" b="0" dirty="0">
                <a:latin typeface="Arial" panose="020B0604020202020204" pitchFamily="34" charset="0"/>
                <a:ea typeface="Calibri" panose="020F0502020204030204" pitchFamily="34" charset="0"/>
                <a:cs typeface="Arial" panose="020B0604020202020204" pitchFamily="34" charset="0"/>
              </a:rPr>
              <a:t>, kterého však vychytal Marek Perl v brance domácích. V 9. minutě si míčem hrál tak dlouho Šimon Černý v naší brance a až ho odevzdal Adamovi Novotnému a ten srovnal na 1:1. V naší sestavě byl na hřišti nejvíce vidět Olda </a:t>
            </a:r>
            <a:r>
              <a:rPr lang="cs-CZ" sz="1050" b="0" dirty="0" err="1">
                <a:latin typeface="Arial" panose="020B0604020202020204" pitchFamily="34" charset="0"/>
                <a:ea typeface="Calibri" panose="020F0502020204030204" pitchFamily="34" charset="0"/>
                <a:cs typeface="Arial" panose="020B0604020202020204" pitchFamily="34" charset="0"/>
              </a:rPr>
              <a:t>Malecha</a:t>
            </a:r>
            <a:r>
              <a:rPr lang="cs-CZ" sz="1050" b="0" dirty="0">
                <a:latin typeface="Arial" panose="020B0604020202020204" pitchFamily="34" charset="0"/>
                <a:ea typeface="Calibri" panose="020F0502020204030204" pitchFamily="34" charset="0"/>
                <a:cs typeface="Arial" panose="020B0604020202020204" pitchFamily="34" charset="0"/>
              </a:rPr>
              <a:t>. Obrana si s ním často nevěděla rady a 2x dokonce rozhodčí odměnil domácí hráče za zákroky právě na něj žlutou kartou. Ve 21. minutě už se ale prosadil a střelou k tyči dostal náš tým do vedení 2:1. Další brankové příležitosti ještě v prvním poločase měli </a:t>
            </a:r>
            <a:r>
              <a:rPr lang="cs-CZ" sz="1050" b="0" dirty="0" err="1">
                <a:latin typeface="Arial" panose="020B0604020202020204" pitchFamily="34" charset="0"/>
                <a:ea typeface="Calibri" panose="020F0502020204030204" pitchFamily="34" charset="0"/>
                <a:cs typeface="Arial" panose="020B0604020202020204" pitchFamily="34" charset="0"/>
              </a:rPr>
              <a:t>Daniluk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Ivanič</a:t>
            </a:r>
            <a:r>
              <a:rPr lang="cs-CZ" sz="1050" b="0" dirty="0">
                <a:latin typeface="Arial" panose="020B0604020202020204" pitchFamily="34" charset="0"/>
                <a:ea typeface="Calibri" panose="020F0502020204030204" pitchFamily="34" charset="0"/>
                <a:cs typeface="Arial" panose="020B0604020202020204" pitchFamily="34" charset="0"/>
              </a:rPr>
              <a:t> a znovu </a:t>
            </a:r>
            <a:r>
              <a:rPr lang="cs-CZ" sz="1050" b="0" dirty="0" err="1">
                <a:latin typeface="Arial" panose="020B0604020202020204" pitchFamily="34" charset="0"/>
                <a:ea typeface="Calibri" panose="020F0502020204030204" pitchFamily="34" charset="0"/>
                <a:cs typeface="Arial" panose="020B0604020202020204" pitchFamily="34" charset="0"/>
              </a:rPr>
              <a:t>Malecha</a:t>
            </a:r>
            <a:r>
              <a:rPr lang="cs-CZ" sz="1050" b="0" dirty="0">
                <a:latin typeface="Arial" panose="020B0604020202020204" pitchFamily="34" charset="0"/>
                <a:ea typeface="Calibri" panose="020F0502020204030204" pitchFamily="34" charset="0"/>
                <a:cs typeface="Arial" panose="020B0604020202020204" pitchFamily="34" charset="0"/>
              </a:rPr>
              <a:t>. Koncovka však vázla a výsledek se do změny stran nezměnil. Ve 37. minutě se druhé další chyby v utkání dopustil brankář Štětí, ale tentokrát chyba potrestána nebyla. Střelu </a:t>
            </a:r>
            <a:r>
              <a:rPr lang="cs-CZ" sz="1050" b="0" dirty="0" err="1">
                <a:latin typeface="Arial" panose="020B0604020202020204" pitchFamily="34" charset="0"/>
                <a:ea typeface="Calibri" panose="020F0502020204030204" pitchFamily="34" charset="0"/>
                <a:cs typeface="Arial" panose="020B0604020202020204" pitchFamily="34" charset="0"/>
              </a:rPr>
              <a:t>Ivaniče</a:t>
            </a:r>
            <a:r>
              <a:rPr lang="cs-CZ" sz="1050" b="0" dirty="0">
                <a:latin typeface="Arial" panose="020B0604020202020204" pitchFamily="34" charset="0"/>
                <a:ea typeface="Calibri" panose="020F0502020204030204" pitchFamily="34" charset="0"/>
                <a:cs typeface="Arial" panose="020B0604020202020204" pitchFamily="34" charset="0"/>
              </a:rPr>
              <a:t> ve 48. minutě srazil brankář na roh a po jeho rozehrávce hlavičce </a:t>
            </a:r>
            <a:r>
              <a:rPr lang="cs-CZ" sz="1050" b="0" dirty="0" err="1">
                <a:latin typeface="Arial" panose="020B0604020202020204" pitchFamily="34" charset="0"/>
                <a:ea typeface="Calibri" panose="020F0502020204030204" pitchFamily="34" charset="0"/>
                <a:cs typeface="Arial" panose="020B0604020202020204" pitchFamily="34" charset="0"/>
              </a:rPr>
              <a:t>Schleisse</a:t>
            </a:r>
            <a:r>
              <a:rPr lang="cs-CZ" sz="1050" b="0" dirty="0">
                <a:latin typeface="Arial" panose="020B0604020202020204" pitchFamily="34" charset="0"/>
                <a:ea typeface="Calibri" panose="020F0502020204030204" pitchFamily="34" charset="0"/>
                <a:cs typeface="Arial" panose="020B0604020202020204" pitchFamily="34" charset="0"/>
              </a:rPr>
              <a:t> moc nechybělo, abychom se radovali. Gól přišel až v 51. minutě, kdy se pochybě stopera </a:t>
            </a:r>
            <a:r>
              <a:rPr lang="cs-CZ" sz="1050" b="0" dirty="0" err="1">
                <a:latin typeface="Arial" panose="020B0604020202020204" pitchFamily="34" charset="0"/>
                <a:ea typeface="Calibri" panose="020F0502020204030204" pitchFamily="34" charset="0"/>
                <a:cs typeface="Arial" panose="020B0604020202020204" pitchFamily="34" charset="0"/>
              </a:rPr>
              <a:t>dosatal</a:t>
            </a:r>
            <a:r>
              <a:rPr lang="cs-CZ" sz="1050" b="0" dirty="0">
                <a:latin typeface="Arial" panose="020B0604020202020204" pitchFamily="34" charset="0"/>
                <a:ea typeface="Calibri" panose="020F0502020204030204" pitchFamily="34" charset="0"/>
                <a:cs typeface="Arial" panose="020B0604020202020204" pitchFamily="34" charset="0"/>
              </a:rPr>
              <a:t> míč k </a:t>
            </a:r>
            <a:r>
              <a:rPr lang="cs-CZ" sz="1050" b="0" dirty="0" err="1">
                <a:latin typeface="Arial" panose="020B0604020202020204" pitchFamily="34" charset="0"/>
                <a:ea typeface="Calibri" panose="020F0502020204030204" pitchFamily="34" charset="0"/>
                <a:cs typeface="Arial" panose="020B0604020202020204" pitchFamily="34" charset="0"/>
              </a:rPr>
              <a:t>Malechovi</a:t>
            </a:r>
            <a:r>
              <a:rPr lang="cs-CZ" sz="1050" b="0" dirty="0">
                <a:latin typeface="Arial" panose="020B0604020202020204" pitchFamily="34" charset="0"/>
                <a:ea typeface="Calibri" panose="020F0502020204030204" pitchFamily="34" charset="0"/>
                <a:cs typeface="Arial" panose="020B0604020202020204" pitchFamily="34" charset="0"/>
              </a:rPr>
              <a:t> a ten svou druhou brankou v utkání určil v stav utkání 3:1 pro Štětí. Jak už to v posledních zápasech bývá, vypracovali jsme si i další </a:t>
            </a:r>
            <a:r>
              <a:rPr lang="cs-CZ" sz="1050" b="0" dirty="0" err="1">
                <a:latin typeface="Arial" panose="020B0604020202020204" pitchFamily="34" charset="0"/>
                <a:ea typeface="Calibri" panose="020F0502020204030204" pitchFamily="34" charset="0"/>
                <a:cs typeface="Arial" panose="020B0604020202020204" pitchFamily="34" charset="0"/>
              </a:rPr>
              <a:t>gólovky</a:t>
            </a:r>
            <a:r>
              <a:rPr lang="cs-CZ" sz="1050" b="0" dirty="0">
                <a:latin typeface="Arial" panose="020B0604020202020204" pitchFamily="34" charset="0"/>
                <a:ea typeface="Calibri" panose="020F0502020204030204" pitchFamily="34" charset="0"/>
                <a:cs typeface="Arial" panose="020B0604020202020204" pitchFamily="34" charset="0"/>
              </a:rPr>
              <a:t>, ale tutovka </a:t>
            </a:r>
            <a:r>
              <a:rPr lang="cs-CZ" sz="1050" b="0" dirty="0" err="1">
                <a:latin typeface="Arial" panose="020B0604020202020204" pitchFamily="34" charset="0"/>
                <a:ea typeface="Calibri" panose="020F0502020204030204" pitchFamily="34" charset="0"/>
                <a:cs typeface="Arial" panose="020B0604020202020204" pitchFamily="34" charset="0"/>
              </a:rPr>
              <a:t>Malechy</a:t>
            </a:r>
            <a:r>
              <a:rPr lang="cs-CZ" sz="1050" b="0" dirty="0">
                <a:latin typeface="Arial" panose="020B0604020202020204" pitchFamily="34" charset="0"/>
                <a:ea typeface="Calibri" panose="020F0502020204030204" pitchFamily="34" charset="0"/>
                <a:cs typeface="Arial" panose="020B0604020202020204" pitchFamily="34" charset="0"/>
              </a:rPr>
              <a:t> po krásné přihrávce od </a:t>
            </a:r>
            <a:r>
              <a:rPr lang="cs-CZ" sz="1050" b="0" dirty="0" err="1">
                <a:latin typeface="Arial" panose="020B0604020202020204" pitchFamily="34" charset="0"/>
                <a:ea typeface="Calibri" panose="020F0502020204030204" pitchFamily="34" charset="0"/>
                <a:cs typeface="Arial" panose="020B0604020202020204" pitchFamily="34" charset="0"/>
              </a:rPr>
              <a:t>Schleisse</a:t>
            </a:r>
            <a:r>
              <a:rPr lang="cs-CZ" sz="1050" b="0" dirty="0">
                <a:latin typeface="Arial" panose="020B0604020202020204" pitchFamily="34" charset="0"/>
                <a:ea typeface="Calibri" panose="020F0502020204030204" pitchFamily="34" charset="0"/>
                <a:cs typeface="Arial" panose="020B0604020202020204" pitchFamily="34" charset="0"/>
              </a:rPr>
              <a:t> ani o 3 minuty později podobná příležitost od stejného hráče využity nebyly. Příležitost zahrát si dostal i Hromy, ale přihrávku Pilaře ke zdárnému konci nedovedl. Trefil jen boční síť. A tak poslední slovo zápasu si vzal Oldřich </a:t>
            </a:r>
            <a:r>
              <a:rPr lang="cs-CZ" sz="1050" b="0" dirty="0" err="1">
                <a:latin typeface="Arial" panose="020B0604020202020204" pitchFamily="34" charset="0"/>
                <a:ea typeface="Calibri" panose="020F0502020204030204" pitchFamily="34" charset="0"/>
                <a:cs typeface="Arial" panose="020B0604020202020204" pitchFamily="34" charset="0"/>
              </a:rPr>
              <a:t>Malecha</a:t>
            </a:r>
            <a:r>
              <a:rPr lang="cs-CZ" sz="1050" b="0" dirty="0">
                <a:latin typeface="Arial" panose="020B0604020202020204" pitchFamily="34" charset="0"/>
                <a:ea typeface="Calibri" panose="020F0502020204030204" pitchFamily="34" charset="0"/>
                <a:cs typeface="Arial" panose="020B0604020202020204" pitchFamily="34" charset="0"/>
              </a:rPr>
              <a:t> v 62. minutě, když si vyměnil míč s Novákem a určil konečné skóre 4:1 pro Štětí</a:t>
            </a:r>
            <a:r>
              <a:rPr lang="cs-CZ" sz="1050" b="0" dirty="0" smtClean="0">
                <a:latin typeface="Arial" panose="020B0604020202020204" pitchFamily="34" charset="0"/>
                <a:ea typeface="Calibri" panose="020F0502020204030204" pitchFamily="34" charset="0"/>
                <a:cs typeface="Arial" panose="020B0604020202020204" pitchFamily="34" charset="0"/>
              </a:rPr>
              <a:t>.</a:t>
            </a:r>
            <a:endParaRPr lang="cs-CZ" sz="1050" b="0" dirty="0">
              <a:latin typeface="Arial" panose="020B0604020202020204" pitchFamily="34" charset="0"/>
              <a:ea typeface="Calibri" panose="020F0502020204030204" pitchFamily="34" charset="0"/>
              <a:cs typeface="Arial" panose="020B0604020202020204" pitchFamily="34" charset="0"/>
            </a:endParaRPr>
          </a:p>
        </p:txBody>
      </p:sp>
      <p:cxnSp>
        <p:nvCxnSpPr>
          <p:cNvPr id="4" name="Přímá spojnice se šipkou 3"/>
          <p:cNvCxnSpPr/>
          <p:nvPr/>
        </p:nvCxnSpPr>
        <p:spPr bwMode="auto">
          <a:xfrm>
            <a:off x="2880296" y="6879673"/>
            <a:ext cx="1440160" cy="124203"/>
          </a:xfrm>
          <a:prstGeom prst="straightConnector1">
            <a:avLst/>
          </a:prstGeom>
          <a:noFill/>
          <a:ln w="28575" cap="flat" cmpd="sng" algn="ctr">
            <a:solidFill>
              <a:schemeClr val="accent1"/>
            </a:solidFill>
            <a:prstDash val="solid"/>
            <a:round/>
            <a:headEnd type="none" w="med" len="med"/>
            <a:tailEnd type="triangle"/>
          </a:ln>
          <a:effectLst>
            <a:outerShdw dist="45791" dir="2021404" algn="ctr" rotWithShape="0">
              <a:srgbClr val="9999FF"/>
            </a:outerShdw>
          </a:effectLst>
        </p:spPr>
      </p:cxnSp>
      <p:sp>
        <p:nvSpPr>
          <p:cNvPr id="14" name="TextovéPole 13"/>
          <p:cNvSpPr txBox="1"/>
          <p:nvPr/>
        </p:nvSpPr>
        <p:spPr>
          <a:xfrm>
            <a:off x="7281516"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
        <p:nvSpPr>
          <p:cNvPr id="15" name="TextovéPole 14"/>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spTree>
    <p:extLst>
      <p:ext uri="{BB962C8B-B14F-4D97-AF65-F5344CB8AC3E}">
        <p14:creationId xmlns:p14="http://schemas.microsoft.com/office/powerpoint/2010/main" val="160182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ulka 11"/>
          <p:cNvGraphicFramePr>
            <a:graphicFrameLocks noGrp="1"/>
          </p:cNvGraphicFramePr>
          <p:nvPr>
            <p:extLst>
              <p:ext uri="{D42A27DB-BD31-4B8C-83A1-F6EECF244321}">
                <p14:modId xmlns:p14="http://schemas.microsoft.com/office/powerpoint/2010/main" val="2447928281"/>
              </p:ext>
            </p:extLst>
          </p:nvPr>
        </p:nvGraphicFramePr>
        <p:xfrm>
          <a:off x="5400576" y="163116"/>
          <a:ext cx="4690103" cy="2714625"/>
        </p:xfrm>
        <a:graphic>
          <a:graphicData uri="http://schemas.openxmlformats.org/drawingml/2006/table">
            <a:tbl>
              <a:tblPr/>
              <a:tblGrid>
                <a:gridCol w="1641536">
                  <a:extLst>
                    <a:ext uri="{9D8B030D-6E8A-4147-A177-3AD203B41FA5}">
                      <a16:colId xmlns:a16="http://schemas.microsoft.com/office/drawing/2014/main" val="3831959829"/>
                    </a:ext>
                  </a:extLst>
                </a:gridCol>
                <a:gridCol w="1172526">
                  <a:extLst>
                    <a:ext uri="{9D8B030D-6E8A-4147-A177-3AD203B41FA5}">
                      <a16:colId xmlns:a16="http://schemas.microsoft.com/office/drawing/2014/main" val="1673513260"/>
                    </a:ext>
                  </a:extLst>
                </a:gridCol>
                <a:gridCol w="1876041">
                  <a:extLst>
                    <a:ext uri="{9D8B030D-6E8A-4147-A177-3AD203B41FA5}">
                      <a16:colId xmlns:a16="http://schemas.microsoft.com/office/drawing/2014/main" val="1943838755"/>
                    </a:ext>
                  </a:extLst>
                </a:gridCol>
              </a:tblGrid>
              <a:tr h="304800">
                <a:tc gridSpan="3">
                  <a:txBody>
                    <a:bodyPr/>
                    <a:lstStyle/>
                    <a:p>
                      <a:pPr algn="ctr" rtl="0" fontAlgn="ctr"/>
                      <a:r>
                        <a:rPr lang="cs-CZ" sz="1800" b="1" i="0" u="none" strike="noStrike" dirty="0">
                          <a:solidFill>
                            <a:srgbClr val="000000"/>
                          </a:solidFill>
                          <a:effectLst/>
                          <a:latin typeface="Arial Black" panose="020B0A04020102020204" pitchFamily="34" charset="0"/>
                        </a:rPr>
                        <a:t>Výsledky 16. kolo I.A třídy dorostu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65827478"/>
                  </a:ext>
                </a:extLst>
              </a:tr>
              <a:tr h="285750">
                <a:tc>
                  <a:txBody>
                    <a:bodyPr/>
                    <a:lstStyle/>
                    <a:p>
                      <a:pPr algn="ctr" rtl="0" fontAlgn="ctr"/>
                      <a:r>
                        <a:rPr lang="cs-CZ" sz="1400" b="1" i="0" u="none" strike="noStrike">
                          <a:solidFill>
                            <a:srgbClr val="000000"/>
                          </a:solidFill>
                          <a:effectLst/>
                          <a:latin typeface="Arial Black" panose="020B0A04020102020204" pitchFamily="34" charset="0"/>
                        </a:rPr>
                        <a:t>Domácí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a:solidFill>
                            <a:srgbClr val="000000"/>
                          </a:solidFill>
                          <a:effectLst/>
                          <a:latin typeface="Arial Black" panose="020B0A040201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a:solidFill>
                            <a:srgbClr val="000000"/>
                          </a:solidFill>
                          <a:effectLst/>
                          <a:latin typeface="Arial Black" panose="020B0A040201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45056948"/>
                  </a:ext>
                </a:extLst>
              </a:tr>
              <a:tr h="407670">
                <a:tc>
                  <a:txBody>
                    <a:bodyPr/>
                    <a:lstStyle/>
                    <a:p>
                      <a:pPr algn="ctr" rtl="0" fontAlgn="ctr"/>
                      <a:r>
                        <a:rPr lang="cs-CZ" sz="1400" b="1" i="0" u="none" strike="noStrike">
                          <a:solidFill>
                            <a:srgbClr val="000000"/>
                          </a:solidFill>
                          <a:effectLst/>
                          <a:latin typeface="Arial" panose="020B0604020202020204" pitchFamily="34" charset="0"/>
                        </a:rPr>
                        <a:t>SK Plaston Šluknov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2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1 FC Dubí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427461"/>
                  </a:ext>
                </a:extLst>
              </a:tr>
              <a:tr h="407670">
                <a:tc>
                  <a:txBody>
                    <a:bodyPr/>
                    <a:lstStyle/>
                    <a:p>
                      <a:pPr algn="ctr" rtl="0" fontAlgn="ctr"/>
                      <a:r>
                        <a:rPr lang="cs-CZ" sz="1400" b="1" i="0" u="none" strike="noStrike">
                          <a:solidFill>
                            <a:srgbClr val="000000"/>
                          </a:solidFill>
                          <a:effectLst/>
                          <a:latin typeface="Arial" panose="020B0604020202020204" pitchFamily="34" charset="0"/>
                        </a:rPr>
                        <a:t>TJ Mojžíř</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2000" b="1" i="0" u="none" strike="noStrike" dirty="0">
                          <a:solidFill>
                            <a:srgbClr val="000000"/>
                          </a:solidFill>
                          <a:effectLst/>
                          <a:latin typeface="Arial" panose="020B0604020202020204" pitchFamily="34" charset="0"/>
                        </a:rPr>
                        <a:t> 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a:solidFill>
                            <a:srgbClr val="000000"/>
                          </a:solidFill>
                          <a:effectLst/>
                          <a:latin typeface="Arial" panose="020B0604020202020204" pitchFamily="34" charset="0"/>
                        </a:rPr>
                        <a:t>TJ Úštěk / Liběšice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676184361"/>
                  </a:ext>
                </a:extLst>
              </a:tr>
              <a:tr h="407670">
                <a:tc>
                  <a:txBody>
                    <a:bodyPr/>
                    <a:lstStyle/>
                    <a:p>
                      <a:pPr algn="ctr" rtl="0" fontAlgn="ctr"/>
                      <a:r>
                        <a:rPr lang="cs-CZ" sz="1400" b="1" i="0" u="none" strike="noStrike">
                          <a:solidFill>
                            <a:srgbClr val="000000"/>
                          </a:solidFill>
                          <a:effectLst/>
                          <a:latin typeface="Arial" panose="020B0604020202020204" pitchFamily="34" charset="0"/>
                        </a:rPr>
                        <a:t>FK Jiskra Velké Březno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2000" b="1" i="0" u="none" strike="noStrike" dirty="0">
                          <a:solidFill>
                            <a:srgbClr val="000000"/>
                          </a:solidFill>
                          <a:effectLst/>
                          <a:latin typeface="Arial" panose="020B0604020202020204" pitchFamily="34" charset="0"/>
                        </a:rPr>
                        <a:t>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TJ Chlumec</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64485422"/>
                  </a:ext>
                </a:extLst>
              </a:tr>
              <a:tr h="407670">
                <a:tc>
                  <a:txBody>
                    <a:bodyPr/>
                    <a:lstStyle/>
                    <a:p>
                      <a:pPr algn="ctr" rtl="0" fontAlgn="ctr"/>
                      <a:r>
                        <a:rPr lang="cs-CZ" sz="1400" b="1" i="0" u="none" strike="noStrike">
                          <a:solidFill>
                            <a:srgbClr val="000000"/>
                          </a:solidFill>
                          <a:effectLst/>
                          <a:latin typeface="Arial" panose="020B0604020202020204" pitchFamily="34" charset="0"/>
                        </a:rPr>
                        <a:t>SK 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2000" b="1" i="0" u="none" strike="noStrike" dirty="0">
                          <a:solidFill>
                            <a:srgbClr val="000000"/>
                          </a:solidFill>
                          <a:effectLst/>
                          <a:latin typeface="Arial" panose="020B0604020202020204" pitchFamily="34" charset="0"/>
                        </a:rPr>
                        <a:t>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a:solidFill>
                            <a:srgbClr val="00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435947583"/>
                  </a:ext>
                </a:extLst>
              </a:tr>
              <a:tr h="407670">
                <a:tc>
                  <a:txBody>
                    <a:bodyPr/>
                    <a:lstStyle/>
                    <a:p>
                      <a:pPr algn="ctr" rtl="0" fontAlgn="ctr"/>
                      <a:r>
                        <a:rPr lang="cs-CZ" sz="1400" b="1" i="0" u="none" strike="noStrike" dirty="0">
                          <a:solidFill>
                            <a:srgbClr val="000000"/>
                          </a:solidFill>
                          <a:effectLst/>
                          <a:latin typeface="Arial" panose="020B0604020202020204" pitchFamily="34" charset="0"/>
                        </a:rPr>
                        <a:t>TJ </a:t>
                      </a:r>
                      <a:r>
                        <a:rPr lang="cs-CZ" sz="1400" b="1" i="0" u="none" strike="noStrike" dirty="0" err="1">
                          <a:solidFill>
                            <a:srgbClr val="000000"/>
                          </a:solidFill>
                          <a:effectLst/>
                          <a:latin typeface="Arial" panose="020B0604020202020204" pitchFamily="34" charset="0"/>
                        </a:rPr>
                        <a:t>Vaňov</a:t>
                      </a:r>
                      <a:r>
                        <a:rPr lang="cs-CZ" sz="1400" b="1" i="0" u="none" strike="noStrike" dirty="0">
                          <a:solidFill>
                            <a:srgbClr val="000000"/>
                          </a:solidFill>
                          <a:effectLst/>
                          <a:latin typeface="Arial" panose="020B0604020202020204" pitchFamily="34" charset="0"/>
                        </a:rPr>
                        <a:t>/Libouchec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smtClean="0">
                          <a:solidFill>
                            <a:srgbClr val="000000"/>
                          </a:solidFill>
                          <a:effectLst/>
                          <a:latin typeface="Arial" panose="020B0604020202020204" pitchFamily="34" charset="0"/>
                        </a:rPr>
                        <a:t>2:6</a:t>
                      </a:r>
                      <a:endParaRPr lang="cs-CZ"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Arial" panose="020B0604020202020204" pitchFamily="34" charset="0"/>
                        </a:rPr>
                        <a:t>TJ Hvězda Trnovany,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24074510"/>
                  </a:ext>
                </a:extLst>
              </a:tr>
            </a:tbl>
          </a:graphicData>
        </a:graphic>
      </p:graphicFrame>
      <p:pic>
        <p:nvPicPr>
          <p:cNvPr id="6" name="Obrázek 5" descr="Category:Association &lt;strong&gt;football&lt;/strong&gt; &lt;strong&gt;ball&lt;/strong&gt; drawings - Wikimedi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584" y="2908448"/>
            <a:ext cx="1143000" cy="1143000"/>
          </a:xfrm>
          <a:prstGeom prst="rect">
            <a:avLst/>
          </a:prstGeom>
        </p:spPr>
      </p:pic>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72" y="4117358"/>
            <a:ext cx="3942001" cy="2628000"/>
          </a:xfrm>
          <a:prstGeom prst="rect">
            <a:avLst/>
          </a:prstGeom>
          <a:ln w="38100">
            <a:solidFill>
              <a:schemeClr val="accent2">
                <a:lumMod val="60000"/>
                <a:lumOff val="40000"/>
              </a:schemeClr>
            </a:solidFill>
          </a:ln>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77" y="883196"/>
            <a:ext cx="4482001" cy="2988000"/>
          </a:xfrm>
          <a:prstGeom prst="rect">
            <a:avLst/>
          </a:prstGeom>
          <a:ln w="38100">
            <a:solidFill>
              <a:schemeClr val="accent2">
                <a:lumMod val="60000"/>
                <a:lumOff val="40000"/>
              </a:schemeClr>
            </a:solidFill>
          </a:ln>
        </p:spPr>
      </p:pic>
      <p:sp>
        <p:nvSpPr>
          <p:cNvPr id="11" name="TextovéPole 10"/>
          <p:cNvSpPr txBox="1"/>
          <p:nvPr/>
        </p:nvSpPr>
        <p:spPr>
          <a:xfrm>
            <a:off x="261276" y="103302"/>
            <a:ext cx="4482002" cy="523220"/>
          </a:xfrm>
          <a:prstGeom prst="rect">
            <a:avLst/>
          </a:prstGeom>
          <a:pattFill prst="wdUpDiag">
            <a:fgClr>
              <a:schemeClr val="accent1">
                <a:lumMod val="40000"/>
                <a:lumOff val="60000"/>
              </a:schemeClr>
            </a:fgClr>
            <a:bgClr>
              <a:schemeClr val="bg1"/>
            </a:bgClr>
          </a:pattFill>
          <a:effectLst>
            <a:softEdge rad="0"/>
          </a:effectLst>
        </p:spPr>
        <p:txBody>
          <a:bodyPr wrap="square" rtlCol="0">
            <a:spAutoFit/>
          </a:bodyPr>
          <a:lstStyle/>
          <a:p>
            <a:pPr algn="ctr"/>
            <a:r>
              <a:rPr lang="cs-CZ" sz="1400" dirty="0">
                <a:latin typeface="Georgia" panose="02040502050405020303" pitchFamily="18" charset="0"/>
                <a:cs typeface="Arial" panose="020B0604020202020204" pitchFamily="34" charset="0"/>
              </a:rPr>
              <a:t>Foto Zuzana </a:t>
            </a:r>
            <a:r>
              <a:rPr lang="cs-CZ" sz="1400" dirty="0" err="1">
                <a:latin typeface="Georgia" panose="02040502050405020303" pitchFamily="18" charset="0"/>
                <a:cs typeface="Arial" panose="020B0604020202020204" pitchFamily="34" charset="0"/>
              </a:rPr>
              <a:t>Ransdorfová</a:t>
            </a:r>
            <a:endParaRPr lang="cs-CZ" sz="1400" dirty="0">
              <a:latin typeface="Georgia" panose="02040502050405020303" pitchFamily="18" charset="0"/>
              <a:cs typeface="Arial" panose="020B0604020202020204" pitchFamily="34" charset="0"/>
            </a:endParaRPr>
          </a:p>
          <a:p>
            <a:pPr algn="ctr"/>
            <a:r>
              <a:rPr lang="cs-CZ" sz="1400" dirty="0">
                <a:latin typeface="Georgia" panose="02040502050405020303" pitchFamily="18" charset="0"/>
                <a:cs typeface="Arial" panose="020B0604020202020204" pitchFamily="34" charset="0"/>
              </a:rPr>
              <a:t>Štětí – Vilémov 14.4.2018</a:t>
            </a:r>
          </a:p>
        </p:txBody>
      </p:sp>
      <p:sp>
        <p:nvSpPr>
          <p:cNvPr id="10" name="TextovéPole 9"/>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endParaRPr lang="cs-CZ" sz="800" dirty="0">
              <a:latin typeface="Bookman Old Style" pitchFamily="18" charset="0"/>
            </a:endParaRPr>
          </a:p>
        </p:txBody>
      </p:sp>
      <p:sp>
        <p:nvSpPr>
          <p:cNvPr id="13" name="TextovéPole 12"/>
          <p:cNvSpPr txBox="1"/>
          <p:nvPr/>
        </p:nvSpPr>
        <p:spPr>
          <a:xfrm>
            <a:off x="711544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1806720606"/>
              </p:ext>
            </p:extLst>
          </p:nvPr>
        </p:nvGraphicFramePr>
        <p:xfrm>
          <a:off x="5328568" y="4117359"/>
          <a:ext cx="4793851" cy="2628001"/>
        </p:xfrm>
        <a:graphic>
          <a:graphicData uri="http://schemas.openxmlformats.org/drawingml/2006/table">
            <a:tbl>
              <a:tblPr/>
              <a:tblGrid>
                <a:gridCol w="246629">
                  <a:extLst>
                    <a:ext uri="{9D8B030D-6E8A-4147-A177-3AD203B41FA5}">
                      <a16:colId xmlns:a16="http://schemas.microsoft.com/office/drawing/2014/main" val="3747946438"/>
                    </a:ext>
                  </a:extLst>
                </a:gridCol>
                <a:gridCol w="246629">
                  <a:extLst>
                    <a:ext uri="{9D8B030D-6E8A-4147-A177-3AD203B41FA5}">
                      <a16:colId xmlns:a16="http://schemas.microsoft.com/office/drawing/2014/main" val="896704863"/>
                    </a:ext>
                  </a:extLst>
                </a:gridCol>
                <a:gridCol w="2059353">
                  <a:extLst>
                    <a:ext uri="{9D8B030D-6E8A-4147-A177-3AD203B41FA5}">
                      <a16:colId xmlns:a16="http://schemas.microsoft.com/office/drawing/2014/main" val="1359895281"/>
                    </a:ext>
                  </a:extLst>
                </a:gridCol>
                <a:gridCol w="234297">
                  <a:extLst>
                    <a:ext uri="{9D8B030D-6E8A-4147-A177-3AD203B41FA5}">
                      <a16:colId xmlns:a16="http://schemas.microsoft.com/office/drawing/2014/main" val="3470994594"/>
                    </a:ext>
                  </a:extLst>
                </a:gridCol>
                <a:gridCol w="258960">
                  <a:extLst>
                    <a:ext uri="{9D8B030D-6E8A-4147-A177-3AD203B41FA5}">
                      <a16:colId xmlns:a16="http://schemas.microsoft.com/office/drawing/2014/main" val="3338714909"/>
                    </a:ext>
                  </a:extLst>
                </a:gridCol>
                <a:gridCol w="308286">
                  <a:extLst>
                    <a:ext uri="{9D8B030D-6E8A-4147-A177-3AD203B41FA5}">
                      <a16:colId xmlns:a16="http://schemas.microsoft.com/office/drawing/2014/main" val="1402293299"/>
                    </a:ext>
                  </a:extLst>
                </a:gridCol>
                <a:gridCol w="175724">
                  <a:extLst>
                    <a:ext uri="{9D8B030D-6E8A-4147-A177-3AD203B41FA5}">
                      <a16:colId xmlns:a16="http://schemas.microsoft.com/office/drawing/2014/main" val="141698623"/>
                    </a:ext>
                  </a:extLst>
                </a:gridCol>
                <a:gridCol w="258960">
                  <a:extLst>
                    <a:ext uri="{9D8B030D-6E8A-4147-A177-3AD203B41FA5}">
                      <a16:colId xmlns:a16="http://schemas.microsoft.com/office/drawing/2014/main" val="3240304444"/>
                    </a:ext>
                  </a:extLst>
                </a:gridCol>
                <a:gridCol w="434683">
                  <a:extLst>
                    <a:ext uri="{9D8B030D-6E8A-4147-A177-3AD203B41FA5}">
                      <a16:colId xmlns:a16="http://schemas.microsoft.com/office/drawing/2014/main" val="2322320525"/>
                    </a:ext>
                  </a:extLst>
                </a:gridCol>
                <a:gridCol w="320618">
                  <a:extLst>
                    <a:ext uri="{9D8B030D-6E8A-4147-A177-3AD203B41FA5}">
                      <a16:colId xmlns:a16="http://schemas.microsoft.com/office/drawing/2014/main" val="3886262171"/>
                    </a:ext>
                  </a:extLst>
                </a:gridCol>
                <a:gridCol w="249712">
                  <a:extLst>
                    <a:ext uri="{9D8B030D-6E8A-4147-A177-3AD203B41FA5}">
                      <a16:colId xmlns:a16="http://schemas.microsoft.com/office/drawing/2014/main" val="1865933094"/>
                    </a:ext>
                  </a:extLst>
                </a:gridCol>
              </a:tblGrid>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15113060"/>
                  </a:ext>
                </a:extLst>
              </a:tr>
              <a:tr h="2531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2017/2018 po 16.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68223002"/>
                  </a:ext>
                </a:extLst>
              </a:tr>
              <a:tr h="2411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91:19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07404990"/>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81:21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97328616"/>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67:39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52543552"/>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58:42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79003161"/>
                  </a:ext>
                </a:extLst>
              </a:tr>
              <a:tr h="20493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45:41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8349101"/>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41:68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50644812"/>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40:37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97299756"/>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31:47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09444322"/>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24:106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62189950"/>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28:86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19809015"/>
                  </a:ext>
                </a:extLst>
              </a:tr>
              <a:tr h="19288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1847316"/>
                  </a:ext>
                </a:extLst>
              </a:tr>
            </a:tbl>
          </a:graphicData>
        </a:graphic>
      </p:graphicFrame>
    </p:spTree>
    <p:extLst>
      <p:ext uri="{BB962C8B-B14F-4D97-AF65-F5344CB8AC3E}">
        <p14:creationId xmlns:p14="http://schemas.microsoft.com/office/powerpoint/2010/main" val="298595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143992" y="1639860"/>
            <a:ext cx="4608512" cy="5328510"/>
          </a:xfrm>
          <a:prstGeom prst="rect">
            <a:avLst/>
          </a:prstGeom>
        </p:spPr>
        <p:txBody>
          <a:bodyPr wrap="square">
            <a:spAutoFit/>
          </a:bodyPr>
          <a:lstStyle/>
          <a:p>
            <a:pPr algn="ctr">
              <a:lnSpc>
                <a:spcPct val="107000"/>
              </a:lnSpc>
              <a:spcAft>
                <a:spcPts val="0"/>
              </a:spcAft>
            </a:pPr>
            <a:r>
              <a:rPr lang="cs-CZ" sz="24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TJ Chlumec – SK Štětí</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4:3(1:1)   14.4.2018  15. kolo</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Málokdo pochyboval o tom, že si dorostenci jedou do Chlumce na hřiště posledního celku tabulky, který do této doby získal pouze 3 body, pro vítězství. Týden před tímto utkáním jsme navíc doma jasně porazili v boji o nejvyšší příčku tabulky Šluknov 5:0. Ještě než se však na zápas odjelo, tak už trenéři přijímali zprávy o zdravotních problémech jednotlivců a mužstvo nebylo zdaleka kompletní. Začátek zápasu také podle toho vypadal a ve 12. minutě šli domácí zásluhou Veselého do vedení 1:0. To už se se také po hřišti začali pohybovat kulhající štětští hráči, a když se k tomu přidal i Jan Holub, který zastupoval nemocného Matěje Svobodu v brance a zachraňovat brankářské absence musel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tak dorostenecký výběr připomínal spíše potápějící se Titanic, než konsolidovaný tým, který si užívá 1. místo v tabulce.  To jsou ty chybějící účasti na tréninku a soustředění. Do poločasu se nám podařilo sice vyrovnat, když na 1:1 srovnal ve 27. minutě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a druhý poločas už jsme začali postupně naději ztrácet.  V 61. minutě vedli domácí 3:1. Podhorský ještě v 71. minutě snížil na 2:3, ale domácí kontrovali v 85. minutě gólem na 2:4. Konečnou úpravu výsledku na 2:4 z pohledu Štětí stanovil Šíma 2 minuty před koncem. Velké zklamání nejenom u hráčů dorostu, ale i všech dalších fanoušků Štětí. Prohrát s posledním celkem tabulky není pro vedoucí celek dobrou vizitkou. Ještě, že prohrál i Šluknov proti Skoroticím a bodový odstup se nezměnil. Další program dorostu je až v neděli 22. 4. 2018, kdy doma vyzvou v 13:00 tým Skorotic.</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1, Podhorský 1, Šíma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Holub-Šíma, Cap, Jakl, </a:t>
            </a:r>
            <a:r>
              <a:rPr lang="cs-CZ" sz="1000" b="0" dirty="0" smtClean="0">
                <a:latin typeface="Arial" panose="020B0604020202020204" pitchFamily="34" charset="0"/>
                <a:ea typeface="Calibri" panose="020F0502020204030204" pitchFamily="34" charset="0"/>
                <a:cs typeface="Arial" panose="020B0604020202020204" pitchFamily="34" charset="0"/>
              </a:rPr>
              <a:t>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L.Novák,Feko</a:t>
            </a:r>
            <a:r>
              <a:rPr lang="cs-CZ" sz="1000" b="0" dirty="0">
                <a:latin typeface="Arial" panose="020B0604020202020204" pitchFamily="34" charset="0"/>
                <a:ea typeface="Calibri" panose="020F0502020204030204" pitchFamily="34" charset="0"/>
                <a:cs typeface="Arial" panose="020B0604020202020204" pitchFamily="34" charset="0"/>
              </a:rPr>
              <a:t>,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err="1" smtClean="0">
                <a:latin typeface="Arial" panose="020B0604020202020204" pitchFamily="34" charset="0"/>
                <a:ea typeface="Calibri" panose="020F0502020204030204" pitchFamily="34" charset="0"/>
                <a:cs typeface="Arial" panose="020B0604020202020204" pitchFamily="34" charset="0"/>
              </a:rPr>
              <a:t>T.Németh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Fulín,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a:latin typeface="Arial" panose="020B0604020202020204" pitchFamily="34" charset="0"/>
                <a:ea typeface="Calibri" panose="020F0502020204030204" pitchFamily="34" charset="0"/>
                <a:cs typeface="Arial" panose="020B0604020202020204" pitchFamily="34" charset="0"/>
              </a:rPr>
              <a:t>Chaloupecký</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J.Nedomlelová</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M.Zeman-J.Malec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7200776"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sp>
        <p:nvSpPr>
          <p:cNvPr id="5" name="TextovéPole 4"/>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
        <p:nvSpPr>
          <p:cNvPr id="2" name="TextovéPole 1"/>
          <p:cNvSpPr txBox="1"/>
          <p:nvPr/>
        </p:nvSpPr>
        <p:spPr>
          <a:xfrm>
            <a:off x="143992" y="91108"/>
            <a:ext cx="4608512" cy="1384995"/>
          </a:xfrm>
          <a:prstGeom prst="rect">
            <a:avLst/>
          </a:prstGeom>
          <a:blipFill>
            <a:blip r:embed="rId2"/>
            <a:tile tx="0" ty="0" sx="100000" sy="100000" flip="none" algn="tl"/>
          </a:blipFill>
          <a:effectLst>
            <a:softEdge rad="0"/>
          </a:effectLst>
        </p:spPr>
        <p:txBody>
          <a:bodyPr wrap="square" rtlCol="0">
            <a:spAutoFit/>
          </a:bodyPr>
          <a:lstStyle/>
          <a:p>
            <a:pPr algn="ctr"/>
            <a:r>
              <a:rPr lang="cs-CZ" sz="2800" dirty="0" smtClean="0">
                <a:solidFill>
                  <a:srgbClr val="3333CC"/>
                </a:solidFill>
                <a:latin typeface="Arial Black" panose="020B0A04020102020204" pitchFamily="34" charset="0"/>
              </a:rPr>
              <a:t>Propadák dorostenců na hřišti posledního celku tabulky</a:t>
            </a:r>
          </a:p>
        </p:txBody>
      </p:sp>
      <p:sp>
        <p:nvSpPr>
          <p:cNvPr id="3" name="TextovéPole 2"/>
          <p:cNvSpPr txBox="1"/>
          <p:nvPr/>
        </p:nvSpPr>
        <p:spPr>
          <a:xfrm>
            <a:off x="5544592" y="198830"/>
            <a:ext cx="4464496" cy="584775"/>
          </a:xfrm>
          <a:prstGeom prst="rect">
            <a:avLst/>
          </a:prstGeom>
          <a:blipFill>
            <a:blip r:embed="rId3"/>
            <a:tile tx="0" ty="0" sx="100000" sy="100000" flip="none" algn="tl"/>
          </a:blipFill>
          <a:effectLst>
            <a:glow>
              <a:srgbClr val="FFFF66">
                <a:alpha val="40000"/>
              </a:srgbClr>
            </a:glow>
            <a:softEdge rad="0"/>
          </a:effectLst>
        </p:spPr>
        <p:txBody>
          <a:bodyPr wrap="square" rtlCol="0">
            <a:spAutoFit/>
          </a:bodyPr>
          <a:lstStyle/>
          <a:p>
            <a:pPr algn="ctr"/>
            <a:r>
              <a:rPr lang="cs-CZ" sz="3200" dirty="0" smtClean="0">
                <a:solidFill>
                  <a:schemeClr val="accent6">
                    <a:lumMod val="50000"/>
                  </a:schemeClr>
                </a:solidFill>
                <a:latin typeface="Arial Black" panose="020B0A04020102020204" pitchFamily="34" charset="0"/>
              </a:rPr>
              <a:t>Dohrávka 17. kola</a:t>
            </a:r>
            <a:endParaRPr lang="cs-CZ" sz="3200" dirty="0" smtClean="0">
              <a:solidFill>
                <a:schemeClr val="accent6">
                  <a:lumMod val="50000"/>
                </a:schemeClr>
              </a:solidFill>
              <a:latin typeface="Arial Black" panose="020B0A04020102020204" pitchFamily="34" charset="0"/>
            </a:endParaRPr>
          </a:p>
        </p:txBody>
      </p:sp>
      <p:sp>
        <p:nvSpPr>
          <p:cNvPr id="6" name="TextovéPole 5"/>
          <p:cNvSpPr txBox="1"/>
          <p:nvPr/>
        </p:nvSpPr>
        <p:spPr>
          <a:xfrm>
            <a:off x="5434319" y="1099220"/>
            <a:ext cx="4608512" cy="2062103"/>
          </a:xfrm>
          <a:prstGeom prst="rect">
            <a:avLst/>
          </a:prstGeom>
          <a:pattFill prst="dashDnDiag">
            <a:fgClr>
              <a:srgbClr val="FFFF00"/>
            </a:fgClr>
            <a:bgClr>
              <a:schemeClr val="bg1"/>
            </a:bgClr>
          </a:pattFill>
          <a:effectLst>
            <a:glow>
              <a:srgbClr val="FFFF66">
                <a:alpha val="40000"/>
              </a:srgbClr>
            </a:glow>
            <a:softEdge rad="0"/>
          </a:effectLst>
        </p:spPr>
        <p:txBody>
          <a:bodyPr wrap="square" rtlCol="0">
            <a:spAutoFit/>
          </a:bodyPr>
          <a:lstStyle/>
          <a:p>
            <a:pPr algn="ctr"/>
            <a:r>
              <a:rPr lang="cs-CZ" sz="3600" dirty="0" smtClean="0">
                <a:ln>
                  <a:solidFill>
                    <a:srgbClr val="9900CC"/>
                  </a:solidFill>
                </a:ln>
                <a:solidFill>
                  <a:srgbClr val="00FF00"/>
                </a:solidFill>
                <a:latin typeface="Arial Black" panose="020B0A04020102020204" pitchFamily="34" charset="0"/>
              </a:rPr>
              <a:t>TJ Sokol Srbice</a:t>
            </a:r>
          </a:p>
          <a:p>
            <a:pPr algn="ctr"/>
            <a:r>
              <a:rPr lang="cs-CZ" sz="3600" dirty="0" smtClean="0">
                <a:ln>
                  <a:solidFill>
                    <a:srgbClr val="9900CC"/>
                  </a:solidFill>
                </a:ln>
                <a:solidFill>
                  <a:srgbClr val="00FF00"/>
                </a:solidFill>
                <a:latin typeface="Arial Black" panose="020B0A04020102020204" pitchFamily="34" charset="0"/>
              </a:rPr>
              <a:t>FK Litoměřicko B</a:t>
            </a:r>
          </a:p>
          <a:p>
            <a:pPr algn="ctr"/>
            <a:r>
              <a:rPr lang="cs-CZ" sz="3600" dirty="0" smtClean="0">
                <a:ln>
                  <a:solidFill>
                    <a:srgbClr val="9900CC"/>
                  </a:solidFill>
                </a:ln>
                <a:solidFill>
                  <a:srgbClr val="00FF00"/>
                </a:solidFill>
                <a:latin typeface="Arial Black" panose="020B0A04020102020204" pitchFamily="34" charset="0"/>
              </a:rPr>
              <a:t>1:1(0:0)  PK 1:4</a:t>
            </a:r>
          </a:p>
          <a:p>
            <a:pPr algn="ctr"/>
            <a:r>
              <a:rPr lang="cs-CZ" sz="2000" dirty="0" smtClean="0">
                <a:ln>
                  <a:solidFill>
                    <a:srgbClr val="9900CC"/>
                  </a:solidFill>
                </a:ln>
                <a:solidFill>
                  <a:srgbClr val="00FF00"/>
                </a:solidFill>
                <a:latin typeface="Arial Black" panose="020B0A04020102020204" pitchFamily="34" charset="0"/>
              </a:rPr>
              <a:t>Středa 25.4.2018</a:t>
            </a:r>
            <a:endParaRPr lang="cs-CZ" sz="2000" dirty="0" smtClean="0">
              <a:ln>
                <a:solidFill>
                  <a:srgbClr val="9900CC"/>
                </a:solidFill>
              </a:ln>
              <a:solidFill>
                <a:srgbClr val="00FF00"/>
              </a:solidFill>
              <a:latin typeface="Arial Black" panose="020B0A04020102020204" pitchFamily="34" charset="0"/>
            </a:endParaRPr>
          </a:p>
        </p:txBody>
      </p:sp>
      <p:pic>
        <p:nvPicPr>
          <p:cNvPr id="7" name="Obrázek 6" descr="&lt;strong&gt;football&lt;/strong&gt; Archives - Cartooniz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712" y="3619500"/>
            <a:ext cx="2651652" cy="2592000"/>
          </a:xfrm>
          <a:prstGeom prst="rect">
            <a:avLst/>
          </a:prstGeom>
        </p:spPr>
      </p:pic>
    </p:spTree>
    <p:extLst>
      <p:ext uri="{BB962C8B-B14F-4D97-AF65-F5344CB8AC3E}">
        <p14:creationId xmlns:p14="http://schemas.microsoft.com/office/powerpoint/2010/main" val="392267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7" name="Rectangle 87"/>
          <p:cNvSpPr>
            <a:spLocks noChangeArrowheads="1"/>
          </p:cNvSpPr>
          <p:nvPr/>
        </p:nvSpPr>
        <p:spPr bwMode="auto">
          <a:xfrm>
            <a:off x="71984" y="55204"/>
            <a:ext cx="4617247" cy="900000"/>
          </a:xfrm>
          <a:prstGeom prst="rect">
            <a:avLst/>
          </a:prstGeom>
          <a:pattFill prst="dkVert">
            <a:fgClr>
              <a:schemeClr val="accent1"/>
            </a:fgClr>
            <a:bgClr>
              <a:schemeClr val="bg1"/>
            </a:bgClr>
          </a:pattFill>
          <a:ln w="60325" cmpd="sng">
            <a:solidFill>
              <a:schemeClr val="tx1"/>
            </a:solidFill>
            <a:prstDash val="solid"/>
            <a:headEnd/>
            <a:tailEnd/>
          </a:ln>
          <a:effectLst>
            <a:innerShdw blurRad="304800" dist="889000" dir="3660000">
              <a:srgbClr val="66FFFF">
                <a:alpha val="72000"/>
              </a:srgbClr>
            </a:inn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7200" dirty="0">
                <a:ln w="76200">
                  <a:solidFill>
                    <a:srgbClr val="000099"/>
                  </a:solidFill>
                  <a:prstDash val="solid"/>
                </a:ln>
                <a:solidFill>
                  <a:srgbClr val="FF3300"/>
                </a:solidFill>
                <a:effectLst>
                  <a:outerShdw blurRad="38100" dist="38100" dir="2700000" algn="tl">
                    <a:srgbClr val="000000">
                      <a:alpha val="43137"/>
                    </a:srgbClr>
                  </a:outerShdw>
                </a:effectLst>
                <a:latin typeface="Old English Text MT" panose="03040902040508030806" pitchFamily="66" charset="0"/>
                <a:ea typeface="Gungsuh" pitchFamily="18" charset="-127"/>
                <a:cs typeface="Arial" panose="020B0604020202020204" pitchFamily="34" charset="0"/>
              </a:rPr>
              <a:t>Vítáme</a:t>
            </a:r>
            <a:endParaRPr lang="cs-CZ" sz="15100" dirty="0">
              <a:ln w="76200">
                <a:solidFill>
                  <a:srgbClr val="000099"/>
                </a:solidFill>
                <a:prstDash val="solid"/>
              </a:ln>
              <a:solidFill>
                <a:srgbClr val="FF3300"/>
              </a:solidFill>
              <a:effectLst>
                <a:outerShdw blurRad="38100" dist="38100" dir="2700000" algn="tl">
                  <a:srgbClr val="000000">
                    <a:alpha val="43137"/>
                  </a:srgbClr>
                </a:outerShdw>
              </a:effectLst>
              <a:latin typeface="Old English Text MT" panose="03040902040508030806" pitchFamily="66"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747292"/>
            <a:ext cx="4649750" cy="792000"/>
          </a:xfrm>
          <a:prstGeom prst="rect">
            <a:avLst/>
          </a:prstGeom>
          <a:pattFill prst="dotGrid">
            <a:fgClr>
              <a:schemeClr val="accent1"/>
            </a:fgClr>
            <a:bgClr>
              <a:schemeClr val="bg1"/>
            </a:bgClr>
          </a:pattFill>
          <a:ln w="53975"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400" dirty="0">
                <a:ln w="3175">
                  <a:noFill/>
                </a:ln>
                <a:solidFill>
                  <a:srgbClr val="FF0000"/>
                </a:solidFill>
                <a:effectLst>
                  <a:outerShdw blurRad="38100" dist="38100" dir="2700000" algn="tl">
                    <a:srgbClr val="000000">
                      <a:alpha val="43137"/>
                    </a:srgbClr>
                  </a:outerShdw>
                </a:effectLst>
                <a:latin typeface="Arial Black" panose="020B0A04020102020204" pitchFamily="34" charset="0"/>
                <a:ea typeface="Verdana" pitchFamily="34" charset="0"/>
                <a:cs typeface="Arial" panose="020B0604020202020204" pitchFamily="34" charset="0"/>
              </a:rPr>
              <a:t>SK Štětí, </a:t>
            </a:r>
            <a:r>
              <a:rPr lang="cs-CZ" sz="4400" dirty="0" err="1">
                <a:ln w="3175">
                  <a:noFill/>
                </a:ln>
                <a:solidFill>
                  <a:srgbClr val="FF0000"/>
                </a:solidFill>
                <a:effectLst>
                  <a:outerShdw blurRad="38100" dist="38100" dir="2700000" algn="tl">
                    <a:srgbClr val="000000">
                      <a:alpha val="43137"/>
                    </a:srgbClr>
                  </a:outerShdw>
                </a:effectLst>
                <a:latin typeface="Arial Black" panose="020B0A04020102020204" pitchFamily="34" charset="0"/>
                <a:ea typeface="Verdana" pitchFamily="34" charset="0"/>
                <a:cs typeface="Arial" panose="020B0604020202020204" pitchFamily="34" charset="0"/>
              </a:rPr>
              <a:t>z.s</a:t>
            </a:r>
            <a:r>
              <a:rPr lang="cs-CZ" sz="4400" dirty="0">
                <a:ln w="3175">
                  <a:noFill/>
                </a:ln>
                <a:solidFill>
                  <a:srgbClr val="FF0000"/>
                </a:solidFill>
                <a:effectLst>
                  <a:outerShdw blurRad="38100" dist="38100" dir="2700000" algn="tl">
                    <a:srgbClr val="000000">
                      <a:alpha val="43137"/>
                    </a:srgbClr>
                  </a:outerShdw>
                </a:effectLst>
                <a:latin typeface="Arial Black" panose="020B0A04020102020204" pitchFamily="34" charset="0"/>
                <a:ea typeface="Verdana" pitchFamily="34" charset="0"/>
                <a:cs typeface="Arial" panose="020B0604020202020204" pitchFamily="34" charset="0"/>
              </a:rPr>
              <a:t>.</a:t>
            </a:r>
          </a:p>
        </p:txBody>
      </p:sp>
      <p:sp>
        <p:nvSpPr>
          <p:cNvPr id="22" name="Text Box 148"/>
          <p:cNvSpPr txBox="1">
            <a:spLocks noChangeArrowheads="1"/>
          </p:cNvSpPr>
          <p:nvPr/>
        </p:nvSpPr>
        <p:spPr bwMode="auto">
          <a:xfrm>
            <a:off x="111490" y="4051548"/>
            <a:ext cx="4577741" cy="2677642"/>
          </a:xfrm>
          <a:prstGeom prst="rect">
            <a:avLst/>
          </a:prstGeom>
          <a:blipFill>
            <a:blip r:embed="rId3">
              <a:extLst>
                <a:ext uri="{BEBA8EAE-BF5A-486C-A8C5-ECC9F3942E4B}">
                  <a14:imgProps xmlns:a14="http://schemas.microsoft.com/office/drawing/2010/main">
                    <a14:imgLayer r:embed="rId4">
                      <a14:imgEffect>
                        <a14:artisticCement/>
                      </a14:imgEffect>
                    </a14:imgLayer>
                  </a14:imgProps>
                </a:ext>
              </a:extLst>
            </a:blip>
            <a:stretch>
              <a:fillRect/>
            </a:stretch>
          </a:blipFill>
          <a:ln w="53975" cmpd="sng">
            <a:solidFill>
              <a:schemeClr val="tx1"/>
            </a:solidFill>
            <a:prstDash val="sysDash"/>
            <a:miter lim="800000"/>
            <a:headEnd/>
            <a:tailEnd/>
          </a:ln>
          <a:effectLst>
            <a:innerShdw blurRad="63500" dist="88900" dir="6600000">
              <a:schemeClr val="accent1">
                <a:lumMod val="20000"/>
                <a:lumOff val="8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003366"/>
                </a:solidFill>
                <a:effectLst>
                  <a:outerShdw blurRad="38100" dist="38100" dir="2700000" algn="tl">
                    <a:srgbClr val="000000">
                      <a:alpha val="43137"/>
                    </a:srgbClr>
                  </a:outerShdw>
                </a:effectLst>
                <a:latin typeface="Rockwell Condensed" panose="02060603050405020104" pitchFamily="18"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FF0000"/>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Jiřího Šmída</a:t>
            </a:r>
          </a:p>
          <a:p>
            <a:pPr algn="ctr" eaLnBrk="0" hangingPunct="0">
              <a:defRPr/>
            </a:pPr>
            <a:r>
              <a:rPr lang="cs-CZ" sz="2000" u="sng" dirty="0">
                <a:ln w="19050">
                  <a:noFill/>
                </a:ln>
                <a:solidFill>
                  <a:srgbClr val="003366"/>
                </a:solidFill>
                <a:effectLst>
                  <a:outerShdw blurRad="38100" dist="38100" dir="2700000" algn="tl">
                    <a:srgbClr val="000000">
                      <a:alpha val="43137"/>
                    </a:srgbClr>
                  </a:outerShdw>
                </a:effectLst>
                <a:latin typeface="Rockwell Condensed" panose="02060603050405020104" pitchFamily="18" charset="0"/>
                <a:ea typeface="GungsuhChe" pitchFamily="49" charset="-127"/>
                <a:cs typeface="Arial" panose="020B0604020202020204" pitchFamily="34" charset="0"/>
              </a:rPr>
              <a:t>Asistenty hlavního rozhodčího</a:t>
            </a:r>
          </a:p>
          <a:p>
            <a:pPr algn="ctr" eaLnBrk="0" hangingPunct="0">
              <a:defRPr/>
            </a:pPr>
            <a:r>
              <a:rPr lang="cs-CZ" sz="2800" dirty="0">
                <a:ln w="3175">
                  <a:noFill/>
                </a:ln>
                <a:solidFill>
                  <a:srgbClr val="FF0000"/>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Lukáše </a:t>
            </a:r>
            <a:r>
              <a:rPr lang="cs-CZ" sz="2800" dirty="0" err="1">
                <a:ln w="3175">
                  <a:noFill/>
                </a:ln>
                <a:solidFill>
                  <a:srgbClr val="FF0000"/>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Mollingera</a:t>
            </a:r>
            <a:endParaRPr lang="cs-CZ" sz="2800" dirty="0">
              <a:ln w="3175">
                <a:noFill/>
              </a:ln>
              <a:solidFill>
                <a:srgbClr val="FF0000"/>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endParaRPr>
          </a:p>
          <a:p>
            <a:pPr algn="ctr" eaLnBrk="0" hangingPunct="0">
              <a:defRPr/>
            </a:pPr>
            <a:r>
              <a:rPr lang="cs-CZ" sz="2800" dirty="0">
                <a:ln w="3175">
                  <a:noFill/>
                </a:ln>
                <a:solidFill>
                  <a:srgbClr val="FF0000"/>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Jana Vacka</a:t>
            </a:r>
          </a:p>
          <a:p>
            <a:pPr algn="ctr" eaLnBrk="0" hangingPunct="0">
              <a:defRPr/>
            </a:pPr>
            <a:r>
              <a:rPr lang="cs-CZ" sz="2000" u="sng" dirty="0">
                <a:ln w="19050">
                  <a:noFill/>
                </a:ln>
                <a:solidFill>
                  <a:srgbClr val="003366"/>
                </a:solidFill>
                <a:effectLst>
                  <a:outerShdw blurRad="38100" dist="38100" dir="2700000" algn="tl">
                    <a:srgbClr val="000000">
                      <a:alpha val="43137"/>
                    </a:srgbClr>
                  </a:outerShdw>
                </a:effectLst>
                <a:latin typeface="Rockwell Condensed" panose="02060603050405020104" pitchFamily="18" charset="0"/>
                <a:ea typeface="GungsuhChe" pitchFamily="49" charset="-127"/>
                <a:cs typeface="Arial" panose="020B0604020202020204" pitchFamily="34" charset="0"/>
              </a:rPr>
              <a:t>Delegáta ÚKFS</a:t>
            </a:r>
          </a:p>
          <a:p>
            <a:pPr eaLnBrk="0" hangingPunct="0">
              <a:defRPr/>
            </a:pPr>
            <a:r>
              <a:rPr lang="cs-CZ" sz="2000" dirty="0">
                <a:ln w="3175">
                  <a:noFill/>
                </a:ln>
                <a:effectLst>
                  <a:outerShdw blurRad="38100" dist="38100" dir="2700000" algn="tl">
                    <a:srgbClr val="000000">
                      <a:alpha val="43137"/>
                    </a:srgbClr>
                  </a:outerShdw>
                </a:effectLst>
                <a:latin typeface="Rockwell Condensed" panose="02060603050405020104" pitchFamily="18" charset="0"/>
                <a:ea typeface="GungsuhChe" pitchFamily="49" charset="-127"/>
                <a:cs typeface="Arial" pitchFamily="34" charset="0"/>
              </a:rPr>
              <a:t>           </a:t>
            </a:r>
            <a:r>
              <a:rPr lang="cs-CZ" sz="2400" dirty="0">
                <a:ln w="3175">
                  <a:noFill/>
                </a:ln>
                <a:solidFill>
                  <a:srgbClr val="C00000"/>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itchFamily="34" charset="0"/>
              </a:rPr>
              <a:t>Miloslava Sklenku</a:t>
            </a:r>
          </a:p>
        </p:txBody>
      </p:sp>
      <p:sp>
        <p:nvSpPr>
          <p:cNvPr id="23" name="TextovéPole 22"/>
          <p:cNvSpPr txBox="1"/>
          <p:nvPr/>
        </p:nvSpPr>
        <p:spPr>
          <a:xfrm>
            <a:off x="71984" y="1090509"/>
            <a:ext cx="4608512" cy="584775"/>
          </a:xfrm>
          <a:prstGeom prst="rect">
            <a:avLst/>
          </a:prstGeom>
          <a:blipFill>
            <a:blip r:embed="rId5"/>
            <a:tile tx="0" ty="0" sx="100000" sy="100000" flip="none" algn="tl"/>
          </a:blipFill>
          <a:ln w="44450" cap="rnd">
            <a:solidFill>
              <a:schemeClr val="tx2"/>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effectLst/>
                <a:latin typeface="Bahnschrift" panose="020B0502040204020203" pitchFamily="34"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683396"/>
            <a:ext cx="4608512" cy="1224136"/>
          </a:xfrm>
          <a:prstGeom prst="rect">
            <a:avLst/>
          </a:prstGeom>
          <a:solidFill>
            <a:srgbClr val="FFFF99"/>
          </a:solidFill>
          <a:ln w="57150" cmpd="sng">
            <a:solidFill>
              <a:schemeClr val="tx1"/>
            </a:solidFill>
            <a:prstDash val="solid"/>
            <a:miter lim="800000"/>
            <a:headEnd/>
            <a:tailEnd/>
          </a:ln>
          <a:effectLst>
            <a:innerShdw blurRad="647700" dist="1498600">
              <a:srgbClr val="99FF33">
                <a:alpha val="61961"/>
              </a:srgb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000" dirty="0">
                <a:ln w="28575" cap="rnd" cmpd="dbl">
                  <a:noFill/>
                  <a:bevel/>
                </a:ln>
                <a:solidFill>
                  <a:srgbClr val="003399"/>
                </a:solidFill>
                <a:latin typeface="Arial Black" panose="020B0A04020102020204" pitchFamily="34" charset="0"/>
                <a:ea typeface="Gungsuh" pitchFamily="18" charset="-127"/>
                <a:cs typeface="Arial" panose="020B0604020202020204" pitchFamily="34" charset="0"/>
              </a:rPr>
              <a:t>FK </a:t>
            </a:r>
            <a:r>
              <a:rPr lang="cs-CZ" sz="4000" dirty="0" err="1">
                <a:ln w="28575" cap="rnd" cmpd="dbl">
                  <a:noFill/>
                  <a:bevel/>
                </a:ln>
                <a:solidFill>
                  <a:srgbClr val="003399"/>
                </a:solidFill>
                <a:latin typeface="Arial Black" panose="020B0A04020102020204" pitchFamily="34" charset="0"/>
                <a:ea typeface="Gungsuh" pitchFamily="18" charset="-127"/>
                <a:cs typeface="Arial" panose="020B0604020202020204" pitchFamily="34" charset="0"/>
              </a:rPr>
              <a:t>Tatran</a:t>
            </a:r>
            <a:r>
              <a:rPr lang="cs-CZ" sz="4000" dirty="0">
                <a:ln w="28575" cap="rnd" cmpd="dbl">
                  <a:noFill/>
                  <a:bevel/>
                </a:ln>
                <a:solidFill>
                  <a:srgbClr val="003399"/>
                </a:solidFill>
                <a:latin typeface="Arial Black" panose="020B0A04020102020204" pitchFamily="34" charset="0"/>
                <a:ea typeface="Gungsuh" pitchFamily="18" charset="-127"/>
                <a:cs typeface="Arial" panose="020B0604020202020204" pitchFamily="34" charset="0"/>
              </a:rPr>
              <a:t> Kadaň, </a:t>
            </a:r>
            <a:r>
              <a:rPr lang="cs-CZ" sz="4000" dirty="0" err="1">
                <a:ln w="28575" cap="rnd" cmpd="dbl">
                  <a:noFill/>
                  <a:bevel/>
                </a:ln>
                <a:solidFill>
                  <a:srgbClr val="003399"/>
                </a:solidFill>
                <a:latin typeface="Arial Black" panose="020B0A04020102020204" pitchFamily="34" charset="0"/>
                <a:ea typeface="Gungsuh" pitchFamily="18" charset="-127"/>
                <a:cs typeface="Arial" panose="020B0604020202020204" pitchFamily="34" charset="0"/>
              </a:rPr>
              <a:t>z.s</a:t>
            </a:r>
            <a:endParaRPr lang="cs-CZ" sz="4000" dirty="0">
              <a:ln w="28575" cap="rnd" cmpd="dbl">
                <a:noFill/>
                <a:bevel/>
              </a:ln>
              <a:solidFill>
                <a:srgbClr val="003399"/>
              </a:solidFill>
              <a:latin typeface="Arial Black" panose="020B0A04020102020204" pitchFamily="34" charset="0"/>
              <a:ea typeface="Gungsuh" pitchFamily="18" charset="-127"/>
              <a:cs typeface="Arial" panose="020B0604020202020204" pitchFamily="34" charset="0"/>
            </a:endParaRPr>
          </a:p>
        </p:txBody>
      </p:sp>
      <p:sp>
        <p:nvSpPr>
          <p:cNvPr id="11" name="TextovéPole 10"/>
          <p:cNvSpPr txBox="1"/>
          <p:nvPr/>
        </p:nvSpPr>
        <p:spPr>
          <a:xfrm>
            <a:off x="7560816"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endParaRPr lang="cs-CZ" sz="800" dirty="0">
              <a:latin typeface="Bookman Old Style" pitchFamily="18" charset="0"/>
            </a:endParaRPr>
          </a:p>
        </p:txBody>
      </p:sp>
      <p:pic>
        <p:nvPicPr>
          <p:cNvPr id="5" name="Obrázek 4" descr="&lt;strong&gt;SK&lt;/strong&gt; &lt;strong&gt;Štětí&lt;/strong&gt; Logo Vector (.CDR) Free Downloa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8928" y="5577590"/>
            <a:ext cx="981039" cy="1066246"/>
          </a:xfrm>
          <a:prstGeom prst="rect">
            <a:avLst/>
          </a:prstGeom>
        </p:spPr>
      </p:pic>
      <p:sp>
        <p:nvSpPr>
          <p:cNvPr id="2" name="TextovéPole 1"/>
          <p:cNvSpPr txBox="1"/>
          <p:nvPr/>
        </p:nvSpPr>
        <p:spPr>
          <a:xfrm>
            <a:off x="5527963" y="2333870"/>
            <a:ext cx="4536504" cy="3046988"/>
          </a:xfrm>
          <a:prstGeom prst="rect">
            <a:avLst/>
          </a:prstGeom>
          <a:blipFill>
            <a:blip r:embed="rId7"/>
            <a:stretch>
              <a:fillRect/>
            </a:stretch>
          </a:blipFill>
          <a:ln w="66675" cap="rnd" cmpd="sng">
            <a:solidFill>
              <a:srgbClr val="FF0000"/>
            </a:solidFill>
            <a:miter lim="800000"/>
          </a:ln>
          <a:effectLst>
            <a:softEdge rad="0"/>
          </a:effectLst>
        </p:spPr>
        <p:txBody>
          <a:bodyPr wrap="square" rtlCol="0">
            <a:spAutoFit/>
          </a:bodyPr>
          <a:lstStyle/>
          <a:p>
            <a:pPr algn="ctr"/>
            <a:r>
              <a:rPr lang="cs-CZ" sz="3200" dirty="0">
                <a:ln w="19050">
                  <a:solidFill>
                    <a:srgbClr val="CC3399"/>
                  </a:solidFill>
                </a:ln>
                <a:solidFill>
                  <a:srgbClr val="0033CC"/>
                </a:solidFill>
                <a:latin typeface="Wide Latin" panose="020A0A07050505020404" pitchFamily="18" charset="0"/>
              </a:rPr>
              <a:t>TJ Baník Modlany</a:t>
            </a:r>
          </a:p>
          <a:p>
            <a:pPr algn="ctr"/>
            <a:r>
              <a:rPr lang="cs-CZ" sz="3200" dirty="0">
                <a:ln w="19050">
                  <a:solidFill>
                    <a:srgbClr val="CC3399"/>
                  </a:solidFill>
                </a:ln>
                <a:solidFill>
                  <a:srgbClr val="0033CC"/>
                </a:solidFill>
                <a:latin typeface="Wide Latin" panose="020A0A07050505020404" pitchFamily="18" charset="0"/>
              </a:rPr>
              <a:t>SK Štětí</a:t>
            </a:r>
          </a:p>
          <a:p>
            <a:pPr algn="ctr"/>
            <a:r>
              <a:rPr lang="cs-CZ" sz="3200" dirty="0">
                <a:solidFill>
                  <a:srgbClr val="CC0099"/>
                </a:solidFill>
                <a:latin typeface="Arial Black" panose="020B0A04020102020204" pitchFamily="34" charset="0"/>
              </a:rPr>
              <a:t>úterý 1.5.2018</a:t>
            </a:r>
          </a:p>
          <a:p>
            <a:pPr algn="ctr"/>
            <a:r>
              <a:rPr lang="cs-CZ" sz="3200" dirty="0">
                <a:solidFill>
                  <a:srgbClr val="CC0099"/>
                </a:solidFill>
                <a:latin typeface="Arial Black" panose="020B0A04020102020204" pitchFamily="34" charset="0"/>
              </a:rPr>
              <a:t>11:00 hod</a:t>
            </a:r>
          </a:p>
          <a:p>
            <a:pPr algn="ctr"/>
            <a:r>
              <a:rPr lang="cs-CZ" sz="3200" dirty="0">
                <a:solidFill>
                  <a:srgbClr val="CC0099"/>
                </a:solidFill>
                <a:latin typeface="Arial Black" panose="020B0A04020102020204" pitchFamily="34" charset="0"/>
              </a:rPr>
              <a:t>Odjezd 8:30 </a:t>
            </a:r>
          </a:p>
        </p:txBody>
      </p:sp>
      <p:sp>
        <p:nvSpPr>
          <p:cNvPr id="3" name="Obdélník s odříznutými rohy na stejné straně 2"/>
          <p:cNvSpPr/>
          <p:nvPr/>
        </p:nvSpPr>
        <p:spPr>
          <a:xfrm>
            <a:off x="5508588" y="91108"/>
            <a:ext cx="4536504" cy="1907024"/>
          </a:xfrm>
          <a:prstGeom prst="snip2SameRect">
            <a:avLst/>
          </a:prstGeom>
          <a:blipFill>
            <a:blip r:embed="rId8"/>
            <a:stretch>
              <a:fillRect/>
            </a:stretch>
          </a:blipFill>
          <a:ln w="82550">
            <a:gradFill>
              <a:gsLst>
                <a:gs pos="33000">
                  <a:srgbClr val="CC66FF"/>
                </a:gs>
                <a:gs pos="74000">
                  <a:schemeClr val="accent3">
                    <a:lumMod val="95000"/>
                  </a:schemeClr>
                </a:gs>
              </a:gsLst>
              <a:lin ang="5400000" scaled="1"/>
            </a:gradFill>
          </a:ln>
        </p:spPr>
        <p:txBody>
          <a:bodyPr wrap="square" lIns="91440" tIns="45720" rIns="91440" bIns="45720" anchor="ctr">
            <a:spAutoFit/>
          </a:bodyPr>
          <a:lstStyle/>
          <a:p>
            <a:pPr algn="ctr"/>
            <a:r>
              <a:rPr lang="cs-CZ" sz="3600" b="1" cap="none" spc="0" dirty="0">
                <a:ln w="13462">
                  <a:solidFill>
                    <a:schemeClr val="bg1"/>
                  </a:solidFill>
                  <a:prstDash val="solid"/>
                </a:ln>
                <a:solidFill>
                  <a:srgbClr val="46B818"/>
                </a:solidFill>
                <a:effectLst>
                  <a:outerShdw dist="38100" dir="2700000" algn="bl" rotWithShape="0">
                    <a:schemeClr val="accent5"/>
                  </a:outerShdw>
                </a:effectLst>
                <a:latin typeface="Cooper Black" panose="0208090404030B020404" pitchFamily="18" charset="0"/>
              </a:rPr>
              <a:t>Dohrávka 16.kola</a:t>
            </a:r>
          </a:p>
          <a:p>
            <a:pPr algn="ctr"/>
            <a:r>
              <a:rPr lang="cs-CZ" sz="3600" dirty="0">
                <a:ln w="13462">
                  <a:solidFill>
                    <a:schemeClr val="bg1"/>
                  </a:solidFill>
                  <a:prstDash val="solid"/>
                </a:ln>
                <a:solidFill>
                  <a:srgbClr val="46B818"/>
                </a:solidFill>
                <a:effectLst>
                  <a:outerShdw dist="38100" dir="2700000" algn="bl" rotWithShape="0">
                    <a:schemeClr val="accent5"/>
                  </a:outerShdw>
                </a:effectLst>
                <a:latin typeface="Cooper Black" panose="0208090404030B020404" pitchFamily="18" charset="0"/>
              </a:rPr>
              <a:t>Už za 3 dny</a:t>
            </a:r>
            <a:endParaRPr lang="cs-CZ" sz="3600" b="1" cap="none" spc="0" dirty="0">
              <a:ln w="13462">
                <a:solidFill>
                  <a:schemeClr val="bg1"/>
                </a:solidFill>
                <a:prstDash val="solid"/>
              </a:ln>
              <a:solidFill>
                <a:srgbClr val="46B818"/>
              </a:solidFill>
              <a:effectLst>
                <a:outerShdw dist="38100" dir="2700000" algn="bl" rotWithShape="0">
                  <a:schemeClr val="accent5"/>
                </a:outerShdw>
              </a:effectLst>
              <a:latin typeface="Cooper Black" panose="0208090404030B020404" pitchFamily="18" charset="0"/>
            </a:endParaRPr>
          </a:p>
        </p:txBody>
      </p:sp>
      <p:pic>
        <p:nvPicPr>
          <p:cNvPr id="6" name="Obrázek 5"/>
          <p:cNvPicPr>
            <a:picLocks noChangeAspect="1"/>
          </p:cNvPicPr>
          <p:nvPr/>
        </p:nvPicPr>
        <p:blipFill>
          <a:blip r:embed="rId9"/>
          <a:stretch>
            <a:fillRect/>
          </a:stretch>
        </p:blipFill>
        <p:spPr>
          <a:xfrm>
            <a:off x="5976640" y="5509428"/>
            <a:ext cx="1188000" cy="1188000"/>
          </a:xfrm>
          <a:prstGeom prst="rect">
            <a:avLst/>
          </a:prstGeom>
        </p:spPr>
      </p:pic>
      <p:pic>
        <p:nvPicPr>
          <p:cNvPr id="4" name="Obrázek 3"/>
          <p:cNvPicPr>
            <a:picLocks noChangeAspect="1"/>
          </p:cNvPicPr>
          <p:nvPr/>
        </p:nvPicPr>
        <p:blipFill>
          <a:blip r:embed="rId10"/>
          <a:stretch>
            <a:fillRect/>
          </a:stretch>
        </p:blipFill>
        <p:spPr>
          <a:xfrm>
            <a:off x="3528369" y="6787900"/>
            <a:ext cx="409410" cy="432000"/>
          </a:xfrm>
          <a:prstGeom prst="rect">
            <a:avLst/>
          </a:prstGeom>
        </p:spPr>
      </p:pic>
      <p:pic>
        <p:nvPicPr>
          <p:cNvPr id="7" name="Obrázek 6"/>
          <p:cNvPicPr>
            <a:picLocks noChangeAspect="1"/>
          </p:cNvPicPr>
          <p:nvPr/>
        </p:nvPicPr>
        <p:blipFill>
          <a:blip r:embed="rId11"/>
          <a:stretch>
            <a:fillRect/>
          </a:stretch>
        </p:blipFill>
        <p:spPr>
          <a:xfrm>
            <a:off x="504259" y="6751892"/>
            <a:ext cx="540689" cy="39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544592" y="906808"/>
            <a:ext cx="4464496" cy="2891561"/>
          </a:xfrm>
          <a:prstGeom prst="rect">
            <a:avLst/>
          </a:prstGeom>
        </p:spPr>
        <p:txBody>
          <a:bodyPr wrap="square">
            <a:spAutoFit/>
          </a:bodyPr>
          <a:lstStyle/>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mezi 2 obránci a bylo to 7:1. V 60. minutě si místo vyměnili Matěj Svoboda, který do branky pustil Jana Holuba. Druhou branku vstřelil Dominik Beruška v 64. minutě po nádherné akci, kdy dostal zpětnou přihrávku od Vály. 8:1 a pomalu se přibližovala desítka. V 72. minutě byl sražen k zemi brankářem  v pokutovém k zemi Vála a chtěl si kopnout penaltu. Na tu byl však před zápasem určen Podhorský a ten z ní také zvýšil na 9:1. Stejný hráč vstřelil ještě svojí 4 branku v 82. minutě, která znamenala vedení 10:1. Konečný výsledek </a:t>
            </a:r>
            <a:r>
              <a:rPr lang="cs-CZ" sz="1000" dirty="0" err="1">
                <a:latin typeface="Arial" panose="020B0604020202020204" pitchFamily="34" charset="0"/>
                <a:ea typeface="Calibri" panose="020F0502020204030204" pitchFamily="34" charset="0"/>
                <a:cs typeface="Arial" panose="020B0604020202020204" pitchFamily="34" charset="0"/>
              </a:rPr>
              <a:t>toale</a:t>
            </a:r>
            <a:r>
              <a:rPr lang="cs-CZ" sz="1000" dirty="0">
                <a:latin typeface="Arial" panose="020B0604020202020204" pitchFamily="34" charset="0"/>
                <a:ea typeface="Calibri" panose="020F0502020204030204" pitchFamily="34" charset="0"/>
                <a:cs typeface="Arial" panose="020B0604020202020204" pitchFamily="34" charset="0"/>
              </a:rPr>
              <a:t> ještě nebyl. </a:t>
            </a:r>
            <a:r>
              <a:rPr lang="cs-CZ" sz="1000" dirty="0" err="1">
                <a:latin typeface="Arial" panose="020B0604020202020204" pitchFamily="34" charset="0"/>
                <a:ea typeface="Calibri" panose="020F0502020204030204" pitchFamily="34" charset="0"/>
                <a:cs typeface="Arial" panose="020B0604020202020204" pitchFamily="34" charset="0"/>
              </a:rPr>
              <a:t>Minutupřed</a:t>
            </a:r>
            <a:r>
              <a:rPr lang="cs-CZ" sz="1000" dirty="0">
                <a:latin typeface="Arial" panose="020B0604020202020204" pitchFamily="34" charset="0"/>
                <a:ea typeface="Calibri" panose="020F0502020204030204" pitchFamily="34" charset="0"/>
                <a:cs typeface="Arial" panose="020B0604020202020204" pitchFamily="34" charset="0"/>
              </a:rPr>
              <a:t> koncem jsme zahráli na brankové čáře rukou, a i když jsme se hodně rozčilovali, že to tak nebylo, tak byl rozhodčí neoblomný  a </a:t>
            </a:r>
            <a:r>
              <a:rPr lang="cs-CZ" sz="1000" dirty="0" err="1">
                <a:latin typeface="Arial" panose="020B0604020202020204" pitchFamily="34" charset="0"/>
                <a:ea typeface="Calibri" panose="020F0502020204030204" pitchFamily="34" charset="0"/>
                <a:cs typeface="Arial" panose="020B0604020202020204" pitchFamily="34" charset="0"/>
              </a:rPr>
              <a:t>Traup</a:t>
            </a:r>
            <a:r>
              <a:rPr lang="cs-CZ" sz="1000" dirty="0">
                <a:latin typeface="Arial" panose="020B0604020202020204" pitchFamily="34" charset="0"/>
                <a:ea typeface="Calibri" panose="020F0502020204030204" pitchFamily="34" charset="0"/>
                <a:cs typeface="Arial" panose="020B0604020202020204" pitchFamily="34" charset="0"/>
              </a:rPr>
              <a:t> z penalty snížil na závěrečných 10:2.</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Podhorský 4, </a:t>
            </a:r>
            <a:r>
              <a:rPr lang="cs-CZ" sz="1000" dirty="0" err="1">
                <a:latin typeface="Arial" panose="020B0604020202020204" pitchFamily="34" charset="0"/>
                <a:ea typeface="Calibri" panose="020F0502020204030204" pitchFamily="34" charset="0"/>
                <a:cs typeface="Arial" panose="020B0604020202020204" pitchFamily="34" charset="0"/>
              </a:rPr>
              <a:t>Šrotýř</a:t>
            </a:r>
            <a:r>
              <a:rPr lang="cs-CZ" sz="1000" dirty="0">
                <a:latin typeface="Arial" panose="020B0604020202020204" pitchFamily="34" charset="0"/>
                <a:ea typeface="Calibri" panose="020F0502020204030204" pitchFamily="34" charset="0"/>
                <a:cs typeface="Arial" panose="020B0604020202020204" pitchFamily="34" charset="0"/>
              </a:rPr>
              <a:t> 3, Beruška 2, </a:t>
            </a:r>
            <a:r>
              <a:rPr lang="cs-CZ" sz="1000" dirty="0" err="1">
                <a:latin typeface="Arial" panose="020B0604020202020204" pitchFamily="34" charset="0"/>
                <a:ea typeface="Calibri" panose="020F0502020204030204" pitchFamily="34" charset="0"/>
                <a:cs typeface="Arial" panose="020B0604020202020204" pitchFamily="34" charset="0"/>
              </a:rPr>
              <a:t>Feko</a:t>
            </a:r>
            <a:r>
              <a:rPr lang="cs-CZ" sz="100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M.Svoboda</a:t>
            </a:r>
            <a:r>
              <a:rPr lang="cs-CZ" sz="1000" dirty="0">
                <a:latin typeface="Arial" panose="020B0604020202020204" pitchFamily="34" charset="0"/>
                <a:ea typeface="Calibri" panose="020F0502020204030204" pitchFamily="34" charset="0"/>
                <a:cs typeface="Arial" panose="020B0604020202020204" pitchFamily="34" charset="0"/>
              </a:rPr>
              <a:t>(60.J.Holub)-</a:t>
            </a:r>
            <a:r>
              <a:rPr lang="cs-CZ" sz="1000" dirty="0" err="1">
                <a:latin typeface="Arial" panose="020B0604020202020204" pitchFamily="34" charset="0"/>
                <a:ea typeface="Calibri" panose="020F0502020204030204" pitchFamily="34" charset="0"/>
                <a:cs typeface="Arial" panose="020B0604020202020204" pitchFamily="34" charset="0"/>
              </a:rPr>
              <a:t>R.Šíma</a:t>
            </a:r>
            <a:r>
              <a:rPr lang="cs-CZ" sz="1000" dirty="0">
                <a:latin typeface="Arial" panose="020B0604020202020204" pitchFamily="34" charset="0"/>
                <a:ea typeface="Calibri" panose="020F0502020204030204" pitchFamily="34" charset="0"/>
                <a:cs typeface="Arial" panose="020B0604020202020204" pitchFamily="34" charset="0"/>
              </a:rPr>
              <a:t>, Cap, Beruška, Jakl, Vála, </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L.Novák</a:t>
            </a:r>
            <a:r>
              <a:rPr lang="cs-CZ" sz="1000" dirty="0">
                <a:latin typeface="Arial" panose="020B0604020202020204" pitchFamily="34" charset="0"/>
                <a:ea typeface="Calibri" panose="020F0502020204030204" pitchFamily="34" charset="0"/>
                <a:cs typeface="Arial" panose="020B0604020202020204" pitchFamily="34" charset="0"/>
              </a:rPr>
              <a:t>, Podhorský, </a:t>
            </a:r>
            <a:r>
              <a:rPr lang="cs-CZ" sz="1000" dirty="0" err="1">
                <a:latin typeface="Arial" panose="020B0604020202020204" pitchFamily="34" charset="0"/>
                <a:ea typeface="Calibri" panose="020F0502020204030204" pitchFamily="34" charset="0"/>
                <a:cs typeface="Arial" panose="020B0604020202020204" pitchFamily="34" charset="0"/>
              </a:rPr>
              <a:t>Feko</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T.Németh</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Šrotýř</a:t>
            </a:r>
            <a:r>
              <a:rPr lang="cs-CZ" sz="1000" dirty="0">
                <a:latin typeface="Arial" panose="020B0604020202020204" pitchFamily="34" charset="0"/>
                <a:ea typeface="Calibri" panose="020F0502020204030204" pitchFamily="34" charset="0"/>
                <a:cs typeface="Arial" panose="020B0604020202020204" pitchFamily="34" charset="0"/>
              </a:rPr>
              <a:t>, Fulín, </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Chaloupecký, </a:t>
            </a:r>
            <a:r>
              <a:rPr lang="cs-CZ" sz="1000" dirty="0" err="1">
                <a:latin typeface="Arial" panose="020B0604020202020204" pitchFamily="34" charset="0"/>
                <a:ea typeface="Calibri" panose="020F0502020204030204" pitchFamily="34" charset="0"/>
                <a:cs typeface="Arial" panose="020B0604020202020204" pitchFamily="34" charset="0"/>
              </a:rPr>
              <a:t>Dopater</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Trenér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V.Podhorský</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Bedoucí.J.Nedomlelová</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Rozhodčí: Jakub Bulíř-</a:t>
            </a:r>
            <a:r>
              <a:rPr lang="cs-CZ" sz="1000" dirty="0" err="1">
                <a:latin typeface="Arial" panose="020B0604020202020204" pitchFamily="34" charset="0"/>
                <a:ea typeface="Calibri" panose="020F0502020204030204" pitchFamily="34" charset="0"/>
                <a:cs typeface="Arial" panose="020B0604020202020204" pitchFamily="34" charset="0"/>
              </a:rPr>
              <a:t>D,Németh</a:t>
            </a:r>
            <a:r>
              <a:rPr lang="cs-CZ" sz="1000" dirty="0">
                <a:latin typeface="Arial" panose="020B0604020202020204" pitchFamily="34" charset="0"/>
                <a:ea typeface="Calibri" panose="020F0502020204030204" pitchFamily="34" charset="0"/>
                <a:cs typeface="Arial" panose="020B0604020202020204" pitchFamily="34" charset="0"/>
              </a:rPr>
              <a:t>(laik), </a:t>
            </a:r>
            <a:r>
              <a:rPr lang="cs-CZ" sz="1000" dirty="0" err="1">
                <a:latin typeface="Arial" panose="020B0604020202020204" pitchFamily="34" charset="0"/>
                <a:ea typeface="Calibri" panose="020F0502020204030204" pitchFamily="34" charset="0"/>
                <a:cs typeface="Arial" panose="020B0604020202020204" pitchFamily="34" charset="0"/>
              </a:rPr>
              <a:t>M.Škrdleta</a:t>
            </a:r>
            <a:r>
              <a:rPr lang="cs-CZ" sz="1000" dirty="0">
                <a:latin typeface="Arial" panose="020B0604020202020204" pitchFamily="34" charset="0"/>
                <a:ea typeface="Calibri" panose="020F0502020204030204" pitchFamily="34" charset="0"/>
                <a:cs typeface="Arial" panose="020B0604020202020204" pitchFamily="34" charset="0"/>
              </a:rPr>
              <a:t>(laik)</a:t>
            </a:r>
            <a:endParaRPr lang="cs-CZ" sz="1000" dirty="0"/>
          </a:p>
        </p:txBody>
      </p:sp>
      <p:sp>
        <p:nvSpPr>
          <p:cNvPr id="6" name="TextovéPole 5"/>
          <p:cNvSpPr txBox="1"/>
          <p:nvPr/>
        </p:nvSpPr>
        <p:spPr>
          <a:xfrm>
            <a:off x="5544592" y="103302"/>
            <a:ext cx="4460466"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Pokračování Štětí – Skorotice dorost 22.4.2018</a:t>
            </a:r>
          </a:p>
        </p:txBody>
      </p:sp>
      <p:pic>
        <p:nvPicPr>
          <p:cNvPr id="9" name="Obrázek 8"/>
          <p:cNvPicPr>
            <a:picLocks noChangeAspect="1"/>
          </p:cNvPicPr>
          <p:nvPr/>
        </p:nvPicPr>
        <p:blipFill>
          <a:blip r:embed="rId2"/>
          <a:stretch>
            <a:fillRect/>
          </a:stretch>
        </p:blipFill>
        <p:spPr>
          <a:xfrm>
            <a:off x="5612613" y="4287672"/>
            <a:ext cx="4480373" cy="2592000"/>
          </a:xfrm>
          <a:prstGeom prst="rect">
            <a:avLst/>
          </a:prstGeom>
          <a:ln w="53975">
            <a:solidFill>
              <a:srgbClr val="FF7C80"/>
            </a:solidFill>
          </a:ln>
        </p:spPr>
      </p:pic>
      <p:sp>
        <p:nvSpPr>
          <p:cNvPr id="5" name="TextovéPole 4"/>
          <p:cNvSpPr txBox="1"/>
          <p:nvPr/>
        </p:nvSpPr>
        <p:spPr>
          <a:xfrm>
            <a:off x="1728168" y="7002164"/>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endParaRPr lang="cs-CZ" sz="800" dirty="0">
              <a:latin typeface="Bookman Old Style" pitchFamily="18" charset="0"/>
            </a:endParaRPr>
          </a:p>
        </p:txBody>
      </p:sp>
      <p:sp>
        <p:nvSpPr>
          <p:cNvPr id="7" name="TextovéPole 6"/>
          <p:cNvSpPr txBox="1"/>
          <p:nvPr/>
        </p:nvSpPr>
        <p:spPr>
          <a:xfrm>
            <a:off x="742335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
        <p:nvSpPr>
          <p:cNvPr id="3" name="Obdélník 2"/>
          <p:cNvSpPr/>
          <p:nvPr/>
        </p:nvSpPr>
        <p:spPr>
          <a:xfrm>
            <a:off x="216000" y="149468"/>
            <a:ext cx="4608512" cy="1323439"/>
          </a:xfrm>
          <a:prstGeom prst="rect">
            <a:avLst/>
          </a:prstGeom>
          <a:gradFill>
            <a:gsLst>
              <a:gs pos="29000">
                <a:schemeClr val="accent2">
                  <a:lumMod val="40000"/>
                  <a:lumOff val="60000"/>
                </a:schemeClr>
              </a:gs>
              <a:gs pos="67000">
                <a:schemeClr val="bg1"/>
              </a:gs>
            </a:gsLst>
            <a:lin ang="5400000" scaled="1"/>
          </a:gradFill>
          <a:ln w="635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cs-CZ" sz="4000" b="0" cap="none" spc="0" dirty="0" smtClean="0">
                <a:ln w="0"/>
                <a:solidFill>
                  <a:srgbClr val="009900"/>
                </a:solidFill>
                <a:effectLst>
                  <a:outerShdw blurRad="38100" dist="25400" dir="5400000" algn="ctr" rotWithShape="0">
                    <a:srgbClr val="6E747A">
                      <a:alpha val="43000"/>
                    </a:srgbClr>
                  </a:outerShdw>
                </a:effectLst>
              </a:rPr>
              <a:t>Za týden jedeme do Bíliny</a:t>
            </a:r>
            <a:endParaRPr lang="cs-CZ" sz="4000" b="0" cap="none" spc="0" dirty="0">
              <a:ln w="0"/>
              <a:solidFill>
                <a:srgbClr val="009900"/>
              </a:solidFill>
              <a:effectLst>
                <a:outerShdw blurRad="38100" dist="25400" dir="5400000" algn="ctr" rotWithShape="0">
                  <a:srgbClr val="6E747A">
                    <a:alpha val="43000"/>
                  </a:srgbClr>
                </a:outerShdw>
              </a:effectLst>
            </a:endParaRPr>
          </a:p>
        </p:txBody>
      </p:sp>
      <p:pic>
        <p:nvPicPr>
          <p:cNvPr id="4" name="Obrázek 3" descr="&lt;strong&gt;FK&lt;/strong&gt; &lt;strong&gt;Bílina&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94" y="1608907"/>
            <a:ext cx="2324100" cy="1743075"/>
          </a:xfrm>
          <a:prstGeom prst="rect">
            <a:avLst/>
          </a:prstGeom>
        </p:spPr>
      </p:pic>
      <p:sp>
        <p:nvSpPr>
          <p:cNvPr id="8" name="TextovéPole 7"/>
          <p:cNvSpPr txBox="1"/>
          <p:nvPr/>
        </p:nvSpPr>
        <p:spPr>
          <a:xfrm>
            <a:off x="216000" y="3619500"/>
            <a:ext cx="4392488" cy="3046988"/>
          </a:xfrm>
          <a:prstGeom prst="rect">
            <a:avLst/>
          </a:prstGeom>
          <a:solidFill>
            <a:srgbClr val="FFFF66"/>
          </a:solidFill>
          <a:effectLst>
            <a:glow rad="101600">
              <a:srgbClr val="00FF00">
                <a:alpha val="40000"/>
              </a:srgbClr>
            </a:glow>
            <a:softEdge rad="241300"/>
          </a:effectLst>
        </p:spPr>
        <p:txBody>
          <a:bodyPr wrap="square" rtlCol="0">
            <a:spAutoFit/>
          </a:bodyPr>
          <a:lstStyle/>
          <a:p>
            <a:pPr algn="ctr"/>
            <a:r>
              <a:rPr lang="cs-CZ" sz="5400" dirty="0" smtClean="0">
                <a:solidFill>
                  <a:srgbClr val="0033CC"/>
                </a:solidFill>
                <a:latin typeface="Arial Black" panose="020B0A04020102020204" pitchFamily="34" charset="0"/>
              </a:rPr>
              <a:t>FK Bílina</a:t>
            </a:r>
          </a:p>
          <a:p>
            <a:pPr algn="ctr"/>
            <a:r>
              <a:rPr lang="cs-CZ" sz="5400" dirty="0" smtClean="0">
                <a:solidFill>
                  <a:srgbClr val="0033CC"/>
                </a:solidFill>
                <a:latin typeface="Arial Black" panose="020B0A04020102020204" pitchFamily="34" charset="0"/>
              </a:rPr>
              <a:t>SK Štětí</a:t>
            </a:r>
          </a:p>
          <a:p>
            <a:pPr algn="ctr"/>
            <a:r>
              <a:rPr lang="cs-CZ" sz="2800" dirty="0" smtClean="0">
                <a:solidFill>
                  <a:srgbClr val="0033CC"/>
                </a:solidFill>
                <a:latin typeface="Arial Black" panose="020B0A04020102020204" pitchFamily="34" charset="0"/>
              </a:rPr>
              <a:t>Sobota 5.5.2018</a:t>
            </a:r>
          </a:p>
          <a:p>
            <a:pPr algn="ctr"/>
            <a:r>
              <a:rPr lang="cs-CZ" sz="2800" dirty="0" smtClean="0">
                <a:solidFill>
                  <a:srgbClr val="0033CC"/>
                </a:solidFill>
                <a:latin typeface="Arial Black" panose="020B0A04020102020204" pitchFamily="34" charset="0"/>
              </a:rPr>
              <a:t>15:00 hod</a:t>
            </a:r>
          </a:p>
          <a:p>
            <a:pPr algn="ctr"/>
            <a:r>
              <a:rPr lang="cs-CZ" sz="2800" dirty="0" smtClean="0">
                <a:solidFill>
                  <a:srgbClr val="0033CC"/>
                </a:solidFill>
                <a:latin typeface="Arial Black" panose="020B0A04020102020204" pitchFamily="34" charset="0"/>
              </a:rPr>
              <a:t>Odjezd 12:30</a:t>
            </a:r>
          </a:p>
        </p:txBody>
      </p:sp>
    </p:spTree>
    <p:extLst>
      <p:ext uri="{BB962C8B-B14F-4D97-AF65-F5344CB8AC3E}">
        <p14:creationId xmlns:p14="http://schemas.microsoft.com/office/powerpoint/2010/main" val="396314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996" y="1387252"/>
            <a:ext cx="4608512" cy="5526513"/>
          </a:xfrm>
          <a:prstGeom prst="rect">
            <a:avLst/>
          </a:prstGeom>
        </p:spPr>
        <p:txBody>
          <a:bodyPr wrap="square">
            <a:spAutoFit/>
          </a:bodyPr>
          <a:lstStyle/>
          <a:p>
            <a:pPr algn="ctr">
              <a:lnSpc>
                <a:spcPct val="107000"/>
              </a:lnSpc>
              <a:spcAft>
                <a:spcPts val="0"/>
              </a:spcAft>
            </a:pPr>
            <a:r>
              <a:rPr lang="cs-CZ" sz="22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SK Štětí – TJ Skorotice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2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10:2(5:1)   22.4.208  16.kolo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Arial" panose="020B0604020202020204" pitchFamily="34" charset="0"/>
              </a:rPr>
              <a:t>Netradičně až v neděli po obědě hráli dorostenci domácí utkání proti Skoroticím. Mužstvu, které je na 5.  místě a dokázala třeba překvapit před týdnem doma, když porazilo Šluknov. Pro náš tým bylo utkání určitým odpustkem za prohru v minulém kole na hřišti posledního celku tabulky v Chlumci.  Zápas přinesl bohatou úrodu a diváci, hlavně domácí, si přišli na své. Nějaký čas trvalo, než jsme si správnou skulinku v obraně hostů našli, ale pak se ucho utrhlo a viděná byli hezké fotbalové akce i branky. V 15. minutě ještě pokusy Podhorského a Berušky hostující brankář Zeman  vyrazil, ale další valící se útok v 17. minutě zakončený na projektil Podhorského k levé tyči už nedosáhl. Václav Podhorský trenér domácí jedenáctky poslal na hřiště jednu z tajných zbraní.  Lukáše </a:t>
            </a:r>
            <a:r>
              <a:rPr lang="cs-CZ" sz="1100" dirty="0" err="1">
                <a:latin typeface="Arial" panose="020B0604020202020204" pitchFamily="34" charset="0"/>
                <a:ea typeface="Calibri" panose="020F0502020204030204" pitchFamily="34" charset="0"/>
                <a:cs typeface="Arial" panose="020B0604020202020204" pitchFamily="34" charset="0"/>
              </a:rPr>
              <a:t>Šrotýře</a:t>
            </a:r>
            <a:r>
              <a:rPr lang="cs-CZ" sz="1100" dirty="0">
                <a:latin typeface="Arial" panose="020B0604020202020204" pitchFamily="34" charset="0"/>
                <a:ea typeface="Calibri" panose="020F0502020204030204" pitchFamily="34" charset="0"/>
                <a:cs typeface="Arial" panose="020B0604020202020204" pitchFamily="34" charset="0"/>
              </a:rPr>
              <a:t> a s ním přišel i hattrick. Ve 21. minutě  viděl Filip Podhorský osamoceného Lukáše a bylo to 2:0. O minutu později stejný střelec zahrál fotbalovou etudu a levačkou přes celou branku rozvlnil síť na 3:0. Ve 36. minutě měly velkou </a:t>
            </a:r>
            <a:r>
              <a:rPr lang="cs-CZ" sz="1100" dirty="0" err="1">
                <a:latin typeface="Arial" panose="020B0604020202020204" pitchFamily="34" charset="0"/>
                <a:ea typeface="Calibri" panose="020F0502020204030204" pitchFamily="34" charset="0"/>
                <a:cs typeface="Arial" panose="020B0604020202020204" pitchFamily="34" charset="0"/>
              </a:rPr>
              <a:t>příležitosthosté</a:t>
            </a:r>
            <a:r>
              <a:rPr lang="cs-CZ" sz="1100" dirty="0">
                <a:latin typeface="Arial" panose="020B0604020202020204" pitchFamily="34" charset="0"/>
                <a:ea typeface="Calibri" panose="020F0502020204030204" pitchFamily="34" charset="0"/>
                <a:cs typeface="Arial" panose="020B0604020202020204" pitchFamily="34" charset="0"/>
              </a:rPr>
              <a:t>, ale pokus Dominika </a:t>
            </a:r>
            <a:r>
              <a:rPr lang="cs-CZ" sz="1100" dirty="0" err="1">
                <a:latin typeface="Arial" panose="020B0604020202020204" pitchFamily="34" charset="0"/>
                <a:ea typeface="Calibri" panose="020F0502020204030204" pitchFamily="34" charset="0"/>
                <a:cs typeface="Arial" panose="020B0604020202020204" pitchFamily="34" charset="0"/>
              </a:rPr>
              <a:t>Traupa</a:t>
            </a:r>
            <a:r>
              <a:rPr lang="cs-CZ" sz="1100" dirty="0">
                <a:latin typeface="Arial" panose="020B0604020202020204" pitchFamily="34" charset="0"/>
                <a:ea typeface="Calibri" panose="020F0502020204030204" pitchFamily="34" charset="0"/>
                <a:cs typeface="Arial" panose="020B0604020202020204" pitchFamily="34" charset="0"/>
              </a:rPr>
              <a:t> Svoboda v brance pokryl. No a již zmiňovaný hattrick přišel na řadu ve 38. minutě. Asistentem gólu Lukáše </a:t>
            </a:r>
            <a:r>
              <a:rPr lang="cs-CZ" sz="1100" dirty="0" err="1">
                <a:latin typeface="Arial" panose="020B0604020202020204" pitchFamily="34" charset="0"/>
                <a:ea typeface="Calibri" panose="020F0502020204030204" pitchFamily="34" charset="0"/>
                <a:cs typeface="Arial" panose="020B0604020202020204" pitchFamily="34" charset="0"/>
              </a:rPr>
              <a:t>Šrotýře</a:t>
            </a:r>
            <a:r>
              <a:rPr lang="cs-CZ" sz="1100" dirty="0">
                <a:latin typeface="Arial" panose="020B0604020202020204" pitchFamily="34" charset="0"/>
                <a:ea typeface="Calibri" panose="020F0502020204030204" pitchFamily="34" charset="0"/>
                <a:cs typeface="Arial" panose="020B0604020202020204" pitchFamily="34" charset="0"/>
              </a:rPr>
              <a:t> na 4:0 se stal opět Podhorský. Velmi rychle přišel i pátý gól. Postaral se o něj </a:t>
            </a:r>
            <a:r>
              <a:rPr lang="cs-CZ" sz="1100" dirty="0" err="1">
                <a:latin typeface="Arial" panose="020B0604020202020204" pitchFamily="34" charset="0"/>
                <a:ea typeface="Calibri" panose="020F0502020204030204" pitchFamily="34" charset="0"/>
                <a:cs typeface="Arial" panose="020B0604020202020204" pitchFamily="34" charset="0"/>
              </a:rPr>
              <a:t>Feko</a:t>
            </a:r>
            <a:r>
              <a:rPr lang="cs-CZ" sz="1100" dirty="0">
                <a:latin typeface="Arial" panose="020B0604020202020204" pitchFamily="34" charset="0"/>
                <a:ea typeface="Calibri" panose="020F0502020204030204" pitchFamily="34" charset="0"/>
                <a:cs typeface="Arial" panose="020B0604020202020204" pitchFamily="34" charset="0"/>
              </a:rPr>
              <a:t>, jehož první střelu ještě gólman vyrazil, ale s dorážkou na 5:0 už nic dělat nemohl. Poločasový </a:t>
            </a:r>
            <a:r>
              <a:rPr lang="cs-CZ" sz="1100" dirty="0" err="1">
                <a:latin typeface="Arial" panose="020B0604020202020204" pitchFamily="34" charset="0"/>
                <a:ea typeface="Calibri" panose="020F0502020204030204" pitchFamily="34" charset="0"/>
                <a:cs typeface="Arial" panose="020B0604020202020204" pitchFamily="34" charset="0"/>
              </a:rPr>
              <a:t>výsldeke</a:t>
            </a:r>
            <a:r>
              <a:rPr lang="cs-CZ" sz="1100" dirty="0">
                <a:latin typeface="Arial" panose="020B0604020202020204" pitchFamily="34" charset="0"/>
                <a:ea typeface="Calibri" panose="020F0502020204030204" pitchFamily="34" charset="0"/>
                <a:cs typeface="Arial" panose="020B0604020202020204" pitchFamily="34" charset="0"/>
              </a:rPr>
              <a:t> to ale nebyl. Ve vlastním pokutovém území nešťastně fauloval Cap a </a:t>
            </a:r>
            <a:r>
              <a:rPr lang="cs-CZ" sz="1100" dirty="0" err="1">
                <a:latin typeface="Arial" panose="020B0604020202020204" pitchFamily="34" charset="0"/>
                <a:ea typeface="Calibri" panose="020F0502020204030204" pitchFamily="34" charset="0"/>
                <a:cs typeface="Arial" panose="020B0604020202020204" pitchFamily="34" charset="0"/>
              </a:rPr>
              <a:t>Traup</a:t>
            </a:r>
            <a:r>
              <a:rPr lang="cs-CZ" sz="1100" dirty="0">
                <a:latin typeface="Arial" panose="020B0604020202020204" pitchFamily="34" charset="0"/>
                <a:ea typeface="Calibri" panose="020F0502020204030204" pitchFamily="34" charset="0"/>
                <a:cs typeface="Arial" panose="020B0604020202020204" pitchFamily="34" charset="0"/>
              </a:rPr>
              <a:t> penaltu na 1:5 proměnil. Hned po změně stran zahrál roh Podhorský a Beruška možná do teď neví, jak se od něj míč dostal do branky na 6:1.  Další knokaut pro hosty následoval v 51. minutě. Podhorský se proklouzl</a:t>
            </a:r>
            <a:endParaRPr lang="cs-CZ"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288008" y="163116"/>
            <a:ext cx="4392488" cy="1015663"/>
          </a:xfrm>
          <a:prstGeom prst="rect">
            <a:avLst/>
          </a:prstGeom>
          <a:blipFill>
            <a:blip r:embed="rId2"/>
            <a:tile tx="0" ty="0" sx="100000" sy="100000" flip="none" algn="tl"/>
          </a:blipFill>
          <a:effectLst>
            <a:softEdge rad="0"/>
          </a:effectLst>
        </p:spPr>
        <p:txBody>
          <a:bodyPr wrap="square" rtlCol="0">
            <a:spAutoFit/>
          </a:bodyPr>
          <a:lstStyle/>
          <a:p>
            <a:pPr algn="ctr"/>
            <a:r>
              <a:rPr lang="cs-CZ" sz="2000" dirty="0">
                <a:solidFill>
                  <a:srgbClr val="FF0000"/>
                </a:solidFill>
                <a:latin typeface="Algerian" panose="04020705040A02060702" pitchFamily="82" charset="0"/>
              </a:rPr>
              <a:t>Dorost doma deklasoval Skorotice a dal zapomenout na prohru v Chlumci</a:t>
            </a:r>
          </a:p>
        </p:txBody>
      </p:sp>
      <p:cxnSp>
        <p:nvCxnSpPr>
          <p:cNvPr id="5" name="Přímá spojnice se šipkou 4"/>
          <p:cNvCxnSpPr/>
          <p:nvPr/>
        </p:nvCxnSpPr>
        <p:spPr bwMode="auto">
          <a:xfrm>
            <a:off x="3024312" y="7075884"/>
            <a:ext cx="1296144" cy="72008"/>
          </a:xfrm>
          <a:prstGeom prst="straightConnector1">
            <a:avLst/>
          </a:prstGeom>
          <a:noFill/>
          <a:ln w="28575" cap="flat" cmpd="sng" algn="ctr">
            <a:solidFill>
              <a:srgbClr val="FF7C80"/>
            </a:solidFill>
            <a:prstDash val="solid"/>
            <a:round/>
            <a:headEnd type="none" w="med" len="med"/>
            <a:tailEnd type="triangle"/>
          </a:ln>
          <a:effectLst>
            <a:outerShdw dist="45791" dir="2021404" algn="ctr" rotWithShape="0">
              <a:srgbClr val="9999FF"/>
            </a:outerShdw>
          </a:effectLst>
        </p:spPr>
      </p:cxnSp>
      <p:sp>
        <p:nvSpPr>
          <p:cNvPr id="6" name="TextovéPole 5"/>
          <p:cNvSpPr txBox="1"/>
          <p:nvPr/>
        </p:nvSpPr>
        <p:spPr>
          <a:xfrm>
            <a:off x="7416800" y="695665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sp>
        <p:nvSpPr>
          <p:cNvPr id="7" name="TextovéPole 6"/>
          <p:cNvSpPr txBox="1"/>
          <p:nvPr/>
        </p:nvSpPr>
        <p:spPr>
          <a:xfrm>
            <a:off x="1728168" y="695665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sp>
        <p:nvSpPr>
          <p:cNvPr id="4" name="TextovéPole 3"/>
          <p:cNvSpPr txBox="1"/>
          <p:nvPr/>
        </p:nvSpPr>
        <p:spPr>
          <a:xfrm>
            <a:off x="5400576" y="2899420"/>
            <a:ext cx="4608512" cy="3785652"/>
          </a:xfrm>
          <a:prstGeom prst="rect">
            <a:avLst/>
          </a:prstGeom>
          <a:blipFill>
            <a:blip r:embed="rId2"/>
            <a:tile tx="0" ty="0" sx="100000" sy="100000" flip="none" algn="tl"/>
          </a:blipFill>
          <a:ln w="53975">
            <a:solidFill>
              <a:schemeClr val="accent1">
                <a:lumMod val="60000"/>
                <a:lumOff val="40000"/>
              </a:schemeClr>
            </a:solidFill>
          </a:ln>
          <a:effectLst>
            <a:softEdge rad="0"/>
          </a:effectLst>
        </p:spPr>
        <p:txBody>
          <a:bodyPr wrap="square" rtlCol="0">
            <a:spAutoFit/>
          </a:bodyPr>
          <a:lstStyle/>
          <a:p>
            <a:pPr algn="ctr"/>
            <a:r>
              <a:rPr lang="cs-CZ" sz="8000" dirty="0" smtClean="0">
                <a:ln w="28575">
                  <a:solidFill>
                    <a:schemeClr val="tx1"/>
                  </a:solidFill>
                </a:ln>
                <a:solidFill>
                  <a:srgbClr val="0033CC"/>
                </a:solidFill>
                <a:latin typeface="Britannic Bold" panose="020B0903060703020204" pitchFamily="34" charset="0"/>
              </a:rPr>
              <a:t>SK Štětí</a:t>
            </a:r>
          </a:p>
          <a:p>
            <a:pPr algn="ctr"/>
            <a:r>
              <a:rPr lang="cs-CZ" sz="8000" dirty="0" smtClean="0">
                <a:ln w="28575">
                  <a:solidFill>
                    <a:schemeClr val="tx1"/>
                  </a:solidFill>
                </a:ln>
                <a:solidFill>
                  <a:srgbClr val="0033CC"/>
                </a:solidFill>
                <a:latin typeface="Britannic Bold" panose="020B0903060703020204" pitchFamily="34" charset="0"/>
              </a:rPr>
              <a:t>FK </a:t>
            </a:r>
            <a:r>
              <a:rPr lang="cs-CZ" sz="8000" dirty="0" err="1" smtClean="0">
                <a:ln w="28575">
                  <a:solidFill>
                    <a:schemeClr val="tx1"/>
                  </a:solidFill>
                </a:ln>
                <a:solidFill>
                  <a:srgbClr val="0033CC"/>
                </a:solidFill>
                <a:latin typeface="Britannic Bold" panose="020B0903060703020204" pitchFamily="34" charset="0"/>
              </a:rPr>
              <a:t>Brná</a:t>
            </a:r>
            <a:endParaRPr lang="cs-CZ" sz="8000" dirty="0" smtClean="0">
              <a:ln w="28575">
                <a:solidFill>
                  <a:schemeClr val="tx1"/>
                </a:solidFill>
              </a:ln>
              <a:solidFill>
                <a:srgbClr val="0033CC"/>
              </a:solidFill>
              <a:latin typeface="Britannic Bold" panose="020B0903060703020204" pitchFamily="34" charset="0"/>
            </a:endParaRPr>
          </a:p>
          <a:p>
            <a:pPr algn="ctr"/>
            <a:r>
              <a:rPr lang="cs-CZ" sz="4000" dirty="0" smtClean="0">
                <a:ln w="28575">
                  <a:solidFill>
                    <a:schemeClr val="tx1"/>
                  </a:solidFill>
                </a:ln>
                <a:solidFill>
                  <a:srgbClr val="0033CC"/>
                </a:solidFill>
                <a:latin typeface="Britannic Bold" panose="020B0903060703020204" pitchFamily="34" charset="0"/>
              </a:rPr>
              <a:t>Sobota 12.5.2018 </a:t>
            </a:r>
          </a:p>
          <a:p>
            <a:pPr algn="ctr"/>
            <a:r>
              <a:rPr lang="cs-CZ" sz="4000" dirty="0" smtClean="0">
                <a:ln w="28575">
                  <a:solidFill>
                    <a:schemeClr val="tx1"/>
                  </a:solidFill>
                </a:ln>
                <a:solidFill>
                  <a:srgbClr val="0033CC"/>
                </a:solidFill>
                <a:latin typeface="Britannic Bold" panose="020B0903060703020204" pitchFamily="34" charset="0"/>
              </a:rPr>
              <a:t>10:15 hod</a:t>
            </a:r>
          </a:p>
        </p:txBody>
      </p:sp>
      <p:sp>
        <p:nvSpPr>
          <p:cNvPr id="8" name="TextovéPole 7"/>
          <p:cNvSpPr txBox="1"/>
          <p:nvPr/>
        </p:nvSpPr>
        <p:spPr>
          <a:xfrm>
            <a:off x="5400576" y="91108"/>
            <a:ext cx="4608512" cy="2400657"/>
          </a:xfrm>
          <a:prstGeom prst="rect">
            <a:avLst/>
          </a:prstGeom>
          <a:gradFill>
            <a:gsLst>
              <a:gs pos="29000">
                <a:schemeClr val="bg2">
                  <a:lumMod val="20000"/>
                  <a:lumOff val="80000"/>
                </a:schemeClr>
              </a:gs>
              <a:gs pos="67000">
                <a:srgbClr val="66FF66"/>
              </a:gs>
            </a:gsLst>
            <a:lin ang="5400000" scaled="1"/>
          </a:gradFill>
          <a:ln w="95250" cmpd="dbl">
            <a:solidFill>
              <a:srgbClr val="FFC000"/>
            </a:solidFill>
          </a:ln>
          <a:effectLst>
            <a:softEdge rad="0"/>
          </a:effectLst>
        </p:spPr>
        <p:txBody>
          <a:bodyPr wrap="square" rtlCol="0">
            <a:spAutoFit/>
          </a:bodyPr>
          <a:lstStyle/>
          <a:p>
            <a:pPr algn="ctr"/>
            <a:r>
              <a:rPr lang="cs-CZ" sz="5000" dirty="0" smtClean="0">
                <a:ln w="28575">
                  <a:solidFill>
                    <a:srgbClr val="FFFF00"/>
                  </a:solidFill>
                </a:ln>
                <a:solidFill>
                  <a:srgbClr val="FF0066"/>
                </a:solidFill>
                <a:latin typeface="Gill Sans Ultra Bold" panose="020B0A02020104020203" pitchFamily="34" charset="-18"/>
              </a:rPr>
              <a:t>Pozvánka na domácí utkání</a:t>
            </a:r>
          </a:p>
        </p:txBody>
      </p:sp>
    </p:spTree>
    <p:extLst>
      <p:ext uri="{BB962C8B-B14F-4D97-AF65-F5344CB8AC3E}">
        <p14:creationId xmlns:p14="http://schemas.microsoft.com/office/powerpoint/2010/main" val="335780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3992" y="91108"/>
            <a:ext cx="4680520" cy="707886"/>
          </a:xfrm>
          <a:prstGeom prst="rect">
            <a:avLst/>
          </a:prstGeom>
          <a:blipFill>
            <a:blip r:embed="rId2"/>
            <a:stretch>
              <a:fillRect/>
            </a:stretch>
          </a:blipFill>
          <a:effectLst>
            <a:glow rad="101600">
              <a:srgbClr val="FFFF66">
                <a:alpha val="40000"/>
              </a:srgbClr>
            </a:glow>
            <a:softEdge rad="241300"/>
          </a:effectLst>
        </p:spPr>
        <p:txBody>
          <a:bodyPr wrap="square" rtlCol="0">
            <a:spAutoFit/>
          </a:bodyPr>
          <a:lstStyle/>
          <a:p>
            <a:pPr algn="ctr"/>
            <a:r>
              <a:rPr lang="cs-CZ" sz="4000" dirty="0">
                <a:solidFill>
                  <a:srgbClr val="FF00FF"/>
                </a:solidFill>
                <a:latin typeface="Algerian" panose="04020705040A02060702" pitchFamily="82" charset="0"/>
              </a:rPr>
              <a:t>Blahopřání</a:t>
            </a:r>
          </a:p>
        </p:txBody>
      </p:sp>
      <p:sp>
        <p:nvSpPr>
          <p:cNvPr id="3" name="TextovéPole 2"/>
          <p:cNvSpPr txBox="1"/>
          <p:nvPr/>
        </p:nvSpPr>
        <p:spPr>
          <a:xfrm>
            <a:off x="143992" y="955204"/>
            <a:ext cx="4680520" cy="5940088"/>
          </a:xfrm>
          <a:prstGeom prst="rect">
            <a:avLst/>
          </a:prstGeom>
          <a:gradFill>
            <a:gsLst>
              <a:gs pos="33000">
                <a:srgbClr val="FFFF00"/>
              </a:gs>
              <a:gs pos="70000">
                <a:srgbClr val="99FFCC"/>
              </a:gs>
            </a:gsLst>
            <a:lin ang="5400000" scaled="1"/>
          </a:gradFill>
          <a:ln w="53975">
            <a:solidFill>
              <a:srgbClr val="FF00FF"/>
            </a:solidFill>
            <a:prstDash val="lgDash"/>
          </a:ln>
          <a:effectLst>
            <a:glow rad="88900">
              <a:srgbClr val="FFFF66">
                <a:alpha val="40000"/>
              </a:srgbClr>
            </a:glow>
            <a:softEdge rad="0"/>
          </a:effectLst>
        </p:spPr>
        <p:txBody>
          <a:bodyPr wrap="square" rtlCol="0">
            <a:spAutoFit/>
          </a:bodyPr>
          <a:lstStyle/>
          <a:p>
            <a:pPr algn="ctr"/>
            <a:r>
              <a:rPr lang="cs-CZ" sz="2400" dirty="0">
                <a:latin typeface="Arial Black" panose="020B0A04020102020204" pitchFamily="34" charset="0"/>
              </a:rPr>
              <a:t>30. dubna </a:t>
            </a:r>
            <a:r>
              <a:rPr lang="cs-CZ" sz="2000" dirty="0">
                <a:latin typeface="Arial Black" panose="020B0A04020102020204" pitchFamily="34" charset="0"/>
              </a:rPr>
              <a:t>oslaví</a:t>
            </a:r>
          </a:p>
          <a:p>
            <a:pPr algn="ctr"/>
            <a:r>
              <a:rPr lang="cs-CZ" sz="2400" dirty="0">
                <a:latin typeface="Arial Black" panose="020B0A04020102020204" pitchFamily="34" charset="0"/>
              </a:rPr>
              <a:t> </a:t>
            </a:r>
            <a:r>
              <a:rPr lang="cs-CZ" sz="2800" dirty="0">
                <a:latin typeface="Arial Black" panose="020B0A04020102020204" pitchFamily="34" charset="0"/>
              </a:rPr>
              <a:t>61 narozeniny </a:t>
            </a:r>
            <a:endParaRPr lang="cs-CZ" sz="2400" dirty="0">
              <a:latin typeface="Arial Black" panose="020B0A04020102020204" pitchFamily="34" charset="0"/>
            </a:endParaRPr>
          </a:p>
          <a:p>
            <a:pPr algn="ctr"/>
            <a:r>
              <a:rPr lang="cs-CZ" sz="2000" dirty="0">
                <a:latin typeface="Arial Black" panose="020B0A04020102020204" pitchFamily="34" charset="0"/>
              </a:rPr>
              <a:t>správce zdejšího stadionu a dnes už i legenda fotbalu ve Štětí</a:t>
            </a:r>
          </a:p>
          <a:p>
            <a:pPr algn="ctr"/>
            <a:r>
              <a:rPr lang="cs-CZ" sz="5400" dirty="0">
                <a:ln w="28575">
                  <a:solidFill>
                    <a:schemeClr val="tx1"/>
                  </a:solidFill>
                </a:ln>
                <a:solidFill>
                  <a:srgbClr val="000099"/>
                </a:solidFill>
                <a:latin typeface="Berlin Sans FB Demi" panose="020E0802020502020306" pitchFamily="34" charset="0"/>
              </a:rPr>
              <a:t>Jiří </a:t>
            </a:r>
          </a:p>
          <a:p>
            <a:pPr algn="ctr"/>
            <a:r>
              <a:rPr lang="cs-CZ" sz="5400" dirty="0">
                <a:ln w="28575">
                  <a:solidFill>
                    <a:schemeClr val="tx1"/>
                  </a:solidFill>
                </a:ln>
                <a:solidFill>
                  <a:srgbClr val="000099"/>
                </a:solidFill>
                <a:latin typeface="Berlin Sans FB Demi" panose="020E0802020502020306" pitchFamily="34" charset="0"/>
              </a:rPr>
              <a:t>Trutnovský</a:t>
            </a:r>
          </a:p>
          <a:p>
            <a:pPr algn="ctr"/>
            <a:endParaRPr lang="cs-CZ" sz="44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r>
              <a:rPr lang="cs-CZ" sz="2800" dirty="0">
                <a:latin typeface="Arial Black" panose="020B0A04020102020204" pitchFamily="34" charset="0"/>
              </a:rPr>
              <a:t>Přejeme všechno nejlepší</a:t>
            </a:r>
          </a:p>
        </p:txBody>
      </p:sp>
      <p:sp>
        <p:nvSpPr>
          <p:cNvPr id="4" name="TextovéPole 3"/>
          <p:cNvSpPr txBox="1"/>
          <p:nvPr/>
        </p:nvSpPr>
        <p:spPr>
          <a:xfrm>
            <a:off x="1728168" y="694378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
        <p:nvSpPr>
          <p:cNvPr id="5" name="TextovéPole 4"/>
          <p:cNvSpPr txBox="1"/>
          <p:nvPr/>
        </p:nvSpPr>
        <p:spPr>
          <a:xfrm>
            <a:off x="7632824" y="694378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pic>
        <p:nvPicPr>
          <p:cNvPr id="6" name="Obrázek 5"/>
          <p:cNvPicPr>
            <a:picLocks noChangeAspect="1"/>
          </p:cNvPicPr>
          <p:nvPr/>
        </p:nvPicPr>
        <p:blipFill>
          <a:blip r:embed="rId3"/>
          <a:stretch>
            <a:fillRect/>
          </a:stretch>
        </p:blipFill>
        <p:spPr>
          <a:xfrm>
            <a:off x="1728166" y="4339580"/>
            <a:ext cx="1486488" cy="1512000"/>
          </a:xfrm>
          <a:prstGeom prst="rect">
            <a:avLst/>
          </a:prstGeom>
        </p:spPr>
      </p:pic>
      <p:sp>
        <p:nvSpPr>
          <p:cNvPr id="7" name="TextovéPole 6"/>
          <p:cNvSpPr txBox="1"/>
          <p:nvPr/>
        </p:nvSpPr>
        <p:spPr>
          <a:xfrm>
            <a:off x="5346570" y="2224340"/>
            <a:ext cx="4788532" cy="3339376"/>
          </a:xfrm>
          <a:prstGeom prst="rect">
            <a:avLst/>
          </a:prstGeom>
          <a:pattFill prst="dashVert">
            <a:fgClr>
              <a:schemeClr val="accent1"/>
            </a:fgClr>
            <a:bgClr>
              <a:schemeClr val="bg1"/>
            </a:bgClr>
          </a:pattFill>
          <a:effectLst>
            <a:glow rad="101600">
              <a:srgbClr val="FFFF66">
                <a:alpha val="40000"/>
              </a:srgbClr>
            </a:glow>
            <a:softEdge rad="241300"/>
          </a:effectLst>
        </p:spPr>
        <p:txBody>
          <a:bodyPr wrap="square" rtlCol="0">
            <a:spAutoFit/>
          </a:bodyPr>
          <a:lstStyle/>
          <a:p>
            <a:pPr algn="ctr"/>
            <a:r>
              <a:rPr lang="cs-CZ" sz="3200" dirty="0">
                <a:solidFill>
                  <a:srgbClr val="000099"/>
                </a:solidFill>
                <a:latin typeface="Arial Black" panose="020B0A04020102020204" pitchFamily="34" charset="0"/>
              </a:rPr>
              <a:t>TJ Úštěk / Liběšice </a:t>
            </a:r>
            <a:endParaRPr lang="cs-CZ" sz="3200" dirty="0" smtClean="0">
              <a:solidFill>
                <a:srgbClr val="000099"/>
              </a:solidFill>
              <a:latin typeface="Arial Black" panose="020B0A04020102020204" pitchFamily="34" charset="0"/>
            </a:endParaRPr>
          </a:p>
          <a:p>
            <a:pPr algn="ctr"/>
            <a:r>
              <a:rPr lang="cs-CZ" sz="700" dirty="0" smtClean="0">
                <a:solidFill>
                  <a:srgbClr val="000099"/>
                </a:solidFill>
                <a:latin typeface="Arial Black" panose="020B0A04020102020204" pitchFamily="34" charset="0"/>
              </a:rPr>
              <a:t>-</a:t>
            </a:r>
          </a:p>
          <a:p>
            <a:pPr algn="ctr"/>
            <a:r>
              <a:rPr lang="cs-CZ" sz="3200" dirty="0" smtClean="0">
                <a:solidFill>
                  <a:srgbClr val="000099"/>
                </a:solidFill>
                <a:latin typeface="Arial Black" panose="020B0A04020102020204" pitchFamily="34" charset="0"/>
              </a:rPr>
              <a:t>SK Štětí</a:t>
            </a:r>
          </a:p>
          <a:p>
            <a:pPr algn="ctr"/>
            <a:r>
              <a:rPr lang="cs-CZ" sz="1600" dirty="0" smtClean="0">
                <a:solidFill>
                  <a:srgbClr val="000099"/>
                </a:solidFill>
                <a:latin typeface="Arial Black" panose="020B0A04020102020204" pitchFamily="34" charset="0"/>
              </a:rPr>
              <a:t>25.4.2018 dohrávka 13. </a:t>
            </a:r>
            <a:r>
              <a:rPr lang="cs-CZ" sz="1600" dirty="0" smtClean="0">
                <a:solidFill>
                  <a:srgbClr val="000099"/>
                </a:solidFill>
                <a:latin typeface="Arial Black" panose="020B0A04020102020204" pitchFamily="34" charset="0"/>
              </a:rPr>
              <a:t>kola</a:t>
            </a:r>
          </a:p>
          <a:p>
            <a:pPr algn="ctr"/>
            <a:r>
              <a:rPr lang="cs-CZ" sz="3600" dirty="0" smtClean="0">
                <a:solidFill>
                  <a:srgbClr val="000099"/>
                </a:solidFill>
                <a:latin typeface="Arial Black" panose="020B0A04020102020204" pitchFamily="34" charset="0"/>
              </a:rPr>
              <a:t> 3:5(2:2)</a:t>
            </a:r>
            <a:endParaRPr lang="cs-CZ" sz="3600" dirty="0" smtClean="0">
              <a:solidFill>
                <a:srgbClr val="000099"/>
              </a:solidFill>
              <a:latin typeface="Arial Black" panose="020B0A04020102020204" pitchFamily="34" charset="0"/>
            </a:endParaRPr>
          </a:p>
          <a:p>
            <a:r>
              <a:rPr lang="cs-CZ" u="sng" dirty="0" smtClean="0">
                <a:solidFill>
                  <a:srgbClr val="000099"/>
                </a:solidFill>
                <a:latin typeface="Arial Black" panose="020B0A04020102020204" pitchFamily="34" charset="0"/>
              </a:rPr>
              <a:t>Branky: </a:t>
            </a:r>
            <a:r>
              <a:rPr lang="cs-CZ" dirty="0" smtClean="0">
                <a:solidFill>
                  <a:srgbClr val="000099"/>
                </a:solidFill>
                <a:latin typeface="Arial Black" panose="020B0A04020102020204" pitchFamily="34" charset="0"/>
              </a:rPr>
              <a:t>Cap 1, Beruška 1, Vála 1, Podhorský 1, </a:t>
            </a:r>
            <a:r>
              <a:rPr lang="cs-CZ" dirty="0" err="1" smtClean="0">
                <a:solidFill>
                  <a:srgbClr val="000099"/>
                </a:solidFill>
                <a:latin typeface="Arial Black" panose="020B0A04020102020204" pitchFamily="34" charset="0"/>
              </a:rPr>
              <a:t>Feko</a:t>
            </a:r>
            <a:r>
              <a:rPr lang="cs-CZ" dirty="0" smtClean="0">
                <a:solidFill>
                  <a:srgbClr val="000099"/>
                </a:solidFill>
                <a:latin typeface="Arial Black" panose="020B0A04020102020204" pitchFamily="34" charset="0"/>
              </a:rPr>
              <a:t> 1</a:t>
            </a:r>
          </a:p>
          <a:p>
            <a:r>
              <a:rPr lang="cs-CZ" u="sng" dirty="0" smtClean="0">
                <a:solidFill>
                  <a:srgbClr val="000099"/>
                </a:solidFill>
                <a:latin typeface="Arial Black" panose="020B0A04020102020204" pitchFamily="34" charset="0"/>
              </a:rPr>
              <a:t>Sestava</a:t>
            </a:r>
            <a:r>
              <a:rPr lang="cs-CZ" u="sng" dirty="0" smtClean="0">
                <a:solidFill>
                  <a:srgbClr val="000099"/>
                </a:solidFill>
                <a:latin typeface="Arial Black" panose="020B0A04020102020204" pitchFamily="34" charset="0"/>
              </a:rPr>
              <a:t>:</a:t>
            </a:r>
            <a:r>
              <a:rPr lang="cs-CZ" dirty="0" smtClean="0">
                <a:solidFill>
                  <a:srgbClr val="000099"/>
                </a:solidFill>
                <a:latin typeface="Arial Black" panose="020B0A04020102020204" pitchFamily="34" charset="0"/>
              </a:rPr>
              <a:t> </a:t>
            </a:r>
            <a:r>
              <a:rPr lang="cs-CZ" dirty="0" err="1" smtClean="0">
                <a:solidFill>
                  <a:srgbClr val="000099"/>
                </a:solidFill>
                <a:latin typeface="Arial Black" panose="020B0A04020102020204" pitchFamily="34" charset="0"/>
              </a:rPr>
              <a:t>M.Svoboda-R.Šíma</a:t>
            </a:r>
            <a:r>
              <a:rPr lang="cs-CZ" dirty="0" smtClean="0">
                <a:solidFill>
                  <a:srgbClr val="000099"/>
                </a:solidFill>
                <a:latin typeface="Arial Black" panose="020B0A04020102020204" pitchFamily="34" charset="0"/>
              </a:rPr>
              <a:t>, Cap, Beruška, Jakl, </a:t>
            </a:r>
            <a:endParaRPr lang="cs-CZ" dirty="0" smtClean="0">
              <a:solidFill>
                <a:srgbClr val="000099"/>
              </a:solidFill>
              <a:latin typeface="Arial Black" panose="020B0A04020102020204" pitchFamily="34" charset="0"/>
            </a:endParaRPr>
          </a:p>
          <a:p>
            <a:r>
              <a:rPr lang="cs-CZ" dirty="0">
                <a:solidFill>
                  <a:srgbClr val="000099"/>
                </a:solidFill>
                <a:latin typeface="Arial Black" panose="020B0A04020102020204" pitchFamily="34" charset="0"/>
              </a:rPr>
              <a:t> </a:t>
            </a:r>
            <a:r>
              <a:rPr lang="cs-CZ" dirty="0" smtClean="0">
                <a:solidFill>
                  <a:srgbClr val="000099"/>
                </a:solidFill>
                <a:latin typeface="Arial Black" panose="020B0A04020102020204" pitchFamily="34" charset="0"/>
              </a:rPr>
              <a:t>                </a:t>
            </a:r>
            <a:r>
              <a:rPr lang="cs-CZ" dirty="0" smtClean="0">
                <a:solidFill>
                  <a:srgbClr val="000099"/>
                </a:solidFill>
                <a:latin typeface="Arial Black" panose="020B0A04020102020204" pitchFamily="34" charset="0"/>
              </a:rPr>
              <a:t>Vála</a:t>
            </a:r>
            <a:r>
              <a:rPr lang="cs-CZ" dirty="0" smtClean="0">
                <a:solidFill>
                  <a:srgbClr val="000099"/>
                </a:solidFill>
                <a:latin typeface="Arial Black" panose="020B0A04020102020204" pitchFamily="34" charset="0"/>
              </a:rPr>
              <a:t>, </a:t>
            </a:r>
            <a:r>
              <a:rPr lang="cs-CZ" dirty="0" err="1" smtClean="0">
                <a:solidFill>
                  <a:srgbClr val="000099"/>
                </a:solidFill>
                <a:latin typeface="Arial Black" panose="020B0A04020102020204" pitchFamily="34" charset="0"/>
              </a:rPr>
              <a:t>L.Novák</a:t>
            </a:r>
            <a:r>
              <a:rPr lang="cs-CZ" dirty="0" smtClean="0">
                <a:solidFill>
                  <a:srgbClr val="000099"/>
                </a:solidFill>
                <a:latin typeface="Arial Black" panose="020B0A04020102020204" pitchFamily="34" charset="0"/>
              </a:rPr>
              <a:t>, Podhorský(K), </a:t>
            </a:r>
            <a:r>
              <a:rPr lang="cs-CZ" dirty="0" err="1" smtClean="0">
                <a:solidFill>
                  <a:srgbClr val="000099"/>
                </a:solidFill>
                <a:latin typeface="Arial Black" panose="020B0A04020102020204" pitchFamily="34" charset="0"/>
              </a:rPr>
              <a:t>Feko</a:t>
            </a:r>
            <a:r>
              <a:rPr lang="cs-CZ" dirty="0" smtClean="0">
                <a:solidFill>
                  <a:srgbClr val="000099"/>
                </a:solidFill>
                <a:latin typeface="Arial Black" panose="020B0A04020102020204" pitchFamily="34" charset="0"/>
              </a:rPr>
              <a:t>, </a:t>
            </a:r>
            <a:endParaRPr lang="cs-CZ" dirty="0" smtClean="0">
              <a:solidFill>
                <a:srgbClr val="000099"/>
              </a:solidFill>
              <a:latin typeface="Arial Black" panose="020B0A04020102020204" pitchFamily="34" charset="0"/>
            </a:endParaRPr>
          </a:p>
          <a:p>
            <a:r>
              <a:rPr lang="cs-CZ" dirty="0">
                <a:solidFill>
                  <a:srgbClr val="000099"/>
                </a:solidFill>
                <a:latin typeface="Arial Black" panose="020B0A04020102020204" pitchFamily="34" charset="0"/>
              </a:rPr>
              <a:t> </a:t>
            </a:r>
            <a:r>
              <a:rPr lang="cs-CZ" dirty="0" smtClean="0">
                <a:solidFill>
                  <a:srgbClr val="000099"/>
                </a:solidFill>
                <a:latin typeface="Arial Black" panose="020B0A04020102020204" pitchFamily="34" charset="0"/>
              </a:rPr>
              <a:t>               </a:t>
            </a:r>
            <a:r>
              <a:rPr lang="cs-CZ" dirty="0" err="1" smtClean="0">
                <a:solidFill>
                  <a:srgbClr val="000099"/>
                </a:solidFill>
                <a:latin typeface="Arial Black" panose="020B0A04020102020204" pitchFamily="34" charset="0"/>
              </a:rPr>
              <a:t>T.Németh,Šrotýř</a:t>
            </a:r>
            <a:r>
              <a:rPr lang="cs-CZ" dirty="0" smtClean="0">
                <a:solidFill>
                  <a:srgbClr val="000099"/>
                </a:solidFill>
                <a:latin typeface="Arial Black" panose="020B0A04020102020204" pitchFamily="34" charset="0"/>
              </a:rPr>
              <a:t>, Holub, Fulín, Chaloupecký, </a:t>
            </a:r>
            <a:endParaRPr lang="cs-CZ" dirty="0" smtClean="0">
              <a:solidFill>
                <a:srgbClr val="000099"/>
              </a:solidFill>
              <a:latin typeface="Arial Black" panose="020B0A04020102020204" pitchFamily="34" charset="0"/>
            </a:endParaRPr>
          </a:p>
          <a:p>
            <a:r>
              <a:rPr lang="cs-CZ" dirty="0">
                <a:solidFill>
                  <a:srgbClr val="000099"/>
                </a:solidFill>
                <a:latin typeface="Arial Black" panose="020B0A04020102020204" pitchFamily="34" charset="0"/>
              </a:rPr>
              <a:t> </a:t>
            </a:r>
            <a:r>
              <a:rPr lang="cs-CZ" dirty="0" smtClean="0">
                <a:solidFill>
                  <a:srgbClr val="000099"/>
                </a:solidFill>
                <a:latin typeface="Arial Black" panose="020B0A04020102020204" pitchFamily="34" charset="0"/>
              </a:rPr>
              <a:t>                </a:t>
            </a:r>
            <a:r>
              <a:rPr lang="cs-CZ" dirty="0" err="1" smtClean="0">
                <a:solidFill>
                  <a:srgbClr val="000099"/>
                </a:solidFill>
                <a:latin typeface="Arial Black" panose="020B0A04020102020204" pitchFamily="34" charset="0"/>
              </a:rPr>
              <a:t>Dopater</a:t>
            </a:r>
            <a:endParaRPr lang="cs-CZ" dirty="0" smtClean="0">
              <a:solidFill>
                <a:srgbClr val="000099"/>
              </a:solidFill>
              <a:latin typeface="Arial Black" panose="020B0A04020102020204" pitchFamily="34" charset="0"/>
            </a:endParaRPr>
          </a:p>
          <a:p>
            <a:r>
              <a:rPr lang="cs-CZ" u="sng" dirty="0" smtClean="0">
                <a:solidFill>
                  <a:srgbClr val="000099"/>
                </a:solidFill>
                <a:latin typeface="Arial Black" panose="020B0A04020102020204" pitchFamily="34" charset="0"/>
              </a:rPr>
              <a:t>Trenér: </a:t>
            </a:r>
            <a:r>
              <a:rPr lang="cs-CZ" dirty="0" err="1" smtClean="0">
                <a:solidFill>
                  <a:srgbClr val="000099"/>
                </a:solidFill>
                <a:latin typeface="Arial Black" panose="020B0A04020102020204" pitchFamily="34" charset="0"/>
              </a:rPr>
              <a:t>V.Podhorský</a:t>
            </a:r>
            <a:r>
              <a:rPr lang="cs-CZ" dirty="0" smtClean="0">
                <a:solidFill>
                  <a:srgbClr val="000099"/>
                </a:solidFill>
                <a:latin typeface="Arial Black" panose="020B0A04020102020204" pitchFamily="34" charset="0"/>
              </a:rPr>
              <a:t>  Vedoucí: </a:t>
            </a:r>
            <a:r>
              <a:rPr lang="cs-CZ" dirty="0" err="1" smtClean="0">
                <a:solidFill>
                  <a:srgbClr val="000099"/>
                </a:solidFill>
                <a:latin typeface="Arial Black" panose="020B0A04020102020204" pitchFamily="34" charset="0"/>
              </a:rPr>
              <a:t>J.Nedomlelová</a:t>
            </a:r>
            <a:endParaRPr lang="cs-CZ" dirty="0" smtClean="0">
              <a:solidFill>
                <a:srgbClr val="000099"/>
              </a:solidFill>
              <a:latin typeface="Arial Black" panose="020B0A04020102020204" pitchFamily="34" charset="0"/>
            </a:endParaRPr>
          </a:p>
          <a:p>
            <a:r>
              <a:rPr lang="cs-CZ" u="sng" dirty="0" smtClean="0">
                <a:solidFill>
                  <a:srgbClr val="000099"/>
                </a:solidFill>
                <a:latin typeface="Arial Black" panose="020B0A04020102020204" pitchFamily="34" charset="0"/>
              </a:rPr>
              <a:t>Rozhodčí:</a:t>
            </a:r>
            <a:r>
              <a:rPr lang="cs-CZ" dirty="0" smtClean="0">
                <a:solidFill>
                  <a:srgbClr val="000099"/>
                </a:solidFill>
                <a:latin typeface="Arial Black" panose="020B0A04020102020204" pitchFamily="34" charset="0"/>
              </a:rPr>
              <a:t> </a:t>
            </a:r>
            <a:r>
              <a:rPr lang="cs-CZ" dirty="0" err="1" smtClean="0">
                <a:solidFill>
                  <a:srgbClr val="000099"/>
                </a:solidFill>
                <a:latin typeface="Arial Black" panose="020B0A04020102020204" pitchFamily="34" charset="0"/>
              </a:rPr>
              <a:t>V.Toráč-P.Prejza</a:t>
            </a:r>
            <a:r>
              <a:rPr lang="cs-CZ" dirty="0" smtClean="0">
                <a:solidFill>
                  <a:srgbClr val="000099"/>
                </a:solidFill>
                <a:latin typeface="Arial Black" panose="020B0A04020102020204" pitchFamily="34" charset="0"/>
              </a:rPr>
              <a:t>(laik),</a:t>
            </a:r>
            <a:r>
              <a:rPr lang="cs-CZ" dirty="0" err="1" smtClean="0">
                <a:solidFill>
                  <a:srgbClr val="000099"/>
                </a:solidFill>
                <a:latin typeface="Arial Black" panose="020B0A04020102020204" pitchFamily="34" charset="0"/>
              </a:rPr>
              <a:t>D.Németh</a:t>
            </a:r>
            <a:r>
              <a:rPr lang="cs-CZ" dirty="0" smtClean="0">
                <a:solidFill>
                  <a:srgbClr val="000099"/>
                </a:solidFill>
                <a:latin typeface="Arial Black" panose="020B0A04020102020204" pitchFamily="34" charset="0"/>
              </a:rPr>
              <a:t> (laik)</a:t>
            </a:r>
            <a:endParaRPr lang="cs-CZ" dirty="0" smtClean="0">
              <a:solidFill>
                <a:srgbClr val="000099"/>
              </a:solidFill>
              <a:latin typeface="Arial Black" panose="020B0A04020102020204" pitchFamily="34" charset="0"/>
            </a:endParaRPr>
          </a:p>
        </p:txBody>
      </p:sp>
      <p:sp>
        <p:nvSpPr>
          <p:cNvPr id="8" name="TextovéPole 7"/>
          <p:cNvSpPr txBox="1"/>
          <p:nvPr/>
        </p:nvSpPr>
        <p:spPr>
          <a:xfrm>
            <a:off x="5400576" y="163116"/>
            <a:ext cx="4680520" cy="1846659"/>
          </a:xfrm>
          <a:prstGeom prst="rect">
            <a:avLst/>
          </a:prstGeom>
          <a:blipFill>
            <a:blip r:embed="rId4"/>
            <a:tile tx="0" ty="0" sx="100000" sy="100000" flip="none" algn="tl"/>
          </a:blipFill>
          <a:effectLst>
            <a:glow rad="101600">
              <a:srgbClr val="00FF00">
                <a:alpha val="40000"/>
              </a:srgbClr>
            </a:glow>
            <a:softEdge rad="241300"/>
          </a:effectLst>
        </p:spPr>
        <p:txBody>
          <a:bodyPr wrap="square" rtlCol="0">
            <a:spAutoFit/>
          </a:bodyPr>
          <a:lstStyle/>
          <a:p>
            <a:pPr algn="ctr"/>
            <a:r>
              <a:rPr lang="cs-CZ" sz="1900" dirty="0" smtClean="0">
                <a:solidFill>
                  <a:srgbClr val="003399"/>
                </a:solidFill>
                <a:latin typeface="Arial Black" panose="020B0A04020102020204" pitchFamily="34" charset="0"/>
              </a:rPr>
              <a:t>V dohrávce 13. kola I.A třídy měli dorostenci víc práce než se čekalo.</a:t>
            </a:r>
          </a:p>
          <a:p>
            <a:pPr algn="ctr"/>
            <a:r>
              <a:rPr lang="cs-CZ" sz="1900" dirty="0" smtClean="0">
                <a:solidFill>
                  <a:srgbClr val="003399"/>
                </a:solidFill>
                <a:latin typeface="Arial Black" panose="020B0A04020102020204" pitchFamily="34" charset="0"/>
              </a:rPr>
              <a:t>K 1. místu v základní skupině I.A třídy chybí 2 body. Zbývají 2 zápasy</a:t>
            </a:r>
            <a:endParaRPr lang="cs-CZ" sz="1900" dirty="0" smtClean="0">
              <a:solidFill>
                <a:srgbClr val="003399"/>
              </a:solidFill>
              <a:latin typeface="Arial Black" panose="020B0A04020102020204" pitchFamily="34" charset="0"/>
            </a:endParaRPr>
          </a:p>
        </p:txBody>
      </p:sp>
      <p:pic>
        <p:nvPicPr>
          <p:cNvPr id="9" name="Obrázek 8"/>
          <p:cNvPicPr>
            <a:picLocks noChangeAspect="1"/>
          </p:cNvPicPr>
          <p:nvPr/>
        </p:nvPicPr>
        <p:blipFill>
          <a:blip r:embed="rId5"/>
          <a:stretch>
            <a:fillRect/>
          </a:stretch>
        </p:blipFill>
        <p:spPr>
          <a:xfrm>
            <a:off x="7248748" y="5563716"/>
            <a:ext cx="984176" cy="1188000"/>
          </a:xfrm>
          <a:prstGeom prst="rect">
            <a:avLst/>
          </a:prstGeom>
        </p:spPr>
      </p:pic>
    </p:spTree>
    <p:extLst>
      <p:ext uri="{BB962C8B-B14F-4D97-AF65-F5344CB8AC3E}">
        <p14:creationId xmlns:p14="http://schemas.microsoft.com/office/powerpoint/2010/main" val="8459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72584" y="91108"/>
            <a:ext cx="4670152" cy="6755696"/>
          </a:xfrm>
          <a:prstGeom prst="rect">
            <a:avLst/>
          </a:prstGeom>
          <a:noFill/>
          <a:ln w="57150">
            <a:solidFill>
              <a:srgbClr val="FF9933"/>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sz="1300" i="1" dirty="0" smtClean="0">
                <a:latin typeface="Arial" pitchFamily="34" charset="0"/>
                <a:cs typeface="Arial" pitchFamily="34" charset="0"/>
              </a:rPr>
              <a:t>jarní fotbalový kolotoč pokračuje a dnes Vás vítáme již na čtvrtém domácím zápase v letošní roce. V předchozích 3 jsme vždy vyhráli a domů jste určitě odcházeli spokojeni. Věříme, že nejinak tomu bude i dnes. Do Štětí přijela Kadaň, která to k nám má téměř  100 km, a i když bojuje o záchranu, tak to lehké nebude. Stačí se podívat na poslední 3 výsledky Tatranu a hned bude jasné, že náš dnešní protivník má formu. Na dobré výsledky dosáhlo i naše mužstvo, které první jarní porážku okusilo až před týdnem v Mostě. Bohužel to bylo v jednom z nejdůležitějších utkání a porážka to byla krutá. Na hřišti vedoucího celku tabulky jsme inkasovali bůra. Podle mnohých svědků až příliš vysoký výsledek, který neodpovídal dění na hřišti. Domácí však vyhráli zaslouženě a  tvrdě trestali každou naší chybu, a že jsme se jich dopustili. Úkol pro tento týden zněl jasně, rychle se otřepat z nepovedeného výkonu, samozřejmě se z něho také poučit , a připravit se na dnešní utkání a ukázat divákům, žer to byl jen zápas blbec, které taky někdy přijdou. Mužstvo čeká kromě dnešního zápasu náročný program i v příštím týdnu.  Hned v úterý v den státního svátku 1. května zajíždí k dohrávce 16. kola na hřiště třetích Modlan. Hraje se v 11:00 a k odjezdu v 7:30 se mohou dostavit i fanoušci, kteří nám na horké půdě budou fandit.</a:t>
            </a:r>
          </a:p>
          <a:p>
            <a:pPr algn="just" eaLnBrk="0" hangingPunct="0">
              <a:defRPr/>
            </a:pPr>
            <a:r>
              <a:rPr lang="cs-CZ" sz="1300" i="1" dirty="0">
                <a:latin typeface="Arial" pitchFamily="34" charset="0"/>
                <a:cs typeface="Arial" pitchFamily="34" charset="0"/>
              </a:rPr>
              <a:t> </a:t>
            </a:r>
            <a:r>
              <a:rPr lang="cs-CZ" sz="1300" i="1" dirty="0" smtClean="0">
                <a:latin typeface="Arial" pitchFamily="34" charset="0"/>
                <a:cs typeface="Arial" pitchFamily="34" charset="0"/>
              </a:rPr>
              <a:t>       Před tím nás ale čeká ještě dnešní utkání a přejeme Vám hodně hezkých fotbalových zážitků, fanděte slušně, ale nahlas a věříme, že společně s hráči dokráčíme k vítězství. </a:t>
            </a:r>
          </a:p>
          <a:p>
            <a:pPr algn="just" eaLnBrk="0" hangingPunct="0">
              <a:defRPr/>
            </a:pPr>
            <a:endParaRPr lang="cs-CZ" sz="1300" i="1" dirty="0">
              <a:latin typeface="Arial" pitchFamily="34" charset="0"/>
              <a:cs typeface="Arial" pitchFamily="34" charset="0"/>
            </a:endParaRPr>
          </a:p>
          <a:p>
            <a:pPr algn="just" eaLnBrk="0" hangingPunct="0">
              <a:defRPr/>
            </a:pPr>
            <a:r>
              <a:rPr lang="cs-CZ" sz="1300" i="1" dirty="0" smtClean="0">
                <a:latin typeface="Arial" pitchFamily="34" charset="0"/>
                <a:cs typeface="Arial" pitchFamily="34" charset="0"/>
              </a:rPr>
              <a:t>              </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8" name="TextovéPole 17"/>
          <p:cNvSpPr txBox="1"/>
          <p:nvPr/>
        </p:nvSpPr>
        <p:spPr>
          <a:xfrm>
            <a:off x="1944192"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endParaRPr lang="cs-CZ" sz="800" dirty="0">
              <a:latin typeface="Bookman Old Style" pitchFamily="18" charset="0"/>
            </a:endParaRPr>
          </a:p>
        </p:txBody>
      </p:sp>
      <p:sp>
        <p:nvSpPr>
          <p:cNvPr id="2" name="Obdélník 1"/>
          <p:cNvSpPr/>
          <p:nvPr/>
        </p:nvSpPr>
        <p:spPr>
          <a:xfrm>
            <a:off x="143992" y="911758"/>
            <a:ext cx="4419358" cy="6184770"/>
          </a:xfrm>
          <a:prstGeom prst="rect">
            <a:avLst/>
          </a:prstGeom>
        </p:spPr>
        <p:txBody>
          <a:bodyPr wrap="square">
            <a:spAutoFit/>
          </a:bodyPr>
          <a:lstStyle/>
          <a:p>
            <a:pPr algn="ctr">
              <a:lnSpc>
                <a:spcPct val="107000"/>
              </a:lnSpc>
              <a:spcAft>
                <a:spcPts val="0"/>
              </a:spcAft>
            </a:pPr>
            <a:r>
              <a:rPr lang="cs-CZ" sz="20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Sepap Štětí – ASK Lovosice</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4:0(2:0)  11. kolo 20.4.2018</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Posledním týmem, který zasáhl do jarních odvetných zápasů, byla stará garda. Ta měla sice již před týdnem doma nastoupit proti Tigu 1996, ale déšť vedl k přeložení a podle posledních informací se bude hrát 1. 5. 2018. Vrátíme-li se však na úvod tohoto zápasu, tak ten byl báječný. Už ve 2. minutě Jiří Vokoun senior vstřelil první gól, když ho obrana Lovosic nechala bez dozoru. Neuběhlo ještě ani 6 minut a Sepap už vedl brankou Miloše Vály 2:0. Domácí diváci si libovali a těšili se na další brankový festival. Zůstalo však pouze u přání. Sepapáci náboje schovali. Jeden vytáhl Jonák a trefil tyč a druhou šanci Štětí v 1. poločase  měl ještě Vála, ale trestuhodně ji zahodil. Hosté zahrozili ve 36. minutě, když si mezi 2 obránce zaběhl Prukner, ale minul levou tyč. Druhý poločas začal pro domácí team opět skvěle. Vokoun pláchnul jak 20 letý mladí po levé straně a jako na podnose předložil míč Válovi, který z této pozice nemohl nedat. 3:0 už dávalo velkou naději na budoucí úspěch. Po změně stran šel však výkon Lovosic nahoru a domácí obrana musela zpozornět. V 46. minutě zahrávali hosté snad  roh. Rozehrál ho </a:t>
            </a:r>
            <a:r>
              <a:rPr lang="cs-CZ" sz="1000" dirty="0" err="1">
                <a:latin typeface="Arial" panose="020B0604020202020204" pitchFamily="34" charset="0"/>
                <a:ea typeface="Calibri" panose="020F0502020204030204" pitchFamily="34" charset="0"/>
                <a:cs typeface="Arial" panose="020B0604020202020204" pitchFamily="34" charset="0"/>
              </a:rPr>
              <a:t>Fraňous</a:t>
            </a:r>
            <a:r>
              <a:rPr lang="cs-CZ" sz="1000" dirty="0">
                <a:latin typeface="Arial" panose="020B0604020202020204" pitchFamily="34" charset="0"/>
                <a:ea typeface="Calibri" panose="020F0502020204030204" pitchFamily="34" charset="0"/>
                <a:cs typeface="Arial" panose="020B0604020202020204" pitchFamily="34" charset="0"/>
              </a:rPr>
              <a:t>, ale k úspěchu to nevedlo. Ve 48. minutě přišla největší příležitost Lovosic vstřelit v tomto utkání branku. Josef </a:t>
            </a:r>
            <a:r>
              <a:rPr lang="cs-CZ" sz="1000" dirty="0" err="1">
                <a:latin typeface="Arial" panose="020B0604020202020204" pitchFamily="34" charset="0"/>
                <a:ea typeface="Calibri" panose="020F0502020204030204" pitchFamily="34" charset="0"/>
                <a:cs typeface="Arial" panose="020B0604020202020204" pitchFamily="34" charset="0"/>
              </a:rPr>
              <a:t>Wald</a:t>
            </a:r>
            <a:r>
              <a:rPr lang="cs-CZ" sz="1000" dirty="0">
                <a:latin typeface="Arial" panose="020B0604020202020204" pitchFamily="34" charset="0"/>
                <a:ea typeface="Calibri" panose="020F0502020204030204" pitchFamily="34" charset="0"/>
                <a:cs typeface="Arial" panose="020B0604020202020204" pitchFamily="34" charset="0"/>
              </a:rPr>
              <a:t> kopal penaltu. Míč mu ale na nohu, jak si přál ale nesedl a výsledek  3:0 pro Štětí zůstal. V 63. minutě se situace otočila a penaltu zahrávali domácí. Pavel Čermák se nemýlil a s přehledem skóroval na 4:0. Branka to byla definitivní, protože Miloš Vála 6 minut před koncem orazítkoval jen tyč. </a:t>
            </a:r>
            <a:r>
              <a:rPr lang="cs-CZ" sz="1000" dirty="0" err="1">
                <a:latin typeface="Arial" panose="020B0604020202020204" pitchFamily="34" charset="0"/>
                <a:ea typeface="Calibri" panose="020F0502020204030204" pitchFamily="34" charset="0"/>
                <a:cs typeface="Arial" panose="020B0604020202020204" pitchFamily="34" charset="0"/>
              </a:rPr>
              <a:t>Sepap</a:t>
            </a:r>
            <a:r>
              <a:rPr lang="cs-CZ" sz="1000" dirty="0">
                <a:latin typeface="Arial" panose="020B0604020202020204" pitchFamily="34" charset="0"/>
                <a:ea typeface="Calibri" panose="020F0502020204030204" pitchFamily="34" charset="0"/>
                <a:cs typeface="Arial" panose="020B0604020202020204" pitchFamily="34" charset="0"/>
              </a:rPr>
              <a:t> i tak úlohu favorita potvrdil. Dobrou formu se bude snažit potvrdit hned za týden 27. dubna, kdy opět doma, přivítá územního rivala Sokol Hoštku, které má z podzimu co vracet, když v </a:t>
            </a:r>
            <a:r>
              <a:rPr lang="cs-CZ" sz="1000" dirty="0" err="1">
                <a:latin typeface="Arial" panose="020B0604020202020204" pitchFamily="34" charset="0"/>
                <a:ea typeface="Calibri" panose="020F0502020204030204" pitchFamily="34" charset="0"/>
                <a:cs typeface="Arial" panose="020B0604020202020204" pitchFamily="34" charset="0"/>
              </a:rPr>
              <a:t>Hoštecké</a:t>
            </a:r>
            <a:r>
              <a:rPr lang="cs-CZ" sz="1000" dirty="0">
                <a:latin typeface="Arial" panose="020B0604020202020204" pitchFamily="34" charset="0"/>
                <a:ea typeface="Calibri" panose="020F0502020204030204" pitchFamily="34" charset="0"/>
                <a:cs typeface="Arial" panose="020B0604020202020204" pitchFamily="34" charset="0"/>
              </a:rPr>
              <a:t> aréně prohrál 1:0.</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Vála 2, Vokoun 1, </a:t>
            </a:r>
            <a:r>
              <a:rPr lang="cs-CZ" sz="1000" dirty="0" err="1">
                <a:latin typeface="Arial" panose="020B0604020202020204" pitchFamily="34" charset="0"/>
                <a:ea typeface="Calibri" panose="020F0502020204030204" pitchFamily="34" charset="0"/>
                <a:cs typeface="Arial" panose="020B0604020202020204" pitchFamily="34" charset="0"/>
              </a:rPr>
              <a:t>P.Čermák</a:t>
            </a:r>
            <a:r>
              <a:rPr lang="cs-CZ" sz="1000" dirty="0">
                <a:latin typeface="Arial" panose="020B0604020202020204" pitchFamily="34" charset="0"/>
                <a:ea typeface="Calibri" panose="020F0502020204030204" pitchFamily="34" charset="0"/>
                <a:cs typeface="Arial" panose="020B0604020202020204" pitchFamily="34" charset="0"/>
              </a:rPr>
              <a:t> 2 (z penalty)</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M.Běloubek</a:t>
            </a:r>
            <a:r>
              <a:rPr lang="cs-CZ" sz="1000" dirty="0">
                <a:latin typeface="Arial" panose="020B0604020202020204" pitchFamily="34" charset="0"/>
                <a:ea typeface="Calibri" panose="020F0502020204030204" pitchFamily="34" charset="0"/>
                <a:cs typeface="Arial" panose="020B0604020202020204" pitchFamily="34" charset="0"/>
              </a:rPr>
              <a:t>-Vokoun, Tyle, Jonák, </a:t>
            </a:r>
            <a:r>
              <a:rPr lang="cs-CZ" sz="1000" dirty="0" err="1">
                <a:latin typeface="Arial" panose="020B0604020202020204" pitchFamily="34" charset="0"/>
                <a:ea typeface="Calibri" panose="020F0502020204030204" pitchFamily="34" charset="0"/>
                <a:cs typeface="Arial" panose="020B0604020202020204" pitchFamily="34" charset="0"/>
              </a:rPr>
              <a:t>Páviš,L.Arazim</a:t>
            </a:r>
            <a:r>
              <a:rPr lang="cs-CZ" sz="1000" dirty="0">
                <a:latin typeface="Arial" panose="020B0604020202020204" pitchFamily="34" charset="0"/>
                <a:ea typeface="Calibri" panose="020F0502020204030204" pitchFamily="34" charset="0"/>
                <a:cs typeface="Arial" panose="020B0604020202020204" pitchFamily="34" charset="0"/>
              </a:rPr>
              <a:t>, Jerman, </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Záloha, </a:t>
            </a:r>
            <a:r>
              <a:rPr lang="cs-CZ" sz="1000" dirty="0" err="1">
                <a:latin typeface="Arial" panose="020B0604020202020204" pitchFamily="34" charset="0"/>
                <a:ea typeface="Calibri" panose="020F0502020204030204" pitchFamily="34" charset="0"/>
                <a:cs typeface="Arial" panose="020B0604020202020204" pitchFamily="34" charset="0"/>
              </a:rPr>
              <a:t>P.Čermák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Kušpál</a:t>
            </a:r>
            <a:r>
              <a:rPr lang="cs-CZ" sz="1000" dirty="0">
                <a:latin typeface="Arial" panose="020B0604020202020204" pitchFamily="34" charset="0"/>
                <a:ea typeface="Calibri" panose="020F0502020204030204" pitchFamily="34" charset="0"/>
                <a:cs typeface="Arial" panose="020B0604020202020204" pitchFamily="34" charset="0"/>
              </a:rPr>
              <a:t>, Božík, Pixa, Kratochvíl, </a:t>
            </a:r>
            <a:r>
              <a:rPr lang="cs-CZ" sz="1000" dirty="0" err="1">
                <a:latin typeface="Arial" panose="020B0604020202020204" pitchFamily="34" charset="0"/>
                <a:ea typeface="Calibri" panose="020F0502020204030204" pitchFamily="34" charset="0"/>
                <a:cs typeface="Arial" panose="020B0604020202020204" pitchFamily="34" charset="0"/>
              </a:rPr>
              <a:t>Toráč</a:t>
            </a:r>
            <a:r>
              <a:rPr lang="cs-CZ" sz="1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J.Arazim</a:t>
            </a:r>
            <a:r>
              <a:rPr lang="cs-CZ" sz="1000" dirty="0">
                <a:latin typeface="Arial" panose="020B0604020202020204" pitchFamily="34" charset="0"/>
                <a:ea typeface="Calibri" panose="020F0502020204030204" pitchFamily="34" charset="0"/>
                <a:cs typeface="Arial" panose="020B0604020202020204" pitchFamily="34" charset="0"/>
              </a:rPr>
              <a:t>, Vála</a:t>
            </a:r>
          </a:p>
          <a:p>
            <a:pPr algn="just">
              <a:lnSpc>
                <a:spcPct val="107000"/>
              </a:lnSpc>
              <a:spcAft>
                <a:spcPts val="0"/>
              </a:spcAft>
            </a:pPr>
            <a:r>
              <a:rPr lang="cs-CZ" sz="1000" u="sng" dirty="0" err="1">
                <a:latin typeface="Arial" panose="020B0604020202020204" pitchFamily="34" charset="0"/>
                <a:ea typeface="Calibri" panose="020F0502020204030204" pitchFamily="34" charset="0"/>
                <a:cs typeface="Arial" panose="020B0604020202020204" pitchFamily="34" charset="0"/>
              </a:rPr>
              <a:t>Manager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M.Šťastný</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Rozhodčí:</a:t>
            </a:r>
            <a:r>
              <a:rPr lang="cs-CZ" sz="1000" dirty="0">
                <a:latin typeface="Arial" panose="020B0604020202020204" pitchFamily="34" charset="0"/>
                <a:ea typeface="Calibri" panose="020F0502020204030204" pitchFamily="34" charset="0"/>
                <a:cs typeface="Arial" panose="020B0604020202020204" pitchFamily="34" charset="0"/>
              </a:rPr>
              <a:t> Jakub Buřil  </a:t>
            </a:r>
          </a:p>
        </p:txBody>
      </p:sp>
      <p:sp>
        <p:nvSpPr>
          <p:cNvPr id="3" name="TextovéPole 2"/>
          <p:cNvSpPr txBox="1"/>
          <p:nvPr/>
        </p:nvSpPr>
        <p:spPr>
          <a:xfrm>
            <a:off x="143992" y="91108"/>
            <a:ext cx="4536504" cy="707886"/>
          </a:xfrm>
          <a:prstGeom prst="rect">
            <a:avLst/>
          </a:prstGeom>
          <a:gradFill>
            <a:gsLst>
              <a:gs pos="41000">
                <a:srgbClr val="83DCF1"/>
              </a:gs>
              <a:gs pos="86000">
                <a:srgbClr val="FFFF99"/>
              </a:gs>
            </a:gsLst>
            <a:lin ang="5400000" scaled="1"/>
          </a:gradFill>
          <a:effectLst>
            <a:softEdge rad="0"/>
          </a:effectLst>
        </p:spPr>
        <p:txBody>
          <a:bodyPr wrap="square" rtlCol="0">
            <a:spAutoFit/>
          </a:bodyPr>
          <a:lstStyle/>
          <a:p>
            <a:pPr algn="ctr"/>
            <a:r>
              <a:rPr lang="cs-CZ" sz="2000" dirty="0">
                <a:solidFill>
                  <a:srgbClr val="008000"/>
                </a:solidFill>
                <a:latin typeface="Cooper Black" panose="0208090404030B020404" pitchFamily="18" charset="0"/>
              </a:rPr>
              <a:t>Stará garda střílela branky vždy v úvodu poločasu</a:t>
            </a:r>
          </a:p>
        </p:txBody>
      </p:sp>
      <p:sp>
        <p:nvSpPr>
          <p:cNvPr id="14" name="Obdélník 13"/>
          <p:cNvSpPr/>
          <p:nvPr/>
        </p:nvSpPr>
        <p:spPr>
          <a:xfrm>
            <a:off x="7645358" y="6376772"/>
            <a:ext cx="2353529" cy="523220"/>
          </a:xfrm>
          <a:prstGeom prst="rect">
            <a:avLst/>
          </a:prstGeom>
          <a:noFill/>
        </p:spPr>
        <p:txBody>
          <a:bodyPr wrap="none" lIns="91440" tIns="45720" rIns="91440" bIns="45720">
            <a:spAutoFit/>
          </a:bodyPr>
          <a:lstStyle/>
          <a:p>
            <a:pPr algn="ctr"/>
            <a:r>
              <a:rPr lang="cs-CZ" sz="2800" b="1" cap="none" spc="0" dirty="0">
                <a:ln w="22225">
                  <a:solidFill>
                    <a:schemeClr val="accent2"/>
                  </a:solidFill>
                  <a:prstDash val="solid"/>
                </a:ln>
                <a:solidFill>
                  <a:schemeClr val="accent2">
                    <a:lumMod val="40000"/>
                    <a:lumOff val="60000"/>
                  </a:schemeClr>
                </a:solidFill>
                <a:effectLst/>
              </a:rPr>
              <a:t>Štětí do toho</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endParaRPr lang="cs-CZ" sz="800" dirty="0">
              <a:latin typeface="Bookman Old Style" pitchFamily="18" charset="0"/>
            </a:endParaRP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graphicFrame>
        <p:nvGraphicFramePr>
          <p:cNvPr id="4" name="Tabulka 3"/>
          <p:cNvGraphicFramePr>
            <a:graphicFrameLocks noGrp="1"/>
          </p:cNvGraphicFramePr>
          <p:nvPr>
            <p:extLst>
              <p:ext uri="{D42A27DB-BD31-4B8C-83A1-F6EECF244321}">
                <p14:modId xmlns:p14="http://schemas.microsoft.com/office/powerpoint/2010/main" val="1097859473"/>
              </p:ext>
            </p:extLst>
          </p:nvPr>
        </p:nvGraphicFramePr>
        <p:xfrm>
          <a:off x="5289465" y="1121363"/>
          <a:ext cx="4800600" cy="2314575"/>
        </p:xfrm>
        <a:graphic>
          <a:graphicData uri="http://schemas.openxmlformats.org/drawingml/2006/table">
            <a:tbl>
              <a:tblPr/>
              <a:tblGrid>
                <a:gridCol w="215615">
                  <a:extLst>
                    <a:ext uri="{9D8B030D-6E8A-4147-A177-3AD203B41FA5}">
                      <a16:colId xmlns:a16="http://schemas.microsoft.com/office/drawing/2014/main" val="2700471964"/>
                    </a:ext>
                  </a:extLst>
                </a:gridCol>
                <a:gridCol w="240981">
                  <a:extLst>
                    <a:ext uri="{9D8B030D-6E8A-4147-A177-3AD203B41FA5}">
                      <a16:colId xmlns:a16="http://schemas.microsoft.com/office/drawing/2014/main" val="1349490587"/>
                    </a:ext>
                  </a:extLst>
                </a:gridCol>
                <a:gridCol w="1902483">
                  <a:extLst>
                    <a:ext uri="{9D8B030D-6E8A-4147-A177-3AD203B41FA5}">
                      <a16:colId xmlns:a16="http://schemas.microsoft.com/office/drawing/2014/main" val="1483941141"/>
                    </a:ext>
                  </a:extLst>
                </a:gridCol>
                <a:gridCol w="304397">
                  <a:extLst>
                    <a:ext uri="{9D8B030D-6E8A-4147-A177-3AD203B41FA5}">
                      <a16:colId xmlns:a16="http://schemas.microsoft.com/office/drawing/2014/main" val="2002100847"/>
                    </a:ext>
                  </a:extLst>
                </a:gridCol>
                <a:gridCol w="266348">
                  <a:extLst>
                    <a:ext uri="{9D8B030D-6E8A-4147-A177-3AD203B41FA5}">
                      <a16:colId xmlns:a16="http://schemas.microsoft.com/office/drawing/2014/main" val="2504545396"/>
                    </a:ext>
                  </a:extLst>
                </a:gridCol>
                <a:gridCol w="180736">
                  <a:extLst>
                    <a:ext uri="{9D8B030D-6E8A-4147-A177-3AD203B41FA5}">
                      <a16:colId xmlns:a16="http://schemas.microsoft.com/office/drawing/2014/main" val="2272766416"/>
                    </a:ext>
                  </a:extLst>
                </a:gridCol>
                <a:gridCol w="332935">
                  <a:extLst>
                    <a:ext uri="{9D8B030D-6E8A-4147-A177-3AD203B41FA5}">
                      <a16:colId xmlns:a16="http://schemas.microsoft.com/office/drawing/2014/main" val="933652888"/>
                    </a:ext>
                  </a:extLst>
                </a:gridCol>
                <a:gridCol w="748310">
                  <a:extLst>
                    <a:ext uri="{9D8B030D-6E8A-4147-A177-3AD203B41FA5}">
                      <a16:colId xmlns:a16="http://schemas.microsoft.com/office/drawing/2014/main" val="4045331815"/>
                    </a:ext>
                  </a:extLst>
                </a:gridCol>
                <a:gridCol w="329764">
                  <a:extLst>
                    <a:ext uri="{9D8B030D-6E8A-4147-A177-3AD203B41FA5}">
                      <a16:colId xmlns:a16="http://schemas.microsoft.com/office/drawing/2014/main" val="270508604"/>
                    </a:ext>
                  </a:extLst>
                </a:gridCol>
                <a:gridCol w="279031">
                  <a:extLst>
                    <a:ext uri="{9D8B030D-6E8A-4147-A177-3AD203B41FA5}">
                      <a16:colId xmlns:a16="http://schemas.microsoft.com/office/drawing/2014/main" val="3767770350"/>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64802155"/>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a:solidFill>
                            <a:srgbClr val="0000CC"/>
                          </a:solidFill>
                          <a:effectLst/>
                          <a:latin typeface="Calibri" panose="020F0502020204030204" pitchFamily="34" charset="0"/>
                        </a:rPr>
                        <a:t>Stará garda Sepap Štětí Okresní přebor 2017/18 po 11.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035885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83:18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5592367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err="1">
                          <a:solidFill>
                            <a:srgbClr val="000000"/>
                          </a:solidFill>
                          <a:effectLst/>
                          <a:latin typeface="Arial" panose="020B0604020202020204" pitchFamily="34" charset="0"/>
                        </a:rPr>
                        <a:t>Tigo</a:t>
                      </a:r>
                      <a:r>
                        <a:rPr lang="cs-CZ" sz="1100" b="1" i="0" u="none" strike="noStrike" dirty="0">
                          <a:solidFill>
                            <a:srgbClr val="000000"/>
                          </a:solidFill>
                          <a:effectLst/>
                          <a:latin typeface="Arial" panose="020B0604020202020204" pitchFamily="34" charset="0"/>
                        </a:rPr>
                        <a:t>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32:11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43553369"/>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41:21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7767039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32:31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1619903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20:30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9490099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23:38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24911750"/>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19:43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7199602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23:49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8093162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16:48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0826360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32869041"/>
                  </a:ext>
                </a:extLst>
              </a:tr>
            </a:tbl>
          </a:graphicData>
        </a:graphic>
      </p:graphicFrame>
      <p:sp>
        <p:nvSpPr>
          <p:cNvPr id="5" name="TextovéPole 4"/>
          <p:cNvSpPr txBox="1"/>
          <p:nvPr/>
        </p:nvSpPr>
        <p:spPr>
          <a:xfrm>
            <a:off x="5432945" y="91108"/>
            <a:ext cx="4648151" cy="830997"/>
          </a:xfrm>
          <a:prstGeom prst="rect">
            <a:avLst/>
          </a:prstGeom>
          <a:pattFill prst="dashVert">
            <a:fgClr>
              <a:srgbClr val="00CCFF"/>
            </a:fgClr>
            <a:bgClr>
              <a:schemeClr val="bg1"/>
            </a:bgClr>
          </a:pattFill>
          <a:ln w="69850">
            <a:solidFill>
              <a:srgbClr val="FF7C80"/>
            </a:solidFill>
          </a:ln>
          <a:effectLst>
            <a:glow>
              <a:srgbClr val="FFFF66"/>
            </a:glow>
            <a:softEdge rad="0"/>
          </a:effectLst>
        </p:spPr>
        <p:txBody>
          <a:bodyPr wrap="square" rtlCol="0">
            <a:spAutoFit/>
          </a:bodyPr>
          <a:lstStyle/>
          <a:p>
            <a:pPr algn="ctr"/>
            <a:r>
              <a:rPr lang="cs-CZ" sz="2400" dirty="0">
                <a:latin typeface="Gill Sans Ultra Bold" panose="020B0A02020104020203" pitchFamily="34" charset="-18"/>
              </a:rPr>
              <a:t>V boji o 2. místo je velká tlačenice. </a:t>
            </a:r>
          </a:p>
        </p:txBody>
      </p:sp>
      <p:graphicFrame>
        <p:nvGraphicFramePr>
          <p:cNvPr id="6" name="Tabulka 5"/>
          <p:cNvGraphicFramePr>
            <a:graphicFrameLocks noGrp="1"/>
          </p:cNvGraphicFramePr>
          <p:nvPr>
            <p:extLst>
              <p:ext uri="{D42A27DB-BD31-4B8C-83A1-F6EECF244321}">
                <p14:modId xmlns:p14="http://schemas.microsoft.com/office/powerpoint/2010/main" val="51035261"/>
              </p:ext>
            </p:extLst>
          </p:nvPr>
        </p:nvGraphicFramePr>
        <p:xfrm>
          <a:off x="5423976" y="3567112"/>
          <a:ext cx="4657120" cy="1524000"/>
        </p:xfrm>
        <a:graphic>
          <a:graphicData uri="http://schemas.openxmlformats.org/drawingml/2006/table">
            <a:tbl>
              <a:tblPr/>
              <a:tblGrid>
                <a:gridCol w="1603855">
                  <a:extLst>
                    <a:ext uri="{9D8B030D-6E8A-4147-A177-3AD203B41FA5}">
                      <a16:colId xmlns:a16="http://schemas.microsoft.com/office/drawing/2014/main" val="4204937767"/>
                    </a:ext>
                  </a:extLst>
                </a:gridCol>
                <a:gridCol w="1568214">
                  <a:extLst>
                    <a:ext uri="{9D8B030D-6E8A-4147-A177-3AD203B41FA5}">
                      <a16:colId xmlns:a16="http://schemas.microsoft.com/office/drawing/2014/main" val="2879680871"/>
                    </a:ext>
                  </a:extLst>
                </a:gridCol>
                <a:gridCol w="1485051">
                  <a:extLst>
                    <a:ext uri="{9D8B030D-6E8A-4147-A177-3AD203B41FA5}">
                      <a16:colId xmlns:a16="http://schemas.microsoft.com/office/drawing/2014/main" val="2759156355"/>
                    </a:ext>
                  </a:extLst>
                </a:gridCol>
              </a:tblGrid>
              <a:tr h="304800">
                <a:tc gridSpan="3">
                  <a:txBody>
                    <a:bodyPr/>
                    <a:lstStyle/>
                    <a:p>
                      <a:pPr algn="ctr" fontAlgn="ctr"/>
                      <a:r>
                        <a:rPr lang="cs-CZ" sz="1800" b="0" i="0" u="none" strike="noStrike">
                          <a:solidFill>
                            <a:srgbClr val="FF0000"/>
                          </a:solidFill>
                          <a:effectLst/>
                          <a:latin typeface="Franklin Gothic Demi Cond" panose="020B0706030402020204" pitchFamily="34" charset="0"/>
                        </a:rPr>
                        <a:t>Výsledky 11. kolo okresního přeboru staré gardy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06333394"/>
                  </a:ext>
                </a:extLst>
              </a:tr>
              <a:tr h="304800">
                <a:tc>
                  <a:txBody>
                    <a:bodyPr/>
                    <a:lstStyle/>
                    <a:p>
                      <a:pPr algn="ctr" fontAlgn="ctr"/>
                      <a:r>
                        <a:rPr lang="cs-CZ" sz="1400" b="0" i="0" u="none" strike="noStrike">
                          <a:solidFill>
                            <a:srgbClr val="000000"/>
                          </a:solidFill>
                          <a:effectLst/>
                          <a:latin typeface="Franklin Gothic Demi Cond" panose="020B0706030402020204" pitchFamily="34" charset="0"/>
                        </a:rPr>
                        <a:t>FK Litoměřicko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a:solidFill>
                            <a:srgbClr val="000000"/>
                          </a:solidFill>
                          <a:effectLst/>
                          <a:latin typeface="Franklin Gothic Demi Cond" panose="020B0706030402020204" pitchFamily="34" charset="0"/>
                        </a:rPr>
                        <a:t>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a:solidFill>
                            <a:srgbClr val="000000"/>
                          </a:solidFill>
                          <a:effectLst/>
                          <a:latin typeface="Franklin Gothic Demi Cond" panose="020B07060304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6540308"/>
                  </a:ext>
                </a:extLst>
              </a:tr>
              <a:tr h="304800">
                <a:tc>
                  <a:txBody>
                    <a:bodyPr/>
                    <a:lstStyle/>
                    <a:p>
                      <a:pPr algn="ctr" fontAlgn="ctr"/>
                      <a:r>
                        <a:rPr lang="cs-CZ" sz="1400" b="0" i="0" u="none" strike="noStrike">
                          <a:solidFill>
                            <a:srgbClr val="000000"/>
                          </a:solidFill>
                          <a:effectLst/>
                          <a:latin typeface="Franklin Gothic Demi Cond" panose="020B0706030402020204" pitchFamily="34" charset="0"/>
                        </a:rPr>
                        <a:t>Hoštka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a:solidFill>
                            <a:srgbClr val="000000"/>
                          </a:solidFill>
                          <a:effectLst/>
                          <a:latin typeface="Franklin Gothic Demi Cond" panose="020B0706030402020204" pitchFamily="34" charset="0"/>
                        </a:rPr>
                        <a:t>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a:solidFill>
                            <a:srgbClr val="000000"/>
                          </a:solidFill>
                          <a:effectLst/>
                          <a:latin typeface="Franklin Gothic Demi Cond" panose="020B07060304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149507226"/>
                  </a:ext>
                </a:extLst>
              </a:tr>
              <a:tr h="304800">
                <a:tc>
                  <a:txBody>
                    <a:bodyPr/>
                    <a:lstStyle/>
                    <a:p>
                      <a:pPr algn="ctr" fontAlgn="ctr"/>
                      <a:r>
                        <a:rPr lang="cs-CZ" sz="1800" b="0" i="0" u="none" strike="noStrike">
                          <a:solidFill>
                            <a:srgbClr val="000000"/>
                          </a:solidFill>
                          <a:effectLst/>
                          <a:latin typeface="Franklin Gothic Demi Cond" panose="020B0706030402020204" pitchFamily="34" charset="0"/>
                        </a:rPr>
                        <a:t>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0" i="0" u="none" strike="noStrike">
                          <a:solidFill>
                            <a:srgbClr val="000000"/>
                          </a:solidFill>
                          <a:effectLst/>
                          <a:latin typeface="Franklin Gothic Demi Cond" panose="020B07060304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0" i="0" u="none" strike="noStrike">
                          <a:solidFill>
                            <a:srgbClr val="000000"/>
                          </a:solidFill>
                          <a:effectLst/>
                          <a:latin typeface="Franklin Gothic Demi Cond" panose="020B07060304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7461501"/>
                  </a:ext>
                </a:extLst>
              </a:tr>
              <a:tr h="304800">
                <a:tc>
                  <a:txBody>
                    <a:bodyPr/>
                    <a:lstStyle/>
                    <a:p>
                      <a:pPr algn="ctr" fontAlgn="ctr"/>
                      <a:r>
                        <a:rPr lang="cs-CZ" sz="1400" b="0" i="0" u="none" strike="noStrike">
                          <a:solidFill>
                            <a:srgbClr val="000000"/>
                          </a:solidFill>
                          <a:effectLst/>
                          <a:latin typeface="Franklin Gothic Demi Cond" panose="020B0706030402020204" pitchFamily="34" charset="0"/>
                        </a:rPr>
                        <a:t>TIGO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a:solidFill>
                            <a:srgbClr val="000000"/>
                          </a:solidFill>
                          <a:effectLst/>
                          <a:latin typeface="Franklin Gothic Demi Cond" panose="020B0706030402020204" pitchFamily="34" charset="0"/>
                        </a:rPr>
                        <a:t>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dirty="0">
                          <a:solidFill>
                            <a:srgbClr val="000000"/>
                          </a:solidFill>
                          <a:effectLst/>
                          <a:latin typeface="Franklin Gothic Demi Cond" panose="020B07060304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41446338"/>
                  </a:ext>
                </a:extLst>
              </a:tr>
            </a:tbl>
          </a:graphicData>
        </a:graphic>
      </p:graphicFrame>
      <p:pic>
        <p:nvPicPr>
          <p:cNvPr id="8" name="Obrázek 7"/>
          <p:cNvPicPr>
            <a:picLocks noChangeAspect="1"/>
          </p:cNvPicPr>
          <p:nvPr/>
        </p:nvPicPr>
        <p:blipFill>
          <a:blip r:embed="rId81"/>
          <a:stretch>
            <a:fillRect/>
          </a:stretch>
        </p:blipFill>
        <p:spPr>
          <a:xfrm>
            <a:off x="6624712" y="5204821"/>
            <a:ext cx="1876425" cy="1685925"/>
          </a:xfrm>
          <a:prstGeom prst="rect">
            <a:avLst/>
          </a:prstGeom>
        </p:spPr>
      </p:pic>
      <p:graphicFrame>
        <p:nvGraphicFramePr>
          <p:cNvPr id="116" name="Tabulka 115">
            <a:extLst>
              <a:ext uri="{FF2B5EF4-FFF2-40B4-BE49-F238E27FC236}">
                <a16:creationId xmlns:a16="http://schemas.microsoft.com/office/drawing/2014/main" id="{1F09FB98-29CE-453E-BF15-DF2977932AE4}"/>
              </a:ext>
            </a:extLst>
          </p:cNvPr>
          <p:cNvGraphicFramePr>
            <a:graphicFrameLocks noGrp="1"/>
          </p:cNvGraphicFramePr>
          <p:nvPr>
            <p:extLst>
              <p:ext uri="{D42A27DB-BD31-4B8C-83A1-F6EECF244321}">
                <p14:modId xmlns:p14="http://schemas.microsoft.com/office/powerpoint/2010/main" val="3495459992"/>
              </p:ext>
            </p:extLst>
          </p:nvPr>
        </p:nvGraphicFramePr>
        <p:xfrm>
          <a:off x="143992" y="91109"/>
          <a:ext cx="4518785" cy="4091589"/>
        </p:xfrm>
        <a:graphic>
          <a:graphicData uri="http://schemas.openxmlformats.org/drawingml/2006/table">
            <a:tbl>
              <a:tblPr/>
              <a:tblGrid>
                <a:gridCol w="339042">
                  <a:extLst>
                    <a:ext uri="{9D8B030D-6E8A-4147-A177-3AD203B41FA5}">
                      <a16:colId xmlns:a16="http://schemas.microsoft.com/office/drawing/2014/main" val="3920811686"/>
                    </a:ext>
                  </a:extLst>
                </a:gridCol>
                <a:gridCol w="515625">
                  <a:extLst>
                    <a:ext uri="{9D8B030D-6E8A-4147-A177-3AD203B41FA5}">
                      <a16:colId xmlns:a16="http://schemas.microsoft.com/office/drawing/2014/main" val="1542695351"/>
                    </a:ext>
                  </a:extLst>
                </a:gridCol>
                <a:gridCol w="116891">
                  <a:extLst>
                    <a:ext uri="{9D8B030D-6E8A-4147-A177-3AD203B41FA5}">
                      <a16:colId xmlns:a16="http://schemas.microsoft.com/office/drawing/2014/main" val="1815650002"/>
                    </a:ext>
                  </a:extLst>
                </a:gridCol>
                <a:gridCol w="525875">
                  <a:extLst>
                    <a:ext uri="{9D8B030D-6E8A-4147-A177-3AD203B41FA5}">
                      <a16:colId xmlns:a16="http://schemas.microsoft.com/office/drawing/2014/main" val="97954804"/>
                    </a:ext>
                  </a:extLst>
                </a:gridCol>
                <a:gridCol w="418505">
                  <a:extLst>
                    <a:ext uri="{9D8B030D-6E8A-4147-A177-3AD203B41FA5}">
                      <a16:colId xmlns:a16="http://schemas.microsoft.com/office/drawing/2014/main" val="3191206605"/>
                    </a:ext>
                  </a:extLst>
                </a:gridCol>
                <a:gridCol w="905877">
                  <a:extLst>
                    <a:ext uri="{9D8B030D-6E8A-4147-A177-3AD203B41FA5}">
                      <a16:colId xmlns:a16="http://schemas.microsoft.com/office/drawing/2014/main" val="7759770"/>
                    </a:ext>
                  </a:extLst>
                </a:gridCol>
                <a:gridCol w="693974">
                  <a:extLst>
                    <a:ext uri="{9D8B030D-6E8A-4147-A177-3AD203B41FA5}">
                      <a16:colId xmlns:a16="http://schemas.microsoft.com/office/drawing/2014/main" val="102660889"/>
                    </a:ext>
                  </a:extLst>
                </a:gridCol>
                <a:gridCol w="663954">
                  <a:extLst>
                    <a:ext uri="{9D8B030D-6E8A-4147-A177-3AD203B41FA5}">
                      <a16:colId xmlns:a16="http://schemas.microsoft.com/office/drawing/2014/main" val="2789747704"/>
                    </a:ext>
                  </a:extLst>
                </a:gridCol>
                <a:gridCol w="339042">
                  <a:extLst>
                    <a:ext uri="{9D8B030D-6E8A-4147-A177-3AD203B41FA5}">
                      <a16:colId xmlns:a16="http://schemas.microsoft.com/office/drawing/2014/main" val="3612079142"/>
                    </a:ext>
                  </a:extLst>
                </a:gridCol>
              </a:tblGrid>
              <a:tr h="149055">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gridSpan="2">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pPr algn="l" fontAlgn="b"/>
                      <a:endParaRPr lang="cs-CZ" sz="900" b="0" i="0" u="none" strike="noStrike">
                        <a:solidFill>
                          <a:srgbClr val="000000"/>
                        </a:solidFill>
                        <a:effectLst/>
                        <a:latin typeface="Calibri" panose="020F0502020204030204" pitchFamily="34" charset="0"/>
                      </a:endParaRP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extLst>
                  <a:ext uri="{0D108BD9-81ED-4DB2-BD59-A6C34878D82A}">
                    <a16:rowId xmlns:a16="http://schemas.microsoft.com/office/drawing/2014/main" val="2264265142"/>
                  </a:ext>
                </a:extLst>
              </a:tr>
              <a:tr h="637312">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7">
                  <a:txBody>
                    <a:bodyPr/>
                    <a:lstStyle/>
                    <a:p>
                      <a:pPr algn="ctr" fontAlgn="b"/>
                      <a:r>
                        <a:rPr lang="cs-CZ" sz="1500" b="1" i="0" u="none" strike="noStrike" dirty="0">
                          <a:solidFill>
                            <a:srgbClr val="993366"/>
                          </a:solidFill>
                          <a:effectLst/>
                          <a:latin typeface="Gill Sans Nova Ultra Bold" panose="020B0B02020104020203" pitchFamily="34" charset="0"/>
                        </a:rPr>
                        <a:t>Program na hřišti ve Štětí do příštího zápasu mužstva dospělých</a:t>
                      </a:r>
                    </a:p>
                  </a:txBody>
                  <a:tcPr marL="7724" marR="7724" marT="77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408553732"/>
                  </a:ext>
                </a:extLst>
              </a:tr>
              <a:tr h="440067">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ctr" fontAlgn="ctr"/>
                      <a:r>
                        <a:rPr lang="cs-CZ" sz="900" b="0" i="0" u="none" strike="noStrike" dirty="0">
                          <a:solidFill>
                            <a:srgbClr val="000000"/>
                          </a:solidFill>
                          <a:effectLst/>
                          <a:latin typeface="Arial Black" panose="020B0A04020102020204" pitchFamily="34" charset="0"/>
                        </a:rPr>
                        <a:t>29.4.2018</a:t>
                      </a:r>
                    </a:p>
                  </a:txBody>
                  <a:tcPr marL="7724" marR="7724" marT="77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pPr algn="ctr" fontAlgn="ctr"/>
                      <a:r>
                        <a:rPr lang="cs-CZ" sz="900" b="0" i="0" u="none" strike="noStrike">
                          <a:solidFill>
                            <a:srgbClr val="000000"/>
                          </a:solidFill>
                          <a:effectLst/>
                          <a:latin typeface="Arial Black" panose="020B0A04020102020204" pitchFamily="34" charset="0"/>
                        </a:rPr>
                        <a:t>neděle</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neděle</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10:00, 12:00</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000000"/>
                          </a:solidFill>
                          <a:effectLst/>
                          <a:latin typeface="Arial Black" panose="020B0A04020102020204" pitchFamily="34" charset="0"/>
                        </a:rPr>
                        <a:t>ASK Lovosice </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a:solidFill>
                            <a:srgbClr val="000000"/>
                          </a:solidFill>
                          <a:effectLst/>
                          <a:latin typeface="Arial Black" panose="020B0A04020102020204" pitchFamily="34" charset="0"/>
                        </a:rPr>
                        <a:t>Krajský přebor</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Starší, mladší žáci</a:t>
                      </a:r>
                    </a:p>
                  </a:txBody>
                  <a:tcPr marL="7724" marR="7724" marT="77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4225351429"/>
                  </a:ext>
                </a:extLst>
              </a:tr>
              <a:tr h="291011">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tc gridSpan="2">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0" i="0" u="none" strike="noStrike" dirty="0">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50" b="0" i="0" u="none" strike="noStrike" dirty="0">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5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extLst>
                  <a:ext uri="{0D108BD9-81ED-4DB2-BD59-A6C34878D82A}">
                    <a16:rowId xmlns:a16="http://schemas.microsoft.com/office/drawing/2014/main" val="1175104684"/>
                  </a:ext>
                </a:extLst>
              </a:tr>
              <a:tr h="482653">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ctr" fontAlgn="ctr"/>
                      <a:r>
                        <a:rPr lang="cs-CZ" sz="900" b="0" i="0" u="none" strike="noStrike">
                          <a:solidFill>
                            <a:srgbClr val="000000"/>
                          </a:solidFill>
                          <a:effectLst/>
                          <a:latin typeface="Arial Black" panose="020B0A04020102020204" pitchFamily="34" charset="0"/>
                        </a:rPr>
                        <a:t>5.5.2018</a:t>
                      </a:r>
                    </a:p>
                  </a:txBody>
                  <a:tcPr marL="7724" marR="7724" marT="77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pPr algn="ctr" fontAlgn="ctr"/>
                      <a:r>
                        <a:rPr lang="cs-CZ" sz="900" b="0" i="0" u="none" strike="noStrike">
                          <a:solidFill>
                            <a:srgbClr val="000000"/>
                          </a:solidFill>
                          <a:effectLst/>
                          <a:latin typeface="Arial Black" panose="020B0A04020102020204" pitchFamily="34" charset="0"/>
                        </a:rPr>
                        <a:t>sobota</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sobota</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10:00</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000000"/>
                          </a:solidFill>
                          <a:effectLst/>
                          <a:latin typeface="Arial Black" panose="020B0A04020102020204" pitchFamily="34" charset="0"/>
                        </a:rPr>
                        <a:t>1.FC Dubí </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000000"/>
                          </a:solidFill>
                          <a:effectLst/>
                          <a:latin typeface="Arial Black" panose="020B0A04020102020204" pitchFamily="34" charset="0"/>
                        </a:rPr>
                        <a:t>I. A třída</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Dorost</a:t>
                      </a:r>
                    </a:p>
                  </a:txBody>
                  <a:tcPr marL="7724" marR="7724" marT="77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103374090"/>
                  </a:ext>
                </a:extLst>
              </a:tr>
              <a:tr h="378079">
                <a:tc>
                  <a:txBody>
                    <a:bodyPr/>
                    <a:lstStyle/>
                    <a:p>
                      <a:pPr algn="l" fontAlgn="b"/>
                      <a:r>
                        <a:rPr lang="cs-CZ" sz="900" b="0" i="0" u="none" strike="noStrike" dirty="0">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ctr" fontAlgn="ctr"/>
                      <a:r>
                        <a:rPr lang="cs-CZ" sz="900" b="0" i="0" u="none" strike="noStrike">
                          <a:solidFill>
                            <a:srgbClr val="000000"/>
                          </a:solidFill>
                          <a:effectLst/>
                          <a:latin typeface="Arial Black" panose="020B0A04020102020204" pitchFamily="34" charset="0"/>
                        </a:rPr>
                        <a:t>6.5.2018</a:t>
                      </a:r>
                    </a:p>
                  </a:txBody>
                  <a:tcPr marL="7724" marR="7724" marT="77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pPr algn="ctr" fontAlgn="ctr"/>
                      <a:r>
                        <a:rPr lang="cs-CZ" sz="900" b="0" i="0" u="none" strike="noStrike">
                          <a:solidFill>
                            <a:srgbClr val="000000"/>
                          </a:solidFill>
                          <a:effectLst/>
                          <a:latin typeface="Arial Black" panose="020B0A04020102020204" pitchFamily="34" charset="0"/>
                        </a:rPr>
                        <a:t>neděle</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neděle</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a:solidFill>
                            <a:srgbClr val="000000"/>
                          </a:solidFill>
                          <a:effectLst/>
                          <a:latin typeface="Arial Black" panose="020B0A04020102020204" pitchFamily="34" charset="0"/>
                        </a:rPr>
                        <a:t> </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000000"/>
                          </a:solidFill>
                          <a:effectLst/>
                          <a:latin typeface="Arial Black" panose="020B0A04020102020204" pitchFamily="34" charset="0"/>
                        </a:rPr>
                        <a:t> </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4014752369"/>
                  </a:ext>
                </a:extLst>
              </a:tr>
              <a:tr h="378079">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tc gridSpan="2">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5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50" b="0" i="0" u="none" strike="noStrike" dirty="0">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0" i="0" u="none" strike="noStrike">
                          <a:solidFill>
                            <a:srgbClr val="000000"/>
                          </a:solidFill>
                          <a:effectLst/>
                          <a:latin typeface="Arial Black" panose="020B0A04020102020204" pitchFamily="34" charset="0"/>
                        </a:rPr>
                        <a:t> </a:t>
                      </a:r>
                    </a:p>
                  </a:txBody>
                  <a:tcPr marL="7724" marR="7724" marT="772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extLst>
                  <a:ext uri="{0D108BD9-81ED-4DB2-BD59-A6C34878D82A}">
                    <a16:rowId xmlns:a16="http://schemas.microsoft.com/office/drawing/2014/main" val="921309130"/>
                  </a:ext>
                </a:extLst>
              </a:tr>
              <a:tr h="378079">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ctr" fontAlgn="ctr"/>
                      <a:r>
                        <a:rPr lang="cs-CZ" sz="900" b="0" i="0" u="none" strike="noStrike">
                          <a:solidFill>
                            <a:srgbClr val="000000"/>
                          </a:solidFill>
                          <a:effectLst/>
                          <a:latin typeface="Arial Black" panose="020B0A04020102020204" pitchFamily="34" charset="0"/>
                        </a:rPr>
                        <a:t>10.5.2018</a:t>
                      </a:r>
                    </a:p>
                  </a:txBody>
                  <a:tcPr marL="7724" marR="7724" marT="77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pPr algn="ctr" fontAlgn="ctr"/>
                      <a:r>
                        <a:rPr lang="cs-CZ" sz="900" b="0" i="0" u="none" strike="noStrike">
                          <a:solidFill>
                            <a:srgbClr val="000000"/>
                          </a:solidFill>
                          <a:effectLst/>
                          <a:latin typeface="Arial Black" panose="020B0A04020102020204" pitchFamily="34" charset="0"/>
                        </a:rPr>
                        <a:t>čtvrtek</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čtvrtek</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dirty="0">
                          <a:solidFill>
                            <a:srgbClr val="000000"/>
                          </a:solidFill>
                          <a:effectLst/>
                          <a:latin typeface="Arial Black" panose="020B0A04020102020204" pitchFamily="34" charset="0"/>
                        </a:rPr>
                        <a:t>17:00</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0" i="0" u="none" strike="noStrike" dirty="0" err="1">
                          <a:solidFill>
                            <a:srgbClr val="000000"/>
                          </a:solidFill>
                          <a:effectLst/>
                          <a:latin typeface="Arial Black" panose="020B0A04020102020204" pitchFamily="34" charset="0"/>
                        </a:rPr>
                        <a:t>SKBezděkov</a:t>
                      </a:r>
                      <a:endParaRPr lang="cs-CZ" sz="1000" b="0" i="0" u="none" strike="noStrike" dirty="0">
                        <a:solidFill>
                          <a:srgbClr val="000000"/>
                        </a:solidFill>
                        <a:effectLst/>
                        <a:latin typeface="Arial Black" panose="020B0A04020102020204" pitchFamily="34" charset="0"/>
                      </a:endParaRP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000000"/>
                          </a:solidFill>
                          <a:effectLst/>
                          <a:latin typeface="Arial Black" panose="020B0A04020102020204" pitchFamily="34" charset="0"/>
                        </a:rPr>
                        <a:t>Okresní přebor</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Minipřípravka</a:t>
                      </a:r>
                    </a:p>
                  </a:txBody>
                  <a:tcPr marL="7724" marR="7724" marT="77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2342520306"/>
                  </a:ext>
                </a:extLst>
              </a:tr>
              <a:tr h="378079">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ctr" fontAlgn="ctr"/>
                      <a:r>
                        <a:rPr lang="cs-CZ" sz="900" b="0" i="0" u="none" strike="noStrike">
                          <a:solidFill>
                            <a:srgbClr val="000000"/>
                          </a:solidFill>
                          <a:effectLst/>
                          <a:latin typeface="Arial Black" panose="020B0A04020102020204" pitchFamily="34" charset="0"/>
                        </a:rPr>
                        <a:t>11.5.2018</a:t>
                      </a:r>
                    </a:p>
                  </a:txBody>
                  <a:tcPr marL="7724" marR="7724" marT="77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pPr algn="ctr" fontAlgn="ctr"/>
                      <a:r>
                        <a:rPr lang="cs-CZ" sz="900" b="0" i="0" u="none" strike="noStrike">
                          <a:solidFill>
                            <a:srgbClr val="000000"/>
                          </a:solidFill>
                          <a:effectLst/>
                          <a:latin typeface="Arial Black" panose="020B0A04020102020204" pitchFamily="34" charset="0"/>
                        </a:rPr>
                        <a:t>pátek</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pátek</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17:30</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a:solidFill>
                            <a:srgbClr val="000000"/>
                          </a:solidFill>
                          <a:effectLst/>
                          <a:latin typeface="Arial Black" panose="020B0A04020102020204" pitchFamily="34" charset="0"/>
                        </a:rPr>
                        <a:t>FK Litoměřicko</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000000"/>
                          </a:solidFill>
                          <a:effectLst/>
                          <a:latin typeface="Arial Black" panose="020B0A04020102020204" pitchFamily="34" charset="0"/>
                        </a:rPr>
                        <a:t>Okresní přebor</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a:solidFill>
                            <a:srgbClr val="000000"/>
                          </a:solidFill>
                          <a:effectLst/>
                          <a:latin typeface="Arial Black" panose="020B0A04020102020204" pitchFamily="34" charset="0"/>
                        </a:rPr>
                        <a:t>Stará garda</a:t>
                      </a:r>
                    </a:p>
                  </a:txBody>
                  <a:tcPr marL="7724" marR="7724" marT="77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109283718"/>
                  </a:ext>
                </a:extLst>
              </a:tr>
              <a:tr h="378079">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ctr" fontAlgn="ctr"/>
                      <a:r>
                        <a:rPr lang="cs-CZ" sz="900" b="0" i="0" u="none" strike="noStrike" dirty="0">
                          <a:solidFill>
                            <a:srgbClr val="FF0000"/>
                          </a:solidFill>
                          <a:effectLst/>
                          <a:latin typeface="Arial Black" panose="020B0A04020102020204" pitchFamily="34" charset="0"/>
                        </a:rPr>
                        <a:t>12.5.2018</a:t>
                      </a:r>
                    </a:p>
                  </a:txBody>
                  <a:tcPr marL="7724" marR="7724" marT="77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pPr algn="ctr" fontAlgn="ctr"/>
                      <a:r>
                        <a:rPr lang="cs-CZ" sz="900" b="0" i="0" u="none" strike="noStrike">
                          <a:solidFill>
                            <a:srgbClr val="000000"/>
                          </a:solidFill>
                          <a:effectLst/>
                          <a:latin typeface="Arial Black" panose="020B0A04020102020204" pitchFamily="34" charset="0"/>
                        </a:rPr>
                        <a:t>sobota</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dirty="0">
                          <a:solidFill>
                            <a:srgbClr val="FF0000"/>
                          </a:solidFill>
                          <a:effectLst/>
                          <a:latin typeface="Arial Black" panose="020B0A04020102020204" pitchFamily="34" charset="0"/>
                        </a:rPr>
                        <a:t>sobota</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dirty="0">
                          <a:solidFill>
                            <a:srgbClr val="FF0000"/>
                          </a:solidFill>
                          <a:effectLst/>
                          <a:latin typeface="Arial Black" panose="020B0A04020102020204" pitchFamily="34" charset="0"/>
                        </a:rPr>
                        <a:t>10:15</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FF0000"/>
                          </a:solidFill>
                          <a:effectLst/>
                          <a:latin typeface="Arial Black" panose="020B0A04020102020204" pitchFamily="34" charset="0"/>
                        </a:rPr>
                        <a:t>SK </a:t>
                      </a:r>
                      <a:r>
                        <a:rPr lang="cs-CZ" sz="1050" b="0" i="0" u="none" strike="noStrike" dirty="0" err="1">
                          <a:solidFill>
                            <a:srgbClr val="FF0000"/>
                          </a:solidFill>
                          <a:effectLst/>
                          <a:latin typeface="Arial Black" panose="020B0A04020102020204" pitchFamily="34" charset="0"/>
                        </a:rPr>
                        <a:t>Brná</a:t>
                      </a:r>
                      <a:r>
                        <a:rPr lang="cs-CZ" sz="1050" b="0" i="0" u="none" strike="noStrike" dirty="0">
                          <a:solidFill>
                            <a:srgbClr val="FF0000"/>
                          </a:solidFill>
                          <a:effectLst/>
                          <a:latin typeface="Arial Black" panose="020B0A04020102020204" pitchFamily="34" charset="0"/>
                        </a:rPr>
                        <a:t>, </a:t>
                      </a:r>
                      <a:r>
                        <a:rPr lang="cs-CZ" sz="1050" b="0" i="0" u="none" strike="noStrike" dirty="0" err="1">
                          <a:solidFill>
                            <a:srgbClr val="FF0000"/>
                          </a:solidFill>
                          <a:effectLst/>
                          <a:latin typeface="Arial Black" panose="020B0A04020102020204" pitchFamily="34" charset="0"/>
                        </a:rPr>
                        <a:t>z.s</a:t>
                      </a:r>
                      <a:r>
                        <a:rPr lang="cs-CZ" sz="1050" b="0" i="0" u="none" strike="noStrike" dirty="0">
                          <a:solidFill>
                            <a:srgbClr val="FF0000"/>
                          </a:solidFill>
                          <a:effectLst/>
                          <a:latin typeface="Arial Black" panose="020B0A04020102020204" pitchFamily="34" charset="0"/>
                        </a:rPr>
                        <a:t>. </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50" b="0" i="0" u="none" strike="noStrike" dirty="0">
                          <a:solidFill>
                            <a:srgbClr val="FF0000"/>
                          </a:solidFill>
                          <a:effectLst/>
                          <a:latin typeface="Arial Black" panose="020B0A04020102020204" pitchFamily="34" charset="0"/>
                        </a:rPr>
                        <a:t>Krajský přebor</a:t>
                      </a:r>
                    </a:p>
                  </a:txBody>
                  <a:tcPr marL="7724" marR="7724" marT="7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0" i="0" u="none" strike="noStrike" dirty="0">
                          <a:solidFill>
                            <a:srgbClr val="FF0000"/>
                          </a:solidFill>
                          <a:effectLst/>
                          <a:latin typeface="Arial Black" panose="020B0A04020102020204" pitchFamily="34" charset="0"/>
                        </a:rPr>
                        <a:t>Dospělí</a:t>
                      </a:r>
                    </a:p>
                  </a:txBody>
                  <a:tcPr marL="7724" marR="7724" marT="77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834447697"/>
                  </a:ext>
                </a:extLst>
              </a:tr>
              <a:tr h="141957">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7724" marR="7724" marT="7724"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7724" marR="7724" marT="7724" marB="0" anchor="b">
                    <a:lnL>
                      <a:noFill/>
                    </a:lnL>
                    <a:lnR>
                      <a:noFill/>
                    </a:lnR>
                    <a:lnT>
                      <a:noFill/>
                    </a:lnT>
                    <a:lnB>
                      <a:noFill/>
                    </a:lnB>
                    <a:solidFill>
                      <a:srgbClr val="FFFF00"/>
                    </a:solidFill>
                  </a:tcPr>
                </a:tc>
                <a:extLst>
                  <a:ext uri="{0D108BD9-81ED-4DB2-BD59-A6C34878D82A}">
                    <a16:rowId xmlns:a16="http://schemas.microsoft.com/office/drawing/2014/main" val="335547678"/>
                  </a:ext>
                </a:extLst>
              </a:tr>
            </a:tbl>
          </a:graphicData>
        </a:graphic>
      </p:graphicFrame>
      <p:pic>
        <p:nvPicPr>
          <p:cNvPr id="117" name="Obrázek 116"/>
          <p:cNvPicPr>
            <a:picLocks noChangeAspect="1"/>
          </p:cNvPicPr>
          <p:nvPr/>
        </p:nvPicPr>
        <p:blipFill>
          <a:blip r:embed="rId82"/>
          <a:stretch>
            <a:fillRect/>
          </a:stretch>
        </p:blipFill>
        <p:spPr>
          <a:xfrm>
            <a:off x="143991" y="4339852"/>
            <a:ext cx="4464497" cy="2448000"/>
          </a:xfrm>
          <a:prstGeom prst="rect">
            <a:avLst/>
          </a:prstGeom>
          <a:ln w="53975">
            <a:solidFill>
              <a:schemeClr val="accent1"/>
            </a:solidFill>
            <a:prstDash val="sysDash"/>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endParaRPr lang="cs-CZ" sz="800" dirty="0">
              <a:latin typeface="Bookman Old Style" pitchFamily="18" charset="0"/>
            </a:endParaRP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graphicFrame>
        <p:nvGraphicFramePr>
          <p:cNvPr id="216" name="Tabulka 215"/>
          <p:cNvGraphicFramePr>
            <a:graphicFrameLocks noGrp="1"/>
          </p:cNvGraphicFramePr>
          <p:nvPr>
            <p:extLst>
              <p:ext uri="{D42A27DB-BD31-4B8C-83A1-F6EECF244321}">
                <p14:modId xmlns:p14="http://schemas.microsoft.com/office/powerpoint/2010/main" val="1075579174"/>
              </p:ext>
            </p:extLst>
          </p:nvPr>
        </p:nvGraphicFramePr>
        <p:xfrm>
          <a:off x="288008" y="235124"/>
          <a:ext cx="4536846" cy="3057716"/>
        </p:xfrm>
        <a:graphic>
          <a:graphicData uri="http://schemas.openxmlformats.org/drawingml/2006/table">
            <a:tbl>
              <a:tblPr/>
              <a:tblGrid>
                <a:gridCol w="648072">
                  <a:extLst>
                    <a:ext uri="{9D8B030D-6E8A-4147-A177-3AD203B41FA5}">
                      <a16:colId xmlns:a16="http://schemas.microsoft.com/office/drawing/2014/main" val="3480848206"/>
                    </a:ext>
                  </a:extLst>
                </a:gridCol>
                <a:gridCol w="474514">
                  <a:extLst>
                    <a:ext uri="{9D8B030D-6E8A-4147-A177-3AD203B41FA5}">
                      <a16:colId xmlns:a16="http://schemas.microsoft.com/office/drawing/2014/main" val="3087831960"/>
                    </a:ext>
                  </a:extLst>
                </a:gridCol>
                <a:gridCol w="677614">
                  <a:extLst>
                    <a:ext uri="{9D8B030D-6E8A-4147-A177-3AD203B41FA5}">
                      <a16:colId xmlns:a16="http://schemas.microsoft.com/office/drawing/2014/main" val="4057875582"/>
                    </a:ext>
                  </a:extLst>
                </a:gridCol>
                <a:gridCol w="517581">
                  <a:extLst>
                    <a:ext uri="{9D8B030D-6E8A-4147-A177-3AD203B41FA5}">
                      <a16:colId xmlns:a16="http://schemas.microsoft.com/office/drawing/2014/main" val="2927481044"/>
                    </a:ext>
                  </a:extLst>
                </a:gridCol>
                <a:gridCol w="706555">
                  <a:extLst>
                    <a:ext uri="{9D8B030D-6E8A-4147-A177-3AD203B41FA5}">
                      <a16:colId xmlns:a16="http://schemas.microsoft.com/office/drawing/2014/main" val="4181485122"/>
                    </a:ext>
                  </a:extLst>
                </a:gridCol>
                <a:gridCol w="416031">
                  <a:extLst>
                    <a:ext uri="{9D8B030D-6E8A-4147-A177-3AD203B41FA5}">
                      <a16:colId xmlns:a16="http://schemas.microsoft.com/office/drawing/2014/main" val="449805120"/>
                    </a:ext>
                  </a:extLst>
                </a:gridCol>
                <a:gridCol w="561293">
                  <a:extLst>
                    <a:ext uri="{9D8B030D-6E8A-4147-A177-3AD203B41FA5}">
                      <a16:colId xmlns:a16="http://schemas.microsoft.com/office/drawing/2014/main" val="1194355271"/>
                    </a:ext>
                  </a:extLst>
                </a:gridCol>
                <a:gridCol w="535186">
                  <a:extLst>
                    <a:ext uri="{9D8B030D-6E8A-4147-A177-3AD203B41FA5}">
                      <a16:colId xmlns:a16="http://schemas.microsoft.com/office/drawing/2014/main" val="3471415135"/>
                    </a:ext>
                  </a:extLst>
                </a:gridCol>
              </a:tblGrid>
              <a:tr h="305052">
                <a:tc gridSpan="8">
                  <a:txBody>
                    <a:bodyPr/>
                    <a:lstStyle/>
                    <a:p>
                      <a:pPr algn="ctr" fontAlgn="ctr"/>
                      <a:r>
                        <a:rPr lang="cs-CZ" sz="1100" b="0" i="0" u="none" strike="noStrike" dirty="0">
                          <a:solidFill>
                            <a:srgbClr val="000000"/>
                          </a:solidFill>
                          <a:effectLst/>
                          <a:latin typeface="Arial Black" panose="020B0A04020102020204" pitchFamily="34" charset="0"/>
                        </a:rPr>
                        <a:t>Turnaj mladší přípravky Malé Žernoseky 14.4.2018                                                                     Skupina o 13. až 16. místo okresní liga</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38759337"/>
                  </a:ext>
                </a:extLst>
              </a:tr>
              <a:tr h="555825">
                <a:tc>
                  <a:txBody>
                    <a:bodyPr/>
                    <a:lstStyle/>
                    <a:p>
                      <a:pPr algn="ctr" fontAlgn="ctr"/>
                      <a:r>
                        <a:rPr lang="cs-CZ" sz="800" b="0" i="0" u="none" strike="noStrike">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800" b="1" i="0" u="none" strike="noStrike" dirty="0">
                          <a:solidFill>
                            <a:srgbClr val="009900"/>
                          </a:solidFill>
                          <a:effectLst/>
                          <a:latin typeface="Arial Black" panose="020B0A04020102020204" pitchFamily="34" charset="0"/>
                        </a:rPr>
                        <a:t> SK Štětí  A</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SK Sokol Malé Žernoseky</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FK Peruc</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SK Sahara Vědomice</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82823840"/>
                  </a:ext>
                </a:extLst>
              </a:tr>
              <a:tr h="555825">
                <a:tc>
                  <a:txBody>
                    <a:bodyPr/>
                    <a:lstStyle/>
                    <a:p>
                      <a:pPr algn="ctr" fontAlgn="ctr"/>
                      <a:r>
                        <a:rPr lang="cs-CZ" sz="900" b="1" i="0" u="none" strike="noStrike">
                          <a:solidFill>
                            <a:srgbClr val="009900"/>
                          </a:solidFill>
                          <a:effectLst/>
                          <a:latin typeface="Arial Black" panose="020B0A04020102020204" pitchFamily="34" charset="0"/>
                        </a:rPr>
                        <a:t> SK Štětí  A</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2:3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15:9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99669"/>
                  </a:ext>
                </a:extLst>
              </a:tr>
              <a:tr h="555825">
                <a:tc>
                  <a:txBody>
                    <a:bodyPr/>
                    <a:lstStyle/>
                    <a:p>
                      <a:pPr algn="ctr" fontAlgn="ctr"/>
                      <a:r>
                        <a:rPr lang="cs-CZ" sz="900" b="1" i="0" u="none" strike="noStrike" dirty="0">
                          <a:solidFill>
                            <a:srgbClr val="009900"/>
                          </a:solidFill>
                          <a:effectLst/>
                          <a:latin typeface="Arial Black" panose="020B0A04020102020204" pitchFamily="34" charset="0"/>
                        </a:rPr>
                        <a:t>SK Sokol Malé </a:t>
                      </a:r>
                      <a:r>
                        <a:rPr lang="cs-CZ" sz="800" b="1" i="0" u="none" strike="noStrike" dirty="0">
                          <a:solidFill>
                            <a:srgbClr val="009900"/>
                          </a:solidFill>
                          <a:effectLst/>
                          <a:latin typeface="Arial Black" panose="020B0A04020102020204" pitchFamily="34" charset="0"/>
                        </a:rPr>
                        <a:t>Žernoseky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12:2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21:8</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100050"/>
                  </a:ext>
                </a:extLst>
              </a:tr>
              <a:tr h="555825">
                <a:tc>
                  <a:txBody>
                    <a:bodyPr/>
                    <a:lstStyle/>
                    <a:p>
                      <a:pPr algn="ctr" fontAlgn="ctr"/>
                      <a:r>
                        <a:rPr lang="cs-CZ" sz="900" b="1" i="0" u="none" strike="noStrike">
                          <a:solidFill>
                            <a:srgbClr val="009900"/>
                          </a:solidFill>
                          <a:effectLst/>
                          <a:latin typeface="Arial Black" panose="020B0A04020102020204" pitchFamily="34" charset="0"/>
                        </a:rPr>
                        <a:t>FK Peruc</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2:12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3:7</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9:21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26098"/>
                  </a:ext>
                </a:extLst>
              </a:tr>
              <a:tr h="495984">
                <a:tc>
                  <a:txBody>
                    <a:bodyPr/>
                    <a:lstStyle/>
                    <a:p>
                      <a:pPr algn="ctr" fontAlgn="ctr"/>
                      <a:r>
                        <a:rPr lang="cs-CZ" sz="900" b="1" i="0" u="none" strike="noStrike">
                          <a:solidFill>
                            <a:srgbClr val="009900"/>
                          </a:solidFill>
                          <a:effectLst/>
                          <a:latin typeface="Arial Black" panose="020B0A04020102020204" pitchFamily="34" charset="0"/>
                        </a:rPr>
                        <a:t>SK Sahara Vědomice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2:7</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13:16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684680"/>
                  </a:ext>
                </a:extLst>
              </a:tr>
            </a:tbl>
          </a:graphicData>
        </a:graphic>
      </p:graphicFrame>
      <p:graphicFrame>
        <p:nvGraphicFramePr>
          <p:cNvPr id="217" name="Tabulka 216"/>
          <p:cNvGraphicFramePr>
            <a:graphicFrameLocks noGrp="1"/>
          </p:cNvGraphicFramePr>
          <p:nvPr>
            <p:extLst>
              <p:ext uri="{D42A27DB-BD31-4B8C-83A1-F6EECF244321}">
                <p14:modId xmlns:p14="http://schemas.microsoft.com/office/powerpoint/2010/main" val="2553597733"/>
              </p:ext>
            </p:extLst>
          </p:nvPr>
        </p:nvGraphicFramePr>
        <p:xfrm>
          <a:off x="288008" y="3763963"/>
          <a:ext cx="4536846" cy="3057716"/>
        </p:xfrm>
        <a:graphic>
          <a:graphicData uri="http://schemas.openxmlformats.org/drawingml/2006/table">
            <a:tbl>
              <a:tblPr/>
              <a:tblGrid>
                <a:gridCol w="648072">
                  <a:extLst>
                    <a:ext uri="{9D8B030D-6E8A-4147-A177-3AD203B41FA5}">
                      <a16:colId xmlns:a16="http://schemas.microsoft.com/office/drawing/2014/main" val="3480848206"/>
                    </a:ext>
                  </a:extLst>
                </a:gridCol>
                <a:gridCol w="474514">
                  <a:extLst>
                    <a:ext uri="{9D8B030D-6E8A-4147-A177-3AD203B41FA5}">
                      <a16:colId xmlns:a16="http://schemas.microsoft.com/office/drawing/2014/main" val="3087831960"/>
                    </a:ext>
                  </a:extLst>
                </a:gridCol>
                <a:gridCol w="677614">
                  <a:extLst>
                    <a:ext uri="{9D8B030D-6E8A-4147-A177-3AD203B41FA5}">
                      <a16:colId xmlns:a16="http://schemas.microsoft.com/office/drawing/2014/main" val="4057875582"/>
                    </a:ext>
                  </a:extLst>
                </a:gridCol>
                <a:gridCol w="517581">
                  <a:extLst>
                    <a:ext uri="{9D8B030D-6E8A-4147-A177-3AD203B41FA5}">
                      <a16:colId xmlns:a16="http://schemas.microsoft.com/office/drawing/2014/main" val="2927481044"/>
                    </a:ext>
                  </a:extLst>
                </a:gridCol>
                <a:gridCol w="706555">
                  <a:extLst>
                    <a:ext uri="{9D8B030D-6E8A-4147-A177-3AD203B41FA5}">
                      <a16:colId xmlns:a16="http://schemas.microsoft.com/office/drawing/2014/main" val="4181485122"/>
                    </a:ext>
                  </a:extLst>
                </a:gridCol>
                <a:gridCol w="416031">
                  <a:extLst>
                    <a:ext uri="{9D8B030D-6E8A-4147-A177-3AD203B41FA5}">
                      <a16:colId xmlns:a16="http://schemas.microsoft.com/office/drawing/2014/main" val="449805120"/>
                    </a:ext>
                  </a:extLst>
                </a:gridCol>
                <a:gridCol w="561293">
                  <a:extLst>
                    <a:ext uri="{9D8B030D-6E8A-4147-A177-3AD203B41FA5}">
                      <a16:colId xmlns:a16="http://schemas.microsoft.com/office/drawing/2014/main" val="1194355271"/>
                    </a:ext>
                  </a:extLst>
                </a:gridCol>
                <a:gridCol w="535186">
                  <a:extLst>
                    <a:ext uri="{9D8B030D-6E8A-4147-A177-3AD203B41FA5}">
                      <a16:colId xmlns:a16="http://schemas.microsoft.com/office/drawing/2014/main" val="3471415135"/>
                    </a:ext>
                  </a:extLst>
                </a:gridCol>
              </a:tblGrid>
              <a:tr h="305052">
                <a:tc gridSpan="8">
                  <a:txBody>
                    <a:bodyPr/>
                    <a:lstStyle/>
                    <a:p>
                      <a:pPr algn="ctr" fontAlgn="ctr"/>
                      <a:r>
                        <a:rPr lang="cs-CZ" sz="1100" b="0" i="0" u="none" strike="noStrike" dirty="0">
                          <a:solidFill>
                            <a:srgbClr val="000000"/>
                          </a:solidFill>
                          <a:effectLst/>
                          <a:latin typeface="Arial Black" panose="020B0A04020102020204" pitchFamily="34" charset="0"/>
                        </a:rPr>
                        <a:t>Turnaj mladší přípravky Peruc 21.4.2018                                                                     Skupina o 13. až 16. místo okresní liga</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38759337"/>
                  </a:ext>
                </a:extLst>
              </a:tr>
              <a:tr h="555825">
                <a:tc>
                  <a:txBody>
                    <a:bodyPr/>
                    <a:lstStyle/>
                    <a:p>
                      <a:pPr algn="ctr" fontAlgn="ctr"/>
                      <a:r>
                        <a:rPr lang="cs-CZ" sz="800" b="0" i="0" u="none" strike="noStrike">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800" b="1" i="0" u="none" strike="noStrike" dirty="0">
                          <a:solidFill>
                            <a:srgbClr val="009900"/>
                          </a:solidFill>
                          <a:effectLst/>
                          <a:latin typeface="Arial Black" panose="020B0A04020102020204" pitchFamily="34" charset="0"/>
                        </a:rPr>
                        <a:t> SK Štětí  A</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SK Sokol Malé Žernoseky</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FK Peruc</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SK Sahara Vědomice</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82823840"/>
                  </a:ext>
                </a:extLst>
              </a:tr>
              <a:tr h="555825">
                <a:tc>
                  <a:txBody>
                    <a:bodyPr/>
                    <a:lstStyle/>
                    <a:p>
                      <a:pPr algn="ctr" fontAlgn="ctr"/>
                      <a:r>
                        <a:rPr lang="cs-CZ" sz="900" b="1" i="0" u="none" strike="noStrike">
                          <a:solidFill>
                            <a:srgbClr val="009900"/>
                          </a:solidFill>
                          <a:effectLst/>
                          <a:latin typeface="Arial Black" panose="020B0A04020102020204" pitchFamily="34" charset="0"/>
                        </a:rPr>
                        <a:t> SK Štětí  A</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4:1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8:0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18:2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99669"/>
                  </a:ext>
                </a:extLst>
              </a:tr>
              <a:tr h="555825">
                <a:tc>
                  <a:txBody>
                    <a:bodyPr/>
                    <a:lstStyle/>
                    <a:p>
                      <a:pPr algn="ctr" fontAlgn="ctr"/>
                      <a:r>
                        <a:rPr lang="cs-CZ" sz="900" b="1" i="0" u="none" strike="noStrike" dirty="0">
                          <a:solidFill>
                            <a:srgbClr val="009900"/>
                          </a:solidFill>
                          <a:effectLst/>
                          <a:latin typeface="Arial Black" panose="020B0A04020102020204" pitchFamily="34" charset="0"/>
                        </a:rPr>
                        <a:t>SK Sokol Malé </a:t>
                      </a:r>
                      <a:r>
                        <a:rPr lang="cs-CZ" sz="800" b="1" i="0" u="none" strike="noStrike" dirty="0">
                          <a:solidFill>
                            <a:srgbClr val="009900"/>
                          </a:solidFill>
                          <a:effectLst/>
                          <a:latin typeface="Arial Black" panose="020B0A04020102020204" pitchFamily="34" charset="0"/>
                        </a:rPr>
                        <a:t>Žernoseky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4:5</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6:13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100050"/>
                  </a:ext>
                </a:extLst>
              </a:tr>
              <a:tr h="555825">
                <a:tc>
                  <a:txBody>
                    <a:bodyPr/>
                    <a:lstStyle/>
                    <a:p>
                      <a:pPr algn="ctr" fontAlgn="ctr"/>
                      <a:r>
                        <a:rPr lang="cs-CZ" sz="900" b="1" i="0" u="none" strike="noStrike">
                          <a:solidFill>
                            <a:srgbClr val="009900"/>
                          </a:solidFill>
                          <a:effectLst/>
                          <a:latin typeface="Arial Black" panose="020B0A04020102020204" pitchFamily="34" charset="0"/>
                        </a:rPr>
                        <a:t>FK Peruc</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0:8</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5:4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6:1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11:9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26098"/>
                  </a:ext>
                </a:extLst>
              </a:tr>
              <a:tr h="495984">
                <a:tc>
                  <a:txBody>
                    <a:bodyPr/>
                    <a:lstStyle/>
                    <a:p>
                      <a:pPr algn="ctr" fontAlgn="ctr"/>
                      <a:r>
                        <a:rPr lang="cs-CZ" sz="900" b="1" i="0" u="none" strike="noStrike">
                          <a:solidFill>
                            <a:srgbClr val="009900"/>
                          </a:solidFill>
                          <a:effectLst/>
                          <a:latin typeface="Arial Black" panose="020B0A04020102020204" pitchFamily="34" charset="0"/>
                        </a:rPr>
                        <a:t>SK Sahara Vědomice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6:13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684680"/>
                  </a:ext>
                </a:extLst>
              </a:tr>
            </a:tbl>
          </a:graphicData>
        </a:graphic>
      </p:graphicFrame>
      <p:graphicFrame>
        <p:nvGraphicFramePr>
          <p:cNvPr id="219" name="Tabulka 218">
            <a:extLst>
              <a:ext uri="{FF2B5EF4-FFF2-40B4-BE49-F238E27FC236}">
                <a16:creationId xmlns:a16="http://schemas.microsoft.com/office/drawing/2014/main" id="{8231B5D3-1ECA-4709-9B5A-B38DF8EF64F1}"/>
              </a:ext>
            </a:extLst>
          </p:cNvPr>
          <p:cNvGraphicFramePr>
            <a:graphicFrameLocks noGrp="1"/>
          </p:cNvGraphicFramePr>
          <p:nvPr>
            <p:extLst>
              <p:ext uri="{D42A27DB-BD31-4B8C-83A1-F6EECF244321}">
                <p14:modId xmlns:p14="http://schemas.microsoft.com/office/powerpoint/2010/main" val="3715799978"/>
              </p:ext>
            </p:extLst>
          </p:nvPr>
        </p:nvGraphicFramePr>
        <p:xfrm>
          <a:off x="5535687" y="1675290"/>
          <a:ext cx="4473400" cy="4848170"/>
        </p:xfrm>
        <a:graphic>
          <a:graphicData uri="http://schemas.openxmlformats.org/drawingml/2006/table">
            <a:tbl>
              <a:tblPr/>
              <a:tblGrid>
                <a:gridCol w="279234">
                  <a:extLst>
                    <a:ext uri="{9D8B030D-6E8A-4147-A177-3AD203B41FA5}">
                      <a16:colId xmlns:a16="http://schemas.microsoft.com/office/drawing/2014/main" val="2526736674"/>
                    </a:ext>
                  </a:extLst>
                </a:gridCol>
                <a:gridCol w="359105">
                  <a:extLst>
                    <a:ext uri="{9D8B030D-6E8A-4147-A177-3AD203B41FA5}">
                      <a16:colId xmlns:a16="http://schemas.microsoft.com/office/drawing/2014/main" val="2020215235"/>
                    </a:ext>
                  </a:extLst>
                </a:gridCol>
                <a:gridCol w="463504">
                  <a:extLst>
                    <a:ext uri="{9D8B030D-6E8A-4147-A177-3AD203B41FA5}">
                      <a16:colId xmlns:a16="http://schemas.microsoft.com/office/drawing/2014/main" val="500694558"/>
                    </a:ext>
                  </a:extLst>
                </a:gridCol>
                <a:gridCol w="515073">
                  <a:extLst>
                    <a:ext uri="{9D8B030D-6E8A-4147-A177-3AD203B41FA5}">
                      <a16:colId xmlns:a16="http://schemas.microsoft.com/office/drawing/2014/main" val="2718405015"/>
                    </a:ext>
                  </a:extLst>
                </a:gridCol>
                <a:gridCol w="641483">
                  <a:extLst>
                    <a:ext uri="{9D8B030D-6E8A-4147-A177-3AD203B41FA5}">
                      <a16:colId xmlns:a16="http://schemas.microsoft.com/office/drawing/2014/main" val="1027308516"/>
                    </a:ext>
                  </a:extLst>
                </a:gridCol>
                <a:gridCol w="1071653">
                  <a:extLst>
                    <a:ext uri="{9D8B030D-6E8A-4147-A177-3AD203B41FA5}">
                      <a16:colId xmlns:a16="http://schemas.microsoft.com/office/drawing/2014/main" val="710093278"/>
                    </a:ext>
                  </a:extLst>
                </a:gridCol>
                <a:gridCol w="967884">
                  <a:extLst>
                    <a:ext uri="{9D8B030D-6E8A-4147-A177-3AD203B41FA5}">
                      <a16:colId xmlns:a16="http://schemas.microsoft.com/office/drawing/2014/main" val="338921005"/>
                    </a:ext>
                  </a:extLst>
                </a:gridCol>
                <a:gridCol w="175464">
                  <a:extLst>
                    <a:ext uri="{9D8B030D-6E8A-4147-A177-3AD203B41FA5}">
                      <a16:colId xmlns:a16="http://schemas.microsoft.com/office/drawing/2014/main" val="1436781183"/>
                    </a:ext>
                  </a:extLst>
                </a:gridCol>
              </a:tblGrid>
              <a:tr h="265575">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a:noFill/>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a:noFill/>
                    </a:lnB>
                    <a:solidFill>
                      <a:srgbClr val="66FFFF"/>
                    </a:solidFill>
                  </a:tcPr>
                </a:tc>
                <a:extLst>
                  <a:ext uri="{0D108BD9-81ED-4DB2-BD59-A6C34878D82A}">
                    <a16:rowId xmlns:a16="http://schemas.microsoft.com/office/drawing/2014/main" val="2542097909"/>
                  </a:ext>
                </a:extLst>
              </a:tr>
              <a:tr h="668338">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dirty="0">
                          <a:solidFill>
                            <a:srgbClr val="000000"/>
                          </a:solidFill>
                          <a:effectLst/>
                          <a:latin typeface="Arial" panose="020B0604020202020204" pitchFamily="34" charset="0"/>
                        </a:rPr>
                        <a:t>29.4.2018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effectLst/>
                          <a:latin typeface="Arial" panose="020B0604020202020204" pitchFamily="34" charset="0"/>
                        </a:rPr>
                        <a:t>neděle</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effectLst/>
                          <a:latin typeface="Arial" panose="020B0604020202020204" pitchFamily="34" charset="0"/>
                        </a:rPr>
                        <a:t>10:00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dirty="0">
                          <a:solidFill>
                            <a:srgbClr val="000000"/>
                          </a:solidFill>
                          <a:effectLst/>
                          <a:latin typeface="Arial" panose="020B0604020202020204" pitchFamily="34" charset="0"/>
                        </a:rPr>
                        <a:t>Turnaj v Brozanech - SK Štětí, SK Sokol Brozany, FK Slavoj Třebenice, TJ Sokol </a:t>
                      </a:r>
                      <a:r>
                        <a:rPr lang="cs-CZ" sz="1000" b="1" i="0" u="none" strike="noStrike" dirty="0" err="1">
                          <a:solidFill>
                            <a:srgbClr val="000000"/>
                          </a:solidFill>
                          <a:effectLst/>
                          <a:latin typeface="Arial" panose="020B0604020202020204" pitchFamily="34" charset="0"/>
                        </a:rPr>
                        <a:t>Pokratice</a:t>
                      </a:r>
                      <a:endParaRPr lang="cs-CZ" sz="1000" b="1" i="0" u="none" strike="noStrike" dirty="0">
                        <a:solidFill>
                          <a:srgbClr val="000000"/>
                        </a:solidFill>
                        <a:effectLst/>
                        <a:latin typeface="Arial" panose="020B0604020202020204" pitchFamily="34" charset="0"/>
                      </a:endParaRP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a:solidFill>
                            <a:srgbClr val="000000"/>
                          </a:solidFill>
                          <a:effectLst/>
                          <a:latin typeface="Arial" panose="020B0604020202020204" pitchFamily="34" charset="0"/>
                        </a:rPr>
                        <a:t>Starší přípravka</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3880515963"/>
                  </a:ext>
                </a:extLst>
              </a:tr>
              <a:tr h="590167">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a:solidFill>
                            <a:srgbClr val="000000"/>
                          </a:solidFill>
                          <a:effectLst/>
                          <a:latin typeface="Arial" panose="020B0604020202020204" pitchFamily="34" charset="0"/>
                        </a:rPr>
                        <a:t>29.4.2018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effectLst/>
                          <a:latin typeface="Arial" panose="020B0604020202020204" pitchFamily="34" charset="0"/>
                        </a:rPr>
                        <a:t>neděle</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effectLst/>
                          <a:latin typeface="Arial" panose="020B0604020202020204" pitchFamily="34" charset="0"/>
                        </a:rPr>
                        <a:t>10:00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Jiskra Velké Březno</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 </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effectLst/>
                          <a:latin typeface="Arial" panose="020B0604020202020204" pitchFamily="34" charset="0"/>
                        </a:rPr>
                        <a:t>Dorost</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4177052719"/>
                  </a:ext>
                </a:extLst>
              </a:tr>
              <a:tr h="590167">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dirty="0">
                          <a:solidFill>
                            <a:srgbClr val="000000"/>
                          </a:solidFill>
                          <a:effectLst/>
                          <a:latin typeface="Arial" panose="020B0604020202020204" pitchFamily="34" charset="0"/>
                        </a:rPr>
                        <a:t>1.5.</a:t>
                      </a:r>
                    </a:p>
                    <a:p>
                      <a:pPr algn="ctr" rtl="0" fontAlgn="ctr"/>
                      <a:r>
                        <a:rPr lang="cs-CZ" sz="1000" b="1" i="0" u="none" strike="noStrike" dirty="0">
                          <a:solidFill>
                            <a:srgbClr val="000000"/>
                          </a:solidFill>
                          <a:effectLst/>
                          <a:latin typeface="Arial" panose="020B0604020202020204" pitchFamily="34" charset="0"/>
                        </a:rPr>
                        <a:t>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úterý</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11:00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SK Baník Modlany </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 </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Dospělí</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4010117024"/>
                  </a:ext>
                </a:extLst>
              </a:tr>
              <a:tr h="590167">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dirty="0">
                          <a:solidFill>
                            <a:srgbClr val="000000"/>
                          </a:solidFill>
                          <a:effectLst/>
                          <a:latin typeface="Arial" panose="020B0604020202020204" pitchFamily="34" charset="0"/>
                        </a:rPr>
                        <a:t>3.5.</a:t>
                      </a:r>
                    </a:p>
                    <a:p>
                      <a:pPr algn="ctr" rtl="0" fontAlgn="ctr"/>
                      <a:r>
                        <a:rPr lang="cs-CZ" sz="1000" b="1" i="0" u="none" strike="noStrike" dirty="0">
                          <a:solidFill>
                            <a:srgbClr val="000000"/>
                          </a:solidFill>
                          <a:effectLst/>
                          <a:latin typeface="Arial" panose="020B0604020202020204" pitchFamily="34" charset="0"/>
                        </a:rPr>
                        <a:t>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čtvrtek</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17:00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ASK Lovosice</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Minipřípravka</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1340948359"/>
                  </a:ext>
                </a:extLst>
              </a:tr>
              <a:tr h="668338">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dirty="0">
                          <a:solidFill>
                            <a:srgbClr val="000000"/>
                          </a:solidFill>
                          <a:effectLst/>
                          <a:latin typeface="Arial" panose="020B0604020202020204" pitchFamily="34" charset="0"/>
                        </a:rPr>
                        <a:t>5.5.</a:t>
                      </a:r>
                    </a:p>
                    <a:p>
                      <a:pPr algn="ctr" rtl="0" fontAlgn="ctr"/>
                      <a:r>
                        <a:rPr lang="cs-CZ" sz="1000" b="1" i="0" u="none" strike="noStrike" dirty="0">
                          <a:solidFill>
                            <a:srgbClr val="000000"/>
                          </a:solidFill>
                          <a:effectLst/>
                          <a:latin typeface="Arial" panose="020B0604020202020204" pitchFamily="34" charset="0"/>
                        </a:rPr>
                        <a:t>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sobota</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10:00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rtl="0" fontAlgn="ctr"/>
                      <a:r>
                        <a:rPr lang="cs-CZ" sz="1000" b="1" i="0" u="none" strike="noStrike" dirty="0">
                          <a:solidFill>
                            <a:srgbClr val="000000"/>
                          </a:solidFill>
                          <a:effectLst/>
                          <a:latin typeface="Arial" panose="020B0604020202020204" pitchFamily="34" charset="0"/>
                        </a:rPr>
                        <a:t>Turnaj ve Vědomicích -  Brozanech - SK Štětí, SK Sokol Malé Žernoseky, FK Peruc, SK Sahara Vědomice</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rtl="0" fontAlgn="ctr"/>
                      <a:r>
                        <a:rPr lang="cs-CZ" sz="1000" b="1" i="0" u="none" strike="noStrike" dirty="0">
                          <a:solidFill>
                            <a:srgbClr val="000000"/>
                          </a:solidFill>
                          <a:effectLst/>
                          <a:latin typeface="Arial" panose="020B0604020202020204" pitchFamily="34" charset="0"/>
                        </a:rPr>
                        <a:t>Mladší přípravka A</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3674349690"/>
                  </a:ext>
                </a:extLst>
              </a:tr>
              <a:tr h="590167">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dirty="0">
                          <a:solidFill>
                            <a:srgbClr val="000000"/>
                          </a:solidFill>
                          <a:effectLst/>
                          <a:latin typeface="Arial" panose="020B0604020202020204" pitchFamily="34" charset="0"/>
                        </a:rPr>
                        <a:t>5.5.</a:t>
                      </a:r>
                    </a:p>
                    <a:p>
                      <a:pPr algn="ctr" rtl="0" fontAlgn="ctr"/>
                      <a:r>
                        <a:rPr lang="cs-CZ" sz="1000" b="1" i="0" u="none" strike="noStrike" dirty="0">
                          <a:solidFill>
                            <a:srgbClr val="000000"/>
                          </a:solidFill>
                          <a:effectLst/>
                          <a:latin typeface="Arial" panose="020B0604020202020204" pitchFamily="34" charset="0"/>
                        </a:rPr>
                        <a:t>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sobota</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15:00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Bílina </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Dospělí</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1926130079"/>
                  </a:ext>
                </a:extLst>
              </a:tr>
              <a:tr h="590167">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w="12700" cap="flat" cmpd="sng" algn="ctr">
                      <a:solidFill>
                        <a:srgbClr val="000000"/>
                      </a:solidFill>
                      <a:prstDash val="solid"/>
                      <a:round/>
                      <a:headEnd type="none" w="med" len="med"/>
                      <a:tailEnd type="none" w="med" len="med"/>
                    </a:lnR>
                    <a:lnT>
                      <a:noFill/>
                    </a:lnT>
                    <a:lnB>
                      <a:noFill/>
                    </a:lnB>
                    <a:solidFill>
                      <a:srgbClr val="66FFFF"/>
                    </a:solidFill>
                  </a:tcPr>
                </a:tc>
                <a:tc>
                  <a:txBody>
                    <a:bodyPr/>
                    <a:lstStyle/>
                    <a:p>
                      <a:pPr algn="ctr" rtl="0" fontAlgn="ctr"/>
                      <a:r>
                        <a:rPr lang="cs-CZ" sz="1000" b="1" i="0" u="none" strike="noStrike">
                          <a:solidFill>
                            <a:srgbClr val="000000"/>
                          </a:solidFill>
                          <a:effectLst/>
                          <a:latin typeface="Arial" panose="020B0604020202020204" pitchFamily="34" charset="0"/>
                        </a:rPr>
                        <a:t>13.5.2018</a:t>
                      </a:r>
                    </a:p>
                  </a:txBody>
                  <a:tcPr marL="9106" marR="9106" marT="91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effectLst/>
                          <a:latin typeface="Arial" panose="020B0604020202020204" pitchFamily="34" charset="0"/>
                        </a:rPr>
                        <a:t>neděle</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000" b="1" i="0" u="none" strike="noStrike">
                          <a:solidFill>
                            <a:srgbClr val="000000"/>
                          </a:solidFill>
                          <a:effectLst/>
                          <a:latin typeface="Arial" panose="020B0604020202020204" pitchFamily="34" charset="0"/>
                        </a:rPr>
                        <a:t>10:00</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rtl="0" fontAlgn="ctr"/>
                      <a:r>
                        <a:rPr lang="cs-CZ" sz="1000" b="1" i="0" u="none" strike="noStrike">
                          <a:solidFill>
                            <a:srgbClr val="000000"/>
                          </a:solidFill>
                          <a:effectLst/>
                          <a:latin typeface="Arial" panose="020B0604020202020204" pitchFamily="34" charset="0"/>
                        </a:rPr>
                        <a:t>Turnaj v Pokraticích - SK Štětí, Pokratice, Libotenice, Vchynice/Sulejovice </a:t>
                      </a:r>
                    </a:p>
                  </a:txBody>
                  <a:tcPr marL="9106" marR="9106" marT="9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rtl="0" fontAlgn="ctr"/>
                      <a:r>
                        <a:rPr lang="cs-CZ" sz="1000" b="1" i="0" u="none" strike="noStrike" dirty="0">
                          <a:solidFill>
                            <a:srgbClr val="000000"/>
                          </a:solidFill>
                          <a:effectLst/>
                          <a:latin typeface="Arial" panose="020B0604020202020204" pitchFamily="34" charset="0"/>
                        </a:rPr>
                        <a:t>Starší přípravka</a:t>
                      </a:r>
                    </a:p>
                  </a:txBody>
                  <a:tcPr marL="9106" marR="9106" marT="91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w="12700" cap="flat" cmpd="sng" algn="ctr">
                      <a:solidFill>
                        <a:srgbClr val="000000"/>
                      </a:solidFill>
                      <a:prstDash val="solid"/>
                      <a:round/>
                      <a:headEnd type="none" w="med" len="med"/>
                      <a:tailEnd type="none" w="med" len="med"/>
                    </a:lnL>
                    <a:lnR>
                      <a:noFill/>
                    </a:lnR>
                    <a:lnT>
                      <a:noFill/>
                    </a:lnT>
                    <a:lnB>
                      <a:noFill/>
                    </a:lnB>
                    <a:solidFill>
                      <a:srgbClr val="66FFFF"/>
                    </a:solidFill>
                  </a:tcPr>
                </a:tc>
                <a:extLst>
                  <a:ext uri="{0D108BD9-81ED-4DB2-BD59-A6C34878D82A}">
                    <a16:rowId xmlns:a16="http://schemas.microsoft.com/office/drawing/2014/main" val="661510001"/>
                  </a:ext>
                </a:extLst>
              </a:tr>
              <a:tr h="295084">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a:noFill/>
                    </a:lnT>
                    <a:lnB>
                      <a:noFill/>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l" fontAlgn="b"/>
                      <a:r>
                        <a:rPr lang="cs-CZ" sz="1000" b="0" i="0" u="none" strike="noStrike">
                          <a:solidFill>
                            <a:srgbClr val="000000"/>
                          </a:solidFill>
                          <a:effectLst/>
                          <a:latin typeface="Arial" panose="020B0604020202020204" pitchFamily="34" charset="0"/>
                        </a:rPr>
                        <a:t> </a:t>
                      </a:r>
                    </a:p>
                  </a:txBody>
                  <a:tcPr marL="9106" marR="9106" marT="9106" marB="0" anchor="b">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l" fontAlgn="b"/>
                      <a:r>
                        <a:rPr lang="cs-CZ" sz="1000" b="0" i="0" u="none" strike="noStrike" dirty="0">
                          <a:solidFill>
                            <a:srgbClr val="000000"/>
                          </a:solidFill>
                          <a:effectLst/>
                          <a:latin typeface="Arial" panose="020B0604020202020204" pitchFamily="34" charset="0"/>
                        </a:rPr>
                        <a:t> </a:t>
                      </a:r>
                    </a:p>
                  </a:txBody>
                  <a:tcPr marL="9106" marR="9106" marT="9106" marB="0" anchor="b">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l" fontAlgn="b"/>
                      <a:r>
                        <a:rPr lang="cs-CZ" sz="1000" b="0" i="0" u="none" strike="noStrike" dirty="0">
                          <a:solidFill>
                            <a:srgbClr val="000000"/>
                          </a:solidFill>
                          <a:effectLst/>
                          <a:latin typeface="Arial" panose="020B0604020202020204" pitchFamily="34" charset="0"/>
                        </a:rPr>
                        <a:t> </a:t>
                      </a:r>
                    </a:p>
                  </a:txBody>
                  <a:tcPr marL="9106" marR="9106" marT="9106" marB="0" anchor="b">
                    <a:lnL>
                      <a:noFill/>
                    </a:lnL>
                    <a:lnR>
                      <a:noFill/>
                    </a:lnR>
                    <a:lnT>
                      <a:noFill/>
                    </a:lnT>
                    <a:lnB>
                      <a:noFill/>
                    </a:lnB>
                    <a:solidFill>
                      <a:srgbClr val="66FFFF"/>
                    </a:solidFill>
                  </a:tcPr>
                </a:tc>
                <a:extLst>
                  <a:ext uri="{0D108BD9-81ED-4DB2-BD59-A6C34878D82A}">
                    <a16:rowId xmlns:a16="http://schemas.microsoft.com/office/drawing/2014/main" val="213334232"/>
                  </a:ext>
                </a:extLst>
              </a:tr>
            </a:tbl>
          </a:graphicData>
        </a:graphic>
      </p:graphicFrame>
      <p:sp>
        <p:nvSpPr>
          <p:cNvPr id="220" name="TextovéPole 219">
            <a:extLst>
              <a:ext uri="{FF2B5EF4-FFF2-40B4-BE49-F238E27FC236}">
                <a16:creationId xmlns:a16="http://schemas.microsoft.com/office/drawing/2014/main" id="{1E82A647-9DBB-4188-BDB6-B35A19C7733F}"/>
              </a:ext>
            </a:extLst>
          </p:cNvPr>
          <p:cNvSpPr txBox="1"/>
          <p:nvPr/>
        </p:nvSpPr>
        <p:spPr>
          <a:xfrm>
            <a:off x="5535688" y="163116"/>
            <a:ext cx="4473400" cy="1200329"/>
          </a:xfrm>
          <a:prstGeom prst="rect">
            <a:avLst/>
          </a:prstGeom>
          <a:blipFill>
            <a:blip r:embed="rId165"/>
            <a:tile tx="0" ty="0" sx="100000" sy="100000" flip="none" algn="tl"/>
          </a:blipFill>
          <a:effectLst>
            <a:glow rad="101600">
              <a:srgbClr val="FFFF66">
                <a:alpha val="40000"/>
              </a:srgbClr>
            </a:glow>
            <a:softEdge rad="0"/>
          </a:effectLst>
        </p:spPr>
        <p:txBody>
          <a:bodyPr wrap="square" rtlCol="0">
            <a:spAutoFit/>
          </a:bodyPr>
          <a:lstStyle/>
          <a:p>
            <a:pPr algn="ctr"/>
            <a:r>
              <a:rPr lang="cs-CZ" sz="2400" dirty="0">
                <a:ln w="12700">
                  <a:solidFill>
                    <a:srgbClr val="FFFF00"/>
                  </a:solidFill>
                </a:ln>
                <a:latin typeface="Arial Black" panose="020B0A04020102020204" pitchFamily="34" charset="0"/>
              </a:rPr>
              <a:t>Fotbalisté Štětí na přelomu  dubna a května  u svých soupeřů </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endParaRPr lang="cs-CZ" sz="800" dirty="0">
              <a:latin typeface="Bookman Old Style" pitchFamily="18" charset="0"/>
            </a:endParaRP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5" name="Obdélník 4"/>
          <p:cNvSpPr/>
          <p:nvPr/>
        </p:nvSpPr>
        <p:spPr>
          <a:xfrm>
            <a:off x="5400577" y="91108"/>
            <a:ext cx="4752528" cy="1754326"/>
          </a:xfrm>
          <a:prstGeom prst="rect">
            <a:avLst/>
          </a:prstGeom>
          <a:blipFill>
            <a:blip r:embed="rId75"/>
            <a:tile tx="0" ty="0" sx="100000" sy="100000" flip="none" algn="tl"/>
          </a:blipFill>
        </p:spPr>
        <p:txBody>
          <a:bodyPr wrap="square">
            <a:spAutoFit/>
          </a:bodyPr>
          <a:lstStyle/>
          <a:p>
            <a:pPr algn="ctr" fontAlgn="ctr"/>
            <a:r>
              <a:rPr lang="cs-CZ" sz="2400" u="sng" dirty="0">
                <a:solidFill>
                  <a:srgbClr val="000000"/>
                </a:solidFill>
                <a:effectLst>
                  <a:outerShdw blurRad="38100" dist="38100" dir="2700000" algn="tl">
                    <a:srgbClr val="000000">
                      <a:alpha val="43137"/>
                    </a:srgbClr>
                  </a:outerShdw>
                </a:effectLst>
                <a:latin typeface="Bookman Old Style" panose="02050604050505020204" pitchFamily="18" charset="0"/>
              </a:rPr>
              <a:t>Mladší přípravka se lepší turnaj od turnaje a celkově je již na 1. místě</a:t>
            </a:r>
          </a:p>
          <a:p>
            <a:pPr algn="ctr" fontAlgn="ctr"/>
            <a:r>
              <a:rPr lang="cs-CZ" sz="1800" dirty="0">
                <a:solidFill>
                  <a:srgbClr val="000000"/>
                </a:solidFill>
                <a:effectLst>
                  <a:outerShdw blurRad="38100" dist="38100" dir="2700000" algn="tl">
                    <a:srgbClr val="000000">
                      <a:alpha val="43137"/>
                    </a:srgbClr>
                  </a:outerShdw>
                </a:effectLst>
                <a:latin typeface="Bookman Old Style" panose="02050604050505020204" pitchFamily="18" charset="0"/>
              </a:rPr>
              <a:t>Skupina o 13. až 16. místo </a:t>
            </a:r>
          </a:p>
          <a:p>
            <a:pPr algn="ctr" fontAlgn="ctr"/>
            <a:r>
              <a:rPr lang="cs-CZ" sz="1800" dirty="0">
                <a:solidFill>
                  <a:srgbClr val="000000"/>
                </a:solidFill>
                <a:effectLst>
                  <a:outerShdw blurRad="38100" dist="38100" dir="2700000" algn="tl">
                    <a:srgbClr val="000000">
                      <a:alpha val="43137"/>
                    </a:srgbClr>
                  </a:outerShdw>
                </a:effectLst>
                <a:latin typeface="Bookman Old Style" panose="02050604050505020204" pitchFamily="18" charset="0"/>
              </a:rPr>
              <a:t>okresní liga</a:t>
            </a:r>
          </a:p>
        </p:txBody>
      </p:sp>
      <p:graphicFrame>
        <p:nvGraphicFramePr>
          <p:cNvPr id="8" name="Tabulka 7"/>
          <p:cNvGraphicFramePr>
            <a:graphicFrameLocks noGrp="1"/>
          </p:cNvGraphicFramePr>
          <p:nvPr>
            <p:extLst>
              <p:ext uri="{D42A27DB-BD31-4B8C-83A1-F6EECF244321}">
                <p14:modId xmlns:p14="http://schemas.microsoft.com/office/powerpoint/2010/main" val="1057096082"/>
              </p:ext>
            </p:extLst>
          </p:nvPr>
        </p:nvGraphicFramePr>
        <p:xfrm>
          <a:off x="5400577" y="2119356"/>
          <a:ext cx="4719613" cy="1584176"/>
        </p:xfrm>
        <a:graphic>
          <a:graphicData uri="http://schemas.openxmlformats.org/drawingml/2006/table">
            <a:tbl>
              <a:tblPr/>
              <a:tblGrid>
                <a:gridCol w="587656">
                  <a:extLst>
                    <a:ext uri="{9D8B030D-6E8A-4147-A177-3AD203B41FA5}">
                      <a16:colId xmlns:a16="http://schemas.microsoft.com/office/drawing/2014/main" val="511168019"/>
                    </a:ext>
                  </a:extLst>
                </a:gridCol>
                <a:gridCol w="1358955">
                  <a:extLst>
                    <a:ext uri="{9D8B030D-6E8A-4147-A177-3AD203B41FA5}">
                      <a16:colId xmlns:a16="http://schemas.microsoft.com/office/drawing/2014/main" val="1264398320"/>
                    </a:ext>
                  </a:extLst>
                </a:gridCol>
                <a:gridCol w="452985">
                  <a:extLst>
                    <a:ext uri="{9D8B030D-6E8A-4147-A177-3AD203B41FA5}">
                      <a16:colId xmlns:a16="http://schemas.microsoft.com/office/drawing/2014/main" val="592897133"/>
                    </a:ext>
                  </a:extLst>
                </a:gridCol>
                <a:gridCol w="394831">
                  <a:extLst>
                    <a:ext uri="{9D8B030D-6E8A-4147-A177-3AD203B41FA5}">
                      <a16:colId xmlns:a16="http://schemas.microsoft.com/office/drawing/2014/main" val="3204191744"/>
                    </a:ext>
                  </a:extLst>
                </a:gridCol>
                <a:gridCol w="391771">
                  <a:extLst>
                    <a:ext uri="{9D8B030D-6E8A-4147-A177-3AD203B41FA5}">
                      <a16:colId xmlns:a16="http://schemas.microsoft.com/office/drawing/2014/main" val="2771351746"/>
                    </a:ext>
                  </a:extLst>
                </a:gridCol>
                <a:gridCol w="358103">
                  <a:extLst>
                    <a:ext uri="{9D8B030D-6E8A-4147-A177-3AD203B41FA5}">
                      <a16:colId xmlns:a16="http://schemas.microsoft.com/office/drawing/2014/main" val="3362755681"/>
                    </a:ext>
                  </a:extLst>
                </a:gridCol>
                <a:gridCol w="587656">
                  <a:extLst>
                    <a:ext uri="{9D8B030D-6E8A-4147-A177-3AD203B41FA5}">
                      <a16:colId xmlns:a16="http://schemas.microsoft.com/office/drawing/2014/main" val="2002624012"/>
                    </a:ext>
                  </a:extLst>
                </a:gridCol>
                <a:gridCol w="587656">
                  <a:extLst>
                    <a:ext uri="{9D8B030D-6E8A-4147-A177-3AD203B41FA5}">
                      <a16:colId xmlns:a16="http://schemas.microsoft.com/office/drawing/2014/main" val="364904013"/>
                    </a:ext>
                  </a:extLst>
                </a:gridCol>
              </a:tblGrid>
              <a:tr h="396044">
                <a:tc>
                  <a:txBody>
                    <a:bodyPr/>
                    <a:lstStyle/>
                    <a:p>
                      <a:pPr algn="ctr" fontAlgn="ctr"/>
                      <a:r>
                        <a:rPr lang="cs-CZ" sz="1600" b="1" i="0" u="none" strike="noStrike" dirty="0">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FF6699"/>
                    </a:solidFill>
                  </a:tcPr>
                </a:tc>
                <a:tc>
                  <a:txBody>
                    <a:bodyPr/>
                    <a:lstStyle/>
                    <a:p>
                      <a:pPr algn="ctr" fontAlgn="ctr"/>
                      <a:r>
                        <a:rPr lang="cs-CZ" sz="1600" b="1" i="0" u="none" strike="noStrike">
                          <a:solidFill>
                            <a:srgbClr val="151515"/>
                          </a:solidFill>
                          <a:effectLst/>
                          <a:latin typeface="Arial Black" panose="020B0A04020102020204" pitchFamily="34" charset="0"/>
                        </a:rPr>
                        <a:t>Štětí</a:t>
                      </a:r>
                    </a:p>
                  </a:txBody>
                  <a:tcPr marL="9525" marR="9525" marT="9525" marB="0" anchor="ctr">
                    <a:lnL>
                      <a:noFill/>
                    </a:lnL>
                    <a:lnR>
                      <a:noFill/>
                    </a:lnR>
                    <a:lnT>
                      <a:noFill/>
                    </a:lnT>
                    <a:lnB>
                      <a:noFill/>
                    </a:lnB>
                    <a:solidFill>
                      <a:srgbClr val="FF6699"/>
                    </a:solidFill>
                  </a:tcPr>
                </a:tc>
                <a:tc>
                  <a:txBody>
                    <a:bodyPr/>
                    <a:lstStyle/>
                    <a:p>
                      <a:pPr algn="ctr" fontAlgn="ctr"/>
                      <a:r>
                        <a:rPr lang="cs-CZ" sz="16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FF6699"/>
                    </a:solidFill>
                  </a:tcPr>
                </a:tc>
                <a:tc>
                  <a:txBody>
                    <a:bodyPr/>
                    <a:lstStyle/>
                    <a:p>
                      <a:pPr algn="ctr" fontAlgn="ctr"/>
                      <a:r>
                        <a:rPr lang="cs-CZ" sz="1600" b="1" i="0" u="none" strike="noStrike">
                          <a:solidFill>
                            <a:srgbClr val="151515"/>
                          </a:solidFill>
                          <a:effectLst/>
                          <a:latin typeface="Arial Black" panose="020B0A04020102020204" pitchFamily="34" charset="0"/>
                        </a:rPr>
                        <a:t>5</a:t>
                      </a:r>
                    </a:p>
                  </a:txBody>
                  <a:tcPr marL="9525" marR="9525" marT="9525" marB="0" anchor="ctr">
                    <a:lnL>
                      <a:noFill/>
                    </a:lnL>
                    <a:lnR>
                      <a:noFill/>
                    </a:lnR>
                    <a:lnT>
                      <a:noFill/>
                    </a:lnT>
                    <a:lnB>
                      <a:noFill/>
                    </a:lnB>
                    <a:solidFill>
                      <a:srgbClr val="FF6699"/>
                    </a:solidFill>
                  </a:tcPr>
                </a:tc>
                <a:tc>
                  <a:txBody>
                    <a:bodyPr/>
                    <a:lstStyle/>
                    <a:p>
                      <a:pPr algn="ctr" fontAlgn="ctr"/>
                      <a:r>
                        <a:rPr lang="cs-CZ" sz="1600" b="1" i="0" u="none" strike="noStrike">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FF6699"/>
                    </a:solidFill>
                  </a:tcPr>
                </a:tc>
                <a:tc>
                  <a:txBody>
                    <a:bodyPr/>
                    <a:lstStyle/>
                    <a:p>
                      <a:pPr algn="ctr" fontAlgn="ctr"/>
                      <a:r>
                        <a:rPr lang="cs-CZ" sz="16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FF6699"/>
                    </a:solidFill>
                  </a:tcPr>
                </a:tc>
                <a:tc>
                  <a:txBody>
                    <a:bodyPr/>
                    <a:lstStyle/>
                    <a:p>
                      <a:pPr algn="ctr" fontAlgn="ctr"/>
                      <a:r>
                        <a:rPr lang="cs-CZ" sz="1400" b="1" i="0" u="none" strike="noStrike" dirty="0">
                          <a:solidFill>
                            <a:srgbClr val="000000"/>
                          </a:solidFill>
                          <a:effectLst/>
                          <a:latin typeface="Arial Black" panose="020B0A04020102020204" pitchFamily="34" charset="0"/>
                        </a:rPr>
                        <a:t>53:43</a:t>
                      </a:r>
                    </a:p>
                  </a:txBody>
                  <a:tcPr marL="9525" marR="9525" marT="9525" marB="0" anchor="ctr">
                    <a:lnL>
                      <a:noFill/>
                    </a:lnL>
                    <a:lnR>
                      <a:noFill/>
                    </a:lnR>
                    <a:lnT>
                      <a:noFill/>
                    </a:lnT>
                    <a:lnB>
                      <a:noFill/>
                    </a:lnB>
                    <a:solidFill>
                      <a:srgbClr val="FF6699"/>
                    </a:solidFill>
                  </a:tcPr>
                </a:tc>
                <a:tc>
                  <a:txBody>
                    <a:bodyPr/>
                    <a:lstStyle/>
                    <a:p>
                      <a:pPr algn="ctr" fontAlgn="ctr"/>
                      <a:r>
                        <a:rPr lang="cs-CZ" sz="1600" b="1" i="0" u="none" strike="noStrike" dirty="0">
                          <a:solidFill>
                            <a:srgbClr val="151515"/>
                          </a:solidFill>
                          <a:effectLst/>
                          <a:latin typeface="Arial Black" panose="020B0A04020102020204" pitchFamily="34" charset="0"/>
                        </a:rPr>
                        <a:t>16</a:t>
                      </a:r>
                    </a:p>
                  </a:txBody>
                  <a:tcPr marL="9525" marR="9525" marT="9525" marB="0" anchor="ctr">
                    <a:lnL>
                      <a:noFill/>
                    </a:lnL>
                    <a:lnR>
                      <a:noFill/>
                    </a:lnR>
                    <a:lnT>
                      <a:noFill/>
                    </a:lnT>
                    <a:lnB>
                      <a:noFill/>
                    </a:lnB>
                    <a:solidFill>
                      <a:srgbClr val="FF6699"/>
                    </a:solidFill>
                  </a:tcPr>
                </a:tc>
                <a:extLst>
                  <a:ext uri="{0D108BD9-81ED-4DB2-BD59-A6C34878D82A}">
                    <a16:rowId xmlns:a16="http://schemas.microsoft.com/office/drawing/2014/main" val="2242072821"/>
                  </a:ext>
                </a:extLst>
              </a:tr>
              <a:tr h="396044">
                <a:tc>
                  <a:txBody>
                    <a:bodyPr/>
                    <a:lstStyle/>
                    <a:p>
                      <a:pPr algn="ctr" fontAlgn="ctr"/>
                      <a:r>
                        <a:rPr lang="cs-CZ" sz="1200" b="1" i="0" u="none" strike="noStrike" dirty="0">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151515"/>
                          </a:solidFill>
                          <a:effectLst/>
                          <a:latin typeface="Arial Black" panose="020B0A04020102020204" pitchFamily="34" charset="0"/>
                        </a:rPr>
                        <a:t>Malé Žernoseky</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151515"/>
                          </a:solidFill>
                          <a:effectLst/>
                          <a:latin typeface="Arial Black" panose="020B0A04020102020204" pitchFamily="34" charset="0"/>
                        </a:rPr>
                        <a:t>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4</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Black" panose="020B0A04020102020204" pitchFamily="34" charset="0"/>
                        </a:rPr>
                        <a:t>53:37</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15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061334636"/>
                  </a:ext>
                </a:extLst>
              </a:tr>
              <a:tr h="396044">
                <a:tc>
                  <a:txBody>
                    <a:bodyPr/>
                    <a:lstStyle/>
                    <a:p>
                      <a:pPr algn="ctr" fontAlgn="ctr"/>
                      <a:r>
                        <a:rPr lang="cs-CZ" sz="12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dirty="0">
                          <a:solidFill>
                            <a:srgbClr val="151515"/>
                          </a:solidFill>
                          <a:effectLst/>
                          <a:latin typeface="Arial Black" panose="020B0A04020102020204" pitchFamily="34" charset="0"/>
                        </a:rPr>
                        <a:t>Peruc</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a:solidFill>
                            <a:srgbClr val="151515"/>
                          </a:solidFill>
                          <a:effectLst/>
                          <a:latin typeface="Arial Black" panose="020B0A04020102020204" pitchFamily="34" charset="0"/>
                        </a:rPr>
                        <a:t>5</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dirty="0">
                          <a:solidFill>
                            <a:srgbClr val="151515"/>
                          </a:solidFill>
                          <a:effectLst/>
                          <a:latin typeface="Arial Black" panose="020B0A04020102020204" pitchFamily="34" charset="0"/>
                        </a:rPr>
                        <a:t>4</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dirty="0">
                          <a:solidFill>
                            <a:srgbClr val="000000"/>
                          </a:solidFill>
                          <a:effectLst/>
                          <a:latin typeface="Arial Black" panose="020B0A04020102020204" pitchFamily="34" charset="0"/>
                        </a:rPr>
                        <a:t>49:59</a:t>
                      </a:r>
                    </a:p>
                  </a:txBody>
                  <a:tcPr marL="9525" marR="9525" marT="9525" marB="0" anchor="ctr">
                    <a:lnL>
                      <a:noFill/>
                    </a:lnL>
                    <a:lnR>
                      <a:noFill/>
                    </a:lnR>
                    <a:lnT>
                      <a:noFill/>
                    </a:lnT>
                    <a:lnB>
                      <a:noFill/>
                    </a:lnB>
                    <a:solidFill>
                      <a:srgbClr val="FF6699"/>
                    </a:solidFill>
                  </a:tcPr>
                </a:tc>
                <a:tc>
                  <a:txBody>
                    <a:bodyPr/>
                    <a:lstStyle/>
                    <a:p>
                      <a:pPr algn="ctr" fontAlgn="ctr"/>
                      <a:r>
                        <a:rPr lang="cs-CZ" sz="1200" b="1" i="0" u="none" strike="noStrike" dirty="0">
                          <a:solidFill>
                            <a:srgbClr val="151515"/>
                          </a:solidFill>
                          <a:effectLst/>
                          <a:latin typeface="Arial Black" panose="020B0A04020102020204" pitchFamily="34" charset="0"/>
                        </a:rPr>
                        <a:t>15</a:t>
                      </a:r>
                    </a:p>
                  </a:txBody>
                  <a:tcPr marL="9525" marR="9525" marT="9525" marB="0" anchor="ctr">
                    <a:lnL>
                      <a:noFill/>
                    </a:lnL>
                    <a:lnR>
                      <a:noFill/>
                    </a:lnR>
                    <a:lnT>
                      <a:noFill/>
                    </a:lnT>
                    <a:lnB>
                      <a:noFill/>
                    </a:lnB>
                    <a:solidFill>
                      <a:srgbClr val="FF6699"/>
                    </a:solidFill>
                  </a:tcPr>
                </a:tc>
                <a:extLst>
                  <a:ext uri="{0D108BD9-81ED-4DB2-BD59-A6C34878D82A}">
                    <a16:rowId xmlns:a16="http://schemas.microsoft.com/office/drawing/2014/main" val="3740468176"/>
                  </a:ext>
                </a:extLst>
              </a:tr>
              <a:tr h="396044">
                <a:tc>
                  <a:txBody>
                    <a:bodyPr/>
                    <a:lstStyle/>
                    <a:p>
                      <a:pPr algn="ctr" fontAlgn="ctr"/>
                      <a:r>
                        <a:rPr lang="cs-CZ" sz="1200" b="1" i="0" u="none" strike="noStrike">
                          <a:solidFill>
                            <a:srgbClr val="151515"/>
                          </a:solidFill>
                          <a:effectLst/>
                          <a:latin typeface="Arial Black" panose="020B0A04020102020204" pitchFamily="34" charset="0"/>
                        </a:rPr>
                        <a:t>4</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Vědomice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151515"/>
                          </a:solidFill>
                          <a:effectLst/>
                          <a:latin typeface="Arial Black" panose="020B0A04020102020204" pitchFamily="34" charset="0"/>
                        </a:rPr>
                        <a:t>6</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Black" panose="020B0A04020102020204" pitchFamily="34" charset="0"/>
                        </a:rPr>
                        <a:t>36:55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151515"/>
                          </a:solidFill>
                          <a:effectLst/>
                          <a:latin typeface="Arial Black" panose="020B0A04020102020204" pitchFamily="34" charset="0"/>
                        </a:rPr>
                        <a:t>7</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161153190"/>
                  </a:ext>
                </a:extLst>
              </a:tr>
            </a:tbl>
          </a:graphicData>
        </a:graphic>
      </p:graphicFrame>
      <p:sp>
        <p:nvSpPr>
          <p:cNvPr id="85" name="TextovéPole 84"/>
          <p:cNvSpPr txBox="1"/>
          <p:nvPr/>
        </p:nvSpPr>
        <p:spPr>
          <a:xfrm>
            <a:off x="5418176" y="4014254"/>
            <a:ext cx="4702013" cy="1384995"/>
          </a:xfrm>
          <a:prstGeom prst="rect">
            <a:avLst/>
          </a:prstGeom>
          <a:solidFill>
            <a:srgbClr val="FFFF66"/>
          </a:solidFill>
          <a:effectLst>
            <a:glow>
              <a:srgbClr val="FFFF66">
                <a:alpha val="40000"/>
              </a:srgbClr>
            </a:glow>
            <a:softEdge rad="0"/>
          </a:effectLst>
        </p:spPr>
        <p:txBody>
          <a:bodyPr wrap="square" rtlCol="0">
            <a:spAutoFit/>
          </a:bodyPr>
          <a:lstStyle/>
          <a:p>
            <a:r>
              <a:rPr lang="cs-CZ" sz="1400" u="sng" dirty="0">
                <a:latin typeface="Arial Black" panose="020B0A04020102020204" pitchFamily="34" charset="0"/>
              </a:rPr>
              <a:t>Sestava:</a:t>
            </a:r>
            <a:r>
              <a:rPr lang="cs-CZ" sz="1400" dirty="0">
                <a:latin typeface="Arial Black" panose="020B0A04020102020204" pitchFamily="34" charset="0"/>
              </a:rPr>
              <a:t> Oldřich Jirásek, Sebastian </a:t>
            </a:r>
            <a:r>
              <a:rPr lang="cs-CZ" sz="1400" dirty="0" err="1">
                <a:latin typeface="Arial Black" panose="020B0A04020102020204" pitchFamily="34" charset="0"/>
              </a:rPr>
              <a:t>Králik</a:t>
            </a:r>
            <a:r>
              <a:rPr lang="cs-CZ" sz="1400" dirty="0">
                <a:latin typeface="Arial Black" panose="020B0A04020102020204" pitchFamily="34" charset="0"/>
              </a:rPr>
              <a:t>,   </a:t>
            </a:r>
          </a:p>
          <a:p>
            <a:r>
              <a:rPr lang="cs-CZ" sz="1400" dirty="0">
                <a:latin typeface="Arial Black" panose="020B0A04020102020204" pitchFamily="34" charset="0"/>
              </a:rPr>
              <a:t>               Petr </a:t>
            </a:r>
            <a:r>
              <a:rPr lang="cs-CZ" sz="1400" dirty="0" err="1">
                <a:latin typeface="Arial Black" panose="020B0A04020102020204" pitchFamily="34" charset="0"/>
              </a:rPr>
              <a:t>Macoszek</a:t>
            </a:r>
            <a:r>
              <a:rPr lang="cs-CZ" sz="1400" dirty="0">
                <a:latin typeface="Arial Black" panose="020B0A04020102020204" pitchFamily="34" charset="0"/>
              </a:rPr>
              <a:t>, Václav Marek, David  </a:t>
            </a:r>
          </a:p>
          <a:p>
            <a:r>
              <a:rPr lang="cs-CZ" sz="1400" dirty="0">
                <a:latin typeface="Arial Black" panose="020B0A04020102020204" pitchFamily="34" charset="0"/>
              </a:rPr>
              <a:t>               Novák, Pavel Novotný, Matěj </a:t>
            </a:r>
          </a:p>
          <a:p>
            <a:r>
              <a:rPr lang="cs-CZ" sz="1400" dirty="0">
                <a:latin typeface="Arial Black" panose="020B0A04020102020204" pitchFamily="34" charset="0"/>
              </a:rPr>
              <a:t>               </a:t>
            </a:r>
            <a:r>
              <a:rPr lang="cs-CZ" sz="1400" dirty="0" err="1">
                <a:latin typeface="Arial Black" panose="020B0A04020102020204" pitchFamily="34" charset="0"/>
              </a:rPr>
              <a:t>Prosický</a:t>
            </a:r>
            <a:r>
              <a:rPr lang="cs-CZ" sz="1400" dirty="0">
                <a:latin typeface="Arial Black" panose="020B0A04020102020204" pitchFamily="34" charset="0"/>
              </a:rPr>
              <a:t>, Kevin </a:t>
            </a:r>
            <a:r>
              <a:rPr lang="cs-CZ" sz="1400" dirty="0" err="1">
                <a:latin typeface="Arial Black" panose="020B0A04020102020204" pitchFamily="34" charset="0"/>
              </a:rPr>
              <a:t>Uřidil</a:t>
            </a:r>
            <a:r>
              <a:rPr lang="cs-CZ" sz="1400" dirty="0">
                <a:latin typeface="Arial Black" panose="020B0A04020102020204" pitchFamily="34" charset="0"/>
              </a:rPr>
              <a:t>,  Jakub </a:t>
            </a:r>
            <a:r>
              <a:rPr lang="cs-CZ" sz="1400" dirty="0" err="1">
                <a:latin typeface="Arial Black" panose="020B0A04020102020204" pitchFamily="34" charset="0"/>
              </a:rPr>
              <a:t>Woska</a:t>
            </a:r>
            <a:r>
              <a:rPr lang="cs-CZ" sz="1400" dirty="0">
                <a:latin typeface="Arial Black" panose="020B0A04020102020204" pitchFamily="34" charset="0"/>
              </a:rPr>
              <a:t>,  </a:t>
            </a:r>
          </a:p>
          <a:p>
            <a:r>
              <a:rPr lang="cs-CZ" sz="1400" dirty="0">
                <a:latin typeface="Arial Black" panose="020B0A04020102020204" pitchFamily="34" charset="0"/>
              </a:rPr>
              <a:t>              Vojtěch Vencálek</a:t>
            </a:r>
          </a:p>
          <a:p>
            <a:r>
              <a:rPr lang="cs-CZ" sz="1400" u="sng" dirty="0">
                <a:latin typeface="Arial Black" panose="020B0A04020102020204" pitchFamily="34" charset="0"/>
              </a:rPr>
              <a:t>Trenér:</a:t>
            </a:r>
            <a:r>
              <a:rPr lang="cs-CZ" sz="1400" dirty="0">
                <a:latin typeface="Arial Black" panose="020B0A04020102020204" pitchFamily="34" charset="0"/>
              </a:rPr>
              <a:t> </a:t>
            </a:r>
            <a:r>
              <a:rPr lang="cs-CZ" sz="1400" dirty="0" err="1">
                <a:latin typeface="Arial Black" panose="020B0A04020102020204" pitchFamily="34" charset="0"/>
              </a:rPr>
              <a:t>J.Špaček</a:t>
            </a:r>
            <a:r>
              <a:rPr lang="cs-CZ" sz="1400" dirty="0">
                <a:latin typeface="Arial Black" panose="020B0A04020102020204" pitchFamily="34" charset="0"/>
              </a:rPr>
              <a:t>, </a:t>
            </a:r>
            <a:r>
              <a:rPr lang="cs-CZ" sz="1400" dirty="0" err="1">
                <a:latin typeface="Arial Black" panose="020B0A04020102020204" pitchFamily="34" charset="0"/>
              </a:rPr>
              <a:t>E.Trojan</a:t>
            </a:r>
            <a:endParaRPr lang="cs-CZ" sz="1400" dirty="0">
              <a:latin typeface="Arial Black" panose="020B0A04020102020204" pitchFamily="34" charset="0"/>
            </a:endParaRPr>
          </a:p>
        </p:txBody>
      </p:sp>
      <p:pic>
        <p:nvPicPr>
          <p:cNvPr id="9" name="Obrázek 8" descr="hill012-2011 - Reading - MOONS"/>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6854935" y="5455393"/>
            <a:ext cx="1697194" cy="1499975"/>
          </a:xfrm>
          <a:prstGeom prst="rect">
            <a:avLst/>
          </a:prstGeom>
        </p:spPr>
      </p:pic>
      <p:pic>
        <p:nvPicPr>
          <p:cNvPr id="3" name="Obrázek 2"/>
          <p:cNvPicPr>
            <a:picLocks noChangeAspect="1"/>
          </p:cNvPicPr>
          <p:nvPr/>
        </p:nvPicPr>
        <p:blipFill>
          <a:blip r:embed="rId77"/>
          <a:stretch>
            <a:fillRect/>
          </a:stretch>
        </p:blipFill>
        <p:spPr>
          <a:xfrm>
            <a:off x="1832151" y="3922928"/>
            <a:ext cx="687696" cy="684000"/>
          </a:xfrm>
          <a:prstGeom prst="rect">
            <a:avLst/>
          </a:prstGeom>
        </p:spPr>
      </p:pic>
      <p:sp>
        <p:nvSpPr>
          <p:cNvPr id="6" name="Obdélník 5"/>
          <p:cNvSpPr/>
          <p:nvPr/>
        </p:nvSpPr>
        <p:spPr>
          <a:xfrm>
            <a:off x="216000" y="97298"/>
            <a:ext cx="4464495" cy="1261884"/>
          </a:xfrm>
          <a:prstGeom prst="rect">
            <a:avLst/>
          </a:prstGeom>
          <a:solidFill>
            <a:srgbClr val="FFFF00"/>
          </a:solidFill>
          <a:effectLst>
            <a:glow rad="101600">
              <a:srgbClr val="00FF00">
                <a:alpha val="40000"/>
              </a:srgbClr>
            </a:glow>
            <a:softEdge rad="406400"/>
          </a:effectLst>
        </p:spPr>
        <p:txBody>
          <a:bodyPr wrap="square" lIns="91440" tIns="45720" rIns="91440" bIns="45720">
            <a:spAutoFit/>
          </a:bodyPr>
          <a:lstStyle/>
          <a:p>
            <a:pPr algn="ctr"/>
            <a:r>
              <a:rPr lang="cs-CZ" sz="2400" b="1" cap="none" spc="50" dirty="0">
                <a:ln w="9525" cmpd="sng">
                  <a:solidFill>
                    <a:schemeClr val="accent1"/>
                  </a:solidFill>
                  <a:prstDash val="solid"/>
                </a:ln>
                <a:solidFill>
                  <a:srgbClr val="FF0000"/>
                </a:solidFill>
                <a:effectLst>
                  <a:glow rad="38100">
                    <a:schemeClr val="accent1">
                      <a:alpha val="40000"/>
                    </a:schemeClr>
                  </a:glow>
                </a:effectLst>
              </a:rPr>
              <a:t>Vítáme na našem stadionu nováčka  soutěže</a:t>
            </a:r>
          </a:p>
          <a:p>
            <a:pPr algn="ctr"/>
            <a:r>
              <a:rPr lang="cs-CZ" sz="2800" spc="50" dirty="0">
                <a:ln w="9525" cmpd="sng">
                  <a:solidFill>
                    <a:schemeClr val="accent1"/>
                  </a:solidFill>
                  <a:prstDash val="solid"/>
                </a:ln>
                <a:solidFill>
                  <a:srgbClr val="000099"/>
                </a:solidFill>
                <a:effectLst>
                  <a:glow rad="38100">
                    <a:schemeClr val="accent1">
                      <a:alpha val="40000"/>
                    </a:schemeClr>
                  </a:glow>
                </a:effectLst>
                <a:latin typeface="Arial Black" panose="020B0A04020102020204" pitchFamily="34" charset="0"/>
              </a:rPr>
              <a:t>FK </a:t>
            </a:r>
            <a:r>
              <a:rPr lang="cs-CZ" sz="2800" spc="50" dirty="0" err="1">
                <a:ln w="9525" cmpd="sng">
                  <a:solidFill>
                    <a:schemeClr val="accent1"/>
                  </a:solidFill>
                  <a:prstDash val="solid"/>
                </a:ln>
                <a:solidFill>
                  <a:srgbClr val="000099"/>
                </a:solidFill>
                <a:effectLst>
                  <a:glow rad="38100">
                    <a:schemeClr val="accent1">
                      <a:alpha val="40000"/>
                    </a:schemeClr>
                  </a:glow>
                </a:effectLst>
                <a:latin typeface="Arial Black" panose="020B0A04020102020204" pitchFamily="34" charset="0"/>
              </a:rPr>
              <a:t>Tatran</a:t>
            </a:r>
            <a:r>
              <a:rPr lang="cs-CZ" sz="2800" spc="50" dirty="0">
                <a:ln w="9525" cmpd="sng">
                  <a:solidFill>
                    <a:schemeClr val="accent1"/>
                  </a:solidFill>
                  <a:prstDash val="solid"/>
                </a:ln>
                <a:solidFill>
                  <a:srgbClr val="000099"/>
                </a:solidFill>
                <a:effectLst>
                  <a:glow rad="38100">
                    <a:schemeClr val="accent1">
                      <a:alpha val="40000"/>
                    </a:schemeClr>
                  </a:glow>
                </a:effectLst>
                <a:latin typeface="Arial Black" panose="020B0A04020102020204" pitchFamily="34" charset="0"/>
              </a:rPr>
              <a:t> Kadaň</a:t>
            </a:r>
            <a:endParaRPr lang="cs-CZ" sz="2800" b="1" cap="none" spc="50" dirty="0">
              <a:ln w="9525" cmpd="sng">
                <a:solidFill>
                  <a:schemeClr val="accent1"/>
                </a:solidFill>
                <a:prstDash val="solid"/>
              </a:ln>
              <a:solidFill>
                <a:srgbClr val="000099"/>
              </a:solidFill>
              <a:effectLst>
                <a:glow rad="38100">
                  <a:schemeClr val="accent1">
                    <a:alpha val="40000"/>
                  </a:schemeClr>
                </a:glow>
              </a:effectLst>
              <a:latin typeface="Arial Black" panose="020B0A04020102020204" pitchFamily="34" charset="0"/>
            </a:endParaRPr>
          </a:p>
        </p:txBody>
      </p:sp>
      <p:sp>
        <p:nvSpPr>
          <p:cNvPr id="7" name="TextovéPole 6"/>
          <p:cNvSpPr txBox="1"/>
          <p:nvPr/>
        </p:nvSpPr>
        <p:spPr>
          <a:xfrm>
            <a:off x="71984" y="1565517"/>
            <a:ext cx="4608511" cy="2308324"/>
          </a:xfrm>
          <a:prstGeom prst="rect">
            <a:avLst/>
          </a:prstGeom>
          <a:noFill/>
          <a:ln w="28575">
            <a:solidFill>
              <a:srgbClr val="3333FF"/>
            </a:solidFill>
          </a:ln>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Náš dnešní soupeř je sice nováčkem soutěže, ale dlouhodobě patří mezi pravidelné účastníky přeboru. V 80. letech a na přelomu století jsme se s Kadaní potkávali dokonce i v divizní soutěži. Nyní hraje Kadaň  o záchranu, ale nemělo by to klamat, protože z posledních 3 utkání získala 7 bodů a svoji kůži zadarmo neprodá. Mimochodem přesvědčit jsme se o tom mohli na podzim v Kadani, kde jsme jako velký favorit uhráli jen remízu. </a:t>
            </a:r>
          </a:p>
          <a:p>
            <a:pPr algn="just"/>
            <a:r>
              <a:rPr lang="cs-CZ" sz="1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Trenér:</a:t>
            </a: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Jindřich </a:t>
            </a:r>
            <a:r>
              <a:rPr lang="cs-CZ"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Hefner</a:t>
            </a:r>
            <a:endPar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cs-CZ" sz="1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Vedoucí:</a:t>
            </a: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Miroslav Příhoda</a:t>
            </a:r>
          </a:p>
          <a:p>
            <a:pPr algn="just"/>
            <a:r>
              <a:rPr lang="cs-CZ" sz="1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Nejlepší střelec: </a:t>
            </a: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a:t>
            </a:r>
            <a:r>
              <a:rPr lang="cs-CZ"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Belej</a:t>
            </a: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7 branek</a:t>
            </a:r>
          </a:p>
        </p:txBody>
      </p:sp>
      <p:sp>
        <p:nvSpPr>
          <p:cNvPr id="11" name="Obdélník 10"/>
          <p:cNvSpPr/>
          <p:nvPr/>
        </p:nvSpPr>
        <p:spPr>
          <a:xfrm>
            <a:off x="216000" y="5364483"/>
            <a:ext cx="4607695" cy="1706108"/>
          </a:xfrm>
          <a:prstGeom prst="rect">
            <a:avLst/>
          </a:prstGeom>
        </p:spPr>
        <p:txBody>
          <a:bodyPr wrap="square">
            <a:spAutoFit/>
          </a:bodyPr>
          <a:lstStyle/>
          <a:p>
            <a:pPr algn="ctr">
              <a:lnSpc>
                <a:spcPct val="107000"/>
              </a:lnSpc>
              <a:spcAft>
                <a:spcPts val="0"/>
              </a:spcAft>
            </a:pPr>
            <a:r>
              <a:rPr lang="cs-CZ" sz="16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SK Štětí – FK </a:t>
            </a:r>
            <a:r>
              <a:rPr lang="cs-CZ" sz="1600" u="sng" dirty="0" err="1">
                <a:highlight>
                  <a:srgbClr val="00FFFF"/>
                </a:highlight>
                <a:latin typeface="Arial" panose="020B0604020202020204" pitchFamily="34" charset="0"/>
                <a:ea typeface="Calibri" panose="020F0502020204030204" pitchFamily="34" charset="0"/>
                <a:cs typeface="Times New Roman" panose="02020603050405020304" pitchFamily="18" charset="0"/>
              </a:rPr>
              <a:t>Tatran</a:t>
            </a:r>
            <a:r>
              <a:rPr lang="cs-CZ" sz="16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 Kadaň</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0:1 PK   30.9.2015  8. kolo</a:t>
            </a:r>
          </a:p>
          <a:p>
            <a:pPr algn="just">
              <a:lnSpc>
                <a:spcPct val="107000"/>
              </a:lnSpc>
              <a:spcAft>
                <a:spcPts val="0"/>
              </a:spcAft>
            </a:pPr>
            <a:r>
              <a:rPr lang="cs-CZ" sz="1100" dirty="0">
                <a:latin typeface="Arial" panose="020B0604020202020204" pitchFamily="34" charset="0"/>
                <a:cs typeface="Arial" panose="020B0604020202020204" pitchFamily="34" charset="0"/>
              </a:rPr>
              <a:t>Z Kadaně vezeme 2 body, i když jsme určitě mysleli na všechny 3. Měli jsme mírnou převahu, měli jsme míč častěji pod kontrolou, ale tutových šancí jsme si zase tolik nepřipravili. Na hře domácích bylo vidět, že hrají na bod a vydrželo jim to celých 90 minut. Naší hře chyběl rozhodující moment překvapení a neprosazovali jsme se moc ani individuálně.  Je to škoda, ale nedá se nic dělat.</a:t>
            </a:r>
            <a:endParaRPr lang="cs-CZ"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p:cNvSpPr txBox="1"/>
          <p:nvPr/>
        </p:nvSpPr>
        <p:spPr>
          <a:xfrm>
            <a:off x="71985" y="4706751"/>
            <a:ext cx="4608510" cy="400110"/>
          </a:xfrm>
          <a:prstGeom prst="rect">
            <a:avLst/>
          </a:prstGeom>
          <a:blipFill>
            <a:blip r:embed="rId78"/>
            <a:tile tx="0" ty="0" sx="100000" sy="100000" flip="none" algn="tl"/>
          </a:blipFill>
          <a:effectLst>
            <a:glow>
              <a:srgbClr val="FFFF66">
                <a:alpha val="40000"/>
              </a:srgbClr>
            </a:glow>
            <a:softEdge rad="0"/>
          </a:effectLst>
        </p:spPr>
        <p:txBody>
          <a:bodyPr wrap="square" rtlCol="0">
            <a:spAutoFit/>
          </a:bodyPr>
          <a:lstStyle/>
          <a:p>
            <a:pPr algn="ctr"/>
            <a:r>
              <a:rPr lang="cs-CZ" sz="2000" dirty="0">
                <a:solidFill>
                  <a:srgbClr val="800080"/>
                </a:solidFill>
                <a:latin typeface="Arial Black" panose="020B0A04020102020204" pitchFamily="34" charset="0"/>
              </a:rPr>
              <a:t>Podzimní utkání v Kadani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endParaRPr lang="cs-CZ" sz="800" dirty="0">
              <a:latin typeface="Bookman Old Style" pitchFamily="18" charset="0"/>
            </a:endParaRP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graphicFrame>
        <p:nvGraphicFramePr>
          <p:cNvPr id="3" name="Tabulka 2">
            <a:extLst>
              <a:ext uri="{FF2B5EF4-FFF2-40B4-BE49-F238E27FC236}">
                <a16:creationId xmlns:a16="http://schemas.microsoft.com/office/drawing/2014/main" id="{95C7B46E-A7D8-41EF-948E-43B810BC030F}"/>
              </a:ext>
            </a:extLst>
          </p:cNvPr>
          <p:cNvGraphicFramePr>
            <a:graphicFrameLocks noGrp="1"/>
          </p:cNvGraphicFramePr>
          <p:nvPr>
            <p:extLst>
              <p:ext uri="{D42A27DB-BD31-4B8C-83A1-F6EECF244321}">
                <p14:modId xmlns:p14="http://schemas.microsoft.com/office/powerpoint/2010/main" val="63378217"/>
              </p:ext>
            </p:extLst>
          </p:nvPr>
        </p:nvGraphicFramePr>
        <p:xfrm>
          <a:off x="5415839" y="103302"/>
          <a:ext cx="4650618" cy="4932486"/>
        </p:xfrm>
        <a:graphic>
          <a:graphicData uri="http://schemas.openxmlformats.org/drawingml/2006/table">
            <a:tbl>
              <a:tblPr/>
              <a:tblGrid>
                <a:gridCol w="432048">
                  <a:extLst>
                    <a:ext uri="{9D8B030D-6E8A-4147-A177-3AD203B41FA5}">
                      <a16:colId xmlns:a16="http://schemas.microsoft.com/office/drawing/2014/main" val="510320142"/>
                    </a:ext>
                  </a:extLst>
                </a:gridCol>
                <a:gridCol w="720080">
                  <a:extLst>
                    <a:ext uri="{9D8B030D-6E8A-4147-A177-3AD203B41FA5}">
                      <a16:colId xmlns:a16="http://schemas.microsoft.com/office/drawing/2014/main" val="2463485035"/>
                    </a:ext>
                  </a:extLst>
                </a:gridCol>
                <a:gridCol w="2518055">
                  <a:extLst>
                    <a:ext uri="{9D8B030D-6E8A-4147-A177-3AD203B41FA5}">
                      <a16:colId xmlns:a16="http://schemas.microsoft.com/office/drawing/2014/main" val="3464691240"/>
                    </a:ext>
                  </a:extLst>
                </a:gridCol>
                <a:gridCol w="980435">
                  <a:extLst>
                    <a:ext uri="{9D8B030D-6E8A-4147-A177-3AD203B41FA5}">
                      <a16:colId xmlns:a16="http://schemas.microsoft.com/office/drawing/2014/main" val="2540137585"/>
                    </a:ext>
                  </a:extLst>
                </a:gridCol>
              </a:tblGrid>
              <a:tr h="274490">
                <a:tc gridSpan="4">
                  <a:txBody>
                    <a:bodyPr/>
                    <a:lstStyle/>
                    <a:p>
                      <a:pPr algn="ctr" fontAlgn="ctr"/>
                      <a:r>
                        <a:rPr lang="cs-CZ" sz="1800" b="0" i="0" u="none" strike="noStrike" dirty="0">
                          <a:solidFill>
                            <a:srgbClr val="000000"/>
                          </a:solidFill>
                          <a:effectLst/>
                          <a:latin typeface="Arial Black" panose="020B0A04020102020204" pitchFamily="34" charset="0"/>
                        </a:rPr>
                        <a:t>Letošní bilance Kadaně</a:t>
                      </a:r>
                    </a:p>
                  </a:txBody>
                  <a:tcPr marL="8073" marR="8073" marT="8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27176068"/>
                  </a:ext>
                </a:extLst>
              </a:tr>
              <a:tr h="193758">
                <a:tc>
                  <a:txBody>
                    <a:bodyPr/>
                    <a:lstStyle/>
                    <a:p>
                      <a:pPr algn="ctr" fontAlgn="ctr"/>
                      <a:r>
                        <a:rPr lang="cs-CZ" sz="800" b="1" i="0" u="none" strike="noStrike">
                          <a:solidFill>
                            <a:srgbClr val="000000"/>
                          </a:solidFill>
                          <a:effectLst/>
                          <a:latin typeface="Georgia" panose="02040502050405020303" pitchFamily="18" charset="0"/>
                        </a:rPr>
                        <a:t>1.</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12.8.2017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Kadaň - Modrá</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Georgia" panose="02040502050405020303" pitchFamily="18" charset="0"/>
                        </a:rPr>
                        <a:t>2:5</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68932518"/>
                  </a:ext>
                </a:extLst>
              </a:tr>
              <a:tr h="193758">
                <a:tc>
                  <a:txBody>
                    <a:bodyPr/>
                    <a:lstStyle/>
                    <a:p>
                      <a:pPr algn="ctr" fontAlgn="ctr"/>
                      <a:r>
                        <a:rPr lang="cs-CZ" sz="800" b="1" i="0" u="none" strike="noStrike" dirty="0">
                          <a:solidFill>
                            <a:srgbClr val="CC3399"/>
                          </a:solidFill>
                          <a:effectLst/>
                          <a:latin typeface="Georgia" panose="02040502050405020303" pitchFamily="18" charset="0"/>
                        </a:rPr>
                        <a:t>2.</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CC3399"/>
                          </a:solidFill>
                          <a:effectLst/>
                          <a:latin typeface="Georgia" panose="02040502050405020303" pitchFamily="18" charset="0"/>
                        </a:rPr>
                        <a:t>19.8.2017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CC3399"/>
                          </a:solidFill>
                          <a:effectLst/>
                          <a:latin typeface="Georgia" panose="02040502050405020303" pitchFamily="18" charset="0"/>
                        </a:rPr>
                        <a:t>Jílové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CC3399"/>
                          </a:solidFill>
                          <a:effectLst/>
                          <a:latin typeface="Georgia" panose="02040502050405020303" pitchFamily="18" charset="0"/>
                        </a:rPr>
                        <a:t>2:3 PK</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595271058"/>
                  </a:ext>
                </a:extLst>
              </a:tr>
              <a:tr h="193758">
                <a:tc>
                  <a:txBody>
                    <a:bodyPr/>
                    <a:lstStyle/>
                    <a:p>
                      <a:pPr algn="ctr" fontAlgn="ctr"/>
                      <a:r>
                        <a:rPr lang="cs-CZ" sz="800" b="1" i="0" u="none" strike="noStrike">
                          <a:solidFill>
                            <a:srgbClr val="FF0000"/>
                          </a:solidFill>
                          <a:effectLst/>
                          <a:latin typeface="Georgia" panose="02040502050405020303" pitchFamily="18" charset="0"/>
                        </a:rPr>
                        <a:t>3.</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FF0000"/>
                          </a:solidFill>
                          <a:effectLst/>
                          <a:latin typeface="Georgia" panose="02040502050405020303" pitchFamily="18" charset="0"/>
                        </a:rPr>
                        <a:t>26.8.2017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Georgia" panose="02040502050405020303" pitchFamily="18" charset="0"/>
                        </a:rPr>
                        <a:t>Kadaň - Vilémov</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Georgia" panose="02040502050405020303" pitchFamily="18" charset="0"/>
                        </a:rPr>
                        <a:t>1:0</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63760583"/>
                  </a:ext>
                </a:extLst>
              </a:tr>
              <a:tr h="193758">
                <a:tc>
                  <a:txBody>
                    <a:bodyPr/>
                    <a:lstStyle/>
                    <a:p>
                      <a:pPr algn="ctr" fontAlgn="ctr"/>
                      <a:r>
                        <a:rPr lang="cs-CZ" sz="800" b="1" i="0" u="none" strike="noStrike">
                          <a:solidFill>
                            <a:srgbClr val="000000"/>
                          </a:solidFill>
                          <a:effectLst/>
                          <a:latin typeface="Georgia" panose="02040502050405020303" pitchFamily="18" charset="0"/>
                        </a:rPr>
                        <a:t>4.</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2.9.2017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Mostecký FK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2:1</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310340874"/>
                  </a:ext>
                </a:extLst>
              </a:tr>
              <a:tr h="193758">
                <a:tc>
                  <a:txBody>
                    <a:bodyPr/>
                    <a:lstStyle/>
                    <a:p>
                      <a:pPr algn="ctr" fontAlgn="ctr"/>
                      <a:r>
                        <a:rPr lang="cs-CZ" sz="800" b="1" i="0" u="none" strike="noStrike">
                          <a:solidFill>
                            <a:srgbClr val="FF0000"/>
                          </a:solidFill>
                          <a:effectLst/>
                          <a:latin typeface="Georgia" panose="02040502050405020303" pitchFamily="18" charset="0"/>
                        </a:rPr>
                        <a:t>5.</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FF0000"/>
                          </a:solidFill>
                          <a:effectLst/>
                          <a:latin typeface="Georgia" panose="02040502050405020303" pitchFamily="18" charset="0"/>
                        </a:rPr>
                        <a:t>9.9.2017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Georgia" panose="02040502050405020303" pitchFamily="18" charset="0"/>
                        </a:rPr>
                        <a:t>Kadaň - Litoměřicko B</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Georgia" panose="02040502050405020303" pitchFamily="18" charset="0"/>
                        </a:rPr>
                        <a:t>7:3</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06413379"/>
                  </a:ext>
                </a:extLst>
              </a:tr>
              <a:tr h="193758">
                <a:tc>
                  <a:txBody>
                    <a:bodyPr/>
                    <a:lstStyle/>
                    <a:p>
                      <a:pPr algn="ctr" fontAlgn="ctr"/>
                      <a:r>
                        <a:rPr lang="cs-CZ" sz="800" b="1" i="0" u="none" strike="noStrike">
                          <a:solidFill>
                            <a:srgbClr val="000000"/>
                          </a:solidFill>
                          <a:effectLst/>
                          <a:latin typeface="Georgia" panose="02040502050405020303" pitchFamily="18" charset="0"/>
                        </a:rPr>
                        <a:t>6.</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16.9.2017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Kadaň - Bílina</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1:6</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37742111"/>
                  </a:ext>
                </a:extLst>
              </a:tr>
              <a:tr h="193758">
                <a:tc>
                  <a:txBody>
                    <a:bodyPr/>
                    <a:lstStyle/>
                    <a:p>
                      <a:pPr algn="ctr" fontAlgn="ctr"/>
                      <a:r>
                        <a:rPr lang="cs-CZ" sz="800" b="1" i="0" u="none" strike="noStrike">
                          <a:solidFill>
                            <a:srgbClr val="000000"/>
                          </a:solidFill>
                          <a:effectLst/>
                          <a:latin typeface="Georgia" panose="02040502050405020303" pitchFamily="18" charset="0"/>
                        </a:rPr>
                        <a:t>7.</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23.9.2017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err="1">
                          <a:solidFill>
                            <a:srgbClr val="000000"/>
                          </a:solidFill>
                          <a:effectLst/>
                          <a:latin typeface="Georgia" panose="02040502050405020303" pitchFamily="18" charset="0"/>
                        </a:rPr>
                        <a:t>Brná</a:t>
                      </a:r>
                      <a:r>
                        <a:rPr lang="cs-CZ" sz="1400" b="1" i="0" u="none" strike="noStrike" dirty="0">
                          <a:solidFill>
                            <a:srgbClr val="000000"/>
                          </a:solidFill>
                          <a:effectLst/>
                          <a:latin typeface="Georgia" panose="02040502050405020303" pitchFamily="18" charset="0"/>
                        </a:rPr>
                        <a:t>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Georgia" panose="02040502050405020303" pitchFamily="18" charset="0"/>
                        </a:rPr>
                        <a:t>4:3</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05295129"/>
                  </a:ext>
                </a:extLst>
              </a:tr>
              <a:tr h="193758">
                <a:tc>
                  <a:txBody>
                    <a:bodyPr/>
                    <a:lstStyle/>
                    <a:p>
                      <a:pPr algn="ctr" fontAlgn="ctr"/>
                      <a:r>
                        <a:rPr lang="cs-CZ" sz="800" b="1" i="0" u="none" strike="noStrike">
                          <a:solidFill>
                            <a:srgbClr val="000000"/>
                          </a:solidFill>
                          <a:effectLst/>
                          <a:latin typeface="Georgia" panose="02040502050405020303" pitchFamily="18" charset="0"/>
                        </a:rPr>
                        <a:t>8.</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30.9.2017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Kadaň - Štětí</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0:1 PK</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28703979"/>
                  </a:ext>
                </a:extLst>
              </a:tr>
              <a:tr h="193758">
                <a:tc>
                  <a:txBody>
                    <a:bodyPr/>
                    <a:lstStyle/>
                    <a:p>
                      <a:pPr algn="ctr" fontAlgn="ctr"/>
                      <a:r>
                        <a:rPr lang="cs-CZ" sz="800" b="1" i="0" u="none" strike="noStrike">
                          <a:solidFill>
                            <a:srgbClr val="000000"/>
                          </a:solidFill>
                          <a:effectLst/>
                          <a:latin typeface="Georgia" panose="02040502050405020303" pitchFamily="18" charset="0"/>
                        </a:rPr>
                        <a:t>9.</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7.10.2017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Žatec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Georgia" panose="02040502050405020303" pitchFamily="18" charset="0"/>
                        </a:rPr>
                        <a:t>2:0</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5005484"/>
                  </a:ext>
                </a:extLst>
              </a:tr>
              <a:tr h="193758">
                <a:tc>
                  <a:txBody>
                    <a:bodyPr/>
                    <a:lstStyle/>
                    <a:p>
                      <a:pPr algn="ctr" fontAlgn="ctr"/>
                      <a:r>
                        <a:rPr lang="cs-CZ" sz="800" b="1" i="0" u="none" strike="noStrike" dirty="0">
                          <a:solidFill>
                            <a:srgbClr val="CC3399"/>
                          </a:solidFill>
                          <a:effectLst/>
                          <a:latin typeface="Georgia" panose="02040502050405020303" pitchFamily="18" charset="0"/>
                        </a:rPr>
                        <a:t>10.</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CC3399"/>
                          </a:solidFill>
                          <a:effectLst/>
                          <a:latin typeface="Georgia" panose="02040502050405020303" pitchFamily="18" charset="0"/>
                        </a:rPr>
                        <a:t>14.10.2017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CC3399"/>
                          </a:solidFill>
                          <a:effectLst/>
                          <a:latin typeface="Georgia" panose="02040502050405020303" pitchFamily="18" charset="0"/>
                        </a:rPr>
                        <a:t>Kadaň - Krupka</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CC3399"/>
                          </a:solidFill>
                          <a:effectLst/>
                          <a:latin typeface="Georgia" panose="02040502050405020303" pitchFamily="18" charset="0"/>
                        </a:rPr>
                        <a:t>3:0</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73322234"/>
                  </a:ext>
                </a:extLst>
              </a:tr>
              <a:tr h="193758">
                <a:tc>
                  <a:txBody>
                    <a:bodyPr/>
                    <a:lstStyle/>
                    <a:p>
                      <a:pPr algn="ctr" fontAlgn="ctr"/>
                      <a:r>
                        <a:rPr lang="cs-CZ" sz="800" b="1" i="0" u="none" strike="noStrike">
                          <a:solidFill>
                            <a:srgbClr val="000000"/>
                          </a:solidFill>
                          <a:effectLst/>
                          <a:latin typeface="Georgia" panose="02040502050405020303" pitchFamily="18" charset="0"/>
                        </a:rPr>
                        <a:t>11.</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21.10.2017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Srbice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4:1</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26517354"/>
                  </a:ext>
                </a:extLst>
              </a:tr>
              <a:tr h="193758">
                <a:tc>
                  <a:txBody>
                    <a:bodyPr/>
                    <a:lstStyle/>
                    <a:p>
                      <a:pPr algn="ctr" fontAlgn="ctr"/>
                      <a:r>
                        <a:rPr lang="cs-CZ" sz="800" b="1" i="0" u="none" strike="noStrike">
                          <a:solidFill>
                            <a:srgbClr val="000000"/>
                          </a:solidFill>
                          <a:effectLst/>
                          <a:latin typeface="Georgia" panose="02040502050405020303" pitchFamily="18" charset="0"/>
                        </a:rPr>
                        <a:t>12.</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28.10.2017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Kadaň - Perštejn</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3:4 PK</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39225423"/>
                  </a:ext>
                </a:extLst>
              </a:tr>
              <a:tr h="193758">
                <a:tc>
                  <a:txBody>
                    <a:bodyPr/>
                    <a:lstStyle/>
                    <a:p>
                      <a:pPr algn="ctr" fontAlgn="ctr"/>
                      <a:r>
                        <a:rPr lang="cs-CZ" sz="800" b="1" i="0" u="none" strike="noStrike" dirty="0">
                          <a:solidFill>
                            <a:srgbClr val="FF0000"/>
                          </a:solidFill>
                          <a:effectLst/>
                          <a:latin typeface="Georgia" panose="02040502050405020303" pitchFamily="18" charset="0"/>
                        </a:rPr>
                        <a:t>13.</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FF0000"/>
                          </a:solidFill>
                          <a:effectLst/>
                          <a:latin typeface="Georgia" panose="02040502050405020303" pitchFamily="18" charset="0"/>
                        </a:rPr>
                        <a:t>4.11.2017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Georgia" panose="02040502050405020303" pitchFamily="18" charset="0"/>
                        </a:rPr>
                        <a:t>Modlany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Georgia" panose="02040502050405020303" pitchFamily="18" charset="0"/>
                        </a:rPr>
                        <a:t>2:3</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19144800"/>
                  </a:ext>
                </a:extLst>
              </a:tr>
              <a:tr h="193758">
                <a:tc>
                  <a:txBody>
                    <a:bodyPr/>
                    <a:lstStyle/>
                    <a:p>
                      <a:pPr algn="ctr" fontAlgn="ctr"/>
                      <a:r>
                        <a:rPr lang="cs-CZ" sz="800" b="1" i="0" u="none" strike="noStrike">
                          <a:solidFill>
                            <a:srgbClr val="000000"/>
                          </a:solidFill>
                          <a:effectLst/>
                          <a:latin typeface="Georgia" panose="02040502050405020303" pitchFamily="18" charset="0"/>
                        </a:rPr>
                        <a:t>14.</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11.11.2017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Kadaň - </a:t>
                      </a:r>
                      <a:r>
                        <a:rPr lang="cs-CZ" sz="1400" b="1" i="0" u="none" strike="noStrike" dirty="0" err="1">
                          <a:solidFill>
                            <a:srgbClr val="000000"/>
                          </a:solidFill>
                          <a:effectLst/>
                          <a:latin typeface="Georgia" panose="02040502050405020303" pitchFamily="18" charset="0"/>
                        </a:rPr>
                        <a:t>H.Jiřetín</a:t>
                      </a:r>
                      <a:r>
                        <a:rPr lang="cs-CZ" sz="1400" b="1" i="0" u="none" strike="noStrike" dirty="0">
                          <a:solidFill>
                            <a:srgbClr val="000000"/>
                          </a:solidFill>
                          <a:effectLst/>
                          <a:latin typeface="Georgia" panose="02040502050405020303" pitchFamily="18" charset="0"/>
                        </a:rPr>
                        <a:t>/Litvínov</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1:4</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926180868"/>
                  </a:ext>
                </a:extLst>
              </a:tr>
              <a:tr h="193758">
                <a:tc>
                  <a:txBody>
                    <a:bodyPr/>
                    <a:lstStyle/>
                    <a:p>
                      <a:pPr algn="ctr" fontAlgn="ctr"/>
                      <a:r>
                        <a:rPr lang="cs-CZ" sz="800" b="1" i="0" u="none" strike="noStrike">
                          <a:solidFill>
                            <a:srgbClr val="000000"/>
                          </a:solidFill>
                          <a:effectLst/>
                          <a:latin typeface="Georgia" panose="02040502050405020303" pitchFamily="18" charset="0"/>
                        </a:rPr>
                        <a:t>15.</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18.11.2017</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Neštěmice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2:1</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10843483"/>
                  </a:ext>
                </a:extLst>
              </a:tr>
              <a:tr h="193758">
                <a:tc>
                  <a:txBody>
                    <a:bodyPr/>
                    <a:lstStyle/>
                    <a:p>
                      <a:pPr algn="ctr" fontAlgn="ctr"/>
                      <a:r>
                        <a:rPr lang="cs-CZ" sz="800" b="1" i="0" u="none" strike="noStrike">
                          <a:solidFill>
                            <a:srgbClr val="000000"/>
                          </a:solidFill>
                          <a:effectLst/>
                          <a:latin typeface="Georgia" panose="02040502050405020303" pitchFamily="18" charset="0"/>
                        </a:rPr>
                        <a:t>16.</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11.3.2018</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Modrá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2:0</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738129857"/>
                  </a:ext>
                </a:extLst>
              </a:tr>
              <a:tr h="193758">
                <a:tc>
                  <a:txBody>
                    <a:bodyPr/>
                    <a:lstStyle/>
                    <a:p>
                      <a:pPr algn="ctr" fontAlgn="ctr"/>
                      <a:r>
                        <a:rPr lang="cs-CZ" sz="800" b="1" i="0" u="none" strike="noStrike">
                          <a:solidFill>
                            <a:srgbClr val="000000"/>
                          </a:solidFill>
                          <a:effectLst/>
                          <a:latin typeface="Georgia" panose="02040502050405020303" pitchFamily="18" charset="0"/>
                        </a:rPr>
                        <a:t>19.</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31.3.2018</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Georgia" panose="02040502050405020303" pitchFamily="18" charset="0"/>
                        </a:rPr>
                        <a:t>Kadaň - Mostecký FK</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1:7</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06714293"/>
                  </a:ext>
                </a:extLst>
              </a:tr>
              <a:tr h="193758">
                <a:tc>
                  <a:txBody>
                    <a:bodyPr/>
                    <a:lstStyle/>
                    <a:p>
                      <a:pPr algn="ctr" fontAlgn="ctr"/>
                      <a:r>
                        <a:rPr lang="cs-CZ" sz="800" b="1" i="0" u="none" strike="noStrike">
                          <a:solidFill>
                            <a:srgbClr val="000000"/>
                          </a:solidFill>
                          <a:effectLst/>
                          <a:latin typeface="Georgia" panose="02040502050405020303" pitchFamily="18" charset="0"/>
                        </a:rPr>
                        <a:t>20.</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Georgia" panose="02040502050405020303" pitchFamily="18" charset="0"/>
                        </a:rPr>
                        <a:t>7.4.2018</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Georgia" panose="02040502050405020303" pitchFamily="18" charset="0"/>
                        </a:rPr>
                        <a:t>Litoměřicko B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5:0</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80206646"/>
                  </a:ext>
                </a:extLst>
              </a:tr>
              <a:tr h="193758">
                <a:tc>
                  <a:txBody>
                    <a:bodyPr/>
                    <a:lstStyle/>
                    <a:p>
                      <a:pPr algn="ctr" fontAlgn="ctr"/>
                      <a:r>
                        <a:rPr lang="cs-CZ" sz="800" b="1" i="0" u="none" strike="noStrike">
                          <a:solidFill>
                            <a:srgbClr val="000000"/>
                          </a:solidFill>
                          <a:effectLst/>
                          <a:latin typeface="Georgia" panose="02040502050405020303" pitchFamily="18" charset="0"/>
                        </a:rPr>
                        <a:t>18.</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11.4.2018</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Georgia" panose="02040502050405020303" pitchFamily="18" charset="0"/>
                        </a:rPr>
                        <a:t>Vilémov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2:1 PK</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91816714"/>
                  </a:ext>
                </a:extLst>
              </a:tr>
              <a:tr h="193758">
                <a:tc>
                  <a:txBody>
                    <a:bodyPr/>
                    <a:lstStyle/>
                    <a:p>
                      <a:pPr algn="ctr" fontAlgn="ctr"/>
                      <a:r>
                        <a:rPr lang="cs-CZ" sz="800" b="1" i="0" u="none" strike="noStrike" dirty="0">
                          <a:solidFill>
                            <a:srgbClr val="CC3399"/>
                          </a:solidFill>
                          <a:effectLst/>
                          <a:latin typeface="Georgia" panose="02040502050405020303" pitchFamily="18" charset="0"/>
                        </a:rPr>
                        <a:t>21.</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CC3399"/>
                          </a:solidFill>
                          <a:effectLst/>
                          <a:latin typeface="Georgia" panose="02040502050405020303" pitchFamily="18" charset="0"/>
                        </a:rPr>
                        <a:t>14.4.2018</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CC3399"/>
                          </a:solidFill>
                          <a:effectLst/>
                          <a:latin typeface="Georgia" panose="02040502050405020303" pitchFamily="18" charset="0"/>
                        </a:rPr>
                        <a:t>Bílina - Kadaň</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CC3399"/>
                          </a:solidFill>
                          <a:effectLst/>
                          <a:latin typeface="Georgia" panose="02040502050405020303" pitchFamily="18" charset="0"/>
                        </a:rPr>
                        <a:t>1:2</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98492640"/>
                  </a:ext>
                </a:extLst>
              </a:tr>
              <a:tr h="193758">
                <a:tc>
                  <a:txBody>
                    <a:bodyPr/>
                    <a:lstStyle/>
                    <a:p>
                      <a:pPr algn="ctr" fontAlgn="ctr"/>
                      <a:r>
                        <a:rPr lang="cs-CZ" sz="800" b="1" i="0" u="none" strike="noStrike">
                          <a:solidFill>
                            <a:srgbClr val="000000"/>
                          </a:solidFill>
                          <a:effectLst/>
                          <a:latin typeface="Georgia" panose="02040502050405020303" pitchFamily="18" charset="0"/>
                        </a:rPr>
                        <a:t>22.</a:t>
                      </a:r>
                    </a:p>
                  </a:txBody>
                  <a:tcPr marL="8073" marR="8073" marT="8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21.4.2018</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Georgia" panose="02040502050405020303" pitchFamily="18" charset="0"/>
                        </a:rPr>
                        <a:t>Kadaň - Brná</a:t>
                      </a:r>
                    </a:p>
                  </a:txBody>
                  <a:tcPr marL="8073" marR="8073" marT="8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3:0</a:t>
                      </a:r>
                    </a:p>
                  </a:txBody>
                  <a:tcPr marL="8073" marR="8073" marT="8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02665859"/>
                  </a:ext>
                </a:extLst>
              </a:tr>
            </a:tbl>
          </a:graphicData>
        </a:graphic>
      </p:graphicFrame>
      <p:graphicFrame>
        <p:nvGraphicFramePr>
          <p:cNvPr id="121" name="Tabulka 120"/>
          <p:cNvGraphicFramePr>
            <a:graphicFrameLocks noGrp="1"/>
          </p:cNvGraphicFramePr>
          <p:nvPr>
            <p:extLst>
              <p:ext uri="{D42A27DB-BD31-4B8C-83A1-F6EECF244321}">
                <p14:modId xmlns:p14="http://schemas.microsoft.com/office/powerpoint/2010/main" val="877316342"/>
              </p:ext>
            </p:extLst>
          </p:nvPr>
        </p:nvGraphicFramePr>
        <p:xfrm>
          <a:off x="208377" y="3857474"/>
          <a:ext cx="4473399" cy="2827787"/>
        </p:xfrm>
        <a:graphic>
          <a:graphicData uri="http://schemas.openxmlformats.org/drawingml/2006/table">
            <a:tbl>
              <a:tblPr/>
              <a:tblGrid>
                <a:gridCol w="553443">
                  <a:extLst>
                    <a:ext uri="{9D8B030D-6E8A-4147-A177-3AD203B41FA5}">
                      <a16:colId xmlns:a16="http://schemas.microsoft.com/office/drawing/2014/main" val="4035041799"/>
                    </a:ext>
                  </a:extLst>
                </a:gridCol>
                <a:gridCol w="553443">
                  <a:extLst>
                    <a:ext uri="{9D8B030D-6E8A-4147-A177-3AD203B41FA5}">
                      <a16:colId xmlns:a16="http://schemas.microsoft.com/office/drawing/2014/main" val="3945868842"/>
                    </a:ext>
                  </a:extLst>
                </a:gridCol>
                <a:gridCol w="553443">
                  <a:extLst>
                    <a:ext uri="{9D8B030D-6E8A-4147-A177-3AD203B41FA5}">
                      <a16:colId xmlns:a16="http://schemas.microsoft.com/office/drawing/2014/main" val="2532320613"/>
                    </a:ext>
                  </a:extLst>
                </a:gridCol>
                <a:gridCol w="625038">
                  <a:extLst>
                    <a:ext uri="{9D8B030D-6E8A-4147-A177-3AD203B41FA5}">
                      <a16:colId xmlns:a16="http://schemas.microsoft.com/office/drawing/2014/main" val="3495000097"/>
                    </a:ext>
                  </a:extLst>
                </a:gridCol>
                <a:gridCol w="553443">
                  <a:extLst>
                    <a:ext uri="{9D8B030D-6E8A-4147-A177-3AD203B41FA5}">
                      <a16:colId xmlns:a16="http://schemas.microsoft.com/office/drawing/2014/main" val="3172927102"/>
                    </a:ext>
                  </a:extLst>
                </a:gridCol>
                <a:gridCol w="553443">
                  <a:extLst>
                    <a:ext uri="{9D8B030D-6E8A-4147-A177-3AD203B41FA5}">
                      <a16:colId xmlns:a16="http://schemas.microsoft.com/office/drawing/2014/main" val="369331185"/>
                    </a:ext>
                  </a:extLst>
                </a:gridCol>
                <a:gridCol w="553443">
                  <a:extLst>
                    <a:ext uri="{9D8B030D-6E8A-4147-A177-3AD203B41FA5}">
                      <a16:colId xmlns:a16="http://schemas.microsoft.com/office/drawing/2014/main" val="1218693939"/>
                    </a:ext>
                  </a:extLst>
                </a:gridCol>
                <a:gridCol w="527703">
                  <a:extLst>
                    <a:ext uri="{9D8B030D-6E8A-4147-A177-3AD203B41FA5}">
                      <a16:colId xmlns:a16="http://schemas.microsoft.com/office/drawing/2014/main" val="613626728"/>
                    </a:ext>
                  </a:extLst>
                </a:gridCol>
              </a:tblGrid>
              <a:tr h="376813">
                <a:tc gridSpan="8">
                  <a:txBody>
                    <a:bodyPr/>
                    <a:lstStyle/>
                    <a:p>
                      <a:pPr algn="ctr" fontAlgn="ctr"/>
                      <a:r>
                        <a:rPr lang="cs-CZ" sz="1100" b="0" i="0" u="none" strike="noStrike" dirty="0">
                          <a:solidFill>
                            <a:srgbClr val="000000"/>
                          </a:solidFill>
                          <a:effectLst/>
                          <a:latin typeface="Arial Black" panose="020B0A04020102020204" pitchFamily="34" charset="0"/>
                        </a:rPr>
                        <a:t>Turnaj starší přípravky </a:t>
                      </a:r>
                      <a:r>
                        <a:rPr lang="cs-CZ" sz="1100" b="0" i="0" u="none" strike="noStrike" dirty="0" err="1">
                          <a:solidFill>
                            <a:srgbClr val="000000"/>
                          </a:solidFill>
                          <a:effectLst/>
                          <a:latin typeface="Arial Black" panose="020B0A04020102020204" pitchFamily="34" charset="0"/>
                        </a:rPr>
                        <a:t>Pokratice</a:t>
                      </a:r>
                      <a:r>
                        <a:rPr lang="cs-CZ" sz="1100" b="0" i="0" u="none" strike="noStrike" dirty="0">
                          <a:solidFill>
                            <a:srgbClr val="000000"/>
                          </a:solidFill>
                          <a:effectLst/>
                          <a:latin typeface="Arial Black" panose="020B0A04020102020204" pitchFamily="34" charset="0"/>
                        </a:rPr>
                        <a:t> 15.4.2018                                                                     Semifinálová skupina H okresní ligy 1. turnaj</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26305605"/>
                  </a:ext>
                </a:extLst>
              </a:tr>
              <a:tr h="500982">
                <a:tc>
                  <a:txBody>
                    <a:bodyPr/>
                    <a:lstStyle/>
                    <a:p>
                      <a:pPr algn="ctr" fontAlgn="ctr"/>
                      <a:r>
                        <a:rPr lang="cs-CZ" sz="800" b="0" i="0" u="none" strike="noStrike" dirty="0">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009900"/>
                          </a:solidFill>
                          <a:effectLst/>
                          <a:latin typeface="Arial Black" panose="020B0A04020102020204" pitchFamily="34" charset="0"/>
                        </a:rPr>
                        <a:t> SK Štětí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SK Sokol Brozany</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FK Slavoj </a:t>
                      </a:r>
                      <a:r>
                        <a:rPr lang="cs-CZ" sz="800" b="1" i="0" u="none" strike="noStrike" dirty="0">
                          <a:solidFill>
                            <a:srgbClr val="009900"/>
                          </a:solidFill>
                          <a:effectLst/>
                          <a:latin typeface="Arial Black" panose="020B0A04020102020204" pitchFamily="34" charset="0"/>
                        </a:rPr>
                        <a:t>Třebenice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800" b="1" i="0" u="none" strike="noStrike" dirty="0" err="1">
                          <a:solidFill>
                            <a:srgbClr val="009900"/>
                          </a:solidFill>
                          <a:effectLst/>
                          <a:latin typeface="Arial Black" panose="020B0A04020102020204" pitchFamily="34" charset="0"/>
                        </a:rPr>
                        <a:t>Pokratice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320974"/>
                  </a:ext>
                </a:extLst>
              </a:tr>
              <a:tr h="500982">
                <a:tc>
                  <a:txBody>
                    <a:bodyPr/>
                    <a:lstStyle/>
                    <a:p>
                      <a:pPr algn="ctr" fontAlgn="ctr"/>
                      <a:r>
                        <a:rPr lang="cs-CZ" sz="900" b="1" i="0" u="none" strike="noStrike">
                          <a:solidFill>
                            <a:srgbClr val="009900"/>
                          </a:solidFill>
                          <a:effectLst/>
                          <a:latin typeface="Arial Black" panose="020B0A04020102020204" pitchFamily="34" charset="0"/>
                        </a:rPr>
                        <a:t> SK Štětí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0:9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4:5</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2:7</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6:21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14356"/>
                  </a:ext>
                </a:extLst>
              </a:tr>
              <a:tr h="500982">
                <a:tc>
                  <a:txBody>
                    <a:bodyPr/>
                    <a:lstStyle/>
                    <a:p>
                      <a:pPr algn="ctr" fontAlgn="ctr"/>
                      <a:r>
                        <a:rPr lang="cs-CZ" sz="900" b="1" i="0" u="none" strike="noStrike">
                          <a:solidFill>
                            <a:srgbClr val="009900"/>
                          </a:solidFill>
                          <a:effectLst/>
                          <a:latin typeface="Arial Black" panose="020B0A04020102020204" pitchFamily="34" charset="0"/>
                        </a:rPr>
                        <a:t>SK Sokol   Brozany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9:0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11:1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21:3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4350"/>
                  </a:ext>
                </a:extLst>
              </a:tr>
              <a:tr h="500982">
                <a:tc>
                  <a:txBody>
                    <a:bodyPr/>
                    <a:lstStyle/>
                    <a:p>
                      <a:pPr algn="ctr" fontAlgn="ctr"/>
                      <a:r>
                        <a:rPr lang="cs-CZ" sz="900" b="1" i="0" u="none" strike="noStrike" dirty="0">
                          <a:solidFill>
                            <a:srgbClr val="009900"/>
                          </a:solidFill>
                          <a:effectLst/>
                          <a:latin typeface="Arial Black" panose="020B0A04020102020204" pitchFamily="34" charset="0"/>
                        </a:rPr>
                        <a:t>FK Slavoj </a:t>
                      </a:r>
                      <a:r>
                        <a:rPr lang="cs-CZ" sz="700" b="1" i="0" u="none" strike="noStrike" dirty="0">
                          <a:solidFill>
                            <a:srgbClr val="009900"/>
                          </a:solidFill>
                          <a:effectLst/>
                          <a:latin typeface="Arial Black" panose="020B0A04020102020204" pitchFamily="34" charset="0"/>
                        </a:rPr>
                        <a:t>Třebenice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5:4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1:11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0:7</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6:22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2213"/>
                  </a:ext>
                </a:extLst>
              </a:tr>
              <a:tr h="447046">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800" b="1" i="0" u="none" strike="noStrike" dirty="0" err="1">
                          <a:solidFill>
                            <a:srgbClr val="009900"/>
                          </a:solidFill>
                          <a:effectLst/>
                          <a:latin typeface="Arial Black" panose="020B0A04020102020204" pitchFamily="34" charset="0"/>
                        </a:rPr>
                        <a:t>Pokratice</a:t>
                      </a:r>
                      <a:endParaRPr lang="cs-CZ" sz="6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4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16:3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39524"/>
                  </a:ext>
                </a:extLst>
              </a:tr>
            </a:tbl>
          </a:graphicData>
        </a:graphic>
      </p:graphicFrame>
      <p:graphicFrame>
        <p:nvGraphicFramePr>
          <p:cNvPr id="123" name="Tabulka 122"/>
          <p:cNvGraphicFramePr>
            <a:graphicFrameLocks noGrp="1"/>
          </p:cNvGraphicFramePr>
          <p:nvPr>
            <p:extLst>
              <p:ext uri="{D42A27DB-BD31-4B8C-83A1-F6EECF244321}">
                <p14:modId xmlns:p14="http://schemas.microsoft.com/office/powerpoint/2010/main" val="3375676406"/>
              </p:ext>
            </p:extLst>
          </p:nvPr>
        </p:nvGraphicFramePr>
        <p:xfrm>
          <a:off x="216000" y="307132"/>
          <a:ext cx="4473399" cy="3231147"/>
        </p:xfrm>
        <a:graphic>
          <a:graphicData uri="http://schemas.openxmlformats.org/drawingml/2006/table">
            <a:tbl>
              <a:tblPr/>
              <a:tblGrid>
                <a:gridCol w="553443">
                  <a:extLst>
                    <a:ext uri="{9D8B030D-6E8A-4147-A177-3AD203B41FA5}">
                      <a16:colId xmlns:a16="http://schemas.microsoft.com/office/drawing/2014/main" val="4035041799"/>
                    </a:ext>
                  </a:extLst>
                </a:gridCol>
                <a:gridCol w="553443">
                  <a:extLst>
                    <a:ext uri="{9D8B030D-6E8A-4147-A177-3AD203B41FA5}">
                      <a16:colId xmlns:a16="http://schemas.microsoft.com/office/drawing/2014/main" val="3945868842"/>
                    </a:ext>
                  </a:extLst>
                </a:gridCol>
                <a:gridCol w="553443">
                  <a:extLst>
                    <a:ext uri="{9D8B030D-6E8A-4147-A177-3AD203B41FA5}">
                      <a16:colId xmlns:a16="http://schemas.microsoft.com/office/drawing/2014/main" val="2532320613"/>
                    </a:ext>
                  </a:extLst>
                </a:gridCol>
                <a:gridCol w="625038">
                  <a:extLst>
                    <a:ext uri="{9D8B030D-6E8A-4147-A177-3AD203B41FA5}">
                      <a16:colId xmlns:a16="http://schemas.microsoft.com/office/drawing/2014/main" val="3495000097"/>
                    </a:ext>
                  </a:extLst>
                </a:gridCol>
                <a:gridCol w="553443">
                  <a:extLst>
                    <a:ext uri="{9D8B030D-6E8A-4147-A177-3AD203B41FA5}">
                      <a16:colId xmlns:a16="http://schemas.microsoft.com/office/drawing/2014/main" val="3172927102"/>
                    </a:ext>
                  </a:extLst>
                </a:gridCol>
                <a:gridCol w="553443">
                  <a:extLst>
                    <a:ext uri="{9D8B030D-6E8A-4147-A177-3AD203B41FA5}">
                      <a16:colId xmlns:a16="http://schemas.microsoft.com/office/drawing/2014/main" val="369331185"/>
                    </a:ext>
                  </a:extLst>
                </a:gridCol>
                <a:gridCol w="553443">
                  <a:extLst>
                    <a:ext uri="{9D8B030D-6E8A-4147-A177-3AD203B41FA5}">
                      <a16:colId xmlns:a16="http://schemas.microsoft.com/office/drawing/2014/main" val="1218693939"/>
                    </a:ext>
                  </a:extLst>
                </a:gridCol>
                <a:gridCol w="527703">
                  <a:extLst>
                    <a:ext uri="{9D8B030D-6E8A-4147-A177-3AD203B41FA5}">
                      <a16:colId xmlns:a16="http://schemas.microsoft.com/office/drawing/2014/main" val="613626728"/>
                    </a:ext>
                  </a:extLst>
                </a:gridCol>
              </a:tblGrid>
              <a:tr h="430562">
                <a:tc gridSpan="8">
                  <a:txBody>
                    <a:bodyPr/>
                    <a:lstStyle/>
                    <a:p>
                      <a:pPr algn="ctr" fontAlgn="ctr"/>
                      <a:r>
                        <a:rPr lang="cs-CZ" sz="1100" b="0" i="0" u="none" strike="noStrike" dirty="0">
                          <a:solidFill>
                            <a:srgbClr val="000000"/>
                          </a:solidFill>
                          <a:effectLst/>
                          <a:latin typeface="Arial Black" panose="020B0A04020102020204" pitchFamily="34" charset="0"/>
                        </a:rPr>
                        <a:t>Turnaj starší přípravky Štětí 22.4.2018                                                                     Semifinálová skupina H okresní ligy 1. turnaj</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26305605"/>
                  </a:ext>
                </a:extLst>
              </a:tr>
              <a:tr h="572443">
                <a:tc>
                  <a:txBody>
                    <a:bodyPr/>
                    <a:lstStyle/>
                    <a:p>
                      <a:pPr algn="ctr" fontAlgn="ctr"/>
                      <a:r>
                        <a:rPr lang="cs-CZ" sz="800" b="0" i="0" u="none" strike="noStrike" dirty="0">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009900"/>
                          </a:solidFill>
                          <a:effectLst/>
                          <a:latin typeface="Arial Black" panose="020B0A04020102020204" pitchFamily="34" charset="0"/>
                        </a:rPr>
                        <a:t> SK Štětí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SK Sokol Brozany</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FK Slavoj </a:t>
                      </a:r>
                      <a:r>
                        <a:rPr lang="cs-CZ" sz="800" b="1" i="0" u="none" strike="noStrike" dirty="0">
                          <a:solidFill>
                            <a:srgbClr val="009900"/>
                          </a:solidFill>
                          <a:effectLst/>
                          <a:latin typeface="Arial Black" panose="020B0A04020102020204" pitchFamily="34" charset="0"/>
                        </a:rPr>
                        <a:t>Třebenice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800" b="1" i="0" u="none" strike="noStrike" dirty="0" err="1">
                          <a:solidFill>
                            <a:srgbClr val="009900"/>
                          </a:solidFill>
                          <a:effectLst/>
                          <a:latin typeface="Arial Black" panose="020B0A04020102020204" pitchFamily="34" charset="0"/>
                        </a:rPr>
                        <a:t>Pokratice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320974"/>
                  </a:ext>
                </a:extLst>
              </a:tr>
              <a:tr h="572443">
                <a:tc>
                  <a:txBody>
                    <a:bodyPr/>
                    <a:lstStyle/>
                    <a:p>
                      <a:pPr algn="ctr" fontAlgn="ctr"/>
                      <a:r>
                        <a:rPr lang="cs-CZ" sz="900" b="1" i="0" u="none" strike="noStrike">
                          <a:solidFill>
                            <a:srgbClr val="009900"/>
                          </a:solidFill>
                          <a:effectLst/>
                          <a:latin typeface="Arial Black" panose="020B0A04020102020204" pitchFamily="34" charset="0"/>
                        </a:rPr>
                        <a:t> SK Štětí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1:10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3:7</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3:7</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7:24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14356"/>
                  </a:ext>
                </a:extLst>
              </a:tr>
              <a:tr h="572443">
                <a:tc>
                  <a:txBody>
                    <a:bodyPr/>
                    <a:lstStyle/>
                    <a:p>
                      <a:pPr algn="ctr" fontAlgn="ctr"/>
                      <a:r>
                        <a:rPr lang="cs-CZ" sz="900" b="1" i="0" u="none" strike="noStrike">
                          <a:solidFill>
                            <a:srgbClr val="009900"/>
                          </a:solidFill>
                          <a:effectLst/>
                          <a:latin typeface="Arial Black" panose="020B0A04020102020204" pitchFamily="34" charset="0"/>
                        </a:rPr>
                        <a:t>SK Sokol   Brozany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10:1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4:1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17:4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4350"/>
                  </a:ext>
                </a:extLst>
              </a:tr>
              <a:tr h="572443">
                <a:tc>
                  <a:txBody>
                    <a:bodyPr/>
                    <a:lstStyle/>
                    <a:p>
                      <a:pPr algn="ctr" fontAlgn="ctr"/>
                      <a:r>
                        <a:rPr lang="cs-CZ" sz="900" b="1" i="0" u="none" strike="noStrike" dirty="0">
                          <a:solidFill>
                            <a:srgbClr val="009900"/>
                          </a:solidFill>
                          <a:effectLst/>
                          <a:latin typeface="Arial Black" panose="020B0A04020102020204" pitchFamily="34" charset="0"/>
                        </a:rPr>
                        <a:t>FK Slavoj </a:t>
                      </a:r>
                      <a:r>
                        <a:rPr lang="cs-CZ" sz="700" b="1" i="0" u="none" strike="noStrike" dirty="0">
                          <a:solidFill>
                            <a:srgbClr val="009900"/>
                          </a:solidFill>
                          <a:effectLst/>
                          <a:latin typeface="Arial Black" panose="020B0A04020102020204" pitchFamily="34" charset="0"/>
                        </a:rPr>
                        <a:t>Třebenice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9:11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2213"/>
                  </a:ext>
                </a:extLst>
              </a:tr>
              <a:tr h="510813">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800" b="1" i="0" u="none" strike="noStrike" dirty="0" err="1">
                          <a:solidFill>
                            <a:srgbClr val="009900"/>
                          </a:solidFill>
                          <a:effectLst/>
                          <a:latin typeface="Arial Black" panose="020B0A04020102020204" pitchFamily="34" charset="0"/>
                        </a:rPr>
                        <a:t>Pokratice</a:t>
                      </a:r>
                      <a:endParaRPr lang="cs-CZ" sz="6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4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11:7</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39524"/>
                  </a:ext>
                </a:extLst>
              </a:tr>
            </a:tbl>
          </a:graphicData>
        </a:graphic>
      </p:graphicFrame>
      <p:sp>
        <p:nvSpPr>
          <p:cNvPr id="2" name="TextovéPole 1"/>
          <p:cNvSpPr txBox="1"/>
          <p:nvPr/>
        </p:nvSpPr>
        <p:spPr>
          <a:xfrm>
            <a:off x="5454769" y="5203676"/>
            <a:ext cx="4611688" cy="1569660"/>
          </a:xfrm>
          <a:prstGeom prst="rect">
            <a:avLst/>
          </a:prstGeom>
          <a:solidFill>
            <a:srgbClr val="00FF99"/>
          </a:solidFill>
          <a:effectLst>
            <a:softEdge rad="342900"/>
          </a:effectLst>
        </p:spPr>
        <p:txBody>
          <a:bodyPr wrap="square" rtlCol="0">
            <a:spAutoFit/>
          </a:bodyPr>
          <a:lstStyle/>
          <a:p>
            <a:pPr algn="just"/>
            <a:r>
              <a:rPr lang="cs-CZ" sz="1600" i="1" dirty="0">
                <a:latin typeface="Arial Black" panose="020B0A04020102020204" pitchFamily="34" charset="0"/>
              </a:rPr>
              <a:t>Kadaň odehrála na jaře 6 zápasů. V prvních 3 prohrála, pak následovala remíza ve Vilémově a prohra na penalty. Poslední 2 kola ale našemu soupeři vyšla. Získala v nic </a:t>
            </a:r>
            <a:r>
              <a:rPr lang="cs-CZ" sz="1600" i="1" dirty="0" smtClean="0">
                <a:latin typeface="Arial Black" panose="020B0A04020102020204" pitchFamily="34" charset="0"/>
              </a:rPr>
              <a:t>7 </a:t>
            </a:r>
            <a:r>
              <a:rPr lang="cs-CZ" sz="1600" i="1" dirty="0">
                <a:latin typeface="Arial Black" panose="020B0A04020102020204" pitchFamily="34" charset="0"/>
              </a:rPr>
              <a:t>bodů a je na </a:t>
            </a:r>
            <a:r>
              <a:rPr lang="cs-CZ" sz="1600" i="1" dirty="0" smtClean="0">
                <a:latin typeface="Arial Black" panose="020B0A04020102020204" pitchFamily="34" charset="0"/>
              </a:rPr>
              <a:t>14. </a:t>
            </a:r>
            <a:r>
              <a:rPr lang="cs-CZ" sz="1600" i="1" dirty="0">
                <a:latin typeface="Arial Black" panose="020B0A04020102020204" pitchFamily="34" charset="0"/>
              </a:rPr>
              <a:t>místě.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endParaRPr lang="cs-CZ" sz="800" dirty="0">
              <a:latin typeface="Bookman Old Style" pitchFamily="18" charset="0"/>
            </a:endParaRP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2" name="Obdélník 1"/>
          <p:cNvSpPr/>
          <p:nvPr/>
        </p:nvSpPr>
        <p:spPr>
          <a:xfrm>
            <a:off x="71984" y="1747292"/>
            <a:ext cx="4611114" cy="5065041"/>
          </a:xfrm>
          <a:prstGeom prst="rect">
            <a:avLst/>
          </a:prstGeom>
        </p:spPr>
        <p:txBody>
          <a:bodyPr wrap="square">
            <a:spAutoFit/>
          </a:bodyPr>
          <a:lstStyle/>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Mostecký fotbalový klub</a:t>
            </a:r>
          </a:p>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5:0(2:0)  21.4.2018  22.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Utkání Mostu proti Štětí bylo sobotu 21. dubna dosavadním vrcholem Ústeckého přeboru. Utkala se 2 nejlepší mužstva soutěže a jeho výsledek měl hodně napovědět, kdo bude do závěrečné etapy přeboru vstupovat v lepším postavení.  Na zdejší hezký stadion jsme přijeli hlavně neprohrát a potvrdit dobrou jarní formu podloženou 14 získanými body z 15. Diváci se před zápasem bohužel nedozvěděli, v jakých sestavách mužstva nastupují, protože nebyl slyšet rozhlas. Začali jsme opatrně, a když už jsme se chtěli vydat do útoku, tak jsme často chybovali a bylo z toho spíše nebezpečí před naší brankou. Domácí Most kopal v 8. minutě volný přímý kop, k jejichž zahrávání je určen </a:t>
            </a:r>
            <a:r>
              <a:rPr lang="cs-CZ" sz="1000" b="0" dirty="0" err="1">
                <a:latin typeface="Arial" panose="020B0604020202020204" pitchFamily="34" charset="0"/>
                <a:ea typeface="Calibri" panose="020F0502020204030204" pitchFamily="34" charset="0"/>
                <a:cs typeface="Arial" panose="020B0604020202020204" pitchFamily="34" charset="0"/>
              </a:rPr>
              <a:t>Stožický</a:t>
            </a:r>
            <a:r>
              <a:rPr lang="cs-CZ" sz="1000" b="0" dirty="0">
                <a:latin typeface="Arial" panose="020B0604020202020204" pitchFamily="34" charset="0"/>
                <a:ea typeface="Calibri" panose="020F0502020204030204" pitchFamily="34" charset="0"/>
                <a:cs typeface="Arial" panose="020B0604020202020204" pitchFamily="34" charset="0"/>
              </a:rPr>
              <a:t>, ale jeho centr odhlavičkoval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Stejnou výhodu jsme o 4. minuty později měli i my. Míč byl rozehrán nakrátko, ale další rozehrávka už svého adresáta nenašla.  Do největší šance se do této doby dostal Michal Macháček po volném přímém kopu, ale míč si vybral cestu mimo hřiště. Trestný kop zahrávalo i naše mužstvo, ale jako většina dalších, které následovaly, skončily většinou na prvním dobře postaveném obránci. První osudovou minutou se pro nás stala 22. V dobře rozehrané akci jsme na polovině Mostu přišli o míč a okamžitý protiútok s cílem najít nabíhajícího Dominika Valentu vyšel domácím podle přání. Dokázal se dostat přes Jirku Ransdorfa a zakončit na 1:0. Po inkasované brance se nějakou chvilku zdálo, že jsme to správné nástupiště našli a šance, které následovaly, byly v několika případech gólové. Z dálky vystřelil Vokoun a šestnáctiletý mladík v brance Mostu raději vyrazil míč na roh. Kopnul ho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 a míč po hlavičce Ransdorfa lízal levou tyčku. Největší možnost skórovat měl ve 33. minutě Faust. Balón</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71984" y="163116"/>
            <a:ext cx="4611114" cy="1323439"/>
          </a:xfrm>
          <a:prstGeom prst="rect">
            <a:avLst/>
          </a:prstGeom>
          <a:solidFill>
            <a:srgbClr val="FFCC99"/>
          </a:solidFill>
          <a:effectLst>
            <a:glow rad="12700">
              <a:srgbClr val="FFFF00">
                <a:alpha val="40000"/>
              </a:srgbClr>
            </a:glow>
            <a:softEdge rad="508000"/>
          </a:effectLst>
        </p:spPr>
        <p:txBody>
          <a:bodyPr wrap="square" rtlCol="0">
            <a:spAutoFit/>
          </a:bodyPr>
          <a:lstStyle/>
          <a:p>
            <a:pPr algn="ctr"/>
            <a:r>
              <a:rPr lang="cs-CZ" sz="2000" dirty="0">
                <a:solidFill>
                  <a:schemeClr val="accent6"/>
                </a:solidFill>
                <a:latin typeface="Arial Black" panose="020B0A04020102020204" pitchFamily="34" charset="0"/>
              </a:rPr>
              <a:t>Hrozivý výsledek v zápase jara se urodil po školáckých chybách.  Domácím jsme cestu za vítězství hodně usnadnili</a:t>
            </a:r>
          </a:p>
        </p:txBody>
      </p:sp>
      <p:sp>
        <p:nvSpPr>
          <p:cNvPr id="41" name="TextovéPole 40"/>
          <p:cNvSpPr txBox="1"/>
          <p:nvPr/>
        </p:nvSpPr>
        <p:spPr>
          <a:xfrm>
            <a:off x="5487433" y="3776984"/>
            <a:ext cx="4473399" cy="1569660"/>
          </a:xfrm>
          <a:prstGeom prst="rect">
            <a:avLst/>
          </a:prstGeom>
          <a:pattFill prst="solidDmnd">
            <a:fgClr>
              <a:srgbClr val="66FFFF"/>
            </a:fgClr>
            <a:bgClr>
              <a:schemeClr val="bg1"/>
            </a:bgClr>
          </a:pattFill>
          <a:effectLst>
            <a:glow>
              <a:srgbClr val="FFFF66">
                <a:alpha val="40000"/>
              </a:srgbClr>
            </a:glow>
            <a:softEdge rad="0"/>
          </a:effectLst>
        </p:spPr>
        <p:txBody>
          <a:bodyPr wrap="square" rtlCol="0">
            <a:spAutoFit/>
          </a:bodyPr>
          <a:lstStyle/>
          <a:p>
            <a:pPr algn="just"/>
            <a:r>
              <a:rPr lang="cs-CZ" sz="1600" u="sng" dirty="0">
                <a:latin typeface="Arial Black" panose="020B0A04020102020204" pitchFamily="34" charset="0"/>
              </a:rPr>
              <a:t>Sestava: </a:t>
            </a:r>
            <a:r>
              <a:rPr lang="cs-CZ" dirty="0">
                <a:latin typeface="Arial Black" panose="020B0A04020102020204" pitchFamily="34" charset="0"/>
              </a:rPr>
              <a:t>Jan Brabec, Lukáš Tyle, Dominik Božík, Tomáš </a:t>
            </a:r>
            <a:r>
              <a:rPr lang="cs-CZ" dirty="0" err="1">
                <a:latin typeface="Arial Black" panose="020B0A04020102020204" pitchFamily="34" charset="0"/>
              </a:rPr>
              <a:t>Kýček</a:t>
            </a:r>
            <a:r>
              <a:rPr lang="cs-CZ" dirty="0">
                <a:latin typeface="Arial Black" panose="020B0A04020102020204" pitchFamily="34" charset="0"/>
              </a:rPr>
              <a:t>, David Bílek, Lukáš Volák, Dominik Štefl, Max </a:t>
            </a:r>
            <a:r>
              <a:rPr lang="cs-CZ" dirty="0" err="1">
                <a:latin typeface="Arial Black" panose="020B0A04020102020204" pitchFamily="34" charset="0"/>
              </a:rPr>
              <a:t>Homoliak</a:t>
            </a:r>
            <a:r>
              <a:rPr lang="cs-CZ" dirty="0">
                <a:latin typeface="Arial Black" panose="020B0A04020102020204" pitchFamily="34" charset="0"/>
              </a:rPr>
              <a:t>, Jaroslav Pačes, Petr Bradáč, Matěj Baroch, Havelka Václav , Musílek Štěpán</a:t>
            </a:r>
            <a:endParaRPr lang="cs-CZ" sz="1600" dirty="0">
              <a:latin typeface="Arial Black" panose="020B0A04020102020204" pitchFamily="34" charset="0"/>
            </a:endParaRPr>
          </a:p>
          <a:p>
            <a:r>
              <a:rPr lang="cs-CZ" sz="1600" u="sng" dirty="0">
                <a:latin typeface="Arial Black" panose="020B0A04020102020204" pitchFamily="34" charset="0"/>
              </a:rPr>
              <a:t>Trenér:</a:t>
            </a:r>
            <a:r>
              <a:rPr lang="cs-CZ" sz="1600" dirty="0">
                <a:latin typeface="Arial Black" panose="020B0A04020102020204" pitchFamily="34" charset="0"/>
              </a:rPr>
              <a:t> </a:t>
            </a:r>
            <a:r>
              <a:rPr lang="cs-CZ" sz="1600" dirty="0" err="1">
                <a:latin typeface="Arial Black" panose="020B0A04020102020204" pitchFamily="34" charset="0"/>
              </a:rPr>
              <a:t>R.Švejdar</a:t>
            </a:r>
            <a:r>
              <a:rPr lang="cs-CZ" sz="1600" dirty="0">
                <a:latin typeface="Arial Black" panose="020B0A04020102020204" pitchFamily="34" charset="0"/>
              </a:rPr>
              <a:t>, Martin Nedomlel</a:t>
            </a:r>
          </a:p>
          <a:p>
            <a:r>
              <a:rPr lang="cs-CZ" sz="1600" u="sng" dirty="0">
                <a:latin typeface="Arial Black" panose="020B0A04020102020204" pitchFamily="34" charset="0"/>
              </a:rPr>
              <a:t>Vedoucí:</a:t>
            </a:r>
            <a:r>
              <a:rPr lang="cs-CZ" sz="1600" dirty="0">
                <a:latin typeface="Arial Black" panose="020B0A04020102020204" pitchFamily="34" charset="0"/>
              </a:rPr>
              <a:t> </a:t>
            </a:r>
            <a:r>
              <a:rPr lang="cs-CZ" sz="1600" dirty="0" err="1">
                <a:latin typeface="Arial Black" panose="020B0A04020102020204" pitchFamily="34" charset="0"/>
              </a:rPr>
              <a:t>J.Nedomlelová</a:t>
            </a:r>
            <a:endParaRPr lang="cs-CZ" sz="1600" dirty="0">
              <a:latin typeface="Arial Black" panose="020B0A04020102020204" pitchFamily="34" charset="0"/>
            </a:endParaRPr>
          </a:p>
        </p:txBody>
      </p:sp>
      <p:sp>
        <p:nvSpPr>
          <p:cNvPr id="4" name="TextovéPole 3"/>
          <p:cNvSpPr txBox="1"/>
          <p:nvPr/>
        </p:nvSpPr>
        <p:spPr>
          <a:xfrm>
            <a:off x="5470732" y="163116"/>
            <a:ext cx="4506803" cy="1938992"/>
          </a:xfrm>
          <a:prstGeom prst="rect">
            <a:avLst/>
          </a:prstGeom>
          <a:blipFill>
            <a:blip r:embed="rId31">
              <a:extLst>
                <a:ext uri="{BEBA8EAE-BF5A-486C-A8C5-ECC9F3942E4B}">
                  <a14:imgProps xmlns:a14="http://schemas.microsoft.com/office/drawing/2010/main">
                    <a14:imgLayer r:embed="rId32">
                      <a14:imgEffect>
                        <a14:artisticTexturizer scaling="23"/>
                      </a14:imgEffect>
                    </a14:imgLayer>
                  </a14:imgProps>
                </a:ext>
              </a:extLst>
            </a:blip>
            <a:stretch>
              <a:fillRect/>
            </a:stretch>
          </a:blipFill>
          <a:effectLst>
            <a:glow>
              <a:srgbClr val="FFFF66">
                <a:alpha val="40000"/>
              </a:srgbClr>
            </a:glow>
            <a:softEdge rad="0"/>
          </a:effectLst>
        </p:spPr>
        <p:txBody>
          <a:bodyPr wrap="square" rtlCol="0">
            <a:spAutoFit/>
          </a:bodyPr>
          <a:lstStyle/>
          <a:p>
            <a:pPr algn="ctr"/>
            <a:r>
              <a:rPr lang="cs-CZ" sz="2400" dirty="0">
                <a:solidFill>
                  <a:srgbClr val="6600CC"/>
                </a:solidFill>
                <a:latin typeface="Arial Black" panose="020B0A04020102020204" pitchFamily="34" charset="0"/>
              </a:rPr>
              <a:t>Starší přípravka je po 3 turnajích bez vítězství</a:t>
            </a:r>
          </a:p>
          <a:p>
            <a:pPr algn="ctr"/>
            <a:r>
              <a:rPr lang="cs-CZ" sz="2400" b="0" dirty="0">
                <a:solidFill>
                  <a:srgbClr val="6600CC"/>
                </a:solidFill>
                <a:latin typeface="Arial Black" panose="020B0A04020102020204" pitchFamily="34" charset="0"/>
              </a:rPr>
              <a:t>Semifinálová skupina H okresní ligy 1. turnaj po 3 turnajích</a:t>
            </a:r>
            <a:r>
              <a:rPr lang="cs-CZ" sz="2400" dirty="0">
                <a:solidFill>
                  <a:srgbClr val="6600CC"/>
                </a:solidFill>
                <a:latin typeface="Arial Black" panose="020B0A04020102020204" pitchFamily="34" charset="0"/>
              </a:rPr>
              <a:t> </a:t>
            </a:r>
          </a:p>
        </p:txBody>
      </p:sp>
      <p:graphicFrame>
        <p:nvGraphicFramePr>
          <p:cNvPr id="5" name="Tabulka 4"/>
          <p:cNvGraphicFramePr>
            <a:graphicFrameLocks noGrp="1"/>
          </p:cNvGraphicFramePr>
          <p:nvPr>
            <p:extLst>
              <p:ext uri="{D42A27DB-BD31-4B8C-83A1-F6EECF244321}">
                <p14:modId xmlns:p14="http://schemas.microsoft.com/office/powerpoint/2010/main" val="4032712684"/>
              </p:ext>
            </p:extLst>
          </p:nvPr>
        </p:nvGraphicFramePr>
        <p:xfrm>
          <a:off x="5470731" y="2392045"/>
          <a:ext cx="4665670" cy="1013460"/>
        </p:xfrm>
        <a:graphic>
          <a:graphicData uri="http://schemas.openxmlformats.org/drawingml/2006/table">
            <a:tbl>
              <a:tblPr/>
              <a:tblGrid>
                <a:gridCol w="649137">
                  <a:extLst>
                    <a:ext uri="{9D8B030D-6E8A-4147-A177-3AD203B41FA5}">
                      <a16:colId xmlns:a16="http://schemas.microsoft.com/office/drawing/2014/main" val="3653457898"/>
                    </a:ext>
                  </a:extLst>
                </a:gridCol>
                <a:gridCol w="1231058">
                  <a:extLst>
                    <a:ext uri="{9D8B030D-6E8A-4147-A177-3AD203B41FA5}">
                      <a16:colId xmlns:a16="http://schemas.microsoft.com/office/drawing/2014/main" val="400751234"/>
                    </a:ext>
                  </a:extLst>
                </a:gridCol>
                <a:gridCol w="175404">
                  <a:extLst>
                    <a:ext uri="{9D8B030D-6E8A-4147-A177-3AD203B41FA5}">
                      <a16:colId xmlns:a16="http://schemas.microsoft.com/office/drawing/2014/main" val="2436610866"/>
                    </a:ext>
                  </a:extLst>
                </a:gridCol>
                <a:gridCol w="338092">
                  <a:extLst>
                    <a:ext uri="{9D8B030D-6E8A-4147-A177-3AD203B41FA5}">
                      <a16:colId xmlns:a16="http://schemas.microsoft.com/office/drawing/2014/main" val="3250880999"/>
                    </a:ext>
                  </a:extLst>
                </a:gridCol>
                <a:gridCol w="338092">
                  <a:extLst>
                    <a:ext uri="{9D8B030D-6E8A-4147-A177-3AD203B41FA5}">
                      <a16:colId xmlns:a16="http://schemas.microsoft.com/office/drawing/2014/main" val="1932171350"/>
                    </a:ext>
                  </a:extLst>
                </a:gridCol>
                <a:gridCol w="338092">
                  <a:extLst>
                    <a:ext uri="{9D8B030D-6E8A-4147-A177-3AD203B41FA5}">
                      <a16:colId xmlns:a16="http://schemas.microsoft.com/office/drawing/2014/main" val="2473635016"/>
                    </a:ext>
                  </a:extLst>
                </a:gridCol>
                <a:gridCol w="946658">
                  <a:extLst>
                    <a:ext uri="{9D8B030D-6E8A-4147-A177-3AD203B41FA5}">
                      <a16:colId xmlns:a16="http://schemas.microsoft.com/office/drawing/2014/main" val="3111401690"/>
                    </a:ext>
                  </a:extLst>
                </a:gridCol>
                <a:gridCol w="649137">
                  <a:extLst>
                    <a:ext uri="{9D8B030D-6E8A-4147-A177-3AD203B41FA5}">
                      <a16:colId xmlns:a16="http://schemas.microsoft.com/office/drawing/2014/main" val="3911470020"/>
                    </a:ext>
                  </a:extLst>
                </a:gridCol>
              </a:tblGrid>
              <a:tr h="238125">
                <a:tc>
                  <a:txBody>
                    <a:bodyPr/>
                    <a:lstStyle/>
                    <a:p>
                      <a:pPr algn="ctr" rtl="0" fontAlgn="ctr"/>
                      <a:r>
                        <a:rPr lang="cs-CZ" sz="1600" b="1" i="0" u="none" strike="noStrike" dirty="0">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dirty="0">
                          <a:solidFill>
                            <a:srgbClr val="151515"/>
                          </a:solidFill>
                          <a:effectLst/>
                          <a:latin typeface="Arial Black" panose="020B0A04020102020204" pitchFamily="34" charset="0"/>
                        </a:rPr>
                        <a:t>Brozany</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dirty="0">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8</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000000"/>
                          </a:solidFill>
                          <a:effectLst/>
                          <a:latin typeface="Arial Black" panose="020B0A04020102020204" pitchFamily="34" charset="0"/>
                        </a:rPr>
                        <a:t>54:14</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16</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4152027052"/>
                  </a:ext>
                </a:extLst>
              </a:tr>
              <a:tr h="238125">
                <a:tc>
                  <a:txBody>
                    <a:bodyPr/>
                    <a:lstStyle/>
                    <a:p>
                      <a:pPr algn="ctr" rtl="0" fontAlgn="ctr"/>
                      <a:r>
                        <a:rPr lang="cs-CZ" sz="16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dirty="0" err="1">
                          <a:solidFill>
                            <a:srgbClr val="151515"/>
                          </a:solidFill>
                          <a:effectLst/>
                          <a:latin typeface="Arial Black" panose="020B0A04020102020204" pitchFamily="34" charset="0"/>
                        </a:rPr>
                        <a:t>Pokratice</a:t>
                      </a:r>
                      <a:endParaRPr lang="cs-CZ" sz="16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dirty="0">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dirty="0">
                          <a:solidFill>
                            <a:srgbClr val="151515"/>
                          </a:solidFill>
                          <a:effectLst/>
                          <a:latin typeface="Arial Black" panose="020B0A04020102020204" pitchFamily="34" charset="0"/>
                        </a:rPr>
                        <a:t>7</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000000"/>
                          </a:solidFill>
                          <a:effectLst/>
                          <a:latin typeface="Arial Black" panose="020B0A04020102020204" pitchFamily="34" charset="0"/>
                        </a:rPr>
                        <a:t>36:17</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15</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729257994"/>
                  </a:ext>
                </a:extLst>
              </a:tr>
              <a:tr h="238125">
                <a:tc>
                  <a:txBody>
                    <a:bodyPr/>
                    <a:lstStyle/>
                    <a:p>
                      <a:pPr algn="ctr" rtl="0" fontAlgn="ctr"/>
                      <a:r>
                        <a:rPr lang="cs-CZ" sz="16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Třebenice</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dirty="0">
                          <a:solidFill>
                            <a:srgbClr val="151515"/>
                          </a:solidFill>
                          <a:effectLst/>
                          <a:latin typeface="Arial Black" panose="020B0A04020102020204" pitchFamily="34" charset="0"/>
                        </a:rPr>
                        <a:t>6</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dirty="0">
                          <a:solidFill>
                            <a:srgbClr val="000000"/>
                          </a:solidFill>
                          <a:effectLst/>
                          <a:latin typeface="Arial Black" panose="020B0A04020102020204" pitchFamily="34" charset="0"/>
                        </a:rPr>
                        <a:t>22:45</a:t>
                      </a:r>
                    </a:p>
                  </a:txBody>
                  <a:tcPr marL="9525" marR="9525" marT="9525" marB="0" anchor="ctr">
                    <a:lnL>
                      <a:noFill/>
                    </a:lnL>
                    <a:lnR>
                      <a:noFill/>
                    </a:lnR>
                    <a:lnT>
                      <a:noFill/>
                    </a:lnT>
                    <a:lnB>
                      <a:noFill/>
                    </a:lnB>
                    <a:solidFill>
                      <a:srgbClr val="CCFFFF"/>
                    </a:solidFill>
                  </a:tcPr>
                </a:tc>
                <a:tc>
                  <a:txBody>
                    <a:bodyPr/>
                    <a:lstStyle/>
                    <a:p>
                      <a:pPr algn="ctr" rtl="0" fontAlgn="ctr"/>
                      <a:r>
                        <a:rPr lang="cs-CZ" sz="1600" b="1" i="0" u="none" strike="noStrike">
                          <a:solidFill>
                            <a:srgbClr val="151515"/>
                          </a:solidFill>
                          <a:effectLst/>
                          <a:latin typeface="Arial Black" panose="020B0A04020102020204" pitchFamily="34" charset="0"/>
                        </a:rPr>
                        <a:t>15</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389747258"/>
                  </a:ext>
                </a:extLst>
              </a:tr>
              <a:tr h="238125">
                <a:tc>
                  <a:txBody>
                    <a:bodyPr/>
                    <a:lstStyle/>
                    <a:p>
                      <a:pPr algn="ctr" rtl="0" fontAlgn="ctr"/>
                      <a:r>
                        <a:rPr lang="cs-CZ" sz="1600" b="1" i="0" u="none" strike="noStrike">
                          <a:solidFill>
                            <a:srgbClr val="151515"/>
                          </a:solidFill>
                          <a:effectLst/>
                          <a:latin typeface="Arial Black" panose="020B0A04020102020204" pitchFamily="34" charset="0"/>
                        </a:rPr>
                        <a:t>4</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Štětí</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dirty="0">
                          <a:solidFill>
                            <a:srgbClr val="000000"/>
                          </a:solidFill>
                          <a:effectLst/>
                          <a:latin typeface="Arial Black" panose="020B0A04020102020204" pitchFamily="34" charset="0"/>
                        </a:rPr>
                        <a:t>20:56</a:t>
                      </a:r>
                    </a:p>
                  </a:txBody>
                  <a:tcPr marL="9525" marR="9525" marT="9525" marB="0" anchor="ctr">
                    <a:lnL>
                      <a:noFill/>
                    </a:lnL>
                    <a:lnR>
                      <a:noFill/>
                    </a:lnR>
                    <a:lnT>
                      <a:noFill/>
                    </a:lnT>
                    <a:lnB>
                      <a:noFill/>
                    </a:lnB>
                    <a:solidFill>
                      <a:srgbClr val="00FF00"/>
                    </a:solidFill>
                  </a:tcPr>
                </a:tc>
                <a:tc>
                  <a:txBody>
                    <a:bodyPr/>
                    <a:lstStyle/>
                    <a:p>
                      <a:pPr algn="ctr" rtl="0" fontAlgn="ctr"/>
                      <a:r>
                        <a:rPr lang="cs-CZ" sz="1600" b="1" i="0" u="none" strike="noStrike" dirty="0">
                          <a:solidFill>
                            <a:srgbClr val="151515"/>
                          </a:solidFill>
                          <a:effectLst/>
                          <a:latin typeface="Arial Black" panose="020B0A04020102020204" pitchFamily="34" charset="0"/>
                        </a:rPr>
                        <a:t>7</a:t>
                      </a:r>
                    </a:p>
                  </a:txBody>
                  <a:tcPr marL="9525" marR="9525" marT="9525" marB="0" anchor="ctr">
                    <a:lnL>
                      <a:noFill/>
                    </a:lnL>
                    <a:lnR>
                      <a:noFill/>
                    </a:lnR>
                    <a:lnT>
                      <a:noFill/>
                    </a:lnT>
                    <a:lnB>
                      <a:noFill/>
                    </a:lnB>
                    <a:solidFill>
                      <a:srgbClr val="00FF00"/>
                    </a:solidFill>
                  </a:tcPr>
                </a:tc>
                <a:extLst>
                  <a:ext uri="{0D108BD9-81ED-4DB2-BD59-A6C34878D82A}">
                    <a16:rowId xmlns:a16="http://schemas.microsoft.com/office/drawing/2014/main" val="2959847827"/>
                  </a:ext>
                </a:extLst>
              </a:tr>
            </a:tbl>
          </a:graphicData>
        </a:graphic>
      </p:graphicFrame>
      <p:pic>
        <p:nvPicPr>
          <p:cNvPr id="6" name="Obrázek 5" descr="Looked after &lt;strong&gt;children&lt;/strong&gt; and Innovate to Save | Nesta"/>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917680" y="5564422"/>
            <a:ext cx="1219200" cy="1219200"/>
          </a:xfrm>
          <a:prstGeom prst="rect">
            <a:avLst/>
          </a:prstGeo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endParaRPr lang="cs-CZ" sz="800" dirty="0">
              <a:latin typeface="Bookman Old Style" pitchFamily="18" charset="0"/>
            </a:endParaRP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2" name="Obdélník 1"/>
          <p:cNvSpPr/>
          <p:nvPr/>
        </p:nvSpPr>
        <p:spPr>
          <a:xfrm>
            <a:off x="5472584" y="595164"/>
            <a:ext cx="4578611" cy="4690836"/>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dostal přesně tam, kam chtěl a to za obranu, kde si ho převzal a postupoval sám na brankáře. Zkusil vyhrát tvrdou střelou, ale neuspěl. Slibně ještě vypadal volný přímý kop zahraný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Šragou</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Na vyražený míč brankářem </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dobíhal Svoboda, ale v rozhodujícím okamžiku uklouzl. Místo vyrovnání však přišla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minela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 vlastní polovině a trest si vzal na starost Daniel Kasal, který nedávno přišel do Mostu z Loun, a zvýšil na 2:0. Korigovat dvoubrankové vedení a se zápasem ještě něco udělat, se trenéři pokusili dvojím střídáním hned na úvod 2. půle.    Ještě než jsme se ale dostali do provozní teploty, tak jsme po hlavičce Michala Macháčka tahali míč ze sítě ve 48. minutě potřetí. Byl to zlomový moment zápasu, který byl těžkou ránou do odhodlání hru ve 2. části zlepšit. Nezbývalo nic jiného než se ještě pokusit aspoň výsledek korigovat. Zkoušel to Slavíček přihrávkou k bližší tyči na jednoho ze střídajících Matěje Waltera, ale tomu se posunout míč do branky nepovedlo. Tvrdou střelou mířil z těžkého uhlu mezi 3 tyče Rejman, ale gólman vyrazil na roh. Domácí trpělivě čekali na naše další zaváhání a to přišlo v 69. minutě. Podruhé v tomto utkání u toho byl Dominik Valenta, který v ten správný okamžik vystartoval za obránce a poradil si i s brankářem. Výsledek 4:0 už zaváněl debaklem. O další navýšení výsledku se opět postaral Valenta, tentokrát však střídající Denis. Předcházela tomu školácká rozehrávka a záchrannou vestu už jsme nestačili navléci. Výsledkem 5:0 utkání také skončilo a ze hřiště jsme odcházeli se sklopenými hlavami.  Boj 1. místo lépe zvládli domácí a mohli se radovat.      </a:t>
            </a:r>
            <a:r>
              <a:rPr lang="cs-CZ" sz="1000" b="0" dirty="0">
                <a:solidFill>
                  <a:srgbClr val="0000CC"/>
                </a:solidFill>
                <a:latin typeface="Arial" panose="020B0604020202020204" pitchFamily="34" charset="0"/>
                <a:ea typeface="Calibri" panose="020F0502020204030204" pitchFamily="34" charset="0"/>
                <a:cs typeface="Arial" panose="020B0604020202020204" pitchFamily="34" charset="0"/>
              </a:rPr>
              <a:t> </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Gabriel-</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Čámský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(84.Černý),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Svoboda(79.Beruška),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Kucler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(45.Mencl)- Rejman, Vokoun, Vacek(45.Walter),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Šraga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Faust(82.Feko)-Slavíček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Trenéři: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K.Zuna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Masér: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K.Zavřel</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P.Kolátor-J.Flade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A.Provazník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V.Píbl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100 diváků</a:t>
            </a:r>
          </a:p>
        </p:txBody>
      </p:sp>
      <p:sp>
        <p:nvSpPr>
          <p:cNvPr id="3" name="TextovéPole 2"/>
          <p:cNvSpPr txBox="1"/>
          <p:nvPr/>
        </p:nvSpPr>
        <p:spPr>
          <a:xfrm>
            <a:off x="5472584" y="91108"/>
            <a:ext cx="4578610" cy="461665"/>
          </a:xfrm>
          <a:prstGeom prst="rect">
            <a:avLst/>
          </a:prstGeom>
          <a:solidFill>
            <a:srgbClr val="FF0000"/>
          </a:solidFill>
          <a:effectLst>
            <a:glow rad="101600">
              <a:srgbClr val="FFFF66">
                <a:alpha val="40000"/>
              </a:srgbClr>
            </a:glow>
            <a:softEdge rad="241300"/>
          </a:effectLst>
        </p:spPr>
        <p:txBody>
          <a:bodyPr wrap="square" rtlCol="0">
            <a:spAutoFit/>
          </a:bodyPr>
          <a:lstStyle/>
          <a:p>
            <a:pPr algn="ctr"/>
            <a:r>
              <a:rPr lang="cs-CZ" dirty="0">
                <a:latin typeface="Arial Black" panose="020B0A04020102020204" pitchFamily="34" charset="0"/>
              </a:rPr>
              <a:t>Pokračování </a:t>
            </a:r>
          </a:p>
          <a:p>
            <a:pPr algn="ctr"/>
            <a:r>
              <a:rPr lang="cs-CZ" dirty="0">
                <a:latin typeface="Arial Black" panose="020B0A04020102020204" pitchFamily="34" charset="0"/>
              </a:rPr>
              <a:t>Mostecký FK – Štětí 5:0  21.4.2018 </a:t>
            </a:r>
          </a:p>
        </p:txBody>
      </p:sp>
      <p:pic>
        <p:nvPicPr>
          <p:cNvPr id="4" name="Obrázek 3" descr="&lt;strong&gt;Mostecký fotbalový klub&lt;/strong&gt; bude hrát v sobotu ve Štětí ..."/>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7056760" y="5286000"/>
            <a:ext cx="1152128" cy="1325929"/>
          </a:xfrm>
          <a:prstGeom prst="rect">
            <a:avLst/>
          </a:prstGeom>
        </p:spPr>
      </p:pic>
      <p:graphicFrame>
        <p:nvGraphicFramePr>
          <p:cNvPr id="5" name="Tabulka 4"/>
          <p:cNvGraphicFramePr>
            <a:graphicFrameLocks noGrp="1"/>
          </p:cNvGraphicFramePr>
          <p:nvPr>
            <p:extLst>
              <p:ext uri="{D42A27DB-BD31-4B8C-83A1-F6EECF244321}">
                <p14:modId xmlns:p14="http://schemas.microsoft.com/office/powerpoint/2010/main" val="1905316931"/>
              </p:ext>
            </p:extLst>
          </p:nvPr>
        </p:nvGraphicFramePr>
        <p:xfrm>
          <a:off x="143992" y="97157"/>
          <a:ext cx="4539350" cy="6514776"/>
        </p:xfrm>
        <a:graphic>
          <a:graphicData uri="http://schemas.openxmlformats.org/drawingml/2006/table">
            <a:tbl>
              <a:tblPr/>
              <a:tblGrid>
                <a:gridCol w="724462">
                  <a:extLst>
                    <a:ext uri="{9D8B030D-6E8A-4147-A177-3AD203B41FA5}">
                      <a16:colId xmlns:a16="http://schemas.microsoft.com/office/drawing/2014/main" val="2724882429"/>
                    </a:ext>
                  </a:extLst>
                </a:gridCol>
                <a:gridCol w="1201323">
                  <a:extLst>
                    <a:ext uri="{9D8B030D-6E8A-4147-A177-3AD203B41FA5}">
                      <a16:colId xmlns:a16="http://schemas.microsoft.com/office/drawing/2014/main" val="1586268570"/>
                    </a:ext>
                  </a:extLst>
                </a:gridCol>
                <a:gridCol w="1338879">
                  <a:extLst>
                    <a:ext uri="{9D8B030D-6E8A-4147-A177-3AD203B41FA5}">
                      <a16:colId xmlns:a16="http://schemas.microsoft.com/office/drawing/2014/main" val="3032752889"/>
                    </a:ext>
                  </a:extLst>
                </a:gridCol>
                <a:gridCol w="559394">
                  <a:extLst>
                    <a:ext uri="{9D8B030D-6E8A-4147-A177-3AD203B41FA5}">
                      <a16:colId xmlns:a16="http://schemas.microsoft.com/office/drawing/2014/main" val="2665202869"/>
                    </a:ext>
                  </a:extLst>
                </a:gridCol>
                <a:gridCol w="715292">
                  <a:extLst>
                    <a:ext uri="{9D8B030D-6E8A-4147-A177-3AD203B41FA5}">
                      <a16:colId xmlns:a16="http://schemas.microsoft.com/office/drawing/2014/main" val="4239083237"/>
                    </a:ext>
                  </a:extLst>
                </a:gridCol>
              </a:tblGrid>
              <a:tr h="660651">
                <a:tc gridSpan="3">
                  <a:txBody>
                    <a:bodyPr/>
                    <a:lstStyle/>
                    <a:p>
                      <a:pPr algn="ctr" rtl="0" fontAlgn="ctr"/>
                      <a:r>
                        <a:rPr lang="cs-CZ" sz="1200" b="1" i="0" u="none" strike="noStrike" dirty="0">
                          <a:solidFill>
                            <a:srgbClr val="000000"/>
                          </a:solidFill>
                          <a:effectLst/>
                          <a:latin typeface="Arial Black" panose="020B0A04020102020204" pitchFamily="34" charset="0"/>
                        </a:rPr>
                        <a:t>Výsledky 16. kola Ústeckého přeboru starších a mladších žáků</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a:txBody>
                    <a:bodyPr/>
                    <a:lstStyle/>
                    <a:p>
                      <a:pPr algn="ctr" rtl="0" fontAlgn="ctr"/>
                      <a:r>
                        <a:rPr lang="cs-CZ" sz="900" b="1" i="0" u="none" strike="noStrike">
                          <a:solidFill>
                            <a:srgbClr val="000000"/>
                          </a:solidFill>
                          <a:effectLst/>
                          <a:latin typeface="Arial Black" panose="020B0A04020102020204" pitchFamily="34" charset="0"/>
                        </a:rPr>
                        <a:t>Mladší</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900" b="1" i="0" u="none" strike="noStrike" dirty="0">
                          <a:solidFill>
                            <a:srgbClr val="000000"/>
                          </a:solidFill>
                          <a:effectLst/>
                          <a:latin typeface="Arial Black" panose="020B0A04020102020204" pitchFamily="34" charset="0"/>
                        </a:rPr>
                        <a:t>Starší</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322201308"/>
                  </a:ext>
                </a:extLst>
              </a:tr>
              <a:tr h="508194">
                <a:tc>
                  <a:txBody>
                    <a:bodyPr/>
                    <a:lstStyle/>
                    <a:p>
                      <a:pPr algn="ctr" rtl="0" fontAlgn="ctr"/>
                      <a:r>
                        <a:rPr lang="cs-CZ" sz="900" b="1" i="0" u="none" strike="noStrike">
                          <a:solidFill>
                            <a:srgbClr val="000000"/>
                          </a:solidFill>
                          <a:effectLst/>
                          <a:latin typeface="Arial" panose="020B0604020202020204" pitchFamily="34" charset="0"/>
                        </a:rPr>
                        <a:t>14.04.2018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TJ Krupka </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FK ČL Neštěmice</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6:0</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3:2</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95771299"/>
                  </a:ext>
                </a:extLst>
              </a:tr>
              <a:tr h="508194">
                <a:tc>
                  <a:txBody>
                    <a:bodyPr/>
                    <a:lstStyle/>
                    <a:p>
                      <a:pPr algn="ctr" rtl="0" fontAlgn="ctr"/>
                      <a:r>
                        <a:rPr lang="cs-CZ" sz="900" b="1" i="0" u="none" strike="noStrike">
                          <a:solidFill>
                            <a:srgbClr val="000000"/>
                          </a:solidFill>
                          <a:effectLst/>
                          <a:latin typeface="Arial" panose="020B0604020202020204" pitchFamily="34" charset="0"/>
                        </a:rPr>
                        <a:t>15.04.2018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ASK Lovosice </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FK JUNIOR Děčín "B"</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9:2</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9:1</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64330510"/>
                  </a:ext>
                </a:extLst>
              </a:tr>
              <a:tr h="508194">
                <a:tc>
                  <a:txBody>
                    <a:bodyPr/>
                    <a:lstStyle/>
                    <a:p>
                      <a:pPr algn="ctr" rtl="0" fontAlgn="ctr"/>
                      <a:r>
                        <a:rPr lang="cs-CZ" sz="900" b="1" i="0" u="none" strike="noStrike">
                          <a:solidFill>
                            <a:srgbClr val="000000"/>
                          </a:solidFill>
                          <a:effectLst/>
                          <a:latin typeface="Arial" panose="020B0604020202020204" pitchFamily="34" charset="0"/>
                        </a:rPr>
                        <a:t>15.04.2018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FK JUNIOR Děčín "A</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TJ Hvězda Trnovany</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6:2</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9:0</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4778121"/>
                  </a:ext>
                </a:extLst>
              </a:tr>
              <a:tr h="632433">
                <a:tc>
                  <a:txBody>
                    <a:bodyPr/>
                    <a:lstStyle/>
                    <a:p>
                      <a:pPr algn="ctr" rtl="0" fontAlgn="ctr"/>
                      <a:r>
                        <a:rPr lang="cs-CZ" sz="900" b="1" i="0" u="none" strike="noStrike">
                          <a:solidFill>
                            <a:srgbClr val="000000"/>
                          </a:solidFill>
                          <a:effectLst/>
                          <a:latin typeface="Arial" panose="020B0604020202020204" pitchFamily="34" charset="0"/>
                        </a:rPr>
                        <a:t>15.04.2018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SK Junior Teplice/FK Teplice</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MSK Trmice</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4:5</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6:7 PK</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26655306"/>
                  </a:ext>
                </a:extLst>
              </a:tr>
              <a:tr h="508194">
                <a:tc>
                  <a:txBody>
                    <a:bodyPr/>
                    <a:lstStyle/>
                    <a:p>
                      <a:pPr algn="ctr" rtl="0" fontAlgn="ctr"/>
                      <a:r>
                        <a:rPr lang="cs-CZ" sz="900" b="1" i="0" u="none" strike="noStrike">
                          <a:solidFill>
                            <a:srgbClr val="000000"/>
                          </a:solidFill>
                          <a:effectLst/>
                          <a:latin typeface="Arial" panose="020B0604020202020204" pitchFamily="34" charset="0"/>
                        </a:rPr>
                        <a:t>15.04.2018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SK Štětí</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SK Sokol Brozany</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10:2</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6:1</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18296133"/>
                  </a:ext>
                </a:extLst>
              </a:tr>
              <a:tr h="647946">
                <a:tc gridSpan="3">
                  <a:txBody>
                    <a:bodyPr/>
                    <a:lstStyle/>
                    <a:p>
                      <a:pPr algn="ctr" rtl="0" fontAlgn="ctr"/>
                      <a:r>
                        <a:rPr lang="cs-CZ" sz="1200" b="1" i="0" u="none" strike="noStrike" dirty="0">
                          <a:solidFill>
                            <a:srgbClr val="000000"/>
                          </a:solidFill>
                          <a:effectLst/>
                          <a:latin typeface="Arial Black" panose="020B0A04020102020204" pitchFamily="34" charset="0"/>
                        </a:rPr>
                        <a:t>Výsledky 17. kola Ústeckého přeboru starších a mladších žáků</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a:txBody>
                    <a:bodyPr/>
                    <a:lstStyle/>
                    <a:p>
                      <a:pPr algn="ctr" rtl="0" fontAlgn="ctr"/>
                      <a:r>
                        <a:rPr lang="cs-CZ" sz="1100" b="1" i="0" u="none" strike="noStrike" dirty="0">
                          <a:solidFill>
                            <a:srgbClr val="000000"/>
                          </a:solidFill>
                          <a:effectLst/>
                          <a:latin typeface="Arial Black" panose="020B0A04020102020204" pitchFamily="34" charset="0"/>
                        </a:rPr>
                        <a:t>Mladší</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200" b="1" i="0" u="none" strike="noStrike">
                          <a:solidFill>
                            <a:srgbClr val="000000"/>
                          </a:solidFill>
                          <a:effectLst/>
                          <a:latin typeface="Arial Black" panose="020B0A04020102020204" pitchFamily="34" charset="0"/>
                        </a:rPr>
                        <a:t>Starší</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806360942"/>
                  </a:ext>
                </a:extLst>
              </a:tr>
              <a:tr h="508194">
                <a:tc>
                  <a:txBody>
                    <a:bodyPr/>
                    <a:lstStyle/>
                    <a:p>
                      <a:pPr algn="ctr" rtl="0" fontAlgn="ctr"/>
                      <a:r>
                        <a:rPr lang="cs-CZ" sz="900" b="1" i="0" u="none" strike="noStrike">
                          <a:solidFill>
                            <a:srgbClr val="000000"/>
                          </a:solidFill>
                          <a:effectLst/>
                          <a:latin typeface="Arial" panose="020B0604020202020204" pitchFamily="34" charset="0"/>
                        </a:rPr>
                        <a:t>22.04.2018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MSK Trmice</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FK JUNIOR Děčín "A</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1:11 </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3:5 </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60687952"/>
                  </a:ext>
                </a:extLst>
              </a:tr>
              <a:tr h="508194">
                <a:tc>
                  <a:txBody>
                    <a:bodyPr/>
                    <a:lstStyle/>
                    <a:p>
                      <a:pPr algn="ctr" rtl="0" fontAlgn="ctr"/>
                      <a:r>
                        <a:rPr lang="cs-CZ" sz="900" b="1" i="0" u="none" strike="noStrike">
                          <a:solidFill>
                            <a:srgbClr val="000000"/>
                          </a:solidFill>
                          <a:effectLst/>
                          <a:latin typeface="Arial" panose="020B0604020202020204" pitchFamily="34" charset="0"/>
                        </a:rPr>
                        <a:t>22.04.2018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FK JUNIOR Děčín "B"</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SK Štětí</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1:4 </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 2:3 PK</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8619356"/>
                  </a:ext>
                </a:extLst>
              </a:tr>
              <a:tr h="508194">
                <a:tc>
                  <a:txBody>
                    <a:bodyPr/>
                    <a:lstStyle/>
                    <a:p>
                      <a:pPr algn="ctr" rtl="0" fontAlgn="ctr"/>
                      <a:r>
                        <a:rPr lang="cs-CZ" sz="900" b="1" i="0" u="none" strike="noStrike">
                          <a:solidFill>
                            <a:srgbClr val="000000"/>
                          </a:solidFill>
                          <a:effectLst/>
                          <a:latin typeface="Arial" panose="020B0604020202020204" pitchFamily="34" charset="0"/>
                        </a:rPr>
                        <a:t>22.04.2018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SK Sokol Brozany</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SK Junior Teplice/FK Teplice</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 4:1</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 2:12</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13617032"/>
                  </a:ext>
                </a:extLst>
              </a:tr>
              <a:tr h="508194">
                <a:tc>
                  <a:txBody>
                    <a:bodyPr/>
                    <a:lstStyle/>
                    <a:p>
                      <a:pPr algn="ctr" rtl="0" fontAlgn="ctr"/>
                      <a:r>
                        <a:rPr lang="cs-CZ" sz="900" b="1" i="0" u="none" strike="noStrike">
                          <a:solidFill>
                            <a:srgbClr val="000000"/>
                          </a:solidFill>
                          <a:effectLst/>
                          <a:latin typeface="Arial" panose="020B0604020202020204" pitchFamily="34" charset="0"/>
                        </a:rPr>
                        <a:t>22.04.2018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ASK Lovosice </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TJ Krupka </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 0:12</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3:7 </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42322291"/>
                  </a:ext>
                </a:extLst>
              </a:tr>
              <a:tr h="508194">
                <a:tc>
                  <a:txBody>
                    <a:bodyPr/>
                    <a:lstStyle/>
                    <a:p>
                      <a:pPr algn="ctr" rtl="0" fontAlgn="ctr"/>
                      <a:r>
                        <a:rPr lang="cs-CZ" sz="900" b="1" i="0" u="none" strike="noStrike">
                          <a:solidFill>
                            <a:srgbClr val="000000"/>
                          </a:solidFill>
                          <a:effectLst/>
                          <a:latin typeface="Arial" panose="020B0604020202020204" pitchFamily="34" charset="0"/>
                        </a:rPr>
                        <a:t>22.04.2018</a:t>
                      </a:r>
                    </a:p>
                  </a:txBody>
                  <a:tcPr marL="8635" marR="8635" marT="86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latin typeface="Arial" panose="020B0604020202020204" pitchFamily="34" charset="0"/>
                        </a:rPr>
                        <a:t>TJ Hvězda Trnovany</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FK ČL Neštěmice</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 3:2</a:t>
                      </a:r>
                    </a:p>
                  </a:txBody>
                  <a:tcPr marL="8635" marR="8635" marT="8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panose="020B0604020202020204" pitchFamily="34" charset="0"/>
                        </a:rPr>
                        <a:t>3:1 </a:t>
                      </a:r>
                    </a:p>
                  </a:txBody>
                  <a:tcPr marL="8635" marR="8635" marT="86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5281144"/>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Wisp</Template>
  <TotalTime>353770</TotalTime>
  <Words>3654</Words>
  <Application>Microsoft Office PowerPoint</Application>
  <PresentationFormat>Vlastní</PresentationFormat>
  <Paragraphs>1710</Paragraphs>
  <Slides>22</Slides>
  <Notes>16</Notes>
  <HiddenSlides>0</HiddenSlides>
  <MMClips>0</MMClips>
  <ScaleCrop>false</ScaleCrop>
  <HeadingPairs>
    <vt:vector size="6" baseType="variant">
      <vt:variant>
        <vt:lpstr>Použitá písma</vt:lpstr>
      </vt:variant>
      <vt:variant>
        <vt:i4>38</vt:i4>
      </vt:variant>
      <vt:variant>
        <vt:lpstr>Motiv</vt:lpstr>
      </vt:variant>
      <vt:variant>
        <vt:i4>1</vt:i4>
      </vt:variant>
      <vt:variant>
        <vt:lpstr>Nadpisy snímků</vt:lpstr>
      </vt:variant>
      <vt:variant>
        <vt:i4>22</vt:i4>
      </vt:variant>
    </vt:vector>
  </HeadingPairs>
  <TitlesOfParts>
    <vt:vector size="61" baseType="lpstr">
      <vt:lpstr>Malgun Gothic</vt:lpstr>
      <vt:lpstr>Albertus MT</vt:lpstr>
      <vt:lpstr>Algerian</vt:lpstr>
      <vt:lpstr>Arial</vt:lpstr>
      <vt:lpstr>Arial Black</vt:lpstr>
      <vt:lpstr>Arial Rounded MT Bold</vt:lpstr>
      <vt:lpstr>Bahnschrift</vt:lpstr>
      <vt:lpstr>Baskerville Old Face</vt:lpstr>
      <vt:lpstr>Berlin Sans FB Demi</vt:lpstr>
      <vt:lpstr>Bookman Old Style</vt:lpstr>
      <vt:lpstr>Britannic Bold</vt:lpstr>
      <vt:lpstr>Calibri</vt:lpstr>
      <vt:lpstr>Century Gothic</vt:lpstr>
      <vt:lpstr>Cooper Black</vt:lpstr>
      <vt:lpstr>FangSong</vt:lpstr>
      <vt:lpstr>Forte</vt:lpstr>
      <vt:lpstr>Franklin Gothic Demi Cond</vt:lpstr>
      <vt:lpstr>Georgia</vt:lpstr>
      <vt:lpstr>Gill Sans Nova Ultra Bold</vt:lpstr>
      <vt:lpstr>Gill Sans Ultra Bold</vt:lpstr>
      <vt:lpstr>Goudy Stout</vt:lpstr>
      <vt:lpstr>Gungsuh</vt:lpstr>
      <vt:lpstr>GungsuhChe</vt:lpstr>
      <vt:lpstr>Imprint MT Shadow</vt:lpstr>
      <vt:lpstr>Khmer UI</vt:lpstr>
      <vt:lpstr>KodchiangUPC</vt:lpstr>
      <vt:lpstr>Miriam</vt:lpstr>
      <vt:lpstr>Modern No. 20</vt:lpstr>
      <vt:lpstr>Old English Text MT</vt:lpstr>
      <vt:lpstr>Rockwell Condensed</vt:lpstr>
      <vt:lpstr>Segoe UI Black</vt:lpstr>
      <vt:lpstr>SimHei</vt:lpstr>
      <vt:lpstr>STHupo</vt:lpstr>
      <vt:lpstr>Tahoma</vt:lpstr>
      <vt:lpstr>Times New Roman</vt:lpstr>
      <vt:lpstr>Tw Cen MT Condensed Extra Bold</vt:lpstr>
      <vt:lpstr>Verdana</vt:lpstr>
      <vt:lpstr>Wide Latin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21715</cp:revision>
  <cp:lastPrinted>2017-10-26T04:05:10Z</cp:lastPrinted>
  <dcterms:created xsi:type="dcterms:W3CDTF">2001-03-12T13:44:53Z</dcterms:created>
  <dcterms:modified xsi:type="dcterms:W3CDTF">2018-04-25T18:50:02Z</dcterms:modified>
</cp:coreProperties>
</file>