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webextensions/webextension5.xml" ContentType="application/vnd.ms-office.webextension+xml"/>
  <Override PartName="/ppt/webextensions/webextension6.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6"/>
  </p:notesMasterIdLst>
  <p:handoutMasterIdLst>
    <p:handoutMasterId r:id="rId27"/>
  </p:handoutMasterIdLst>
  <p:sldIdLst>
    <p:sldId id="258" r:id="rId2"/>
    <p:sldId id="323" r:id="rId3"/>
    <p:sldId id="295" r:id="rId4"/>
    <p:sldId id="272" r:id="rId5"/>
    <p:sldId id="289" r:id="rId6"/>
    <p:sldId id="304" r:id="rId7"/>
    <p:sldId id="303" r:id="rId8"/>
    <p:sldId id="290" r:id="rId9"/>
    <p:sldId id="273" r:id="rId10"/>
    <p:sldId id="260" r:id="rId11"/>
    <p:sldId id="259" r:id="rId12"/>
    <p:sldId id="309" r:id="rId13"/>
    <p:sldId id="317" r:id="rId14"/>
    <p:sldId id="275" r:id="rId15"/>
    <p:sldId id="262" r:id="rId16"/>
    <p:sldId id="276" r:id="rId17"/>
    <p:sldId id="324" r:id="rId18"/>
    <p:sldId id="325" r:id="rId19"/>
    <p:sldId id="326" r:id="rId20"/>
    <p:sldId id="327" r:id="rId21"/>
    <p:sldId id="328" r:id="rId22"/>
    <p:sldId id="329" r:id="rId23"/>
    <p:sldId id="330" r:id="rId24"/>
    <p:sldId id="331" r:id="rId25"/>
  </p:sldIdLst>
  <p:sldSz cx="10225088" cy="7239000"/>
  <p:notesSz cx="6797675" cy="9926638"/>
  <p:defaultTextStyle>
    <a:defPPr>
      <a:defRPr lang="cs-CZ"/>
    </a:defPPr>
    <a:lvl1pPr algn="l" rtl="0" fontAlgn="base">
      <a:spcBef>
        <a:spcPct val="0"/>
      </a:spcBef>
      <a:spcAft>
        <a:spcPct val="0"/>
      </a:spcAft>
      <a:defRPr sz="1200" b="1" kern="1200">
        <a:solidFill>
          <a:schemeClr val="tx1"/>
        </a:solidFill>
        <a:latin typeface="Arial Rounded MT Bold" pitchFamily="34" charset="0"/>
        <a:ea typeface="+mn-ea"/>
        <a:cs typeface="+mn-cs"/>
      </a:defRPr>
    </a:lvl1pPr>
    <a:lvl2pPr marL="455613" indent="1588" algn="l" rtl="0" fontAlgn="base">
      <a:spcBef>
        <a:spcPct val="0"/>
      </a:spcBef>
      <a:spcAft>
        <a:spcPct val="0"/>
      </a:spcAft>
      <a:defRPr sz="1200" b="1" kern="1200">
        <a:solidFill>
          <a:schemeClr val="tx1"/>
        </a:solidFill>
        <a:latin typeface="Arial Rounded MT Bold" pitchFamily="34" charset="0"/>
        <a:ea typeface="+mn-ea"/>
        <a:cs typeface="+mn-cs"/>
      </a:defRPr>
    </a:lvl2pPr>
    <a:lvl3pPr marL="912813" indent="1588" algn="l" rtl="0" fontAlgn="base">
      <a:spcBef>
        <a:spcPct val="0"/>
      </a:spcBef>
      <a:spcAft>
        <a:spcPct val="0"/>
      </a:spcAft>
      <a:defRPr sz="1200" b="1" kern="1200">
        <a:solidFill>
          <a:schemeClr val="tx1"/>
        </a:solidFill>
        <a:latin typeface="Arial Rounded MT Bold" pitchFamily="34" charset="0"/>
        <a:ea typeface="+mn-ea"/>
        <a:cs typeface="+mn-cs"/>
      </a:defRPr>
    </a:lvl3pPr>
    <a:lvl4pPr marL="1370013" indent="1588" algn="l" rtl="0" fontAlgn="base">
      <a:spcBef>
        <a:spcPct val="0"/>
      </a:spcBef>
      <a:spcAft>
        <a:spcPct val="0"/>
      </a:spcAft>
      <a:defRPr sz="1200" b="1" kern="1200">
        <a:solidFill>
          <a:schemeClr val="tx1"/>
        </a:solidFill>
        <a:latin typeface="Arial Rounded MT Bold" pitchFamily="34" charset="0"/>
        <a:ea typeface="+mn-ea"/>
        <a:cs typeface="+mn-cs"/>
      </a:defRPr>
    </a:lvl4pPr>
    <a:lvl5pPr marL="1827213" indent="1588" algn="l" rtl="0" fontAlgn="base">
      <a:spcBef>
        <a:spcPct val="0"/>
      </a:spcBef>
      <a:spcAft>
        <a:spcPct val="0"/>
      </a:spcAft>
      <a:defRPr sz="1200" b="1" kern="1200">
        <a:solidFill>
          <a:schemeClr val="tx1"/>
        </a:solidFill>
        <a:latin typeface="Arial Rounded MT Bold" pitchFamily="34" charset="0"/>
        <a:ea typeface="+mn-ea"/>
        <a:cs typeface="+mn-cs"/>
      </a:defRPr>
    </a:lvl5pPr>
    <a:lvl6pPr marL="2286000" algn="l" defTabSz="914400" rtl="0" eaLnBrk="1" latinLnBrk="0" hangingPunct="1">
      <a:defRPr sz="1200" b="1" kern="1200">
        <a:solidFill>
          <a:schemeClr val="tx1"/>
        </a:solidFill>
        <a:latin typeface="Arial Rounded MT Bold" pitchFamily="34" charset="0"/>
        <a:ea typeface="+mn-ea"/>
        <a:cs typeface="+mn-cs"/>
      </a:defRPr>
    </a:lvl6pPr>
    <a:lvl7pPr marL="2743200" algn="l" defTabSz="914400" rtl="0" eaLnBrk="1" latinLnBrk="0" hangingPunct="1">
      <a:defRPr sz="1200" b="1" kern="1200">
        <a:solidFill>
          <a:schemeClr val="tx1"/>
        </a:solidFill>
        <a:latin typeface="Arial Rounded MT Bold" pitchFamily="34" charset="0"/>
        <a:ea typeface="+mn-ea"/>
        <a:cs typeface="+mn-cs"/>
      </a:defRPr>
    </a:lvl7pPr>
    <a:lvl8pPr marL="3200400" algn="l" defTabSz="914400" rtl="0" eaLnBrk="1" latinLnBrk="0" hangingPunct="1">
      <a:defRPr sz="1200" b="1" kern="1200">
        <a:solidFill>
          <a:schemeClr val="tx1"/>
        </a:solidFill>
        <a:latin typeface="Arial Rounded MT Bold" pitchFamily="34" charset="0"/>
        <a:ea typeface="+mn-ea"/>
        <a:cs typeface="+mn-cs"/>
      </a:defRPr>
    </a:lvl8pPr>
    <a:lvl9pPr marL="3657600" algn="l" defTabSz="914400" rtl="0" eaLnBrk="1" latinLnBrk="0" hangingPunct="1">
      <a:defRPr sz="1200" b="1" kern="1200">
        <a:solidFill>
          <a:schemeClr val="tx1"/>
        </a:solidFill>
        <a:latin typeface="Arial Rounded MT Bold" pitchFamily="34" charset="0"/>
        <a:ea typeface="+mn-ea"/>
        <a:cs typeface="+mn-cs"/>
      </a:defRPr>
    </a:lvl9pPr>
  </p:defaultTextStyle>
  <p:extLst>
    <p:ext uri="{EFAFB233-063F-42B5-8137-9DF3F51BA10A}">
      <p15:sldGuideLst xmlns:p15="http://schemas.microsoft.com/office/powerpoint/2012/main">
        <p15:guide id="1" orient="horz" pos="2371" userDrawn="1">
          <p15:clr>
            <a:srgbClr val="A4A3A4"/>
          </p15:clr>
        </p15:guide>
        <p15:guide id="2" pos="3221"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FF66FF"/>
    <a:srgbClr val="99FF33"/>
    <a:srgbClr val="80E3F0"/>
    <a:srgbClr val="FFCCFF"/>
    <a:srgbClr val="000099"/>
    <a:srgbClr val="FFFF99"/>
    <a:srgbClr val="99FF66"/>
    <a:srgbClr val="0033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 s motivem 1 – zvýraznění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Bez stylu, bez mřížky">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Styl s motivem 1 – zvýraznění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2C8C85-51F0-491E-9774-3900AFEF0FD7}" styleName="Světlý styl 2 – zvýraznění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012ECD-51FC-41F1-AA8D-1B2483CD663E}" styleName="Světlý styl 2 – zvýraznění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17292A2E-F333-43FB-9621-5CBBE7FDCDCB}" styleName="Světlý styl 2 – zvýraznění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3C2FFA5D-87B4-456A-9821-1D502468CF0F}" styleName="Styl s motivem 1 – zvýraznění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 s motivem 1 – zvýraznění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16D9F66E-5EB9-4882-86FB-DCBF35E3C3E4}" styleName="Střední styl 4 – zvýraznění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8FB837D-C827-4EFA-A057-4D05807E0F7C}" styleName="Styl s motivem 1 – zvýraznění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5" autoAdjust="0"/>
    <p:restoredTop sz="95455" autoAdjust="0"/>
  </p:normalViewPr>
  <p:slideViewPr>
    <p:cSldViewPr>
      <p:cViewPr varScale="1">
        <p:scale>
          <a:sx n="86" d="100"/>
          <a:sy n="86" d="100"/>
        </p:scale>
        <p:origin x="1212" y="72"/>
      </p:cViewPr>
      <p:guideLst>
        <p:guide orient="horz" pos="2371"/>
        <p:guide pos="32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4" d="100"/>
          <a:sy n="64" d="100"/>
        </p:scale>
        <p:origin x="-3444" y="-102"/>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933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b="0">
                <a:effectLst/>
                <a:latin typeface="Times New Roman" pitchFamily="18" charset="0"/>
              </a:defRPr>
            </a:lvl1pPr>
          </a:lstStyle>
          <a:p>
            <a:pPr>
              <a:defRPr/>
            </a:pPr>
            <a:endParaRPr lang="cs-CZ" dirty="0"/>
          </a:p>
        </p:txBody>
      </p:sp>
      <p:sp>
        <p:nvSpPr>
          <p:cNvPr id="73933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b="0">
                <a:effectLst/>
                <a:latin typeface="Times New Roman" pitchFamily="18" charset="0"/>
              </a:defRPr>
            </a:lvl1pPr>
          </a:lstStyle>
          <a:p>
            <a:pPr>
              <a:defRPr/>
            </a:pPr>
            <a:endParaRPr lang="cs-CZ" dirty="0"/>
          </a:p>
        </p:txBody>
      </p:sp>
      <p:sp>
        <p:nvSpPr>
          <p:cNvPr id="73933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b="0">
                <a:effectLst/>
                <a:latin typeface="Times New Roman" pitchFamily="18" charset="0"/>
              </a:defRPr>
            </a:lvl1pPr>
          </a:lstStyle>
          <a:p>
            <a:pPr>
              <a:defRPr/>
            </a:pPr>
            <a:fld id="{DE138A7D-C59D-468B-9B86-11383E02ACDF}" type="slidenum">
              <a:rPr lang="cs-CZ"/>
              <a:pPr>
                <a:defRPr/>
              </a:pPr>
              <a:t>‹#›</a:t>
            </a:fld>
            <a:endParaRPr lang="cs-CZ"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5" name="Rectangle 3"/>
          <p:cNvSpPr>
            <a:spLocks noGrp="1" noChangeArrowheads="1"/>
          </p:cNvSpPr>
          <p:nvPr>
            <p:ph type="dt" idx="1"/>
          </p:nvPr>
        </p:nvSpPr>
        <p:spPr bwMode="auto">
          <a:xfrm>
            <a:off x="3851275" y="0"/>
            <a:ext cx="2946400" cy="496888"/>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lvl1pPr algn="r" defTabSz="927100" eaLnBrk="0" hangingPunct="0">
              <a:defRPr b="0">
                <a:effectLst/>
                <a:latin typeface="Times New Roman" pitchFamily="18" charset="0"/>
              </a:defRPr>
            </a:lvl1pPr>
          </a:lstStyle>
          <a:p>
            <a:pPr>
              <a:defRPr/>
            </a:pPr>
            <a:endParaRPr lang="cs-CZ" dirty="0"/>
          </a:p>
        </p:txBody>
      </p:sp>
      <p:sp>
        <p:nvSpPr>
          <p:cNvPr id="20484" name="Rectangle 4"/>
          <p:cNvSpPr>
            <a:spLocks noGrp="1" noRot="1" noChangeAspect="1" noChangeArrowheads="1" noTextEdit="1"/>
          </p:cNvSpPr>
          <p:nvPr>
            <p:ph type="sldImg" idx="2"/>
          </p:nvPr>
        </p:nvSpPr>
        <p:spPr bwMode="auto">
          <a:xfrm>
            <a:off x="771525" y="742950"/>
            <a:ext cx="5257800" cy="3722688"/>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908050" y="4714875"/>
            <a:ext cx="4981575" cy="4468813"/>
          </a:xfrm>
          <a:prstGeom prst="rect">
            <a:avLst/>
          </a:prstGeom>
          <a:noFill/>
          <a:ln w="9525">
            <a:noFill/>
            <a:miter lim="800000"/>
            <a:headEnd/>
            <a:tailEnd/>
          </a:ln>
          <a:effectLst/>
        </p:spPr>
        <p:txBody>
          <a:bodyPr vert="horz" wrap="square" lIns="91861" tIns="45960" rIns="91861" bIns="45960" numCol="1" anchor="t" anchorCtr="0" compatLnSpc="1">
            <a:prstTxWarp prst="textNoShape">
              <a:avLst/>
            </a:prstTxWarp>
          </a:bodyPr>
          <a:lstStyle/>
          <a:p>
            <a:pPr lvl="0"/>
            <a:r>
              <a:rPr lang="cs-CZ" noProof="0"/>
              <a:t>Klepnutím lze upravit styly předlohy textu.</a:t>
            </a:r>
          </a:p>
          <a:p>
            <a:pPr lvl="1"/>
            <a:r>
              <a:rPr lang="cs-CZ" noProof="0"/>
              <a:t>Druhá úroveň</a:t>
            </a:r>
          </a:p>
          <a:p>
            <a:pPr lvl="2"/>
            <a:r>
              <a:rPr lang="cs-CZ" noProof="0"/>
              <a:t>Třetí úroveň</a:t>
            </a:r>
          </a:p>
          <a:p>
            <a:pPr lvl="3"/>
            <a:r>
              <a:rPr lang="cs-CZ" noProof="0"/>
              <a:t>Čtvrtá úroveň</a:t>
            </a:r>
          </a:p>
          <a:p>
            <a:pPr lvl="4"/>
            <a:r>
              <a:rPr lang="cs-CZ" noProof="0"/>
              <a:t>Pátá úroveň</a:t>
            </a:r>
          </a:p>
        </p:txBody>
      </p:sp>
      <p:sp>
        <p:nvSpPr>
          <p:cNvPr id="3078" name="Rectangle 6"/>
          <p:cNvSpPr>
            <a:spLocks noGrp="1" noChangeArrowheads="1"/>
          </p:cNvSpPr>
          <p:nvPr>
            <p:ph type="ftr" sz="quarter" idx="4"/>
          </p:nvPr>
        </p:nvSpPr>
        <p:spPr bwMode="auto">
          <a:xfrm>
            <a:off x="0"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l" defTabSz="927100" eaLnBrk="0" hangingPunct="0">
              <a:defRPr b="0">
                <a:effectLst/>
                <a:latin typeface="Times New Roman" pitchFamily="18" charset="0"/>
              </a:defRPr>
            </a:lvl1pPr>
          </a:lstStyle>
          <a:p>
            <a:pPr>
              <a:defRPr/>
            </a:pPr>
            <a:endParaRPr lang="cs-CZ" dirty="0"/>
          </a:p>
        </p:txBody>
      </p:sp>
      <p:sp>
        <p:nvSpPr>
          <p:cNvPr id="3079" name="Rectangle 7"/>
          <p:cNvSpPr>
            <a:spLocks noGrp="1" noChangeArrowheads="1"/>
          </p:cNvSpPr>
          <p:nvPr>
            <p:ph type="sldNum" sz="quarter" idx="5"/>
          </p:nvPr>
        </p:nvSpPr>
        <p:spPr bwMode="auto">
          <a:xfrm>
            <a:off x="3851275" y="9429750"/>
            <a:ext cx="2946400" cy="496888"/>
          </a:xfrm>
          <a:prstGeom prst="rect">
            <a:avLst/>
          </a:prstGeom>
          <a:noFill/>
          <a:ln w="9525">
            <a:noFill/>
            <a:miter lim="800000"/>
            <a:headEnd/>
            <a:tailEnd/>
          </a:ln>
          <a:effectLst/>
        </p:spPr>
        <p:txBody>
          <a:bodyPr vert="horz" wrap="square" lIns="91861" tIns="45960" rIns="91861" bIns="45960" numCol="1" anchor="b" anchorCtr="0" compatLnSpc="1">
            <a:prstTxWarp prst="textNoShape">
              <a:avLst/>
            </a:prstTxWarp>
          </a:bodyPr>
          <a:lstStyle>
            <a:lvl1pPr algn="r" defTabSz="927100" eaLnBrk="0" hangingPunct="0">
              <a:defRPr b="0">
                <a:effectLst/>
                <a:latin typeface="Times New Roman" pitchFamily="18" charset="0"/>
              </a:defRPr>
            </a:lvl1pPr>
          </a:lstStyle>
          <a:p>
            <a:pPr>
              <a:defRPr/>
            </a:pPr>
            <a:fld id="{20B747F7-71EF-448E-A475-6483FF2EFE4D}" type="slidenum">
              <a:rPr lang="cs-CZ"/>
              <a:pPr>
                <a:defRPr/>
              </a:pPr>
              <a:t>‹#›</a:t>
            </a:fld>
            <a:endParaRPr lang="cs-CZ"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623" algn="l" defTabSz="914249" rtl="0" eaLnBrk="1" latinLnBrk="0" hangingPunct="1">
      <a:defRPr sz="1200" kern="1200">
        <a:solidFill>
          <a:schemeClr val="tx1"/>
        </a:solidFill>
        <a:latin typeface="+mn-lt"/>
        <a:ea typeface="+mn-ea"/>
        <a:cs typeface="+mn-cs"/>
      </a:defRPr>
    </a:lvl6pPr>
    <a:lvl7pPr marL="2742748" algn="l" defTabSz="914249" rtl="0" eaLnBrk="1" latinLnBrk="0" hangingPunct="1">
      <a:defRPr sz="1200" kern="1200">
        <a:solidFill>
          <a:schemeClr val="tx1"/>
        </a:solidFill>
        <a:latin typeface="+mn-lt"/>
        <a:ea typeface="+mn-ea"/>
        <a:cs typeface="+mn-cs"/>
      </a:defRPr>
    </a:lvl7pPr>
    <a:lvl8pPr marL="3199872" algn="l" defTabSz="914249" rtl="0" eaLnBrk="1" latinLnBrk="0" hangingPunct="1">
      <a:defRPr sz="1200" kern="1200">
        <a:solidFill>
          <a:schemeClr val="tx1"/>
        </a:solidFill>
        <a:latin typeface="+mn-lt"/>
        <a:ea typeface="+mn-ea"/>
        <a:cs typeface="+mn-cs"/>
      </a:defRPr>
    </a:lvl8pPr>
    <a:lvl9pPr marL="3656998" algn="l" defTabSz="91424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p>
            <a:fld id="{5F40327D-6606-44B4-ABD4-C33AD6237FDF}" type="slidenum">
              <a:rPr lang="cs-CZ" smtClean="0"/>
              <a:pPr/>
              <a:t>1</a:t>
            </a:fld>
            <a:endParaRPr lang="cs-CZ" dirty="0"/>
          </a:p>
        </p:txBody>
      </p:sp>
      <p:sp>
        <p:nvSpPr>
          <p:cNvPr id="22531" name="Rectangle 2"/>
          <p:cNvSpPr>
            <a:spLocks noGrp="1" noRot="1" noChangeAspect="1" noChangeArrowheads="1" noTextEdit="1"/>
          </p:cNvSpPr>
          <p:nvPr>
            <p:ph type="sldImg"/>
          </p:nvPr>
        </p:nvSpPr>
        <p:spPr>
          <a:xfrm>
            <a:off x="771525" y="742950"/>
            <a:ext cx="5257800" cy="3722688"/>
          </a:xfrm>
          <a:ln/>
        </p:spPr>
      </p:sp>
      <p:sp>
        <p:nvSpPr>
          <p:cNvPr id="22532"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Zástupný symbol pro obrázek snímku 1"/>
          <p:cNvSpPr>
            <a:spLocks noGrp="1" noRot="1" noChangeAspect="1" noTextEdit="1"/>
          </p:cNvSpPr>
          <p:nvPr>
            <p:ph type="sldImg"/>
          </p:nvPr>
        </p:nvSpPr>
        <p:spPr>
          <a:xfrm>
            <a:off x="771525" y="742950"/>
            <a:ext cx="5257800" cy="3722688"/>
          </a:xfrm>
          <a:ln/>
        </p:spPr>
      </p:sp>
      <p:sp>
        <p:nvSpPr>
          <p:cNvPr id="29699" name="Zástupný symbol pro poznámky 2"/>
          <p:cNvSpPr>
            <a:spLocks noGrp="1"/>
          </p:cNvSpPr>
          <p:nvPr>
            <p:ph type="body" idx="1"/>
          </p:nvPr>
        </p:nvSpPr>
        <p:spPr>
          <a:noFill/>
          <a:ln/>
        </p:spPr>
        <p:txBody>
          <a:bodyPr/>
          <a:lstStyle/>
          <a:p>
            <a:endParaRPr lang="cs-CZ" dirty="0"/>
          </a:p>
        </p:txBody>
      </p:sp>
      <p:sp>
        <p:nvSpPr>
          <p:cNvPr id="29700" name="Zástupný symbol pro číslo snímku 3"/>
          <p:cNvSpPr>
            <a:spLocks noGrp="1"/>
          </p:cNvSpPr>
          <p:nvPr>
            <p:ph type="sldNum" sz="quarter" idx="5"/>
          </p:nvPr>
        </p:nvSpPr>
        <p:spPr>
          <a:noFill/>
        </p:spPr>
        <p:txBody>
          <a:bodyPr/>
          <a:lstStyle/>
          <a:p>
            <a:fld id="{6172F903-C95B-4E34-BF57-327F9BD2F872}" type="slidenum">
              <a:rPr lang="cs-CZ" smtClean="0"/>
              <a:pPr/>
              <a:t>10</a:t>
            </a:fld>
            <a:endParaRPr lang="cs-C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Zástupný symbol pro obrázek snímku 1"/>
          <p:cNvSpPr>
            <a:spLocks noGrp="1" noRot="1" noChangeAspect="1" noTextEdit="1"/>
          </p:cNvSpPr>
          <p:nvPr>
            <p:ph type="sldImg"/>
          </p:nvPr>
        </p:nvSpPr>
        <p:spPr>
          <a:xfrm>
            <a:off x="771525" y="742950"/>
            <a:ext cx="5257800" cy="3722688"/>
          </a:xfrm>
          <a:ln/>
        </p:spPr>
      </p:sp>
      <p:sp>
        <p:nvSpPr>
          <p:cNvPr id="30723" name="Zástupný symbol pro poznámky 2"/>
          <p:cNvSpPr>
            <a:spLocks noGrp="1"/>
          </p:cNvSpPr>
          <p:nvPr>
            <p:ph type="body" idx="1"/>
          </p:nvPr>
        </p:nvSpPr>
        <p:spPr>
          <a:noFill/>
          <a:ln/>
        </p:spPr>
        <p:txBody>
          <a:bodyPr/>
          <a:lstStyle/>
          <a:p>
            <a:endParaRPr lang="cs-CZ" dirty="0"/>
          </a:p>
        </p:txBody>
      </p:sp>
      <p:sp>
        <p:nvSpPr>
          <p:cNvPr id="30724" name="Zástupný symbol pro číslo snímku 3"/>
          <p:cNvSpPr>
            <a:spLocks noGrp="1"/>
          </p:cNvSpPr>
          <p:nvPr>
            <p:ph type="sldNum" sz="quarter" idx="5"/>
          </p:nvPr>
        </p:nvSpPr>
        <p:spPr>
          <a:noFill/>
        </p:spPr>
        <p:txBody>
          <a:bodyPr/>
          <a:lstStyle/>
          <a:p>
            <a:fld id="{8230E266-BC3E-4CDC-99D1-FCE112551CE1}" type="slidenum">
              <a:rPr lang="cs-CZ" smtClean="0"/>
              <a:pPr/>
              <a:t>11</a:t>
            </a:fld>
            <a:endParaRPr lang="cs-CZ"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Zástupný symbol pro obrázek snímku 1"/>
          <p:cNvSpPr>
            <a:spLocks noGrp="1" noRot="1" noChangeAspect="1" noTextEdit="1"/>
          </p:cNvSpPr>
          <p:nvPr>
            <p:ph type="sldImg"/>
          </p:nvPr>
        </p:nvSpPr>
        <p:spPr>
          <a:xfrm>
            <a:off x="771525" y="742950"/>
            <a:ext cx="5257800" cy="3722688"/>
          </a:xfrm>
          <a:ln/>
        </p:spPr>
      </p:sp>
      <p:sp>
        <p:nvSpPr>
          <p:cNvPr id="31747" name="Zástupný symbol pro poznámky 2"/>
          <p:cNvSpPr>
            <a:spLocks noGrp="1"/>
          </p:cNvSpPr>
          <p:nvPr>
            <p:ph type="body" idx="1"/>
          </p:nvPr>
        </p:nvSpPr>
        <p:spPr>
          <a:noFill/>
          <a:ln/>
        </p:spPr>
        <p:txBody>
          <a:bodyPr/>
          <a:lstStyle/>
          <a:p>
            <a:r>
              <a:rPr lang="cs-CZ" dirty="0"/>
              <a:t> </a:t>
            </a:r>
          </a:p>
        </p:txBody>
      </p:sp>
      <p:sp>
        <p:nvSpPr>
          <p:cNvPr id="31748" name="Zástupný symbol pro číslo snímku 3"/>
          <p:cNvSpPr>
            <a:spLocks noGrp="1"/>
          </p:cNvSpPr>
          <p:nvPr>
            <p:ph type="sldNum" sz="quarter" idx="5"/>
          </p:nvPr>
        </p:nvSpPr>
        <p:spPr>
          <a:noFill/>
        </p:spPr>
        <p:txBody>
          <a:bodyPr/>
          <a:lstStyle/>
          <a:p>
            <a:fld id="{563BA8EE-150F-4AC3-9C19-F8362AA1A39B}" type="slidenum">
              <a:rPr lang="cs-CZ" smtClean="0"/>
              <a:pPr/>
              <a:t>12</a:t>
            </a:fld>
            <a:endParaRPr lang="cs-CZ"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dirty="0"/>
              <a:t>Si může </a:t>
            </a:r>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13</a:t>
            </a:fld>
            <a:endParaRPr lang="cs-CZ"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Zástupný symbol pro obrázek snímku 1"/>
          <p:cNvSpPr>
            <a:spLocks noGrp="1" noRot="1" noChangeAspect="1" noTextEdit="1"/>
          </p:cNvSpPr>
          <p:nvPr>
            <p:ph type="sldImg"/>
          </p:nvPr>
        </p:nvSpPr>
        <p:spPr>
          <a:xfrm>
            <a:off x="771525" y="742950"/>
            <a:ext cx="5257800" cy="3722688"/>
          </a:xfrm>
          <a:ln/>
        </p:spPr>
      </p:sp>
      <p:sp>
        <p:nvSpPr>
          <p:cNvPr id="32771" name="Zástupný symbol pro poznámky 2"/>
          <p:cNvSpPr>
            <a:spLocks noGrp="1"/>
          </p:cNvSpPr>
          <p:nvPr>
            <p:ph type="body" idx="1"/>
          </p:nvPr>
        </p:nvSpPr>
        <p:spPr>
          <a:noFill/>
          <a:ln/>
        </p:spPr>
        <p:txBody>
          <a:bodyPr/>
          <a:lstStyle/>
          <a:p>
            <a:endParaRPr lang="cs-CZ" dirty="0"/>
          </a:p>
        </p:txBody>
      </p:sp>
      <p:sp>
        <p:nvSpPr>
          <p:cNvPr id="32772" name="Zástupný symbol pro číslo snímku 3"/>
          <p:cNvSpPr>
            <a:spLocks noGrp="1"/>
          </p:cNvSpPr>
          <p:nvPr>
            <p:ph type="sldNum" sz="quarter" idx="5"/>
          </p:nvPr>
        </p:nvSpPr>
        <p:spPr>
          <a:noFill/>
        </p:spPr>
        <p:txBody>
          <a:bodyPr/>
          <a:lstStyle/>
          <a:p>
            <a:fld id="{DC8687F6-1782-49CE-8F61-31A0FD4C54BE}" type="slidenum">
              <a:rPr lang="cs-CZ" smtClean="0"/>
              <a:pPr/>
              <a:t>14</a:t>
            </a:fld>
            <a:endParaRPr 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Zástupný symbol pro obrázek snímku 1"/>
          <p:cNvSpPr>
            <a:spLocks noGrp="1" noRot="1" noChangeAspect="1" noTextEdit="1"/>
          </p:cNvSpPr>
          <p:nvPr>
            <p:ph type="sldImg"/>
          </p:nvPr>
        </p:nvSpPr>
        <p:spPr>
          <a:xfrm>
            <a:off x="771525" y="742950"/>
            <a:ext cx="5257800" cy="3722688"/>
          </a:xfrm>
          <a:ln/>
        </p:spPr>
      </p:sp>
      <p:sp>
        <p:nvSpPr>
          <p:cNvPr id="33795" name="Zástupný symbol pro poznámky 2"/>
          <p:cNvSpPr>
            <a:spLocks noGrp="1"/>
          </p:cNvSpPr>
          <p:nvPr>
            <p:ph type="body" idx="1"/>
          </p:nvPr>
        </p:nvSpPr>
        <p:spPr>
          <a:noFill/>
          <a:ln/>
        </p:spPr>
        <p:txBody>
          <a:bodyPr/>
          <a:lstStyle/>
          <a:p>
            <a:endParaRPr lang="cs-CZ" sz="1050" dirty="0">
              <a:latin typeface="Arial" pitchFamily="34" charset="0"/>
              <a:cs typeface="Arial" pitchFamily="34" charset="0"/>
            </a:endParaRPr>
          </a:p>
        </p:txBody>
      </p:sp>
      <p:sp>
        <p:nvSpPr>
          <p:cNvPr id="33796" name="Zástupný symbol pro číslo snímku 3"/>
          <p:cNvSpPr>
            <a:spLocks noGrp="1"/>
          </p:cNvSpPr>
          <p:nvPr>
            <p:ph type="sldNum" sz="quarter" idx="5"/>
          </p:nvPr>
        </p:nvSpPr>
        <p:spPr>
          <a:noFill/>
        </p:spPr>
        <p:txBody>
          <a:bodyPr/>
          <a:lstStyle/>
          <a:p>
            <a:fld id="{038657F1-8447-401B-8487-CA030393E5AC}" type="slidenum">
              <a:rPr lang="cs-CZ" smtClean="0"/>
              <a:pPr/>
              <a:t>15</a:t>
            </a:fld>
            <a:endParaRPr lang="cs-CZ"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8E82826-A3DE-4B0F-B771-F82CF74CC625}" type="slidenum">
              <a:rPr lang="cs-CZ" smtClean="0"/>
              <a:pPr/>
              <a:t>16</a:t>
            </a:fld>
            <a:endParaRPr lang="cs-CZ" dirty="0"/>
          </a:p>
        </p:txBody>
      </p:sp>
      <p:sp>
        <p:nvSpPr>
          <p:cNvPr id="34819" name="Rectangle 2"/>
          <p:cNvSpPr>
            <a:spLocks noGrp="1" noRot="1" noChangeAspect="1" noChangeArrowheads="1" noTextEdit="1"/>
          </p:cNvSpPr>
          <p:nvPr>
            <p:ph type="sldImg"/>
          </p:nvPr>
        </p:nvSpPr>
        <p:spPr>
          <a:xfrm>
            <a:off x="771525" y="742950"/>
            <a:ext cx="5257800" cy="3722688"/>
          </a:xfrm>
          <a:ln/>
        </p:spPr>
      </p:sp>
      <p:sp>
        <p:nvSpPr>
          <p:cNvPr id="34820" name="Rectangle 3"/>
          <p:cNvSpPr>
            <a:spLocks noGrp="1" noChangeArrowheads="1"/>
          </p:cNvSpPr>
          <p:nvPr>
            <p:ph type="body" idx="1"/>
          </p:nvPr>
        </p:nvSpPr>
        <p:spPr>
          <a:noFill/>
          <a:ln/>
        </p:spPr>
        <p:txBody>
          <a:bodyPr/>
          <a:lstStyle/>
          <a:p>
            <a:pPr eaLnBrk="1" hangingPunct="1"/>
            <a:endParaRPr lang="cs-CZ"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2</a:t>
            </a:fld>
            <a:endParaRPr lang="cs-CZ"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Zástupný symbol pro obrázek snímku 1"/>
          <p:cNvSpPr>
            <a:spLocks noGrp="1" noRot="1" noChangeAspect="1" noTextEdit="1"/>
          </p:cNvSpPr>
          <p:nvPr>
            <p:ph type="sldImg"/>
          </p:nvPr>
        </p:nvSpPr>
        <p:spPr>
          <a:xfrm>
            <a:off x="771525" y="742950"/>
            <a:ext cx="5257800" cy="3722688"/>
          </a:xfrm>
          <a:ln/>
        </p:spPr>
      </p:sp>
      <p:sp>
        <p:nvSpPr>
          <p:cNvPr id="23555" name="Zástupný symbol pro poznámky 2"/>
          <p:cNvSpPr>
            <a:spLocks noGrp="1"/>
          </p:cNvSpPr>
          <p:nvPr>
            <p:ph type="body" idx="1"/>
          </p:nvPr>
        </p:nvSpPr>
        <p:spPr>
          <a:noFill/>
          <a:ln/>
        </p:spPr>
        <p:txBody>
          <a:bodyPr/>
          <a:lstStyle/>
          <a:p>
            <a:endParaRPr lang="cs-CZ" dirty="0"/>
          </a:p>
        </p:txBody>
      </p:sp>
      <p:sp>
        <p:nvSpPr>
          <p:cNvPr id="23556" name="Zástupný symbol pro číslo snímku 3"/>
          <p:cNvSpPr>
            <a:spLocks noGrp="1"/>
          </p:cNvSpPr>
          <p:nvPr>
            <p:ph type="sldNum" sz="quarter" idx="5"/>
          </p:nvPr>
        </p:nvSpPr>
        <p:spPr>
          <a:noFill/>
        </p:spPr>
        <p:txBody>
          <a:bodyPr/>
          <a:lstStyle/>
          <a:p>
            <a:fld id="{19785B64-BD86-46E3-B3F6-06F807F9F30C}" type="slidenum">
              <a:rPr lang="cs-CZ" smtClean="0"/>
              <a:pPr/>
              <a:t>3</a:t>
            </a:fld>
            <a:endParaRPr lang="cs-CZ"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Zástupný symbol pro obrázek snímku 1"/>
          <p:cNvSpPr>
            <a:spLocks noGrp="1" noRot="1" noChangeAspect="1" noTextEdit="1"/>
          </p:cNvSpPr>
          <p:nvPr>
            <p:ph type="sldImg"/>
          </p:nvPr>
        </p:nvSpPr>
        <p:spPr>
          <a:xfrm>
            <a:off x="771525" y="742950"/>
            <a:ext cx="5257800" cy="3722688"/>
          </a:xfrm>
          <a:ln/>
        </p:spPr>
      </p:sp>
      <p:sp>
        <p:nvSpPr>
          <p:cNvPr id="24579" name="Zástupný symbol pro poznámky 2"/>
          <p:cNvSpPr>
            <a:spLocks noGrp="1"/>
          </p:cNvSpPr>
          <p:nvPr>
            <p:ph type="body" idx="1"/>
          </p:nvPr>
        </p:nvSpPr>
        <p:spPr>
          <a:noFill/>
          <a:ln/>
        </p:spPr>
        <p:txBody>
          <a:bodyPr/>
          <a:lstStyle/>
          <a:p>
            <a:r>
              <a:rPr lang="cs-CZ" dirty="0"/>
              <a:t>-</a:t>
            </a:r>
          </a:p>
        </p:txBody>
      </p:sp>
      <p:sp>
        <p:nvSpPr>
          <p:cNvPr id="24580" name="Zástupný symbol pro číslo snímku 3"/>
          <p:cNvSpPr>
            <a:spLocks noGrp="1"/>
          </p:cNvSpPr>
          <p:nvPr>
            <p:ph type="sldNum" sz="quarter" idx="5"/>
          </p:nvPr>
        </p:nvSpPr>
        <p:spPr>
          <a:noFill/>
        </p:spPr>
        <p:txBody>
          <a:bodyPr/>
          <a:lstStyle/>
          <a:p>
            <a:fld id="{3E369CA8-E0A2-4FB1-9C20-9F1661A52DEC}" type="slidenum">
              <a:rPr lang="cs-CZ" smtClean="0"/>
              <a:pPr/>
              <a:t>4</a:t>
            </a:fld>
            <a:endParaRPr lang="cs-CZ"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ro obrázek snímku 1"/>
          <p:cNvSpPr>
            <a:spLocks noGrp="1" noRot="1" noChangeAspect="1" noTextEdit="1"/>
          </p:cNvSpPr>
          <p:nvPr>
            <p:ph type="sldImg"/>
          </p:nvPr>
        </p:nvSpPr>
        <p:spPr>
          <a:xfrm>
            <a:off x="771525" y="742950"/>
            <a:ext cx="5257800" cy="3722688"/>
          </a:xfrm>
          <a:ln/>
        </p:spPr>
      </p:sp>
      <p:sp>
        <p:nvSpPr>
          <p:cNvPr id="25603" name="Zástupný symbol pro poznámky 2"/>
          <p:cNvSpPr>
            <a:spLocks noGrp="1"/>
          </p:cNvSpPr>
          <p:nvPr>
            <p:ph type="body" idx="1"/>
          </p:nvPr>
        </p:nvSpPr>
        <p:spPr>
          <a:noFill/>
          <a:ln/>
        </p:spPr>
        <p:txBody>
          <a:bodyPr/>
          <a:lstStyle/>
          <a:p>
            <a:endParaRPr lang="cs-CZ" dirty="0"/>
          </a:p>
        </p:txBody>
      </p:sp>
      <p:sp>
        <p:nvSpPr>
          <p:cNvPr id="25604" name="Zástupný symbol pro číslo snímku 3"/>
          <p:cNvSpPr>
            <a:spLocks noGrp="1"/>
          </p:cNvSpPr>
          <p:nvPr>
            <p:ph type="sldNum" sz="quarter" idx="5"/>
          </p:nvPr>
        </p:nvSpPr>
        <p:spPr>
          <a:noFill/>
        </p:spPr>
        <p:txBody>
          <a:bodyPr/>
          <a:lstStyle/>
          <a:p>
            <a:fld id="{C7938B80-D65E-48CB-8F6A-36C6FFB0DAE8}" type="slidenum">
              <a:rPr lang="cs-CZ" smtClean="0"/>
              <a:pPr/>
              <a:t>5</a:t>
            </a:fld>
            <a:endParaRPr lang="cs-CZ"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771525" y="742950"/>
            <a:ext cx="5257800" cy="3722688"/>
          </a:xfrm>
        </p:spPr>
      </p:sp>
      <p:sp>
        <p:nvSpPr>
          <p:cNvPr id="3" name="Zástupný symbol pro poznámky 2"/>
          <p:cNvSpPr>
            <a:spLocks noGrp="1"/>
          </p:cNvSpPr>
          <p:nvPr>
            <p:ph type="body" idx="1"/>
          </p:nvPr>
        </p:nvSpPr>
        <p:spPr/>
        <p:txBody>
          <a:bodyPr>
            <a:normAutofit/>
          </a:bodyPr>
          <a:lstStyle/>
          <a:p>
            <a:endParaRPr lang="cs-CZ" dirty="0"/>
          </a:p>
        </p:txBody>
      </p:sp>
      <p:sp>
        <p:nvSpPr>
          <p:cNvPr id="4" name="Zástupný symbol pro číslo snímku 3"/>
          <p:cNvSpPr>
            <a:spLocks noGrp="1"/>
          </p:cNvSpPr>
          <p:nvPr>
            <p:ph type="sldNum" sz="quarter" idx="10"/>
          </p:nvPr>
        </p:nvSpPr>
        <p:spPr/>
        <p:txBody>
          <a:bodyPr/>
          <a:lstStyle/>
          <a:p>
            <a:pPr>
              <a:defRPr/>
            </a:pPr>
            <a:fld id="{20B747F7-71EF-448E-A475-6483FF2EFE4D}" type="slidenum">
              <a:rPr lang="cs-CZ" smtClean="0"/>
              <a:pPr>
                <a:defRPr/>
              </a:pPr>
              <a:t>6</a:t>
            </a:fld>
            <a:endParaRPr lang="cs-CZ"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Zástupný symbol pro obrázek snímku 1"/>
          <p:cNvSpPr>
            <a:spLocks noGrp="1" noRot="1" noChangeAspect="1" noTextEdit="1"/>
          </p:cNvSpPr>
          <p:nvPr>
            <p:ph type="sldImg"/>
          </p:nvPr>
        </p:nvSpPr>
        <p:spPr>
          <a:xfrm>
            <a:off x="771525" y="742950"/>
            <a:ext cx="5257800" cy="3722688"/>
          </a:xfrm>
          <a:ln/>
        </p:spPr>
      </p:sp>
      <p:sp>
        <p:nvSpPr>
          <p:cNvPr id="26627" name="Zástupný symbol pro poznámky 2"/>
          <p:cNvSpPr>
            <a:spLocks noGrp="1"/>
          </p:cNvSpPr>
          <p:nvPr>
            <p:ph type="body" idx="1"/>
          </p:nvPr>
        </p:nvSpPr>
        <p:spPr>
          <a:noFill/>
          <a:ln/>
        </p:spPr>
        <p:txBody>
          <a:bodyPr/>
          <a:lstStyle/>
          <a:p>
            <a:endParaRPr lang="cs-CZ" dirty="0"/>
          </a:p>
        </p:txBody>
      </p:sp>
      <p:sp>
        <p:nvSpPr>
          <p:cNvPr id="26628" name="Zástupný symbol pro číslo snímku 3"/>
          <p:cNvSpPr>
            <a:spLocks noGrp="1"/>
          </p:cNvSpPr>
          <p:nvPr>
            <p:ph type="sldNum" sz="quarter" idx="5"/>
          </p:nvPr>
        </p:nvSpPr>
        <p:spPr>
          <a:noFill/>
        </p:spPr>
        <p:txBody>
          <a:bodyPr/>
          <a:lstStyle/>
          <a:p>
            <a:fld id="{7C27DC2A-937E-4FCC-AAFC-A78424F36788}" type="slidenum">
              <a:rPr lang="cs-CZ" smtClean="0"/>
              <a:pPr/>
              <a:t>7</a:t>
            </a:fld>
            <a:endParaRPr lang="cs-CZ"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Zástupný symbol pro obrázek snímku 1"/>
          <p:cNvSpPr>
            <a:spLocks noGrp="1" noRot="1" noChangeAspect="1" noTextEdit="1"/>
          </p:cNvSpPr>
          <p:nvPr>
            <p:ph type="sldImg"/>
          </p:nvPr>
        </p:nvSpPr>
        <p:spPr>
          <a:xfrm>
            <a:off x="771525" y="742950"/>
            <a:ext cx="5257800" cy="3722688"/>
          </a:xfrm>
          <a:ln/>
        </p:spPr>
      </p:sp>
      <p:sp>
        <p:nvSpPr>
          <p:cNvPr id="27651" name="Zástupný symbol pro poznámky 2"/>
          <p:cNvSpPr>
            <a:spLocks noGrp="1"/>
          </p:cNvSpPr>
          <p:nvPr>
            <p:ph type="body" idx="1"/>
          </p:nvPr>
        </p:nvSpPr>
        <p:spPr>
          <a:noFill/>
          <a:ln/>
        </p:spPr>
        <p:txBody>
          <a:bodyPr/>
          <a:lstStyle/>
          <a:p>
            <a:endParaRPr lang="cs-CZ" dirty="0"/>
          </a:p>
        </p:txBody>
      </p:sp>
      <p:sp>
        <p:nvSpPr>
          <p:cNvPr id="27652" name="Zástupný symbol pro číslo snímku 3"/>
          <p:cNvSpPr>
            <a:spLocks noGrp="1"/>
          </p:cNvSpPr>
          <p:nvPr>
            <p:ph type="sldNum" sz="quarter" idx="5"/>
          </p:nvPr>
        </p:nvSpPr>
        <p:spPr>
          <a:noFill/>
        </p:spPr>
        <p:txBody>
          <a:bodyPr/>
          <a:lstStyle/>
          <a:p>
            <a:fld id="{37F9CF97-4255-41CF-ABEE-4D377FE67BF6}" type="slidenum">
              <a:rPr lang="cs-CZ" smtClean="0"/>
              <a:pPr/>
              <a:t>8</a:t>
            </a:fld>
            <a:endParaRPr lang="cs-CZ"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Zástupný symbol pro obrázek snímku 1"/>
          <p:cNvSpPr>
            <a:spLocks noGrp="1" noRot="1" noChangeAspect="1" noTextEdit="1"/>
          </p:cNvSpPr>
          <p:nvPr>
            <p:ph type="sldImg"/>
          </p:nvPr>
        </p:nvSpPr>
        <p:spPr>
          <a:xfrm>
            <a:off x="771525" y="742950"/>
            <a:ext cx="5257800" cy="3722688"/>
          </a:xfrm>
          <a:ln/>
        </p:spPr>
      </p:sp>
      <p:sp>
        <p:nvSpPr>
          <p:cNvPr id="28675" name="Zástupný symbol pro poznámky 2"/>
          <p:cNvSpPr>
            <a:spLocks noGrp="1"/>
          </p:cNvSpPr>
          <p:nvPr>
            <p:ph type="body" idx="1"/>
          </p:nvPr>
        </p:nvSpPr>
        <p:spPr>
          <a:noFill/>
          <a:ln/>
        </p:spPr>
        <p:txBody>
          <a:bodyPr/>
          <a:lstStyle/>
          <a:p>
            <a:endParaRPr lang="cs-CZ" dirty="0"/>
          </a:p>
        </p:txBody>
      </p:sp>
      <p:sp>
        <p:nvSpPr>
          <p:cNvPr id="28676" name="Zástupný symbol pro číslo snímku 3"/>
          <p:cNvSpPr>
            <a:spLocks noGrp="1"/>
          </p:cNvSpPr>
          <p:nvPr>
            <p:ph type="sldNum" sz="quarter" idx="5"/>
          </p:nvPr>
        </p:nvSpPr>
        <p:spPr>
          <a:noFill/>
        </p:spPr>
        <p:txBody>
          <a:bodyPr/>
          <a:lstStyle/>
          <a:p>
            <a:fld id="{F77E9A95-85BE-4ED6-94CB-F379B6DFE388}" type="slidenum">
              <a:rPr lang="cs-CZ" smtClean="0"/>
              <a:pPr/>
              <a:t>9</a:t>
            </a:fld>
            <a:endParaRPr lang="cs-C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766883" y="2249491"/>
            <a:ext cx="8691325" cy="1550987"/>
          </a:xfrm>
        </p:spPr>
        <p:txBody>
          <a:bodyPr/>
          <a:lstStyle/>
          <a:p>
            <a:r>
              <a:rPr lang="cs-CZ"/>
              <a:t>Klepnutím lze upravit styl předlohy nadpisů.</a:t>
            </a:r>
          </a:p>
        </p:txBody>
      </p:sp>
      <p:sp>
        <p:nvSpPr>
          <p:cNvPr id="3" name="Podnadpis 2"/>
          <p:cNvSpPr>
            <a:spLocks noGrp="1"/>
          </p:cNvSpPr>
          <p:nvPr>
            <p:ph type="subTitle" idx="1"/>
          </p:nvPr>
        </p:nvSpPr>
        <p:spPr>
          <a:xfrm>
            <a:off x="1533763" y="4102101"/>
            <a:ext cx="7157562" cy="184943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a:t>Klepnutím lze upravit styl předlohy podnadpisů.</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67813FEE-B4C6-4734-BBFB-D53EBA7F6DDA}" type="slidenum">
              <a:rPr lang="cs-CZ"/>
              <a:pPr>
                <a:defRPr/>
              </a:pPr>
              <a:t>‹#›</a:t>
            </a:fld>
            <a:endParaRPr lang="cs-C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svislý text 2"/>
          <p:cNvSpPr>
            <a:spLocks noGrp="1"/>
          </p:cNvSpPr>
          <p:nvPr>
            <p:ph type="body" orient="vert" idx="1"/>
          </p:nvPr>
        </p:nvSpPr>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0FAC9C1A-A1BD-4539-8562-CFD3F641A6FE}" type="slidenum">
              <a:rPr lang="cs-CZ"/>
              <a:pPr>
                <a:defRPr/>
              </a:pPr>
              <a:t>‹#›</a:t>
            </a:fld>
            <a:endParaRPr lang="cs-C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7285378" y="642938"/>
            <a:ext cx="2172830" cy="5791200"/>
          </a:xfrm>
        </p:spPr>
        <p:txBody>
          <a:bodyPr vert="eaVert"/>
          <a:lstStyle/>
          <a:p>
            <a:r>
              <a:rPr lang="cs-CZ"/>
              <a:t>Klepnutím lze upravit styl předlohy nadpisů.</a:t>
            </a:r>
          </a:p>
        </p:txBody>
      </p:sp>
      <p:sp>
        <p:nvSpPr>
          <p:cNvPr id="3" name="Zástupný symbol pro svislý text 2"/>
          <p:cNvSpPr>
            <a:spLocks noGrp="1"/>
          </p:cNvSpPr>
          <p:nvPr>
            <p:ph type="body" orient="vert" idx="1"/>
          </p:nvPr>
        </p:nvSpPr>
        <p:spPr>
          <a:xfrm>
            <a:off x="766883" y="642938"/>
            <a:ext cx="6367011" cy="5791200"/>
          </a:xfrm>
        </p:spPr>
        <p:txBody>
          <a:bodyPr vert="eaVert"/>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C28CDC8A-FA1A-4126-A4B7-7C6353A1FE31}" type="slidenum">
              <a:rPr lang="cs-CZ"/>
              <a:pPr>
                <a:defRPr/>
              </a:pPr>
              <a:t>‹#›</a:t>
            </a:fld>
            <a:endParaRPr lang="cs-CZ"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766883" y="642938"/>
            <a:ext cx="8691325" cy="57912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C063A1D7-C5C0-43E2-A8FF-DB09985E01A9}" type="slidenum">
              <a:rPr lang="cs-CZ"/>
              <a:pPr>
                <a:defRPr/>
              </a:pPr>
              <a:t>‹#›</a:t>
            </a:fld>
            <a:endParaRPr lang="cs-CZ"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Nadpis, 1 velký a 2 malé obsahy">
    <p:spTree>
      <p:nvGrpSpPr>
        <p:cNvPr id="1" name=""/>
        <p:cNvGrpSpPr/>
        <p:nvPr/>
      </p:nvGrpSpPr>
      <p:grpSpPr>
        <a:xfrm>
          <a:off x="0" y="0"/>
          <a:ext cx="0" cy="0"/>
          <a:chOff x="0" y="0"/>
          <a:chExt cx="0" cy="0"/>
        </a:xfrm>
      </p:grpSpPr>
      <p:sp>
        <p:nvSpPr>
          <p:cNvPr id="2" name="Nadpis 1"/>
          <p:cNvSpPr>
            <a:spLocks noGrp="1"/>
          </p:cNvSpPr>
          <p:nvPr>
            <p:ph type="title"/>
          </p:nvPr>
        </p:nvSpPr>
        <p:spPr>
          <a:xfrm>
            <a:off x="766883" y="642938"/>
            <a:ext cx="8691325" cy="1206500"/>
          </a:xfrm>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quarter" idx="2"/>
          </p:nvPr>
        </p:nvSpPr>
        <p:spPr>
          <a:xfrm>
            <a:off x="5188289" y="20907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p:cNvSpPr>
            <a:spLocks noGrp="1"/>
          </p:cNvSpPr>
          <p:nvPr>
            <p:ph sz="quarter" idx="3"/>
          </p:nvPr>
        </p:nvSpPr>
        <p:spPr>
          <a:xfrm>
            <a:off x="5188289" y="4338638"/>
            <a:ext cx="4269921" cy="2095500"/>
          </a:xfrm>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Rectangle 4"/>
          <p:cNvSpPr>
            <a:spLocks noGrp="1" noChangeArrowheads="1"/>
          </p:cNvSpPr>
          <p:nvPr>
            <p:ph type="dt" sz="half" idx="10"/>
          </p:nvPr>
        </p:nvSpPr>
        <p:spPr>
          <a:ln/>
        </p:spPr>
        <p:txBody>
          <a:bodyPr/>
          <a:lstStyle>
            <a:lvl1pPr>
              <a:defRPr/>
            </a:lvl1pPr>
          </a:lstStyle>
          <a:p>
            <a:pPr>
              <a:defRPr/>
            </a:pPr>
            <a:endParaRPr lang="cs-CZ" dirty="0"/>
          </a:p>
        </p:txBody>
      </p:sp>
      <p:sp>
        <p:nvSpPr>
          <p:cNvPr id="7"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8" name="Rectangle 6"/>
          <p:cNvSpPr>
            <a:spLocks noGrp="1" noChangeArrowheads="1"/>
          </p:cNvSpPr>
          <p:nvPr>
            <p:ph type="sldNum" sz="quarter" idx="12"/>
          </p:nvPr>
        </p:nvSpPr>
        <p:spPr>
          <a:ln/>
        </p:spPr>
        <p:txBody>
          <a:bodyPr/>
          <a:lstStyle>
            <a:lvl1pPr>
              <a:defRPr/>
            </a:lvl1pPr>
          </a:lstStyle>
          <a:p>
            <a:pPr>
              <a:defRPr/>
            </a:pPr>
            <a:fld id="{334CB79B-4FE7-4C4F-866E-570FECB6BB3E}" type="slidenum">
              <a:rPr lang="cs-CZ"/>
              <a:pPr>
                <a:defRPr/>
              </a:pPr>
              <a:t>‹#›</a:t>
            </a:fld>
            <a:endParaRPr lang="cs-C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idx="1"/>
          </p:nvPr>
        </p:nvSpPr>
        <p:spPr/>
        <p:txBody>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9E8FB2F0-7C24-410E-9E5E-E150E2696A95}" type="slidenum">
              <a:rPr lang="cs-CZ"/>
              <a:pPr>
                <a:defRPr/>
              </a:pPr>
              <a:t>‹#›</a:t>
            </a:fld>
            <a:endParaRPr lang="cs-C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07909" y="4651378"/>
            <a:ext cx="8691325" cy="1438275"/>
          </a:xfrm>
        </p:spPr>
        <p:txBody>
          <a:bodyPr anchor="t"/>
          <a:lstStyle>
            <a:lvl1pPr algn="l">
              <a:defRPr sz="4000" b="1" cap="all"/>
            </a:lvl1pPr>
          </a:lstStyle>
          <a:p>
            <a:r>
              <a:rPr lang="cs-CZ"/>
              <a:t>Klepnutím lze upravit styl předlohy nadpisů.</a:t>
            </a:r>
          </a:p>
        </p:txBody>
      </p:sp>
      <p:sp>
        <p:nvSpPr>
          <p:cNvPr id="3" name="Zástupný symbol pro text 2"/>
          <p:cNvSpPr>
            <a:spLocks noGrp="1"/>
          </p:cNvSpPr>
          <p:nvPr>
            <p:ph type="body" idx="1"/>
          </p:nvPr>
        </p:nvSpPr>
        <p:spPr>
          <a:xfrm>
            <a:off x="807909" y="3068641"/>
            <a:ext cx="8691325" cy="158273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a:t>Klepnutím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dirty="0"/>
          </a:p>
        </p:txBody>
      </p:sp>
      <p:sp>
        <p:nvSpPr>
          <p:cNvPr id="5"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6" name="Rectangle 6"/>
          <p:cNvSpPr>
            <a:spLocks noGrp="1" noChangeArrowheads="1"/>
          </p:cNvSpPr>
          <p:nvPr>
            <p:ph type="sldNum" sz="quarter" idx="12"/>
          </p:nvPr>
        </p:nvSpPr>
        <p:spPr>
          <a:ln/>
        </p:spPr>
        <p:txBody>
          <a:bodyPr/>
          <a:lstStyle>
            <a:lvl1pPr>
              <a:defRPr/>
            </a:lvl1pPr>
          </a:lstStyle>
          <a:p>
            <a:pPr>
              <a:defRPr/>
            </a:pPr>
            <a:fld id="{85F300B4-4A49-46D8-BC59-5964B5FA7FDC}" type="slidenum">
              <a:rPr lang="cs-CZ"/>
              <a:pPr>
                <a:defRPr/>
              </a:pPr>
              <a:t>‹#›</a:t>
            </a:fld>
            <a:endParaRPr lang="cs-C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Zástupný symbol pro obsah 2"/>
          <p:cNvSpPr>
            <a:spLocks noGrp="1"/>
          </p:cNvSpPr>
          <p:nvPr>
            <p:ph sz="half" idx="1"/>
          </p:nvPr>
        </p:nvSpPr>
        <p:spPr>
          <a:xfrm>
            <a:off x="766884"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5188289" y="2090738"/>
            <a:ext cx="4269921"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24991BCE-55FC-4FBE-9A69-0A302406C940}" type="slidenum">
              <a:rPr lang="cs-CZ"/>
              <a:pPr>
                <a:defRPr/>
              </a:pPr>
              <a:t>‹#›</a:t>
            </a:fld>
            <a:endParaRPr lang="cs-C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511256" y="290513"/>
            <a:ext cx="9202579" cy="1206500"/>
          </a:xfrm>
        </p:spPr>
        <p:txBody>
          <a:bodyPr/>
          <a:lstStyle>
            <a:lvl1pPr>
              <a:defRPr/>
            </a:lvl1pPr>
          </a:lstStyle>
          <a:p>
            <a:r>
              <a:rPr lang="cs-CZ"/>
              <a:t>Klepnutím lze upravit styl předlohy nadpisů.</a:t>
            </a:r>
          </a:p>
        </p:txBody>
      </p:sp>
      <p:sp>
        <p:nvSpPr>
          <p:cNvPr id="3" name="Zástupný symbol pro text 2"/>
          <p:cNvSpPr>
            <a:spLocks noGrp="1"/>
          </p:cNvSpPr>
          <p:nvPr>
            <p:ph type="body" idx="1"/>
          </p:nvPr>
        </p:nvSpPr>
        <p:spPr>
          <a:xfrm>
            <a:off x="511256" y="1620841"/>
            <a:ext cx="4517658"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4" name="Zástupný symbol pro obsah 3"/>
          <p:cNvSpPr>
            <a:spLocks noGrp="1"/>
          </p:cNvSpPr>
          <p:nvPr>
            <p:ph sz="half" idx="2"/>
          </p:nvPr>
        </p:nvSpPr>
        <p:spPr>
          <a:xfrm>
            <a:off x="511256" y="2295528"/>
            <a:ext cx="4517658"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5194598" y="1620841"/>
            <a:ext cx="4519237" cy="6746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Klepnutím lze upravit styly předlohy textu.</a:t>
            </a:r>
          </a:p>
        </p:txBody>
      </p:sp>
      <p:sp>
        <p:nvSpPr>
          <p:cNvPr id="6" name="Zástupný symbol pro obsah 5"/>
          <p:cNvSpPr>
            <a:spLocks noGrp="1"/>
          </p:cNvSpPr>
          <p:nvPr>
            <p:ph sz="quarter" idx="4"/>
          </p:nvPr>
        </p:nvSpPr>
        <p:spPr>
          <a:xfrm>
            <a:off x="5194598" y="2295528"/>
            <a:ext cx="4519237" cy="4170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Rectangle 4"/>
          <p:cNvSpPr>
            <a:spLocks noGrp="1" noChangeArrowheads="1"/>
          </p:cNvSpPr>
          <p:nvPr>
            <p:ph type="dt" sz="half" idx="10"/>
          </p:nvPr>
        </p:nvSpPr>
        <p:spPr>
          <a:ln/>
        </p:spPr>
        <p:txBody>
          <a:bodyPr/>
          <a:lstStyle>
            <a:lvl1pPr>
              <a:defRPr/>
            </a:lvl1pPr>
          </a:lstStyle>
          <a:p>
            <a:pPr>
              <a:defRPr/>
            </a:pPr>
            <a:endParaRPr lang="cs-CZ" dirty="0"/>
          </a:p>
        </p:txBody>
      </p:sp>
      <p:sp>
        <p:nvSpPr>
          <p:cNvPr id="8"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9" name="Rectangle 6"/>
          <p:cNvSpPr>
            <a:spLocks noGrp="1" noChangeArrowheads="1"/>
          </p:cNvSpPr>
          <p:nvPr>
            <p:ph type="sldNum" sz="quarter" idx="12"/>
          </p:nvPr>
        </p:nvSpPr>
        <p:spPr>
          <a:ln/>
        </p:spPr>
        <p:txBody>
          <a:bodyPr/>
          <a:lstStyle>
            <a:lvl1pPr>
              <a:defRPr/>
            </a:lvl1pPr>
          </a:lstStyle>
          <a:p>
            <a:pPr>
              <a:defRPr/>
            </a:pPr>
            <a:fld id="{2B75CD68-748F-49FC-A8F8-26B3BA3D179F}" type="slidenum">
              <a:rPr lang="cs-CZ"/>
              <a:pPr>
                <a:defRPr/>
              </a:pPr>
              <a:t>‹#›</a:t>
            </a:fld>
            <a:endParaRPr lang="cs-C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Klepnutím lze upravit styl předlohy nadpisů.</a:t>
            </a:r>
          </a:p>
        </p:txBody>
      </p:sp>
      <p:sp>
        <p:nvSpPr>
          <p:cNvPr id="3" name="Rectangle 4"/>
          <p:cNvSpPr>
            <a:spLocks noGrp="1" noChangeArrowheads="1"/>
          </p:cNvSpPr>
          <p:nvPr>
            <p:ph type="dt" sz="half" idx="10"/>
          </p:nvPr>
        </p:nvSpPr>
        <p:spPr>
          <a:ln/>
        </p:spPr>
        <p:txBody>
          <a:bodyPr/>
          <a:lstStyle>
            <a:lvl1pPr>
              <a:defRPr/>
            </a:lvl1pPr>
          </a:lstStyle>
          <a:p>
            <a:pPr>
              <a:defRPr/>
            </a:pPr>
            <a:endParaRPr lang="cs-CZ" dirty="0"/>
          </a:p>
        </p:txBody>
      </p:sp>
      <p:sp>
        <p:nvSpPr>
          <p:cNvPr id="4"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5" name="Rectangle 6"/>
          <p:cNvSpPr>
            <a:spLocks noGrp="1" noChangeArrowheads="1"/>
          </p:cNvSpPr>
          <p:nvPr>
            <p:ph type="sldNum" sz="quarter" idx="12"/>
          </p:nvPr>
        </p:nvSpPr>
        <p:spPr>
          <a:ln/>
        </p:spPr>
        <p:txBody>
          <a:bodyPr/>
          <a:lstStyle>
            <a:lvl1pPr>
              <a:defRPr/>
            </a:lvl1pPr>
          </a:lstStyle>
          <a:p>
            <a:pPr>
              <a:defRPr/>
            </a:pPr>
            <a:fld id="{9A82F5D3-FD1D-4326-ABE5-0B29D19516B3}" type="slidenum">
              <a:rPr lang="cs-CZ"/>
              <a:pPr>
                <a:defRPr/>
              </a:pPr>
              <a:t>‹#›</a:t>
            </a:fld>
            <a:endParaRPr lang="cs-C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dirty="0"/>
          </a:p>
        </p:txBody>
      </p:sp>
      <p:sp>
        <p:nvSpPr>
          <p:cNvPr id="3"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4" name="Rectangle 6"/>
          <p:cNvSpPr>
            <a:spLocks noGrp="1" noChangeArrowheads="1"/>
          </p:cNvSpPr>
          <p:nvPr>
            <p:ph type="sldNum" sz="quarter" idx="12"/>
          </p:nvPr>
        </p:nvSpPr>
        <p:spPr>
          <a:ln/>
        </p:spPr>
        <p:txBody>
          <a:bodyPr/>
          <a:lstStyle>
            <a:lvl1pPr>
              <a:defRPr/>
            </a:lvl1pPr>
          </a:lstStyle>
          <a:p>
            <a:pPr>
              <a:defRPr/>
            </a:pPr>
            <a:fld id="{E24A45F9-00F6-4F64-9368-FD5ACF48D365}" type="slidenum">
              <a:rPr lang="cs-CZ"/>
              <a:pPr>
                <a:defRPr/>
              </a:pPr>
              <a:t>‹#›</a:t>
            </a:fld>
            <a:endParaRPr lang="cs-C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511256" y="288925"/>
            <a:ext cx="3364180" cy="1225550"/>
          </a:xfrm>
        </p:spPr>
        <p:txBody>
          <a:bodyPr anchor="b"/>
          <a:lstStyle>
            <a:lvl1pPr algn="l">
              <a:defRPr sz="2000" b="1"/>
            </a:lvl1pPr>
          </a:lstStyle>
          <a:p>
            <a:r>
              <a:rPr lang="cs-CZ"/>
              <a:t>Klepnutím lze upravit styl předlohy nadpisů.</a:t>
            </a:r>
          </a:p>
        </p:txBody>
      </p:sp>
      <p:sp>
        <p:nvSpPr>
          <p:cNvPr id="3" name="Zástupný symbol pro obsah 2"/>
          <p:cNvSpPr>
            <a:spLocks noGrp="1"/>
          </p:cNvSpPr>
          <p:nvPr>
            <p:ph idx="1"/>
          </p:nvPr>
        </p:nvSpPr>
        <p:spPr>
          <a:xfrm>
            <a:off x="3998516" y="288928"/>
            <a:ext cx="5715319" cy="617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511256" y="1514478"/>
            <a:ext cx="3364180" cy="4951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6C94C4C4-4C1F-40F5-9437-A29B4D8879FF}" type="slidenum">
              <a:rPr lang="cs-CZ"/>
              <a:pPr>
                <a:defRPr/>
              </a:pPr>
              <a:t>‹#›</a:t>
            </a:fld>
            <a:endParaRPr lang="cs-C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003991" y="5067300"/>
            <a:ext cx="6135053" cy="598488"/>
          </a:xfrm>
        </p:spPr>
        <p:txBody>
          <a:bodyPr anchor="b"/>
          <a:lstStyle>
            <a:lvl1pPr algn="l">
              <a:defRPr sz="2000" b="1"/>
            </a:lvl1pPr>
          </a:lstStyle>
          <a:p>
            <a:r>
              <a:rPr lang="cs-CZ"/>
              <a:t>Klepnutím lze upravit styl předlohy nadpisů.</a:t>
            </a:r>
          </a:p>
        </p:txBody>
      </p:sp>
      <p:sp>
        <p:nvSpPr>
          <p:cNvPr id="3" name="Zástupný symbol pro obrázek 2"/>
          <p:cNvSpPr>
            <a:spLocks noGrp="1"/>
          </p:cNvSpPr>
          <p:nvPr>
            <p:ph type="pic" idx="1"/>
          </p:nvPr>
        </p:nvSpPr>
        <p:spPr>
          <a:xfrm>
            <a:off x="2003991" y="646114"/>
            <a:ext cx="6135053" cy="4343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dirty="0"/>
          </a:p>
        </p:txBody>
      </p:sp>
      <p:sp>
        <p:nvSpPr>
          <p:cNvPr id="4" name="Zástupný symbol pro text 3"/>
          <p:cNvSpPr>
            <a:spLocks noGrp="1"/>
          </p:cNvSpPr>
          <p:nvPr>
            <p:ph type="body" sz="half" idx="2"/>
          </p:nvPr>
        </p:nvSpPr>
        <p:spPr>
          <a:xfrm>
            <a:off x="2003991" y="5665788"/>
            <a:ext cx="6135053" cy="849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Klepnutím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dirty="0"/>
          </a:p>
        </p:txBody>
      </p:sp>
      <p:sp>
        <p:nvSpPr>
          <p:cNvPr id="6" name="Rectangle 5"/>
          <p:cNvSpPr>
            <a:spLocks noGrp="1" noChangeArrowheads="1"/>
          </p:cNvSpPr>
          <p:nvPr>
            <p:ph type="ftr" sz="quarter" idx="11"/>
          </p:nvPr>
        </p:nvSpPr>
        <p:spPr>
          <a:ln/>
        </p:spPr>
        <p:txBody>
          <a:bodyPr/>
          <a:lstStyle>
            <a:lvl1pPr>
              <a:defRPr/>
            </a:lvl1pPr>
          </a:lstStyle>
          <a:p>
            <a:pPr>
              <a:defRPr/>
            </a:pPr>
            <a:endParaRPr lang="cs-CZ" dirty="0"/>
          </a:p>
        </p:txBody>
      </p:sp>
      <p:sp>
        <p:nvSpPr>
          <p:cNvPr id="7" name="Rectangle 6"/>
          <p:cNvSpPr>
            <a:spLocks noGrp="1" noChangeArrowheads="1"/>
          </p:cNvSpPr>
          <p:nvPr>
            <p:ph type="sldNum" sz="quarter" idx="12"/>
          </p:nvPr>
        </p:nvSpPr>
        <p:spPr>
          <a:ln/>
        </p:spPr>
        <p:txBody>
          <a:bodyPr/>
          <a:lstStyle>
            <a:lvl1pPr>
              <a:defRPr/>
            </a:lvl1pPr>
          </a:lstStyle>
          <a:p>
            <a:pPr>
              <a:defRPr/>
            </a:pPr>
            <a:fld id="{9C8AAC03-3320-4432-9865-FAF754976B98}" type="slidenum">
              <a:rPr lang="cs-CZ"/>
              <a:pPr>
                <a:defRPr/>
              </a:pPr>
              <a:t>‹#›</a:t>
            </a:fld>
            <a:endParaRPr lang="cs-C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766883" y="642938"/>
            <a:ext cx="8691325" cy="1206500"/>
          </a:xfrm>
          <a:prstGeom prst="rect">
            <a:avLst/>
          </a:prstGeom>
          <a:noFill/>
          <a:ln w="9525">
            <a:noFill/>
            <a:miter lim="800000"/>
            <a:headEnd/>
            <a:tailEnd/>
          </a:ln>
        </p:spPr>
        <p:txBody>
          <a:bodyPr vert="horz" wrap="square" lIns="95745" tIns="47872" rIns="95745" bIns="47872" numCol="1" anchor="ctr" anchorCtr="0" compatLnSpc="1">
            <a:prstTxWarp prst="textNoShape">
              <a:avLst/>
            </a:prstTxWarp>
          </a:bodyPr>
          <a:lstStyle/>
          <a:p>
            <a:pPr lvl="0"/>
            <a:r>
              <a:rPr lang="cs-CZ"/>
              <a:t>Klepnutím lze upravit styl předlohy nadpisů.</a:t>
            </a:r>
          </a:p>
        </p:txBody>
      </p:sp>
      <p:sp>
        <p:nvSpPr>
          <p:cNvPr id="10243" name="Rectangle 3"/>
          <p:cNvSpPr>
            <a:spLocks noGrp="1" noChangeArrowheads="1"/>
          </p:cNvSpPr>
          <p:nvPr>
            <p:ph type="body" idx="1"/>
          </p:nvPr>
        </p:nvSpPr>
        <p:spPr bwMode="auto">
          <a:xfrm>
            <a:off x="766883" y="2090738"/>
            <a:ext cx="8691325" cy="4343400"/>
          </a:xfrm>
          <a:prstGeom prst="rect">
            <a:avLst/>
          </a:prstGeom>
          <a:noFill/>
          <a:ln w="9525">
            <a:noFill/>
            <a:miter lim="800000"/>
            <a:headEnd/>
            <a:tailEnd/>
          </a:ln>
        </p:spPr>
        <p:txBody>
          <a:bodyPr vert="horz" wrap="square" lIns="95745" tIns="47872" rIns="95745" bIns="47872" numCol="1" anchor="t" anchorCtr="0" compatLnSpc="1">
            <a:prstTxWarp prst="textNoShape">
              <a:avLst/>
            </a:prstTxWarp>
          </a:bodyPr>
          <a:lstStyle/>
          <a:p>
            <a:pPr lvl="0"/>
            <a:r>
              <a:rPr lang="cs-CZ"/>
              <a:t>Klepnutím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1028" name="Rectangle 4"/>
          <p:cNvSpPr>
            <a:spLocks noGrp="1" noChangeArrowheads="1"/>
          </p:cNvSpPr>
          <p:nvPr>
            <p:ph type="dt" sz="half" idx="2"/>
          </p:nvPr>
        </p:nvSpPr>
        <p:spPr bwMode="auto">
          <a:xfrm>
            <a:off x="766884"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l" eaLnBrk="0" hangingPunct="0">
              <a:defRPr sz="1500" b="0">
                <a:latin typeface="Times New Roman" pitchFamily="18" charset="0"/>
              </a:defRPr>
            </a:lvl1pPr>
          </a:lstStyle>
          <a:p>
            <a:pPr>
              <a:defRPr/>
            </a:pPr>
            <a:endParaRPr lang="cs-CZ" dirty="0"/>
          </a:p>
        </p:txBody>
      </p:sp>
      <p:sp>
        <p:nvSpPr>
          <p:cNvPr id="1029" name="Rectangle 5"/>
          <p:cNvSpPr>
            <a:spLocks noGrp="1" noChangeArrowheads="1"/>
          </p:cNvSpPr>
          <p:nvPr>
            <p:ph type="ftr" sz="quarter" idx="3"/>
          </p:nvPr>
        </p:nvSpPr>
        <p:spPr bwMode="auto">
          <a:xfrm>
            <a:off x="3493573" y="6596063"/>
            <a:ext cx="3237945"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ctr" eaLnBrk="0" hangingPunct="0">
              <a:defRPr sz="1500" b="0">
                <a:latin typeface="Times New Roman" pitchFamily="18" charset="0"/>
              </a:defRPr>
            </a:lvl1pPr>
          </a:lstStyle>
          <a:p>
            <a:pPr>
              <a:defRPr/>
            </a:pPr>
            <a:endParaRPr lang="cs-CZ" dirty="0"/>
          </a:p>
        </p:txBody>
      </p:sp>
      <p:sp>
        <p:nvSpPr>
          <p:cNvPr id="1030" name="Rectangle 6"/>
          <p:cNvSpPr>
            <a:spLocks noGrp="1" noChangeArrowheads="1"/>
          </p:cNvSpPr>
          <p:nvPr>
            <p:ph type="sldNum" sz="quarter" idx="4"/>
          </p:nvPr>
        </p:nvSpPr>
        <p:spPr bwMode="auto">
          <a:xfrm>
            <a:off x="7327982" y="6596063"/>
            <a:ext cx="2130227" cy="482600"/>
          </a:xfrm>
          <a:prstGeom prst="rect">
            <a:avLst/>
          </a:prstGeom>
          <a:noFill/>
          <a:ln w="9525">
            <a:noFill/>
            <a:miter lim="800000"/>
            <a:headEnd/>
            <a:tailEnd/>
          </a:ln>
          <a:effectLst/>
        </p:spPr>
        <p:txBody>
          <a:bodyPr vert="horz" wrap="square" lIns="95745" tIns="47872" rIns="95745" bIns="47872" numCol="1" anchor="t" anchorCtr="0" compatLnSpc="1">
            <a:prstTxWarp prst="textNoShape">
              <a:avLst/>
            </a:prstTxWarp>
          </a:bodyPr>
          <a:lstStyle>
            <a:lvl1pPr algn="r" eaLnBrk="0" hangingPunct="0">
              <a:defRPr sz="1500" b="0">
                <a:latin typeface="Times New Roman" pitchFamily="18" charset="0"/>
              </a:defRPr>
            </a:lvl1pPr>
          </a:lstStyle>
          <a:p>
            <a:pPr>
              <a:defRPr/>
            </a:pPr>
            <a:fld id="{578BFAD5-2279-4007-9644-84F98EDAC053}" type="slidenum">
              <a:rPr lang="cs-CZ"/>
              <a:pPr>
                <a:defRPr/>
              </a:pPr>
              <a:t>‹#›</a:t>
            </a:fld>
            <a:endParaRPr lang="cs-CZ"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57263" rtl="0" eaLnBrk="0" fontAlgn="base" hangingPunct="0">
        <a:spcBef>
          <a:spcPct val="0"/>
        </a:spcBef>
        <a:spcAft>
          <a:spcPct val="0"/>
        </a:spcAft>
        <a:defRPr sz="4600">
          <a:solidFill>
            <a:schemeClr val="tx2"/>
          </a:solidFill>
          <a:latin typeface="+mj-lt"/>
          <a:ea typeface="+mj-ea"/>
          <a:cs typeface="+mj-cs"/>
        </a:defRPr>
      </a:lvl1pPr>
      <a:lvl2pPr algn="ctr" defTabSz="957263" rtl="0" eaLnBrk="0" fontAlgn="base" hangingPunct="0">
        <a:spcBef>
          <a:spcPct val="0"/>
        </a:spcBef>
        <a:spcAft>
          <a:spcPct val="0"/>
        </a:spcAft>
        <a:defRPr sz="4600">
          <a:solidFill>
            <a:schemeClr val="tx2"/>
          </a:solidFill>
          <a:latin typeface="Times New Roman" pitchFamily="18" charset="0"/>
        </a:defRPr>
      </a:lvl2pPr>
      <a:lvl3pPr algn="ctr" defTabSz="957263" rtl="0" eaLnBrk="0" fontAlgn="base" hangingPunct="0">
        <a:spcBef>
          <a:spcPct val="0"/>
        </a:spcBef>
        <a:spcAft>
          <a:spcPct val="0"/>
        </a:spcAft>
        <a:defRPr sz="4600">
          <a:solidFill>
            <a:schemeClr val="tx2"/>
          </a:solidFill>
          <a:latin typeface="Times New Roman" pitchFamily="18" charset="0"/>
        </a:defRPr>
      </a:lvl3pPr>
      <a:lvl4pPr algn="ctr" defTabSz="957263" rtl="0" eaLnBrk="0" fontAlgn="base" hangingPunct="0">
        <a:spcBef>
          <a:spcPct val="0"/>
        </a:spcBef>
        <a:spcAft>
          <a:spcPct val="0"/>
        </a:spcAft>
        <a:defRPr sz="4600">
          <a:solidFill>
            <a:schemeClr val="tx2"/>
          </a:solidFill>
          <a:latin typeface="Times New Roman" pitchFamily="18" charset="0"/>
        </a:defRPr>
      </a:lvl4pPr>
      <a:lvl5pPr algn="ctr" defTabSz="957263" rtl="0" eaLnBrk="0" fontAlgn="base" hangingPunct="0">
        <a:spcBef>
          <a:spcPct val="0"/>
        </a:spcBef>
        <a:spcAft>
          <a:spcPct val="0"/>
        </a:spcAft>
        <a:defRPr sz="4600">
          <a:solidFill>
            <a:schemeClr val="tx2"/>
          </a:solidFill>
          <a:latin typeface="Times New Roman" pitchFamily="18" charset="0"/>
        </a:defRPr>
      </a:lvl5pPr>
      <a:lvl6pPr marL="457200" algn="ctr" defTabSz="957263" rtl="0" eaLnBrk="0" fontAlgn="base" hangingPunct="0">
        <a:spcBef>
          <a:spcPct val="0"/>
        </a:spcBef>
        <a:spcAft>
          <a:spcPct val="0"/>
        </a:spcAft>
        <a:defRPr sz="4600">
          <a:solidFill>
            <a:schemeClr val="tx2"/>
          </a:solidFill>
          <a:latin typeface="Times New Roman" pitchFamily="18" charset="0"/>
        </a:defRPr>
      </a:lvl6pPr>
      <a:lvl7pPr marL="914400" algn="ctr" defTabSz="957263" rtl="0" eaLnBrk="0" fontAlgn="base" hangingPunct="0">
        <a:spcBef>
          <a:spcPct val="0"/>
        </a:spcBef>
        <a:spcAft>
          <a:spcPct val="0"/>
        </a:spcAft>
        <a:defRPr sz="4600">
          <a:solidFill>
            <a:schemeClr val="tx2"/>
          </a:solidFill>
          <a:latin typeface="Times New Roman" pitchFamily="18" charset="0"/>
        </a:defRPr>
      </a:lvl7pPr>
      <a:lvl8pPr marL="1371600" algn="ctr" defTabSz="957263" rtl="0" eaLnBrk="0" fontAlgn="base" hangingPunct="0">
        <a:spcBef>
          <a:spcPct val="0"/>
        </a:spcBef>
        <a:spcAft>
          <a:spcPct val="0"/>
        </a:spcAft>
        <a:defRPr sz="4600">
          <a:solidFill>
            <a:schemeClr val="tx2"/>
          </a:solidFill>
          <a:latin typeface="Times New Roman" pitchFamily="18" charset="0"/>
        </a:defRPr>
      </a:lvl8pPr>
      <a:lvl9pPr marL="1828800" algn="ctr" defTabSz="957263" rtl="0" eaLnBrk="0" fontAlgn="base" hangingPunct="0">
        <a:spcBef>
          <a:spcPct val="0"/>
        </a:spcBef>
        <a:spcAft>
          <a:spcPct val="0"/>
        </a:spcAft>
        <a:defRPr sz="4600">
          <a:solidFill>
            <a:schemeClr val="tx2"/>
          </a:solidFill>
          <a:latin typeface="Times New Roman" pitchFamily="18" charset="0"/>
        </a:defRPr>
      </a:lvl9pPr>
    </p:titleStyle>
    <p:bodyStyle>
      <a:lvl1pPr marL="358775" indent="-358775" algn="l" defTabSz="957263" rtl="0" eaLnBrk="0" fontAlgn="base" hangingPunct="0">
        <a:spcBef>
          <a:spcPct val="20000"/>
        </a:spcBef>
        <a:spcAft>
          <a:spcPct val="0"/>
        </a:spcAft>
        <a:buChar char="•"/>
        <a:defRPr sz="3400">
          <a:solidFill>
            <a:schemeClr val="tx1"/>
          </a:solidFill>
          <a:latin typeface="+mn-lt"/>
          <a:ea typeface="+mn-ea"/>
          <a:cs typeface="+mn-cs"/>
        </a:defRPr>
      </a:lvl1pPr>
      <a:lvl2pPr marL="777875" indent="-298450" algn="l" defTabSz="957263" rtl="0" eaLnBrk="0" fontAlgn="base" hangingPunct="0">
        <a:spcBef>
          <a:spcPct val="20000"/>
        </a:spcBef>
        <a:spcAft>
          <a:spcPct val="0"/>
        </a:spcAft>
        <a:buChar char="–"/>
        <a:defRPr sz="2800">
          <a:solidFill>
            <a:schemeClr val="tx1"/>
          </a:solidFill>
          <a:latin typeface="+mn-lt"/>
        </a:defRPr>
      </a:lvl2pPr>
      <a:lvl3pPr marL="1193800" indent="-236538" algn="l" defTabSz="957263" rtl="0" eaLnBrk="0" fontAlgn="base" hangingPunct="0">
        <a:spcBef>
          <a:spcPct val="20000"/>
        </a:spcBef>
        <a:spcAft>
          <a:spcPct val="0"/>
        </a:spcAft>
        <a:buChar char="•"/>
        <a:defRPr sz="2500">
          <a:solidFill>
            <a:schemeClr val="tx1"/>
          </a:solidFill>
          <a:latin typeface="+mn-lt"/>
        </a:defRPr>
      </a:lvl3pPr>
      <a:lvl4pPr marL="1676400" indent="-239713" algn="l" defTabSz="957263" rtl="0" eaLnBrk="0" fontAlgn="base" hangingPunct="0">
        <a:spcBef>
          <a:spcPct val="20000"/>
        </a:spcBef>
        <a:spcAft>
          <a:spcPct val="0"/>
        </a:spcAft>
        <a:buChar char="–"/>
        <a:defRPr sz="2100">
          <a:solidFill>
            <a:schemeClr val="tx1"/>
          </a:solidFill>
          <a:latin typeface="+mn-lt"/>
        </a:defRPr>
      </a:lvl4pPr>
      <a:lvl5pPr marL="2155825" indent="-239713" algn="l" defTabSz="957263" rtl="0" eaLnBrk="0" fontAlgn="base" hangingPunct="0">
        <a:spcBef>
          <a:spcPct val="20000"/>
        </a:spcBef>
        <a:spcAft>
          <a:spcPct val="0"/>
        </a:spcAft>
        <a:buChar char="»"/>
        <a:defRPr sz="2100">
          <a:solidFill>
            <a:schemeClr val="tx1"/>
          </a:solidFill>
          <a:latin typeface="+mn-lt"/>
        </a:defRPr>
      </a:lvl5pPr>
      <a:lvl6pPr marL="2613025" indent="-239713" algn="l" defTabSz="957263" rtl="0" eaLnBrk="0" fontAlgn="base" hangingPunct="0">
        <a:spcBef>
          <a:spcPct val="20000"/>
        </a:spcBef>
        <a:spcAft>
          <a:spcPct val="0"/>
        </a:spcAft>
        <a:buChar char="»"/>
        <a:defRPr sz="2100">
          <a:solidFill>
            <a:schemeClr val="tx1"/>
          </a:solidFill>
          <a:latin typeface="+mn-lt"/>
        </a:defRPr>
      </a:lvl6pPr>
      <a:lvl7pPr marL="3070225" indent="-239713" algn="l" defTabSz="957263" rtl="0" eaLnBrk="0" fontAlgn="base" hangingPunct="0">
        <a:spcBef>
          <a:spcPct val="20000"/>
        </a:spcBef>
        <a:spcAft>
          <a:spcPct val="0"/>
        </a:spcAft>
        <a:buChar char="»"/>
        <a:defRPr sz="2100">
          <a:solidFill>
            <a:schemeClr val="tx1"/>
          </a:solidFill>
          <a:latin typeface="+mn-lt"/>
        </a:defRPr>
      </a:lvl7pPr>
      <a:lvl8pPr marL="3527425" indent="-239713" algn="l" defTabSz="957263" rtl="0" eaLnBrk="0" fontAlgn="base" hangingPunct="0">
        <a:spcBef>
          <a:spcPct val="20000"/>
        </a:spcBef>
        <a:spcAft>
          <a:spcPct val="0"/>
        </a:spcAft>
        <a:buChar char="»"/>
        <a:defRPr sz="2100">
          <a:solidFill>
            <a:schemeClr val="tx1"/>
          </a:solidFill>
          <a:latin typeface="+mn-lt"/>
        </a:defRPr>
      </a:lvl8pPr>
      <a:lvl9pPr marL="3984625" indent="-239713" algn="l" defTabSz="957263" rtl="0" eaLnBrk="0" fontAlgn="base" hangingPunct="0">
        <a:spcBef>
          <a:spcPct val="20000"/>
        </a:spcBef>
        <a:spcAft>
          <a:spcPct val="0"/>
        </a:spcAft>
        <a:buChar char="»"/>
        <a:defRPr sz="21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www.izolace-beran.cz/index.php?lg=cz"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13" Type="http://schemas.openxmlformats.org/officeDocument/2006/relationships/image" Target="../media/image554.emf"/><Relationship Id="rId18" Type="http://schemas.openxmlformats.org/officeDocument/2006/relationships/image" Target="../media/image559.emf"/><Relationship Id="rId26" Type="http://schemas.openxmlformats.org/officeDocument/2006/relationships/image" Target="../media/image567.emf"/><Relationship Id="rId39" Type="http://schemas.openxmlformats.org/officeDocument/2006/relationships/image" Target="../media/image580.emf"/><Relationship Id="rId21" Type="http://schemas.openxmlformats.org/officeDocument/2006/relationships/image" Target="../media/image562.emf"/><Relationship Id="rId34" Type="http://schemas.openxmlformats.org/officeDocument/2006/relationships/image" Target="../media/image575.emf"/><Relationship Id="rId42" Type="http://schemas.openxmlformats.org/officeDocument/2006/relationships/image" Target="../media/image583.emf"/><Relationship Id="rId47" Type="http://schemas.openxmlformats.org/officeDocument/2006/relationships/image" Target="../media/image588.emf"/><Relationship Id="rId50" Type="http://schemas.openxmlformats.org/officeDocument/2006/relationships/image" Target="../media/image591.emf"/><Relationship Id="rId55" Type="http://schemas.openxmlformats.org/officeDocument/2006/relationships/image" Target="../media/image596.emf"/><Relationship Id="rId63" Type="http://schemas.openxmlformats.org/officeDocument/2006/relationships/image" Target="../media/image604.jpg"/><Relationship Id="rId7" Type="http://schemas.openxmlformats.org/officeDocument/2006/relationships/image" Target="../media/image548.emf"/><Relationship Id="rId2" Type="http://schemas.openxmlformats.org/officeDocument/2006/relationships/notesSlide" Target="../notesSlides/notesSlide10.xml"/><Relationship Id="rId16" Type="http://schemas.openxmlformats.org/officeDocument/2006/relationships/image" Target="../media/image557.emf"/><Relationship Id="rId29" Type="http://schemas.openxmlformats.org/officeDocument/2006/relationships/image" Target="../media/image570.emf"/><Relationship Id="rId11" Type="http://schemas.openxmlformats.org/officeDocument/2006/relationships/image" Target="../media/image552.emf"/><Relationship Id="rId24" Type="http://schemas.openxmlformats.org/officeDocument/2006/relationships/image" Target="../media/image565.emf"/><Relationship Id="rId32" Type="http://schemas.openxmlformats.org/officeDocument/2006/relationships/image" Target="../media/image573.emf"/><Relationship Id="rId37" Type="http://schemas.openxmlformats.org/officeDocument/2006/relationships/image" Target="../media/image578.emf"/><Relationship Id="rId40" Type="http://schemas.openxmlformats.org/officeDocument/2006/relationships/image" Target="../media/image581.emf"/><Relationship Id="rId45" Type="http://schemas.openxmlformats.org/officeDocument/2006/relationships/image" Target="../media/image586.emf"/><Relationship Id="rId53" Type="http://schemas.openxmlformats.org/officeDocument/2006/relationships/image" Target="../media/image594.emf"/><Relationship Id="rId58" Type="http://schemas.openxmlformats.org/officeDocument/2006/relationships/image" Target="../media/image599.emf"/><Relationship Id="rId5" Type="http://schemas.openxmlformats.org/officeDocument/2006/relationships/image" Target="../media/image546.emf"/><Relationship Id="rId61" Type="http://schemas.openxmlformats.org/officeDocument/2006/relationships/image" Target="../media/image602.emf"/><Relationship Id="rId19" Type="http://schemas.openxmlformats.org/officeDocument/2006/relationships/image" Target="../media/image560.emf"/><Relationship Id="rId14" Type="http://schemas.openxmlformats.org/officeDocument/2006/relationships/image" Target="../media/image555.emf"/><Relationship Id="rId22" Type="http://schemas.openxmlformats.org/officeDocument/2006/relationships/image" Target="../media/image563.emf"/><Relationship Id="rId27" Type="http://schemas.openxmlformats.org/officeDocument/2006/relationships/image" Target="../media/image568.emf"/><Relationship Id="rId30" Type="http://schemas.openxmlformats.org/officeDocument/2006/relationships/image" Target="../media/image571.emf"/><Relationship Id="rId35" Type="http://schemas.openxmlformats.org/officeDocument/2006/relationships/image" Target="../media/image576.emf"/><Relationship Id="rId43" Type="http://schemas.openxmlformats.org/officeDocument/2006/relationships/image" Target="../media/image584.emf"/><Relationship Id="rId48" Type="http://schemas.openxmlformats.org/officeDocument/2006/relationships/image" Target="../media/image589.emf"/><Relationship Id="rId56" Type="http://schemas.openxmlformats.org/officeDocument/2006/relationships/image" Target="../media/image597.emf"/><Relationship Id="rId8" Type="http://schemas.openxmlformats.org/officeDocument/2006/relationships/image" Target="../media/image549.emf"/><Relationship Id="rId51" Type="http://schemas.openxmlformats.org/officeDocument/2006/relationships/image" Target="../media/image592.emf"/><Relationship Id="rId3" Type="http://schemas.openxmlformats.org/officeDocument/2006/relationships/image" Target="../media/image544.emf"/><Relationship Id="rId12" Type="http://schemas.openxmlformats.org/officeDocument/2006/relationships/image" Target="../media/image553.emf"/><Relationship Id="rId17" Type="http://schemas.openxmlformats.org/officeDocument/2006/relationships/image" Target="../media/image558.emf"/><Relationship Id="rId25" Type="http://schemas.openxmlformats.org/officeDocument/2006/relationships/image" Target="../media/image566.emf"/><Relationship Id="rId33" Type="http://schemas.openxmlformats.org/officeDocument/2006/relationships/image" Target="../media/image574.emf"/><Relationship Id="rId38" Type="http://schemas.openxmlformats.org/officeDocument/2006/relationships/image" Target="../media/image579.emf"/><Relationship Id="rId46" Type="http://schemas.openxmlformats.org/officeDocument/2006/relationships/image" Target="../media/image587.emf"/><Relationship Id="rId59" Type="http://schemas.openxmlformats.org/officeDocument/2006/relationships/image" Target="../media/image600.emf"/><Relationship Id="rId20" Type="http://schemas.openxmlformats.org/officeDocument/2006/relationships/image" Target="../media/image561.emf"/><Relationship Id="rId41" Type="http://schemas.openxmlformats.org/officeDocument/2006/relationships/image" Target="../media/image582.emf"/><Relationship Id="rId54" Type="http://schemas.openxmlformats.org/officeDocument/2006/relationships/image" Target="../media/image595.emf"/><Relationship Id="rId62" Type="http://schemas.openxmlformats.org/officeDocument/2006/relationships/image" Target="../media/image603.emf"/><Relationship Id="rId1" Type="http://schemas.openxmlformats.org/officeDocument/2006/relationships/slideLayout" Target="../slideLayouts/slideLayout7.xml"/><Relationship Id="rId6" Type="http://schemas.openxmlformats.org/officeDocument/2006/relationships/image" Target="../media/image547.emf"/><Relationship Id="rId15" Type="http://schemas.openxmlformats.org/officeDocument/2006/relationships/image" Target="../media/image556.emf"/><Relationship Id="rId23" Type="http://schemas.openxmlformats.org/officeDocument/2006/relationships/image" Target="../media/image564.emf"/><Relationship Id="rId28" Type="http://schemas.openxmlformats.org/officeDocument/2006/relationships/image" Target="../media/image569.emf"/><Relationship Id="rId36" Type="http://schemas.openxmlformats.org/officeDocument/2006/relationships/image" Target="../media/image577.emf"/><Relationship Id="rId49" Type="http://schemas.openxmlformats.org/officeDocument/2006/relationships/image" Target="../media/image590.emf"/><Relationship Id="rId57" Type="http://schemas.openxmlformats.org/officeDocument/2006/relationships/image" Target="../media/image598.emf"/><Relationship Id="rId10" Type="http://schemas.openxmlformats.org/officeDocument/2006/relationships/image" Target="../media/image551.emf"/><Relationship Id="rId31" Type="http://schemas.openxmlformats.org/officeDocument/2006/relationships/image" Target="../media/image572.emf"/><Relationship Id="rId44" Type="http://schemas.openxmlformats.org/officeDocument/2006/relationships/image" Target="../media/image585.emf"/><Relationship Id="rId52" Type="http://schemas.openxmlformats.org/officeDocument/2006/relationships/image" Target="../media/image593.emf"/><Relationship Id="rId60" Type="http://schemas.openxmlformats.org/officeDocument/2006/relationships/image" Target="../media/image601.emf"/><Relationship Id="rId4" Type="http://schemas.openxmlformats.org/officeDocument/2006/relationships/image" Target="../media/image545.emf"/><Relationship Id="rId9" Type="http://schemas.openxmlformats.org/officeDocument/2006/relationships/image" Target="../media/image550.emf"/></Relationships>
</file>

<file path=ppt/slides/_rels/slide11.xml.rels><?xml version="1.0" encoding="UTF-8" standalone="yes"?>
<Relationships xmlns="http://schemas.openxmlformats.org/package/2006/relationships"><Relationship Id="rId3" Type="http://schemas.openxmlformats.org/officeDocument/2006/relationships/image" Target="../media/image605.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06.png"/></Relationships>
</file>

<file path=ppt/slides/_rels/slide12.xml.rels><?xml version="1.0" encoding="UTF-8" standalone="yes"?>
<Relationships xmlns="http://schemas.openxmlformats.org/package/2006/relationships"><Relationship Id="rId3" Type="http://schemas.openxmlformats.org/officeDocument/2006/relationships/image" Target="../media/image607.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08.png"/></Relationships>
</file>

<file path=ppt/slides/_rels/slide13.xml.rels><?xml version="1.0" encoding="UTF-8" standalone="yes"?>
<Relationships xmlns="http://schemas.openxmlformats.org/package/2006/relationships"><Relationship Id="rId3" Type="http://schemas.openxmlformats.org/officeDocument/2006/relationships/image" Target="../media/image609.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10.png"/></Relationships>
</file>

<file path=ppt/slides/_rels/slide14.xml.rels><?xml version="1.0" encoding="UTF-8" standalone="yes"?>
<Relationships xmlns="http://schemas.openxmlformats.org/package/2006/relationships"><Relationship Id="rId3" Type="http://schemas.openxmlformats.org/officeDocument/2006/relationships/image" Target="../media/image611.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3" Type="http://schemas.openxmlformats.org/officeDocument/2006/relationships/image" Target="../media/image622.emf"/><Relationship Id="rId18" Type="http://schemas.openxmlformats.org/officeDocument/2006/relationships/image" Target="../media/image627.emf"/><Relationship Id="rId26" Type="http://schemas.openxmlformats.org/officeDocument/2006/relationships/image" Target="../media/image635.emf"/><Relationship Id="rId39" Type="http://schemas.openxmlformats.org/officeDocument/2006/relationships/image" Target="../media/image648.emf"/><Relationship Id="rId21" Type="http://schemas.openxmlformats.org/officeDocument/2006/relationships/image" Target="../media/image630.emf"/><Relationship Id="rId34" Type="http://schemas.openxmlformats.org/officeDocument/2006/relationships/image" Target="../media/image643.emf"/><Relationship Id="rId7" Type="http://schemas.openxmlformats.org/officeDocument/2006/relationships/image" Target="../media/image616.emf"/><Relationship Id="rId2" Type="http://schemas.openxmlformats.org/officeDocument/2006/relationships/notesSlide" Target="../notesSlides/notesSlide15.xml"/><Relationship Id="rId16" Type="http://schemas.openxmlformats.org/officeDocument/2006/relationships/image" Target="../media/image625.emf"/><Relationship Id="rId20" Type="http://schemas.openxmlformats.org/officeDocument/2006/relationships/image" Target="../media/image629.emf"/><Relationship Id="rId29" Type="http://schemas.openxmlformats.org/officeDocument/2006/relationships/image" Target="../media/image638.emf"/><Relationship Id="rId41"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615.emf"/><Relationship Id="rId11" Type="http://schemas.openxmlformats.org/officeDocument/2006/relationships/image" Target="../media/image620.emf"/><Relationship Id="rId24" Type="http://schemas.openxmlformats.org/officeDocument/2006/relationships/image" Target="../media/image633.emf"/><Relationship Id="rId32" Type="http://schemas.openxmlformats.org/officeDocument/2006/relationships/image" Target="../media/image641.emf"/><Relationship Id="rId37" Type="http://schemas.openxmlformats.org/officeDocument/2006/relationships/image" Target="../media/image646.emf"/><Relationship Id="rId40" Type="http://schemas.openxmlformats.org/officeDocument/2006/relationships/image" Target="../media/image649.emf"/><Relationship Id="rId5" Type="http://schemas.openxmlformats.org/officeDocument/2006/relationships/image" Target="../media/image614.emf"/><Relationship Id="rId15" Type="http://schemas.openxmlformats.org/officeDocument/2006/relationships/image" Target="../media/image624.emf"/><Relationship Id="rId23" Type="http://schemas.openxmlformats.org/officeDocument/2006/relationships/image" Target="../media/image632.emf"/><Relationship Id="rId28" Type="http://schemas.openxmlformats.org/officeDocument/2006/relationships/image" Target="../media/image637.emf"/><Relationship Id="rId36" Type="http://schemas.openxmlformats.org/officeDocument/2006/relationships/image" Target="../media/image645.emf"/><Relationship Id="rId10" Type="http://schemas.openxmlformats.org/officeDocument/2006/relationships/image" Target="../media/image619.emf"/><Relationship Id="rId19" Type="http://schemas.openxmlformats.org/officeDocument/2006/relationships/image" Target="../media/image628.emf"/><Relationship Id="rId31" Type="http://schemas.openxmlformats.org/officeDocument/2006/relationships/image" Target="../media/image640.emf"/><Relationship Id="rId4" Type="http://schemas.openxmlformats.org/officeDocument/2006/relationships/image" Target="../media/image613.emf"/><Relationship Id="rId9" Type="http://schemas.openxmlformats.org/officeDocument/2006/relationships/image" Target="../media/image618.emf"/><Relationship Id="rId14" Type="http://schemas.openxmlformats.org/officeDocument/2006/relationships/image" Target="../media/image623.emf"/><Relationship Id="rId22" Type="http://schemas.openxmlformats.org/officeDocument/2006/relationships/image" Target="../media/image631.emf"/><Relationship Id="rId27" Type="http://schemas.openxmlformats.org/officeDocument/2006/relationships/image" Target="../media/image636.emf"/><Relationship Id="rId30" Type="http://schemas.openxmlformats.org/officeDocument/2006/relationships/image" Target="../media/image639.emf"/><Relationship Id="rId35" Type="http://schemas.openxmlformats.org/officeDocument/2006/relationships/image" Target="../media/image644.emf"/><Relationship Id="rId8" Type="http://schemas.openxmlformats.org/officeDocument/2006/relationships/image" Target="../media/image617.emf"/><Relationship Id="rId3" Type="http://schemas.openxmlformats.org/officeDocument/2006/relationships/image" Target="../media/image612.emf"/><Relationship Id="rId12" Type="http://schemas.openxmlformats.org/officeDocument/2006/relationships/image" Target="../media/image621.emf"/><Relationship Id="rId17" Type="http://schemas.openxmlformats.org/officeDocument/2006/relationships/image" Target="../media/image626.emf"/><Relationship Id="rId25" Type="http://schemas.openxmlformats.org/officeDocument/2006/relationships/image" Target="../media/image634.emf"/><Relationship Id="rId33" Type="http://schemas.openxmlformats.org/officeDocument/2006/relationships/image" Target="../media/image642.emf"/><Relationship Id="rId38" Type="http://schemas.openxmlformats.org/officeDocument/2006/relationships/image" Target="../media/image647.e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650.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652.png"/><Relationship Id="rId2" Type="http://schemas.openxmlformats.org/officeDocument/2006/relationships/image" Target="../media/image651.png"/><Relationship Id="rId1" Type="http://schemas.openxmlformats.org/officeDocument/2006/relationships/slideLayout" Target="../slideLayouts/slideLayout12.xml"/><Relationship Id="rId5" Type="http://schemas.openxmlformats.org/officeDocument/2006/relationships/image" Target="../media/image654.png"/><Relationship Id="rId4" Type="http://schemas.openxmlformats.org/officeDocument/2006/relationships/image" Target="../media/image653.pn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9.jpe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10.png"/><Relationship Id="rId9"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5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656.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658.png"/><Relationship Id="rId2" Type="http://schemas.openxmlformats.org/officeDocument/2006/relationships/image" Target="../media/image657.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6" Type="http://schemas.openxmlformats.org/officeDocument/2006/relationships/image" Target="../media/image40.emf"/><Relationship Id="rId21" Type="http://schemas.openxmlformats.org/officeDocument/2006/relationships/image" Target="../media/image35.emf"/><Relationship Id="rId42" Type="http://schemas.openxmlformats.org/officeDocument/2006/relationships/image" Target="../media/image56.emf"/><Relationship Id="rId47" Type="http://schemas.openxmlformats.org/officeDocument/2006/relationships/image" Target="../media/image61.emf"/><Relationship Id="rId63" Type="http://schemas.openxmlformats.org/officeDocument/2006/relationships/image" Target="../media/image77.emf"/><Relationship Id="rId68" Type="http://schemas.openxmlformats.org/officeDocument/2006/relationships/image" Target="../media/image82.emf"/><Relationship Id="rId16" Type="http://schemas.openxmlformats.org/officeDocument/2006/relationships/image" Target="../media/image30.emf"/><Relationship Id="rId11" Type="http://schemas.openxmlformats.org/officeDocument/2006/relationships/image" Target="../media/image25.emf"/><Relationship Id="rId24" Type="http://schemas.openxmlformats.org/officeDocument/2006/relationships/image" Target="../media/image38.emf"/><Relationship Id="rId32" Type="http://schemas.openxmlformats.org/officeDocument/2006/relationships/image" Target="../media/image46.emf"/><Relationship Id="rId37" Type="http://schemas.openxmlformats.org/officeDocument/2006/relationships/image" Target="../media/image51.emf"/><Relationship Id="rId40" Type="http://schemas.openxmlformats.org/officeDocument/2006/relationships/image" Target="../media/image54.emf"/><Relationship Id="rId45" Type="http://schemas.openxmlformats.org/officeDocument/2006/relationships/image" Target="../media/image59.emf"/><Relationship Id="rId53" Type="http://schemas.openxmlformats.org/officeDocument/2006/relationships/image" Target="../media/image67.emf"/><Relationship Id="rId58" Type="http://schemas.openxmlformats.org/officeDocument/2006/relationships/image" Target="../media/image72.emf"/><Relationship Id="rId66" Type="http://schemas.openxmlformats.org/officeDocument/2006/relationships/image" Target="../media/image80.emf"/><Relationship Id="rId74" Type="http://schemas.openxmlformats.org/officeDocument/2006/relationships/image" Target="../media/image88.emf"/><Relationship Id="rId79" Type="http://schemas.openxmlformats.org/officeDocument/2006/relationships/image" Target="../media/image93.emf"/><Relationship Id="rId5" Type="http://schemas.openxmlformats.org/officeDocument/2006/relationships/image" Target="../media/image19.emf"/><Relationship Id="rId61" Type="http://schemas.openxmlformats.org/officeDocument/2006/relationships/image" Target="../media/image75.emf"/><Relationship Id="rId19" Type="http://schemas.openxmlformats.org/officeDocument/2006/relationships/image" Target="../media/image33.emf"/><Relationship Id="rId14" Type="http://schemas.openxmlformats.org/officeDocument/2006/relationships/image" Target="../media/image28.emf"/><Relationship Id="rId22" Type="http://schemas.openxmlformats.org/officeDocument/2006/relationships/image" Target="../media/image36.emf"/><Relationship Id="rId27" Type="http://schemas.openxmlformats.org/officeDocument/2006/relationships/image" Target="../media/image41.emf"/><Relationship Id="rId30" Type="http://schemas.openxmlformats.org/officeDocument/2006/relationships/image" Target="../media/image44.emf"/><Relationship Id="rId35" Type="http://schemas.openxmlformats.org/officeDocument/2006/relationships/image" Target="../media/image49.emf"/><Relationship Id="rId43" Type="http://schemas.openxmlformats.org/officeDocument/2006/relationships/image" Target="../media/image57.emf"/><Relationship Id="rId48" Type="http://schemas.openxmlformats.org/officeDocument/2006/relationships/image" Target="../media/image62.emf"/><Relationship Id="rId56" Type="http://schemas.openxmlformats.org/officeDocument/2006/relationships/image" Target="../media/image70.emf"/><Relationship Id="rId64" Type="http://schemas.openxmlformats.org/officeDocument/2006/relationships/image" Target="../media/image78.emf"/><Relationship Id="rId69" Type="http://schemas.openxmlformats.org/officeDocument/2006/relationships/image" Target="../media/image83.emf"/><Relationship Id="rId77" Type="http://schemas.openxmlformats.org/officeDocument/2006/relationships/image" Target="../media/image91.emf"/><Relationship Id="rId8" Type="http://schemas.openxmlformats.org/officeDocument/2006/relationships/image" Target="../media/image22.emf"/><Relationship Id="rId51" Type="http://schemas.openxmlformats.org/officeDocument/2006/relationships/image" Target="../media/image65.emf"/><Relationship Id="rId72" Type="http://schemas.openxmlformats.org/officeDocument/2006/relationships/image" Target="../media/image86.emf"/><Relationship Id="rId80" Type="http://schemas.openxmlformats.org/officeDocument/2006/relationships/image" Target="../media/image94.emf"/><Relationship Id="rId3" Type="http://schemas.openxmlformats.org/officeDocument/2006/relationships/image" Target="../media/image17.emf"/><Relationship Id="rId12" Type="http://schemas.openxmlformats.org/officeDocument/2006/relationships/image" Target="../media/image26.emf"/><Relationship Id="rId17" Type="http://schemas.openxmlformats.org/officeDocument/2006/relationships/image" Target="../media/image31.emf"/><Relationship Id="rId25" Type="http://schemas.openxmlformats.org/officeDocument/2006/relationships/image" Target="../media/image39.emf"/><Relationship Id="rId33" Type="http://schemas.openxmlformats.org/officeDocument/2006/relationships/image" Target="../media/image47.emf"/><Relationship Id="rId38" Type="http://schemas.openxmlformats.org/officeDocument/2006/relationships/image" Target="../media/image52.emf"/><Relationship Id="rId46" Type="http://schemas.openxmlformats.org/officeDocument/2006/relationships/image" Target="../media/image60.emf"/><Relationship Id="rId59" Type="http://schemas.openxmlformats.org/officeDocument/2006/relationships/image" Target="../media/image73.emf"/><Relationship Id="rId67" Type="http://schemas.openxmlformats.org/officeDocument/2006/relationships/image" Target="../media/image81.emf"/><Relationship Id="rId20" Type="http://schemas.openxmlformats.org/officeDocument/2006/relationships/image" Target="../media/image34.emf"/><Relationship Id="rId41" Type="http://schemas.openxmlformats.org/officeDocument/2006/relationships/image" Target="../media/image55.emf"/><Relationship Id="rId54" Type="http://schemas.openxmlformats.org/officeDocument/2006/relationships/image" Target="../media/image68.emf"/><Relationship Id="rId62" Type="http://schemas.openxmlformats.org/officeDocument/2006/relationships/image" Target="../media/image76.emf"/><Relationship Id="rId70" Type="http://schemas.openxmlformats.org/officeDocument/2006/relationships/image" Target="../media/image84.emf"/><Relationship Id="rId75" Type="http://schemas.openxmlformats.org/officeDocument/2006/relationships/image" Target="../media/image89.emf"/><Relationship Id="rId1" Type="http://schemas.openxmlformats.org/officeDocument/2006/relationships/slideLayout" Target="../slideLayouts/slideLayout7.xml"/><Relationship Id="rId6" Type="http://schemas.openxmlformats.org/officeDocument/2006/relationships/image" Target="../media/image20.emf"/><Relationship Id="rId15" Type="http://schemas.openxmlformats.org/officeDocument/2006/relationships/image" Target="../media/image29.emf"/><Relationship Id="rId23" Type="http://schemas.openxmlformats.org/officeDocument/2006/relationships/image" Target="../media/image37.emf"/><Relationship Id="rId28" Type="http://schemas.openxmlformats.org/officeDocument/2006/relationships/image" Target="../media/image42.emf"/><Relationship Id="rId36" Type="http://schemas.openxmlformats.org/officeDocument/2006/relationships/image" Target="../media/image50.emf"/><Relationship Id="rId49" Type="http://schemas.openxmlformats.org/officeDocument/2006/relationships/image" Target="../media/image63.emf"/><Relationship Id="rId57" Type="http://schemas.openxmlformats.org/officeDocument/2006/relationships/image" Target="../media/image71.emf"/><Relationship Id="rId10" Type="http://schemas.openxmlformats.org/officeDocument/2006/relationships/image" Target="../media/image24.emf"/><Relationship Id="rId31" Type="http://schemas.openxmlformats.org/officeDocument/2006/relationships/image" Target="../media/image45.emf"/><Relationship Id="rId44" Type="http://schemas.openxmlformats.org/officeDocument/2006/relationships/image" Target="../media/image58.emf"/><Relationship Id="rId52" Type="http://schemas.openxmlformats.org/officeDocument/2006/relationships/image" Target="../media/image66.emf"/><Relationship Id="rId60" Type="http://schemas.openxmlformats.org/officeDocument/2006/relationships/image" Target="../media/image74.emf"/><Relationship Id="rId65" Type="http://schemas.openxmlformats.org/officeDocument/2006/relationships/image" Target="../media/image79.emf"/><Relationship Id="rId73" Type="http://schemas.openxmlformats.org/officeDocument/2006/relationships/image" Target="../media/image87.emf"/><Relationship Id="rId78" Type="http://schemas.openxmlformats.org/officeDocument/2006/relationships/image" Target="../media/image92.emf"/><Relationship Id="rId4" Type="http://schemas.openxmlformats.org/officeDocument/2006/relationships/image" Target="../media/image18.emf"/><Relationship Id="rId9" Type="http://schemas.openxmlformats.org/officeDocument/2006/relationships/image" Target="../media/image23.emf"/><Relationship Id="rId13" Type="http://schemas.openxmlformats.org/officeDocument/2006/relationships/image" Target="../media/image27.emf"/><Relationship Id="rId18" Type="http://schemas.openxmlformats.org/officeDocument/2006/relationships/image" Target="../media/image32.emf"/><Relationship Id="rId39" Type="http://schemas.openxmlformats.org/officeDocument/2006/relationships/image" Target="../media/image53.emf"/><Relationship Id="rId34" Type="http://schemas.openxmlformats.org/officeDocument/2006/relationships/image" Target="../media/image48.emf"/><Relationship Id="rId50" Type="http://schemas.openxmlformats.org/officeDocument/2006/relationships/image" Target="../media/image64.emf"/><Relationship Id="rId55" Type="http://schemas.openxmlformats.org/officeDocument/2006/relationships/image" Target="../media/image69.emf"/><Relationship Id="rId76" Type="http://schemas.openxmlformats.org/officeDocument/2006/relationships/image" Target="../media/image90.emf"/><Relationship Id="rId7" Type="http://schemas.openxmlformats.org/officeDocument/2006/relationships/image" Target="../media/image21.emf"/><Relationship Id="rId71" Type="http://schemas.openxmlformats.org/officeDocument/2006/relationships/image" Target="../media/image85.emf"/><Relationship Id="rId2" Type="http://schemas.openxmlformats.org/officeDocument/2006/relationships/notesSlide" Target="../notesSlides/notesSlide4.xml"/><Relationship Id="rId29" Type="http://schemas.openxmlformats.org/officeDocument/2006/relationships/image" Target="../media/image43.emf"/></Relationships>
</file>

<file path=ppt/slides/_rels/slide5.xml.rels><?xml version="1.0" encoding="UTF-8" standalone="yes"?>
<Relationships xmlns="http://schemas.openxmlformats.org/package/2006/relationships"><Relationship Id="rId117" Type="http://schemas.openxmlformats.org/officeDocument/2006/relationships/image" Target="../media/image209.emf"/><Relationship Id="rId21" Type="http://schemas.openxmlformats.org/officeDocument/2006/relationships/image" Target="../media/image113.emf"/><Relationship Id="rId42" Type="http://schemas.openxmlformats.org/officeDocument/2006/relationships/image" Target="../media/image134.emf"/><Relationship Id="rId63" Type="http://schemas.openxmlformats.org/officeDocument/2006/relationships/image" Target="../media/image155.emf"/><Relationship Id="rId84" Type="http://schemas.openxmlformats.org/officeDocument/2006/relationships/image" Target="../media/image176.emf"/><Relationship Id="rId138" Type="http://schemas.openxmlformats.org/officeDocument/2006/relationships/image" Target="../media/image230.emf"/><Relationship Id="rId159" Type="http://schemas.openxmlformats.org/officeDocument/2006/relationships/image" Target="../media/image251.emf"/><Relationship Id="rId107" Type="http://schemas.openxmlformats.org/officeDocument/2006/relationships/image" Target="../media/image199.emf"/><Relationship Id="rId11" Type="http://schemas.openxmlformats.org/officeDocument/2006/relationships/image" Target="../media/image103.emf"/><Relationship Id="rId32" Type="http://schemas.openxmlformats.org/officeDocument/2006/relationships/image" Target="../media/image124.emf"/><Relationship Id="rId53" Type="http://schemas.openxmlformats.org/officeDocument/2006/relationships/image" Target="../media/image145.emf"/><Relationship Id="rId74" Type="http://schemas.openxmlformats.org/officeDocument/2006/relationships/image" Target="../media/image166.emf"/><Relationship Id="rId128" Type="http://schemas.openxmlformats.org/officeDocument/2006/relationships/image" Target="../media/image220.emf"/><Relationship Id="rId149" Type="http://schemas.openxmlformats.org/officeDocument/2006/relationships/image" Target="../media/image241.emf"/><Relationship Id="rId5" Type="http://schemas.openxmlformats.org/officeDocument/2006/relationships/image" Target="../media/image97.emf"/><Relationship Id="rId95" Type="http://schemas.openxmlformats.org/officeDocument/2006/relationships/image" Target="../media/image187.emf"/><Relationship Id="rId160" Type="http://schemas.openxmlformats.org/officeDocument/2006/relationships/image" Target="../media/image252.emf"/><Relationship Id="rId22" Type="http://schemas.openxmlformats.org/officeDocument/2006/relationships/image" Target="../media/image114.emf"/><Relationship Id="rId43" Type="http://schemas.openxmlformats.org/officeDocument/2006/relationships/image" Target="../media/image135.emf"/><Relationship Id="rId64" Type="http://schemas.openxmlformats.org/officeDocument/2006/relationships/image" Target="../media/image156.emf"/><Relationship Id="rId118" Type="http://schemas.openxmlformats.org/officeDocument/2006/relationships/image" Target="../media/image210.emf"/><Relationship Id="rId139" Type="http://schemas.openxmlformats.org/officeDocument/2006/relationships/image" Target="../media/image231.emf"/><Relationship Id="rId85" Type="http://schemas.openxmlformats.org/officeDocument/2006/relationships/image" Target="../media/image177.emf"/><Relationship Id="rId150" Type="http://schemas.openxmlformats.org/officeDocument/2006/relationships/image" Target="../media/image242.emf"/><Relationship Id="rId12" Type="http://schemas.openxmlformats.org/officeDocument/2006/relationships/image" Target="../media/image104.emf"/><Relationship Id="rId17" Type="http://schemas.openxmlformats.org/officeDocument/2006/relationships/image" Target="../media/image109.emf"/><Relationship Id="rId33" Type="http://schemas.openxmlformats.org/officeDocument/2006/relationships/image" Target="../media/image125.emf"/><Relationship Id="rId38" Type="http://schemas.openxmlformats.org/officeDocument/2006/relationships/image" Target="../media/image130.emf"/><Relationship Id="rId59" Type="http://schemas.openxmlformats.org/officeDocument/2006/relationships/image" Target="../media/image151.emf"/><Relationship Id="rId103" Type="http://schemas.openxmlformats.org/officeDocument/2006/relationships/image" Target="../media/image195.emf"/><Relationship Id="rId108" Type="http://schemas.openxmlformats.org/officeDocument/2006/relationships/image" Target="../media/image200.emf"/><Relationship Id="rId124" Type="http://schemas.openxmlformats.org/officeDocument/2006/relationships/image" Target="../media/image216.emf"/><Relationship Id="rId129" Type="http://schemas.openxmlformats.org/officeDocument/2006/relationships/image" Target="../media/image221.emf"/><Relationship Id="rId54" Type="http://schemas.openxmlformats.org/officeDocument/2006/relationships/image" Target="../media/image146.emf"/><Relationship Id="rId70" Type="http://schemas.openxmlformats.org/officeDocument/2006/relationships/image" Target="../media/image162.emf"/><Relationship Id="rId75" Type="http://schemas.openxmlformats.org/officeDocument/2006/relationships/image" Target="../media/image167.emf"/><Relationship Id="rId91" Type="http://schemas.openxmlformats.org/officeDocument/2006/relationships/image" Target="../media/image183.emf"/><Relationship Id="rId96" Type="http://schemas.openxmlformats.org/officeDocument/2006/relationships/image" Target="../media/image188.emf"/><Relationship Id="rId140" Type="http://schemas.openxmlformats.org/officeDocument/2006/relationships/image" Target="../media/image232.emf"/><Relationship Id="rId145" Type="http://schemas.openxmlformats.org/officeDocument/2006/relationships/image" Target="../media/image237.emf"/><Relationship Id="rId161" Type="http://schemas.openxmlformats.org/officeDocument/2006/relationships/image" Target="../media/image253.emf"/><Relationship Id="rId166" Type="http://schemas.openxmlformats.org/officeDocument/2006/relationships/image" Target="../media/image258.png"/><Relationship Id="rId1" Type="http://schemas.openxmlformats.org/officeDocument/2006/relationships/slideLayout" Target="../slideLayouts/slideLayout4.xml"/><Relationship Id="rId6" Type="http://schemas.openxmlformats.org/officeDocument/2006/relationships/image" Target="../media/image98.emf"/><Relationship Id="rId23" Type="http://schemas.openxmlformats.org/officeDocument/2006/relationships/image" Target="../media/image115.emf"/><Relationship Id="rId28" Type="http://schemas.openxmlformats.org/officeDocument/2006/relationships/image" Target="../media/image120.emf"/><Relationship Id="rId49" Type="http://schemas.openxmlformats.org/officeDocument/2006/relationships/image" Target="../media/image141.emf"/><Relationship Id="rId114" Type="http://schemas.openxmlformats.org/officeDocument/2006/relationships/image" Target="../media/image206.emf"/><Relationship Id="rId119" Type="http://schemas.openxmlformats.org/officeDocument/2006/relationships/image" Target="../media/image211.emf"/><Relationship Id="rId44" Type="http://schemas.openxmlformats.org/officeDocument/2006/relationships/image" Target="../media/image136.emf"/><Relationship Id="rId60" Type="http://schemas.openxmlformats.org/officeDocument/2006/relationships/image" Target="../media/image152.emf"/><Relationship Id="rId65" Type="http://schemas.openxmlformats.org/officeDocument/2006/relationships/image" Target="../media/image157.emf"/><Relationship Id="rId81" Type="http://schemas.openxmlformats.org/officeDocument/2006/relationships/image" Target="../media/image173.emf"/><Relationship Id="rId86" Type="http://schemas.openxmlformats.org/officeDocument/2006/relationships/image" Target="../media/image178.emf"/><Relationship Id="rId130" Type="http://schemas.openxmlformats.org/officeDocument/2006/relationships/image" Target="../media/image222.emf"/><Relationship Id="rId135" Type="http://schemas.openxmlformats.org/officeDocument/2006/relationships/image" Target="../media/image227.emf"/><Relationship Id="rId151" Type="http://schemas.openxmlformats.org/officeDocument/2006/relationships/image" Target="../media/image243.emf"/><Relationship Id="rId156" Type="http://schemas.openxmlformats.org/officeDocument/2006/relationships/image" Target="../media/image248.emf"/><Relationship Id="rId13" Type="http://schemas.openxmlformats.org/officeDocument/2006/relationships/image" Target="../media/image105.emf"/><Relationship Id="rId18" Type="http://schemas.openxmlformats.org/officeDocument/2006/relationships/image" Target="../media/image110.emf"/><Relationship Id="rId39" Type="http://schemas.openxmlformats.org/officeDocument/2006/relationships/image" Target="../media/image131.emf"/><Relationship Id="rId109" Type="http://schemas.openxmlformats.org/officeDocument/2006/relationships/image" Target="../media/image201.emf"/><Relationship Id="rId34" Type="http://schemas.openxmlformats.org/officeDocument/2006/relationships/image" Target="../media/image126.emf"/><Relationship Id="rId50" Type="http://schemas.openxmlformats.org/officeDocument/2006/relationships/image" Target="../media/image142.emf"/><Relationship Id="rId55" Type="http://schemas.openxmlformats.org/officeDocument/2006/relationships/image" Target="../media/image147.emf"/><Relationship Id="rId76" Type="http://schemas.openxmlformats.org/officeDocument/2006/relationships/image" Target="../media/image168.emf"/><Relationship Id="rId97" Type="http://schemas.openxmlformats.org/officeDocument/2006/relationships/image" Target="../media/image189.emf"/><Relationship Id="rId104" Type="http://schemas.openxmlformats.org/officeDocument/2006/relationships/image" Target="../media/image196.emf"/><Relationship Id="rId120" Type="http://schemas.openxmlformats.org/officeDocument/2006/relationships/image" Target="../media/image212.emf"/><Relationship Id="rId125" Type="http://schemas.openxmlformats.org/officeDocument/2006/relationships/image" Target="../media/image217.emf"/><Relationship Id="rId141" Type="http://schemas.openxmlformats.org/officeDocument/2006/relationships/image" Target="../media/image233.emf"/><Relationship Id="rId146" Type="http://schemas.openxmlformats.org/officeDocument/2006/relationships/image" Target="../media/image238.emf"/><Relationship Id="rId7" Type="http://schemas.openxmlformats.org/officeDocument/2006/relationships/image" Target="../media/image99.emf"/><Relationship Id="rId71" Type="http://schemas.openxmlformats.org/officeDocument/2006/relationships/image" Target="../media/image163.emf"/><Relationship Id="rId92" Type="http://schemas.openxmlformats.org/officeDocument/2006/relationships/image" Target="../media/image184.emf"/><Relationship Id="rId162" Type="http://schemas.openxmlformats.org/officeDocument/2006/relationships/image" Target="../media/image254.emf"/><Relationship Id="rId2" Type="http://schemas.openxmlformats.org/officeDocument/2006/relationships/notesSlide" Target="../notesSlides/notesSlide5.xml"/><Relationship Id="rId29" Type="http://schemas.openxmlformats.org/officeDocument/2006/relationships/image" Target="../media/image121.emf"/><Relationship Id="rId24" Type="http://schemas.openxmlformats.org/officeDocument/2006/relationships/image" Target="../media/image116.emf"/><Relationship Id="rId40" Type="http://schemas.openxmlformats.org/officeDocument/2006/relationships/image" Target="../media/image132.emf"/><Relationship Id="rId45" Type="http://schemas.openxmlformats.org/officeDocument/2006/relationships/image" Target="../media/image137.emf"/><Relationship Id="rId66" Type="http://schemas.openxmlformats.org/officeDocument/2006/relationships/image" Target="../media/image158.emf"/><Relationship Id="rId87" Type="http://schemas.openxmlformats.org/officeDocument/2006/relationships/image" Target="../media/image179.emf"/><Relationship Id="rId110" Type="http://schemas.openxmlformats.org/officeDocument/2006/relationships/image" Target="../media/image202.emf"/><Relationship Id="rId115" Type="http://schemas.openxmlformats.org/officeDocument/2006/relationships/image" Target="../media/image207.emf"/><Relationship Id="rId131" Type="http://schemas.openxmlformats.org/officeDocument/2006/relationships/image" Target="../media/image223.emf"/><Relationship Id="rId136" Type="http://schemas.openxmlformats.org/officeDocument/2006/relationships/image" Target="../media/image228.emf"/><Relationship Id="rId157" Type="http://schemas.openxmlformats.org/officeDocument/2006/relationships/image" Target="../media/image249.emf"/><Relationship Id="rId61" Type="http://schemas.openxmlformats.org/officeDocument/2006/relationships/image" Target="../media/image153.emf"/><Relationship Id="rId82" Type="http://schemas.openxmlformats.org/officeDocument/2006/relationships/image" Target="../media/image174.emf"/><Relationship Id="rId152" Type="http://schemas.openxmlformats.org/officeDocument/2006/relationships/image" Target="../media/image244.emf"/><Relationship Id="rId19" Type="http://schemas.openxmlformats.org/officeDocument/2006/relationships/image" Target="../media/image111.emf"/><Relationship Id="rId14" Type="http://schemas.openxmlformats.org/officeDocument/2006/relationships/image" Target="../media/image106.emf"/><Relationship Id="rId30" Type="http://schemas.openxmlformats.org/officeDocument/2006/relationships/image" Target="../media/image122.emf"/><Relationship Id="rId35" Type="http://schemas.openxmlformats.org/officeDocument/2006/relationships/image" Target="../media/image127.emf"/><Relationship Id="rId56" Type="http://schemas.openxmlformats.org/officeDocument/2006/relationships/image" Target="../media/image148.emf"/><Relationship Id="rId77" Type="http://schemas.openxmlformats.org/officeDocument/2006/relationships/image" Target="../media/image169.emf"/><Relationship Id="rId100" Type="http://schemas.openxmlformats.org/officeDocument/2006/relationships/image" Target="../media/image192.emf"/><Relationship Id="rId105" Type="http://schemas.openxmlformats.org/officeDocument/2006/relationships/image" Target="../media/image197.emf"/><Relationship Id="rId126" Type="http://schemas.openxmlformats.org/officeDocument/2006/relationships/image" Target="../media/image218.emf"/><Relationship Id="rId147" Type="http://schemas.openxmlformats.org/officeDocument/2006/relationships/image" Target="../media/image239.emf"/><Relationship Id="rId8" Type="http://schemas.openxmlformats.org/officeDocument/2006/relationships/image" Target="../media/image100.emf"/><Relationship Id="rId51" Type="http://schemas.openxmlformats.org/officeDocument/2006/relationships/image" Target="../media/image143.emf"/><Relationship Id="rId72" Type="http://schemas.openxmlformats.org/officeDocument/2006/relationships/image" Target="../media/image164.emf"/><Relationship Id="rId93" Type="http://schemas.openxmlformats.org/officeDocument/2006/relationships/image" Target="../media/image185.emf"/><Relationship Id="rId98" Type="http://schemas.openxmlformats.org/officeDocument/2006/relationships/image" Target="../media/image190.emf"/><Relationship Id="rId121" Type="http://schemas.openxmlformats.org/officeDocument/2006/relationships/image" Target="../media/image213.emf"/><Relationship Id="rId142" Type="http://schemas.openxmlformats.org/officeDocument/2006/relationships/image" Target="../media/image234.emf"/><Relationship Id="rId163" Type="http://schemas.openxmlformats.org/officeDocument/2006/relationships/image" Target="../media/image255.emf"/><Relationship Id="rId3" Type="http://schemas.openxmlformats.org/officeDocument/2006/relationships/image" Target="../media/image95.emf"/><Relationship Id="rId25" Type="http://schemas.openxmlformats.org/officeDocument/2006/relationships/image" Target="../media/image117.emf"/><Relationship Id="rId46" Type="http://schemas.openxmlformats.org/officeDocument/2006/relationships/image" Target="../media/image138.emf"/><Relationship Id="rId67" Type="http://schemas.openxmlformats.org/officeDocument/2006/relationships/image" Target="../media/image159.emf"/><Relationship Id="rId116" Type="http://schemas.openxmlformats.org/officeDocument/2006/relationships/image" Target="../media/image208.emf"/><Relationship Id="rId137" Type="http://schemas.openxmlformats.org/officeDocument/2006/relationships/image" Target="../media/image229.emf"/><Relationship Id="rId158" Type="http://schemas.openxmlformats.org/officeDocument/2006/relationships/image" Target="../media/image250.emf"/><Relationship Id="rId20" Type="http://schemas.openxmlformats.org/officeDocument/2006/relationships/image" Target="../media/image112.emf"/><Relationship Id="rId41" Type="http://schemas.openxmlformats.org/officeDocument/2006/relationships/image" Target="../media/image133.emf"/><Relationship Id="rId62" Type="http://schemas.openxmlformats.org/officeDocument/2006/relationships/image" Target="../media/image154.emf"/><Relationship Id="rId83" Type="http://schemas.openxmlformats.org/officeDocument/2006/relationships/image" Target="../media/image175.emf"/><Relationship Id="rId88" Type="http://schemas.openxmlformats.org/officeDocument/2006/relationships/image" Target="../media/image180.emf"/><Relationship Id="rId111" Type="http://schemas.openxmlformats.org/officeDocument/2006/relationships/image" Target="../media/image203.emf"/><Relationship Id="rId132" Type="http://schemas.openxmlformats.org/officeDocument/2006/relationships/image" Target="../media/image224.emf"/><Relationship Id="rId153" Type="http://schemas.openxmlformats.org/officeDocument/2006/relationships/image" Target="../media/image245.emf"/><Relationship Id="rId15" Type="http://schemas.openxmlformats.org/officeDocument/2006/relationships/image" Target="../media/image107.emf"/><Relationship Id="rId36" Type="http://schemas.openxmlformats.org/officeDocument/2006/relationships/image" Target="../media/image128.emf"/><Relationship Id="rId57" Type="http://schemas.openxmlformats.org/officeDocument/2006/relationships/image" Target="../media/image149.emf"/><Relationship Id="rId106" Type="http://schemas.openxmlformats.org/officeDocument/2006/relationships/image" Target="../media/image198.emf"/><Relationship Id="rId127" Type="http://schemas.openxmlformats.org/officeDocument/2006/relationships/image" Target="../media/image219.emf"/><Relationship Id="rId10" Type="http://schemas.openxmlformats.org/officeDocument/2006/relationships/image" Target="../media/image102.emf"/><Relationship Id="rId31" Type="http://schemas.openxmlformats.org/officeDocument/2006/relationships/image" Target="../media/image123.emf"/><Relationship Id="rId52" Type="http://schemas.openxmlformats.org/officeDocument/2006/relationships/image" Target="../media/image144.emf"/><Relationship Id="rId73" Type="http://schemas.openxmlformats.org/officeDocument/2006/relationships/image" Target="../media/image165.emf"/><Relationship Id="rId78" Type="http://schemas.openxmlformats.org/officeDocument/2006/relationships/image" Target="../media/image170.emf"/><Relationship Id="rId94" Type="http://schemas.openxmlformats.org/officeDocument/2006/relationships/image" Target="../media/image186.emf"/><Relationship Id="rId99" Type="http://schemas.openxmlformats.org/officeDocument/2006/relationships/image" Target="../media/image191.emf"/><Relationship Id="rId101" Type="http://schemas.openxmlformats.org/officeDocument/2006/relationships/image" Target="../media/image193.emf"/><Relationship Id="rId122" Type="http://schemas.openxmlformats.org/officeDocument/2006/relationships/image" Target="../media/image214.emf"/><Relationship Id="rId143" Type="http://schemas.openxmlformats.org/officeDocument/2006/relationships/image" Target="../media/image235.emf"/><Relationship Id="rId148" Type="http://schemas.openxmlformats.org/officeDocument/2006/relationships/image" Target="../media/image240.emf"/><Relationship Id="rId164" Type="http://schemas.openxmlformats.org/officeDocument/2006/relationships/image" Target="../media/image256.emf"/><Relationship Id="rId4" Type="http://schemas.openxmlformats.org/officeDocument/2006/relationships/image" Target="../media/image96.emf"/><Relationship Id="rId9" Type="http://schemas.openxmlformats.org/officeDocument/2006/relationships/image" Target="../media/image101.emf"/><Relationship Id="rId26" Type="http://schemas.openxmlformats.org/officeDocument/2006/relationships/image" Target="../media/image118.emf"/><Relationship Id="rId47" Type="http://schemas.openxmlformats.org/officeDocument/2006/relationships/image" Target="../media/image139.emf"/><Relationship Id="rId68" Type="http://schemas.openxmlformats.org/officeDocument/2006/relationships/image" Target="../media/image160.emf"/><Relationship Id="rId89" Type="http://schemas.openxmlformats.org/officeDocument/2006/relationships/image" Target="../media/image181.emf"/><Relationship Id="rId112" Type="http://schemas.openxmlformats.org/officeDocument/2006/relationships/image" Target="../media/image204.emf"/><Relationship Id="rId133" Type="http://schemas.openxmlformats.org/officeDocument/2006/relationships/image" Target="../media/image225.emf"/><Relationship Id="rId154" Type="http://schemas.openxmlformats.org/officeDocument/2006/relationships/image" Target="../media/image246.emf"/><Relationship Id="rId16" Type="http://schemas.openxmlformats.org/officeDocument/2006/relationships/image" Target="../media/image108.emf"/><Relationship Id="rId37" Type="http://schemas.openxmlformats.org/officeDocument/2006/relationships/image" Target="../media/image129.emf"/><Relationship Id="rId58" Type="http://schemas.openxmlformats.org/officeDocument/2006/relationships/image" Target="../media/image150.emf"/><Relationship Id="rId79" Type="http://schemas.openxmlformats.org/officeDocument/2006/relationships/image" Target="../media/image171.emf"/><Relationship Id="rId102" Type="http://schemas.openxmlformats.org/officeDocument/2006/relationships/image" Target="../media/image194.emf"/><Relationship Id="rId123" Type="http://schemas.openxmlformats.org/officeDocument/2006/relationships/image" Target="../media/image215.emf"/><Relationship Id="rId144" Type="http://schemas.openxmlformats.org/officeDocument/2006/relationships/image" Target="../media/image236.emf"/><Relationship Id="rId90" Type="http://schemas.openxmlformats.org/officeDocument/2006/relationships/image" Target="../media/image182.emf"/><Relationship Id="rId165" Type="http://schemas.openxmlformats.org/officeDocument/2006/relationships/image" Target="../media/image257.png"/><Relationship Id="rId27" Type="http://schemas.openxmlformats.org/officeDocument/2006/relationships/image" Target="../media/image119.emf"/><Relationship Id="rId48" Type="http://schemas.openxmlformats.org/officeDocument/2006/relationships/image" Target="../media/image140.emf"/><Relationship Id="rId69" Type="http://schemas.openxmlformats.org/officeDocument/2006/relationships/image" Target="../media/image161.emf"/><Relationship Id="rId113" Type="http://schemas.openxmlformats.org/officeDocument/2006/relationships/image" Target="../media/image205.emf"/><Relationship Id="rId134" Type="http://schemas.openxmlformats.org/officeDocument/2006/relationships/image" Target="../media/image226.emf"/><Relationship Id="rId80" Type="http://schemas.openxmlformats.org/officeDocument/2006/relationships/image" Target="../media/image172.emf"/><Relationship Id="rId155" Type="http://schemas.openxmlformats.org/officeDocument/2006/relationships/image" Target="../media/image247.emf"/></Relationships>
</file>

<file path=ppt/slides/_rels/slide6.xml.rels><?xml version="1.0" encoding="UTF-8" standalone="yes"?>
<Relationships xmlns="http://schemas.openxmlformats.org/package/2006/relationships"><Relationship Id="rId26" Type="http://schemas.openxmlformats.org/officeDocument/2006/relationships/image" Target="../media/image282.emf"/><Relationship Id="rId21" Type="http://schemas.openxmlformats.org/officeDocument/2006/relationships/image" Target="../media/image277.emf"/><Relationship Id="rId42" Type="http://schemas.openxmlformats.org/officeDocument/2006/relationships/image" Target="../media/image298.emf"/><Relationship Id="rId47" Type="http://schemas.openxmlformats.org/officeDocument/2006/relationships/image" Target="../media/image303.emf"/><Relationship Id="rId63" Type="http://schemas.openxmlformats.org/officeDocument/2006/relationships/image" Target="../media/image319.emf"/><Relationship Id="rId68" Type="http://schemas.openxmlformats.org/officeDocument/2006/relationships/image" Target="../media/image324.emf"/><Relationship Id="rId16" Type="http://schemas.openxmlformats.org/officeDocument/2006/relationships/image" Target="../media/image272.emf"/><Relationship Id="rId11" Type="http://schemas.openxmlformats.org/officeDocument/2006/relationships/image" Target="../media/image267.emf"/><Relationship Id="rId24" Type="http://schemas.openxmlformats.org/officeDocument/2006/relationships/image" Target="../media/image280.emf"/><Relationship Id="rId32" Type="http://schemas.openxmlformats.org/officeDocument/2006/relationships/image" Target="../media/image288.emf"/><Relationship Id="rId37" Type="http://schemas.openxmlformats.org/officeDocument/2006/relationships/image" Target="../media/image293.emf"/><Relationship Id="rId40" Type="http://schemas.openxmlformats.org/officeDocument/2006/relationships/image" Target="../media/image296.emf"/><Relationship Id="rId45" Type="http://schemas.openxmlformats.org/officeDocument/2006/relationships/image" Target="../media/image301.emf"/><Relationship Id="rId53" Type="http://schemas.openxmlformats.org/officeDocument/2006/relationships/image" Target="../media/image309.emf"/><Relationship Id="rId58" Type="http://schemas.openxmlformats.org/officeDocument/2006/relationships/image" Target="../media/image314.emf"/><Relationship Id="rId66" Type="http://schemas.openxmlformats.org/officeDocument/2006/relationships/image" Target="../media/image322.emf"/><Relationship Id="rId74" Type="http://schemas.openxmlformats.org/officeDocument/2006/relationships/image" Target="../media/image330.emf"/><Relationship Id="rId5" Type="http://schemas.openxmlformats.org/officeDocument/2006/relationships/image" Target="../media/image261.emf"/><Relationship Id="rId61" Type="http://schemas.openxmlformats.org/officeDocument/2006/relationships/image" Target="../media/image317.emf"/><Relationship Id="rId19" Type="http://schemas.openxmlformats.org/officeDocument/2006/relationships/image" Target="../media/image275.emf"/><Relationship Id="rId14" Type="http://schemas.openxmlformats.org/officeDocument/2006/relationships/image" Target="../media/image270.emf"/><Relationship Id="rId22" Type="http://schemas.openxmlformats.org/officeDocument/2006/relationships/image" Target="../media/image278.emf"/><Relationship Id="rId27" Type="http://schemas.openxmlformats.org/officeDocument/2006/relationships/image" Target="../media/image283.emf"/><Relationship Id="rId30" Type="http://schemas.openxmlformats.org/officeDocument/2006/relationships/image" Target="../media/image286.emf"/><Relationship Id="rId35" Type="http://schemas.openxmlformats.org/officeDocument/2006/relationships/image" Target="../media/image291.emf"/><Relationship Id="rId43" Type="http://schemas.openxmlformats.org/officeDocument/2006/relationships/image" Target="../media/image299.emf"/><Relationship Id="rId48" Type="http://schemas.openxmlformats.org/officeDocument/2006/relationships/image" Target="../media/image304.emf"/><Relationship Id="rId56" Type="http://schemas.openxmlformats.org/officeDocument/2006/relationships/image" Target="../media/image312.emf"/><Relationship Id="rId64" Type="http://schemas.openxmlformats.org/officeDocument/2006/relationships/image" Target="../media/image320.emf"/><Relationship Id="rId69" Type="http://schemas.openxmlformats.org/officeDocument/2006/relationships/image" Target="../media/image325.emf"/><Relationship Id="rId77" Type="http://schemas.openxmlformats.org/officeDocument/2006/relationships/image" Target="../media/image8.png"/><Relationship Id="rId8" Type="http://schemas.openxmlformats.org/officeDocument/2006/relationships/image" Target="../media/image264.emf"/><Relationship Id="rId51" Type="http://schemas.openxmlformats.org/officeDocument/2006/relationships/image" Target="../media/image307.emf"/><Relationship Id="rId72" Type="http://schemas.openxmlformats.org/officeDocument/2006/relationships/image" Target="../media/image328.emf"/><Relationship Id="rId3" Type="http://schemas.openxmlformats.org/officeDocument/2006/relationships/image" Target="../media/image259.emf"/><Relationship Id="rId12" Type="http://schemas.openxmlformats.org/officeDocument/2006/relationships/image" Target="../media/image268.emf"/><Relationship Id="rId17" Type="http://schemas.openxmlformats.org/officeDocument/2006/relationships/image" Target="../media/image273.emf"/><Relationship Id="rId25" Type="http://schemas.openxmlformats.org/officeDocument/2006/relationships/image" Target="../media/image281.emf"/><Relationship Id="rId33" Type="http://schemas.openxmlformats.org/officeDocument/2006/relationships/image" Target="../media/image289.emf"/><Relationship Id="rId38" Type="http://schemas.openxmlformats.org/officeDocument/2006/relationships/image" Target="../media/image294.emf"/><Relationship Id="rId46" Type="http://schemas.openxmlformats.org/officeDocument/2006/relationships/image" Target="../media/image302.emf"/><Relationship Id="rId59" Type="http://schemas.openxmlformats.org/officeDocument/2006/relationships/image" Target="../media/image315.emf"/><Relationship Id="rId67" Type="http://schemas.openxmlformats.org/officeDocument/2006/relationships/image" Target="../media/image323.emf"/><Relationship Id="rId20" Type="http://schemas.openxmlformats.org/officeDocument/2006/relationships/image" Target="../media/image276.emf"/><Relationship Id="rId41" Type="http://schemas.openxmlformats.org/officeDocument/2006/relationships/image" Target="../media/image297.emf"/><Relationship Id="rId54" Type="http://schemas.openxmlformats.org/officeDocument/2006/relationships/image" Target="../media/image310.emf"/><Relationship Id="rId62" Type="http://schemas.openxmlformats.org/officeDocument/2006/relationships/image" Target="../media/image318.emf"/><Relationship Id="rId70" Type="http://schemas.openxmlformats.org/officeDocument/2006/relationships/image" Target="../media/image326.emf"/><Relationship Id="rId75" Type="http://schemas.openxmlformats.org/officeDocument/2006/relationships/image" Target="../media/image9.jpeg"/><Relationship Id="rId1" Type="http://schemas.openxmlformats.org/officeDocument/2006/relationships/slideLayout" Target="../slideLayouts/slideLayout4.xml"/><Relationship Id="rId6" Type="http://schemas.openxmlformats.org/officeDocument/2006/relationships/image" Target="../media/image262.emf"/><Relationship Id="rId15" Type="http://schemas.openxmlformats.org/officeDocument/2006/relationships/image" Target="../media/image271.emf"/><Relationship Id="rId23" Type="http://schemas.openxmlformats.org/officeDocument/2006/relationships/image" Target="../media/image279.emf"/><Relationship Id="rId28" Type="http://schemas.openxmlformats.org/officeDocument/2006/relationships/image" Target="../media/image284.emf"/><Relationship Id="rId36" Type="http://schemas.openxmlformats.org/officeDocument/2006/relationships/image" Target="../media/image292.emf"/><Relationship Id="rId49" Type="http://schemas.openxmlformats.org/officeDocument/2006/relationships/image" Target="../media/image305.emf"/><Relationship Id="rId57" Type="http://schemas.openxmlformats.org/officeDocument/2006/relationships/image" Target="../media/image313.emf"/><Relationship Id="rId10" Type="http://schemas.openxmlformats.org/officeDocument/2006/relationships/image" Target="../media/image266.emf"/><Relationship Id="rId31" Type="http://schemas.openxmlformats.org/officeDocument/2006/relationships/image" Target="../media/image287.emf"/><Relationship Id="rId44" Type="http://schemas.openxmlformats.org/officeDocument/2006/relationships/image" Target="../media/image300.emf"/><Relationship Id="rId52" Type="http://schemas.openxmlformats.org/officeDocument/2006/relationships/image" Target="../media/image308.emf"/><Relationship Id="rId60" Type="http://schemas.openxmlformats.org/officeDocument/2006/relationships/image" Target="../media/image316.emf"/><Relationship Id="rId65" Type="http://schemas.openxmlformats.org/officeDocument/2006/relationships/image" Target="../media/image321.emf"/><Relationship Id="rId73" Type="http://schemas.openxmlformats.org/officeDocument/2006/relationships/image" Target="../media/image329.emf"/><Relationship Id="rId4" Type="http://schemas.openxmlformats.org/officeDocument/2006/relationships/image" Target="../media/image260.emf"/><Relationship Id="rId9" Type="http://schemas.openxmlformats.org/officeDocument/2006/relationships/image" Target="../media/image265.emf"/><Relationship Id="rId13" Type="http://schemas.openxmlformats.org/officeDocument/2006/relationships/image" Target="../media/image269.emf"/><Relationship Id="rId18" Type="http://schemas.openxmlformats.org/officeDocument/2006/relationships/image" Target="../media/image274.emf"/><Relationship Id="rId39" Type="http://schemas.openxmlformats.org/officeDocument/2006/relationships/image" Target="../media/image295.emf"/><Relationship Id="rId34" Type="http://schemas.openxmlformats.org/officeDocument/2006/relationships/image" Target="../media/image290.emf"/><Relationship Id="rId50" Type="http://schemas.openxmlformats.org/officeDocument/2006/relationships/image" Target="../media/image306.emf"/><Relationship Id="rId55" Type="http://schemas.openxmlformats.org/officeDocument/2006/relationships/image" Target="../media/image311.emf"/><Relationship Id="rId76" Type="http://schemas.openxmlformats.org/officeDocument/2006/relationships/image" Target="../media/image331.png"/><Relationship Id="rId7" Type="http://schemas.openxmlformats.org/officeDocument/2006/relationships/image" Target="../media/image263.emf"/><Relationship Id="rId71" Type="http://schemas.openxmlformats.org/officeDocument/2006/relationships/image" Target="../media/image327.emf"/><Relationship Id="rId2" Type="http://schemas.openxmlformats.org/officeDocument/2006/relationships/notesSlide" Target="../notesSlides/notesSlide6.xml"/><Relationship Id="rId29" Type="http://schemas.openxmlformats.org/officeDocument/2006/relationships/image" Target="../media/image285.emf"/></Relationships>
</file>

<file path=ppt/slides/_rels/slide7.xml.rels><?xml version="1.0" encoding="UTF-8" standalone="yes"?>
<Relationships xmlns="http://schemas.openxmlformats.org/package/2006/relationships"><Relationship Id="rId26" Type="http://schemas.openxmlformats.org/officeDocument/2006/relationships/image" Target="../media/image355.emf"/><Relationship Id="rId21" Type="http://schemas.openxmlformats.org/officeDocument/2006/relationships/image" Target="../media/image350.emf"/><Relationship Id="rId42" Type="http://schemas.openxmlformats.org/officeDocument/2006/relationships/image" Target="../media/image371.emf"/><Relationship Id="rId47" Type="http://schemas.openxmlformats.org/officeDocument/2006/relationships/image" Target="../media/image376.emf"/><Relationship Id="rId63" Type="http://schemas.openxmlformats.org/officeDocument/2006/relationships/image" Target="../media/image392.emf"/><Relationship Id="rId68" Type="http://schemas.openxmlformats.org/officeDocument/2006/relationships/image" Target="../media/image397.emf"/><Relationship Id="rId84" Type="http://schemas.openxmlformats.org/officeDocument/2006/relationships/image" Target="../media/image413.emf"/><Relationship Id="rId89" Type="http://schemas.openxmlformats.org/officeDocument/2006/relationships/image" Target="../media/image418.emf"/><Relationship Id="rId16" Type="http://schemas.openxmlformats.org/officeDocument/2006/relationships/image" Target="../media/image345.emf"/><Relationship Id="rId107" Type="http://schemas.openxmlformats.org/officeDocument/2006/relationships/image" Target="../media/image436.emf"/><Relationship Id="rId11" Type="http://schemas.openxmlformats.org/officeDocument/2006/relationships/image" Target="../media/image340.emf"/><Relationship Id="rId32" Type="http://schemas.openxmlformats.org/officeDocument/2006/relationships/image" Target="../media/image361.emf"/><Relationship Id="rId37" Type="http://schemas.openxmlformats.org/officeDocument/2006/relationships/image" Target="../media/image366.emf"/><Relationship Id="rId53" Type="http://schemas.openxmlformats.org/officeDocument/2006/relationships/image" Target="../media/image382.emf"/><Relationship Id="rId58" Type="http://schemas.openxmlformats.org/officeDocument/2006/relationships/image" Target="../media/image387.emf"/><Relationship Id="rId74" Type="http://schemas.openxmlformats.org/officeDocument/2006/relationships/image" Target="../media/image403.emf"/><Relationship Id="rId79" Type="http://schemas.openxmlformats.org/officeDocument/2006/relationships/image" Target="../media/image408.emf"/><Relationship Id="rId102" Type="http://schemas.openxmlformats.org/officeDocument/2006/relationships/image" Target="../media/image431.emf"/><Relationship Id="rId5" Type="http://schemas.openxmlformats.org/officeDocument/2006/relationships/image" Target="../media/image334.emf"/><Relationship Id="rId90" Type="http://schemas.openxmlformats.org/officeDocument/2006/relationships/image" Target="../media/image419.emf"/><Relationship Id="rId95" Type="http://schemas.openxmlformats.org/officeDocument/2006/relationships/image" Target="../media/image424.emf"/><Relationship Id="rId22" Type="http://schemas.openxmlformats.org/officeDocument/2006/relationships/image" Target="../media/image351.emf"/><Relationship Id="rId27" Type="http://schemas.openxmlformats.org/officeDocument/2006/relationships/image" Target="../media/image356.emf"/><Relationship Id="rId43" Type="http://schemas.openxmlformats.org/officeDocument/2006/relationships/image" Target="../media/image372.emf"/><Relationship Id="rId48" Type="http://schemas.openxmlformats.org/officeDocument/2006/relationships/image" Target="../media/image377.emf"/><Relationship Id="rId64" Type="http://schemas.openxmlformats.org/officeDocument/2006/relationships/image" Target="../media/image393.emf"/><Relationship Id="rId69" Type="http://schemas.openxmlformats.org/officeDocument/2006/relationships/image" Target="../media/image398.emf"/><Relationship Id="rId80" Type="http://schemas.openxmlformats.org/officeDocument/2006/relationships/image" Target="../media/image409.emf"/><Relationship Id="rId85" Type="http://schemas.openxmlformats.org/officeDocument/2006/relationships/image" Target="../media/image414.emf"/><Relationship Id="rId12" Type="http://schemas.openxmlformats.org/officeDocument/2006/relationships/image" Target="../media/image341.emf"/><Relationship Id="rId17" Type="http://schemas.openxmlformats.org/officeDocument/2006/relationships/image" Target="../media/image346.emf"/><Relationship Id="rId33" Type="http://schemas.openxmlformats.org/officeDocument/2006/relationships/image" Target="../media/image362.emf"/><Relationship Id="rId38" Type="http://schemas.openxmlformats.org/officeDocument/2006/relationships/image" Target="../media/image367.emf"/><Relationship Id="rId59" Type="http://schemas.openxmlformats.org/officeDocument/2006/relationships/image" Target="../media/image388.emf"/><Relationship Id="rId103" Type="http://schemas.openxmlformats.org/officeDocument/2006/relationships/image" Target="../media/image432.emf"/><Relationship Id="rId108" Type="http://schemas.openxmlformats.org/officeDocument/2006/relationships/image" Target="../media/image437.emf"/><Relationship Id="rId54" Type="http://schemas.openxmlformats.org/officeDocument/2006/relationships/image" Target="../media/image383.emf"/><Relationship Id="rId70" Type="http://schemas.openxmlformats.org/officeDocument/2006/relationships/image" Target="../media/image399.emf"/><Relationship Id="rId75" Type="http://schemas.openxmlformats.org/officeDocument/2006/relationships/image" Target="../media/image404.emf"/><Relationship Id="rId91" Type="http://schemas.openxmlformats.org/officeDocument/2006/relationships/image" Target="../media/image420.emf"/><Relationship Id="rId96" Type="http://schemas.openxmlformats.org/officeDocument/2006/relationships/image" Target="../media/image425.emf"/><Relationship Id="rId1" Type="http://schemas.openxmlformats.org/officeDocument/2006/relationships/slideLayout" Target="../slideLayouts/slideLayout4.xml"/><Relationship Id="rId6" Type="http://schemas.openxmlformats.org/officeDocument/2006/relationships/image" Target="../media/image335.emf"/><Relationship Id="rId15" Type="http://schemas.openxmlformats.org/officeDocument/2006/relationships/image" Target="../media/image344.emf"/><Relationship Id="rId23" Type="http://schemas.openxmlformats.org/officeDocument/2006/relationships/image" Target="../media/image352.emf"/><Relationship Id="rId28" Type="http://schemas.openxmlformats.org/officeDocument/2006/relationships/image" Target="../media/image357.emf"/><Relationship Id="rId36" Type="http://schemas.openxmlformats.org/officeDocument/2006/relationships/image" Target="../media/image365.emf"/><Relationship Id="rId49" Type="http://schemas.openxmlformats.org/officeDocument/2006/relationships/image" Target="../media/image378.emf"/><Relationship Id="rId57" Type="http://schemas.openxmlformats.org/officeDocument/2006/relationships/image" Target="../media/image386.emf"/><Relationship Id="rId106" Type="http://schemas.openxmlformats.org/officeDocument/2006/relationships/image" Target="../media/image435.emf"/><Relationship Id="rId10" Type="http://schemas.openxmlformats.org/officeDocument/2006/relationships/image" Target="../media/image339.emf"/><Relationship Id="rId31" Type="http://schemas.openxmlformats.org/officeDocument/2006/relationships/image" Target="../media/image360.emf"/><Relationship Id="rId44" Type="http://schemas.openxmlformats.org/officeDocument/2006/relationships/image" Target="../media/image373.emf"/><Relationship Id="rId52" Type="http://schemas.openxmlformats.org/officeDocument/2006/relationships/image" Target="../media/image381.emf"/><Relationship Id="rId60" Type="http://schemas.openxmlformats.org/officeDocument/2006/relationships/image" Target="../media/image389.emf"/><Relationship Id="rId65" Type="http://schemas.openxmlformats.org/officeDocument/2006/relationships/image" Target="../media/image394.emf"/><Relationship Id="rId73" Type="http://schemas.openxmlformats.org/officeDocument/2006/relationships/image" Target="../media/image402.emf"/><Relationship Id="rId78" Type="http://schemas.openxmlformats.org/officeDocument/2006/relationships/image" Target="../media/image407.emf"/><Relationship Id="rId81" Type="http://schemas.openxmlformats.org/officeDocument/2006/relationships/image" Target="../media/image410.emf"/><Relationship Id="rId86" Type="http://schemas.openxmlformats.org/officeDocument/2006/relationships/image" Target="../media/image415.emf"/><Relationship Id="rId94" Type="http://schemas.openxmlformats.org/officeDocument/2006/relationships/image" Target="../media/image423.emf"/><Relationship Id="rId99" Type="http://schemas.openxmlformats.org/officeDocument/2006/relationships/image" Target="../media/image428.emf"/><Relationship Id="rId101" Type="http://schemas.openxmlformats.org/officeDocument/2006/relationships/image" Target="../media/image430.emf"/><Relationship Id="rId4" Type="http://schemas.openxmlformats.org/officeDocument/2006/relationships/image" Target="../media/image333.emf"/><Relationship Id="rId9" Type="http://schemas.openxmlformats.org/officeDocument/2006/relationships/image" Target="../media/image338.emf"/><Relationship Id="rId13" Type="http://schemas.openxmlformats.org/officeDocument/2006/relationships/image" Target="../media/image342.emf"/><Relationship Id="rId18" Type="http://schemas.openxmlformats.org/officeDocument/2006/relationships/image" Target="../media/image347.emf"/><Relationship Id="rId39" Type="http://schemas.openxmlformats.org/officeDocument/2006/relationships/image" Target="../media/image368.emf"/><Relationship Id="rId109" Type="http://schemas.openxmlformats.org/officeDocument/2006/relationships/image" Target="../media/image438.emf"/><Relationship Id="rId34" Type="http://schemas.openxmlformats.org/officeDocument/2006/relationships/image" Target="../media/image363.emf"/><Relationship Id="rId50" Type="http://schemas.openxmlformats.org/officeDocument/2006/relationships/image" Target="../media/image379.emf"/><Relationship Id="rId55" Type="http://schemas.openxmlformats.org/officeDocument/2006/relationships/image" Target="../media/image384.emf"/><Relationship Id="rId76" Type="http://schemas.openxmlformats.org/officeDocument/2006/relationships/image" Target="../media/image405.emf"/><Relationship Id="rId97" Type="http://schemas.openxmlformats.org/officeDocument/2006/relationships/image" Target="../media/image426.emf"/><Relationship Id="rId104" Type="http://schemas.openxmlformats.org/officeDocument/2006/relationships/image" Target="../media/image433.emf"/><Relationship Id="rId7" Type="http://schemas.openxmlformats.org/officeDocument/2006/relationships/image" Target="../media/image336.emf"/><Relationship Id="rId71" Type="http://schemas.openxmlformats.org/officeDocument/2006/relationships/image" Target="../media/image400.emf"/><Relationship Id="rId92" Type="http://schemas.openxmlformats.org/officeDocument/2006/relationships/image" Target="../media/image421.emf"/><Relationship Id="rId2" Type="http://schemas.openxmlformats.org/officeDocument/2006/relationships/notesSlide" Target="../notesSlides/notesSlide7.xml"/><Relationship Id="rId29" Type="http://schemas.openxmlformats.org/officeDocument/2006/relationships/image" Target="../media/image358.emf"/><Relationship Id="rId24" Type="http://schemas.openxmlformats.org/officeDocument/2006/relationships/image" Target="../media/image353.emf"/><Relationship Id="rId40" Type="http://schemas.openxmlformats.org/officeDocument/2006/relationships/image" Target="../media/image369.emf"/><Relationship Id="rId45" Type="http://schemas.openxmlformats.org/officeDocument/2006/relationships/image" Target="../media/image374.emf"/><Relationship Id="rId66" Type="http://schemas.openxmlformats.org/officeDocument/2006/relationships/image" Target="../media/image395.emf"/><Relationship Id="rId87" Type="http://schemas.openxmlformats.org/officeDocument/2006/relationships/image" Target="../media/image416.emf"/><Relationship Id="rId110" Type="http://schemas.openxmlformats.org/officeDocument/2006/relationships/image" Target="../media/image439.emf"/><Relationship Id="rId61" Type="http://schemas.openxmlformats.org/officeDocument/2006/relationships/image" Target="../media/image390.emf"/><Relationship Id="rId82" Type="http://schemas.openxmlformats.org/officeDocument/2006/relationships/image" Target="../media/image411.emf"/><Relationship Id="rId19" Type="http://schemas.openxmlformats.org/officeDocument/2006/relationships/image" Target="../media/image348.emf"/><Relationship Id="rId14" Type="http://schemas.openxmlformats.org/officeDocument/2006/relationships/image" Target="../media/image343.emf"/><Relationship Id="rId30" Type="http://schemas.openxmlformats.org/officeDocument/2006/relationships/image" Target="../media/image359.emf"/><Relationship Id="rId35" Type="http://schemas.openxmlformats.org/officeDocument/2006/relationships/image" Target="../media/image364.emf"/><Relationship Id="rId56" Type="http://schemas.openxmlformats.org/officeDocument/2006/relationships/image" Target="../media/image385.emf"/><Relationship Id="rId77" Type="http://schemas.openxmlformats.org/officeDocument/2006/relationships/image" Target="../media/image406.emf"/><Relationship Id="rId100" Type="http://schemas.openxmlformats.org/officeDocument/2006/relationships/image" Target="../media/image429.emf"/><Relationship Id="rId105" Type="http://schemas.openxmlformats.org/officeDocument/2006/relationships/image" Target="../media/image434.emf"/><Relationship Id="rId8" Type="http://schemas.openxmlformats.org/officeDocument/2006/relationships/image" Target="../media/image337.emf"/><Relationship Id="rId51" Type="http://schemas.openxmlformats.org/officeDocument/2006/relationships/image" Target="../media/image380.emf"/><Relationship Id="rId72" Type="http://schemas.openxmlformats.org/officeDocument/2006/relationships/image" Target="../media/image401.emf"/><Relationship Id="rId93" Type="http://schemas.openxmlformats.org/officeDocument/2006/relationships/image" Target="../media/image422.emf"/><Relationship Id="rId98" Type="http://schemas.openxmlformats.org/officeDocument/2006/relationships/image" Target="../media/image427.emf"/><Relationship Id="rId3" Type="http://schemas.openxmlformats.org/officeDocument/2006/relationships/image" Target="../media/image332.emf"/><Relationship Id="rId25" Type="http://schemas.openxmlformats.org/officeDocument/2006/relationships/image" Target="../media/image354.emf"/><Relationship Id="rId46" Type="http://schemas.openxmlformats.org/officeDocument/2006/relationships/image" Target="../media/image375.emf"/><Relationship Id="rId67" Type="http://schemas.openxmlformats.org/officeDocument/2006/relationships/image" Target="../media/image396.emf"/><Relationship Id="rId20" Type="http://schemas.openxmlformats.org/officeDocument/2006/relationships/image" Target="../media/image349.emf"/><Relationship Id="rId41" Type="http://schemas.openxmlformats.org/officeDocument/2006/relationships/image" Target="../media/image370.emf"/><Relationship Id="rId62" Type="http://schemas.openxmlformats.org/officeDocument/2006/relationships/image" Target="../media/image391.emf"/><Relationship Id="rId83" Type="http://schemas.openxmlformats.org/officeDocument/2006/relationships/image" Target="../media/image412.emf"/><Relationship Id="rId88" Type="http://schemas.openxmlformats.org/officeDocument/2006/relationships/image" Target="../media/image417.emf"/><Relationship Id="rId111" Type="http://schemas.openxmlformats.org/officeDocument/2006/relationships/image" Target="../media/image440.jpeg"/></Relationships>
</file>

<file path=ppt/slides/_rels/slide8.xml.rels><?xml version="1.0" encoding="UTF-8" standalone="yes"?>
<Relationships xmlns="http://schemas.openxmlformats.org/package/2006/relationships"><Relationship Id="rId8" Type="http://schemas.openxmlformats.org/officeDocument/2006/relationships/image" Target="../media/image446.emf"/><Relationship Id="rId13" Type="http://schemas.openxmlformats.org/officeDocument/2006/relationships/image" Target="../media/image451.emf"/><Relationship Id="rId18" Type="http://schemas.openxmlformats.org/officeDocument/2006/relationships/image" Target="../media/image456.emf"/><Relationship Id="rId26" Type="http://schemas.openxmlformats.org/officeDocument/2006/relationships/image" Target="../media/image464.emf"/><Relationship Id="rId3" Type="http://schemas.openxmlformats.org/officeDocument/2006/relationships/image" Target="../media/image441.emf"/><Relationship Id="rId21" Type="http://schemas.openxmlformats.org/officeDocument/2006/relationships/image" Target="../media/image459.emf"/><Relationship Id="rId7" Type="http://schemas.openxmlformats.org/officeDocument/2006/relationships/image" Target="../media/image445.emf"/><Relationship Id="rId12" Type="http://schemas.openxmlformats.org/officeDocument/2006/relationships/image" Target="../media/image450.emf"/><Relationship Id="rId17" Type="http://schemas.openxmlformats.org/officeDocument/2006/relationships/image" Target="../media/image455.emf"/><Relationship Id="rId25" Type="http://schemas.openxmlformats.org/officeDocument/2006/relationships/image" Target="../media/image463.emf"/><Relationship Id="rId2" Type="http://schemas.openxmlformats.org/officeDocument/2006/relationships/notesSlide" Target="../notesSlides/notesSlide8.xml"/><Relationship Id="rId16" Type="http://schemas.openxmlformats.org/officeDocument/2006/relationships/image" Target="../media/image454.emf"/><Relationship Id="rId20" Type="http://schemas.openxmlformats.org/officeDocument/2006/relationships/image" Target="../media/image458.emf"/><Relationship Id="rId29" Type="http://schemas.openxmlformats.org/officeDocument/2006/relationships/image" Target="../media/image467.emf"/><Relationship Id="rId1" Type="http://schemas.openxmlformats.org/officeDocument/2006/relationships/slideLayout" Target="../slideLayouts/slideLayout4.xml"/><Relationship Id="rId6" Type="http://schemas.openxmlformats.org/officeDocument/2006/relationships/image" Target="../media/image444.emf"/><Relationship Id="rId11" Type="http://schemas.openxmlformats.org/officeDocument/2006/relationships/image" Target="../media/image449.emf"/><Relationship Id="rId24" Type="http://schemas.openxmlformats.org/officeDocument/2006/relationships/image" Target="../media/image462.emf"/><Relationship Id="rId5" Type="http://schemas.openxmlformats.org/officeDocument/2006/relationships/image" Target="../media/image443.emf"/><Relationship Id="rId15" Type="http://schemas.openxmlformats.org/officeDocument/2006/relationships/image" Target="../media/image453.emf"/><Relationship Id="rId23" Type="http://schemas.openxmlformats.org/officeDocument/2006/relationships/image" Target="../media/image461.emf"/><Relationship Id="rId28" Type="http://schemas.openxmlformats.org/officeDocument/2006/relationships/image" Target="../media/image466.emf"/><Relationship Id="rId10" Type="http://schemas.openxmlformats.org/officeDocument/2006/relationships/image" Target="../media/image448.emf"/><Relationship Id="rId19" Type="http://schemas.openxmlformats.org/officeDocument/2006/relationships/image" Target="../media/image457.emf"/><Relationship Id="rId31" Type="http://schemas.openxmlformats.org/officeDocument/2006/relationships/image" Target="../media/image469.jpg"/><Relationship Id="rId4" Type="http://schemas.openxmlformats.org/officeDocument/2006/relationships/image" Target="../media/image442.emf"/><Relationship Id="rId9" Type="http://schemas.openxmlformats.org/officeDocument/2006/relationships/image" Target="../media/image447.emf"/><Relationship Id="rId14" Type="http://schemas.openxmlformats.org/officeDocument/2006/relationships/image" Target="../media/image452.emf"/><Relationship Id="rId22" Type="http://schemas.openxmlformats.org/officeDocument/2006/relationships/image" Target="../media/image460.emf"/><Relationship Id="rId27" Type="http://schemas.openxmlformats.org/officeDocument/2006/relationships/image" Target="../media/image465.emf"/><Relationship Id="rId30" Type="http://schemas.openxmlformats.org/officeDocument/2006/relationships/image" Target="../media/image468.emf"/></Relationships>
</file>

<file path=ppt/slides/_rels/slide9.xml.rels><?xml version="1.0" encoding="UTF-8" standalone="yes"?>
<Relationships xmlns="http://schemas.openxmlformats.org/package/2006/relationships"><Relationship Id="rId26" Type="http://schemas.openxmlformats.org/officeDocument/2006/relationships/image" Target="../media/image493.emf"/><Relationship Id="rId21" Type="http://schemas.openxmlformats.org/officeDocument/2006/relationships/image" Target="../media/image488.emf"/><Relationship Id="rId42" Type="http://schemas.openxmlformats.org/officeDocument/2006/relationships/image" Target="../media/image509.emf"/><Relationship Id="rId47" Type="http://schemas.openxmlformats.org/officeDocument/2006/relationships/image" Target="../media/image514.emf"/><Relationship Id="rId63" Type="http://schemas.openxmlformats.org/officeDocument/2006/relationships/image" Target="../media/image530.emf"/><Relationship Id="rId68" Type="http://schemas.openxmlformats.org/officeDocument/2006/relationships/image" Target="../media/image535.emf"/><Relationship Id="rId2" Type="http://schemas.openxmlformats.org/officeDocument/2006/relationships/notesSlide" Target="../notesSlides/notesSlide9.xml"/><Relationship Id="rId16" Type="http://schemas.openxmlformats.org/officeDocument/2006/relationships/image" Target="../media/image483.emf"/><Relationship Id="rId29" Type="http://schemas.openxmlformats.org/officeDocument/2006/relationships/image" Target="../media/image496.emf"/><Relationship Id="rId11" Type="http://schemas.openxmlformats.org/officeDocument/2006/relationships/image" Target="../media/image478.emf"/><Relationship Id="rId24" Type="http://schemas.openxmlformats.org/officeDocument/2006/relationships/image" Target="../media/image491.emf"/><Relationship Id="rId32" Type="http://schemas.openxmlformats.org/officeDocument/2006/relationships/image" Target="../media/image499.emf"/><Relationship Id="rId37" Type="http://schemas.openxmlformats.org/officeDocument/2006/relationships/image" Target="../media/image504.emf"/><Relationship Id="rId40" Type="http://schemas.openxmlformats.org/officeDocument/2006/relationships/image" Target="../media/image507.emf"/><Relationship Id="rId45" Type="http://schemas.openxmlformats.org/officeDocument/2006/relationships/image" Target="../media/image512.emf"/><Relationship Id="rId53" Type="http://schemas.openxmlformats.org/officeDocument/2006/relationships/image" Target="../media/image520.emf"/><Relationship Id="rId58" Type="http://schemas.openxmlformats.org/officeDocument/2006/relationships/image" Target="../media/image525.emf"/><Relationship Id="rId66" Type="http://schemas.openxmlformats.org/officeDocument/2006/relationships/image" Target="../media/image533.emf"/><Relationship Id="rId74" Type="http://schemas.openxmlformats.org/officeDocument/2006/relationships/image" Target="../media/image541.emf"/><Relationship Id="rId5" Type="http://schemas.openxmlformats.org/officeDocument/2006/relationships/image" Target="../media/image472.emf"/><Relationship Id="rId61" Type="http://schemas.openxmlformats.org/officeDocument/2006/relationships/image" Target="../media/image528.emf"/><Relationship Id="rId19" Type="http://schemas.openxmlformats.org/officeDocument/2006/relationships/image" Target="../media/image486.emf"/><Relationship Id="rId14" Type="http://schemas.openxmlformats.org/officeDocument/2006/relationships/image" Target="../media/image481.emf"/><Relationship Id="rId22" Type="http://schemas.openxmlformats.org/officeDocument/2006/relationships/image" Target="../media/image489.emf"/><Relationship Id="rId27" Type="http://schemas.openxmlformats.org/officeDocument/2006/relationships/image" Target="../media/image494.emf"/><Relationship Id="rId30" Type="http://schemas.openxmlformats.org/officeDocument/2006/relationships/image" Target="../media/image497.emf"/><Relationship Id="rId35" Type="http://schemas.openxmlformats.org/officeDocument/2006/relationships/image" Target="../media/image502.emf"/><Relationship Id="rId43" Type="http://schemas.openxmlformats.org/officeDocument/2006/relationships/image" Target="../media/image510.emf"/><Relationship Id="rId48" Type="http://schemas.openxmlformats.org/officeDocument/2006/relationships/image" Target="../media/image515.emf"/><Relationship Id="rId56" Type="http://schemas.openxmlformats.org/officeDocument/2006/relationships/image" Target="../media/image523.emf"/><Relationship Id="rId64" Type="http://schemas.openxmlformats.org/officeDocument/2006/relationships/image" Target="../media/image531.emf"/><Relationship Id="rId69" Type="http://schemas.openxmlformats.org/officeDocument/2006/relationships/image" Target="../media/image536.emf"/><Relationship Id="rId8" Type="http://schemas.openxmlformats.org/officeDocument/2006/relationships/image" Target="../media/image475.emf"/><Relationship Id="rId51" Type="http://schemas.openxmlformats.org/officeDocument/2006/relationships/image" Target="../media/image518.emf"/><Relationship Id="rId72" Type="http://schemas.openxmlformats.org/officeDocument/2006/relationships/image" Target="../media/image539.emf"/><Relationship Id="rId3" Type="http://schemas.openxmlformats.org/officeDocument/2006/relationships/image" Target="../media/image470.emf"/><Relationship Id="rId12" Type="http://schemas.openxmlformats.org/officeDocument/2006/relationships/image" Target="../media/image479.emf"/><Relationship Id="rId17" Type="http://schemas.openxmlformats.org/officeDocument/2006/relationships/image" Target="../media/image484.emf"/><Relationship Id="rId25" Type="http://schemas.openxmlformats.org/officeDocument/2006/relationships/image" Target="../media/image492.emf"/><Relationship Id="rId33" Type="http://schemas.openxmlformats.org/officeDocument/2006/relationships/image" Target="../media/image500.emf"/><Relationship Id="rId38" Type="http://schemas.openxmlformats.org/officeDocument/2006/relationships/image" Target="../media/image505.emf"/><Relationship Id="rId46" Type="http://schemas.openxmlformats.org/officeDocument/2006/relationships/image" Target="../media/image513.emf"/><Relationship Id="rId59" Type="http://schemas.openxmlformats.org/officeDocument/2006/relationships/image" Target="../media/image526.emf"/><Relationship Id="rId67" Type="http://schemas.openxmlformats.org/officeDocument/2006/relationships/image" Target="../media/image534.emf"/><Relationship Id="rId20" Type="http://schemas.openxmlformats.org/officeDocument/2006/relationships/image" Target="../media/image487.emf"/><Relationship Id="rId41" Type="http://schemas.openxmlformats.org/officeDocument/2006/relationships/image" Target="../media/image508.emf"/><Relationship Id="rId54" Type="http://schemas.openxmlformats.org/officeDocument/2006/relationships/image" Target="../media/image521.emf"/><Relationship Id="rId62" Type="http://schemas.openxmlformats.org/officeDocument/2006/relationships/image" Target="../media/image529.emf"/><Relationship Id="rId70" Type="http://schemas.openxmlformats.org/officeDocument/2006/relationships/image" Target="../media/image537.emf"/><Relationship Id="rId75" Type="http://schemas.openxmlformats.org/officeDocument/2006/relationships/image" Target="../media/image542.emf"/><Relationship Id="rId1" Type="http://schemas.openxmlformats.org/officeDocument/2006/relationships/slideLayout" Target="../slideLayouts/slideLayout12.xml"/><Relationship Id="rId6" Type="http://schemas.openxmlformats.org/officeDocument/2006/relationships/image" Target="../media/image473.emf"/><Relationship Id="rId15" Type="http://schemas.openxmlformats.org/officeDocument/2006/relationships/image" Target="../media/image482.emf"/><Relationship Id="rId23" Type="http://schemas.openxmlformats.org/officeDocument/2006/relationships/image" Target="../media/image490.emf"/><Relationship Id="rId28" Type="http://schemas.openxmlformats.org/officeDocument/2006/relationships/image" Target="../media/image495.emf"/><Relationship Id="rId36" Type="http://schemas.openxmlformats.org/officeDocument/2006/relationships/image" Target="../media/image503.emf"/><Relationship Id="rId49" Type="http://schemas.openxmlformats.org/officeDocument/2006/relationships/image" Target="../media/image516.emf"/><Relationship Id="rId57" Type="http://schemas.openxmlformats.org/officeDocument/2006/relationships/image" Target="../media/image524.emf"/><Relationship Id="rId10" Type="http://schemas.openxmlformats.org/officeDocument/2006/relationships/image" Target="../media/image477.emf"/><Relationship Id="rId31" Type="http://schemas.openxmlformats.org/officeDocument/2006/relationships/image" Target="../media/image498.emf"/><Relationship Id="rId44" Type="http://schemas.openxmlformats.org/officeDocument/2006/relationships/image" Target="../media/image511.emf"/><Relationship Id="rId52" Type="http://schemas.openxmlformats.org/officeDocument/2006/relationships/image" Target="../media/image519.emf"/><Relationship Id="rId60" Type="http://schemas.openxmlformats.org/officeDocument/2006/relationships/image" Target="../media/image527.emf"/><Relationship Id="rId65" Type="http://schemas.openxmlformats.org/officeDocument/2006/relationships/image" Target="../media/image532.emf"/><Relationship Id="rId73" Type="http://schemas.openxmlformats.org/officeDocument/2006/relationships/image" Target="../media/image540.emf"/><Relationship Id="rId4" Type="http://schemas.openxmlformats.org/officeDocument/2006/relationships/image" Target="../media/image471.emf"/><Relationship Id="rId9" Type="http://schemas.openxmlformats.org/officeDocument/2006/relationships/image" Target="../media/image476.emf"/><Relationship Id="rId13" Type="http://schemas.openxmlformats.org/officeDocument/2006/relationships/image" Target="../media/image480.emf"/><Relationship Id="rId18" Type="http://schemas.openxmlformats.org/officeDocument/2006/relationships/image" Target="../media/image485.emf"/><Relationship Id="rId39" Type="http://schemas.openxmlformats.org/officeDocument/2006/relationships/image" Target="../media/image506.emf"/><Relationship Id="rId34" Type="http://schemas.openxmlformats.org/officeDocument/2006/relationships/image" Target="../media/image501.emf"/><Relationship Id="rId50" Type="http://schemas.openxmlformats.org/officeDocument/2006/relationships/image" Target="../media/image517.emf"/><Relationship Id="rId55" Type="http://schemas.openxmlformats.org/officeDocument/2006/relationships/image" Target="../media/image522.emf"/><Relationship Id="rId76" Type="http://schemas.openxmlformats.org/officeDocument/2006/relationships/image" Target="../media/image543.emf"/><Relationship Id="rId7" Type="http://schemas.openxmlformats.org/officeDocument/2006/relationships/image" Target="../media/image474.emf"/><Relationship Id="rId71" Type="http://schemas.openxmlformats.org/officeDocument/2006/relationships/image" Target="../media/image53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48" descr="Home page">
            <a:hlinkClick r:id="rId3"/>
          </p:cNvPr>
          <p:cNvPicPr>
            <a:picLocks noChangeAspect="1" noChangeArrowheads="1"/>
          </p:cNvPicPr>
          <p:nvPr/>
        </p:nvPicPr>
        <p:blipFill>
          <a:blip r:embed="rId4"/>
          <a:srcRect/>
          <a:stretch>
            <a:fillRect/>
          </a:stretch>
        </p:blipFill>
        <p:spPr bwMode="auto">
          <a:xfrm>
            <a:off x="165687" y="46040"/>
            <a:ext cx="9468" cy="9525"/>
          </a:xfrm>
          <a:prstGeom prst="rect">
            <a:avLst/>
          </a:prstGeom>
          <a:noFill/>
          <a:ln w="9525">
            <a:noFill/>
            <a:miter lim="800000"/>
            <a:headEnd/>
            <a:tailEnd/>
          </a:ln>
        </p:spPr>
      </p:pic>
      <p:sp>
        <p:nvSpPr>
          <p:cNvPr id="21" name="Rectangle 1279"/>
          <p:cNvSpPr>
            <a:spLocks noChangeArrowheads="1"/>
          </p:cNvSpPr>
          <p:nvPr/>
        </p:nvSpPr>
        <p:spPr bwMode="auto">
          <a:xfrm>
            <a:off x="154839" y="62846"/>
            <a:ext cx="4608512" cy="504825"/>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lstStyle/>
          <a:p>
            <a:pPr algn="ctr" eaLnBrk="0" hangingPunct="0">
              <a:defRPr/>
            </a:pPr>
            <a:r>
              <a:rPr lang="cs-CZ" sz="2400" dirty="0">
                <a:solidFill>
                  <a:srgbClr val="FF0000"/>
                </a:solidFill>
                <a:latin typeface="Albertus MT" pitchFamily="18" charset="0"/>
              </a:rPr>
              <a:t> </a:t>
            </a:r>
            <a:r>
              <a:rPr lang="cs-CZ" sz="2400" dirty="0">
                <a:latin typeface="Albertus MT" pitchFamily="18" charset="0"/>
              </a:rPr>
              <a:t>Hlavní partneři pro rok 2018</a:t>
            </a:r>
          </a:p>
        </p:txBody>
      </p:sp>
      <p:sp>
        <p:nvSpPr>
          <p:cNvPr id="22" name="Rectangle 1280"/>
          <p:cNvSpPr>
            <a:spLocks noChangeArrowheads="1"/>
          </p:cNvSpPr>
          <p:nvPr/>
        </p:nvSpPr>
        <p:spPr bwMode="auto">
          <a:xfrm>
            <a:off x="143992" y="2035324"/>
            <a:ext cx="4608512" cy="431800"/>
          </a:xfrm>
          <a:prstGeom prst="rect">
            <a:avLst/>
          </a:prstGeom>
          <a:solidFill>
            <a:schemeClr val="accent2">
              <a:lumMod val="40000"/>
              <a:lumOff val="60000"/>
            </a:schemeClr>
          </a:solidFill>
          <a:ln w="8001">
            <a:solidFill>
              <a:srgbClr val="000000"/>
            </a:solidFill>
            <a:miter lim="800000"/>
            <a:headEnd/>
            <a:tailEnd/>
          </a:ln>
        </p:spPr>
        <p:txBody>
          <a:bodyPr lIns="91425" tIns="45713" rIns="91425" bIns="45713" anchor="ctr"/>
          <a:lstStyle/>
          <a:p>
            <a:pPr algn="ctr" eaLnBrk="0" hangingPunct="0">
              <a:defRPr/>
            </a:pPr>
            <a:r>
              <a:rPr lang="cs-CZ" sz="2400" dirty="0">
                <a:latin typeface="Albertus MT" pitchFamily="18" charset="0"/>
              </a:rPr>
              <a:t>Další partneři pro rok 2018</a:t>
            </a:r>
            <a:endParaRPr lang="cs-CZ" sz="2400" b="0" dirty="0">
              <a:latin typeface="Times New Roman" pitchFamily="18" charset="0"/>
            </a:endParaRPr>
          </a:p>
        </p:txBody>
      </p:sp>
      <p:sp>
        <p:nvSpPr>
          <p:cNvPr id="25" name="Rectangle 1278"/>
          <p:cNvSpPr>
            <a:spLocks noChangeArrowheads="1"/>
          </p:cNvSpPr>
          <p:nvPr/>
        </p:nvSpPr>
        <p:spPr bwMode="auto">
          <a:xfrm>
            <a:off x="143992" y="2611388"/>
            <a:ext cx="4608512" cy="4572000"/>
          </a:xfrm>
          <a:prstGeom prst="rect">
            <a:avLst/>
          </a:prstGeom>
          <a:pattFill prst="divot">
            <a:fgClr>
              <a:srgbClr val="CCCC00"/>
            </a:fgClr>
            <a:bgClr>
              <a:schemeClr val="bg1"/>
            </a:bgClr>
          </a:pattFill>
          <a:ln w="28575">
            <a:solidFill>
              <a:schemeClr val="accent2">
                <a:lumMod val="75000"/>
                <a:alpha val="99000"/>
              </a:schemeClr>
            </a:solidFill>
            <a:miter lim="800000"/>
            <a:headEnd/>
            <a:tailEnd/>
          </a:ln>
        </p:spPr>
        <p:txBody>
          <a:bodyPr lIns="91425" tIns="45713" rIns="91425" bIns="45713"/>
          <a:lstStyle/>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FORNAXA –TĚSNĚNÍ, spol.   s 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Dům dětí a mládeže Štětí</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VOLEMAN - autobusová přeprava</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Ahlfit s.r.o.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Izolace Beran s.r.o.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POKORNÝ, spol. s 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STAVEBNÍ STROJE A DOPRAVA s.r.o. </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JT-Service s.r.o.</a:t>
            </a:r>
          </a:p>
          <a:p>
            <a:pPr algn="ctr" eaLnBrk="0" hangingPunct="0">
              <a:defRPr/>
            </a:pPr>
            <a:r>
              <a:rPr lang="cs-CZ" sz="2100" dirty="0" err="1">
                <a:solidFill>
                  <a:srgbClr val="008000"/>
                </a:solidFill>
                <a:effectLst>
                  <a:outerShdw blurRad="38100" dist="38100" dir="2700000" algn="tl">
                    <a:srgbClr val="000000">
                      <a:alpha val="43137"/>
                    </a:srgbClr>
                  </a:outerShdw>
                </a:effectLst>
                <a:latin typeface="Century Gothic" pitchFamily="34" charset="0"/>
                <a:cs typeface="Arial" pitchFamily="34" charset="0"/>
              </a:rPr>
              <a:t>Průmstav</a:t>
            </a: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 Štětí a.s.</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rPr>
              <a:t>D</a:t>
            </a:r>
            <a:r>
              <a:rPr lang="en-GB" sz="2100" dirty="0">
                <a:solidFill>
                  <a:srgbClr val="008000"/>
                </a:solidFill>
                <a:effectLst>
                  <a:outerShdw blurRad="38100" dist="38100" dir="2700000" algn="tl">
                    <a:srgbClr val="000000">
                      <a:alpha val="43137"/>
                    </a:srgbClr>
                  </a:outerShdw>
                </a:effectLst>
                <a:latin typeface="Century Gothic" pitchFamily="34" charset="0"/>
              </a:rPr>
              <a:t>EKRA Industrial s.r.o. </a:t>
            </a:r>
            <a:endParaRPr lang="cs-CZ" sz="2100" dirty="0">
              <a:solidFill>
                <a:srgbClr val="008000"/>
              </a:solidFill>
              <a:effectLst>
                <a:outerShdw blurRad="38100" dist="38100" dir="2700000" algn="tl">
                  <a:srgbClr val="000000">
                    <a:alpha val="43137"/>
                  </a:srgbClr>
                </a:outerShdw>
              </a:effectLst>
              <a:latin typeface="Century Gothic" pitchFamily="34" charset="0"/>
            </a:endParaRP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INDUSTRIAL CZ, spol. s 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Unistroj s.r.o.</a:t>
            </a:r>
          </a:p>
          <a:p>
            <a:pPr algn="ctr" eaLnBrk="0" hangingPunct="0">
              <a:defRPr/>
            </a:pPr>
            <a:r>
              <a:rPr lang="cs-CZ" sz="2100" dirty="0">
                <a:solidFill>
                  <a:srgbClr val="008000"/>
                </a:solidFill>
                <a:effectLst>
                  <a:outerShdw blurRad="38100" dist="38100" dir="2700000" algn="tl">
                    <a:srgbClr val="000000">
                      <a:alpha val="43137"/>
                    </a:srgbClr>
                  </a:outerShdw>
                </a:effectLst>
                <a:latin typeface="Century Gothic" pitchFamily="34" charset="0"/>
                <a:cs typeface="Arial" pitchFamily="34" charset="0"/>
              </a:rPr>
              <a:t>GEAR SERVICE s.r.o.</a:t>
            </a:r>
          </a:p>
        </p:txBody>
      </p:sp>
      <p:sp>
        <p:nvSpPr>
          <p:cNvPr id="13" name="Rectangle 1339"/>
          <p:cNvSpPr>
            <a:spLocks noChangeArrowheads="1"/>
          </p:cNvSpPr>
          <p:nvPr/>
        </p:nvSpPr>
        <p:spPr bwMode="auto">
          <a:xfrm>
            <a:off x="165687" y="631476"/>
            <a:ext cx="4586817" cy="1440160"/>
          </a:xfrm>
          <a:prstGeom prst="rect">
            <a:avLst/>
          </a:prstGeom>
          <a:solidFill>
            <a:srgbClr val="CCFFFF"/>
          </a:solidFill>
          <a:ln w="8001" algn="ctr">
            <a:solidFill>
              <a:schemeClr val="tx1"/>
            </a:solidFill>
            <a:miter lim="800000"/>
            <a:headEnd/>
            <a:tailEnd/>
          </a:ln>
          <a:effectLst/>
        </p:spPr>
        <p:txBody>
          <a:bodyPr wrap="square" lIns="89986" tIns="46792" rIns="89986" bIns="46792" anchor="ctr">
            <a:spAutoFit/>
          </a:bodyPr>
          <a:lstStyle/>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a:p>
            <a:pPr algn="ctr" eaLnBrk="0" hangingPunct="0">
              <a:defRPr/>
            </a:pPr>
            <a:endParaRPr lang="cs-CZ" dirty="0">
              <a:solidFill>
                <a:srgbClr val="E593B0"/>
              </a:solidFill>
              <a:effectLst>
                <a:outerShdw blurRad="38100" dist="38100" dir="2700000" algn="tl">
                  <a:srgbClr val="000000">
                    <a:alpha val="43137"/>
                  </a:srgbClr>
                </a:outerShdw>
              </a:effectLst>
            </a:endParaRPr>
          </a:p>
        </p:txBody>
      </p:sp>
      <p:pic>
        <p:nvPicPr>
          <p:cNvPr id="24" name="Picture 1341"/>
          <p:cNvPicPr>
            <a:picLocks noChangeAspect="1" noChangeArrowheads="1"/>
          </p:cNvPicPr>
          <p:nvPr/>
        </p:nvPicPr>
        <p:blipFill>
          <a:blip r:embed="rId5" cstate="print"/>
          <a:srcRect/>
          <a:stretch>
            <a:fillRect/>
          </a:stretch>
        </p:blipFill>
        <p:spPr bwMode="auto">
          <a:xfrm>
            <a:off x="1656160" y="790233"/>
            <a:ext cx="1069432" cy="1080000"/>
          </a:xfrm>
          <a:prstGeom prst="rect">
            <a:avLst/>
          </a:prstGeom>
          <a:noFill/>
          <a:ln w="9525">
            <a:noFill/>
            <a:miter lim="800000"/>
            <a:headEnd/>
            <a:tailEnd/>
          </a:ln>
        </p:spPr>
      </p:pic>
      <p:sp>
        <p:nvSpPr>
          <p:cNvPr id="15" name="Text Box 6"/>
          <p:cNvSpPr txBox="1">
            <a:spLocks noChangeArrowheads="1"/>
          </p:cNvSpPr>
          <p:nvPr/>
        </p:nvSpPr>
        <p:spPr bwMode="auto">
          <a:xfrm>
            <a:off x="5390676" y="4272566"/>
            <a:ext cx="4722510" cy="2515286"/>
          </a:xfrm>
          <a:prstGeom prst="rect">
            <a:avLst/>
          </a:prstGeom>
          <a:blipFill dpi="0" rotWithShape="1">
            <a:blip r:embed="rId6"/>
            <a:srcRect/>
            <a:stretch>
              <a:fillRect/>
            </a:stretch>
          </a:blipFill>
          <a:ln w="73025" cap="rnd" cmpd="sng">
            <a:solidFill>
              <a:srgbClr val="D236D6"/>
            </a:solidFill>
            <a:prstDash val="sysDash"/>
            <a:miter lim="800000"/>
            <a:headEnd/>
            <a:tailEnd/>
          </a:ln>
          <a:effectLst/>
        </p:spPr>
        <p:txBody>
          <a:bodyPr wrap="square" lIns="0" tIns="108000" rIns="0" bIns="36000" anchor="ctr" anchorCtr="0">
            <a:spAutoFit/>
            <a:scene3d>
              <a:camera prst="orthographicFront"/>
              <a:lightRig rig="threePt" dir="t"/>
            </a:scene3d>
            <a:sp3d contourW="12700" prstMaterial="matte">
              <a:extrusionClr>
                <a:schemeClr val="bg1"/>
              </a:extrusionClr>
              <a:contourClr>
                <a:schemeClr val="tx1"/>
              </a:contourClr>
            </a:sp3d>
          </a:bodyPr>
          <a:lstStyle/>
          <a:p>
            <a:pPr algn="ctr" eaLnBrk="0" hangingPunct="0">
              <a:defRPr/>
            </a:pPr>
            <a:r>
              <a:rPr lang="cs-CZ" sz="3600" dirty="0">
                <a:ln w="28575" cap="rnd" cmpd="dbl">
                  <a:noFill/>
                  <a:bevel/>
                </a:ln>
                <a:effectLst/>
                <a:latin typeface="Algerian" panose="04020705040A02060702" pitchFamily="82" charset="0"/>
                <a:ea typeface="Gungsuh" pitchFamily="18" charset="-127"/>
                <a:cs typeface="Arial" panose="020B0604020202020204" pitchFamily="34" charset="0"/>
              </a:rPr>
              <a:t> </a:t>
            </a:r>
            <a:r>
              <a:rPr lang="cs-CZ" sz="4400" dirty="0">
                <a:ln w="38100" cap="rnd" cmpd="dbl">
                  <a:solidFill>
                    <a:schemeClr val="bg1"/>
                  </a:solidFill>
                  <a:bevel/>
                </a:ln>
                <a:solidFill>
                  <a:srgbClr val="FF0066"/>
                </a:solidFill>
                <a:effectLst/>
                <a:latin typeface="Arial Black" panose="020B0A04020102020204" pitchFamily="34" charset="0"/>
                <a:ea typeface="STHupo" panose="020B0503020204020204" pitchFamily="2" charset="-122"/>
                <a:cs typeface="Arial" panose="020B0604020202020204" pitchFamily="34" charset="0"/>
              </a:rPr>
              <a:t>15.</a:t>
            </a:r>
            <a:endParaRPr lang="cs-CZ" sz="4800" dirty="0">
              <a:ln w="38100" cap="rnd" cmpd="dbl">
                <a:solidFill>
                  <a:schemeClr val="bg1"/>
                </a:solidFill>
                <a:bevel/>
              </a:ln>
              <a:solidFill>
                <a:srgbClr val="FF0066"/>
              </a:solidFill>
              <a:effectLst/>
              <a:latin typeface="Arial Black" panose="020B0A04020102020204" pitchFamily="34" charset="0"/>
              <a:ea typeface="STHupo" panose="020B0503020204020204" pitchFamily="2" charset="-122"/>
              <a:cs typeface="Arial" panose="020B0604020202020204" pitchFamily="34" charset="0"/>
            </a:endParaRPr>
          </a:p>
          <a:p>
            <a:pPr algn="ctr" eaLnBrk="0" hangingPunct="0">
              <a:defRPr/>
            </a:pPr>
            <a:r>
              <a:rPr lang="cs-CZ" sz="5500" b="0" dirty="0">
                <a:ln w="38100" cap="rnd" cmpd="dbl">
                  <a:solidFill>
                    <a:schemeClr val="bg1"/>
                  </a:solidFill>
                  <a:bevel/>
                </a:ln>
                <a:solidFill>
                  <a:srgbClr val="FF0066"/>
                </a:solidFill>
                <a:effectLst/>
                <a:latin typeface="Wide Latin" panose="020A0A07050505020404" pitchFamily="18" charset="0"/>
                <a:ea typeface="STHupo" panose="020B0503020204020204" pitchFamily="2" charset="-122"/>
                <a:cs typeface="Arial" panose="020B0604020202020204" pitchFamily="34" charset="0"/>
              </a:rPr>
              <a:t>TJ </a:t>
            </a:r>
          </a:p>
          <a:p>
            <a:pPr algn="ctr" eaLnBrk="0" hangingPunct="0">
              <a:defRPr/>
            </a:pPr>
            <a:r>
              <a:rPr lang="cs-CZ" sz="5500" b="0" dirty="0">
                <a:ln w="38100" cap="rnd" cmpd="dbl">
                  <a:solidFill>
                    <a:schemeClr val="bg1"/>
                  </a:solidFill>
                  <a:bevel/>
                </a:ln>
                <a:solidFill>
                  <a:srgbClr val="FF0066"/>
                </a:solidFill>
                <a:effectLst/>
                <a:latin typeface="Wide Latin" panose="020A0A07050505020404" pitchFamily="18" charset="0"/>
                <a:ea typeface="STHupo" panose="020B0503020204020204" pitchFamily="2" charset="-122"/>
                <a:cs typeface="Arial" panose="020B0604020202020204" pitchFamily="34" charset="0"/>
              </a:rPr>
              <a:t>Krupka</a:t>
            </a:r>
          </a:p>
        </p:txBody>
      </p:sp>
      <p:sp>
        <p:nvSpPr>
          <p:cNvPr id="16" name="TextovéPole 15"/>
          <p:cNvSpPr txBox="1"/>
          <p:nvPr/>
        </p:nvSpPr>
        <p:spPr>
          <a:xfrm>
            <a:off x="5410484" y="2683396"/>
            <a:ext cx="4712610" cy="1440160"/>
          </a:xfrm>
          <a:prstGeom prst="rect">
            <a:avLst/>
          </a:prstGeom>
          <a:pattFill prst="solidDmnd">
            <a:fgClr>
              <a:srgbClr val="F6F967"/>
            </a:fgClr>
            <a:bgClr>
              <a:schemeClr val="bg1"/>
            </a:bgClr>
          </a:pattFill>
          <a:ln w="38100" cap="rnd" cmpd="sng">
            <a:solidFill>
              <a:srgbClr val="6600CC"/>
            </a:solidFill>
            <a:prstDash val="solid"/>
            <a:miter lim="800000"/>
          </a:ln>
          <a:effectLst/>
          <a:scene3d>
            <a:camera prst="orthographicFront"/>
            <a:lightRig rig="threePt" dir="t"/>
          </a:scene3d>
          <a:sp3d>
            <a:contourClr>
              <a:schemeClr val="accent1">
                <a:lumMod val="40000"/>
                <a:lumOff val="60000"/>
              </a:schemeClr>
            </a:contourClr>
          </a:sp3d>
        </p:spPr>
        <p:txBody>
          <a:bodyPr wrap="square" rtlCol="0" anchor="ctr">
            <a:noAutofit/>
            <a:sp3d contourW="12700">
              <a:extrusionClr>
                <a:schemeClr val="bg1"/>
              </a:extrusionClr>
              <a:contourClr>
                <a:srgbClr val="FFFFFF"/>
              </a:contourClr>
            </a:sp3d>
          </a:bodyPr>
          <a:lstStyle/>
          <a:p>
            <a:pPr algn="ctr"/>
            <a:r>
              <a:rPr lang="cs-CZ" sz="4000" dirty="0">
                <a:ln w="38100">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effectLst>
                  <a:reflection endPos="0" dist="50800" dir="5400000" sy="-100000" algn="bl" rotWithShape="0"/>
                </a:effectLst>
                <a:latin typeface="Stencil" panose="040409050D0802020404" pitchFamily="82" charset="0"/>
                <a:ea typeface="FangSong" pitchFamily="49" charset="-122"/>
                <a:cs typeface="Arial" panose="020B0604020202020204" pitchFamily="34" charset="0"/>
              </a:rPr>
              <a:t>2.6.2018 sobota    </a:t>
            </a:r>
          </a:p>
          <a:p>
            <a:pPr algn="ctr"/>
            <a:r>
              <a:rPr lang="cs-CZ" sz="3600" dirty="0">
                <a:ln w="38100">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effectLst>
                  <a:reflection endPos="0" dist="50800" dir="5400000" sy="-100000" algn="bl" rotWithShape="0"/>
                </a:effectLst>
                <a:latin typeface="Stencil" panose="040409050D0802020404" pitchFamily="82" charset="0"/>
                <a:ea typeface="FangSong" pitchFamily="49" charset="-122"/>
                <a:cs typeface="Arial" panose="020B0604020202020204" pitchFamily="34" charset="0"/>
              </a:rPr>
              <a:t>10:15 hod  28. kolo</a:t>
            </a:r>
            <a:endParaRPr lang="cs-CZ" sz="2800" dirty="0">
              <a:ln w="38100">
                <a:noFill/>
              </a:ln>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b="100000"/>
                </a:path>
                <a:tileRect t="-100000" r="-100000"/>
              </a:gradFill>
              <a:effectLst>
                <a:reflection endPos="0" dist="50800" dir="5400000" sy="-100000" algn="bl" rotWithShape="0"/>
              </a:effectLst>
              <a:latin typeface="Stencil" panose="040409050D0802020404" pitchFamily="82" charset="0"/>
              <a:ea typeface="FangSong" pitchFamily="49" charset="-122"/>
              <a:cs typeface="Arial" panose="020B0604020202020204" pitchFamily="34" charset="0"/>
            </a:endParaRPr>
          </a:p>
        </p:txBody>
      </p:sp>
      <p:sp>
        <p:nvSpPr>
          <p:cNvPr id="17" name="AutoShape 3" descr="ů§"/>
          <p:cNvSpPr>
            <a:spLocks noChangeArrowheads="1"/>
          </p:cNvSpPr>
          <p:nvPr/>
        </p:nvSpPr>
        <p:spPr bwMode="auto">
          <a:xfrm>
            <a:off x="5400576" y="62846"/>
            <a:ext cx="4752528" cy="1127576"/>
          </a:xfrm>
          <a:prstGeom prst="flowChartAlternateProcess">
            <a:avLst/>
          </a:prstGeom>
          <a:blipFill dpi="0" rotWithShape="1">
            <a:blip r:embed="rId7">
              <a:alphaModFix amt="44000"/>
            </a:blip>
            <a:srcRect/>
            <a:stretch>
              <a:fillRect/>
            </a:stretch>
          </a:blipFill>
          <a:ln w="69850" cap="flat" cmpd="sng">
            <a:gradFill>
              <a:gsLst>
                <a:gs pos="24000">
                  <a:schemeClr val="accent1">
                    <a:lumMod val="45000"/>
                    <a:lumOff val="55000"/>
                  </a:schemeClr>
                </a:gs>
                <a:gs pos="59000">
                  <a:srgbClr val="CCFF33"/>
                </a:gs>
              </a:gsLst>
              <a:lin ang="5400000" scaled="1"/>
            </a:gradFill>
            <a:prstDash val="dash"/>
            <a:bevel/>
            <a:headEnd/>
            <a:tailEnd/>
          </a:ln>
          <a:effectLst/>
          <a:scene3d>
            <a:camera prst="orthographicFront"/>
            <a:lightRig rig="threePt" dir="t"/>
          </a:scene3d>
          <a:sp3d>
            <a:bevelT w="0" h="0" prst="relaxedInset"/>
          </a:sp3d>
        </p:spPr>
        <p:txBody>
          <a:bodyPr wrap="none" lIns="0" tIns="45713" rIns="91425" bIns="45713" anchor="ctr">
            <a:sp3d extrusionH="57150">
              <a:bevelT w="38100" h="38100" prst="slope"/>
            </a:sp3d>
          </a:bodyPr>
          <a:lstStyle/>
          <a:p>
            <a:pPr algn="ctr" eaLnBrk="0" hangingPunct="0">
              <a:defRPr/>
            </a:pPr>
            <a:r>
              <a:rPr lang="cs-CZ" sz="3200" dirty="0">
                <a:ln w="19050" cap="rnd">
                  <a:solidFill>
                    <a:schemeClr val="accent1"/>
                  </a:solidFill>
                  <a:miter lim="800000"/>
                </a:ln>
                <a:latin typeface="Khmer UI" pitchFamily="34" charset="0"/>
                <a:cs typeface="Khmer UI" pitchFamily="34" charset="0"/>
              </a:rPr>
              <a:t> </a:t>
            </a:r>
            <a:r>
              <a:rPr lang="cs-CZ" sz="3600" dirty="0">
                <a:ln w="19050" cap="rnd">
                  <a:noFill/>
                  <a:miter lim="800000"/>
                </a:ln>
                <a:solidFill>
                  <a:srgbClr val="000099"/>
                </a:solidFill>
                <a:latin typeface="Elephant" panose="02020904090505020303" pitchFamily="18" charset="0"/>
                <a:ea typeface="SimHei" pitchFamily="49" charset="-122"/>
                <a:cs typeface="Arial" panose="020B0604020202020204" pitchFamily="34" charset="0"/>
              </a:rPr>
              <a:t>Fotbalový zpravodaj</a:t>
            </a:r>
          </a:p>
          <a:p>
            <a:pPr algn="ctr" eaLnBrk="0" hangingPunct="0">
              <a:defRPr/>
            </a:pPr>
            <a:r>
              <a:rPr lang="cs-CZ" sz="3600" dirty="0">
                <a:ln w="19050" cap="rnd">
                  <a:noFill/>
                  <a:miter lim="800000"/>
                </a:ln>
                <a:solidFill>
                  <a:srgbClr val="000099"/>
                </a:solidFill>
                <a:latin typeface="Elephant" panose="02020904090505020303" pitchFamily="18" charset="0"/>
                <a:ea typeface="SimHei" pitchFamily="49" charset="-122"/>
                <a:cs typeface="Arial" panose="020B0604020202020204" pitchFamily="34" charset="0"/>
              </a:rPr>
              <a:t>SK Štětí, z.s.</a:t>
            </a:r>
          </a:p>
        </p:txBody>
      </p:sp>
      <p:sp>
        <p:nvSpPr>
          <p:cNvPr id="18" name="TextovéPole 17"/>
          <p:cNvSpPr txBox="1">
            <a:spLocks noChangeArrowheads="1"/>
          </p:cNvSpPr>
          <p:nvPr/>
        </p:nvSpPr>
        <p:spPr bwMode="auto">
          <a:xfrm>
            <a:off x="5400576" y="6928594"/>
            <a:ext cx="4579198" cy="338554"/>
          </a:xfrm>
          <a:prstGeom prst="rect">
            <a:avLst/>
          </a:prstGeom>
          <a:noFill/>
          <a:ln w="9525">
            <a:noFill/>
            <a:miter lim="800000"/>
            <a:headEnd/>
            <a:tailEnd/>
          </a:ln>
        </p:spPr>
        <p:txBody>
          <a:bodyPr wrap="square">
            <a:spAutoFit/>
          </a:bodyPr>
          <a:lstStyle/>
          <a:p>
            <a:pPr algn="ctr"/>
            <a:r>
              <a:rPr lang="cs-CZ" sz="1600" dirty="0"/>
              <a:t>www.stetimondifotbal.cz</a:t>
            </a:r>
          </a:p>
        </p:txBody>
      </p:sp>
      <p:sp>
        <p:nvSpPr>
          <p:cNvPr id="19" name="TextovéPole 18"/>
          <p:cNvSpPr txBox="1"/>
          <p:nvPr/>
        </p:nvSpPr>
        <p:spPr>
          <a:xfrm>
            <a:off x="5400576" y="1397705"/>
            <a:ext cx="4722518" cy="1067403"/>
          </a:xfrm>
          <a:prstGeom prst="rect">
            <a:avLst/>
          </a:prstGeom>
          <a:blipFill>
            <a:blip r:embed="rId8">
              <a:extLst>
                <a:ext uri="{BEBA8EAE-BF5A-486C-A8C5-ECC9F3942E4B}">
                  <a14:imgProps xmlns:a14="http://schemas.microsoft.com/office/drawing/2010/main">
                    <a14:imgLayer r:embed="rId9">
                      <a14:imgEffect>
                        <a14:artisticLightScreen trans="8000" gridSize="5"/>
                      </a14:imgEffect>
                    </a14:imgLayer>
                  </a14:imgProps>
                </a:ext>
              </a:extLst>
            </a:blip>
            <a:stretch>
              <a:fillRect/>
            </a:stretch>
          </a:blipFill>
          <a:ln w="57150" cmpd="sng">
            <a:solidFill>
              <a:srgbClr val="FF6600"/>
            </a:solidFill>
            <a:prstDash val="dash"/>
            <a:miter lim="800000"/>
          </a:ln>
          <a:effectLst>
            <a:innerShdw blurRad="63500" dist="50800" dir="10800000">
              <a:srgbClr val="FF3399">
                <a:alpha val="49804"/>
              </a:srgbClr>
            </a:innerShdw>
          </a:effectLst>
          <a:scene3d>
            <a:camera prst="orthographicFront"/>
            <a:lightRig rig="threePt" dir="t"/>
          </a:scene3d>
          <a:sp3d contourW="6350" prstMaterial="matte">
            <a:bevelT w="0" h="0" prst="coolSlant"/>
            <a:extrusionClr>
              <a:srgbClr val="CC00CC"/>
            </a:extrusionClr>
            <a:contourClr>
              <a:schemeClr val="bg1"/>
            </a:contourClr>
          </a:sp3d>
        </p:spPr>
        <p:txBody>
          <a:bodyPr wrap="square" lIns="108000" tIns="36000" rtlCol="0" anchor="ctr">
            <a:spAutoFit/>
          </a:bodyPr>
          <a:lstStyle/>
          <a:p>
            <a:pPr algn="ctr"/>
            <a:r>
              <a:rPr lang="cs-CZ" sz="3200" dirty="0">
                <a:ln w="6350" cap="sq">
                  <a:solidFill>
                    <a:srgbClr val="FF0066"/>
                  </a:solidFill>
                  <a:prstDash val="solid"/>
                  <a:miter lim="800000"/>
                </a:ln>
                <a:solidFill>
                  <a:schemeClr val="bg1"/>
                </a:solidFill>
                <a:effectLst/>
                <a:latin typeface="Broadway" panose="04040905080B02020502" pitchFamily="82" charset="0"/>
                <a:ea typeface="Segoe UI Black" panose="020B0A02040204020203" pitchFamily="34" charset="0"/>
                <a:cs typeface="Arial" panose="020B0604020202020204" pitchFamily="34" charset="0"/>
              </a:rPr>
              <a:t>Sezóna 2017/2018</a:t>
            </a:r>
          </a:p>
          <a:p>
            <a:pPr algn="ctr"/>
            <a:r>
              <a:rPr lang="cs-CZ" sz="3200" dirty="0">
                <a:ln w="6350" cap="sq">
                  <a:solidFill>
                    <a:srgbClr val="FF0066"/>
                  </a:solidFill>
                  <a:prstDash val="solid"/>
                  <a:miter lim="800000"/>
                </a:ln>
                <a:solidFill>
                  <a:schemeClr val="bg1"/>
                </a:solidFill>
                <a:effectLst/>
                <a:latin typeface="Broadway" panose="04040905080B02020502" pitchFamily="82" charset="0"/>
                <a:ea typeface="Segoe UI Black" panose="020B0A02040204020203" pitchFamily="34" charset="0"/>
                <a:cs typeface="Arial" panose="020B0604020202020204" pitchFamily="34" charset="0"/>
              </a:rPr>
              <a:t>Ústecký přebor Jaro</a:t>
            </a:r>
          </a:p>
        </p:txBody>
      </p:sp>
      <p:pic>
        <p:nvPicPr>
          <p:cNvPr id="20" name="Obrázek 19" descr="Vector Logos, &lt;strong&gt;Logo&lt;/strong&gt; Templates Free Download | seeklogo"/>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88608" y="5087923"/>
            <a:ext cx="864096" cy="874995"/>
          </a:xfrm>
          <a:prstGeom prst="rect">
            <a:avLst/>
          </a:prstGeom>
        </p:spPr>
      </p:pic>
      <p:pic>
        <p:nvPicPr>
          <p:cNvPr id="23" name="Obrázek 22"/>
          <p:cNvPicPr>
            <a:picLocks noChangeAspect="1"/>
          </p:cNvPicPr>
          <p:nvPr/>
        </p:nvPicPr>
        <p:blipFill>
          <a:blip r:embed="rId11"/>
          <a:stretch>
            <a:fillRect/>
          </a:stretch>
        </p:blipFill>
        <p:spPr>
          <a:xfrm>
            <a:off x="8784952" y="4747126"/>
            <a:ext cx="1100566" cy="939016"/>
          </a:xfrm>
          <a:prstGeom prst="rect">
            <a:avLst/>
          </a:prstGeom>
        </p:spPr>
      </p:pic>
      <p:sp>
        <p:nvSpPr>
          <p:cNvPr id="2" name="TextovéPole 1"/>
          <p:cNvSpPr txBox="1"/>
          <p:nvPr/>
        </p:nvSpPr>
        <p:spPr>
          <a:xfrm>
            <a:off x="5616600" y="4411588"/>
            <a:ext cx="1512168" cy="646331"/>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3600" dirty="0" smtClean="0">
                <a:latin typeface="Arial Black" panose="020B0A04020102020204" pitchFamily="34" charset="0"/>
              </a:rPr>
              <a:t>3:1</a:t>
            </a:r>
            <a:endParaRPr lang="cs-CZ" sz="3600" dirty="0" smtClean="0">
              <a:latin typeface="Arial Black" panose="020B0A040201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0" name="Text Box 18191"/>
          <p:cNvSpPr txBox="1">
            <a:spLocks noChangeArrowheads="1"/>
          </p:cNvSpPr>
          <p:nvPr/>
        </p:nvSpPr>
        <p:spPr bwMode="auto">
          <a:xfrm>
            <a:off x="6400887" y="739182"/>
            <a:ext cx="184700" cy="615539"/>
          </a:xfrm>
          <a:prstGeom prst="rect">
            <a:avLst/>
          </a:prstGeom>
          <a:noFill/>
          <a:ln w="9525">
            <a:noFill/>
            <a:miter lim="800000"/>
            <a:headEnd/>
            <a:tailEnd/>
          </a:ln>
        </p:spPr>
        <p:txBody>
          <a:bodyPr wrap="none" lIns="91425" tIns="45713" rIns="91425" bIns="45713">
            <a:spAutoFit/>
          </a:bodyPr>
          <a:lstStyle/>
          <a:p>
            <a:endParaRPr lang="cs-CZ" sz="1800" dirty="0">
              <a:solidFill>
                <a:srgbClr val="000000"/>
              </a:solidFill>
              <a:latin typeface="Arial Black" pitchFamily="34" charset="0"/>
            </a:endParaRPr>
          </a:p>
          <a:p>
            <a:endParaRPr lang="cs-CZ" sz="1600" dirty="0">
              <a:solidFill>
                <a:srgbClr val="000000"/>
              </a:solidFill>
              <a:latin typeface="Gill Sans Ultra Bold" pitchFamily="34" charset="-18"/>
            </a:endParaRPr>
          </a:p>
        </p:txBody>
      </p:sp>
      <p:sp>
        <p:nvSpPr>
          <p:cNvPr id="8" name="TextovéPole 7"/>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10</a:t>
            </a:r>
          </a:p>
        </p:txBody>
      </p:sp>
      <p:sp>
        <p:nvSpPr>
          <p:cNvPr id="16" name="TextovéPole 15"/>
          <p:cNvSpPr txBox="1"/>
          <p:nvPr/>
        </p:nvSpPr>
        <p:spPr>
          <a:xfrm>
            <a:off x="7491408"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39</a:t>
            </a:r>
          </a:p>
        </p:txBody>
      </p:sp>
      <p:pic>
        <p:nvPicPr>
          <p:cNvPr id="7170" name="Picture 9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1" name="Picture 9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7172" name="Picture 9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3" name="Picture 9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898525" cy="228600"/>
          </a:xfrm>
          <a:prstGeom prst="rect">
            <a:avLst/>
          </a:prstGeom>
          <a:noFill/>
          <a:ln w="9525">
            <a:miter lim="800000"/>
            <a:headEnd/>
            <a:tailEnd/>
          </a:ln>
        </p:spPr>
      </p:pic>
      <p:pic>
        <p:nvPicPr>
          <p:cNvPr id="7174" name="Picture 9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5" name="Picture 9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898525" cy="228600"/>
          </a:xfrm>
          <a:prstGeom prst="rect">
            <a:avLst/>
          </a:prstGeom>
          <a:noFill/>
          <a:ln w="9525">
            <a:miter lim="800000"/>
            <a:headEnd/>
            <a:tailEnd/>
          </a:ln>
        </p:spPr>
      </p:pic>
      <p:pic>
        <p:nvPicPr>
          <p:cNvPr id="7176" name="Picture 8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7" name="Picture 8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898525" cy="228600"/>
          </a:xfrm>
          <a:prstGeom prst="rect">
            <a:avLst/>
          </a:prstGeom>
          <a:noFill/>
          <a:ln w="9525">
            <a:miter lim="800000"/>
            <a:headEnd/>
            <a:tailEnd/>
          </a:ln>
        </p:spPr>
      </p:pic>
      <p:pic>
        <p:nvPicPr>
          <p:cNvPr id="7178" name="Picture 8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79" name="Picture 8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898525" cy="228600"/>
          </a:xfrm>
          <a:prstGeom prst="rect">
            <a:avLst/>
          </a:prstGeom>
          <a:noFill/>
          <a:ln w="9525">
            <a:miter lim="800000"/>
            <a:headEnd/>
            <a:tailEnd/>
          </a:ln>
        </p:spPr>
      </p:pic>
      <p:pic>
        <p:nvPicPr>
          <p:cNvPr id="7180" name="Picture 8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1" name="Picture 8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898525" cy="228600"/>
          </a:xfrm>
          <a:prstGeom prst="rect">
            <a:avLst/>
          </a:prstGeom>
          <a:noFill/>
          <a:ln w="9525">
            <a:miter lim="800000"/>
            <a:headEnd/>
            <a:tailEnd/>
          </a:ln>
        </p:spPr>
      </p:pic>
      <p:pic>
        <p:nvPicPr>
          <p:cNvPr id="7182" name="Picture 8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3" name="Picture 8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809750"/>
            <a:ext cx="898525" cy="228600"/>
          </a:xfrm>
          <a:prstGeom prst="rect">
            <a:avLst/>
          </a:prstGeom>
          <a:noFill/>
          <a:ln w="9525">
            <a:miter lim="800000"/>
            <a:headEnd/>
            <a:tailEnd/>
          </a:ln>
        </p:spPr>
      </p:pic>
      <p:pic>
        <p:nvPicPr>
          <p:cNvPr id="7184" name="Picture 8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5" name="Picture 8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000250"/>
            <a:ext cx="898525" cy="228600"/>
          </a:xfrm>
          <a:prstGeom prst="rect">
            <a:avLst/>
          </a:prstGeom>
          <a:noFill/>
          <a:ln w="9525">
            <a:miter lim="800000"/>
            <a:headEnd/>
            <a:tailEnd/>
          </a:ln>
        </p:spPr>
      </p:pic>
      <p:pic>
        <p:nvPicPr>
          <p:cNvPr id="7186" name="Picture 7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7" name="Picture 7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190750"/>
            <a:ext cx="898525" cy="228600"/>
          </a:xfrm>
          <a:prstGeom prst="rect">
            <a:avLst/>
          </a:prstGeom>
          <a:noFill/>
          <a:ln w="9525">
            <a:miter lim="800000"/>
            <a:headEnd/>
            <a:tailEnd/>
          </a:ln>
        </p:spPr>
      </p:pic>
      <p:pic>
        <p:nvPicPr>
          <p:cNvPr id="7188" name="Picture 7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89" name="Picture 7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381250"/>
            <a:ext cx="898525" cy="228600"/>
          </a:xfrm>
          <a:prstGeom prst="rect">
            <a:avLst/>
          </a:prstGeom>
          <a:noFill/>
          <a:ln w="9525">
            <a:miter lim="800000"/>
            <a:headEnd/>
            <a:tailEnd/>
          </a:ln>
        </p:spPr>
      </p:pic>
      <p:pic>
        <p:nvPicPr>
          <p:cNvPr id="7190" name="Picture 7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1" name="Picture 7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571750"/>
            <a:ext cx="898525" cy="228600"/>
          </a:xfrm>
          <a:prstGeom prst="rect">
            <a:avLst/>
          </a:prstGeom>
          <a:noFill/>
          <a:ln w="9525">
            <a:miter lim="800000"/>
            <a:headEnd/>
            <a:tailEnd/>
          </a:ln>
        </p:spPr>
      </p:pic>
      <p:pic>
        <p:nvPicPr>
          <p:cNvPr id="7192" name="Picture 7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3" name="Picture 7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4" name="Picture 7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5" name="Picture 7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898525" cy="228600"/>
          </a:xfrm>
          <a:prstGeom prst="rect">
            <a:avLst/>
          </a:prstGeom>
          <a:noFill/>
          <a:ln w="9525">
            <a:miter lim="800000"/>
            <a:headEnd/>
            <a:tailEnd/>
          </a:ln>
        </p:spPr>
      </p:pic>
      <p:pic>
        <p:nvPicPr>
          <p:cNvPr id="7196" name="Picture 6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7" name="Picture 6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898525" cy="230188"/>
          </a:xfrm>
          <a:prstGeom prst="rect">
            <a:avLst/>
          </a:prstGeom>
          <a:noFill/>
          <a:ln w="9525">
            <a:miter lim="800000"/>
            <a:headEnd/>
            <a:tailEnd/>
          </a:ln>
        </p:spPr>
      </p:pic>
      <p:pic>
        <p:nvPicPr>
          <p:cNvPr id="7198" name="Picture 67"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199" name="Picture 66"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143250"/>
            <a:ext cx="898525" cy="228600"/>
          </a:xfrm>
          <a:prstGeom prst="rect">
            <a:avLst/>
          </a:prstGeom>
          <a:noFill/>
          <a:ln w="9525">
            <a:miter lim="800000"/>
            <a:headEnd/>
            <a:tailEnd/>
          </a:ln>
        </p:spPr>
      </p:pic>
      <p:pic>
        <p:nvPicPr>
          <p:cNvPr id="7200" name="Picture 65"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1" name="Picture 64"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3333750"/>
            <a:ext cx="898525" cy="228600"/>
          </a:xfrm>
          <a:prstGeom prst="rect">
            <a:avLst/>
          </a:prstGeom>
          <a:noFill/>
          <a:ln w="9525">
            <a:miter lim="800000"/>
            <a:headEnd/>
            <a:tailEnd/>
          </a:ln>
        </p:spPr>
      </p:pic>
      <p:pic>
        <p:nvPicPr>
          <p:cNvPr id="7202" name="Picture 63"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3" name="Picture 62"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3524250"/>
            <a:ext cx="898525" cy="228600"/>
          </a:xfrm>
          <a:prstGeom prst="rect">
            <a:avLst/>
          </a:prstGeom>
          <a:noFill/>
          <a:ln w="9525">
            <a:miter lim="800000"/>
            <a:headEnd/>
            <a:tailEnd/>
          </a:ln>
        </p:spPr>
      </p:pic>
      <p:pic>
        <p:nvPicPr>
          <p:cNvPr id="7204" name="Picture 61"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5" name="Picture 60"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3714750"/>
            <a:ext cx="898525" cy="228600"/>
          </a:xfrm>
          <a:prstGeom prst="rect">
            <a:avLst/>
          </a:prstGeom>
          <a:noFill/>
          <a:ln w="9525">
            <a:miter lim="800000"/>
            <a:headEnd/>
            <a:tailEnd/>
          </a:ln>
        </p:spPr>
      </p:pic>
      <p:pic>
        <p:nvPicPr>
          <p:cNvPr id="7206" name="Picture 59"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7" name="Picture 58"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3906838"/>
            <a:ext cx="898525" cy="227012"/>
          </a:xfrm>
          <a:prstGeom prst="rect">
            <a:avLst/>
          </a:prstGeom>
          <a:noFill/>
          <a:ln w="9525">
            <a:miter lim="800000"/>
            <a:headEnd/>
            <a:tailEnd/>
          </a:ln>
        </p:spPr>
      </p:pic>
      <p:pic>
        <p:nvPicPr>
          <p:cNvPr id="7208" name="Picture 57"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09" name="Picture 56"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4095750"/>
            <a:ext cx="898525" cy="228600"/>
          </a:xfrm>
          <a:prstGeom prst="rect">
            <a:avLst/>
          </a:prstGeom>
          <a:noFill/>
          <a:ln w="9525">
            <a:miter lim="800000"/>
            <a:headEnd/>
            <a:tailEnd/>
          </a:ln>
        </p:spPr>
      </p:pic>
      <p:pic>
        <p:nvPicPr>
          <p:cNvPr id="7210" name="Picture 55"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1" name="Picture 54"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4286250"/>
            <a:ext cx="898525" cy="228600"/>
          </a:xfrm>
          <a:prstGeom prst="rect">
            <a:avLst/>
          </a:prstGeom>
          <a:noFill/>
          <a:ln w="9525">
            <a:miter lim="800000"/>
            <a:headEnd/>
            <a:tailEnd/>
          </a:ln>
        </p:spPr>
      </p:pic>
      <p:pic>
        <p:nvPicPr>
          <p:cNvPr id="7212" name="Picture 53"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3" name="Picture 52"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4476750"/>
            <a:ext cx="898525" cy="228600"/>
          </a:xfrm>
          <a:prstGeom prst="rect">
            <a:avLst/>
          </a:prstGeom>
          <a:noFill/>
          <a:ln w="9525">
            <a:miter lim="800000"/>
            <a:headEnd/>
            <a:tailEnd/>
          </a:ln>
        </p:spPr>
      </p:pic>
      <p:pic>
        <p:nvPicPr>
          <p:cNvPr id="7214" name="Picture 51"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5" name="Picture 50"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4667250"/>
            <a:ext cx="898525" cy="228600"/>
          </a:xfrm>
          <a:prstGeom prst="rect">
            <a:avLst/>
          </a:prstGeom>
          <a:noFill/>
          <a:ln w="9525">
            <a:miter lim="800000"/>
            <a:headEnd/>
            <a:tailEnd/>
          </a:ln>
        </p:spPr>
      </p:pic>
      <p:pic>
        <p:nvPicPr>
          <p:cNvPr id="7216" name="Picture 49"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7" name="Picture 48"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4857750"/>
            <a:ext cx="898525" cy="228600"/>
          </a:xfrm>
          <a:prstGeom prst="rect">
            <a:avLst/>
          </a:prstGeom>
          <a:noFill/>
          <a:ln w="9525">
            <a:miter lim="800000"/>
            <a:headEnd/>
            <a:tailEnd/>
          </a:ln>
        </p:spPr>
      </p:pic>
      <p:pic>
        <p:nvPicPr>
          <p:cNvPr id="7218" name="Picture 4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19" name="Picture 4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5048250"/>
            <a:ext cx="898525" cy="228600"/>
          </a:xfrm>
          <a:prstGeom prst="rect">
            <a:avLst/>
          </a:prstGeom>
          <a:noFill/>
          <a:ln w="9525">
            <a:miter lim="800000"/>
            <a:headEnd/>
            <a:tailEnd/>
          </a:ln>
        </p:spPr>
      </p:pic>
      <p:pic>
        <p:nvPicPr>
          <p:cNvPr id="7220" name="Picture 4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1" name="Picture 4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5238750"/>
            <a:ext cx="898525" cy="228600"/>
          </a:xfrm>
          <a:prstGeom prst="rect">
            <a:avLst/>
          </a:prstGeom>
          <a:noFill/>
          <a:ln w="9525">
            <a:miter lim="800000"/>
            <a:headEnd/>
            <a:tailEnd/>
          </a:ln>
        </p:spPr>
      </p:pic>
      <p:pic>
        <p:nvPicPr>
          <p:cNvPr id="7222" name="Picture 4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3" name="Picture 4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5429250"/>
            <a:ext cx="898525" cy="228600"/>
          </a:xfrm>
          <a:prstGeom prst="rect">
            <a:avLst/>
          </a:prstGeom>
          <a:noFill/>
          <a:ln w="9525">
            <a:miter lim="800000"/>
            <a:headEnd/>
            <a:tailEnd/>
          </a:ln>
        </p:spPr>
      </p:pic>
      <p:pic>
        <p:nvPicPr>
          <p:cNvPr id="7224" name="Picture 4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5" name="Picture 4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5619750"/>
            <a:ext cx="898525" cy="228600"/>
          </a:xfrm>
          <a:prstGeom prst="rect">
            <a:avLst/>
          </a:prstGeom>
          <a:noFill/>
          <a:ln w="9525">
            <a:miter lim="800000"/>
            <a:headEnd/>
            <a:tailEnd/>
          </a:ln>
        </p:spPr>
      </p:pic>
      <p:pic>
        <p:nvPicPr>
          <p:cNvPr id="7226" name="Picture 3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7" name="Picture 3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5810250"/>
            <a:ext cx="898525" cy="228600"/>
          </a:xfrm>
          <a:prstGeom prst="rect">
            <a:avLst/>
          </a:prstGeom>
          <a:noFill/>
          <a:ln w="9525">
            <a:miter lim="800000"/>
            <a:headEnd/>
            <a:tailEnd/>
          </a:ln>
        </p:spPr>
      </p:pic>
      <p:pic>
        <p:nvPicPr>
          <p:cNvPr id="7228" name="Picture 3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pic>
        <p:nvPicPr>
          <p:cNvPr id="7229" name="Picture 3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000750"/>
            <a:ext cx="898525" cy="228600"/>
          </a:xfrm>
          <a:prstGeom prst="rect">
            <a:avLst/>
          </a:prstGeom>
          <a:noFill/>
          <a:ln w="9525">
            <a:miter lim="800000"/>
            <a:headEnd/>
            <a:tailEnd/>
          </a:ln>
        </p:spPr>
      </p:pic>
      <p:graphicFrame>
        <p:nvGraphicFramePr>
          <p:cNvPr id="66" name="Tabulka 65"/>
          <p:cNvGraphicFramePr>
            <a:graphicFrameLocks noGrp="1"/>
          </p:cNvGraphicFramePr>
          <p:nvPr>
            <p:extLst>
              <p:ext uri="{D42A27DB-BD31-4B8C-83A1-F6EECF244321}">
                <p14:modId xmlns:p14="http://schemas.microsoft.com/office/powerpoint/2010/main" val="25213060"/>
              </p:ext>
            </p:extLst>
          </p:nvPr>
        </p:nvGraphicFramePr>
        <p:xfrm>
          <a:off x="5463677" y="3146028"/>
          <a:ext cx="4617419" cy="3569816"/>
        </p:xfrm>
        <a:graphic>
          <a:graphicData uri="http://schemas.openxmlformats.org/drawingml/2006/table">
            <a:tbl>
              <a:tblPr/>
              <a:tblGrid>
                <a:gridCol w="571261">
                  <a:extLst>
                    <a:ext uri="{9D8B030D-6E8A-4147-A177-3AD203B41FA5}">
                      <a16:colId xmlns:a16="http://schemas.microsoft.com/office/drawing/2014/main" val="4035041799"/>
                    </a:ext>
                  </a:extLst>
                </a:gridCol>
                <a:gridCol w="571261">
                  <a:extLst>
                    <a:ext uri="{9D8B030D-6E8A-4147-A177-3AD203B41FA5}">
                      <a16:colId xmlns:a16="http://schemas.microsoft.com/office/drawing/2014/main" val="3945868842"/>
                    </a:ext>
                  </a:extLst>
                </a:gridCol>
                <a:gridCol w="666585">
                  <a:extLst>
                    <a:ext uri="{9D8B030D-6E8A-4147-A177-3AD203B41FA5}">
                      <a16:colId xmlns:a16="http://schemas.microsoft.com/office/drawing/2014/main" val="2532320613"/>
                    </a:ext>
                  </a:extLst>
                </a:gridCol>
                <a:gridCol w="549837">
                  <a:extLst>
                    <a:ext uri="{9D8B030D-6E8A-4147-A177-3AD203B41FA5}">
                      <a16:colId xmlns:a16="http://schemas.microsoft.com/office/drawing/2014/main" val="3495000097"/>
                    </a:ext>
                  </a:extLst>
                </a:gridCol>
                <a:gridCol w="571261">
                  <a:extLst>
                    <a:ext uri="{9D8B030D-6E8A-4147-A177-3AD203B41FA5}">
                      <a16:colId xmlns:a16="http://schemas.microsoft.com/office/drawing/2014/main" val="3172927102"/>
                    </a:ext>
                  </a:extLst>
                </a:gridCol>
                <a:gridCol w="571261">
                  <a:extLst>
                    <a:ext uri="{9D8B030D-6E8A-4147-A177-3AD203B41FA5}">
                      <a16:colId xmlns:a16="http://schemas.microsoft.com/office/drawing/2014/main" val="369331185"/>
                    </a:ext>
                  </a:extLst>
                </a:gridCol>
                <a:gridCol w="571261">
                  <a:extLst>
                    <a:ext uri="{9D8B030D-6E8A-4147-A177-3AD203B41FA5}">
                      <a16:colId xmlns:a16="http://schemas.microsoft.com/office/drawing/2014/main" val="1218693939"/>
                    </a:ext>
                  </a:extLst>
                </a:gridCol>
                <a:gridCol w="544692">
                  <a:extLst>
                    <a:ext uri="{9D8B030D-6E8A-4147-A177-3AD203B41FA5}">
                      <a16:colId xmlns:a16="http://schemas.microsoft.com/office/drawing/2014/main" val="613626728"/>
                    </a:ext>
                  </a:extLst>
                </a:gridCol>
              </a:tblGrid>
              <a:tr h="475691">
                <a:tc gridSpan="8">
                  <a:txBody>
                    <a:bodyPr/>
                    <a:lstStyle/>
                    <a:p>
                      <a:pPr algn="ctr" fontAlgn="ctr"/>
                      <a:r>
                        <a:rPr lang="cs-CZ" sz="1200" b="0" i="0" u="none" strike="noStrike" dirty="0">
                          <a:solidFill>
                            <a:srgbClr val="000000"/>
                          </a:solidFill>
                          <a:effectLst/>
                          <a:latin typeface="Arial Black" panose="020B0A04020102020204" pitchFamily="34" charset="0"/>
                        </a:rPr>
                        <a:t>Turnaj starší přípravky </a:t>
                      </a:r>
                      <a:r>
                        <a:rPr lang="cs-CZ" sz="1200" b="0" i="0" u="none" strike="noStrike" dirty="0" err="1">
                          <a:solidFill>
                            <a:srgbClr val="000000"/>
                          </a:solidFill>
                          <a:effectLst/>
                          <a:latin typeface="Arial Black" panose="020B0A04020102020204" pitchFamily="34" charset="0"/>
                        </a:rPr>
                        <a:t>Pokratice</a:t>
                      </a:r>
                      <a:r>
                        <a:rPr lang="cs-CZ" sz="1200" b="0" i="0" u="none" strike="noStrike" dirty="0">
                          <a:solidFill>
                            <a:srgbClr val="000000"/>
                          </a:solidFill>
                          <a:effectLst/>
                          <a:latin typeface="Arial Black" panose="020B0A04020102020204" pitchFamily="34" charset="0"/>
                        </a:rPr>
                        <a:t> 13.5.2018                                                                     Skupina o 9. – 12. místo „I“ pohár</a:t>
                      </a:r>
                    </a:p>
                  </a:txBody>
                  <a:tcPr marL="3152" marR="3152" marT="3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26305605"/>
                  </a:ext>
                </a:extLst>
              </a:tr>
              <a:tr h="632443">
                <a:tc>
                  <a:txBody>
                    <a:bodyPr/>
                    <a:lstStyle/>
                    <a:p>
                      <a:pPr algn="ctr" fontAlgn="ctr"/>
                      <a:r>
                        <a:rPr lang="cs-CZ" sz="800" b="0" i="0" u="none" strike="noStrike" dirty="0">
                          <a:solidFill>
                            <a:srgbClr val="000000"/>
                          </a:solidFill>
                          <a:effectLst/>
                          <a:latin typeface="Arial Black" panose="020B0A04020102020204" pitchFamily="34" charset="0"/>
                        </a:rPr>
                        <a:t> </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900" b="1" i="0" u="none" strike="noStrike" dirty="0">
                          <a:solidFill>
                            <a:srgbClr val="009900"/>
                          </a:solidFill>
                          <a:effectLst/>
                          <a:latin typeface="Arial Black" panose="020B0A04020102020204" pitchFamily="34" charset="0"/>
                        </a:rPr>
                        <a:t> SK Štětí  </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9900"/>
                          </a:solidFill>
                          <a:effectLst/>
                          <a:latin typeface="Arial Black" panose="020B0A04020102020204" pitchFamily="34" charset="0"/>
                        </a:rPr>
                        <a:t>Libotenice</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9900"/>
                          </a:solidFill>
                          <a:effectLst/>
                          <a:latin typeface="Arial Black" panose="020B0A04020102020204" pitchFamily="34" charset="0"/>
                        </a:rPr>
                        <a:t>FK Vchynice/Sulejovice</a:t>
                      </a:r>
                      <a:endParaRPr lang="cs-CZ" sz="800" b="1" i="0" u="none" strike="noStrike" dirty="0">
                        <a:solidFill>
                          <a:srgbClr val="0099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9900"/>
                          </a:solidFill>
                          <a:effectLst/>
                          <a:latin typeface="Arial Black" panose="020B0A04020102020204" pitchFamily="34" charset="0"/>
                        </a:rPr>
                        <a:t>TJ Sokol </a:t>
                      </a:r>
                      <a:r>
                        <a:rPr lang="cs-CZ" sz="800" b="1" i="0" u="none" strike="noStrike" dirty="0" err="1">
                          <a:solidFill>
                            <a:srgbClr val="009900"/>
                          </a:solidFill>
                          <a:effectLst/>
                          <a:latin typeface="Arial Black" panose="020B0A04020102020204" pitchFamily="34" charset="0"/>
                        </a:rPr>
                        <a:t>Pokratice</a:t>
                      </a:r>
                      <a:endParaRPr lang="cs-CZ" sz="800" b="1" i="0" u="none" strike="noStrike" dirty="0">
                        <a:solidFill>
                          <a:srgbClr val="0099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0" i="0" u="none" strike="noStrike" dirty="0">
                          <a:solidFill>
                            <a:srgbClr val="009900"/>
                          </a:solidFill>
                          <a:effectLst/>
                          <a:latin typeface="Arial Black" panose="020B0A04020102020204" pitchFamily="34" charset="0"/>
                        </a:rPr>
                        <a:t>Body</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dirty="0">
                          <a:solidFill>
                            <a:srgbClr val="009900"/>
                          </a:solidFill>
                          <a:effectLst/>
                          <a:latin typeface="Arial Black" panose="020B0A04020102020204" pitchFamily="34" charset="0"/>
                        </a:rPr>
                        <a:t>Skóre</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dirty="0">
                          <a:solidFill>
                            <a:srgbClr val="009900"/>
                          </a:solidFill>
                          <a:effectLst/>
                          <a:latin typeface="Arial Black" panose="020B0A04020102020204" pitchFamily="34" charset="0"/>
                        </a:rPr>
                        <a:t>Pořadí</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061320974"/>
                  </a:ext>
                </a:extLst>
              </a:tr>
              <a:tr h="632443">
                <a:tc>
                  <a:txBody>
                    <a:bodyPr/>
                    <a:lstStyle/>
                    <a:p>
                      <a:pPr algn="ctr" fontAlgn="ctr"/>
                      <a:r>
                        <a:rPr lang="cs-CZ" sz="900" b="1" i="0" u="none" strike="noStrike">
                          <a:solidFill>
                            <a:srgbClr val="009900"/>
                          </a:solidFill>
                          <a:effectLst/>
                          <a:latin typeface="Arial Black" panose="020B0A04020102020204" pitchFamily="34" charset="0"/>
                        </a:rPr>
                        <a:t> SK Štětí  </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9:4</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6:0</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2:6</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6</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17:10</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2</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414356"/>
                  </a:ext>
                </a:extLst>
              </a:tr>
              <a:tr h="632443">
                <a:tc>
                  <a:txBody>
                    <a:bodyPr/>
                    <a:lstStyle/>
                    <a:p>
                      <a:pPr algn="ctr" fontAlgn="ctr"/>
                      <a:r>
                        <a:rPr lang="cs-CZ" sz="900" b="1" i="0" u="none" strike="noStrike" dirty="0">
                          <a:solidFill>
                            <a:srgbClr val="009900"/>
                          </a:solidFill>
                          <a:effectLst/>
                          <a:latin typeface="Arial Black" panose="020B0A04020102020204" pitchFamily="34" charset="0"/>
                        </a:rPr>
                        <a:t>Libotenice</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4:9</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4:2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2:9</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3</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10:20</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3</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14350"/>
                  </a:ext>
                </a:extLst>
              </a:tr>
              <a:tr h="632443">
                <a:tc>
                  <a:txBody>
                    <a:bodyPr/>
                    <a:lstStyle/>
                    <a:p>
                      <a:pPr algn="ctr" fontAlgn="ctr"/>
                      <a:r>
                        <a:rPr lang="cs-CZ" sz="900" b="1" i="0" u="none" strike="noStrike" dirty="0">
                          <a:solidFill>
                            <a:srgbClr val="009900"/>
                          </a:solidFill>
                          <a:effectLst/>
                          <a:latin typeface="Arial Black" panose="020B0A04020102020204" pitchFamily="34" charset="0"/>
                        </a:rPr>
                        <a:t>Vchynice/Sulejovice</a:t>
                      </a:r>
                      <a:endParaRPr lang="cs-CZ" sz="700" b="1" i="0" u="none" strike="noStrike" dirty="0">
                        <a:solidFill>
                          <a:srgbClr val="009900"/>
                        </a:solidFill>
                        <a:effectLst/>
                        <a:latin typeface="Arial Black" panose="020B0A04020102020204" pitchFamily="34" charset="0"/>
                      </a:endParaRP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0:6</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2:4</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2:9</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0</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4:19</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4</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502213"/>
                  </a:ext>
                </a:extLst>
              </a:tr>
              <a:tr h="564353">
                <a:tc>
                  <a:txBody>
                    <a:bodyPr/>
                    <a:lstStyle/>
                    <a:p>
                      <a:pPr algn="ctr" fontAlgn="ctr"/>
                      <a:r>
                        <a:rPr lang="cs-CZ" sz="900" b="1" i="0" u="none" strike="noStrike" dirty="0">
                          <a:solidFill>
                            <a:srgbClr val="009900"/>
                          </a:solidFill>
                          <a:effectLst/>
                          <a:latin typeface="Arial Black" panose="020B0A04020102020204" pitchFamily="34" charset="0"/>
                        </a:rPr>
                        <a:t>TJ Sokol </a:t>
                      </a:r>
                      <a:r>
                        <a:rPr lang="cs-CZ" sz="800" b="1" i="0" u="none" strike="noStrike" dirty="0" err="1">
                          <a:solidFill>
                            <a:srgbClr val="009900"/>
                          </a:solidFill>
                          <a:effectLst/>
                          <a:latin typeface="Arial Black" panose="020B0A04020102020204" pitchFamily="34" charset="0"/>
                        </a:rPr>
                        <a:t>Pokratice</a:t>
                      </a:r>
                      <a:endParaRPr lang="cs-CZ" sz="600" b="1" i="0" u="none" strike="noStrike" dirty="0">
                        <a:solidFill>
                          <a:srgbClr val="009900"/>
                        </a:solidFill>
                        <a:effectLst/>
                        <a:latin typeface="Arial Black" panose="020B0A04020102020204" pitchFamily="34" charset="0"/>
                      </a:endParaRP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6:2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9:2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9:2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400" b="1" i="0" u="none" strike="noStrike" dirty="0">
                          <a:solidFill>
                            <a:srgbClr val="000000"/>
                          </a:solidFill>
                          <a:effectLst/>
                          <a:latin typeface="Arial Black" panose="020B0A04020102020204" pitchFamily="34" charset="0"/>
                        </a:rPr>
                        <a:t>9</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24:6</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1</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739524"/>
                  </a:ext>
                </a:extLst>
              </a:tr>
            </a:tbl>
          </a:graphicData>
        </a:graphic>
      </p:graphicFrame>
      <p:sp>
        <p:nvSpPr>
          <p:cNvPr id="67" name="TextovéPole 66"/>
          <p:cNvSpPr txBox="1"/>
          <p:nvPr/>
        </p:nvSpPr>
        <p:spPr>
          <a:xfrm>
            <a:off x="5463677" y="163116"/>
            <a:ext cx="4617419" cy="1323439"/>
          </a:xfrm>
          <a:prstGeom prst="rect">
            <a:avLst/>
          </a:prstGeom>
          <a:pattFill prst="dashUpDiag">
            <a:fgClr>
              <a:schemeClr val="accent1"/>
            </a:fgClr>
            <a:bgClr>
              <a:schemeClr val="bg1"/>
            </a:bgClr>
          </a:pattFill>
          <a:effectLst>
            <a:glow rad="101600">
              <a:srgbClr val="FF3399">
                <a:alpha val="40000"/>
              </a:srgbClr>
            </a:glow>
            <a:softEdge rad="241300"/>
          </a:effectLst>
        </p:spPr>
        <p:txBody>
          <a:bodyPr wrap="square" rtlCol="0">
            <a:spAutoFit/>
          </a:bodyPr>
          <a:lstStyle/>
          <a:p>
            <a:pPr algn="ctr"/>
            <a:r>
              <a:rPr lang="cs-CZ" sz="2000" dirty="0">
                <a:latin typeface="Arial Black" panose="020B0A04020102020204" pitchFamily="34" charset="0"/>
              </a:rPr>
              <a:t>V </a:t>
            </a:r>
            <a:r>
              <a:rPr lang="cs-CZ" sz="2000" dirty="0" err="1">
                <a:latin typeface="Arial Black" panose="020B0A04020102020204" pitchFamily="34" charset="0"/>
              </a:rPr>
              <a:t>Pokraticích</a:t>
            </a:r>
            <a:r>
              <a:rPr lang="cs-CZ" sz="2000" dirty="0">
                <a:latin typeface="Arial Black" panose="020B0A04020102020204" pitchFamily="34" charset="0"/>
              </a:rPr>
              <a:t> obsadila starší přípravka 2. místo a celkově to znamená místo 10. v okresním poháru 2017-2018</a:t>
            </a:r>
          </a:p>
        </p:txBody>
      </p:sp>
      <p:sp>
        <p:nvSpPr>
          <p:cNvPr id="68" name="TextovéPole 67"/>
          <p:cNvSpPr txBox="1"/>
          <p:nvPr/>
        </p:nvSpPr>
        <p:spPr>
          <a:xfrm>
            <a:off x="5463677" y="1739448"/>
            <a:ext cx="4617419" cy="1323439"/>
          </a:xfrm>
          <a:prstGeom prst="rect">
            <a:avLst/>
          </a:prstGeom>
          <a:solidFill>
            <a:srgbClr val="99FFCC"/>
          </a:solidFill>
          <a:effectLst>
            <a:glow rad="101600">
              <a:srgbClr val="FFFF66">
                <a:alpha val="40000"/>
              </a:srgbClr>
            </a:glow>
            <a:softEdge rad="241300"/>
          </a:effectLst>
        </p:spPr>
        <p:txBody>
          <a:bodyPr wrap="square" rtlCol="0">
            <a:spAutoFit/>
          </a:bodyPr>
          <a:lstStyle/>
          <a:p>
            <a:r>
              <a:rPr lang="cs-CZ" sz="1600" u="sng" dirty="0">
                <a:latin typeface="Arial" panose="020B0604020202020204" pitchFamily="34" charset="0"/>
                <a:cs typeface="Arial" panose="020B0604020202020204" pitchFamily="34" charset="0"/>
              </a:rPr>
              <a:t>Sestava:</a:t>
            </a:r>
            <a:r>
              <a:rPr lang="cs-CZ" sz="1600" dirty="0">
                <a:latin typeface="Arial" panose="020B0604020202020204" pitchFamily="34" charset="0"/>
                <a:cs typeface="Arial" panose="020B0604020202020204" pitchFamily="34" charset="0"/>
              </a:rPr>
              <a:t> David Bílek, </a:t>
            </a:r>
            <a:r>
              <a:rPr lang="cs-CZ" sz="1600" dirty="0" err="1">
                <a:latin typeface="Arial" panose="020B0604020202020204" pitchFamily="34" charset="0"/>
                <a:cs typeface="Arial" panose="020B0604020202020204" pitchFamily="34" charset="0"/>
              </a:rPr>
              <a:t>Domink</a:t>
            </a:r>
            <a:r>
              <a:rPr lang="cs-CZ" sz="1600" dirty="0">
                <a:latin typeface="Arial" panose="020B0604020202020204" pitchFamily="34" charset="0"/>
                <a:cs typeface="Arial" panose="020B0604020202020204" pitchFamily="34" charset="0"/>
              </a:rPr>
              <a:t> Božík, Jan Brabec, Petr Bradáč, Max </a:t>
            </a:r>
            <a:r>
              <a:rPr lang="cs-CZ" sz="1600" dirty="0" err="1">
                <a:latin typeface="Arial" panose="020B0604020202020204" pitchFamily="34" charset="0"/>
                <a:cs typeface="Arial" panose="020B0604020202020204" pitchFamily="34" charset="0"/>
              </a:rPr>
              <a:t>Homoliak</a:t>
            </a:r>
            <a:r>
              <a:rPr lang="cs-CZ" sz="1600" dirty="0">
                <a:latin typeface="Arial" panose="020B0604020202020204" pitchFamily="34" charset="0"/>
                <a:cs typeface="Arial" panose="020B0604020202020204" pitchFamily="34" charset="0"/>
              </a:rPr>
              <a:t>, Tomáš </a:t>
            </a:r>
            <a:r>
              <a:rPr lang="cs-CZ" sz="1600" dirty="0" err="1">
                <a:latin typeface="Arial" panose="020B0604020202020204" pitchFamily="34" charset="0"/>
                <a:cs typeface="Arial" panose="020B0604020202020204" pitchFamily="34" charset="0"/>
              </a:rPr>
              <a:t>Kýček</a:t>
            </a:r>
            <a:r>
              <a:rPr lang="cs-CZ" sz="1600" dirty="0">
                <a:latin typeface="Arial" panose="020B0604020202020204" pitchFamily="34" charset="0"/>
                <a:cs typeface="Arial" panose="020B0604020202020204" pitchFamily="34" charset="0"/>
              </a:rPr>
              <a:t>, Eliška Merhautová, Jaroslav Pačes, Dominik Štefl</a:t>
            </a:r>
          </a:p>
          <a:p>
            <a:r>
              <a:rPr lang="cs-CZ" sz="1600" u="sng" dirty="0">
                <a:latin typeface="Arial" panose="020B0604020202020204" pitchFamily="34" charset="0"/>
                <a:cs typeface="Arial" panose="020B0604020202020204" pitchFamily="34" charset="0"/>
              </a:rPr>
              <a:t>Vedoucí</a:t>
            </a:r>
            <a:r>
              <a:rPr lang="cs-CZ" sz="1600" dirty="0">
                <a:latin typeface="Arial" panose="020B0604020202020204" pitchFamily="34" charset="0"/>
                <a:cs typeface="Arial" panose="020B0604020202020204" pitchFamily="34" charset="0"/>
              </a:rPr>
              <a:t>: Martin Nedomlel</a:t>
            </a:r>
          </a:p>
        </p:txBody>
      </p:sp>
      <p:sp>
        <p:nvSpPr>
          <p:cNvPr id="2" name="Obdélník 1"/>
          <p:cNvSpPr/>
          <p:nvPr/>
        </p:nvSpPr>
        <p:spPr>
          <a:xfrm>
            <a:off x="169237" y="523156"/>
            <a:ext cx="4680520" cy="5678799"/>
          </a:xfrm>
          <a:prstGeom prst="rect">
            <a:avLst/>
          </a:prstGeom>
        </p:spPr>
        <p:txBody>
          <a:bodyPr wrap="square">
            <a:spAutoFit/>
          </a:bodyPr>
          <a:lstStyle/>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mohl náskok navýšit ještě Slavíček, ale byl v moc těžkém úhlu a navíc brankář stačil balón lehce tečovat na roh. Začátek 2. půle byl v režii našeho týmu. Fotbalové galapředstavení předvedl David Mencl ve 49. minutě. Převzal míč na polovině hřiště a vydal se s ním na dlouhý výlet. Přešel jednoho obránce, postupně se přiblížil k vápnu, kde ho nezastavila ani dvojice bránících hráčů, připravil si balón na svoji levačku a brankář domácích se mohl na své spoluhráče rozčilovat, jak chtěl, ale při tom mu nezbylo nic jiného než vytahovat míč ze sítě podruhé. V 58. minutě jsme založili rychlý útok, Vokoun přihrál Walterovi, ale ten trefil jen vybíhajícího gólmana. Naštěstí se míč vrátil k Vokounovi a po jeho dorážce těsně si míč těsně před brankářem našel jediný hrbol na hřišti a vedli jsme 3:0. Jiří Vokoun touto brankou převzal žezlo dosavadního nejlepšího střelce týmu po Davidu Brandejsovi. Tříbrankové vedení nás na malou chvilku ukolébalo a Žatci se za další 3 minuty podařilo snížit na 1:3. Míč před dobíhajícím Petrem </a:t>
            </a:r>
            <a:r>
              <a:rPr lang="cs-CZ" sz="1000" b="0" dirty="0" err="1">
                <a:latin typeface="Arial" panose="020B0604020202020204" pitchFamily="34" charset="0"/>
                <a:ea typeface="Calibri" panose="020F0502020204030204" pitchFamily="34" charset="0"/>
                <a:cs typeface="Arial" panose="020B0604020202020204" pitchFamily="34" charset="0"/>
              </a:rPr>
              <a:t>Klincem</a:t>
            </a:r>
            <a:r>
              <a:rPr lang="cs-CZ" sz="1000" b="0" dirty="0">
                <a:latin typeface="Arial" panose="020B0604020202020204" pitchFamily="34" charset="0"/>
                <a:ea typeface="Calibri" panose="020F0502020204030204" pitchFamily="34" charset="0"/>
                <a:cs typeface="Arial" panose="020B0604020202020204" pitchFamily="34" charset="0"/>
              </a:rPr>
              <a:t> se snažil odkopnout od zadní tyče do bezpečí Jaroslav Černý, ale ten nakonec skončil i s ním v síti. Branka byla posouzena jako vlastní. Domácí ožili, vycítili šanci, ale všechno to bylo bez nějakých brankových příležitostí. Snad jen střela Pavla </a:t>
            </a:r>
            <a:r>
              <a:rPr lang="cs-CZ" sz="1000" b="0" dirty="0" err="1">
                <a:latin typeface="Arial" panose="020B0604020202020204" pitchFamily="34" charset="0"/>
                <a:ea typeface="Calibri" panose="020F0502020204030204" pitchFamily="34" charset="0"/>
                <a:cs typeface="Arial" panose="020B0604020202020204" pitchFamily="34" charset="0"/>
              </a:rPr>
              <a:t>Hassmana</a:t>
            </a:r>
            <a:r>
              <a:rPr lang="cs-CZ" sz="1000" b="0" dirty="0">
                <a:latin typeface="Arial" panose="020B0604020202020204" pitchFamily="34" charset="0"/>
                <a:ea typeface="Calibri" panose="020F0502020204030204" pitchFamily="34" charset="0"/>
                <a:cs typeface="Arial" panose="020B0604020202020204" pitchFamily="34" charset="0"/>
              </a:rPr>
              <a:t> z velké dálky, která ale skončila vysoko nad brankou. Průběh utkání jsme kontrolovali a  z volného přímého kopu v 73. minutě mohli vedení pojistit. Martin Rejman ale trefil jen zeď. Střelecký svátek měl dnes David Mencl. Do konce zbývalo 15 minut. Obrana opět jen sledovala, jak prochází mezi nimi a zakončuje už na 4:1. Tímto gólem bylo o osudu utkání definitivně rozhodnuto. Našli jsme si čas na střídání a těšili se na vítězné oslavy. V samotném závěru k jedné korekci výsledku ještě došlo. Do střely </a:t>
            </a:r>
            <a:r>
              <a:rPr lang="cs-CZ" sz="1000" b="0" dirty="0" err="1">
                <a:latin typeface="Arial" panose="020B0604020202020204" pitchFamily="34" charset="0"/>
                <a:ea typeface="Calibri" panose="020F0502020204030204" pitchFamily="34" charset="0"/>
                <a:cs typeface="Arial" panose="020B0604020202020204" pitchFamily="34" charset="0"/>
              </a:rPr>
              <a:t>Hassmana</a:t>
            </a:r>
            <a:r>
              <a:rPr lang="cs-CZ" sz="1000" b="0" dirty="0">
                <a:latin typeface="Arial" panose="020B0604020202020204" pitchFamily="34" charset="0"/>
                <a:ea typeface="Calibri" panose="020F0502020204030204" pitchFamily="34" charset="0"/>
                <a:cs typeface="Arial" panose="020B0604020202020204" pitchFamily="34" charset="0"/>
              </a:rPr>
              <a:t> se postavil Dominik Beruška, míč ho trefil, ale bohužel tak nešťastně, že bezmocného Gabriela přelétl a skončil v síti. Druhá vlastní branka Štětí znamenala i konečný výsledek 4:2. </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Branky:</a:t>
            </a:r>
            <a:r>
              <a:rPr lang="cs-CZ" sz="1000" b="0" dirty="0">
                <a:latin typeface="Arial" panose="020B0604020202020204" pitchFamily="34" charset="0"/>
                <a:ea typeface="Calibri" panose="020F0502020204030204" pitchFamily="34" charset="0"/>
                <a:cs typeface="Arial" panose="020B0604020202020204" pitchFamily="34" charset="0"/>
              </a:rPr>
              <a:t> Vokoun 2, Mencl 2</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Sestava</a:t>
            </a:r>
            <a:r>
              <a:rPr lang="cs-CZ" sz="1000" b="0" dirty="0">
                <a:latin typeface="Arial" panose="020B0604020202020204" pitchFamily="34" charset="0"/>
                <a:ea typeface="Calibri" panose="020F0502020204030204" pitchFamily="34" charset="0"/>
                <a:cs typeface="Arial" panose="020B0604020202020204" pitchFamily="34" charset="0"/>
              </a:rPr>
              <a:t>: Gabriel-</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(56. Černý), Vacek,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Mencl-</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Slavíček,Vokoun</a:t>
            </a:r>
            <a:r>
              <a:rPr lang="cs-CZ" sz="1000" b="0" dirty="0">
                <a:latin typeface="Arial" panose="020B0604020202020204" pitchFamily="34" charset="0"/>
                <a:ea typeface="Calibri" panose="020F0502020204030204" pitchFamily="34" charset="0"/>
                <a:cs typeface="Arial" panose="020B0604020202020204" pitchFamily="34" charset="0"/>
              </a:rPr>
              <a:t>(86.Kucler), </a:t>
            </a:r>
          </a:p>
          <a:p>
            <a:pPr>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Rejman,Beruška</a:t>
            </a:r>
            <a:r>
              <a:rPr lang="cs-CZ" sz="1000" b="0" dirty="0">
                <a:latin typeface="Arial" panose="020B0604020202020204" pitchFamily="34" charset="0"/>
                <a:ea typeface="Calibri" panose="020F0502020204030204" pitchFamily="34" charset="0"/>
                <a:cs typeface="Arial" panose="020B0604020202020204" pitchFamily="34" charset="0"/>
              </a:rPr>
              <a:t>, Faust-Walter(81.Feko)</a:t>
            </a: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Připraveni:</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P.Stejskal</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Trenér: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J.Ransdorf</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K.Zuna</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Vedoucí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M.Plíšek</a:t>
            </a:r>
            <a:endParaRPr lang="cs-CZ" sz="10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00" b="0" u="sng" dirty="0">
                <a:latin typeface="Arial" panose="020B0604020202020204" pitchFamily="34" charset="0"/>
                <a:ea typeface="Calibri" panose="020F0502020204030204" pitchFamily="34" charset="0"/>
                <a:cs typeface="Arial" panose="020B0604020202020204" pitchFamily="34" charset="0"/>
              </a:rPr>
              <a:t>Rozhodčí:</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T.Doubek-J.Vacek</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L.Mollinger</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u="sng" dirty="0">
                <a:latin typeface="Arial" panose="020B0604020202020204" pitchFamily="34" charset="0"/>
                <a:ea typeface="Calibri" panose="020F0502020204030204" pitchFamily="34" charset="0"/>
                <a:cs typeface="Arial" panose="020B0604020202020204" pitchFamily="34" charset="0"/>
              </a:rPr>
              <a:t>Delegát:</a:t>
            </a:r>
            <a:r>
              <a:rPr lang="cs-CZ" sz="1000" b="0" dirty="0">
                <a:latin typeface="Arial" panose="020B0604020202020204" pitchFamily="34" charset="0"/>
                <a:ea typeface="Calibri" panose="020F0502020204030204" pitchFamily="34" charset="0"/>
                <a:cs typeface="Arial" panose="020B0604020202020204" pitchFamily="34" charset="0"/>
              </a:rPr>
              <a:t> </a:t>
            </a:r>
            <a:r>
              <a:rPr lang="cs-CZ" sz="1000" b="0" dirty="0" err="1">
                <a:latin typeface="Arial" panose="020B0604020202020204" pitchFamily="34" charset="0"/>
                <a:ea typeface="Calibri" panose="020F0502020204030204" pitchFamily="34" charset="0"/>
                <a:cs typeface="Arial" panose="020B0604020202020204" pitchFamily="34" charset="0"/>
              </a:rPr>
              <a:t>P.Kalista</a:t>
            </a:r>
            <a:r>
              <a:rPr lang="cs-CZ" sz="1000" b="0" dirty="0">
                <a:latin typeface="Arial" panose="020B0604020202020204" pitchFamily="34" charset="0"/>
                <a:ea typeface="Calibri" panose="020F0502020204030204" pitchFamily="34" charset="0"/>
                <a:cs typeface="Arial" panose="020B0604020202020204" pitchFamily="34" charset="0"/>
              </a:rPr>
              <a:t>   150 diváků  </a:t>
            </a:r>
          </a:p>
        </p:txBody>
      </p:sp>
      <p:sp>
        <p:nvSpPr>
          <p:cNvPr id="3" name="TextovéPole 2"/>
          <p:cNvSpPr txBox="1"/>
          <p:nvPr/>
        </p:nvSpPr>
        <p:spPr>
          <a:xfrm>
            <a:off x="143992" y="91108"/>
            <a:ext cx="4896544" cy="276999"/>
          </a:xfrm>
          <a:prstGeom prst="rect">
            <a:avLst/>
          </a:prstGeom>
          <a:pattFill prst="trellis">
            <a:fgClr>
              <a:srgbClr val="99FFCC"/>
            </a:fgClr>
            <a:bgClr>
              <a:schemeClr val="bg1"/>
            </a:bgClr>
          </a:pattFill>
          <a:effectLst>
            <a:softEdge rad="0"/>
          </a:effectLst>
        </p:spPr>
        <p:txBody>
          <a:bodyPr wrap="square" rtlCol="0">
            <a:spAutoFit/>
          </a:bodyPr>
          <a:lstStyle/>
          <a:p>
            <a:pPr algn="ctr"/>
            <a:r>
              <a:rPr lang="cs-CZ" dirty="0">
                <a:latin typeface="Arial Black" panose="020B0A04020102020204" pitchFamily="34" charset="0"/>
              </a:rPr>
              <a:t>Pokračování SK Štětí-FK Slavoj Žatec 26.5.2018</a:t>
            </a:r>
          </a:p>
        </p:txBody>
      </p:sp>
      <p:pic>
        <p:nvPicPr>
          <p:cNvPr id="4" name="Obrázek 3" descr="&lt;strong&gt;Soccer&lt;/strong&gt; &lt;strong&gt;Ball&lt;/strong&gt; Clipart Free Stock Photo HD - Public Domain ..."/>
          <p:cNvPicPr>
            <a:picLocks noChangeAspect="1"/>
          </p:cNvPicPr>
          <p:nvPr/>
        </p:nvPicPr>
        <p:blipFill>
          <a:blip r:embed="rId63">
            <a:extLst>
              <a:ext uri="{28A0092B-C50C-407E-A947-70E740481C1C}">
                <a14:useLocalDpi xmlns:a14="http://schemas.microsoft.com/office/drawing/2010/main" val="0"/>
              </a:ext>
            </a:extLst>
          </a:blip>
          <a:stretch>
            <a:fillRect/>
          </a:stretch>
        </p:blipFill>
        <p:spPr>
          <a:xfrm>
            <a:off x="2509496" y="6306025"/>
            <a:ext cx="658831" cy="865132"/>
          </a:xfrm>
          <a:prstGeom prst="rect">
            <a:avLst/>
          </a:prstGeom>
        </p:spPr>
      </p:pic>
    </p:spTree>
  </p:cSld>
  <p:clrMapOvr>
    <a:masterClrMapping/>
  </p:clrMapOvr>
  <p:transition>
    <p:pull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ovéPole 8"/>
          <p:cNvSpPr txBox="1"/>
          <p:nvPr/>
        </p:nvSpPr>
        <p:spPr>
          <a:xfrm rot="875639">
            <a:off x="7632824" y="6932448"/>
            <a:ext cx="360040"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11</a:t>
            </a:r>
          </a:p>
        </p:txBody>
      </p:sp>
      <p:sp>
        <p:nvSpPr>
          <p:cNvPr id="16" name="TextovéPole 15"/>
          <p:cNvSpPr txBox="1"/>
          <p:nvPr/>
        </p:nvSpPr>
        <p:spPr>
          <a:xfrm>
            <a:off x="1802777" y="6932448"/>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38</a:t>
            </a:r>
          </a:p>
        </p:txBody>
      </p:sp>
      <p:sp>
        <p:nvSpPr>
          <p:cNvPr id="2" name="Obdélník 1"/>
          <p:cNvSpPr/>
          <p:nvPr/>
        </p:nvSpPr>
        <p:spPr>
          <a:xfrm>
            <a:off x="5544593" y="148906"/>
            <a:ext cx="4486378" cy="5293757"/>
          </a:xfrm>
          <a:prstGeom prst="rect">
            <a:avLst/>
          </a:prstGeom>
          <a:blipFill>
            <a:blip r:embed="rId3"/>
            <a:stretch>
              <a:fillRect/>
            </a:stretch>
          </a:blipFill>
          <a:ln w="85725">
            <a:solidFill>
              <a:schemeClr val="accent1"/>
            </a:solidFill>
            <a:prstDash val="dashDot"/>
          </a:ln>
        </p:spPr>
        <p:txBody>
          <a:bodyPr wrap="square">
            <a:spAutoFit/>
          </a:bodyPr>
          <a:lstStyle/>
          <a:p>
            <a:pPr algn="ctr"/>
            <a:r>
              <a:rPr lang="cs-CZ" sz="1800" u="sng" dirty="0" smtClean="0">
                <a:latin typeface="Arial" panose="020B0604020202020204" pitchFamily="34" charset="0"/>
                <a:ea typeface="Calibri" panose="020F0502020204030204" pitchFamily="34" charset="0"/>
                <a:cs typeface="Times New Roman" panose="02020603050405020304" pitchFamily="18" charset="0"/>
              </a:rPr>
              <a:t>Milan Plíšek sekretář SK Štětí po zápase v Žatci: </a:t>
            </a:r>
          </a:p>
          <a:p>
            <a:pPr algn="just"/>
            <a:r>
              <a:rPr lang="cs-CZ" sz="1400" dirty="0" smtClean="0">
                <a:latin typeface="Arial" panose="020B0604020202020204" pitchFamily="34" charset="0"/>
                <a:ea typeface="Calibri" panose="020F0502020204030204" pitchFamily="34" charset="0"/>
                <a:cs typeface="Times New Roman" panose="02020603050405020304" pitchFamily="18" charset="0"/>
              </a:rPr>
              <a:t>Mužstvo </a:t>
            </a:r>
            <a:r>
              <a:rPr lang="cs-CZ" sz="1400" dirty="0">
                <a:latin typeface="Arial" panose="020B0604020202020204" pitchFamily="34" charset="0"/>
                <a:ea typeface="Calibri" panose="020F0502020204030204" pitchFamily="34" charset="0"/>
                <a:cs typeface="Times New Roman" panose="02020603050405020304" pitchFamily="18" charset="0"/>
              </a:rPr>
              <a:t>odvedlo kvalitní výkon a na horké půdě v Žatci, kde domácí musí v těchto kolech získávat nutně body v boji o udržení, jsme zaslouženě vyhráli. Šanci zahrát si od začátku dostal Dominik Beruška a jeho výkon můžeme označit jako velmi dobrý. První poločas byl celkem vyrovnaný, i když o něco živěji působilo naše mužstvo a také vedlo 1:0. Vyšel nám úvod 2. poločasu, vstřelili jsme rychle 2 góly a ty určily další vývoj utkání. Vítězství už jsme si pohlídali a mohli slavit šedesátku získaných bodů v dosavadním průběhu soutěže. V dalším kole se po 3 týdnech představíme opět doma. 2. června nás v 10:15 čeká TJ Krupka.    </a:t>
            </a:r>
            <a:endParaRPr lang="cs-CZ" sz="1400" dirty="0" smtClean="0">
              <a:latin typeface="Arial" panose="020B0604020202020204" pitchFamily="34" charset="0"/>
              <a:ea typeface="Calibri" panose="020F0502020204030204" pitchFamily="34" charset="0"/>
              <a:cs typeface="Times New Roman" panose="02020603050405020304" pitchFamily="18" charset="0"/>
            </a:endParaRPr>
          </a:p>
          <a:p>
            <a:pPr algn="just"/>
            <a:endParaRPr lang="cs-CZ" dirty="0">
              <a:latin typeface="Arial" panose="020B0604020202020204" pitchFamily="34" charset="0"/>
              <a:ea typeface="Calibri" panose="020F0502020204030204" pitchFamily="34" charset="0"/>
              <a:cs typeface="Times New Roman" panose="02020603050405020304" pitchFamily="18" charset="0"/>
            </a:endParaRPr>
          </a:p>
          <a:p>
            <a:pPr algn="ctr"/>
            <a:r>
              <a:rPr lang="cs-CZ" sz="2400" u="sng" dirty="0" smtClean="0">
                <a:latin typeface="Arial" panose="020B0604020202020204" pitchFamily="34" charset="0"/>
                <a:ea typeface="Calibri" panose="020F0502020204030204" pitchFamily="34" charset="0"/>
                <a:cs typeface="Times New Roman" panose="02020603050405020304" pitchFamily="18" charset="0"/>
              </a:rPr>
              <a:t>Dodatek zpravodaje</a:t>
            </a:r>
          </a:p>
          <a:p>
            <a:pPr algn="just"/>
            <a:r>
              <a:rPr lang="cs-CZ" sz="1400" dirty="0">
                <a:latin typeface="Arial" panose="020B0604020202020204" pitchFamily="34" charset="0"/>
                <a:cs typeface="Arial" panose="020B0604020202020204" pitchFamily="34" charset="0"/>
              </a:rPr>
              <a:t>Žatec je tři </a:t>
            </a:r>
            <a:r>
              <a:rPr lang="cs-CZ" sz="1400" dirty="0" smtClean="0">
                <a:latin typeface="Arial" panose="020B0604020202020204" pitchFamily="34" charset="0"/>
                <a:cs typeface="Arial" panose="020B0604020202020204" pitchFamily="34" charset="0"/>
              </a:rPr>
              <a:t>kola</a:t>
            </a:r>
            <a:r>
              <a:rPr lang="cs-CZ" sz="1400" dirty="0">
                <a:latin typeface="Arial" panose="020B0604020202020204" pitchFamily="34" charset="0"/>
                <a:cs typeface="Arial" panose="020B0604020202020204" pitchFamily="34" charset="0"/>
              </a:rPr>
              <a:t> před koncem soutěže na 12. místě se ziskem 33 bodů, ale nyní odehraje dvě utkání venku. Proti Litoměřicku B a v Krupce. Posledním soupeřem mu pak bude na domácím trávníku celek Srbic. Od poslední Modré ho dělí 5 bodů a stále tak nemá vyhráno </a:t>
            </a:r>
            <a:r>
              <a:rPr lang="cs-CZ" sz="1400" dirty="0" smtClean="0">
                <a:latin typeface="Arial" panose="020B0604020202020204" pitchFamily="34" charset="0"/>
                <a:cs typeface="Arial" panose="020B0604020202020204" pitchFamily="34" charset="0"/>
              </a:rPr>
              <a:t>a jistotu záchrany.</a:t>
            </a:r>
            <a:endParaRPr lang="cs-CZ" sz="1400" dirty="0">
              <a:latin typeface="Arial" panose="020B0604020202020204" pitchFamily="34" charset="0"/>
              <a:cs typeface="Arial" panose="020B0604020202020204" pitchFamily="34" charset="0"/>
            </a:endParaRPr>
          </a:p>
        </p:txBody>
      </p:sp>
      <p:graphicFrame>
        <p:nvGraphicFramePr>
          <p:cNvPr id="3" name="Tabulka 2"/>
          <p:cNvGraphicFramePr>
            <a:graphicFrameLocks noGrp="1"/>
          </p:cNvGraphicFramePr>
          <p:nvPr>
            <p:extLst>
              <p:ext uri="{D42A27DB-BD31-4B8C-83A1-F6EECF244321}">
                <p14:modId xmlns:p14="http://schemas.microsoft.com/office/powerpoint/2010/main" val="3919209992"/>
              </p:ext>
            </p:extLst>
          </p:nvPr>
        </p:nvGraphicFramePr>
        <p:xfrm>
          <a:off x="71984" y="92224"/>
          <a:ext cx="4703318" cy="2388870"/>
        </p:xfrm>
        <a:graphic>
          <a:graphicData uri="http://schemas.openxmlformats.org/drawingml/2006/table">
            <a:tbl>
              <a:tblPr/>
              <a:tblGrid>
                <a:gridCol w="232431">
                  <a:extLst>
                    <a:ext uri="{9D8B030D-6E8A-4147-A177-3AD203B41FA5}">
                      <a16:colId xmlns:a16="http://schemas.microsoft.com/office/drawing/2014/main" val="1613994792"/>
                    </a:ext>
                  </a:extLst>
                </a:gridCol>
                <a:gridCol w="273449">
                  <a:extLst>
                    <a:ext uri="{9D8B030D-6E8A-4147-A177-3AD203B41FA5}">
                      <a16:colId xmlns:a16="http://schemas.microsoft.com/office/drawing/2014/main" val="1325691070"/>
                    </a:ext>
                  </a:extLst>
                </a:gridCol>
                <a:gridCol w="1835524">
                  <a:extLst>
                    <a:ext uri="{9D8B030D-6E8A-4147-A177-3AD203B41FA5}">
                      <a16:colId xmlns:a16="http://schemas.microsoft.com/office/drawing/2014/main" val="2018741628"/>
                    </a:ext>
                  </a:extLst>
                </a:gridCol>
                <a:gridCol w="246104">
                  <a:extLst>
                    <a:ext uri="{9D8B030D-6E8A-4147-A177-3AD203B41FA5}">
                      <a16:colId xmlns:a16="http://schemas.microsoft.com/office/drawing/2014/main" val="1123104209"/>
                    </a:ext>
                  </a:extLst>
                </a:gridCol>
                <a:gridCol w="246104">
                  <a:extLst>
                    <a:ext uri="{9D8B030D-6E8A-4147-A177-3AD203B41FA5}">
                      <a16:colId xmlns:a16="http://schemas.microsoft.com/office/drawing/2014/main" val="3734297936"/>
                    </a:ext>
                  </a:extLst>
                </a:gridCol>
                <a:gridCol w="194832">
                  <a:extLst>
                    <a:ext uri="{9D8B030D-6E8A-4147-A177-3AD203B41FA5}">
                      <a16:colId xmlns:a16="http://schemas.microsoft.com/office/drawing/2014/main" val="3178774830"/>
                    </a:ext>
                  </a:extLst>
                </a:gridCol>
                <a:gridCol w="194832">
                  <a:extLst>
                    <a:ext uri="{9D8B030D-6E8A-4147-A177-3AD203B41FA5}">
                      <a16:colId xmlns:a16="http://schemas.microsoft.com/office/drawing/2014/main" val="3361840148"/>
                    </a:ext>
                  </a:extLst>
                </a:gridCol>
                <a:gridCol w="259777">
                  <a:extLst>
                    <a:ext uri="{9D8B030D-6E8A-4147-A177-3AD203B41FA5}">
                      <a16:colId xmlns:a16="http://schemas.microsoft.com/office/drawing/2014/main" val="2097194612"/>
                    </a:ext>
                  </a:extLst>
                </a:gridCol>
                <a:gridCol w="697293">
                  <a:extLst>
                    <a:ext uri="{9D8B030D-6E8A-4147-A177-3AD203B41FA5}">
                      <a16:colId xmlns:a16="http://schemas.microsoft.com/office/drawing/2014/main" val="589073695"/>
                    </a:ext>
                  </a:extLst>
                </a:gridCol>
                <a:gridCol w="235850">
                  <a:extLst>
                    <a:ext uri="{9D8B030D-6E8A-4147-A177-3AD203B41FA5}">
                      <a16:colId xmlns:a16="http://schemas.microsoft.com/office/drawing/2014/main" val="4289415301"/>
                    </a:ext>
                  </a:extLst>
                </a:gridCol>
                <a:gridCol w="287122">
                  <a:extLst>
                    <a:ext uri="{9D8B030D-6E8A-4147-A177-3AD203B41FA5}">
                      <a16:colId xmlns:a16="http://schemas.microsoft.com/office/drawing/2014/main" val="2822883436"/>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43059173"/>
                  </a:ext>
                </a:extLst>
              </a:tr>
              <a:tr h="31244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200" b="1" i="0" u="none" strike="noStrike" dirty="0">
                          <a:solidFill>
                            <a:srgbClr val="0000CC"/>
                          </a:solidFill>
                          <a:effectLst/>
                          <a:latin typeface="Calibri" panose="020F0502020204030204" pitchFamily="34" charset="0"/>
                        </a:rPr>
                        <a:t>Ústecký přebor starších žáků 2017/2018 po 3. kolech o  1. až 6. místo</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244384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FK SEKO Louny/J. Chomutov</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17:2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4526742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SK Strupčice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18:12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2404915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Calibri" panose="020F0502020204030204" pitchFamily="34" charset="0"/>
                        </a:rPr>
                        <a:t>13:8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923887"/>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effectLst/>
                          <a:latin typeface="Arial" panose="020B0604020202020204" pitchFamily="34" charset="0"/>
                        </a:rPr>
                        <a:t>SK </a:t>
                      </a:r>
                      <a:r>
                        <a:rPr lang="cs-CZ" sz="1050" b="1" i="0" u="none" strike="noStrike" dirty="0" err="1">
                          <a:solidFill>
                            <a:srgbClr val="000000"/>
                          </a:solidFill>
                          <a:effectLst/>
                          <a:latin typeface="Arial" panose="020B0604020202020204" pitchFamily="34" charset="0"/>
                        </a:rPr>
                        <a:t>Ervěnice</a:t>
                      </a:r>
                      <a:r>
                        <a:rPr lang="cs-CZ" sz="1050" b="1" i="0" u="none" strike="noStrike" dirty="0">
                          <a:solidFill>
                            <a:srgbClr val="000000"/>
                          </a:solidFill>
                          <a:effectLst/>
                          <a:latin typeface="Arial" panose="020B0604020202020204" pitchFamily="34" charset="0"/>
                        </a:rPr>
                        <a:t>-Jirkov/L. Chomutov</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8:10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35865498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7:19</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l" fontAlgn="b"/>
                      <a:r>
                        <a:rPr lang="cs-CZ" sz="14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85177922"/>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4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00"/>
                          </a:solidFill>
                          <a:effectLst/>
                          <a:latin typeface="Calibri" panose="020F0502020204030204" pitchFamily="34" charset="0"/>
                        </a:rPr>
                        <a:t>4:16</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4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89217248"/>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55760385"/>
                  </a:ext>
                </a:extLst>
              </a:tr>
            </a:tbl>
          </a:graphicData>
        </a:graphic>
      </p:graphicFrame>
      <p:sp>
        <p:nvSpPr>
          <p:cNvPr id="4" name="TextovéPole 3"/>
          <p:cNvSpPr txBox="1"/>
          <p:nvPr/>
        </p:nvSpPr>
        <p:spPr>
          <a:xfrm>
            <a:off x="94783" y="2572479"/>
            <a:ext cx="4680520" cy="830997"/>
          </a:xfrm>
          <a:prstGeom prst="rect">
            <a:avLst/>
          </a:prstGeom>
          <a:pattFill prst="dashHorz">
            <a:fgClr>
              <a:srgbClr val="D9D9D9"/>
            </a:fgClr>
            <a:bgClr>
              <a:schemeClr val="bg1"/>
            </a:bgClr>
          </a:pattFill>
          <a:effectLst>
            <a:softEdge rad="0"/>
          </a:effectLst>
        </p:spPr>
        <p:txBody>
          <a:bodyPr wrap="square" rtlCol="0">
            <a:spAutoFit/>
          </a:bodyPr>
          <a:lstStyle/>
          <a:p>
            <a:pPr algn="just"/>
            <a:r>
              <a:rPr lang="cs-CZ" sz="1600" dirty="0"/>
              <a:t>Po polovině nadstavbové části finálové skupiny Ústeckého přeboru jsou starší žáci bez bodu </a:t>
            </a:r>
          </a:p>
        </p:txBody>
      </p:sp>
      <p:graphicFrame>
        <p:nvGraphicFramePr>
          <p:cNvPr id="5" name="Tabulka 4"/>
          <p:cNvGraphicFramePr>
            <a:graphicFrameLocks noGrp="1"/>
          </p:cNvGraphicFramePr>
          <p:nvPr>
            <p:extLst>
              <p:ext uri="{D42A27DB-BD31-4B8C-83A1-F6EECF244321}">
                <p14:modId xmlns:p14="http://schemas.microsoft.com/office/powerpoint/2010/main" val="1887894345"/>
              </p:ext>
            </p:extLst>
          </p:nvPr>
        </p:nvGraphicFramePr>
        <p:xfrm>
          <a:off x="98625" y="3497044"/>
          <a:ext cx="4699252" cy="2185035"/>
        </p:xfrm>
        <a:graphic>
          <a:graphicData uri="http://schemas.openxmlformats.org/drawingml/2006/table">
            <a:tbl>
              <a:tblPr/>
              <a:tblGrid>
                <a:gridCol w="334417">
                  <a:extLst>
                    <a:ext uri="{9D8B030D-6E8A-4147-A177-3AD203B41FA5}">
                      <a16:colId xmlns:a16="http://schemas.microsoft.com/office/drawing/2014/main" val="1903058870"/>
                    </a:ext>
                  </a:extLst>
                </a:gridCol>
                <a:gridCol w="292614">
                  <a:extLst>
                    <a:ext uri="{9D8B030D-6E8A-4147-A177-3AD203B41FA5}">
                      <a16:colId xmlns:a16="http://schemas.microsoft.com/office/drawing/2014/main" val="3138521081"/>
                    </a:ext>
                  </a:extLst>
                </a:gridCol>
                <a:gridCol w="1912446">
                  <a:extLst>
                    <a:ext uri="{9D8B030D-6E8A-4147-A177-3AD203B41FA5}">
                      <a16:colId xmlns:a16="http://schemas.microsoft.com/office/drawing/2014/main" val="1667528466"/>
                    </a:ext>
                  </a:extLst>
                </a:gridCol>
                <a:gridCol w="236879">
                  <a:extLst>
                    <a:ext uri="{9D8B030D-6E8A-4147-A177-3AD203B41FA5}">
                      <a16:colId xmlns:a16="http://schemas.microsoft.com/office/drawing/2014/main" val="2621134028"/>
                    </a:ext>
                  </a:extLst>
                </a:gridCol>
                <a:gridCol w="198560">
                  <a:extLst>
                    <a:ext uri="{9D8B030D-6E8A-4147-A177-3AD203B41FA5}">
                      <a16:colId xmlns:a16="http://schemas.microsoft.com/office/drawing/2014/main" val="926391096"/>
                    </a:ext>
                  </a:extLst>
                </a:gridCol>
                <a:gridCol w="198560">
                  <a:extLst>
                    <a:ext uri="{9D8B030D-6E8A-4147-A177-3AD203B41FA5}">
                      <a16:colId xmlns:a16="http://schemas.microsoft.com/office/drawing/2014/main" val="980980692"/>
                    </a:ext>
                  </a:extLst>
                </a:gridCol>
                <a:gridCol w="198560">
                  <a:extLst>
                    <a:ext uri="{9D8B030D-6E8A-4147-A177-3AD203B41FA5}">
                      <a16:colId xmlns:a16="http://schemas.microsoft.com/office/drawing/2014/main" val="1445472126"/>
                    </a:ext>
                  </a:extLst>
                </a:gridCol>
                <a:gridCol w="198560">
                  <a:extLst>
                    <a:ext uri="{9D8B030D-6E8A-4147-A177-3AD203B41FA5}">
                      <a16:colId xmlns:a16="http://schemas.microsoft.com/office/drawing/2014/main" val="723587394"/>
                    </a:ext>
                  </a:extLst>
                </a:gridCol>
                <a:gridCol w="487690">
                  <a:extLst>
                    <a:ext uri="{9D8B030D-6E8A-4147-A177-3AD203B41FA5}">
                      <a16:colId xmlns:a16="http://schemas.microsoft.com/office/drawing/2014/main" val="2009520105"/>
                    </a:ext>
                  </a:extLst>
                </a:gridCol>
                <a:gridCol w="376219">
                  <a:extLst>
                    <a:ext uri="{9D8B030D-6E8A-4147-A177-3AD203B41FA5}">
                      <a16:colId xmlns:a16="http://schemas.microsoft.com/office/drawing/2014/main" val="2710547877"/>
                    </a:ext>
                  </a:extLst>
                </a:gridCol>
                <a:gridCol w="264747">
                  <a:extLst>
                    <a:ext uri="{9D8B030D-6E8A-4147-A177-3AD203B41FA5}">
                      <a16:colId xmlns:a16="http://schemas.microsoft.com/office/drawing/2014/main" val="770619598"/>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1403783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200" b="1" i="0" u="none" strike="noStrike" dirty="0">
                          <a:solidFill>
                            <a:srgbClr val="0000CC"/>
                          </a:solidFill>
                          <a:effectLst/>
                          <a:latin typeface="Calibri" panose="020F0502020204030204" pitchFamily="34" charset="0"/>
                        </a:rPr>
                        <a:t>Ústecký přebor mladších žáků 2017/2018 po 3 kolech o 1. až 6. místo</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53647980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a:solidFill>
                            <a:srgbClr val="000000"/>
                          </a:solidFill>
                          <a:effectLst/>
                          <a:latin typeface="Arial" panose="020B0604020202020204" pitchFamily="34" charset="0"/>
                        </a:rPr>
                        <a:t>FK Junior Děčín</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26:2</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061160340"/>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11:4</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1997809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050" b="1" i="0" u="none" strike="noStrike" dirty="0">
                          <a:solidFill>
                            <a:srgbClr val="000000"/>
                          </a:solidFill>
                          <a:effectLst/>
                          <a:latin typeface="Arial" panose="020B0604020202020204" pitchFamily="34" charset="0"/>
                        </a:rPr>
                        <a:t>FK SEKO Louny/J. Chomutov</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Calibri" panose="020F0502020204030204" pitchFamily="34" charset="0"/>
                        </a:rPr>
                        <a:t>13:5</a:t>
                      </a:r>
                    </a:p>
                  </a:txBody>
                  <a:tcPr marL="9525" marR="9525" marT="9525" marB="0" anchor="ctr">
                    <a:lnL>
                      <a:noFill/>
                    </a:lnL>
                    <a:lnR>
                      <a:noFill/>
                    </a:lnR>
                    <a:lnT>
                      <a:noFill/>
                    </a:lnT>
                    <a:lnB>
                      <a:noFill/>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463985533"/>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a:solidFill>
                            <a:srgbClr val="000000"/>
                          </a:solidFill>
                          <a:effectLst/>
                          <a:latin typeface="Arial" panose="020B0604020202020204" pitchFamily="34" charset="0"/>
                        </a:rPr>
                        <a:t>SK Strupčice</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Calibri" panose="020F0502020204030204" pitchFamily="34" charset="0"/>
                        </a:rPr>
                        <a:t>7:13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882079202"/>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dirty="0">
                          <a:solidFill>
                            <a:srgbClr val="FF0000"/>
                          </a:solidFill>
                          <a:effectLst/>
                          <a:latin typeface="Arial" panose="020B0604020202020204" pitchFamily="34" charset="0"/>
                        </a:rPr>
                        <a:t>SK Štětí, </a:t>
                      </a:r>
                      <a:r>
                        <a:rPr lang="cs-CZ" sz="1400" b="1" i="0" u="none" strike="noStrike" dirty="0" err="1">
                          <a:solidFill>
                            <a:srgbClr val="FF0000"/>
                          </a:solidFill>
                          <a:effectLst/>
                          <a:latin typeface="Arial" panose="020B0604020202020204" pitchFamily="34" charset="0"/>
                        </a:rPr>
                        <a:t>z.s</a:t>
                      </a:r>
                      <a:r>
                        <a:rPr lang="cs-CZ" sz="14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Calibri" panose="020F0502020204030204" pitchFamily="34" charset="0"/>
                        </a:rPr>
                        <a:t>11:19</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FF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00321910"/>
                  </a:ext>
                </a:extLst>
              </a:tr>
              <a:tr h="3048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05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99"/>
                    </a:solidFill>
                  </a:tcPr>
                </a:tc>
                <a:tc>
                  <a:txBody>
                    <a:bodyPr/>
                    <a:lstStyle/>
                    <a:p>
                      <a:pPr algn="l" fontAlgn="ctr"/>
                      <a:r>
                        <a:rPr lang="cs-CZ" sz="1050" b="1" i="0" u="none" strike="noStrike" dirty="0">
                          <a:solidFill>
                            <a:srgbClr val="000000"/>
                          </a:solidFill>
                          <a:effectLst/>
                          <a:latin typeface="Arial" panose="020B0604020202020204" pitchFamily="34" charset="0"/>
                        </a:rPr>
                        <a:t>SK </a:t>
                      </a:r>
                      <a:r>
                        <a:rPr lang="cs-CZ" sz="1050" b="1" i="0" u="none" strike="noStrike" dirty="0" err="1">
                          <a:solidFill>
                            <a:srgbClr val="000000"/>
                          </a:solidFill>
                          <a:effectLst/>
                          <a:latin typeface="Arial" panose="020B0604020202020204" pitchFamily="34" charset="0"/>
                        </a:rPr>
                        <a:t>Ervěnice</a:t>
                      </a:r>
                      <a:r>
                        <a:rPr lang="cs-CZ" sz="1050" b="1" i="0" u="none" strike="noStrike" dirty="0">
                          <a:solidFill>
                            <a:srgbClr val="000000"/>
                          </a:solidFill>
                          <a:effectLst/>
                          <a:latin typeface="Arial" panose="020B0604020202020204" pitchFamily="34" charset="0"/>
                        </a:rPr>
                        <a:t>-Jirkov/L. Chomutov</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Calibri" panose="020F0502020204030204" pitchFamily="34" charset="0"/>
                        </a:rPr>
                        <a:t>5:30</a:t>
                      </a:r>
                    </a:p>
                  </a:txBody>
                  <a:tcPr marL="9525" marR="9525" marT="9525" marB="0" anchor="ctr">
                    <a:lnL>
                      <a:noFill/>
                    </a:lnL>
                    <a:lnR>
                      <a:noFill/>
                    </a:lnR>
                    <a:lnT>
                      <a:noFill/>
                    </a:lnT>
                    <a:lnB>
                      <a:noFill/>
                    </a:lnB>
                    <a:solidFill>
                      <a:srgbClr val="99FF99"/>
                    </a:solidFill>
                  </a:tcPr>
                </a:tc>
                <a:tc>
                  <a:txBody>
                    <a:bodyPr/>
                    <a:lstStyle/>
                    <a:p>
                      <a:pPr algn="ctr" fontAlgn="ctr"/>
                      <a:r>
                        <a:rPr lang="cs-CZ" sz="105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942697913"/>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73679049"/>
                  </a:ext>
                </a:extLst>
              </a:tr>
            </a:tbl>
          </a:graphicData>
        </a:graphic>
      </p:graphicFrame>
      <p:sp>
        <p:nvSpPr>
          <p:cNvPr id="11" name="TextovéPole 10"/>
          <p:cNvSpPr txBox="1"/>
          <p:nvPr/>
        </p:nvSpPr>
        <p:spPr>
          <a:xfrm>
            <a:off x="117357" y="5923756"/>
            <a:ext cx="4680520" cy="830997"/>
          </a:xfrm>
          <a:prstGeom prst="rect">
            <a:avLst/>
          </a:prstGeom>
          <a:pattFill prst="diagBrick">
            <a:fgClr>
              <a:srgbClr val="FFFF00"/>
            </a:fgClr>
            <a:bgClr>
              <a:schemeClr val="bg1"/>
            </a:bgClr>
          </a:pattFill>
          <a:effectLst>
            <a:softEdge rad="0"/>
          </a:effectLst>
        </p:spPr>
        <p:txBody>
          <a:bodyPr wrap="square" rtlCol="0">
            <a:spAutoFit/>
          </a:bodyPr>
          <a:lstStyle/>
          <a:p>
            <a:pPr algn="just"/>
            <a:r>
              <a:rPr lang="cs-CZ" sz="1600" dirty="0"/>
              <a:t>Nadstavbová skupina přeboru mladší žáků je vyrovnaná a ve 2. polovině soutěže se pořadí může ještě hodně měnit</a:t>
            </a:r>
          </a:p>
        </p:txBody>
      </p:sp>
      <p:pic>
        <p:nvPicPr>
          <p:cNvPr id="7" name="Obrázek 6"/>
          <p:cNvPicPr>
            <a:picLocks noChangeAspect="1"/>
          </p:cNvPicPr>
          <p:nvPr/>
        </p:nvPicPr>
        <p:blipFill>
          <a:blip r:embed="rId4"/>
          <a:stretch>
            <a:fillRect/>
          </a:stretch>
        </p:blipFill>
        <p:spPr>
          <a:xfrm>
            <a:off x="6984752" y="5599902"/>
            <a:ext cx="1667741" cy="115485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1"/>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sp>
        <p:nvSpPr>
          <p:cNvPr id="9" name="TextovéPole 2"/>
          <p:cNvSpPr txBox="1"/>
          <p:nvPr/>
        </p:nvSpPr>
        <p:spPr>
          <a:xfrm>
            <a:off x="12058662" y="1"/>
            <a:ext cx="184731" cy="261610"/>
          </a:xfrm>
          <a:prstGeom prst="rect">
            <a:avLst/>
          </a:prstGeom>
          <a:noFill/>
        </p:spPr>
        <p:style>
          <a:lnRef idx="0">
            <a:scrgbClr r="0" g="0" b="0"/>
          </a:lnRef>
          <a:fillRef idx="0">
            <a:scrgbClr r="0" g="0" b="0"/>
          </a:fillRef>
          <a:effectRef idx="0">
            <a:scrgbClr r="0" g="0" b="0"/>
          </a:effectRef>
          <a:fontRef idx="minor">
            <a:schemeClr val="tx1"/>
          </a:fontRef>
        </p:style>
        <p:txBody>
          <a:bodyPr wrap="none">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defRPr/>
            </a:pPr>
            <a:endParaRPr lang="cs-CZ" dirty="0"/>
          </a:p>
        </p:txBody>
      </p:sp>
      <p:cxnSp>
        <p:nvCxnSpPr>
          <p:cNvPr id="15" name="Přímá spojovací šipka 14"/>
          <p:cNvCxnSpPr/>
          <p:nvPr/>
        </p:nvCxnSpPr>
        <p:spPr bwMode="auto">
          <a:xfrm>
            <a:off x="3609477" y="7075884"/>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37</a:t>
            </a:r>
          </a:p>
        </p:txBody>
      </p:sp>
      <p:cxnSp>
        <p:nvCxnSpPr>
          <p:cNvPr id="16" name="Přímá spojovací šipka 15"/>
          <p:cNvCxnSpPr/>
          <p:nvPr/>
        </p:nvCxnSpPr>
        <p:spPr bwMode="auto">
          <a:xfrm>
            <a:off x="3384352" y="7075884"/>
            <a:ext cx="1359918"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8" name="Přímá spojovací šipka 17"/>
          <p:cNvCxnSpPr/>
          <p:nvPr/>
        </p:nvCxnSpPr>
        <p:spPr bwMode="auto">
          <a:xfrm>
            <a:off x="3895777"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1" name="TextovéPole 10"/>
          <p:cNvSpPr txBox="1"/>
          <p:nvPr/>
        </p:nvSpPr>
        <p:spPr>
          <a:xfrm>
            <a:off x="1874784" y="7019845"/>
            <a:ext cx="429448" cy="200055"/>
          </a:xfrm>
          <a:prstGeom prst="rect">
            <a:avLst/>
          </a:prstGeom>
          <a:noFill/>
          <a:ln>
            <a:solidFill>
              <a:schemeClr val="tx1"/>
            </a:solidFill>
          </a:ln>
        </p:spPr>
        <p:txBody>
          <a:bodyPr wrap="square" rtlCol="0">
            <a:spAutoFit/>
          </a:bodyPr>
          <a:lstStyle/>
          <a:p>
            <a:pPr algn="ctr"/>
            <a:r>
              <a:rPr lang="cs-CZ" sz="700" dirty="0">
                <a:latin typeface="Bookman Old Style" pitchFamily="18" charset="0"/>
              </a:rPr>
              <a:t>12</a:t>
            </a:r>
          </a:p>
        </p:txBody>
      </p:sp>
      <p:sp>
        <p:nvSpPr>
          <p:cNvPr id="13" name="TextovéPole 12"/>
          <p:cNvSpPr txBox="1"/>
          <p:nvPr/>
        </p:nvSpPr>
        <p:spPr>
          <a:xfrm>
            <a:off x="215518" y="130806"/>
            <a:ext cx="4682304" cy="523220"/>
          </a:xfrm>
          <a:prstGeom prst="rect">
            <a:avLst/>
          </a:prstGeom>
          <a:solidFill>
            <a:srgbClr val="FFFF00"/>
          </a:solidFill>
          <a:effectLst>
            <a:softEdge rad="0"/>
          </a:effectLst>
        </p:spPr>
        <p:txBody>
          <a:bodyPr wrap="square" rtlCol="0">
            <a:spAutoFit/>
          </a:bodyPr>
          <a:lstStyle/>
          <a:p>
            <a:pPr algn="ctr"/>
            <a:r>
              <a:rPr lang="cs-CZ" sz="1400" dirty="0">
                <a:latin typeface="+mn-lt"/>
              </a:rPr>
              <a:t>FK Slavoj Žatec – </a:t>
            </a:r>
          </a:p>
          <a:p>
            <a:pPr algn="ctr"/>
            <a:r>
              <a:rPr lang="cs-CZ" sz="1400" dirty="0">
                <a:latin typeface="+mn-lt"/>
              </a:rPr>
              <a:t>SK Štětí  26.5.2018  foto Jaroslav Tošner </a:t>
            </a:r>
          </a:p>
        </p:txBody>
      </p:sp>
      <p:graphicFrame>
        <p:nvGraphicFramePr>
          <p:cNvPr id="2" name="Tabulka 1"/>
          <p:cNvGraphicFramePr>
            <a:graphicFrameLocks noGrp="1"/>
          </p:cNvGraphicFramePr>
          <p:nvPr>
            <p:extLst>
              <p:ext uri="{D42A27DB-BD31-4B8C-83A1-F6EECF244321}">
                <p14:modId xmlns:p14="http://schemas.microsoft.com/office/powerpoint/2010/main" val="3523285572"/>
              </p:ext>
            </p:extLst>
          </p:nvPr>
        </p:nvGraphicFramePr>
        <p:xfrm>
          <a:off x="5400576" y="91109"/>
          <a:ext cx="4752527" cy="6793929"/>
        </p:xfrm>
        <a:graphic>
          <a:graphicData uri="http://schemas.openxmlformats.org/drawingml/2006/table">
            <a:tbl>
              <a:tblPr/>
              <a:tblGrid>
                <a:gridCol w="866952">
                  <a:extLst>
                    <a:ext uri="{9D8B030D-6E8A-4147-A177-3AD203B41FA5}">
                      <a16:colId xmlns:a16="http://schemas.microsoft.com/office/drawing/2014/main" val="2764629211"/>
                    </a:ext>
                  </a:extLst>
                </a:gridCol>
                <a:gridCol w="2362128">
                  <a:extLst>
                    <a:ext uri="{9D8B030D-6E8A-4147-A177-3AD203B41FA5}">
                      <a16:colId xmlns:a16="http://schemas.microsoft.com/office/drawing/2014/main" val="815104150"/>
                    </a:ext>
                  </a:extLst>
                </a:gridCol>
                <a:gridCol w="782140">
                  <a:extLst>
                    <a:ext uri="{9D8B030D-6E8A-4147-A177-3AD203B41FA5}">
                      <a16:colId xmlns:a16="http://schemas.microsoft.com/office/drawing/2014/main" val="2673741311"/>
                    </a:ext>
                  </a:extLst>
                </a:gridCol>
                <a:gridCol w="741307">
                  <a:extLst>
                    <a:ext uri="{9D8B030D-6E8A-4147-A177-3AD203B41FA5}">
                      <a16:colId xmlns:a16="http://schemas.microsoft.com/office/drawing/2014/main" val="271417319"/>
                    </a:ext>
                  </a:extLst>
                </a:gridCol>
              </a:tblGrid>
              <a:tr h="356573">
                <a:tc gridSpan="4">
                  <a:txBody>
                    <a:bodyPr/>
                    <a:lstStyle/>
                    <a:p>
                      <a:pPr algn="ctr" rtl="0" fontAlgn="ctr"/>
                      <a:r>
                        <a:rPr lang="cs-CZ" sz="1400" b="1" i="0" u="none" strike="noStrike" dirty="0">
                          <a:solidFill>
                            <a:srgbClr val="000000"/>
                          </a:solidFill>
                          <a:effectLst/>
                          <a:latin typeface="Arial" panose="020B0604020202020204" pitchFamily="34" charset="0"/>
                        </a:rPr>
                        <a:t>Krajský přebor starších žáků a mladších žáků- nadstavba o 1. až 6. místo JARO 2018</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569123853"/>
                  </a:ext>
                </a:extLst>
              </a:tr>
              <a:tr h="144809">
                <a:tc gridSpan="4">
                  <a:txBody>
                    <a:bodyPr/>
                    <a:lstStyle/>
                    <a:p>
                      <a:pPr algn="ctr" rtl="0" fontAlgn="ctr"/>
                      <a:r>
                        <a:rPr lang="cs-CZ" sz="1100" b="1" i="0" u="none" strike="noStrike" dirty="0">
                          <a:solidFill>
                            <a:srgbClr val="000000"/>
                          </a:solidFill>
                          <a:effectLst/>
                          <a:latin typeface="Arial" panose="020B0604020202020204" pitchFamily="34" charset="0"/>
                        </a:rPr>
                        <a:t>1.kolo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742945968"/>
                  </a:ext>
                </a:extLst>
              </a:tr>
              <a:tr h="233479">
                <a:tc>
                  <a:txBody>
                    <a:bodyPr/>
                    <a:lstStyle/>
                    <a:p>
                      <a:pPr algn="ctr" rtl="0" fontAlgn="ctr"/>
                      <a:r>
                        <a:rPr lang="cs-CZ" sz="1000" b="1" i="0" u="none" strike="noStrike" dirty="0">
                          <a:solidFill>
                            <a:srgbClr val="000000"/>
                          </a:solidFill>
                          <a:effectLst/>
                          <a:latin typeface="Arial" panose="020B0604020202020204" pitchFamily="34" charset="0"/>
                        </a:rPr>
                        <a:t>Sobota 12. 5.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TJ Krupka - SK Strupčice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4:6(2:4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1:2(1:1) PK</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28133843"/>
                  </a:ext>
                </a:extLst>
              </a:tr>
              <a:tr h="269376">
                <a:tc>
                  <a:txBody>
                    <a:bodyPr/>
                    <a:lstStyle/>
                    <a:p>
                      <a:pPr algn="ctr" rtl="0" fontAlgn="ctr"/>
                      <a:r>
                        <a:rPr lang="cs-CZ" sz="1000" b="1" i="0" u="none" strike="noStrike" dirty="0">
                          <a:solidFill>
                            <a:srgbClr val="FF0000"/>
                          </a:solidFill>
                          <a:effectLst/>
                          <a:latin typeface="Arial" panose="020B0604020202020204" pitchFamily="34" charset="0"/>
                        </a:rPr>
                        <a:t>Neděle 13. 5.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SK Štětí – </a:t>
                      </a:r>
                    </a:p>
                    <a:p>
                      <a:pPr algn="ctr" rtl="0" fontAlgn="ctr"/>
                      <a:r>
                        <a:rPr lang="cs-CZ" sz="1050" b="1" i="0" u="none" strike="noStrike" dirty="0">
                          <a:solidFill>
                            <a:srgbClr val="FF0000"/>
                          </a:solidFill>
                          <a:effectLst/>
                          <a:latin typeface="Arial" panose="020B0604020202020204" pitchFamily="34" charset="0"/>
                        </a:rPr>
                        <a:t>FK SEKO Louny/J.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a:solidFill>
                            <a:srgbClr val="FF0000"/>
                          </a:solidFill>
                          <a:effectLst/>
                          <a:latin typeface="Arial" panose="020B0604020202020204" pitchFamily="34" charset="0"/>
                        </a:rPr>
                        <a:t>0:3(0:2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0:11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370497441"/>
                  </a:ext>
                </a:extLst>
              </a:tr>
              <a:tr h="269376">
                <a:tc>
                  <a:txBody>
                    <a:bodyPr/>
                    <a:lstStyle/>
                    <a:p>
                      <a:pPr algn="ctr" rtl="0" fontAlgn="ctr"/>
                      <a:r>
                        <a:rPr lang="cs-CZ" sz="1000" b="1" i="0" u="none" strike="noStrike" dirty="0">
                          <a:solidFill>
                            <a:srgbClr val="000000"/>
                          </a:solidFill>
                          <a:effectLst/>
                          <a:latin typeface="Arial" panose="020B0604020202020204" pitchFamily="34" charset="0"/>
                        </a:rPr>
                        <a:t>Neděle 13. 5.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FK </a:t>
                      </a:r>
                      <a:r>
                        <a:rPr lang="cs-CZ" sz="1050" b="1" i="0" u="none" strike="noStrike" dirty="0" err="1">
                          <a:solidFill>
                            <a:srgbClr val="000000"/>
                          </a:solidFill>
                          <a:effectLst/>
                          <a:latin typeface="Arial" panose="020B0604020202020204" pitchFamily="34" charset="0"/>
                        </a:rPr>
                        <a:t>J.Děčín</a:t>
                      </a:r>
                      <a:r>
                        <a:rPr lang="cs-CZ" sz="1050" b="1" i="0" u="none" strike="noStrike" dirty="0">
                          <a:solidFill>
                            <a:srgbClr val="000000"/>
                          </a:solidFill>
                          <a:effectLst/>
                          <a:latin typeface="Arial" panose="020B0604020202020204" pitchFamily="34" charset="0"/>
                        </a:rPr>
                        <a:t> A – </a:t>
                      </a:r>
                    </a:p>
                    <a:p>
                      <a:pPr algn="ctr" rtl="0" fontAlgn="ctr"/>
                      <a:r>
                        <a:rPr lang="cs-CZ" sz="1050" b="1" i="0" u="none" strike="noStrike" dirty="0">
                          <a:solidFill>
                            <a:srgbClr val="000000"/>
                          </a:solidFill>
                          <a:effectLst/>
                          <a:latin typeface="Arial" panose="020B0604020202020204" pitchFamily="34" charset="0"/>
                        </a:rPr>
                        <a:t>SK </a:t>
                      </a:r>
                      <a:r>
                        <a:rPr lang="cs-CZ" sz="1050" b="1" i="0" u="none" strike="noStrike" dirty="0" err="1">
                          <a:solidFill>
                            <a:srgbClr val="000000"/>
                          </a:solidFill>
                          <a:effectLst/>
                          <a:latin typeface="Arial" panose="020B0604020202020204" pitchFamily="34" charset="0"/>
                        </a:rPr>
                        <a:t>Ervěnice</a:t>
                      </a:r>
                      <a:r>
                        <a:rPr lang="cs-CZ" sz="1050" b="1" i="0" u="none" strike="noStrike" dirty="0">
                          <a:solidFill>
                            <a:srgbClr val="000000"/>
                          </a:solidFill>
                          <a:effectLst/>
                          <a:latin typeface="Arial" panose="020B0604020202020204" pitchFamily="34" charset="0"/>
                        </a:rPr>
                        <a:t>-Jirkov/L. Chomutov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6:2(3:2)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15:00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449420937"/>
                  </a:ext>
                </a:extLst>
              </a:tr>
              <a:tr h="132353">
                <a:tc gridSpan="4">
                  <a:txBody>
                    <a:bodyPr/>
                    <a:lstStyle/>
                    <a:p>
                      <a:pPr algn="ctr" rtl="0" fontAlgn="ctr"/>
                      <a:r>
                        <a:rPr lang="cs-CZ" sz="1000" b="1" i="0" u="none" strike="noStrike" dirty="0">
                          <a:solidFill>
                            <a:srgbClr val="000000"/>
                          </a:solidFill>
                          <a:effectLst/>
                          <a:latin typeface="Arial" panose="020B0604020202020204" pitchFamily="34" charset="0"/>
                        </a:rPr>
                        <a:t>2.kolo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732943593"/>
                  </a:ext>
                </a:extLst>
              </a:tr>
              <a:tr h="233479">
                <a:tc>
                  <a:txBody>
                    <a:bodyPr/>
                    <a:lstStyle/>
                    <a:p>
                      <a:pPr algn="ctr" rtl="0" fontAlgn="ctr"/>
                      <a:r>
                        <a:rPr lang="cs-CZ" sz="1000" b="1" i="0" u="none" strike="noStrike" dirty="0">
                          <a:solidFill>
                            <a:srgbClr val="000000"/>
                          </a:solidFill>
                          <a:effectLst/>
                          <a:latin typeface="Arial" panose="020B0604020202020204" pitchFamily="34" charset="0"/>
                        </a:rPr>
                        <a:t>Neděle 20.5.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err="1">
                          <a:solidFill>
                            <a:srgbClr val="000000"/>
                          </a:solidFill>
                          <a:effectLst/>
                          <a:latin typeface="Arial" panose="020B0604020202020204" pitchFamily="34" charset="0"/>
                        </a:rPr>
                        <a:t>FKLouny</a:t>
                      </a:r>
                      <a:r>
                        <a:rPr lang="cs-CZ" sz="1050" b="1" i="0" u="none" strike="noStrike" dirty="0">
                          <a:solidFill>
                            <a:srgbClr val="000000"/>
                          </a:solidFill>
                          <a:effectLst/>
                          <a:latin typeface="Arial" panose="020B0604020202020204" pitchFamily="34" charset="0"/>
                        </a:rPr>
                        <a:t>/J. Chomutov - TJ Krupka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dirty="0">
                          <a:solidFill>
                            <a:srgbClr val="000000"/>
                          </a:solidFill>
                          <a:effectLst/>
                          <a:latin typeface="Arial" panose="020B0604020202020204" pitchFamily="34" charset="0"/>
                        </a:rPr>
                        <a:t>10:1(7:0)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dirty="0">
                          <a:solidFill>
                            <a:srgbClr val="000000"/>
                          </a:solidFill>
                          <a:effectLst/>
                          <a:latin typeface="Arial" panose="020B0604020202020204" pitchFamily="34" charset="0"/>
                        </a:rPr>
                        <a:t>1:2(1:1) PK</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53509261"/>
                  </a:ext>
                </a:extLst>
              </a:tr>
              <a:tr h="269376">
                <a:tc>
                  <a:txBody>
                    <a:bodyPr/>
                    <a:lstStyle/>
                    <a:p>
                      <a:pPr algn="ctr" rtl="0" fontAlgn="ctr"/>
                      <a:r>
                        <a:rPr lang="cs-CZ" sz="1000" b="1" i="0" u="none" strike="noStrike" dirty="0">
                          <a:solidFill>
                            <a:srgbClr val="FF0000"/>
                          </a:solidFill>
                          <a:effectLst/>
                          <a:latin typeface="Arial" panose="020B0604020202020204" pitchFamily="34" charset="0"/>
                        </a:rPr>
                        <a:t>Středa 23.5.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SK </a:t>
                      </a:r>
                      <a:r>
                        <a:rPr lang="cs-CZ" sz="1050" b="1" i="0" u="none" strike="noStrike" dirty="0" err="1">
                          <a:solidFill>
                            <a:srgbClr val="FF0000"/>
                          </a:solidFill>
                          <a:effectLst/>
                          <a:latin typeface="Arial" panose="020B0604020202020204" pitchFamily="34" charset="0"/>
                        </a:rPr>
                        <a:t>Ervěnice</a:t>
                      </a:r>
                      <a:r>
                        <a:rPr lang="cs-CZ" sz="1050" b="1" i="0" u="none" strike="noStrike" dirty="0">
                          <a:solidFill>
                            <a:srgbClr val="FF0000"/>
                          </a:solidFill>
                          <a:effectLst/>
                          <a:latin typeface="Arial" panose="020B0604020202020204" pitchFamily="34" charset="0"/>
                        </a:rPr>
                        <a:t>-Jirkov/L. Chomutov -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FF0000"/>
                          </a:solidFill>
                          <a:effectLst/>
                          <a:latin typeface="Arial" panose="020B0604020202020204" pitchFamily="34" charset="0"/>
                        </a:rPr>
                        <a:t>3:2(1:1)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dirty="0">
                          <a:solidFill>
                            <a:srgbClr val="FF0000"/>
                          </a:solidFill>
                          <a:effectLst/>
                          <a:latin typeface="Arial" panose="020B0604020202020204" pitchFamily="34" charset="0"/>
                        </a:rPr>
                        <a:t>3:6(0:1)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18590872"/>
                  </a:ext>
                </a:extLst>
              </a:tr>
              <a:tr h="233479">
                <a:tc>
                  <a:txBody>
                    <a:bodyPr/>
                    <a:lstStyle/>
                    <a:p>
                      <a:pPr algn="ctr" rtl="0" fontAlgn="ctr"/>
                      <a:r>
                        <a:rPr lang="cs-CZ" sz="1000" b="1" i="0" u="none" strike="noStrike" dirty="0">
                          <a:solidFill>
                            <a:srgbClr val="000000"/>
                          </a:solidFill>
                          <a:effectLst/>
                          <a:latin typeface="Arial" panose="020B0604020202020204" pitchFamily="34" charset="0"/>
                        </a:rPr>
                        <a:t>Neděle 10.6.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en-US" sz="1050" b="1" i="0" u="none" strike="noStrike" dirty="0">
                          <a:solidFill>
                            <a:srgbClr val="000000"/>
                          </a:solidFill>
                          <a:effectLst/>
                          <a:latin typeface="Arial" panose="020B0604020202020204" pitchFamily="34" charset="0"/>
                        </a:rPr>
                        <a:t>SK </a:t>
                      </a:r>
                      <a:r>
                        <a:rPr lang="en-US" sz="1050" b="1" i="0" u="none" strike="noStrike" dirty="0" err="1">
                          <a:solidFill>
                            <a:srgbClr val="000000"/>
                          </a:solidFill>
                          <a:effectLst/>
                          <a:latin typeface="Arial" panose="020B0604020202020204" pitchFamily="34" charset="0"/>
                        </a:rPr>
                        <a:t>Strupčice</a:t>
                      </a:r>
                      <a:r>
                        <a:rPr lang="en-US" sz="1050" b="1" i="0" u="none" strike="noStrike" dirty="0">
                          <a:solidFill>
                            <a:srgbClr val="000000"/>
                          </a:solidFill>
                          <a:effectLst/>
                          <a:latin typeface="Arial" panose="020B0604020202020204" pitchFamily="34" charset="0"/>
                        </a:rPr>
                        <a:t> - FK JUNIOR </a:t>
                      </a:r>
                      <a:r>
                        <a:rPr lang="en-US" sz="1050" b="1" i="0" u="none" strike="noStrike" dirty="0" err="1">
                          <a:solidFill>
                            <a:srgbClr val="000000"/>
                          </a:solidFill>
                          <a:effectLst/>
                          <a:latin typeface="Arial" panose="020B0604020202020204" pitchFamily="34" charset="0"/>
                        </a:rPr>
                        <a:t>Děčín</a:t>
                      </a:r>
                      <a:r>
                        <a:rPr lang="en-US" sz="1050" b="1" i="0" u="none" strike="noStrike" dirty="0">
                          <a:solidFill>
                            <a:srgbClr val="000000"/>
                          </a:solidFill>
                          <a:effectLst/>
                          <a:latin typeface="Arial" panose="020B0604020202020204" pitchFamily="34" charset="0"/>
                        </a:rPr>
                        <a:t>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10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92828694"/>
                  </a:ext>
                </a:extLst>
              </a:tr>
              <a:tr h="132353">
                <a:tc gridSpan="4">
                  <a:txBody>
                    <a:bodyPr/>
                    <a:lstStyle/>
                    <a:p>
                      <a:pPr algn="ctr" rtl="0" fontAlgn="ctr"/>
                      <a:r>
                        <a:rPr lang="cs-CZ" sz="1000" b="1" i="0" u="none" strike="noStrike" dirty="0">
                          <a:solidFill>
                            <a:srgbClr val="000000"/>
                          </a:solidFill>
                          <a:effectLst/>
                          <a:latin typeface="Arial" panose="020B0604020202020204" pitchFamily="34" charset="0"/>
                        </a:rPr>
                        <a:t>3.kolo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53803912"/>
                  </a:ext>
                </a:extLst>
              </a:tr>
              <a:tr h="269376">
                <a:tc>
                  <a:txBody>
                    <a:bodyPr/>
                    <a:lstStyle/>
                    <a:p>
                      <a:pPr algn="ctr" rtl="0" fontAlgn="ctr"/>
                      <a:r>
                        <a:rPr lang="cs-CZ" sz="1000" b="1" i="0" u="none" strike="noStrike" dirty="0">
                          <a:solidFill>
                            <a:srgbClr val="000000"/>
                          </a:solidFill>
                          <a:effectLst/>
                          <a:latin typeface="Arial" panose="020B0604020202020204" pitchFamily="34" charset="0"/>
                        </a:rPr>
                        <a:t>Sobota 26.5.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FK J. Děčín A – </a:t>
                      </a:r>
                    </a:p>
                    <a:p>
                      <a:pPr algn="ctr" rtl="0" fontAlgn="ctr"/>
                      <a:r>
                        <a:rPr lang="cs-CZ" sz="1050" b="1" i="0" u="none" strike="noStrike" dirty="0">
                          <a:solidFill>
                            <a:srgbClr val="000000"/>
                          </a:solidFill>
                          <a:effectLst/>
                          <a:latin typeface="Arial" panose="020B0604020202020204" pitchFamily="34" charset="0"/>
                        </a:rPr>
                        <a:t>FK Louny/J.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200" b="1" i="0" u="none" strike="noStrike" dirty="0">
                          <a:solidFill>
                            <a:srgbClr val="000000"/>
                          </a:solidFill>
                          <a:effectLst/>
                          <a:latin typeface="Arial" panose="020B0604020202020204" pitchFamily="34" charset="0"/>
                        </a:rPr>
                        <a:t>1:4(0:1)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200" b="1" i="0" u="none" strike="noStrike" dirty="0">
                          <a:solidFill>
                            <a:srgbClr val="000000"/>
                          </a:solidFill>
                          <a:effectLst/>
                          <a:latin typeface="Arial" panose="020B0604020202020204" pitchFamily="34" charset="0"/>
                        </a:rPr>
                        <a:t> 4:1(2:1)</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191100489"/>
                  </a:ext>
                </a:extLst>
              </a:tr>
              <a:tr h="269376">
                <a:tc>
                  <a:txBody>
                    <a:bodyPr/>
                    <a:lstStyle/>
                    <a:p>
                      <a:pPr algn="ctr" rtl="0" fontAlgn="ctr"/>
                      <a:r>
                        <a:rPr lang="cs-CZ" sz="1000" b="1" i="0" u="none" strike="noStrike" dirty="0">
                          <a:solidFill>
                            <a:srgbClr val="000000"/>
                          </a:solidFill>
                          <a:effectLst/>
                          <a:latin typeface="Arial" panose="020B0604020202020204" pitchFamily="34" charset="0"/>
                        </a:rPr>
                        <a:t>Sobota 26.5.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TJ Krupka – </a:t>
                      </a:r>
                    </a:p>
                    <a:p>
                      <a:pPr algn="ctr" rtl="0" fontAlgn="ctr"/>
                      <a:r>
                        <a:rPr lang="cs-CZ" sz="1050" b="1" i="0" u="none" strike="noStrike" dirty="0">
                          <a:solidFill>
                            <a:srgbClr val="000000"/>
                          </a:solidFill>
                          <a:effectLst/>
                          <a:latin typeface="Arial" panose="020B0604020202020204" pitchFamily="34" charset="0"/>
                        </a:rPr>
                        <a:t>SK </a:t>
                      </a:r>
                      <a:r>
                        <a:rPr lang="cs-CZ" sz="1050" b="1" i="0" u="none" strike="noStrike" dirty="0" err="1">
                          <a:solidFill>
                            <a:srgbClr val="000000"/>
                          </a:solidFill>
                          <a:effectLst/>
                          <a:latin typeface="Arial" panose="020B0604020202020204" pitchFamily="34" charset="0"/>
                        </a:rPr>
                        <a:t>Ervěnice</a:t>
                      </a:r>
                      <a:r>
                        <a:rPr lang="cs-CZ" sz="1050" b="1" i="0" u="none" strike="noStrike" dirty="0">
                          <a:solidFill>
                            <a:srgbClr val="000000"/>
                          </a:solidFill>
                          <a:effectLst/>
                          <a:latin typeface="Arial" panose="020B0604020202020204" pitchFamily="34" charset="0"/>
                        </a:rPr>
                        <a:t>-Jirkov/L.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200" b="1" i="0" u="none" strike="noStrike" dirty="0">
                          <a:solidFill>
                            <a:srgbClr val="000000"/>
                          </a:solidFill>
                          <a:effectLst/>
                          <a:latin typeface="Arial" panose="020B0604020202020204" pitchFamily="34" charset="0"/>
                        </a:rPr>
                        <a:t>2:3(0:1)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200" b="1" i="0" u="none" strike="noStrike" dirty="0">
                          <a:solidFill>
                            <a:srgbClr val="000000"/>
                          </a:solidFill>
                          <a:effectLst/>
                          <a:latin typeface="Arial" panose="020B0604020202020204" pitchFamily="34" charset="0"/>
                        </a:rPr>
                        <a:t> 9:2(4:0)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864109825"/>
                  </a:ext>
                </a:extLst>
              </a:tr>
              <a:tr h="233479">
                <a:tc>
                  <a:txBody>
                    <a:bodyPr/>
                    <a:lstStyle/>
                    <a:p>
                      <a:pPr algn="ctr" rtl="0" fontAlgn="ctr"/>
                      <a:r>
                        <a:rPr lang="cs-CZ" sz="1000" b="1" i="0" u="none" strike="noStrike" dirty="0">
                          <a:solidFill>
                            <a:srgbClr val="FF0000"/>
                          </a:solidFill>
                          <a:effectLst/>
                          <a:latin typeface="Arial" panose="020B0604020202020204" pitchFamily="34" charset="0"/>
                        </a:rPr>
                        <a:t>Neděle 27. 5.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SK Štětí - SK Strupčice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200" b="1" i="0" u="none" strike="noStrike" dirty="0">
                          <a:solidFill>
                            <a:srgbClr val="FF0000"/>
                          </a:solidFill>
                          <a:effectLst/>
                          <a:latin typeface="Arial" panose="020B0604020202020204" pitchFamily="34" charset="0"/>
                        </a:rPr>
                        <a:t> 2:10(2:4)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200" b="1" i="0" u="none" strike="noStrike" dirty="0">
                          <a:solidFill>
                            <a:srgbClr val="FF0000"/>
                          </a:solidFill>
                          <a:effectLst/>
                          <a:latin typeface="Arial" panose="020B0604020202020204" pitchFamily="34" charset="0"/>
                        </a:rPr>
                        <a:t>6:5 PK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749483814"/>
                  </a:ext>
                </a:extLst>
              </a:tr>
              <a:tr h="132353">
                <a:tc gridSpan="4">
                  <a:txBody>
                    <a:bodyPr/>
                    <a:lstStyle/>
                    <a:p>
                      <a:pPr algn="ctr" rtl="0" fontAlgn="ctr"/>
                      <a:r>
                        <a:rPr lang="cs-CZ" sz="1000" b="1" i="0" u="none" strike="noStrike" dirty="0">
                          <a:solidFill>
                            <a:srgbClr val="000000"/>
                          </a:solidFill>
                          <a:effectLst/>
                          <a:latin typeface="Arial" panose="020B0604020202020204" pitchFamily="34" charset="0"/>
                        </a:rPr>
                        <a:t>4.kolo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031869554"/>
                  </a:ext>
                </a:extLst>
              </a:tr>
              <a:tr h="269376">
                <a:tc>
                  <a:txBody>
                    <a:bodyPr/>
                    <a:lstStyle/>
                    <a:p>
                      <a:pPr algn="ctr" rtl="0" fontAlgn="ctr"/>
                      <a:r>
                        <a:rPr lang="cs-CZ" sz="1000" b="1" i="0" u="none" strike="noStrike" dirty="0">
                          <a:solidFill>
                            <a:srgbClr val="000000"/>
                          </a:solidFill>
                          <a:effectLst/>
                          <a:latin typeface="Arial" panose="020B0604020202020204" pitchFamily="34" charset="0"/>
                        </a:rPr>
                        <a:t>Neděle 3. 6. 2018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SK </a:t>
                      </a:r>
                      <a:r>
                        <a:rPr lang="cs-CZ" sz="1050" b="1" i="0" u="none" strike="noStrike" dirty="0" err="1">
                          <a:solidFill>
                            <a:srgbClr val="000000"/>
                          </a:solidFill>
                          <a:effectLst/>
                          <a:latin typeface="Arial" panose="020B0604020202020204" pitchFamily="34" charset="0"/>
                        </a:rPr>
                        <a:t>Ervěnice</a:t>
                      </a:r>
                      <a:r>
                        <a:rPr lang="cs-CZ" sz="1050" b="1" i="0" u="none" strike="noStrike" dirty="0">
                          <a:solidFill>
                            <a:srgbClr val="000000"/>
                          </a:solidFill>
                          <a:effectLst/>
                          <a:latin typeface="Arial" panose="020B0604020202020204" pitchFamily="34" charset="0"/>
                        </a:rPr>
                        <a:t>-Jirkov/L. Chomutov - FK </a:t>
                      </a:r>
                      <a:r>
                        <a:rPr lang="cs-CZ" sz="1050" b="1" i="0" u="none" strike="noStrike" dirty="0" err="1">
                          <a:solidFill>
                            <a:srgbClr val="000000"/>
                          </a:solidFill>
                          <a:effectLst/>
                          <a:latin typeface="Arial" panose="020B0604020202020204" pitchFamily="34" charset="0"/>
                        </a:rPr>
                        <a:t>J.Děčín</a:t>
                      </a:r>
                      <a:r>
                        <a:rPr lang="cs-CZ" sz="1050" b="1" i="0" u="none" strike="noStrike" dirty="0">
                          <a:solidFill>
                            <a:srgbClr val="000000"/>
                          </a:solidFill>
                          <a:effectLst/>
                          <a:latin typeface="Arial" panose="020B0604020202020204" pitchFamily="34" charset="0"/>
                        </a:rPr>
                        <a:t>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285001929"/>
                  </a:ext>
                </a:extLst>
              </a:tr>
              <a:tr h="269376">
                <a:tc>
                  <a:txBody>
                    <a:bodyPr/>
                    <a:lstStyle/>
                    <a:p>
                      <a:pPr algn="ctr" rtl="0" fontAlgn="ctr"/>
                      <a:r>
                        <a:rPr lang="cs-CZ" sz="1000" b="1" i="0" u="none" strike="noStrike" dirty="0">
                          <a:solidFill>
                            <a:srgbClr val="FF0000"/>
                          </a:solidFill>
                          <a:effectLst/>
                          <a:latin typeface="Arial" panose="020B0604020202020204" pitchFamily="34" charset="0"/>
                        </a:rPr>
                        <a:t>Neděle 3. 6.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FK SEKO Louny/J. Chomutov </a:t>
                      </a:r>
                    </a:p>
                    <a:p>
                      <a:pPr algn="ctr" rtl="0" fontAlgn="ctr"/>
                      <a:r>
                        <a:rPr lang="cs-CZ" sz="1050" b="1" i="0" u="none" strike="noStrike" dirty="0">
                          <a:solidFill>
                            <a:srgbClr val="FF0000"/>
                          </a:solidFill>
                          <a:effectLst/>
                          <a:latin typeface="Arial" panose="020B0604020202020204" pitchFamily="34" charset="0"/>
                        </a:rPr>
                        <a:t>-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a:solidFill>
                            <a:srgbClr val="FF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697950773"/>
                  </a:ext>
                </a:extLst>
              </a:tr>
              <a:tr h="233479">
                <a:tc>
                  <a:txBody>
                    <a:bodyPr/>
                    <a:lstStyle/>
                    <a:p>
                      <a:pPr algn="ctr" rtl="0" fontAlgn="ctr"/>
                      <a:r>
                        <a:rPr lang="cs-CZ" sz="1000" b="1" i="0" u="none" strike="noStrike" dirty="0">
                          <a:solidFill>
                            <a:srgbClr val="000000"/>
                          </a:solidFill>
                          <a:effectLst/>
                          <a:latin typeface="Arial" panose="020B0604020202020204" pitchFamily="34" charset="0"/>
                        </a:rPr>
                        <a:t>Neděle 3. 6.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SK Strupčice - 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798209992"/>
                  </a:ext>
                </a:extLst>
              </a:tr>
              <a:tr h="132353">
                <a:tc gridSpan="4">
                  <a:txBody>
                    <a:bodyPr/>
                    <a:lstStyle/>
                    <a:p>
                      <a:pPr algn="ctr" rtl="0" fontAlgn="ctr"/>
                      <a:r>
                        <a:rPr lang="cs-CZ" sz="1000" b="1" i="0" u="none" strike="noStrike" dirty="0">
                          <a:solidFill>
                            <a:srgbClr val="000000"/>
                          </a:solidFill>
                          <a:effectLst/>
                          <a:latin typeface="Arial" panose="020B0604020202020204" pitchFamily="34" charset="0"/>
                        </a:rPr>
                        <a:t>5.kolo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969302303"/>
                  </a:ext>
                </a:extLst>
              </a:tr>
              <a:tr h="233479">
                <a:tc>
                  <a:txBody>
                    <a:bodyPr/>
                    <a:lstStyle/>
                    <a:p>
                      <a:pPr algn="ctr" rtl="0" fontAlgn="ctr"/>
                      <a:r>
                        <a:rPr lang="cs-CZ" sz="1000" b="1" i="0" u="none" strike="noStrike" dirty="0">
                          <a:solidFill>
                            <a:srgbClr val="FF0000"/>
                          </a:solidFill>
                          <a:effectLst/>
                          <a:latin typeface="Arial" panose="020B0604020202020204" pitchFamily="34" charset="0"/>
                        </a:rPr>
                        <a:t>Úterý 22.5.</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FK JUNIOR Děčín A - SK Strupčice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a:solidFill>
                            <a:srgbClr val="FF0000"/>
                          </a:solidFill>
                          <a:effectLst/>
                          <a:latin typeface="Arial" panose="020B0604020202020204" pitchFamily="34" charset="0"/>
                        </a:rPr>
                        <a:t>6:2(3:1)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7:1(3:0)</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223066882"/>
                  </a:ext>
                </a:extLst>
              </a:tr>
              <a:tr h="269376">
                <a:tc>
                  <a:txBody>
                    <a:bodyPr/>
                    <a:lstStyle/>
                    <a:p>
                      <a:pPr algn="ctr" rtl="0" fontAlgn="ctr"/>
                      <a:r>
                        <a:rPr lang="cs-CZ" sz="1000" b="1" i="0" u="none" strike="noStrike" dirty="0">
                          <a:solidFill>
                            <a:srgbClr val="000000"/>
                          </a:solidFill>
                          <a:effectLst/>
                          <a:latin typeface="Arial" panose="020B0604020202020204" pitchFamily="34" charset="0"/>
                        </a:rPr>
                        <a:t>Sobota 9.6.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TJ Krupka - FK SEKO Louny/J.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302413367"/>
                  </a:ext>
                </a:extLst>
              </a:tr>
              <a:tr h="269376">
                <a:tc>
                  <a:txBody>
                    <a:bodyPr/>
                    <a:lstStyle/>
                    <a:p>
                      <a:pPr algn="ctr" rtl="0" fontAlgn="ctr"/>
                      <a:r>
                        <a:rPr lang="cs-CZ" sz="1000" b="1" i="0" u="none" strike="noStrike" dirty="0">
                          <a:solidFill>
                            <a:srgbClr val="000000"/>
                          </a:solidFill>
                          <a:effectLst/>
                          <a:latin typeface="Arial" panose="020B0604020202020204" pitchFamily="34" charset="0"/>
                        </a:rPr>
                        <a:t>Neděle 10. 6. </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SK Štětí - SK </a:t>
                      </a:r>
                      <a:r>
                        <a:rPr lang="cs-CZ" sz="1050" b="1" i="0" u="none" strike="noStrike" dirty="0" err="1">
                          <a:solidFill>
                            <a:srgbClr val="000000"/>
                          </a:solidFill>
                          <a:effectLst/>
                          <a:latin typeface="Arial" panose="020B0604020202020204" pitchFamily="34" charset="0"/>
                        </a:rPr>
                        <a:t>Ervěnice</a:t>
                      </a:r>
                      <a:r>
                        <a:rPr lang="cs-CZ" sz="1050" b="1" i="0" u="none" strike="noStrike" dirty="0">
                          <a:solidFill>
                            <a:srgbClr val="000000"/>
                          </a:solidFill>
                          <a:effectLst/>
                          <a:latin typeface="Arial" panose="020B0604020202020204" pitchFamily="34" charset="0"/>
                        </a:rPr>
                        <a:t>-Jirkov/L.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978168744"/>
                  </a:ext>
                </a:extLst>
              </a:tr>
              <a:tr h="132353">
                <a:tc gridSpan="4">
                  <a:txBody>
                    <a:bodyPr/>
                    <a:lstStyle/>
                    <a:p>
                      <a:pPr algn="ctr" rtl="0" fontAlgn="ctr"/>
                      <a:r>
                        <a:rPr lang="cs-CZ" sz="1000" b="1" i="0" u="none" strike="noStrike" dirty="0">
                          <a:solidFill>
                            <a:srgbClr val="000000"/>
                          </a:solidFill>
                          <a:effectLst/>
                          <a:latin typeface="Arial" panose="020B0604020202020204" pitchFamily="34" charset="0"/>
                        </a:rPr>
                        <a:t>6.kolo</a:t>
                      </a:r>
                    </a:p>
                  </a:txBody>
                  <a:tcPr marL="9525" marR="9525" marT="9525"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913184665"/>
                  </a:ext>
                </a:extLst>
              </a:tr>
              <a:tr h="269376">
                <a:tc>
                  <a:txBody>
                    <a:bodyPr/>
                    <a:lstStyle/>
                    <a:p>
                      <a:pPr algn="ctr" rtl="0" fontAlgn="ctr"/>
                      <a:r>
                        <a:rPr lang="cs-CZ" sz="1000" b="1" i="0" u="none" strike="noStrike" dirty="0">
                          <a:solidFill>
                            <a:srgbClr val="000000"/>
                          </a:solidFill>
                          <a:effectLst/>
                          <a:latin typeface="Arial" panose="020B0604020202020204" pitchFamily="34" charset="0"/>
                        </a:rPr>
                        <a:t>Neděle 17.6.2018</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SK </a:t>
                      </a:r>
                      <a:r>
                        <a:rPr lang="cs-CZ" sz="1050" b="1" i="0" u="none" strike="noStrike" dirty="0" err="1">
                          <a:solidFill>
                            <a:srgbClr val="000000"/>
                          </a:solidFill>
                          <a:effectLst/>
                          <a:latin typeface="Arial" panose="020B0604020202020204" pitchFamily="34" charset="0"/>
                        </a:rPr>
                        <a:t>Ervěnice</a:t>
                      </a:r>
                      <a:r>
                        <a:rPr lang="cs-CZ" sz="1050" b="1" i="0" u="none" strike="noStrike" dirty="0">
                          <a:solidFill>
                            <a:srgbClr val="000000"/>
                          </a:solidFill>
                          <a:effectLst/>
                          <a:latin typeface="Arial" panose="020B0604020202020204" pitchFamily="34" charset="0"/>
                        </a:rPr>
                        <a:t>-Jirkov/L. Chomutov </a:t>
                      </a:r>
                    </a:p>
                    <a:p>
                      <a:pPr algn="ctr" rtl="0" fontAlgn="ctr"/>
                      <a:r>
                        <a:rPr lang="cs-CZ" sz="1050" b="1" i="0" u="none" strike="noStrike" dirty="0">
                          <a:solidFill>
                            <a:srgbClr val="000000"/>
                          </a:solidFill>
                          <a:effectLst/>
                          <a:latin typeface="Arial" panose="020B0604020202020204" pitchFamily="34" charset="0"/>
                        </a:rPr>
                        <a:t>- TJ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498912844"/>
                  </a:ext>
                </a:extLst>
              </a:tr>
              <a:tr h="233479">
                <a:tc>
                  <a:txBody>
                    <a:bodyPr/>
                    <a:lstStyle/>
                    <a:p>
                      <a:pPr algn="ctr" rtl="0" fontAlgn="ctr"/>
                      <a:r>
                        <a:rPr lang="cs-CZ" sz="1000" b="1" i="0" u="none" strike="noStrike" dirty="0">
                          <a:solidFill>
                            <a:srgbClr val="FF0000"/>
                          </a:solidFill>
                          <a:effectLst/>
                          <a:latin typeface="Arial" panose="020B0604020202020204" pitchFamily="34" charset="0"/>
                        </a:rPr>
                        <a:t>Neděle 17.6.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Strupčice - 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FF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2649226404"/>
                  </a:ext>
                </a:extLst>
              </a:tr>
              <a:tr h="269376">
                <a:tc>
                  <a:txBody>
                    <a:bodyPr/>
                    <a:lstStyle/>
                    <a:p>
                      <a:pPr algn="ctr" rtl="0" fontAlgn="ctr"/>
                      <a:r>
                        <a:rPr lang="cs-CZ" sz="1000" b="1" i="0" u="none" strike="noStrike" dirty="0">
                          <a:solidFill>
                            <a:srgbClr val="000000"/>
                          </a:solidFill>
                          <a:effectLst/>
                          <a:latin typeface="Arial" panose="020B0604020202020204" pitchFamily="34" charset="0"/>
                        </a:rPr>
                        <a:t>Neděle 17.6.</a:t>
                      </a:r>
                    </a:p>
                  </a:txBody>
                  <a:tcPr marL="9525" marR="9525" marT="9525"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FK SEKO Louny/J. Chomutov</a:t>
                      </a:r>
                    </a:p>
                    <a:p>
                      <a:pPr algn="ctr" rtl="0" fontAlgn="ctr"/>
                      <a:r>
                        <a:rPr lang="cs-CZ" sz="1050" b="1" i="0" u="none" strike="noStrike" dirty="0">
                          <a:solidFill>
                            <a:srgbClr val="000000"/>
                          </a:solidFill>
                          <a:effectLst/>
                          <a:latin typeface="Arial" panose="020B0604020202020204" pitchFamily="34" charset="0"/>
                        </a:rPr>
                        <a:t> - FK JUNIOR Děčín 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tc>
                  <a:txBody>
                    <a:bodyPr/>
                    <a:lstStyle/>
                    <a:p>
                      <a:pPr algn="ctr" rtl="0" fontAlgn="ctr"/>
                      <a:r>
                        <a:rPr lang="cs-CZ" sz="1050" b="1" i="0" u="none" strike="noStrike" dirty="0">
                          <a:solidFill>
                            <a:srgbClr val="000000"/>
                          </a:solidFill>
                          <a:effectLst/>
                          <a:latin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3037053825"/>
                  </a:ext>
                </a:extLst>
              </a:tr>
            </a:tbl>
          </a:graphicData>
        </a:graphic>
      </p:graphicFrame>
      <p:pic>
        <p:nvPicPr>
          <p:cNvPr id="3" name="Obrázek 2"/>
          <p:cNvPicPr>
            <a:picLocks noChangeAspect="1"/>
          </p:cNvPicPr>
          <p:nvPr/>
        </p:nvPicPr>
        <p:blipFill>
          <a:blip r:embed="rId3"/>
          <a:stretch>
            <a:fillRect/>
          </a:stretch>
        </p:blipFill>
        <p:spPr>
          <a:xfrm>
            <a:off x="215518" y="755586"/>
            <a:ext cx="4528752" cy="2992815"/>
          </a:xfrm>
          <a:prstGeom prst="rect">
            <a:avLst/>
          </a:prstGeom>
          <a:ln w="34925">
            <a:solidFill>
              <a:schemeClr val="accent6">
                <a:lumMod val="75000"/>
              </a:schemeClr>
            </a:solidFill>
          </a:ln>
        </p:spPr>
      </p:pic>
      <p:pic>
        <p:nvPicPr>
          <p:cNvPr id="4" name="Obrázek 3"/>
          <p:cNvPicPr>
            <a:picLocks noChangeAspect="1"/>
          </p:cNvPicPr>
          <p:nvPr/>
        </p:nvPicPr>
        <p:blipFill>
          <a:blip r:embed="rId4"/>
          <a:stretch>
            <a:fillRect/>
          </a:stretch>
        </p:blipFill>
        <p:spPr>
          <a:xfrm>
            <a:off x="215518" y="3874956"/>
            <a:ext cx="4528752" cy="3018334"/>
          </a:xfrm>
          <a:prstGeom prst="rect">
            <a:avLst/>
          </a:prstGeom>
          <a:ln w="38100">
            <a:solidFill>
              <a:schemeClr val="accent6">
                <a:lumMod val="75000"/>
              </a:schemeClr>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ovéPole 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13</a:t>
            </a:r>
          </a:p>
        </p:txBody>
      </p:sp>
      <p:sp>
        <p:nvSpPr>
          <p:cNvPr id="15" name="TextovéPole 14"/>
          <p:cNvSpPr txBox="1"/>
          <p:nvPr/>
        </p:nvSpPr>
        <p:spPr>
          <a:xfrm>
            <a:off x="1656160" y="70021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36</a:t>
            </a:r>
          </a:p>
        </p:txBody>
      </p:sp>
      <p:sp>
        <p:nvSpPr>
          <p:cNvPr id="5" name="TextovéPole 4"/>
          <p:cNvSpPr txBox="1"/>
          <p:nvPr/>
        </p:nvSpPr>
        <p:spPr>
          <a:xfrm>
            <a:off x="216000" y="2174116"/>
            <a:ext cx="4608512" cy="1938992"/>
          </a:xfrm>
          <a:prstGeom prst="rect">
            <a:avLst/>
          </a:prstGeom>
          <a:solidFill>
            <a:schemeClr val="bg1">
              <a:lumMod val="95000"/>
            </a:schemeClr>
          </a:solidFill>
          <a:effectLst>
            <a:softEdge rad="0"/>
          </a:effectLst>
        </p:spPr>
        <p:txBody>
          <a:bodyPr wrap="square" rtlCol="0">
            <a:spAutoFit/>
          </a:bodyPr>
          <a:lstStyle/>
          <a:p>
            <a:pPr algn="ctr"/>
            <a:r>
              <a:rPr lang="cs-CZ" sz="1600" u="sng" dirty="0">
                <a:latin typeface="Arial Black" panose="020B0A04020102020204" pitchFamily="34" charset="0"/>
              </a:rPr>
              <a:t>SK Štětí - FK SEKO Louny/</a:t>
            </a:r>
            <a:r>
              <a:rPr lang="cs-CZ" sz="1600" u="sng" dirty="0" err="1">
                <a:latin typeface="Arial Black" panose="020B0A04020102020204" pitchFamily="34" charset="0"/>
              </a:rPr>
              <a:t>J.Chomutov</a:t>
            </a:r>
            <a:endParaRPr lang="cs-CZ" sz="1600" u="sng" dirty="0">
              <a:latin typeface="Arial Black" panose="020B0A04020102020204" pitchFamily="34" charset="0"/>
            </a:endParaRPr>
          </a:p>
          <a:p>
            <a:pPr algn="ctr"/>
            <a:r>
              <a:rPr lang="cs-CZ" sz="1600" u="sng" dirty="0">
                <a:latin typeface="Arial Black" panose="020B0A04020102020204" pitchFamily="34" charset="0"/>
              </a:rPr>
              <a:t>0:11(0:4)</a:t>
            </a:r>
          </a:p>
          <a:p>
            <a:pPr algn="ctr"/>
            <a:r>
              <a:rPr lang="cs-CZ" sz="1600" dirty="0">
                <a:latin typeface="Arial Black" panose="020B0A04020102020204" pitchFamily="34" charset="0"/>
              </a:rPr>
              <a:t>1.</a:t>
            </a:r>
            <a:r>
              <a:rPr lang="cs-CZ" sz="1400" dirty="0">
                <a:latin typeface="Arial Black" panose="020B0A04020102020204" pitchFamily="34" charset="0"/>
              </a:rPr>
              <a:t>kolo nadstavbové části  13.5.2018</a:t>
            </a:r>
          </a:p>
          <a:p>
            <a:r>
              <a:rPr lang="cs-CZ" u="sng" dirty="0">
                <a:latin typeface="Arial" panose="020B0604020202020204" pitchFamily="34" charset="0"/>
                <a:cs typeface="Arial" panose="020B0604020202020204" pitchFamily="34" charset="0"/>
              </a:rPr>
              <a:t>Sestava: </a:t>
            </a:r>
            <a:r>
              <a:rPr lang="cs-CZ" dirty="0" err="1">
                <a:latin typeface="Arial" panose="020B0604020202020204" pitchFamily="34" charset="0"/>
                <a:cs typeface="Arial" panose="020B0604020202020204" pitchFamily="34" charset="0"/>
              </a:rPr>
              <a:t>P.Hůrka-B.Koleničová</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R.Kolačev</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M.Borovec</a:t>
            </a:r>
            <a:r>
              <a:rPr lang="cs-CZ" dirty="0">
                <a:latin typeface="Arial" panose="020B0604020202020204" pitchFamily="34" charset="0"/>
                <a:cs typeface="Arial" panose="020B0604020202020204" pitchFamily="34" charset="0"/>
              </a:rPr>
              <a:t>, </a:t>
            </a:r>
          </a:p>
          <a:p>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R.Paďour</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L.Širochoman</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A.Kožarská</a:t>
            </a:r>
            <a:r>
              <a:rPr lang="cs-CZ" dirty="0">
                <a:latin typeface="Arial" panose="020B0604020202020204" pitchFamily="34" charset="0"/>
                <a:cs typeface="Arial" panose="020B0604020202020204" pitchFamily="34" charset="0"/>
              </a:rPr>
              <a:t>, </a:t>
            </a:r>
          </a:p>
          <a:p>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M.Eisenhammer</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D.Hromy</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J.Viktora</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L.Viktora</a:t>
            </a:r>
            <a:r>
              <a:rPr lang="cs-CZ" dirty="0">
                <a:latin typeface="Arial" panose="020B0604020202020204" pitchFamily="34" charset="0"/>
                <a:cs typeface="Arial" panose="020B0604020202020204" pitchFamily="34" charset="0"/>
              </a:rPr>
              <a:t>, </a:t>
            </a:r>
          </a:p>
          <a:p>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P.Oliva</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L.Volák</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D.Lančarič</a:t>
            </a:r>
            <a:endParaRPr lang="cs-CZ" dirty="0">
              <a:latin typeface="Arial" panose="020B0604020202020204" pitchFamily="34" charset="0"/>
              <a:cs typeface="Arial" panose="020B0604020202020204" pitchFamily="34" charset="0"/>
            </a:endParaRPr>
          </a:p>
          <a:p>
            <a:r>
              <a:rPr lang="cs-CZ" u="sng" dirty="0">
                <a:latin typeface="Arial" panose="020B0604020202020204" pitchFamily="34" charset="0"/>
                <a:cs typeface="Arial" panose="020B0604020202020204" pitchFamily="34" charset="0"/>
              </a:rPr>
              <a:t>Trenér: </a:t>
            </a:r>
            <a:r>
              <a:rPr lang="cs-CZ" dirty="0" err="1">
                <a:latin typeface="Arial" panose="020B0604020202020204" pitchFamily="34" charset="0"/>
                <a:cs typeface="Arial" panose="020B0604020202020204" pitchFamily="34" charset="0"/>
              </a:rPr>
              <a:t>M.Hromy</a:t>
            </a:r>
            <a:r>
              <a:rPr lang="cs-CZ" dirty="0">
                <a:latin typeface="Arial" panose="020B0604020202020204" pitchFamily="34" charset="0"/>
                <a:cs typeface="Arial" panose="020B0604020202020204" pitchFamily="34" charset="0"/>
              </a:rPr>
              <a:t>  </a:t>
            </a:r>
          </a:p>
          <a:p>
            <a:r>
              <a:rPr lang="cs-CZ" u="sng" dirty="0">
                <a:latin typeface="Arial" panose="020B0604020202020204" pitchFamily="34" charset="0"/>
                <a:cs typeface="Arial" panose="020B0604020202020204" pitchFamily="34" charset="0"/>
              </a:rPr>
              <a:t>Rozhodčí</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L.Kloub</a:t>
            </a:r>
            <a:endParaRPr lang="cs-CZ" dirty="0">
              <a:latin typeface="Arial" panose="020B0604020202020204" pitchFamily="34" charset="0"/>
              <a:cs typeface="Arial" panose="020B0604020202020204" pitchFamily="34" charset="0"/>
            </a:endParaRPr>
          </a:p>
        </p:txBody>
      </p:sp>
      <p:sp>
        <p:nvSpPr>
          <p:cNvPr id="6" name="TextovéPole 5"/>
          <p:cNvSpPr txBox="1"/>
          <p:nvPr/>
        </p:nvSpPr>
        <p:spPr>
          <a:xfrm>
            <a:off x="143992" y="155565"/>
            <a:ext cx="4752528" cy="1754326"/>
          </a:xfrm>
          <a:prstGeom prst="rect">
            <a:avLst/>
          </a:prstGeom>
          <a:blipFill dpi="0" rotWithShape="1">
            <a:blip r:embed="rId3">
              <a:alphaModFix amt="68000"/>
            </a:blip>
            <a:srcRect/>
            <a:tile tx="82550" ty="209550" sx="69000" sy="89000" flip="x" algn="tl"/>
          </a:blipFill>
          <a:ln w="66675">
            <a:solidFill>
              <a:schemeClr val="accent6">
                <a:lumMod val="60000"/>
                <a:lumOff val="40000"/>
              </a:schemeClr>
            </a:solidFill>
          </a:ln>
          <a:effectLst>
            <a:softEdge rad="0"/>
          </a:effectLst>
        </p:spPr>
        <p:txBody>
          <a:bodyPr wrap="square" rtlCol="0">
            <a:spAutoFit/>
          </a:bodyPr>
          <a:lstStyle/>
          <a:p>
            <a:pPr algn="ctr"/>
            <a:r>
              <a:rPr lang="cs-CZ" sz="1800" dirty="0">
                <a:solidFill>
                  <a:srgbClr val="FF0066"/>
                </a:solidFill>
                <a:latin typeface="Arial Black" panose="020B0A04020102020204" pitchFamily="34" charset="0"/>
              </a:rPr>
              <a:t>Hned na úvod finálové skupiny krajského přeboru mladších žáků jsme si vyzkoušeli, že závěr sezóny bude náročný. Krok se soupeřem jsme drželi ještě v 1. poločase, ale ve 2. části už jsme nestačili     </a:t>
            </a:r>
          </a:p>
        </p:txBody>
      </p:sp>
      <p:pic>
        <p:nvPicPr>
          <p:cNvPr id="4" name="Obrázek 3"/>
          <p:cNvPicPr>
            <a:picLocks noChangeAspect="1"/>
          </p:cNvPicPr>
          <p:nvPr/>
        </p:nvPicPr>
        <p:blipFill>
          <a:blip r:embed="rId4"/>
          <a:stretch>
            <a:fillRect/>
          </a:stretch>
        </p:blipFill>
        <p:spPr>
          <a:xfrm>
            <a:off x="891481" y="4314619"/>
            <a:ext cx="3257550" cy="2486025"/>
          </a:xfrm>
          <a:prstGeom prst="rect">
            <a:avLst/>
          </a:prstGeom>
        </p:spPr>
      </p:pic>
      <p:graphicFrame>
        <p:nvGraphicFramePr>
          <p:cNvPr id="9" name="Tabulka 8"/>
          <p:cNvGraphicFramePr>
            <a:graphicFrameLocks noGrp="1"/>
          </p:cNvGraphicFramePr>
          <p:nvPr>
            <p:extLst>
              <p:ext uri="{D42A27DB-BD31-4B8C-83A1-F6EECF244321}">
                <p14:modId xmlns:p14="http://schemas.microsoft.com/office/powerpoint/2010/main" val="2590139153"/>
              </p:ext>
            </p:extLst>
          </p:nvPr>
        </p:nvGraphicFramePr>
        <p:xfrm>
          <a:off x="5564129" y="75555"/>
          <a:ext cx="4536504" cy="6815215"/>
        </p:xfrm>
        <a:graphic>
          <a:graphicData uri="http://schemas.openxmlformats.org/drawingml/2006/table">
            <a:tbl>
              <a:tblPr/>
              <a:tblGrid>
                <a:gridCol w="1134126">
                  <a:extLst>
                    <a:ext uri="{9D8B030D-6E8A-4147-A177-3AD203B41FA5}">
                      <a16:colId xmlns:a16="http://schemas.microsoft.com/office/drawing/2014/main" val="2603628146"/>
                    </a:ext>
                  </a:extLst>
                </a:gridCol>
                <a:gridCol w="3402378">
                  <a:extLst>
                    <a:ext uri="{9D8B030D-6E8A-4147-A177-3AD203B41FA5}">
                      <a16:colId xmlns:a16="http://schemas.microsoft.com/office/drawing/2014/main" val="1971208467"/>
                    </a:ext>
                  </a:extLst>
                </a:gridCol>
              </a:tblGrid>
              <a:tr h="577105">
                <a:tc gridSpan="2">
                  <a:txBody>
                    <a:bodyPr/>
                    <a:lstStyle/>
                    <a:p>
                      <a:pPr algn="ctr" fontAlgn="ctr"/>
                      <a:r>
                        <a:rPr lang="cs-CZ" sz="1600" b="1" i="0" u="none" strike="noStrike">
                          <a:solidFill>
                            <a:srgbClr val="000000"/>
                          </a:solidFill>
                          <a:effectLst/>
                          <a:latin typeface="Rockwell Extra Bold" panose="02060903040505020403" pitchFamily="18" charset="0"/>
                        </a:rPr>
                        <a:t>Výsledky 26. kola Ústeckého přeboru</a:t>
                      </a:r>
                    </a:p>
                  </a:txBody>
                  <a:tcPr marL="9525" marR="9525" marT="9525" marB="0" anchor="ctr">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1905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66FF33"/>
                    </a:solidFill>
                  </a:tcPr>
                </a:tc>
                <a:tc hMerge="1">
                  <a:txBody>
                    <a:bodyPr/>
                    <a:lstStyle/>
                    <a:p>
                      <a:endParaRPr lang="cs-CZ"/>
                    </a:p>
                  </a:txBody>
                  <a:tcPr/>
                </a:tc>
                <a:extLst>
                  <a:ext uri="{0D108BD9-81ED-4DB2-BD59-A6C34878D82A}">
                    <a16:rowId xmlns:a16="http://schemas.microsoft.com/office/drawing/2014/main" val="151847796"/>
                  </a:ext>
                </a:extLst>
              </a:tr>
              <a:tr h="364837">
                <a:tc>
                  <a:txBody>
                    <a:bodyPr/>
                    <a:lstStyle/>
                    <a:p>
                      <a:pPr algn="ctr" fontAlgn="ctr"/>
                      <a:r>
                        <a:rPr lang="pl-PL" sz="1000" b="1" i="0" u="none" strike="noStrike" dirty="0">
                          <a:solidFill>
                            <a:srgbClr val="000000"/>
                          </a:solidFill>
                          <a:effectLst/>
                          <a:latin typeface="Arial" panose="020B0604020202020204" pitchFamily="34" charset="0"/>
                        </a:rPr>
                        <a:t>Sobota 19. 5. 2018</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tc>
                  <a:txBody>
                    <a:bodyPr/>
                    <a:lstStyle/>
                    <a:p>
                      <a:pPr algn="l" fontAlgn="ctr"/>
                      <a:r>
                        <a:rPr lang="cs-CZ" sz="1100" b="1" i="0" u="none" strike="noStrike" dirty="0">
                          <a:solidFill>
                            <a:srgbClr val="000000"/>
                          </a:solidFill>
                          <a:effectLst/>
                          <a:latin typeface="Arial" panose="020B0604020202020204" pitchFamily="34" charset="0"/>
                        </a:rPr>
                        <a:t>FK </a:t>
                      </a:r>
                      <a:r>
                        <a:rPr lang="cs-CZ" sz="1100" b="1" i="0" u="none" strike="noStrike" dirty="0" err="1">
                          <a:solidFill>
                            <a:srgbClr val="000000"/>
                          </a:solidFill>
                          <a:effectLst/>
                          <a:latin typeface="Arial" panose="020B0604020202020204" pitchFamily="34" charset="0"/>
                        </a:rPr>
                        <a:t>Tatran</a:t>
                      </a:r>
                      <a:r>
                        <a:rPr lang="cs-CZ" sz="1100" b="1" i="0" u="none" strike="noStrike" dirty="0">
                          <a:solidFill>
                            <a:srgbClr val="000000"/>
                          </a:solidFill>
                          <a:effectLst/>
                          <a:latin typeface="Arial" panose="020B0604020202020204" pitchFamily="34" charset="0"/>
                        </a:rPr>
                        <a:t> Kadaň - TJ Sokol Srbice 4:3 (1:0)</a:t>
                      </a: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extLst>
                  <a:ext uri="{0D108BD9-81ED-4DB2-BD59-A6C34878D82A}">
                    <a16:rowId xmlns:a16="http://schemas.microsoft.com/office/drawing/2014/main" val="1764946235"/>
                  </a:ext>
                </a:extLst>
              </a:tr>
              <a:tr h="364837">
                <a:tc>
                  <a:txBody>
                    <a:bodyPr/>
                    <a:lstStyle/>
                    <a:p>
                      <a:pPr algn="ctr" fontAlgn="ctr"/>
                      <a:r>
                        <a:rPr lang="pl-PL" sz="1000" b="1" i="0" u="none" strike="noStrike" dirty="0">
                          <a:solidFill>
                            <a:srgbClr val="000000"/>
                          </a:solidFill>
                          <a:effectLst/>
                          <a:latin typeface="Arial" panose="020B0604020202020204" pitchFamily="34" charset="0"/>
                        </a:rPr>
                        <a:t>Sobota 19. 5. 2018</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2F2F2"/>
                    </a:solidFill>
                  </a:tcPr>
                </a:tc>
                <a:tc>
                  <a:txBody>
                    <a:bodyPr/>
                    <a:lstStyle/>
                    <a:p>
                      <a:pPr algn="l" fontAlgn="ctr"/>
                      <a:r>
                        <a:rPr lang="cs-CZ" sz="1100" b="1" i="0" u="none" strike="noStrike" dirty="0">
                          <a:solidFill>
                            <a:srgbClr val="000000"/>
                          </a:solidFill>
                          <a:effectLst/>
                          <a:latin typeface="Arial" panose="020B0604020202020204" pitchFamily="34" charset="0"/>
                        </a:rPr>
                        <a:t>Mostecký FK - TJ Spartak Perštejn 7:0 (4:0)</a:t>
                      </a: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2F2F2"/>
                    </a:solidFill>
                  </a:tcPr>
                </a:tc>
                <a:extLst>
                  <a:ext uri="{0D108BD9-81ED-4DB2-BD59-A6C34878D82A}">
                    <a16:rowId xmlns:a16="http://schemas.microsoft.com/office/drawing/2014/main" val="2507040288"/>
                  </a:ext>
                </a:extLst>
              </a:tr>
              <a:tr h="364837">
                <a:tc>
                  <a:txBody>
                    <a:bodyPr/>
                    <a:lstStyle/>
                    <a:p>
                      <a:pPr algn="ctr" fontAlgn="ctr"/>
                      <a:r>
                        <a:rPr lang="pl-PL" sz="1000" b="1" i="0" u="none" strike="noStrike" dirty="0">
                          <a:solidFill>
                            <a:srgbClr val="000000"/>
                          </a:solidFill>
                          <a:effectLst/>
                          <a:latin typeface="Arial" panose="020B0604020202020204" pitchFamily="34" charset="0"/>
                        </a:rPr>
                        <a:t>Sobota 19. 5. 2018</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tc>
                  <a:txBody>
                    <a:bodyPr/>
                    <a:lstStyle/>
                    <a:p>
                      <a:pPr algn="l" fontAlgn="ctr"/>
                      <a:r>
                        <a:rPr lang="cs-CZ" sz="1100" b="1" i="0" u="none" strike="noStrike" dirty="0">
                          <a:solidFill>
                            <a:srgbClr val="000000"/>
                          </a:solidFill>
                          <a:effectLst/>
                          <a:latin typeface="Arial" panose="020B0604020202020204" pitchFamily="34" charset="0"/>
                        </a:rPr>
                        <a:t>FK Bílina - TJ Krupka 2:3 (1:1)</a:t>
                      </a: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extLst>
                  <a:ext uri="{0D108BD9-81ED-4DB2-BD59-A6C34878D82A}">
                    <a16:rowId xmlns:a16="http://schemas.microsoft.com/office/drawing/2014/main" val="3083546730"/>
                  </a:ext>
                </a:extLst>
              </a:tr>
              <a:tr h="364837">
                <a:tc>
                  <a:txBody>
                    <a:bodyPr/>
                    <a:lstStyle/>
                    <a:p>
                      <a:pPr algn="ctr" fontAlgn="ctr"/>
                      <a:r>
                        <a:rPr lang="pl-PL" sz="1000" b="1" i="0" u="none" strike="noStrike" dirty="0">
                          <a:solidFill>
                            <a:srgbClr val="000000"/>
                          </a:solidFill>
                          <a:effectLst/>
                          <a:latin typeface="Arial" panose="020B0604020202020204" pitchFamily="34" charset="0"/>
                        </a:rPr>
                        <a:t>Sobota 19. 5. 2018</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2F2F2"/>
                    </a:solidFill>
                  </a:tcPr>
                </a:tc>
                <a:tc>
                  <a:txBody>
                    <a:bodyPr/>
                    <a:lstStyle/>
                    <a:p>
                      <a:pPr algn="l" fontAlgn="ctr"/>
                      <a:r>
                        <a:rPr lang="cs-CZ" sz="1100" b="1" i="0" u="none" strike="noStrike" dirty="0">
                          <a:solidFill>
                            <a:srgbClr val="000000"/>
                          </a:solidFill>
                          <a:effectLst/>
                          <a:latin typeface="Arial" panose="020B0604020202020204" pitchFamily="34" charset="0"/>
                        </a:rPr>
                        <a:t>SK STAP-TRATEC Vilémov - SK Baník Modlany 1:0 (0:0)</a:t>
                      </a: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2F2F2"/>
                    </a:solidFill>
                  </a:tcPr>
                </a:tc>
                <a:extLst>
                  <a:ext uri="{0D108BD9-81ED-4DB2-BD59-A6C34878D82A}">
                    <a16:rowId xmlns:a16="http://schemas.microsoft.com/office/drawing/2014/main" val="639685001"/>
                  </a:ext>
                </a:extLst>
              </a:tr>
              <a:tr h="364837">
                <a:tc>
                  <a:txBody>
                    <a:bodyPr/>
                    <a:lstStyle/>
                    <a:p>
                      <a:pPr algn="ctr" fontAlgn="ctr"/>
                      <a:r>
                        <a:rPr lang="pl-PL" sz="1000" b="1" i="0" u="none" strike="noStrike" dirty="0">
                          <a:solidFill>
                            <a:srgbClr val="000000"/>
                          </a:solidFill>
                          <a:effectLst/>
                          <a:latin typeface="Arial" panose="020B0604020202020204" pitchFamily="34" charset="0"/>
                        </a:rPr>
                        <a:t>Sobota 19. 5. 2018</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tc>
                  <a:txBody>
                    <a:bodyPr/>
                    <a:lstStyle/>
                    <a:p>
                      <a:pPr algn="l" fontAlgn="ctr"/>
                      <a:r>
                        <a:rPr lang="cs-CZ" sz="1100" b="1" i="0" u="none" strike="noStrike" dirty="0">
                          <a:solidFill>
                            <a:srgbClr val="000000"/>
                          </a:solidFill>
                          <a:effectLst/>
                          <a:latin typeface="Arial" panose="020B0604020202020204" pitchFamily="34" charset="0"/>
                        </a:rPr>
                        <a:t>FK Jílové - TJ </a:t>
                      </a:r>
                      <a:r>
                        <a:rPr lang="cs-CZ" sz="1100" b="1" i="0" u="none" strike="noStrike" dirty="0" err="1">
                          <a:solidFill>
                            <a:srgbClr val="000000"/>
                          </a:solidFill>
                          <a:effectLst/>
                          <a:latin typeface="Arial" panose="020B0604020202020204" pitchFamily="34" charset="0"/>
                        </a:rPr>
                        <a:t>H.Jiřetín</a:t>
                      </a:r>
                      <a:r>
                        <a:rPr lang="cs-CZ" sz="1100" b="1" i="0" u="none" strike="noStrike" dirty="0">
                          <a:solidFill>
                            <a:srgbClr val="000000"/>
                          </a:solidFill>
                          <a:effectLst/>
                          <a:latin typeface="Arial" panose="020B0604020202020204" pitchFamily="34" charset="0"/>
                        </a:rPr>
                        <a:t>/FK Litvínov 1:0 (0:0) </a:t>
                      </a:r>
                      <a:r>
                        <a:rPr lang="cs-CZ" sz="1100" b="1" i="0" u="none" strike="noStrike" dirty="0" err="1">
                          <a:solidFill>
                            <a:srgbClr val="000000"/>
                          </a:solidFill>
                          <a:effectLst/>
                          <a:latin typeface="Arial" panose="020B0604020202020204" pitchFamily="34" charset="0"/>
                        </a:rPr>
                        <a:t>Pen</a:t>
                      </a:r>
                      <a:r>
                        <a:rPr lang="cs-CZ" sz="1100" b="1" i="0" u="none" strike="noStrike" dirty="0">
                          <a:solidFill>
                            <a:srgbClr val="000000"/>
                          </a:solidFill>
                          <a:effectLst/>
                          <a:latin typeface="Arial" panose="020B0604020202020204" pitchFamily="34" charset="0"/>
                        </a:rPr>
                        <a:t>: 4:2</a:t>
                      </a: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extLst>
                  <a:ext uri="{0D108BD9-81ED-4DB2-BD59-A6C34878D82A}">
                    <a16:rowId xmlns:a16="http://schemas.microsoft.com/office/drawing/2014/main" val="3738388488"/>
                  </a:ext>
                </a:extLst>
              </a:tr>
              <a:tr h="364837">
                <a:tc>
                  <a:txBody>
                    <a:bodyPr/>
                    <a:lstStyle/>
                    <a:p>
                      <a:pPr algn="ctr" fontAlgn="ctr"/>
                      <a:r>
                        <a:rPr lang="pl-PL" sz="1000" b="1" i="0" u="none" strike="noStrike" dirty="0">
                          <a:solidFill>
                            <a:srgbClr val="000000"/>
                          </a:solidFill>
                          <a:effectLst/>
                          <a:latin typeface="Arial" panose="020B0604020202020204" pitchFamily="34" charset="0"/>
                        </a:rPr>
                        <a:t>Sobota 19. 5. 2018</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2F2F2"/>
                    </a:solidFill>
                  </a:tcPr>
                </a:tc>
                <a:tc>
                  <a:txBody>
                    <a:bodyPr/>
                    <a:lstStyle/>
                    <a:p>
                      <a:pPr algn="l"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Brná</a:t>
                      </a:r>
                      <a:r>
                        <a:rPr lang="cs-CZ" sz="1100" b="1" i="0" u="none" strike="noStrike" dirty="0">
                          <a:solidFill>
                            <a:srgbClr val="000000"/>
                          </a:solidFill>
                          <a:effectLst/>
                          <a:latin typeface="Arial" panose="020B0604020202020204" pitchFamily="34" charset="0"/>
                        </a:rPr>
                        <a:t> - FK Slavoj Žatec 3:2 (2:1) </a:t>
                      </a:r>
                      <a:r>
                        <a:rPr lang="cs-CZ" sz="1100" b="1" i="0" u="none" strike="noStrike" dirty="0" err="1">
                          <a:solidFill>
                            <a:srgbClr val="000000"/>
                          </a:solidFill>
                          <a:effectLst/>
                          <a:latin typeface="Arial" panose="020B0604020202020204" pitchFamily="34" charset="0"/>
                        </a:rPr>
                        <a:t>Pen</a:t>
                      </a:r>
                      <a:r>
                        <a:rPr lang="cs-CZ" sz="1100" b="1" i="0" u="none" strike="noStrike" dirty="0">
                          <a:solidFill>
                            <a:srgbClr val="000000"/>
                          </a:solidFill>
                          <a:effectLst/>
                          <a:latin typeface="Arial" panose="020B0604020202020204" pitchFamily="34" charset="0"/>
                        </a:rPr>
                        <a:t>: 4:3</a:t>
                      </a: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2F2F2"/>
                    </a:solidFill>
                  </a:tcPr>
                </a:tc>
                <a:extLst>
                  <a:ext uri="{0D108BD9-81ED-4DB2-BD59-A6C34878D82A}">
                    <a16:rowId xmlns:a16="http://schemas.microsoft.com/office/drawing/2014/main" val="3529256276"/>
                  </a:ext>
                </a:extLst>
              </a:tr>
              <a:tr h="364837">
                <a:tc>
                  <a:txBody>
                    <a:bodyPr/>
                    <a:lstStyle/>
                    <a:p>
                      <a:pPr algn="ctr" fontAlgn="ctr"/>
                      <a:r>
                        <a:rPr lang="cs-CZ" sz="1000" b="1" i="0" u="none" strike="noStrike" dirty="0">
                          <a:solidFill>
                            <a:srgbClr val="000000"/>
                          </a:solidFill>
                          <a:effectLst/>
                          <a:latin typeface="Arial" panose="020B0604020202020204" pitchFamily="34" charset="0"/>
                        </a:rPr>
                        <a:t>Neděle 20. 5. 2018</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tc>
                  <a:txBody>
                    <a:bodyPr/>
                    <a:lstStyle/>
                    <a:p>
                      <a:pPr algn="l" fontAlgn="ctr"/>
                      <a:r>
                        <a:rPr lang="cs-CZ" sz="1100" b="1" i="0" u="none" strike="noStrike" dirty="0">
                          <a:solidFill>
                            <a:srgbClr val="000000"/>
                          </a:solidFill>
                          <a:effectLst/>
                          <a:latin typeface="Arial" panose="020B0604020202020204" pitchFamily="34" charset="0"/>
                        </a:rPr>
                        <a:t>FK Litoměřicko B - SK Štětí 0:1 (0:0)</a:t>
                      </a: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extLst>
                  <a:ext uri="{0D108BD9-81ED-4DB2-BD59-A6C34878D82A}">
                    <a16:rowId xmlns:a16="http://schemas.microsoft.com/office/drawing/2014/main" val="562580932"/>
                  </a:ext>
                </a:extLst>
              </a:tr>
              <a:tr h="364837">
                <a:tc>
                  <a:txBody>
                    <a:bodyPr/>
                    <a:lstStyle/>
                    <a:p>
                      <a:pPr algn="ctr" fontAlgn="ctr"/>
                      <a:r>
                        <a:rPr lang="cs-CZ" sz="1000" b="1" i="0" u="none" strike="noStrike" dirty="0">
                          <a:solidFill>
                            <a:srgbClr val="000000"/>
                          </a:solidFill>
                          <a:effectLst/>
                          <a:latin typeface="Arial" panose="020B0604020202020204" pitchFamily="34" charset="0"/>
                        </a:rPr>
                        <a:t>Neděle 20. 5. 2018</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2F2F2"/>
                    </a:solidFill>
                  </a:tcPr>
                </a:tc>
                <a:tc>
                  <a:txBody>
                    <a:bodyPr/>
                    <a:lstStyle/>
                    <a:p>
                      <a:pPr algn="l" fontAlgn="ctr"/>
                      <a:r>
                        <a:rPr lang="cs-CZ" sz="1000" b="1" i="0" u="none" strike="noStrike" dirty="0">
                          <a:solidFill>
                            <a:srgbClr val="000000"/>
                          </a:solidFill>
                          <a:effectLst/>
                          <a:latin typeface="Arial" panose="020B0604020202020204" pitchFamily="34" charset="0"/>
                        </a:rPr>
                        <a:t>FK Jiskra Modrá - FK Neštěmice 5:1 (2:1)</a:t>
                      </a: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F2F2F2"/>
                    </a:solidFill>
                  </a:tcPr>
                </a:tc>
                <a:extLst>
                  <a:ext uri="{0D108BD9-81ED-4DB2-BD59-A6C34878D82A}">
                    <a16:rowId xmlns:a16="http://schemas.microsoft.com/office/drawing/2014/main" val="1375978496"/>
                  </a:ext>
                </a:extLst>
              </a:tr>
              <a:tr h="577105">
                <a:tc gridSpan="2">
                  <a:txBody>
                    <a:bodyPr/>
                    <a:lstStyle/>
                    <a:p>
                      <a:pPr algn="ctr" fontAlgn="ctr"/>
                      <a:r>
                        <a:rPr lang="cs-CZ" sz="1600" b="1" i="0" u="none" strike="noStrike">
                          <a:solidFill>
                            <a:srgbClr val="000000"/>
                          </a:solidFill>
                          <a:effectLst/>
                          <a:latin typeface="Rockwell Extra Bold" panose="02060903040505020403" pitchFamily="18" charset="0"/>
                        </a:rPr>
                        <a:t>Výsledky 27. kola Ústeckého přeboru</a:t>
                      </a:r>
                    </a:p>
                  </a:txBody>
                  <a:tcPr marL="9525" marR="9525" marT="9525" marB="0" anchor="ctr">
                    <a:lnL w="190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12700" cap="flat" cmpd="sng" algn="ctr">
                      <a:solidFill>
                        <a:srgbClr val="548235"/>
                      </a:solidFill>
                      <a:prstDash val="solid"/>
                      <a:round/>
                      <a:headEnd type="none" w="med" len="med"/>
                      <a:tailEnd type="none" w="med" len="med"/>
                    </a:lnB>
                    <a:solidFill>
                      <a:srgbClr val="66FF33"/>
                    </a:solidFill>
                  </a:tcPr>
                </a:tc>
                <a:tc hMerge="1">
                  <a:txBody>
                    <a:bodyPr/>
                    <a:lstStyle/>
                    <a:p>
                      <a:endParaRPr lang="cs-CZ"/>
                    </a:p>
                  </a:txBody>
                  <a:tcPr/>
                </a:tc>
                <a:extLst>
                  <a:ext uri="{0D108BD9-81ED-4DB2-BD59-A6C34878D82A}">
                    <a16:rowId xmlns:a16="http://schemas.microsoft.com/office/drawing/2014/main" val="450551285"/>
                  </a:ext>
                </a:extLst>
              </a:tr>
              <a:tr h="329459">
                <a:tc>
                  <a:txBody>
                    <a:bodyPr/>
                    <a:lstStyle/>
                    <a:p>
                      <a:pPr algn="ctr" fontAlgn="ctr"/>
                      <a:r>
                        <a:rPr lang="pl-PL" sz="1050" b="1" i="0" u="none" strike="noStrike" dirty="0">
                          <a:solidFill>
                            <a:srgbClr val="1A2C37"/>
                          </a:solidFill>
                          <a:effectLst/>
                          <a:latin typeface="Arial" panose="020B0604020202020204" pitchFamily="34" charset="0"/>
                        </a:rPr>
                        <a:t>Sobota 26. 5. 2018 </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1A2C37"/>
                          </a:solidFill>
                          <a:effectLst/>
                          <a:latin typeface="Arial" panose="020B0604020202020204" pitchFamily="34" charset="0"/>
                        </a:rPr>
                        <a:t>TJ Sokol Srbice - FK </a:t>
                      </a:r>
                      <a:r>
                        <a:rPr lang="cs-CZ" sz="1200" b="1" i="0" u="none" strike="noStrike" dirty="0" smtClean="0">
                          <a:solidFill>
                            <a:srgbClr val="1A2C37"/>
                          </a:solidFill>
                          <a:effectLst/>
                          <a:latin typeface="Arial" panose="020B0604020202020204" pitchFamily="34" charset="0"/>
                        </a:rPr>
                        <a:t>Bílina    3:1(0:0)</a:t>
                      </a:r>
                      <a:endParaRPr lang="cs-CZ" sz="1200" b="1" i="0" u="none" strike="noStrike" dirty="0">
                        <a:solidFill>
                          <a:srgbClr val="1A2C37"/>
                        </a:solidFill>
                        <a:effectLst/>
                        <a:latin typeface="Arial" panose="020B0604020202020204" pitchFamily="34" charset="0"/>
                      </a:endParaRP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1270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extLst>
                  <a:ext uri="{0D108BD9-81ED-4DB2-BD59-A6C34878D82A}">
                    <a16:rowId xmlns:a16="http://schemas.microsoft.com/office/drawing/2014/main" val="3385927460"/>
                  </a:ext>
                </a:extLst>
              </a:tr>
              <a:tr h="329459">
                <a:tc>
                  <a:txBody>
                    <a:bodyPr/>
                    <a:lstStyle/>
                    <a:p>
                      <a:pPr algn="ctr" fontAlgn="ctr"/>
                      <a:r>
                        <a:rPr lang="pl-PL" sz="1050" b="1" i="0" u="none" strike="noStrike" dirty="0">
                          <a:solidFill>
                            <a:srgbClr val="1A2C37"/>
                          </a:solidFill>
                          <a:effectLst/>
                          <a:latin typeface="Arial" panose="020B0604020202020204" pitchFamily="34" charset="0"/>
                        </a:rPr>
                        <a:t>Sobota 26. 5. 2018</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2F2F2"/>
                    </a:solidFill>
                  </a:tcPr>
                </a:tc>
                <a:tc>
                  <a:txBody>
                    <a:bodyPr/>
                    <a:lstStyle/>
                    <a:p>
                      <a:pPr algn="l" fontAlgn="ctr"/>
                      <a:r>
                        <a:rPr lang="cs-CZ" sz="1200" b="1" i="0" u="none" strike="noStrike" dirty="0">
                          <a:solidFill>
                            <a:srgbClr val="1A2C37"/>
                          </a:solidFill>
                          <a:effectLst/>
                          <a:latin typeface="Arial" panose="020B0604020202020204" pitchFamily="34" charset="0"/>
                        </a:rPr>
                        <a:t>SK Baník Modlany - Mostecký </a:t>
                      </a:r>
                      <a:r>
                        <a:rPr lang="cs-CZ" sz="1200" b="1" i="0" u="none" strike="noStrike" dirty="0" smtClean="0">
                          <a:solidFill>
                            <a:srgbClr val="1A2C37"/>
                          </a:solidFill>
                          <a:effectLst/>
                          <a:latin typeface="Arial" panose="020B0604020202020204" pitchFamily="34" charset="0"/>
                        </a:rPr>
                        <a:t>FK    0:4(0:3)</a:t>
                      </a:r>
                      <a:endParaRPr lang="cs-CZ" sz="1200" b="1" i="0" u="none" strike="noStrike" dirty="0">
                        <a:solidFill>
                          <a:srgbClr val="1A2C37"/>
                        </a:solidFill>
                        <a:effectLst/>
                        <a:latin typeface="Arial" panose="020B0604020202020204" pitchFamily="34" charset="0"/>
                      </a:endParaRP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2F2F2"/>
                    </a:solidFill>
                  </a:tcPr>
                </a:tc>
                <a:extLst>
                  <a:ext uri="{0D108BD9-81ED-4DB2-BD59-A6C34878D82A}">
                    <a16:rowId xmlns:a16="http://schemas.microsoft.com/office/drawing/2014/main" val="608987381"/>
                  </a:ext>
                </a:extLst>
              </a:tr>
              <a:tr h="329459">
                <a:tc>
                  <a:txBody>
                    <a:bodyPr/>
                    <a:lstStyle/>
                    <a:p>
                      <a:pPr algn="ctr" fontAlgn="ctr"/>
                      <a:r>
                        <a:rPr lang="pl-PL" sz="1050" b="1" i="0" u="none" strike="noStrike" dirty="0">
                          <a:solidFill>
                            <a:srgbClr val="1A2C37"/>
                          </a:solidFill>
                          <a:effectLst/>
                          <a:latin typeface="Arial" panose="020B0604020202020204" pitchFamily="34" charset="0"/>
                        </a:rPr>
                        <a:t>Sobota 26. 5. 2018 </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1A2C37"/>
                          </a:solidFill>
                          <a:effectLst/>
                          <a:latin typeface="Arial" panose="020B0604020202020204" pitchFamily="34" charset="0"/>
                        </a:rPr>
                        <a:t>TJ Spartak Perštejn - FK </a:t>
                      </a:r>
                      <a:r>
                        <a:rPr lang="cs-CZ" sz="1200" b="1" i="0" u="none" strike="noStrike" dirty="0" err="1">
                          <a:solidFill>
                            <a:srgbClr val="1A2C37"/>
                          </a:solidFill>
                          <a:effectLst/>
                          <a:latin typeface="Arial" panose="020B0604020202020204" pitchFamily="34" charset="0"/>
                        </a:rPr>
                        <a:t>Tatran</a:t>
                      </a:r>
                      <a:r>
                        <a:rPr lang="cs-CZ" sz="1200" b="1" i="0" u="none" strike="noStrike" dirty="0">
                          <a:solidFill>
                            <a:srgbClr val="1A2C37"/>
                          </a:solidFill>
                          <a:effectLst/>
                          <a:latin typeface="Arial" panose="020B0604020202020204" pitchFamily="34" charset="0"/>
                        </a:rPr>
                        <a:t> </a:t>
                      </a:r>
                      <a:r>
                        <a:rPr lang="cs-CZ" sz="1200" b="1" i="0" u="none" strike="noStrike" dirty="0" smtClean="0">
                          <a:solidFill>
                            <a:srgbClr val="1A2C37"/>
                          </a:solidFill>
                          <a:effectLst/>
                          <a:latin typeface="Arial" panose="020B0604020202020204" pitchFamily="34" charset="0"/>
                        </a:rPr>
                        <a:t>Kadaň  7:3(3:3)</a:t>
                      </a:r>
                      <a:endParaRPr lang="cs-CZ" sz="1200" b="1" i="0" u="none" strike="noStrike" dirty="0">
                        <a:solidFill>
                          <a:srgbClr val="1A2C37"/>
                        </a:solidFill>
                        <a:effectLst/>
                        <a:latin typeface="Arial" panose="020B0604020202020204" pitchFamily="34" charset="0"/>
                      </a:endParaRP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extLst>
                  <a:ext uri="{0D108BD9-81ED-4DB2-BD59-A6C34878D82A}">
                    <a16:rowId xmlns:a16="http://schemas.microsoft.com/office/drawing/2014/main" val="1144210829"/>
                  </a:ext>
                </a:extLst>
              </a:tr>
              <a:tr h="329459">
                <a:tc>
                  <a:txBody>
                    <a:bodyPr/>
                    <a:lstStyle/>
                    <a:p>
                      <a:pPr algn="ctr" fontAlgn="ctr"/>
                      <a:r>
                        <a:rPr lang="pl-PL" sz="1050" b="1" i="0" u="none" strike="noStrike" dirty="0">
                          <a:solidFill>
                            <a:srgbClr val="1A2C37"/>
                          </a:solidFill>
                          <a:effectLst/>
                          <a:latin typeface="Arial" panose="020B0604020202020204" pitchFamily="34" charset="0"/>
                        </a:rPr>
                        <a:t>Sobota 26. 5. 2018 </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2F2F2"/>
                    </a:solidFill>
                  </a:tcPr>
                </a:tc>
                <a:tc>
                  <a:txBody>
                    <a:bodyPr/>
                    <a:lstStyle/>
                    <a:p>
                      <a:pPr algn="l" fontAlgn="ctr"/>
                      <a:r>
                        <a:rPr lang="cs-CZ" sz="1200" b="1" i="0" u="none" strike="noStrike" dirty="0">
                          <a:solidFill>
                            <a:srgbClr val="1A2C37"/>
                          </a:solidFill>
                          <a:effectLst/>
                          <a:latin typeface="Arial" panose="020B0604020202020204" pitchFamily="34" charset="0"/>
                        </a:rPr>
                        <a:t>TJ Krupka - SK </a:t>
                      </a:r>
                      <a:r>
                        <a:rPr lang="cs-CZ" sz="1200" b="1" i="0" u="none" strike="noStrike" dirty="0" err="1" smtClean="0">
                          <a:solidFill>
                            <a:srgbClr val="1A2C37"/>
                          </a:solidFill>
                          <a:effectLst/>
                          <a:latin typeface="Arial" panose="020B0604020202020204" pitchFamily="34" charset="0"/>
                        </a:rPr>
                        <a:t>Brná</a:t>
                      </a:r>
                      <a:r>
                        <a:rPr lang="cs-CZ" sz="1200" b="1" i="0" u="none" strike="noStrike" dirty="0" smtClean="0">
                          <a:solidFill>
                            <a:srgbClr val="1A2C37"/>
                          </a:solidFill>
                          <a:effectLst/>
                          <a:latin typeface="Arial" panose="020B0604020202020204" pitchFamily="34" charset="0"/>
                        </a:rPr>
                        <a:t>   1:3(1:1)</a:t>
                      </a:r>
                      <a:endParaRPr lang="cs-CZ" sz="1200" b="1" i="0" u="none" strike="noStrike" dirty="0">
                        <a:solidFill>
                          <a:srgbClr val="1A2C37"/>
                        </a:solidFill>
                        <a:effectLst/>
                        <a:latin typeface="Arial" panose="020B0604020202020204" pitchFamily="34" charset="0"/>
                      </a:endParaRP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2F2F2"/>
                    </a:solidFill>
                  </a:tcPr>
                </a:tc>
                <a:extLst>
                  <a:ext uri="{0D108BD9-81ED-4DB2-BD59-A6C34878D82A}">
                    <a16:rowId xmlns:a16="http://schemas.microsoft.com/office/drawing/2014/main" val="3204137639"/>
                  </a:ext>
                </a:extLst>
              </a:tr>
              <a:tr h="329459">
                <a:tc>
                  <a:txBody>
                    <a:bodyPr/>
                    <a:lstStyle/>
                    <a:p>
                      <a:pPr algn="ctr" fontAlgn="ctr"/>
                      <a:r>
                        <a:rPr lang="pl-PL" sz="1050" b="1" i="0" u="none" strike="noStrike" dirty="0">
                          <a:solidFill>
                            <a:srgbClr val="1A2C37"/>
                          </a:solidFill>
                          <a:effectLst/>
                          <a:latin typeface="Arial" panose="020B0604020202020204" pitchFamily="34" charset="0"/>
                        </a:rPr>
                        <a:t>Sobota 26. 5. 2018</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1A2C37"/>
                          </a:solidFill>
                          <a:effectLst/>
                          <a:latin typeface="Arial" panose="020B0604020202020204" pitchFamily="34" charset="0"/>
                        </a:rPr>
                        <a:t>FK Slavoj Žatec - SK </a:t>
                      </a:r>
                      <a:r>
                        <a:rPr lang="cs-CZ" sz="1200" b="1" i="0" u="none" strike="noStrike" dirty="0" smtClean="0">
                          <a:solidFill>
                            <a:srgbClr val="1A2C37"/>
                          </a:solidFill>
                          <a:effectLst/>
                          <a:latin typeface="Arial" panose="020B0604020202020204" pitchFamily="34" charset="0"/>
                        </a:rPr>
                        <a:t>Štětí   2:4(0:1)</a:t>
                      </a:r>
                      <a:endParaRPr lang="cs-CZ" sz="1200" b="1" i="0" u="none" strike="noStrike" dirty="0">
                        <a:solidFill>
                          <a:srgbClr val="1A2C37"/>
                        </a:solidFill>
                        <a:effectLst/>
                        <a:latin typeface="Arial" panose="020B0604020202020204" pitchFamily="34" charset="0"/>
                      </a:endParaRP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extLst>
                  <a:ext uri="{0D108BD9-81ED-4DB2-BD59-A6C34878D82A}">
                    <a16:rowId xmlns:a16="http://schemas.microsoft.com/office/drawing/2014/main" val="2846306237"/>
                  </a:ext>
                </a:extLst>
              </a:tr>
              <a:tr h="389634">
                <a:tc>
                  <a:txBody>
                    <a:bodyPr/>
                    <a:lstStyle/>
                    <a:p>
                      <a:pPr algn="ctr" fontAlgn="ctr"/>
                      <a:r>
                        <a:rPr lang="pl-PL" sz="1050" b="1" i="0" u="none" strike="noStrike" dirty="0">
                          <a:solidFill>
                            <a:srgbClr val="1A2C37"/>
                          </a:solidFill>
                          <a:effectLst/>
                          <a:latin typeface="Arial" panose="020B0604020202020204" pitchFamily="34" charset="0"/>
                        </a:rPr>
                        <a:t>Sobota 26. 5. 2018 </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2F2F2"/>
                    </a:solidFill>
                  </a:tcPr>
                </a:tc>
                <a:tc>
                  <a:txBody>
                    <a:bodyPr/>
                    <a:lstStyle/>
                    <a:p>
                      <a:pPr algn="l" fontAlgn="ctr"/>
                      <a:r>
                        <a:rPr lang="cs-CZ" sz="1200" b="1" i="0" u="none" strike="noStrike" dirty="0">
                          <a:solidFill>
                            <a:srgbClr val="1A2C37"/>
                          </a:solidFill>
                          <a:effectLst/>
                          <a:latin typeface="Arial" panose="020B0604020202020204" pitchFamily="34" charset="0"/>
                        </a:rPr>
                        <a:t>TJ </a:t>
                      </a:r>
                      <a:r>
                        <a:rPr lang="cs-CZ" sz="1200" b="1" i="0" u="none" strike="noStrike" dirty="0" err="1">
                          <a:solidFill>
                            <a:srgbClr val="1A2C37"/>
                          </a:solidFill>
                          <a:effectLst/>
                          <a:latin typeface="Arial" panose="020B0604020202020204" pitchFamily="34" charset="0"/>
                        </a:rPr>
                        <a:t>H.Jiřetín</a:t>
                      </a:r>
                      <a:r>
                        <a:rPr lang="cs-CZ" sz="1200" b="1" i="0" u="none" strike="noStrike" dirty="0">
                          <a:solidFill>
                            <a:srgbClr val="1A2C37"/>
                          </a:solidFill>
                          <a:effectLst/>
                          <a:latin typeface="Arial" panose="020B0604020202020204" pitchFamily="34" charset="0"/>
                        </a:rPr>
                        <a:t>/FK Litvínov - SK STAP-TRATEC Vilémov</a:t>
                      </a: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2F2F2"/>
                    </a:solidFill>
                  </a:tcPr>
                </a:tc>
                <a:extLst>
                  <a:ext uri="{0D108BD9-81ED-4DB2-BD59-A6C34878D82A}">
                    <a16:rowId xmlns:a16="http://schemas.microsoft.com/office/drawing/2014/main" val="112807960"/>
                  </a:ext>
                </a:extLst>
              </a:tr>
              <a:tr h="329459">
                <a:tc>
                  <a:txBody>
                    <a:bodyPr/>
                    <a:lstStyle/>
                    <a:p>
                      <a:pPr algn="ctr" fontAlgn="ctr"/>
                      <a:r>
                        <a:rPr lang="cs-CZ" sz="1050" b="1" i="0" u="none" strike="noStrike" dirty="0">
                          <a:solidFill>
                            <a:srgbClr val="1A2C37"/>
                          </a:solidFill>
                          <a:effectLst/>
                          <a:latin typeface="Arial" panose="020B0604020202020204" pitchFamily="34" charset="0"/>
                        </a:rPr>
                        <a:t>Neděle 27. 5. 2018 </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tc>
                  <a:txBody>
                    <a:bodyPr/>
                    <a:lstStyle/>
                    <a:p>
                      <a:pPr algn="l" fontAlgn="ctr"/>
                      <a:r>
                        <a:rPr lang="cs-CZ" sz="1200" b="1" i="0" u="none" strike="noStrike" dirty="0">
                          <a:solidFill>
                            <a:srgbClr val="1A2C37"/>
                          </a:solidFill>
                          <a:effectLst/>
                          <a:latin typeface="Arial" panose="020B0604020202020204" pitchFamily="34" charset="0"/>
                        </a:rPr>
                        <a:t>FK Neštěmice - FK </a:t>
                      </a:r>
                      <a:r>
                        <a:rPr lang="cs-CZ" sz="1200" b="1" i="0" u="none" strike="noStrike" dirty="0" smtClean="0">
                          <a:solidFill>
                            <a:srgbClr val="1A2C37"/>
                          </a:solidFill>
                          <a:effectLst/>
                          <a:latin typeface="Arial" panose="020B0604020202020204" pitchFamily="34" charset="0"/>
                        </a:rPr>
                        <a:t>Jílové  5:2(2:0)</a:t>
                      </a:r>
                      <a:endParaRPr lang="cs-CZ" sz="1200" b="1" i="0" u="none" strike="noStrike" dirty="0">
                        <a:solidFill>
                          <a:srgbClr val="1A2C37"/>
                        </a:solidFill>
                        <a:effectLst/>
                        <a:latin typeface="Arial" panose="020B0604020202020204" pitchFamily="34" charset="0"/>
                      </a:endParaRP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6350" cap="flat" cmpd="sng" algn="ctr">
                      <a:solidFill>
                        <a:srgbClr val="548235"/>
                      </a:solidFill>
                      <a:prstDash val="solid"/>
                      <a:round/>
                      <a:headEnd type="none" w="med" len="med"/>
                      <a:tailEnd type="none" w="med" len="med"/>
                    </a:lnB>
                    <a:solidFill>
                      <a:srgbClr val="FFFF00"/>
                    </a:solidFill>
                  </a:tcPr>
                </a:tc>
                <a:extLst>
                  <a:ext uri="{0D108BD9-81ED-4DB2-BD59-A6C34878D82A}">
                    <a16:rowId xmlns:a16="http://schemas.microsoft.com/office/drawing/2014/main" val="1767546150"/>
                  </a:ext>
                </a:extLst>
              </a:tr>
              <a:tr h="329459">
                <a:tc>
                  <a:txBody>
                    <a:bodyPr/>
                    <a:lstStyle/>
                    <a:p>
                      <a:pPr algn="ctr" fontAlgn="ctr"/>
                      <a:r>
                        <a:rPr lang="cs-CZ" sz="1050" b="1" i="0" u="none" strike="noStrike" dirty="0">
                          <a:solidFill>
                            <a:srgbClr val="1A2C37"/>
                          </a:solidFill>
                          <a:effectLst/>
                          <a:latin typeface="Arial" panose="020B0604020202020204" pitchFamily="34" charset="0"/>
                        </a:rPr>
                        <a:t>Neděle 27. 5. 2018</a:t>
                      </a:r>
                    </a:p>
                  </a:txBody>
                  <a:tcPr marL="9525" marR="9525" marT="9525" marB="0" anchor="ctr">
                    <a:lnL w="19050" cap="flat" cmpd="sng" algn="ctr">
                      <a:solidFill>
                        <a:srgbClr val="548235"/>
                      </a:solidFill>
                      <a:prstDash val="solid"/>
                      <a:round/>
                      <a:headEnd type="none" w="med" len="med"/>
                      <a:tailEnd type="none" w="med" len="med"/>
                    </a:lnL>
                    <a:lnR w="63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19050" cap="flat" cmpd="sng" algn="ctr">
                      <a:solidFill>
                        <a:srgbClr val="548235"/>
                      </a:solidFill>
                      <a:prstDash val="solid"/>
                      <a:round/>
                      <a:headEnd type="none" w="med" len="med"/>
                      <a:tailEnd type="none" w="med" len="med"/>
                    </a:lnB>
                    <a:solidFill>
                      <a:srgbClr val="F2F2F2"/>
                    </a:solidFill>
                  </a:tcPr>
                </a:tc>
                <a:tc>
                  <a:txBody>
                    <a:bodyPr/>
                    <a:lstStyle/>
                    <a:p>
                      <a:pPr algn="l" fontAlgn="ctr"/>
                      <a:r>
                        <a:rPr lang="cs-CZ" sz="1200" b="1" i="0" u="none" strike="noStrike" dirty="0">
                          <a:solidFill>
                            <a:srgbClr val="1A2C37"/>
                          </a:solidFill>
                          <a:effectLst/>
                          <a:latin typeface="Arial" panose="020B0604020202020204" pitchFamily="34" charset="0"/>
                        </a:rPr>
                        <a:t>FK Jiskra Modrá - FK Litoměřicko </a:t>
                      </a:r>
                      <a:r>
                        <a:rPr lang="cs-CZ" sz="1200" b="1" i="0" u="none" strike="noStrike" dirty="0" smtClean="0">
                          <a:solidFill>
                            <a:srgbClr val="1A2C37"/>
                          </a:solidFill>
                          <a:effectLst/>
                          <a:latin typeface="Arial" panose="020B0604020202020204" pitchFamily="34" charset="0"/>
                        </a:rPr>
                        <a:t>B   0:1(0:0)</a:t>
                      </a:r>
                      <a:endParaRPr lang="cs-CZ" sz="1200" b="1" i="0" u="none" strike="noStrike" dirty="0">
                        <a:solidFill>
                          <a:srgbClr val="1A2C37"/>
                        </a:solidFill>
                        <a:effectLst/>
                        <a:latin typeface="Arial" panose="020B0604020202020204" pitchFamily="34" charset="0"/>
                      </a:endParaRPr>
                    </a:p>
                  </a:txBody>
                  <a:tcPr marL="9525" marR="9525" marT="9525" marB="0" anchor="ctr">
                    <a:lnL w="6350" cap="flat" cmpd="sng" algn="ctr">
                      <a:solidFill>
                        <a:srgbClr val="548235"/>
                      </a:solidFill>
                      <a:prstDash val="solid"/>
                      <a:round/>
                      <a:headEnd type="none" w="med" len="med"/>
                      <a:tailEnd type="none" w="med" len="med"/>
                    </a:lnL>
                    <a:lnR w="19050" cap="flat" cmpd="sng" algn="ctr">
                      <a:solidFill>
                        <a:srgbClr val="548235"/>
                      </a:solidFill>
                      <a:prstDash val="solid"/>
                      <a:round/>
                      <a:headEnd type="none" w="med" len="med"/>
                      <a:tailEnd type="none" w="med" len="med"/>
                    </a:lnR>
                    <a:lnT w="6350" cap="flat" cmpd="sng" algn="ctr">
                      <a:solidFill>
                        <a:srgbClr val="548235"/>
                      </a:solidFill>
                      <a:prstDash val="solid"/>
                      <a:round/>
                      <a:headEnd type="none" w="med" len="med"/>
                      <a:tailEnd type="none" w="med" len="med"/>
                    </a:lnT>
                    <a:lnB w="19050" cap="flat" cmpd="sng" algn="ctr">
                      <a:solidFill>
                        <a:srgbClr val="548235"/>
                      </a:solidFill>
                      <a:prstDash val="solid"/>
                      <a:round/>
                      <a:headEnd type="none" w="med" len="med"/>
                      <a:tailEnd type="none" w="med" len="med"/>
                    </a:lnB>
                    <a:solidFill>
                      <a:srgbClr val="F2F2F2"/>
                    </a:solidFill>
                  </a:tcPr>
                </a:tc>
                <a:extLst>
                  <a:ext uri="{0D108BD9-81ED-4DB2-BD59-A6C34878D82A}">
                    <a16:rowId xmlns:a16="http://schemas.microsoft.com/office/drawing/2014/main" val="3381337362"/>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ovéPole 10"/>
          <p:cNvSpPr txBox="1"/>
          <p:nvPr/>
        </p:nvSpPr>
        <p:spPr>
          <a:xfrm>
            <a:off x="1820111"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14</a:t>
            </a:r>
          </a:p>
        </p:txBody>
      </p:sp>
      <p:sp>
        <p:nvSpPr>
          <p:cNvPr id="14" name="TextovéPole 13"/>
          <p:cNvSpPr txBox="1"/>
          <p:nvPr/>
        </p:nvSpPr>
        <p:spPr>
          <a:xfrm>
            <a:off x="761765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35</a:t>
            </a:r>
          </a:p>
        </p:txBody>
      </p:sp>
      <p:sp>
        <p:nvSpPr>
          <p:cNvPr id="2" name="Obdélník 1"/>
          <p:cNvSpPr/>
          <p:nvPr/>
        </p:nvSpPr>
        <p:spPr>
          <a:xfrm>
            <a:off x="5457794" y="1243236"/>
            <a:ext cx="4715738" cy="5657896"/>
          </a:xfrm>
          <a:prstGeom prst="rect">
            <a:avLst/>
          </a:prstGeom>
        </p:spPr>
        <p:txBody>
          <a:bodyPr wrap="square">
            <a:spAutoFit/>
          </a:bodyPr>
          <a:lstStyle/>
          <a:p>
            <a:pPr algn="ctr">
              <a:lnSpc>
                <a:spcPct val="107000"/>
              </a:lnSpc>
              <a:spcAft>
                <a:spcPts val="0"/>
              </a:spcAft>
            </a:pPr>
            <a:r>
              <a:rPr lang="cs-CZ" sz="16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SK </a:t>
            </a:r>
            <a:r>
              <a:rPr lang="cs-CZ" sz="1600" dirty="0" err="1">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Ervěnice</a:t>
            </a:r>
            <a:r>
              <a:rPr lang="cs-CZ" sz="16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-Jirkov/</a:t>
            </a:r>
            <a:r>
              <a:rPr lang="cs-CZ" sz="1600" dirty="0" err="1">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L.Chomutov</a:t>
            </a:r>
            <a:endParaRPr lang="cs-CZ" sz="16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cs-CZ" sz="16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6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3:6(0:1)  2.kolo nadstavba  23.5.2018</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Po dvou neúspěšných zápasech si mladší žáci chtěli vylepšit náladu v dohrávce 2. kola nadstavbové části přeboru. Hrálo se v dalekém Jirkově a jen co rozhodčí utkání zahájil, tak se na domácí branku valil jeden útok za druhý.  Kdy se nám podaří překonat domácího brankáře a zakřičet si “Gól“, bylo jen otázkou času. Dočkali jsme se v 16. minutě, kdy si míč s Lukášem Volákem vyměnil Daniel Hromy. Před zakončením stačil ještě udělat pěknou kličku brankáři a zajistil našemu mužstvu vedení 1:0. Naše herní převaha se stupňovala. V první půli jsme kopali snad 8 rohů. Ve 25. minutě byl ve vápně nedovoleně poslán k zemi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Kolačev</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Na penaltu se vydal Hromy, ale bohužel brankář dráhu letu míče vystihl. Poločas teda skončil jen 1:0, ale už za 2 minuty druhé půle jsme se radovali podruhé. Po pravé straně utekl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Širochoman</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 z těžkého úhlu Tomáše Šťastného v brance prostřelil.  Stejného hráče si o minutu později poznamenal rozhodčí Matěj Kocourek, jako autora branky na 3:0.  Pak se sice domácím podařilo snížit  po několika nedorozuměních v naší obraně na 1:3, ale odpovědí byla rychlá branka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Kolačeva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který málem protrhl síť. Vedení 4:1 opět trvalo jen chvilku, protože svoji druhou branku v utkání zvýšil Daniel Hromy už na 5:1. Ve 46. minutě se do listiny střelců brankou na 6:1 zapsal, jinak brankář, který si dnes zahrál v poli, Petr Hůrka. Jeho místo dnes zaujal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Lančarič</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Ve 2. polovině druhé části došlo ke změnám v rozestavění, kdy obránci šli do útoku a obráceně.  Branku jsme sice nevstřelili, i když Bára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Koleničová</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trefila nádherně tyčku. V 53. resp. 56. minutě se radovali i domácí, kteří stačili výsledek korigovat na konečných 6:3 pro Štětí, které si hned po závěrečném hvizdu mohli zatancovat vítězný taneček, který najdete v sekci Video.</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 </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Lukáš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Širochoman</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2, Daniel Hromy 2, Rostislav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Kolačev</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1, Petr Hůrka 1</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D.Lančarič</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B.Koleničová</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M.Borovec</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R.Paďour</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L.Širochoman</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P.Hůrka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D.Hromy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J.Viktora</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L.Volák</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P.Oliva</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Trenér:</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M.Hromy</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0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Rozhodčí:</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0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M.Kocourek</a:t>
            </a:r>
            <a:r>
              <a:rPr lang="cs-CZ" sz="10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cs-CZ"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ovéPole 3"/>
          <p:cNvSpPr txBox="1"/>
          <p:nvPr/>
        </p:nvSpPr>
        <p:spPr>
          <a:xfrm>
            <a:off x="5457794" y="91108"/>
            <a:ext cx="4623302" cy="1021556"/>
          </a:xfrm>
          <a:prstGeom prst="flowChartAlternateProcess">
            <a:avLst/>
          </a:prstGeom>
          <a:blipFill>
            <a:blip r:embed="rId3">
              <a:alphaModFix amt="68000"/>
            </a:blip>
            <a:stretch>
              <a:fillRect/>
            </a:stretch>
          </a:blipFill>
          <a:ln w="57150">
            <a:solidFill>
              <a:srgbClr val="00B050">
                <a:alpha val="99000"/>
              </a:srgbClr>
            </a:solidFill>
          </a:ln>
          <a:effectLst>
            <a:softEdge rad="0"/>
          </a:effectLst>
        </p:spPr>
        <p:txBody>
          <a:bodyPr wrap="square" rtlCol="0">
            <a:spAutoFit/>
          </a:bodyPr>
          <a:lstStyle/>
          <a:p>
            <a:pPr algn="ctr"/>
            <a:r>
              <a:rPr lang="cs-CZ" sz="1800" dirty="0">
                <a:ln>
                  <a:solidFill>
                    <a:srgbClr val="FFFF00"/>
                  </a:solidFill>
                </a:ln>
                <a:solidFill>
                  <a:schemeClr val="accent6">
                    <a:lumMod val="50000"/>
                  </a:schemeClr>
                </a:solidFill>
                <a:latin typeface="Arial Black" panose="020B0A04020102020204" pitchFamily="34" charset="0"/>
              </a:rPr>
              <a:t>Mladší žáci ve 2. zápase nadstavbové části přeboru poprvé bodovali</a:t>
            </a:r>
          </a:p>
        </p:txBody>
      </p:sp>
      <p:graphicFrame>
        <p:nvGraphicFramePr>
          <p:cNvPr id="8" name="Tabulka 7"/>
          <p:cNvGraphicFramePr>
            <a:graphicFrameLocks noGrp="1"/>
          </p:cNvGraphicFramePr>
          <p:nvPr>
            <p:extLst>
              <p:ext uri="{D42A27DB-BD31-4B8C-83A1-F6EECF244321}">
                <p14:modId xmlns:p14="http://schemas.microsoft.com/office/powerpoint/2010/main" val="3393594389"/>
              </p:ext>
            </p:extLst>
          </p:nvPr>
        </p:nvGraphicFramePr>
        <p:xfrm>
          <a:off x="216000" y="214859"/>
          <a:ext cx="4608515" cy="3323161"/>
        </p:xfrm>
        <a:graphic>
          <a:graphicData uri="http://schemas.openxmlformats.org/drawingml/2006/table">
            <a:tbl>
              <a:tblPr/>
              <a:tblGrid>
                <a:gridCol w="224533">
                  <a:extLst>
                    <a:ext uri="{9D8B030D-6E8A-4147-A177-3AD203B41FA5}">
                      <a16:colId xmlns:a16="http://schemas.microsoft.com/office/drawing/2014/main" val="1314437265"/>
                    </a:ext>
                  </a:extLst>
                </a:gridCol>
                <a:gridCol w="426610">
                  <a:extLst>
                    <a:ext uri="{9D8B030D-6E8A-4147-A177-3AD203B41FA5}">
                      <a16:colId xmlns:a16="http://schemas.microsoft.com/office/drawing/2014/main" val="1365222438"/>
                    </a:ext>
                  </a:extLst>
                </a:gridCol>
                <a:gridCol w="1372449">
                  <a:extLst>
                    <a:ext uri="{9D8B030D-6E8A-4147-A177-3AD203B41FA5}">
                      <a16:colId xmlns:a16="http://schemas.microsoft.com/office/drawing/2014/main" val="4248284900"/>
                    </a:ext>
                  </a:extLst>
                </a:gridCol>
                <a:gridCol w="359251">
                  <a:extLst>
                    <a:ext uri="{9D8B030D-6E8A-4147-A177-3AD203B41FA5}">
                      <a16:colId xmlns:a16="http://schemas.microsoft.com/office/drawing/2014/main" val="1506881401"/>
                    </a:ext>
                  </a:extLst>
                </a:gridCol>
                <a:gridCol w="348023">
                  <a:extLst>
                    <a:ext uri="{9D8B030D-6E8A-4147-A177-3AD203B41FA5}">
                      <a16:colId xmlns:a16="http://schemas.microsoft.com/office/drawing/2014/main" val="2556822548"/>
                    </a:ext>
                  </a:extLst>
                </a:gridCol>
                <a:gridCol w="224533">
                  <a:extLst>
                    <a:ext uri="{9D8B030D-6E8A-4147-A177-3AD203B41FA5}">
                      <a16:colId xmlns:a16="http://schemas.microsoft.com/office/drawing/2014/main" val="4030562306"/>
                    </a:ext>
                  </a:extLst>
                </a:gridCol>
                <a:gridCol w="224533">
                  <a:extLst>
                    <a:ext uri="{9D8B030D-6E8A-4147-A177-3AD203B41FA5}">
                      <a16:colId xmlns:a16="http://schemas.microsoft.com/office/drawing/2014/main" val="779950789"/>
                    </a:ext>
                  </a:extLst>
                </a:gridCol>
                <a:gridCol w="224533">
                  <a:extLst>
                    <a:ext uri="{9D8B030D-6E8A-4147-A177-3AD203B41FA5}">
                      <a16:colId xmlns:a16="http://schemas.microsoft.com/office/drawing/2014/main" val="2835324875"/>
                    </a:ext>
                  </a:extLst>
                </a:gridCol>
                <a:gridCol w="561329">
                  <a:extLst>
                    <a:ext uri="{9D8B030D-6E8A-4147-A177-3AD203B41FA5}">
                      <a16:colId xmlns:a16="http://schemas.microsoft.com/office/drawing/2014/main" val="1177327830"/>
                    </a:ext>
                  </a:extLst>
                </a:gridCol>
                <a:gridCol w="362057">
                  <a:extLst>
                    <a:ext uri="{9D8B030D-6E8A-4147-A177-3AD203B41FA5}">
                      <a16:colId xmlns:a16="http://schemas.microsoft.com/office/drawing/2014/main" val="2265750292"/>
                    </a:ext>
                  </a:extLst>
                </a:gridCol>
                <a:gridCol w="280664">
                  <a:extLst>
                    <a:ext uri="{9D8B030D-6E8A-4147-A177-3AD203B41FA5}">
                      <a16:colId xmlns:a16="http://schemas.microsoft.com/office/drawing/2014/main" val="3209193732"/>
                    </a:ext>
                  </a:extLst>
                </a:gridCol>
              </a:tblGrid>
              <a:tr h="13662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605060360"/>
                  </a:ext>
                </a:extLst>
              </a:tr>
              <a:tr h="240504">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gridSpan="9">
                  <a:txBody>
                    <a:bodyPr/>
                    <a:lstStyle/>
                    <a:p>
                      <a:pPr algn="ctr" fontAlgn="ctr"/>
                      <a:r>
                        <a:rPr lang="cs-CZ" sz="1600" b="1" i="0" u="none" strike="noStrike" dirty="0">
                          <a:solidFill>
                            <a:srgbClr val="0000CC"/>
                          </a:solidFill>
                          <a:effectLst/>
                          <a:latin typeface="Calibri" panose="020F0502020204030204" pitchFamily="34" charset="0"/>
                        </a:rPr>
                        <a:t>Ústecký přebor dospělých 2017-2018 po 27. kole</a:t>
                      </a:r>
                    </a:p>
                  </a:txBody>
                  <a:tcPr marL="9525" marR="9525" marT="9525" marB="0" anchor="ctr">
                    <a:lnL>
                      <a:noFill/>
                    </a:lnL>
                    <a:lnR>
                      <a:noFill/>
                    </a:lnR>
                    <a:lnT>
                      <a:noFill/>
                    </a:lnT>
                    <a:lnB>
                      <a:noFill/>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14735233"/>
                  </a:ext>
                </a:extLst>
              </a:tr>
              <a:tr h="327303">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dirty="0">
                          <a:solidFill>
                            <a:srgbClr val="000000"/>
                          </a:solidFill>
                          <a:effectLst/>
                          <a:latin typeface="Arial" panose="020B0604020202020204" pitchFamily="34" charset="0"/>
                        </a:rPr>
                        <a:t>Mostecký fotbalový klub</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95:34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25409157"/>
                  </a:ext>
                </a:extLst>
              </a:tr>
              <a:tr h="168172">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100" b="1" i="0" u="none" strike="noStrike">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FF0000"/>
                          </a:solidFill>
                          <a:effectLst/>
                          <a:latin typeface="Arial" panose="020B0604020202020204" pitchFamily="34" charset="0"/>
                        </a:rPr>
                        <a:t>SK Štětí,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66:34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FF0000"/>
                          </a:solidFill>
                          <a:effectLst/>
                          <a:latin typeface="Arial" panose="020B0604020202020204" pitchFamily="34" charset="0"/>
                        </a:rPr>
                        <a:t>60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610924155"/>
                  </a:ext>
                </a:extLst>
              </a:tr>
              <a:tr h="160939">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l" fontAlgn="ctr"/>
                      <a:r>
                        <a:rPr lang="cs-CZ" sz="1050" b="1" i="0" u="none" strike="noStrike" dirty="0">
                          <a:solidFill>
                            <a:srgbClr val="000000"/>
                          </a:solidFill>
                          <a:effectLst/>
                          <a:latin typeface="Arial" panose="020B0604020202020204" pitchFamily="34" charset="0"/>
                        </a:rPr>
                        <a:t>SK TRATEC Vilémov</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effectLst/>
                          <a:latin typeface="Arial" panose="020B0604020202020204" pitchFamily="34" charset="0"/>
                        </a:rPr>
                        <a:t>52:33</a:t>
                      </a:r>
                    </a:p>
                  </a:txBody>
                  <a:tcPr marL="9525" marR="9525" marT="9525" marB="0" anchor="ctr">
                    <a:lnL>
                      <a:noFill/>
                    </a:lnL>
                    <a:lnR>
                      <a:noFill/>
                    </a:lnR>
                    <a:lnT>
                      <a:noFill/>
                    </a:lnT>
                    <a:lnB>
                      <a:noFill/>
                    </a:lnB>
                    <a:solidFill>
                      <a:srgbClr val="99FF33"/>
                    </a:solidFill>
                  </a:tcPr>
                </a:tc>
                <a:tc>
                  <a:txBody>
                    <a:bodyPr/>
                    <a:lstStyle/>
                    <a:p>
                      <a:pPr algn="ctr" fontAlgn="ctr"/>
                      <a:r>
                        <a:rPr lang="cs-CZ" sz="1050" b="1" i="0" u="none" strike="noStrike">
                          <a:solidFill>
                            <a:srgbClr val="000000"/>
                          </a:solidFill>
                          <a:effectLst/>
                          <a:latin typeface="Arial" panose="020B0604020202020204" pitchFamily="34" charset="0"/>
                        </a:rPr>
                        <a:t>48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839191122"/>
                  </a:ext>
                </a:extLst>
              </a:tr>
              <a:tr h="15370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Sokol Srbice</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59:49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47</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48117365"/>
                  </a:ext>
                </a:extLst>
              </a:tr>
              <a:tr h="15370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SK Baník Modlany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53:59</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821280396"/>
                  </a:ext>
                </a:extLst>
              </a:tr>
              <a:tr h="15370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Spartak Perštejn </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61:53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42</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87055931"/>
                  </a:ext>
                </a:extLst>
              </a:tr>
              <a:tr h="15370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TJ Krupka</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48:50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41</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40361607"/>
                  </a:ext>
                </a:extLst>
              </a:tr>
              <a:tr h="15370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dirty="0">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TJ </a:t>
                      </a:r>
                      <a:r>
                        <a:rPr lang="cs-CZ" sz="1000" b="1" i="0" u="none" strike="noStrike" dirty="0" err="1">
                          <a:solidFill>
                            <a:srgbClr val="000000"/>
                          </a:solidFill>
                          <a:effectLst/>
                          <a:latin typeface="Arial" panose="020B0604020202020204" pitchFamily="34" charset="0"/>
                        </a:rPr>
                        <a:t>H.Jiřetín</a:t>
                      </a:r>
                      <a:r>
                        <a:rPr lang="cs-CZ" sz="1000" b="1" i="0" u="none" strike="noStrike" dirty="0">
                          <a:solidFill>
                            <a:srgbClr val="000000"/>
                          </a:solidFill>
                          <a:effectLst/>
                          <a:latin typeface="Arial" panose="020B0604020202020204" pitchFamily="34" charset="0"/>
                        </a:rPr>
                        <a:t> /Litvínov</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49:54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40</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3163018736"/>
                  </a:ext>
                </a:extLst>
              </a:tr>
              <a:tr h="15370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Jílové</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33:57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686677359"/>
                  </a:ext>
                </a:extLst>
              </a:tr>
              <a:tr h="15370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SK Brná,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52:59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36</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335683646"/>
                  </a:ext>
                </a:extLst>
              </a:tr>
              <a:tr h="15370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Tatran Kadaň o.s.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dirty="0">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54:72</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35</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17549870"/>
                  </a:ext>
                </a:extLst>
              </a:tr>
              <a:tr h="15370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12.</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Litoměřicko, z.s. B</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54:65</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466338525"/>
                  </a:ext>
                </a:extLst>
              </a:tr>
              <a:tr h="15370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FK Slavoj Žatec z.s.</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49:70</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90744977"/>
                  </a:ext>
                </a:extLst>
              </a:tr>
              <a:tr h="15370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a:solidFill>
                            <a:srgbClr val="000000"/>
                          </a:solidFill>
                          <a:effectLst/>
                          <a:latin typeface="Arial" panose="020B0604020202020204" pitchFamily="34" charset="0"/>
                        </a:rPr>
                        <a:t>FK Neštěmice, z.s.</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54:78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89005720"/>
                  </a:ext>
                </a:extLst>
              </a:tr>
              <a:tr h="15370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l" fontAlgn="ctr"/>
                      <a:r>
                        <a:rPr lang="cs-CZ" sz="1000" b="1" i="0" u="none" strike="noStrike">
                          <a:solidFill>
                            <a:srgbClr val="000000"/>
                          </a:solidFill>
                          <a:effectLst/>
                          <a:latin typeface="Arial" panose="020B0604020202020204" pitchFamily="34" charset="0"/>
                        </a:rPr>
                        <a:t>Fotbalový klub Bílina</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50:55</a:t>
                      </a:r>
                    </a:p>
                  </a:txBody>
                  <a:tcPr marL="9525" marR="9525" marT="9525" marB="0" anchor="ctr">
                    <a:lnL>
                      <a:noFill/>
                    </a:lnL>
                    <a:lnR>
                      <a:noFill/>
                    </a:lnR>
                    <a:lnT>
                      <a:noFill/>
                    </a:lnT>
                    <a:lnB>
                      <a:noFill/>
                    </a:lnB>
                    <a:solidFill>
                      <a:srgbClr val="99FF33"/>
                    </a:solidFill>
                  </a:tcPr>
                </a:tc>
                <a:tc>
                  <a:txBody>
                    <a:bodyPr/>
                    <a:lstStyle/>
                    <a:p>
                      <a:pPr algn="ctr" fontAlgn="ctr"/>
                      <a:r>
                        <a:rPr lang="cs-CZ" sz="1000" b="1" i="0" u="none" strike="noStrike">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99FF33"/>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070552070"/>
                  </a:ext>
                </a:extLst>
              </a:tr>
              <a:tr h="153706">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ctr" fontAlgn="ctr"/>
                      <a:r>
                        <a:rPr lang="cs-CZ" sz="1000" b="1" i="0" u="none" strike="noStrike">
                          <a:solidFill>
                            <a:srgbClr val="000000"/>
                          </a:solidFill>
                          <a:effectLst/>
                          <a:latin typeface="Arial" panose="020B0604020202020204" pitchFamily="34" charset="0"/>
                        </a:rPr>
                        <a:t>16.</a:t>
                      </a:r>
                    </a:p>
                  </a:txBody>
                  <a:tcPr marL="9525" marR="9525" marT="9525" marB="0" anchor="ctr">
                    <a:lnL>
                      <a:noFill/>
                    </a:lnL>
                    <a:lnR>
                      <a:noFill/>
                    </a:lnR>
                    <a:lnT>
                      <a:noFill/>
                    </a:lnT>
                    <a:lnB>
                      <a:noFill/>
                    </a:lnB>
                    <a:solidFill>
                      <a:srgbClr val="CCFFFF"/>
                    </a:solidFill>
                  </a:tcPr>
                </a:tc>
                <a:tc>
                  <a:txBody>
                    <a:bodyPr/>
                    <a:lstStyle/>
                    <a:p>
                      <a:pPr algn="l" fontAlgn="ctr"/>
                      <a:r>
                        <a:rPr lang="cs-CZ" sz="1000" b="1" i="0" u="none" strike="noStrike" dirty="0">
                          <a:solidFill>
                            <a:srgbClr val="000000"/>
                          </a:solidFill>
                          <a:effectLst/>
                          <a:latin typeface="Arial" panose="020B0604020202020204" pitchFamily="34" charset="0"/>
                        </a:rPr>
                        <a:t>FK Jiskra Modrá</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17</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a:solidFill>
                            <a:srgbClr val="000000"/>
                          </a:solidFill>
                          <a:effectLst/>
                          <a:latin typeface="Arial" panose="020B0604020202020204" pitchFamily="34" charset="0"/>
                        </a:rPr>
                        <a:t>48:58</a:t>
                      </a:r>
                    </a:p>
                  </a:txBody>
                  <a:tcPr marL="9525" marR="9525" marT="9525" marB="0" anchor="ctr">
                    <a:lnL>
                      <a:noFill/>
                    </a:lnL>
                    <a:lnR>
                      <a:noFill/>
                    </a:lnR>
                    <a:lnT>
                      <a:noFill/>
                    </a:lnT>
                    <a:lnB>
                      <a:noFill/>
                    </a:lnB>
                    <a:solidFill>
                      <a:srgbClr val="CCFFFF"/>
                    </a:solidFill>
                  </a:tcPr>
                </a:tc>
                <a:tc>
                  <a:txBody>
                    <a:bodyPr/>
                    <a:lstStyle/>
                    <a:p>
                      <a:pPr algn="ctr" fontAlgn="ctr"/>
                      <a:r>
                        <a:rPr lang="cs-CZ" sz="1000" b="1" i="0" u="none" strike="noStrike" dirty="0">
                          <a:solidFill>
                            <a:srgbClr val="000000"/>
                          </a:solidFill>
                          <a:effectLst/>
                          <a:latin typeface="Arial" panose="020B0604020202020204" pitchFamily="34" charset="0"/>
                        </a:rPr>
                        <a:t>28</a:t>
                      </a:r>
                    </a:p>
                  </a:txBody>
                  <a:tcPr marL="9525" marR="9525" marT="9525" marB="0" anchor="ctr">
                    <a:lnL>
                      <a:noFill/>
                    </a:lnL>
                    <a:lnR>
                      <a:noFill/>
                    </a:lnR>
                    <a:lnT>
                      <a:noFill/>
                    </a:lnT>
                    <a:lnB>
                      <a:noFill/>
                    </a:lnB>
                    <a:solidFill>
                      <a:srgbClr val="CCFF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1270290042"/>
                  </a:ext>
                </a:extLst>
              </a:tr>
              <a:tr h="136628">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tc>
                  <a:txBody>
                    <a:bodyPr/>
                    <a:lstStyle/>
                    <a:p>
                      <a:pPr algn="l" fontAlgn="b"/>
                      <a:r>
                        <a:rPr lang="cs-CZ" sz="8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CCFF"/>
                    </a:solidFill>
                  </a:tcPr>
                </a:tc>
                <a:extLst>
                  <a:ext uri="{0D108BD9-81ED-4DB2-BD59-A6C34878D82A}">
                    <a16:rowId xmlns:a16="http://schemas.microsoft.com/office/drawing/2014/main" val="2792572550"/>
                  </a:ext>
                </a:extLst>
              </a:tr>
            </a:tbl>
          </a:graphicData>
        </a:graphic>
      </p:graphicFrame>
      <p:sp>
        <p:nvSpPr>
          <p:cNvPr id="9" name="TextovéPole 8"/>
          <p:cNvSpPr txBox="1"/>
          <p:nvPr/>
        </p:nvSpPr>
        <p:spPr>
          <a:xfrm>
            <a:off x="211762" y="3599234"/>
            <a:ext cx="4608515" cy="3416320"/>
          </a:xfrm>
          <a:prstGeom prst="rect">
            <a:avLst/>
          </a:prstGeom>
          <a:noFill/>
          <a:effectLst>
            <a:softEdge rad="0"/>
          </a:effectLst>
        </p:spPr>
        <p:txBody>
          <a:bodyPr wrap="square" rtlCol="0">
            <a:spAutoFit/>
          </a:bodyPr>
          <a:lstStyle/>
          <a:p>
            <a:pPr algn="just"/>
            <a:r>
              <a:rPr lang="cs-CZ" dirty="0">
                <a:latin typeface="Arial" panose="020B0604020202020204" pitchFamily="34" charset="0"/>
                <a:cs typeface="Arial" panose="020B0604020202020204" pitchFamily="34" charset="0"/>
              </a:rPr>
              <a:t>Za 1. místem kráčí Most, pro který mluví i lepší skóre ze vzájemných zápasů se Štětím.  V boji o 3. místo se vykrystalizovaly 2 týmy. Srbice a Vilémov. Vilémov vyhrál už 6x v řadě. Naposledy prohrál 14. dubna ve Štětí.  5. je Perštejn, který jako nováček střídá lepší výsledky s horšími. Krupka dobře jaro začala, ale teď spíše prohrává a je na 7. místě. 8. Horní Jiřetín a 9. Jílové už mají vyhráno a boj o záchranu už se jich netýká. 36 bodů by mělo stačit i 10. Krupce. 11. Kadani je už také pomalu do zpěvu a vzhledem k tomu, že by měly sestupovat 2 týmy, tak ji v kraji asi uvidíme i v příštím roce. Důležitý krok k záchraně udělalo Litoměřicko B v minulém kole v Modré.  O tomto víkendu se utká doma s 13. Žatcem a vítěz už bude mít vyhráno.  14. jsou Neštěmice. V závěrečných 3 kolech mají těžký los a zisk aspoň 3 bodů nebude snadný. 15. a 16.místo patří Bílině s 28 body. Na 14. místo Neštěmic jim chybí 5 bodů a sázkové kanceláře už na jejich udržení v Ústeckém přeboru moc nevěří.</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Přímá spojovací čára 18" hidden="1"/>
          <p:cNvCxnSpPr/>
          <p:nvPr/>
        </p:nvCxnSpPr>
        <p:spPr bwMode="auto">
          <a:xfrm rot="5400000">
            <a:off x="7221886" y="487363"/>
            <a:ext cx="647700" cy="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5" name="Přímá spojovací čára 14"/>
          <p:cNvCxnSpPr/>
          <p:nvPr/>
        </p:nvCxnSpPr>
        <p:spPr bwMode="auto">
          <a:xfrm>
            <a:off x="2249560" y="1747292"/>
            <a:ext cx="908897" cy="914400"/>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šipka 15"/>
          <p:cNvCxnSpPr/>
          <p:nvPr/>
        </p:nvCxnSpPr>
        <p:spPr bwMode="auto">
          <a:xfrm>
            <a:off x="1963262" y="6931868"/>
            <a:ext cx="193251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8" name="TextovéPole 17"/>
          <p:cNvSpPr txBox="1"/>
          <p:nvPr/>
        </p:nvSpPr>
        <p:spPr>
          <a:xfrm>
            <a:off x="7402933"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15</a:t>
            </a:r>
          </a:p>
        </p:txBody>
      </p:sp>
      <p:sp>
        <p:nvSpPr>
          <p:cNvPr id="14" name="TextovéPole 13"/>
          <p:cNvSpPr txBox="1"/>
          <p:nvPr/>
        </p:nvSpPr>
        <p:spPr>
          <a:xfrm>
            <a:off x="1820113" y="7003876"/>
            <a:ext cx="357872"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34</a:t>
            </a:r>
          </a:p>
        </p:txBody>
      </p:sp>
      <p:pic>
        <p:nvPicPr>
          <p:cNvPr id="36902" name="Picture 5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1" name="Picture 5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6900" name="Picture 5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9" name="Picture 4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36898" name="Picture 4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7" name="Picture 4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36896" name="Picture 4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5" name="Picture 4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36894" name="Picture 4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3" name="Picture 4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36892" name="Picture 4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1" name="Picture 4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36890" name="Picture 40"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9" name="Picture 39"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36888" name="Picture 38"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7" name="Picture 37"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36886" name="Picture 36"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5" name="Picture 35"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36884" name="Picture 34"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3" name="Picture 33"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36882" name="Picture 32"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1" name="Picture 31"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36880" name="Picture 30"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9" name="Picture 29"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36878" name="Picture 28"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7" name="Picture 27"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36876" name="Picture 26"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5" name="Picture 25"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36874" name="Picture 24"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3" name="Picture 23"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36872" name="Picture 22"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1" name="Picture 21"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36870" name="Picture 20"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9" name="Picture 19"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4324350"/>
            <a:ext cx="909637" cy="228600"/>
          </a:xfrm>
          <a:prstGeom prst="rect">
            <a:avLst/>
          </a:prstGeom>
          <a:noFill/>
          <a:ln w="9525">
            <a:miter lim="800000"/>
            <a:headEnd/>
            <a:tailEnd/>
          </a:ln>
        </p:spPr>
      </p:pic>
      <p:pic>
        <p:nvPicPr>
          <p:cNvPr id="36868" name="Picture 18"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7" name="Picture 17"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4552950"/>
            <a:ext cx="909637" cy="228600"/>
          </a:xfrm>
          <a:prstGeom prst="rect">
            <a:avLst/>
          </a:prstGeom>
          <a:noFill/>
          <a:ln w="9525">
            <a:miter lim="800000"/>
            <a:headEnd/>
            <a:tailEnd/>
          </a:ln>
        </p:spPr>
      </p:pic>
      <p:pic>
        <p:nvPicPr>
          <p:cNvPr id="36866" name="Picture 16"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pic>
        <p:nvPicPr>
          <p:cNvPr id="36865" name="Picture 15"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4781550"/>
            <a:ext cx="909637" cy="228600"/>
          </a:xfrm>
          <a:prstGeom prst="rect">
            <a:avLst/>
          </a:prstGeom>
          <a:noFill/>
          <a:ln w="9525">
            <a:miter lim="800000"/>
            <a:headEnd/>
            <a:tailEnd/>
          </a:ln>
        </p:spPr>
      </p:pic>
      <p:sp>
        <p:nvSpPr>
          <p:cNvPr id="4" name="Obdélník 3">
            <a:extLst>
              <a:ext uri="{FF2B5EF4-FFF2-40B4-BE49-F238E27FC236}">
                <a16:creationId xmlns:a16="http://schemas.microsoft.com/office/drawing/2014/main" id="{2DA10EE6-5543-464C-B7A0-559DA0414399}"/>
              </a:ext>
            </a:extLst>
          </p:cNvPr>
          <p:cNvSpPr/>
          <p:nvPr/>
        </p:nvSpPr>
        <p:spPr>
          <a:xfrm>
            <a:off x="143992" y="1240081"/>
            <a:ext cx="4608514" cy="5616000"/>
          </a:xfrm>
          <a:prstGeom prst="rect">
            <a:avLst/>
          </a:prstGeom>
        </p:spPr>
        <p:txBody>
          <a:bodyPr wrap="square">
            <a:spAutoFit/>
          </a:bodyPr>
          <a:lstStyle/>
          <a:p>
            <a:pPr lvl="0" algn="ctr"/>
            <a:r>
              <a:rPr lang="cs-CZ" sz="2000" dirty="0">
                <a:ln>
                  <a:solidFill>
                    <a:srgbClr val="000099"/>
                  </a:solidFill>
                </a:ln>
                <a:solidFill>
                  <a:srgbClr val="000000"/>
                </a:solidFill>
                <a:latin typeface="Arial Black" panose="020B0A04020102020204" pitchFamily="34" charset="0"/>
              </a:rPr>
              <a:t>SK Štětí – TJ Strupčice</a:t>
            </a:r>
          </a:p>
          <a:p>
            <a:pPr lvl="0" algn="ctr"/>
            <a:r>
              <a:rPr lang="cs-CZ" sz="2000" dirty="0">
                <a:ln>
                  <a:solidFill>
                    <a:srgbClr val="000099"/>
                  </a:solidFill>
                </a:ln>
                <a:solidFill>
                  <a:srgbClr val="000000"/>
                </a:solidFill>
                <a:latin typeface="Arial Black" panose="020B0A04020102020204" pitchFamily="34" charset="0"/>
              </a:rPr>
              <a:t>5:5(3:1))    PK 4:5</a:t>
            </a:r>
          </a:p>
          <a:p>
            <a:pPr lvl="0" algn="ctr"/>
            <a:r>
              <a:rPr lang="cs-CZ" sz="1100" b="0" dirty="0">
                <a:ln>
                  <a:solidFill>
                    <a:srgbClr val="000099"/>
                  </a:solidFill>
                </a:ln>
                <a:solidFill>
                  <a:srgbClr val="000000"/>
                </a:solidFill>
                <a:latin typeface="Arial Black" panose="020B0A04020102020204" pitchFamily="34" charset="0"/>
              </a:rPr>
              <a:t>26.5.2018 3. kolo nadstavby</a:t>
            </a:r>
          </a:p>
          <a:p>
            <a:pPr algn="just"/>
            <a:r>
              <a:rPr lang="cs-CZ" sz="1000" b="0" dirty="0">
                <a:latin typeface="Arial" panose="020B0604020202020204" pitchFamily="34" charset="0"/>
                <a:cs typeface="Arial" panose="020B0604020202020204" pitchFamily="34" charset="0"/>
              </a:rPr>
              <a:t>S chutí po dalším vítězství nastupovali mladší žáci proti neznámému soupeři. Žádné dlouhé seznamování, ale neprobíhalo a už ve 3. minutě Daniel Hromy střílí z volného přímého kopu branku do sítě soupeře. Hned po rozehrávce ze středového kruhu, ale udeřili i hosté. Vystihli kličku našeho brankáře a během chvilky bylo srovnáno na 1:1. Postupně jsme si vypracovali územní převahu, přestěhovali se na půlku Strupčic a zahájili obléhání hostující branky. Uspět se podařilo ve 21.  minutě, když se trefil na 2:1 Patrik Oliva. Chuť do útočení neopadla a za 3 minuty jsme s radovali po druhé brance </a:t>
            </a:r>
            <a:r>
              <a:rPr lang="cs-CZ" sz="1000" b="0" dirty="0" err="1">
                <a:latin typeface="Arial" panose="020B0604020202020204" pitchFamily="34" charset="0"/>
                <a:cs typeface="Arial" panose="020B0604020202020204" pitchFamily="34" charset="0"/>
              </a:rPr>
              <a:t>Hromeho</a:t>
            </a:r>
            <a:r>
              <a:rPr lang="cs-CZ" sz="1000" b="0" dirty="0">
                <a:latin typeface="Arial" panose="020B0604020202020204" pitchFamily="34" charset="0"/>
                <a:cs typeface="Arial" panose="020B0604020202020204" pitchFamily="34" charset="0"/>
              </a:rPr>
              <a:t> už z vedení 3:1. Ofenzivní choutky našeho mužstva pokračovaly i po změně. V pokutovém území soupeře vykouzlil parádní uvolnění Lukáš </a:t>
            </a:r>
            <a:r>
              <a:rPr lang="cs-CZ" sz="1000" b="0" dirty="0" err="1">
                <a:latin typeface="Arial" panose="020B0604020202020204" pitchFamily="34" charset="0"/>
                <a:cs typeface="Arial" panose="020B0604020202020204" pitchFamily="34" charset="0"/>
              </a:rPr>
              <a:t>Širochoman</a:t>
            </a:r>
            <a:r>
              <a:rPr lang="cs-CZ" sz="1000" b="0" dirty="0">
                <a:latin typeface="Arial" panose="020B0604020202020204" pitchFamily="34" charset="0"/>
                <a:cs typeface="Arial" panose="020B0604020202020204" pitchFamily="34" charset="0"/>
              </a:rPr>
              <a:t> a nečekaně levačkou rozvlnil síť za zády hostujícího brankáře Jindřicha Linharta. Málokdo za stavu 4:1 už pochyboval, že můžeme přijít o vítězství.  Fotbal však bývá hrou nečekaných zvratů a změn. Krásným důkazem bylo právě toto utkání, kdy jsme přišli o tříbrankové vedení. Trenér Štětí to nazval kolapsem. Během 34. minuty obrana 2x propadla, když si místo odkopu chtěla s balónem pohrát. Využil toho David Buriánek a 2 zásahy snížil na 3:4. Inkasované góly nás rozhodily a než jsme se vzpamatovali, tak hosté ve 39. minutě dokonce vyrovnali na 4:4.  Totální obrat v </a:t>
            </a:r>
            <a:r>
              <a:rPr lang="cs-CZ" sz="1000" b="0" dirty="0" smtClean="0">
                <a:latin typeface="Arial" panose="020B0604020202020204" pitchFamily="34" charset="0"/>
                <a:cs typeface="Arial" panose="020B0604020202020204" pitchFamily="34" charset="0"/>
              </a:rPr>
              <a:t>utkání byl dokonán a nezbylo nám nic jiného než se znova pokusit vískat vedení na naši stranu.  Povedlo se to ve 44. minutě po brance </a:t>
            </a:r>
            <a:r>
              <a:rPr lang="cs-CZ" sz="1000" b="0" dirty="0" err="1" smtClean="0">
                <a:latin typeface="Arial" panose="020B0604020202020204" pitchFamily="34" charset="0"/>
                <a:cs typeface="Arial" panose="020B0604020202020204" pitchFamily="34" charset="0"/>
              </a:rPr>
              <a:t>Hromeho</a:t>
            </a:r>
            <a:r>
              <a:rPr lang="cs-CZ" sz="1000" b="0" dirty="0" smtClean="0">
                <a:latin typeface="Arial" panose="020B0604020202020204" pitchFamily="34" charset="0"/>
                <a:cs typeface="Arial" panose="020B0604020202020204" pitchFamily="34" charset="0"/>
              </a:rPr>
              <a:t> na 5:4. Blížil se konec zápasu a dokonce už zbývaly 3 minuty, když jsme neuhlídali Zdeňka Levického a ten srovnal na konečných 5:5. Přišly na řadu penalty a v nich o dramatické momenty nouze nebyla. Desítek se kopalo hodně a rozhodnutí padlo až v době, když někteří hráči museli kopat už podruhé. Úspěšnější byl soupeř a připsal si tak bod navíc.</a:t>
            </a:r>
          </a:p>
          <a:p>
            <a:pPr algn="just"/>
            <a:r>
              <a:rPr lang="cs-CZ" sz="1000" b="0" u="sng" dirty="0" smtClean="0">
                <a:latin typeface="Arial" panose="020B0604020202020204" pitchFamily="34" charset="0"/>
                <a:cs typeface="Arial" panose="020B0604020202020204" pitchFamily="34" charset="0"/>
              </a:rPr>
              <a:t>Branky</a:t>
            </a:r>
            <a:r>
              <a:rPr lang="cs-CZ" sz="1000" b="0" dirty="0" smtClean="0">
                <a:latin typeface="Arial" panose="020B0604020202020204" pitchFamily="34" charset="0"/>
                <a:cs typeface="Arial" panose="020B0604020202020204" pitchFamily="34" charset="0"/>
              </a:rPr>
              <a:t>: Hromy 3, Oliva 1, </a:t>
            </a:r>
            <a:r>
              <a:rPr lang="cs-CZ" sz="1000" b="0" dirty="0" err="1" smtClean="0">
                <a:latin typeface="Arial" panose="020B0604020202020204" pitchFamily="34" charset="0"/>
                <a:cs typeface="Arial" panose="020B0604020202020204" pitchFamily="34" charset="0"/>
              </a:rPr>
              <a:t>Širochoman</a:t>
            </a:r>
            <a:r>
              <a:rPr lang="cs-CZ" sz="1000" b="0" dirty="0" smtClean="0">
                <a:latin typeface="Arial" panose="020B0604020202020204" pitchFamily="34" charset="0"/>
                <a:cs typeface="Arial" panose="020B0604020202020204" pitchFamily="34" charset="0"/>
              </a:rPr>
              <a:t> 1</a:t>
            </a:r>
          </a:p>
          <a:p>
            <a:r>
              <a:rPr lang="cs-CZ" sz="1000" b="0" u="sng" dirty="0" smtClean="0">
                <a:latin typeface="Arial" panose="020B0604020202020204" pitchFamily="34" charset="0"/>
                <a:cs typeface="Arial" panose="020B0604020202020204" pitchFamily="34" charset="0"/>
              </a:rPr>
              <a:t>Sestava:</a:t>
            </a:r>
            <a:r>
              <a:rPr lang="cs-CZ" sz="1000" b="0" dirty="0" smtClean="0">
                <a:latin typeface="Arial" panose="020B0604020202020204" pitchFamily="34" charset="0"/>
                <a:cs typeface="Arial" panose="020B0604020202020204" pitchFamily="34" charset="0"/>
              </a:rPr>
              <a:t>  Petr </a:t>
            </a:r>
            <a:r>
              <a:rPr lang="cs-CZ" sz="1000" b="0" dirty="0">
                <a:latin typeface="Arial" panose="020B0604020202020204" pitchFamily="34" charset="0"/>
                <a:cs typeface="Arial" panose="020B0604020202020204" pitchFamily="34" charset="0"/>
              </a:rPr>
              <a:t>Hůrka , Radim </a:t>
            </a:r>
            <a:r>
              <a:rPr lang="cs-CZ" sz="1000" b="0" dirty="0" err="1">
                <a:latin typeface="Arial" panose="020B0604020202020204" pitchFamily="34" charset="0"/>
                <a:cs typeface="Arial" panose="020B0604020202020204" pitchFamily="34" charset="0"/>
              </a:rPr>
              <a:t>Padour</a:t>
            </a:r>
            <a:r>
              <a:rPr lang="cs-CZ" sz="1000" b="0" dirty="0">
                <a:latin typeface="Arial" panose="020B0604020202020204" pitchFamily="34" charset="0"/>
                <a:cs typeface="Arial" panose="020B0604020202020204" pitchFamily="34" charset="0"/>
              </a:rPr>
              <a:t> , Milan Borovec, Jan Viktora, Honza </a:t>
            </a:r>
            <a:endParaRPr lang="cs-CZ" sz="1000" b="0" dirty="0" smtClean="0">
              <a:latin typeface="Arial" panose="020B0604020202020204" pitchFamily="34" charset="0"/>
              <a:cs typeface="Arial" panose="020B0604020202020204" pitchFamily="34" charset="0"/>
            </a:endParaRPr>
          </a:p>
          <a:p>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Viktora</a:t>
            </a:r>
            <a:r>
              <a:rPr lang="cs-CZ" sz="1000" b="0" dirty="0">
                <a:latin typeface="Arial" panose="020B0604020202020204" pitchFamily="34" charset="0"/>
                <a:cs typeface="Arial" panose="020B0604020202020204" pitchFamily="34" charset="0"/>
              </a:rPr>
              <a:t>, Daniel Hromy ,Lukáš </a:t>
            </a:r>
            <a:r>
              <a:rPr lang="cs-CZ" sz="1000" b="0" dirty="0" err="1" smtClean="0">
                <a:latin typeface="Arial" panose="020B0604020202020204" pitchFamily="34" charset="0"/>
                <a:cs typeface="Arial" panose="020B0604020202020204" pitchFamily="34" charset="0"/>
              </a:rPr>
              <a:t>Širochoman</a:t>
            </a:r>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Dominik </a:t>
            </a:r>
            <a:r>
              <a:rPr lang="cs-CZ" sz="1000" b="0" dirty="0" err="1">
                <a:latin typeface="Arial" panose="020B0604020202020204" pitchFamily="34" charset="0"/>
                <a:cs typeface="Arial" panose="020B0604020202020204" pitchFamily="34" charset="0"/>
              </a:rPr>
              <a:t>Lančarič</a:t>
            </a:r>
            <a:r>
              <a:rPr lang="cs-CZ" sz="1000" b="0" dirty="0">
                <a:latin typeface="Arial" panose="020B0604020202020204" pitchFamily="34" charset="0"/>
                <a:cs typeface="Arial" panose="020B0604020202020204" pitchFamily="34" charset="0"/>
              </a:rPr>
              <a:t> , Adam </a:t>
            </a:r>
            <a:endParaRPr lang="cs-CZ" sz="1000" b="0" dirty="0" smtClean="0">
              <a:latin typeface="Arial" panose="020B0604020202020204" pitchFamily="34" charset="0"/>
              <a:cs typeface="Arial" panose="020B0604020202020204" pitchFamily="34" charset="0"/>
            </a:endParaRPr>
          </a:p>
          <a:p>
            <a:r>
              <a:rPr lang="cs-CZ" sz="1000" b="0" dirty="0">
                <a:latin typeface="Arial" panose="020B0604020202020204" pitchFamily="34" charset="0"/>
                <a:cs typeface="Arial" panose="020B0604020202020204" pitchFamily="34" charset="0"/>
              </a:rPr>
              <a:t> </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Salka</a:t>
            </a:r>
            <a:r>
              <a:rPr lang="cs-CZ" sz="1000" b="0" dirty="0">
                <a:latin typeface="Arial" panose="020B0604020202020204" pitchFamily="34" charset="0"/>
                <a:cs typeface="Arial" panose="020B0604020202020204" pitchFamily="34" charset="0"/>
              </a:rPr>
              <a:t>, Lukáš Volák, Patrik Oliva </a:t>
            </a:r>
            <a:endParaRPr lang="cs-CZ" sz="1000" b="0" dirty="0" smtClean="0">
              <a:latin typeface="Arial" panose="020B0604020202020204" pitchFamily="34" charset="0"/>
              <a:cs typeface="Arial" panose="020B0604020202020204" pitchFamily="34" charset="0"/>
            </a:endParaRPr>
          </a:p>
          <a:p>
            <a:r>
              <a:rPr lang="cs-CZ" sz="1000" b="0" u="sng" dirty="0" smtClean="0">
                <a:latin typeface="Arial" panose="020B0604020202020204" pitchFamily="34" charset="0"/>
                <a:cs typeface="Arial" panose="020B0604020202020204" pitchFamily="34" charset="0"/>
              </a:rPr>
              <a:t>Trenér:</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M.Hromy</a:t>
            </a:r>
            <a:r>
              <a:rPr lang="cs-CZ" sz="1000" b="0" dirty="0" smtClean="0">
                <a:latin typeface="Arial" panose="020B0604020202020204" pitchFamily="34" charset="0"/>
                <a:cs typeface="Arial" panose="020B0604020202020204" pitchFamily="34" charset="0"/>
              </a:rPr>
              <a:t>  </a:t>
            </a:r>
            <a:r>
              <a:rPr lang="cs-CZ" sz="1000" b="0" u="sng" dirty="0" smtClean="0">
                <a:latin typeface="Arial" panose="020B0604020202020204" pitchFamily="34" charset="0"/>
                <a:cs typeface="Arial" panose="020B0604020202020204" pitchFamily="34" charset="0"/>
              </a:rPr>
              <a:t>Vedoucí: </a:t>
            </a:r>
            <a:r>
              <a:rPr lang="cs-CZ" sz="1000" b="0" dirty="0" err="1" smtClean="0">
                <a:latin typeface="Arial" panose="020B0604020202020204" pitchFamily="34" charset="0"/>
                <a:cs typeface="Arial" panose="020B0604020202020204" pitchFamily="34" charset="0"/>
              </a:rPr>
              <a:t>P.Záloha</a:t>
            </a:r>
            <a:endParaRPr lang="cs-CZ" sz="1000" b="0" dirty="0" smtClean="0">
              <a:latin typeface="Arial" panose="020B0604020202020204" pitchFamily="34" charset="0"/>
              <a:cs typeface="Arial" panose="020B0604020202020204" pitchFamily="34" charset="0"/>
            </a:endParaRPr>
          </a:p>
          <a:p>
            <a:r>
              <a:rPr lang="cs-CZ" sz="1000" b="0" u="sng" dirty="0" smtClean="0">
                <a:latin typeface="Arial" panose="020B0604020202020204" pitchFamily="34" charset="0"/>
                <a:cs typeface="Arial" panose="020B0604020202020204" pitchFamily="34" charset="0"/>
              </a:rPr>
              <a:t>Rozhodčí</a:t>
            </a:r>
            <a:r>
              <a:rPr lang="cs-CZ" sz="1000" b="0" dirty="0" smtClean="0">
                <a:latin typeface="Arial" panose="020B0604020202020204" pitchFamily="34" charset="0"/>
                <a:cs typeface="Arial" panose="020B0604020202020204" pitchFamily="34" charset="0"/>
              </a:rPr>
              <a:t>: </a:t>
            </a:r>
            <a:r>
              <a:rPr lang="cs-CZ" sz="1000" b="0" dirty="0" err="1" smtClean="0">
                <a:latin typeface="Arial" panose="020B0604020202020204" pitchFamily="34" charset="0"/>
                <a:cs typeface="Arial" panose="020B0604020202020204" pitchFamily="34" charset="0"/>
              </a:rPr>
              <a:t>M.Vlašič</a:t>
            </a:r>
            <a:endParaRPr lang="cs-CZ" sz="1000" b="0" dirty="0">
              <a:latin typeface="Arial" panose="020B0604020202020204" pitchFamily="34" charset="0"/>
              <a:cs typeface="Arial" panose="020B0604020202020204" pitchFamily="34" charset="0"/>
            </a:endParaRPr>
          </a:p>
        </p:txBody>
      </p:sp>
      <p:sp>
        <p:nvSpPr>
          <p:cNvPr id="5" name="TextovéPole 4"/>
          <p:cNvSpPr txBox="1"/>
          <p:nvPr/>
        </p:nvSpPr>
        <p:spPr>
          <a:xfrm>
            <a:off x="143992" y="163116"/>
            <a:ext cx="4608514" cy="707886"/>
          </a:xfrm>
          <a:prstGeom prst="rect">
            <a:avLst/>
          </a:prstGeom>
          <a:blipFill dpi="0" rotWithShape="1">
            <a:blip r:embed="rId41">
              <a:alphaModFix amt="83000"/>
            </a:blip>
            <a:srcRect/>
            <a:tile tx="0" ty="0" sx="100000" sy="100000" flip="none" algn="tl"/>
          </a:blipFill>
          <a:ln w="44450">
            <a:solidFill>
              <a:schemeClr val="accent6">
                <a:lumMod val="75000"/>
              </a:schemeClr>
            </a:solidFill>
          </a:ln>
          <a:effectLst>
            <a:softEdge rad="0"/>
          </a:effectLst>
        </p:spPr>
        <p:txBody>
          <a:bodyPr wrap="square" rtlCol="0">
            <a:spAutoFit/>
          </a:bodyPr>
          <a:lstStyle/>
          <a:p>
            <a:pPr algn="ctr"/>
            <a:r>
              <a:rPr lang="cs-CZ" sz="2000" dirty="0" smtClean="0">
                <a:solidFill>
                  <a:srgbClr val="00CC00"/>
                </a:solidFill>
                <a:effectLst>
                  <a:outerShdw blurRad="38100" dist="38100" dir="2700000" algn="tl">
                    <a:srgbClr val="000000">
                      <a:alpha val="43137"/>
                    </a:srgbClr>
                  </a:outerShdw>
                </a:effectLst>
                <a:latin typeface="Arial Black" panose="020B0A04020102020204" pitchFamily="34" charset="0"/>
              </a:rPr>
              <a:t>Mladší žáci přišli o tříbrankové vedení</a:t>
            </a:r>
          </a:p>
        </p:txBody>
      </p:sp>
      <p:graphicFrame>
        <p:nvGraphicFramePr>
          <p:cNvPr id="49" name="Tabulka 48"/>
          <p:cNvGraphicFramePr>
            <a:graphicFrameLocks noGrp="1"/>
          </p:cNvGraphicFramePr>
          <p:nvPr>
            <p:extLst>
              <p:ext uri="{D42A27DB-BD31-4B8C-83A1-F6EECF244321}">
                <p14:modId xmlns:p14="http://schemas.microsoft.com/office/powerpoint/2010/main" val="593962099"/>
              </p:ext>
            </p:extLst>
          </p:nvPr>
        </p:nvGraphicFramePr>
        <p:xfrm>
          <a:off x="5528125" y="71676"/>
          <a:ext cx="4608512" cy="6696739"/>
        </p:xfrm>
        <a:graphic>
          <a:graphicData uri="http://schemas.openxmlformats.org/drawingml/2006/table">
            <a:tbl>
              <a:tblPr/>
              <a:tblGrid>
                <a:gridCol w="1565361">
                  <a:extLst>
                    <a:ext uri="{9D8B030D-6E8A-4147-A177-3AD203B41FA5}">
                      <a16:colId xmlns:a16="http://schemas.microsoft.com/office/drawing/2014/main" val="3756496050"/>
                    </a:ext>
                  </a:extLst>
                </a:gridCol>
                <a:gridCol w="3043151">
                  <a:extLst>
                    <a:ext uri="{9D8B030D-6E8A-4147-A177-3AD203B41FA5}">
                      <a16:colId xmlns:a16="http://schemas.microsoft.com/office/drawing/2014/main" val="2507371391"/>
                    </a:ext>
                  </a:extLst>
                </a:gridCol>
              </a:tblGrid>
              <a:tr h="290736">
                <a:tc gridSpan="2">
                  <a:txBody>
                    <a:bodyPr/>
                    <a:lstStyle/>
                    <a:p>
                      <a:pPr algn="ctr" fontAlgn="ctr"/>
                      <a:r>
                        <a:rPr lang="cs-CZ" sz="1300" b="1" i="0" u="none" strike="noStrike">
                          <a:solidFill>
                            <a:srgbClr val="000000"/>
                          </a:solidFill>
                          <a:effectLst/>
                          <a:latin typeface="Rockwell Extra Bold" panose="02060903040505020403" pitchFamily="18" charset="0"/>
                        </a:rPr>
                        <a:t>28. kolo Ústeckého přeboru</a:t>
                      </a:r>
                    </a:p>
                  </a:txBody>
                  <a:tcPr marL="7580" marR="7580" marT="7580" marB="0" anchor="ctr">
                    <a:lnL w="25400" cap="flat" cmpd="dbl"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25400" cap="flat" cmpd="dbl"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FF00"/>
                    </a:solidFill>
                  </a:tcPr>
                </a:tc>
                <a:tc hMerge="1">
                  <a:txBody>
                    <a:bodyPr/>
                    <a:lstStyle/>
                    <a:p>
                      <a:endParaRPr lang="cs-CZ"/>
                    </a:p>
                  </a:txBody>
                  <a:tcPr/>
                </a:tc>
                <a:extLst>
                  <a:ext uri="{0D108BD9-81ED-4DB2-BD59-A6C34878D82A}">
                    <a16:rowId xmlns:a16="http://schemas.microsoft.com/office/drawing/2014/main" val="3993004609"/>
                  </a:ext>
                </a:extLst>
              </a:tr>
              <a:tr h="240021">
                <a:tc>
                  <a:txBody>
                    <a:bodyPr/>
                    <a:lstStyle/>
                    <a:p>
                      <a:pPr algn="ctr" fontAlgn="ctr"/>
                      <a:r>
                        <a:rPr lang="pl-PL" sz="1100" b="1" i="0" u="none" strike="noStrike" dirty="0">
                          <a:solidFill>
                            <a:srgbClr val="000000"/>
                          </a:solidFill>
                          <a:effectLst/>
                          <a:latin typeface="Arial" panose="020B0604020202020204" pitchFamily="34" charset="0"/>
                        </a:rPr>
                        <a:t>Sobota 2. 6. 2018 10:15</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SK Štětí - TJ Krupka</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extLst>
                  <a:ext uri="{0D108BD9-81ED-4DB2-BD59-A6C34878D82A}">
                    <a16:rowId xmlns:a16="http://schemas.microsoft.com/office/drawing/2014/main" val="1051169651"/>
                  </a:ext>
                </a:extLst>
              </a:tr>
              <a:tr h="240021">
                <a:tc>
                  <a:txBody>
                    <a:bodyPr/>
                    <a:lstStyle/>
                    <a:p>
                      <a:pPr algn="ctr" fontAlgn="ctr"/>
                      <a:r>
                        <a:rPr lang="pl-PL" sz="1100" b="1" i="0" u="none" strike="noStrike" dirty="0">
                          <a:solidFill>
                            <a:srgbClr val="000000"/>
                          </a:solidFill>
                          <a:effectLst/>
                          <a:latin typeface="Arial" panose="020B0604020202020204" pitchFamily="34" charset="0"/>
                        </a:rPr>
                        <a:t>Sobota 2. 6. 2018 10:15</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FK Tatran Kadaň - SK Baník Modlany</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194870728"/>
                  </a:ext>
                </a:extLst>
              </a:tr>
              <a:tr h="304048">
                <a:tc>
                  <a:txBody>
                    <a:bodyPr/>
                    <a:lstStyle/>
                    <a:p>
                      <a:pPr algn="ctr" fontAlgn="ctr"/>
                      <a:r>
                        <a:rPr lang="pl-PL" sz="1100" b="1" i="0" u="none" strike="noStrike" dirty="0">
                          <a:solidFill>
                            <a:srgbClr val="000000"/>
                          </a:solidFill>
                          <a:effectLst/>
                          <a:latin typeface="Arial" panose="020B0604020202020204" pitchFamily="34" charset="0"/>
                        </a:rPr>
                        <a:t>Sobota 2. 6. 2018 10:15</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Mostecký FK - TJ </a:t>
                      </a:r>
                      <a:r>
                        <a:rPr lang="cs-CZ" sz="1100" b="1" i="0" u="none" strike="noStrike" dirty="0" err="1">
                          <a:solidFill>
                            <a:srgbClr val="000000"/>
                          </a:solidFill>
                          <a:effectLst/>
                          <a:latin typeface="Arial" panose="020B0604020202020204" pitchFamily="34" charset="0"/>
                        </a:rPr>
                        <a:t>H.Jiřetín</a:t>
                      </a:r>
                      <a:r>
                        <a:rPr lang="cs-CZ" sz="1100" b="1" i="0" u="none" strike="noStrike" dirty="0">
                          <a:solidFill>
                            <a:srgbClr val="000000"/>
                          </a:solidFill>
                          <a:effectLst/>
                          <a:latin typeface="Arial" panose="020B0604020202020204" pitchFamily="34" charset="0"/>
                        </a:rPr>
                        <a:t>/FK Litvínov</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extLst>
                  <a:ext uri="{0D108BD9-81ED-4DB2-BD59-A6C34878D82A}">
                    <a16:rowId xmlns:a16="http://schemas.microsoft.com/office/drawing/2014/main" val="1012319979"/>
                  </a:ext>
                </a:extLst>
              </a:tr>
              <a:tr h="240021">
                <a:tc>
                  <a:txBody>
                    <a:bodyPr/>
                    <a:lstStyle/>
                    <a:p>
                      <a:pPr algn="ctr" fontAlgn="ctr"/>
                      <a:r>
                        <a:rPr lang="pl-PL" sz="1100" b="1" i="0" u="none" strike="noStrike">
                          <a:solidFill>
                            <a:srgbClr val="000000"/>
                          </a:solidFill>
                          <a:effectLst/>
                          <a:latin typeface="Arial" panose="020B0604020202020204" pitchFamily="34" charset="0"/>
                        </a:rPr>
                        <a:t>Sobota 2. 6. 2018 15:00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FK Bílina - TJ Spartak Perštejn</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405115528"/>
                  </a:ext>
                </a:extLst>
              </a:tr>
              <a:tr h="240021">
                <a:tc>
                  <a:txBody>
                    <a:bodyPr/>
                    <a:lstStyle/>
                    <a:p>
                      <a:pPr algn="ctr" fontAlgn="ctr"/>
                      <a:r>
                        <a:rPr lang="pl-PL" sz="1100" b="1" i="0" u="none" strike="noStrike">
                          <a:solidFill>
                            <a:srgbClr val="000000"/>
                          </a:solidFill>
                          <a:effectLst/>
                          <a:latin typeface="Arial" panose="020B0604020202020204" pitchFamily="34" charset="0"/>
                        </a:rPr>
                        <a:t>Sobota 2. 6. 2018 17:00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SK </a:t>
                      </a:r>
                      <a:r>
                        <a:rPr lang="cs-CZ" sz="1100" b="1" i="0" u="none" strike="noStrike" dirty="0" err="1">
                          <a:solidFill>
                            <a:srgbClr val="000000"/>
                          </a:solidFill>
                          <a:effectLst/>
                          <a:latin typeface="Arial" panose="020B0604020202020204" pitchFamily="34" charset="0"/>
                        </a:rPr>
                        <a:t>Brná</a:t>
                      </a:r>
                      <a:r>
                        <a:rPr lang="cs-CZ" sz="1100" b="1" i="0" u="none" strike="noStrike" dirty="0">
                          <a:solidFill>
                            <a:srgbClr val="000000"/>
                          </a:solidFill>
                          <a:effectLst/>
                          <a:latin typeface="Arial" panose="020B0604020202020204" pitchFamily="34" charset="0"/>
                        </a:rPr>
                        <a:t> - TJ Sokol Srbice</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extLst>
                  <a:ext uri="{0D108BD9-81ED-4DB2-BD59-A6C34878D82A}">
                    <a16:rowId xmlns:a16="http://schemas.microsoft.com/office/drawing/2014/main" val="1019421616"/>
                  </a:ext>
                </a:extLst>
              </a:tr>
              <a:tr h="240021">
                <a:tc>
                  <a:txBody>
                    <a:bodyPr/>
                    <a:lstStyle/>
                    <a:p>
                      <a:pPr algn="ctr" fontAlgn="ctr"/>
                      <a:r>
                        <a:rPr lang="pl-PL" sz="1100" b="1" i="0" u="none" strike="noStrike">
                          <a:solidFill>
                            <a:srgbClr val="000000"/>
                          </a:solidFill>
                          <a:effectLst/>
                          <a:latin typeface="Arial" panose="020B0604020202020204" pitchFamily="34" charset="0"/>
                        </a:rPr>
                        <a:t>Sobota 2. 6. 2018 17:00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SK STAP-TRATEC Vilémov - FK Neštěmice</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3780660052"/>
                  </a:ext>
                </a:extLst>
              </a:tr>
              <a:tr h="240021">
                <a:tc>
                  <a:txBody>
                    <a:bodyPr/>
                    <a:lstStyle/>
                    <a:p>
                      <a:pPr algn="ctr" fontAlgn="ctr"/>
                      <a:r>
                        <a:rPr lang="pl-PL" sz="1100" b="1" i="0" u="none" strike="noStrike">
                          <a:solidFill>
                            <a:srgbClr val="000000"/>
                          </a:solidFill>
                          <a:effectLst/>
                          <a:latin typeface="Arial" panose="020B0604020202020204" pitchFamily="34" charset="0"/>
                        </a:rPr>
                        <a:t>Sobota 2. 6. 2018 17:00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FK Jílové - FK Jiskra Modrá</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extLst>
                  <a:ext uri="{0D108BD9-81ED-4DB2-BD59-A6C34878D82A}">
                    <a16:rowId xmlns:a16="http://schemas.microsoft.com/office/drawing/2014/main" val="804814675"/>
                  </a:ext>
                </a:extLst>
              </a:tr>
              <a:tr h="240021">
                <a:tc>
                  <a:txBody>
                    <a:bodyPr/>
                    <a:lstStyle/>
                    <a:p>
                      <a:pPr algn="ctr" fontAlgn="ctr"/>
                      <a:r>
                        <a:rPr lang="cs-CZ" sz="1100" b="1" i="0" u="none" strike="noStrike">
                          <a:solidFill>
                            <a:srgbClr val="000000"/>
                          </a:solidFill>
                          <a:effectLst/>
                          <a:latin typeface="Arial" panose="020B0604020202020204" pitchFamily="34" charset="0"/>
                        </a:rPr>
                        <a:t>Neděle 3. 6. 2018 14:30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25400" cap="flat" cmpd="dbl" algn="ctr">
                      <a:solidFill>
                        <a:srgbClr val="0000FF"/>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FK Litoměřicko B - FK Slavoj Žatec</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25400" cap="flat" cmpd="dbl"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1226396149"/>
                  </a:ext>
                </a:extLst>
              </a:tr>
              <a:tr h="290736">
                <a:tc gridSpan="2">
                  <a:txBody>
                    <a:bodyPr/>
                    <a:lstStyle/>
                    <a:p>
                      <a:pPr algn="ctr" fontAlgn="ctr"/>
                      <a:r>
                        <a:rPr lang="cs-CZ" sz="1300" b="1" i="0" u="none" strike="noStrike">
                          <a:solidFill>
                            <a:srgbClr val="000000"/>
                          </a:solidFill>
                          <a:effectLst/>
                          <a:latin typeface="Rockwell Extra Bold" panose="02060903040505020403" pitchFamily="18" charset="0"/>
                        </a:rPr>
                        <a:t>29. kolo Ústeckého přeboru</a:t>
                      </a:r>
                    </a:p>
                  </a:txBody>
                  <a:tcPr marL="7580" marR="7580" marT="7580" marB="0" anchor="ctr">
                    <a:lnL w="25400" cap="flat" cmpd="dbl"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25400" cap="flat" cmpd="dbl"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FF00"/>
                    </a:solidFill>
                  </a:tcPr>
                </a:tc>
                <a:tc hMerge="1">
                  <a:txBody>
                    <a:bodyPr/>
                    <a:lstStyle/>
                    <a:p>
                      <a:endParaRPr lang="cs-CZ"/>
                    </a:p>
                  </a:txBody>
                  <a:tcPr/>
                </a:tc>
                <a:extLst>
                  <a:ext uri="{0D108BD9-81ED-4DB2-BD59-A6C34878D82A}">
                    <a16:rowId xmlns:a16="http://schemas.microsoft.com/office/drawing/2014/main" val="959570990"/>
                  </a:ext>
                </a:extLst>
              </a:tr>
              <a:tr h="240021">
                <a:tc>
                  <a:txBody>
                    <a:bodyPr/>
                    <a:lstStyle/>
                    <a:p>
                      <a:pPr algn="ctr" fontAlgn="ctr"/>
                      <a:r>
                        <a:rPr lang="pl-PL" sz="1050" b="1" i="0" u="none" strike="noStrike" dirty="0">
                          <a:solidFill>
                            <a:srgbClr val="1A2C37"/>
                          </a:solidFill>
                          <a:effectLst/>
                          <a:latin typeface="Arial" panose="020B0604020202020204" pitchFamily="34" charset="0"/>
                        </a:rPr>
                        <a:t>Sobota 9. 6. 2018 14:00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SK Baník Modlany - FK Bílina</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extLst>
                  <a:ext uri="{0D108BD9-81ED-4DB2-BD59-A6C34878D82A}">
                    <a16:rowId xmlns:a16="http://schemas.microsoft.com/office/drawing/2014/main" val="615052002"/>
                  </a:ext>
                </a:extLst>
              </a:tr>
              <a:tr h="240021">
                <a:tc>
                  <a:txBody>
                    <a:bodyPr/>
                    <a:lstStyle/>
                    <a:p>
                      <a:pPr algn="ctr" fontAlgn="ctr"/>
                      <a:r>
                        <a:rPr lang="pl-PL" sz="1050" b="1" i="0" u="none" strike="noStrike">
                          <a:solidFill>
                            <a:srgbClr val="1A2C37"/>
                          </a:solidFill>
                          <a:effectLst/>
                          <a:latin typeface="Arial" panose="020B0604020202020204" pitchFamily="34" charset="0"/>
                        </a:rPr>
                        <a:t>Sobota 9. 6. 2018 17:00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TJ Spartak Perštejn - SK Brná</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1095822286"/>
                  </a:ext>
                </a:extLst>
              </a:tr>
              <a:tr h="240021">
                <a:tc>
                  <a:txBody>
                    <a:bodyPr/>
                    <a:lstStyle/>
                    <a:p>
                      <a:pPr algn="ctr" fontAlgn="ctr"/>
                      <a:r>
                        <a:rPr lang="pl-PL" sz="1050" b="1" i="0" u="none" strike="noStrike" dirty="0">
                          <a:solidFill>
                            <a:srgbClr val="1A2C37"/>
                          </a:solidFill>
                          <a:effectLst/>
                          <a:latin typeface="Arial" panose="020B0604020202020204" pitchFamily="34" charset="0"/>
                        </a:rPr>
                        <a:t>Sobota 9. 6. 2018 17:00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000000"/>
                          </a:solidFill>
                          <a:effectLst/>
                          <a:latin typeface="Arial" panose="020B0604020202020204" pitchFamily="34" charset="0"/>
                        </a:rPr>
                        <a:t>TJ Sokol Srbice - SK Štětí</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extLst>
                  <a:ext uri="{0D108BD9-81ED-4DB2-BD59-A6C34878D82A}">
                    <a16:rowId xmlns:a16="http://schemas.microsoft.com/office/drawing/2014/main" val="3646738346"/>
                  </a:ext>
                </a:extLst>
              </a:tr>
              <a:tr h="240021">
                <a:tc>
                  <a:txBody>
                    <a:bodyPr/>
                    <a:lstStyle/>
                    <a:p>
                      <a:pPr algn="ctr" fontAlgn="ctr"/>
                      <a:r>
                        <a:rPr lang="pl-PL" sz="1050" b="1" i="0" u="none" strike="noStrike">
                          <a:solidFill>
                            <a:srgbClr val="1A2C37"/>
                          </a:solidFill>
                          <a:effectLst/>
                          <a:latin typeface="Arial" panose="020B0604020202020204" pitchFamily="34" charset="0"/>
                        </a:rPr>
                        <a:t>Sobota 9. 6. 2018 17:00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TJ Krupka - FK Slavoj Žatec</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53928871"/>
                  </a:ext>
                </a:extLst>
              </a:tr>
              <a:tr h="240021">
                <a:tc>
                  <a:txBody>
                    <a:bodyPr/>
                    <a:lstStyle/>
                    <a:p>
                      <a:pPr algn="ctr" fontAlgn="ctr"/>
                      <a:r>
                        <a:rPr lang="pl-PL" sz="1050" b="1" i="0" u="none" strike="noStrike">
                          <a:solidFill>
                            <a:srgbClr val="1A2C37"/>
                          </a:solidFill>
                          <a:effectLst/>
                          <a:latin typeface="Arial" panose="020B0604020202020204" pitchFamily="34" charset="0"/>
                        </a:rPr>
                        <a:t>Sobota 9. 6. 2018 17:00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1A2C37"/>
                          </a:solidFill>
                          <a:effectLst/>
                          <a:latin typeface="Arial" panose="020B0604020202020204" pitchFamily="34" charset="0"/>
                        </a:rPr>
                        <a:t>FK Jílové - FK Litoměřicko B</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extLst>
                  <a:ext uri="{0D108BD9-81ED-4DB2-BD59-A6C34878D82A}">
                    <a16:rowId xmlns:a16="http://schemas.microsoft.com/office/drawing/2014/main" val="671719852"/>
                  </a:ext>
                </a:extLst>
              </a:tr>
              <a:tr h="240021">
                <a:tc>
                  <a:txBody>
                    <a:bodyPr/>
                    <a:lstStyle/>
                    <a:p>
                      <a:pPr algn="ctr" fontAlgn="ctr"/>
                      <a:r>
                        <a:rPr lang="pl-PL" sz="1050" b="1" i="0" u="none" strike="noStrike">
                          <a:solidFill>
                            <a:srgbClr val="1A2C37"/>
                          </a:solidFill>
                          <a:effectLst/>
                          <a:latin typeface="Arial" panose="020B0604020202020204" pitchFamily="34" charset="0"/>
                        </a:rPr>
                        <a:t>Sobota 9. 6. 2018 17:00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1A2C37"/>
                          </a:solidFill>
                          <a:effectLst/>
                          <a:latin typeface="Arial" panose="020B0604020202020204" pitchFamily="34" charset="0"/>
                        </a:rPr>
                        <a:t>TJ </a:t>
                      </a:r>
                      <a:r>
                        <a:rPr lang="cs-CZ" sz="1100" b="1" i="0" u="none" strike="noStrike" dirty="0" err="1">
                          <a:solidFill>
                            <a:srgbClr val="1A2C37"/>
                          </a:solidFill>
                          <a:effectLst/>
                          <a:latin typeface="Arial" panose="020B0604020202020204" pitchFamily="34" charset="0"/>
                        </a:rPr>
                        <a:t>H.Jiřetín</a:t>
                      </a:r>
                      <a:r>
                        <a:rPr lang="cs-CZ" sz="1100" b="1" i="0" u="none" strike="noStrike" dirty="0">
                          <a:solidFill>
                            <a:srgbClr val="1A2C37"/>
                          </a:solidFill>
                          <a:effectLst/>
                          <a:latin typeface="Arial" panose="020B0604020202020204" pitchFamily="34" charset="0"/>
                        </a:rPr>
                        <a:t>/FK Litvínov - FK </a:t>
                      </a:r>
                      <a:r>
                        <a:rPr lang="cs-CZ" sz="1100" b="1" i="0" u="none" strike="noStrike" dirty="0" err="1">
                          <a:solidFill>
                            <a:srgbClr val="1A2C37"/>
                          </a:solidFill>
                          <a:effectLst/>
                          <a:latin typeface="Arial" panose="020B0604020202020204" pitchFamily="34" charset="0"/>
                        </a:rPr>
                        <a:t>Tatran</a:t>
                      </a:r>
                      <a:r>
                        <a:rPr lang="cs-CZ" sz="1100" b="1" i="0" u="none" strike="noStrike" dirty="0">
                          <a:solidFill>
                            <a:srgbClr val="1A2C37"/>
                          </a:solidFill>
                          <a:effectLst/>
                          <a:latin typeface="Arial" panose="020B0604020202020204" pitchFamily="34" charset="0"/>
                        </a:rPr>
                        <a:t> Kadaň</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2826447103"/>
                  </a:ext>
                </a:extLst>
              </a:tr>
              <a:tr h="240021">
                <a:tc>
                  <a:txBody>
                    <a:bodyPr/>
                    <a:lstStyle/>
                    <a:p>
                      <a:pPr algn="ctr" fontAlgn="ctr"/>
                      <a:r>
                        <a:rPr lang="cs-CZ" sz="1050" b="1" i="0" u="none" strike="noStrike" dirty="0">
                          <a:solidFill>
                            <a:srgbClr val="1A2C37"/>
                          </a:solidFill>
                          <a:effectLst/>
                          <a:latin typeface="Arial" panose="020B0604020202020204" pitchFamily="34" charset="0"/>
                        </a:rPr>
                        <a:t>Neděle 10. 6. 2018 15:00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000000"/>
                          </a:solidFill>
                          <a:effectLst/>
                          <a:latin typeface="Arial" panose="020B0604020202020204" pitchFamily="34" charset="0"/>
                        </a:rPr>
                        <a:t>FK Neštěmice - Mostecký FK</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extLst>
                  <a:ext uri="{0D108BD9-81ED-4DB2-BD59-A6C34878D82A}">
                    <a16:rowId xmlns:a16="http://schemas.microsoft.com/office/drawing/2014/main" val="1729898751"/>
                  </a:ext>
                </a:extLst>
              </a:tr>
              <a:tr h="240021">
                <a:tc>
                  <a:txBody>
                    <a:bodyPr/>
                    <a:lstStyle/>
                    <a:p>
                      <a:pPr algn="ctr" fontAlgn="ctr"/>
                      <a:r>
                        <a:rPr lang="cs-CZ" sz="1050" b="1" i="0" u="none" strike="noStrike" dirty="0">
                          <a:solidFill>
                            <a:srgbClr val="000000"/>
                          </a:solidFill>
                          <a:effectLst/>
                          <a:latin typeface="Arial" panose="020B0604020202020204" pitchFamily="34" charset="0"/>
                        </a:rPr>
                        <a:t>Neděle 10. 6. 2018 17:00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25400" cap="flat" cmpd="dbl" algn="ctr">
                      <a:solidFill>
                        <a:srgbClr val="0000FF"/>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FK Jiskra Modrá - SK STAP-TRATEC Vilémov</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25400" cap="flat" cmpd="dbl"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2263913754"/>
                  </a:ext>
                </a:extLst>
              </a:tr>
              <a:tr h="290736">
                <a:tc gridSpan="2">
                  <a:txBody>
                    <a:bodyPr/>
                    <a:lstStyle/>
                    <a:p>
                      <a:pPr algn="ctr" fontAlgn="ctr"/>
                      <a:r>
                        <a:rPr lang="cs-CZ" sz="1300" b="1" i="0" u="none" strike="noStrike" dirty="0">
                          <a:solidFill>
                            <a:srgbClr val="000000"/>
                          </a:solidFill>
                          <a:effectLst/>
                          <a:latin typeface="Rockwell Extra Bold" panose="02060903040505020403" pitchFamily="18" charset="0"/>
                        </a:rPr>
                        <a:t>30. kolo Ústeckého přeboru</a:t>
                      </a:r>
                    </a:p>
                  </a:txBody>
                  <a:tcPr marL="7580" marR="7580" marT="7580" marB="0" anchor="ctr">
                    <a:lnL w="25400" cap="flat" cmpd="dbl"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25400" cap="flat" cmpd="dbl"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FFFF00"/>
                    </a:solidFill>
                  </a:tcPr>
                </a:tc>
                <a:tc hMerge="1">
                  <a:txBody>
                    <a:bodyPr/>
                    <a:lstStyle/>
                    <a:p>
                      <a:endParaRPr lang="cs-CZ"/>
                    </a:p>
                  </a:txBody>
                  <a:tcPr/>
                </a:tc>
                <a:extLst>
                  <a:ext uri="{0D108BD9-81ED-4DB2-BD59-A6C34878D82A}">
                    <a16:rowId xmlns:a16="http://schemas.microsoft.com/office/drawing/2014/main" val="1333822777"/>
                  </a:ext>
                </a:extLst>
              </a:tr>
              <a:tr h="240021">
                <a:tc>
                  <a:txBody>
                    <a:bodyPr/>
                    <a:lstStyle/>
                    <a:p>
                      <a:pPr algn="ctr" fontAlgn="ctr"/>
                      <a:r>
                        <a:rPr lang="pl-PL" sz="1050" b="1" i="0" u="none" strike="noStrike" dirty="0">
                          <a:solidFill>
                            <a:srgbClr val="1A2C37"/>
                          </a:solidFill>
                          <a:effectLst/>
                          <a:latin typeface="Arial" panose="020B0604020202020204" pitchFamily="34" charset="0"/>
                        </a:rPr>
                        <a:t>Sobota 16. 6. 2018 10:15</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1A2C37"/>
                          </a:solidFill>
                          <a:effectLst/>
                          <a:latin typeface="Arial" panose="020B0604020202020204" pitchFamily="34" charset="0"/>
                        </a:rPr>
                        <a:t>SK Štětí - TJ Spartak Perštejn</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extLst>
                  <a:ext uri="{0D108BD9-81ED-4DB2-BD59-A6C34878D82A}">
                    <a16:rowId xmlns:a16="http://schemas.microsoft.com/office/drawing/2014/main" val="481999520"/>
                  </a:ext>
                </a:extLst>
              </a:tr>
              <a:tr h="240021">
                <a:tc>
                  <a:txBody>
                    <a:bodyPr/>
                    <a:lstStyle/>
                    <a:p>
                      <a:pPr algn="ctr" fontAlgn="ctr"/>
                      <a:r>
                        <a:rPr lang="pl-PL" sz="1050" b="1" i="0" u="none" strike="noStrike" dirty="0">
                          <a:solidFill>
                            <a:srgbClr val="1A2C37"/>
                          </a:solidFill>
                          <a:effectLst/>
                          <a:latin typeface="Arial" panose="020B0604020202020204" pitchFamily="34" charset="0"/>
                        </a:rPr>
                        <a:t>Sobota 16. 6. 2018 10:15</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1A2C37"/>
                          </a:solidFill>
                          <a:effectLst/>
                          <a:latin typeface="Arial" panose="020B0604020202020204" pitchFamily="34" charset="0"/>
                        </a:rPr>
                        <a:t>FK </a:t>
                      </a:r>
                      <a:r>
                        <a:rPr lang="cs-CZ" sz="1100" b="1" i="0" u="none" strike="noStrike" dirty="0" err="1">
                          <a:solidFill>
                            <a:srgbClr val="1A2C37"/>
                          </a:solidFill>
                          <a:effectLst/>
                          <a:latin typeface="Arial" panose="020B0604020202020204" pitchFamily="34" charset="0"/>
                        </a:rPr>
                        <a:t>Tatran</a:t>
                      </a:r>
                      <a:r>
                        <a:rPr lang="cs-CZ" sz="1100" b="1" i="0" u="none" strike="noStrike" dirty="0">
                          <a:solidFill>
                            <a:srgbClr val="1A2C37"/>
                          </a:solidFill>
                          <a:effectLst/>
                          <a:latin typeface="Arial" panose="020B0604020202020204" pitchFamily="34" charset="0"/>
                        </a:rPr>
                        <a:t> Kadaň - FK Neštěmice</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549233469"/>
                  </a:ext>
                </a:extLst>
              </a:tr>
              <a:tr h="240021">
                <a:tc>
                  <a:txBody>
                    <a:bodyPr/>
                    <a:lstStyle/>
                    <a:p>
                      <a:pPr algn="ctr" fontAlgn="ctr"/>
                      <a:r>
                        <a:rPr lang="pl-PL" sz="1050" b="1" i="0" u="none" strike="noStrike" dirty="0">
                          <a:solidFill>
                            <a:srgbClr val="1A2C37"/>
                          </a:solidFill>
                          <a:effectLst/>
                          <a:latin typeface="Arial" panose="020B0604020202020204" pitchFamily="34" charset="0"/>
                        </a:rPr>
                        <a:t>Sobota 16. 6. 2018 10:15</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tc>
                  <a:txBody>
                    <a:bodyPr/>
                    <a:lstStyle/>
                    <a:p>
                      <a:pPr algn="ctr" fontAlgn="ctr"/>
                      <a:r>
                        <a:rPr lang="cs-CZ" sz="1100" b="1" i="0" u="none" strike="noStrike">
                          <a:solidFill>
                            <a:srgbClr val="1A2C37"/>
                          </a:solidFill>
                          <a:effectLst/>
                          <a:latin typeface="Arial" panose="020B0604020202020204" pitchFamily="34" charset="0"/>
                        </a:rPr>
                        <a:t>Mostecký FK - FK Jiskra Modrá</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extLst>
                  <a:ext uri="{0D108BD9-81ED-4DB2-BD59-A6C34878D82A}">
                    <a16:rowId xmlns:a16="http://schemas.microsoft.com/office/drawing/2014/main" val="2699786887"/>
                  </a:ext>
                </a:extLst>
              </a:tr>
              <a:tr h="240021">
                <a:tc>
                  <a:txBody>
                    <a:bodyPr/>
                    <a:lstStyle/>
                    <a:p>
                      <a:pPr algn="ctr" fontAlgn="ctr"/>
                      <a:r>
                        <a:rPr lang="pl-PL" sz="1050" b="1" i="0" u="none" strike="noStrike" dirty="0">
                          <a:solidFill>
                            <a:srgbClr val="1A2C37"/>
                          </a:solidFill>
                          <a:effectLst/>
                          <a:latin typeface="Arial" panose="020B0604020202020204" pitchFamily="34" charset="0"/>
                        </a:rPr>
                        <a:t>Sobota 16. 6. 2018 14:30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tc>
                  <a:txBody>
                    <a:bodyPr/>
                    <a:lstStyle/>
                    <a:p>
                      <a:pPr algn="ctr" fontAlgn="ctr"/>
                      <a:r>
                        <a:rPr lang="cs-CZ" sz="1100" b="1" i="0" u="none" strike="noStrike">
                          <a:solidFill>
                            <a:srgbClr val="1A2C37"/>
                          </a:solidFill>
                          <a:effectLst/>
                          <a:latin typeface="Arial" panose="020B0604020202020204" pitchFamily="34" charset="0"/>
                        </a:rPr>
                        <a:t>FK Litoměřicko B - TJ Krupka</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3306147679"/>
                  </a:ext>
                </a:extLst>
              </a:tr>
              <a:tr h="240021">
                <a:tc>
                  <a:txBody>
                    <a:bodyPr/>
                    <a:lstStyle/>
                    <a:p>
                      <a:pPr algn="ctr" fontAlgn="ctr"/>
                      <a:r>
                        <a:rPr lang="pl-PL" sz="1050" b="1" i="0" u="none" strike="noStrike">
                          <a:solidFill>
                            <a:srgbClr val="1A2C37"/>
                          </a:solidFill>
                          <a:effectLst/>
                          <a:latin typeface="Arial" panose="020B0604020202020204" pitchFamily="34" charset="0"/>
                        </a:rPr>
                        <a:t>Sobota 16. 6. 2018 15:00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1A2C37"/>
                          </a:solidFill>
                          <a:effectLst/>
                          <a:latin typeface="Arial" panose="020B0604020202020204" pitchFamily="34" charset="0"/>
                        </a:rPr>
                        <a:t>FK Bílina - TJ </a:t>
                      </a:r>
                      <a:r>
                        <a:rPr lang="cs-CZ" sz="1100" b="1" i="0" u="none" strike="noStrike" dirty="0" err="1">
                          <a:solidFill>
                            <a:srgbClr val="1A2C37"/>
                          </a:solidFill>
                          <a:effectLst/>
                          <a:latin typeface="Arial" panose="020B0604020202020204" pitchFamily="34" charset="0"/>
                        </a:rPr>
                        <a:t>H.Jiřetín</a:t>
                      </a:r>
                      <a:r>
                        <a:rPr lang="cs-CZ" sz="1100" b="1" i="0" u="none" strike="noStrike" dirty="0">
                          <a:solidFill>
                            <a:srgbClr val="1A2C37"/>
                          </a:solidFill>
                          <a:effectLst/>
                          <a:latin typeface="Arial" panose="020B0604020202020204" pitchFamily="34" charset="0"/>
                        </a:rPr>
                        <a:t>/FK Litvínov</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extLst>
                  <a:ext uri="{0D108BD9-81ED-4DB2-BD59-A6C34878D82A}">
                    <a16:rowId xmlns:a16="http://schemas.microsoft.com/office/drawing/2014/main" val="3140265541"/>
                  </a:ext>
                </a:extLst>
              </a:tr>
              <a:tr h="240021">
                <a:tc>
                  <a:txBody>
                    <a:bodyPr/>
                    <a:lstStyle/>
                    <a:p>
                      <a:pPr algn="ctr" fontAlgn="ctr"/>
                      <a:r>
                        <a:rPr lang="pl-PL" sz="1050" b="1" i="0" u="none" strike="noStrike">
                          <a:solidFill>
                            <a:srgbClr val="1A2C37"/>
                          </a:solidFill>
                          <a:effectLst/>
                          <a:latin typeface="Arial" panose="020B0604020202020204" pitchFamily="34" charset="0"/>
                        </a:rPr>
                        <a:t>Sobota 16. 6. 2018 17:00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1A2C37"/>
                          </a:solidFill>
                          <a:effectLst/>
                          <a:latin typeface="Arial" panose="020B0604020202020204" pitchFamily="34" charset="0"/>
                        </a:rPr>
                        <a:t>SK STAP-TRATEC Vilémov - FK Jílové</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3827574864"/>
                  </a:ext>
                </a:extLst>
              </a:tr>
              <a:tr h="240021">
                <a:tc>
                  <a:txBody>
                    <a:bodyPr/>
                    <a:lstStyle/>
                    <a:p>
                      <a:pPr algn="ctr" fontAlgn="ctr"/>
                      <a:r>
                        <a:rPr lang="pl-PL" sz="1050" b="1" i="0" u="none" strike="noStrike">
                          <a:solidFill>
                            <a:srgbClr val="1A2C37"/>
                          </a:solidFill>
                          <a:effectLst/>
                          <a:latin typeface="Arial" panose="020B0604020202020204" pitchFamily="34" charset="0"/>
                        </a:rPr>
                        <a:t>Sobota 16. 6. 2018 17:00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tc>
                  <a:txBody>
                    <a:bodyPr/>
                    <a:lstStyle/>
                    <a:p>
                      <a:pPr algn="ctr" fontAlgn="ctr"/>
                      <a:r>
                        <a:rPr lang="cs-CZ" sz="1100" b="1" i="0" u="none" strike="noStrike" dirty="0">
                          <a:solidFill>
                            <a:srgbClr val="1A2C37"/>
                          </a:solidFill>
                          <a:effectLst/>
                          <a:latin typeface="Arial" panose="020B0604020202020204" pitchFamily="34" charset="0"/>
                        </a:rPr>
                        <a:t>SK </a:t>
                      </a:r>
                      <a:r>
                        <a:rPr lang="cs-CZ" sz="1100" b="1" i="0" u="none" strike="noStrike" dirty="0" err="1">
                          <a:solidFill>
                            <a:srgbClr val="1A2C37"/>
                          </a:solidFill>
                          <a:effectLst/>
                          <a:latin typeface="Arial" panose="020B0604020202020204" pitchFamily="34" charset="0"/>
                        </a:rPr>
                        <a:t>Brná</a:t>
                      </a:r>
                      <a:r>
                        <a:rPr lang="cs-CZ" sz="1100" b="1" i="0" u="none" strike="noStrike" dirty="0">
                          <a:solidFill>
                            <a:srgbClr val="1A2C37"/>
                          </a:solidFill>
                          <a:effectLst/>
                          <a:latin typeface="Arial" panose="020B0604020202020204" pitchFamily="34" charset="0"/>
                        </a:rPr>
                        <a:t> - SK Baník Modlany</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6350" cap="flat" cmpd="sng" algn="ctr">
                      <a:solidFill>
                        <a:srgbClr val="0000FF"/>
                      </a:solidFill>
                      <a:prstDash val="solid"/>
                      <a:round/>
                      <a:headEnd type="none" w="med" len="med"/>
                      <a:tailEnd type="none" w="med" len="med"/>
                    </a:lnB>
                    <a:solidFill>
                      <a:srgbClr val="99FF99"/>
                    </a:solidFill>
                  </a:tcPr>
                </a:tc>
                <a:extLst>
                  <a:ext uri="{0D108BD9-81ED-4DB2-BD59-A6C34878D82A}">
                    <a16:rowId xmlns:a16="http://schemas.microsoft.com/office/drawing/2014/main" val="4233787878"/>
                  </a:ext>
                </a:extLst>
              </a:tr>
              <a:tr h="240021">
                <a:tc>
                  <a:txBody>
                    <a:bodyPr/>
                    <a:lstStyle/>
                    <a:p>
                      <a:pPr algn="ctr" fontAlgn="ctr"/>
                      <a:r>
                        <a:rPr lang="pl-PL" sz="1050" b="1" i="0" u="none" strike="noStrike" dirty="0">
                          <a:solidFill>
                            <a:srgbClr val="1A2C37"/>
                          </a:solidFill>
                          <a:effectLst/>
                          <a:latin typeface="Arial" panose="020B0604020202020204" pitchFamily="34" charset="0"/>
                        </a:rPr>
                        <a:t>Sobota 16. 6. 2018 17:00</a:t>
                      </a:r>
                    </a:p>
                  </a:txBody>
                  <a:tcPr marL="7580" marR="7580" marT="7580" marB="0" anchor="ctr">
                    <a:lnL w="25400" cap="flat" cmpd="dbl" algn="ctr">
                      <a:solidFill>
                        <a:srgbClr val="0000FF"/>
                      </a:solidFill>
                      <a:prstDash val="solid"/>
                      <a:round/>
                      <a:headEnd type="none" w="med" len="med"/>
                      <a:tailEnd type="none" w="med" len="med"/>
                    </a:lnL>
                    <a:lnR w="6350" cap="flat" cmpd="sng"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25400" cap="flat" cmpd="dbl" algn="ctr">
                      <a:solidFill>
                        <a:srgbClr val="0000FF"/>
                      </a:solidFill>
                      <a:prstDash val="solid"/>
                      <a:round/>
                      <a:headEnd type="none" w="med" len="med"/>
                      <a:tailEnd type="none" w="med" len="med"/>
                    </a:lnB>
                    <a:solidFill>
                      <a:srgbClr val="CCFFFF"/>
                    </a:solidFill>
                  </a:tcPr>
                </a:tc>
                <a:tc>
                  <a:txBody>
                    <a:bodyPr/>
                    <a:lstStyle/>
                    <a:p>
                      <a:pPr algn="ctr" fontAlgn="ctr"/>
                      <a:r>
                        <a:rPr lang="cs-CZ" sz="1100" b="1" i="0" u="none" strike="noStrike" dirty="0">
                          <a:solidFill>
                            <a:srgbClr val="1A2C37"/>
                          </a:solidFill>
                          <a:effectLst/>
                          <a:latin typeface="Arial" panose="020B0604020202020204" pitchFamily="34" charset="0"/>
                        </a:rPr>
                        <a:t>FK Slavoj Žatec - TJ Sokol Srbice</a:t>
                      </a:r>
                    </a:p>
                  </a:txBody>
                  <a:tcPr marL="7580" marR="7580" marT="7580" marB="0" anchor="ctr">
                    <a:lnL w="6350" cap="flat" cmpd="sng" algn="ctr">
                      <a:solidFill>
                        <a:srgbClr val="0000FF"/>
                      </a:solidFill>
                      <a:prstDash val="solid"/>
                      <a:round/>
                      <a:headEnd type="none" w="med" len="med"/>
                      <a:tailEnd type="none" w="med" len="med"/>
                    </a:lnL>
                    <a:lnR w="25400" cap="flat" cmpd="dbl" algn="ctr">
                      <a:solidFill>
                        <a:srgbClr val="0000FF"/>
                      </a:solidFill>
                      <a:prstDash val="solid"/>
                      <a:round/>
                      <a:headEnd type="none" w="med" len="med"/>
                      <a:tailEnd type="none" w="med" len="med"/>
                    </a:lnR>
                    <a:lnT w="6350" cap="flat" cmpd="sng" algn="ctr">
                      <a:solidFill>
                        <a:srgbClr val="0000FF"/>
                      </a:solidFill>
                      <a:prstDash val="solid"/>
                      <a:round/>
                      <a:headEnd type="none" w="med" len="med"/>
                      <a:tailEnd type="none" w="med" len="med"/>
                    </a:lnT>
                    <a:lnB w="25400" cap="flat" cmpd="dbl" algn="ctr">
                      <a:solidFill>
                        <a:srgbClr val="0000FF"/>
                      </a:solidFill>
                      <a:prstDash val="solid"/>
                      <a:round/>
                      <a:headEnd type="none" w="med" len="med"/>
                      <a:tailEnd type="none" w="med" len="med"/>
                    </a:lnB>
                    <a:solidFill>
                      <a:srgbClr val="CCFFFF"/>
                    </a:solidFill>
                  </a:tcPr>
                </a:tc>
                <a:extLst>
                  <a:ext uri="{0D108BD9-81ED-4DB2-BD59-A6C34878D82A}">
                    <a16:rowId xmlns:a16="http://schemas.microsoft.com/office/drawing/2014/main" val="1169688185"/>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8834920" y="7004050"/>
            <a:ext cx="1001995"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1" name="Přímá spojovací šipka 10"/>
          <p:cNvCxnSpPr/>
          <p:nvPr/>
        </p:nvCxnSpPr>
        <p:spPr bwMode="auto">
          <a:xfrm>
            <a:off x="86203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16</a:t>
            </a:r>
          </a:p>
        </p:txBody>
      </p:sp>
      <p:sp>
        <p:nvSpPr>
          <p:cNvPr id="14" name="TextovéPole 13"/>
          <p:cNvSpPr txBox="1"/>
          <p:nvPr/>
        </p:nvSpPr>
        <p:spPr>
          <a:xfrm>
            <a:off x="7490108" y="7004050"/>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33</a:t>
            </a:r>
          </a:p>
        </p:txBody>
      </p:sp>
      <p:sp>
        <p:nvSpPr>
          <p:cNvPr id="2" name="TextovéPole 1"/>
          <p:cNvSpPr txBox="1"/>
          <p:nvPr/>
        </p:nvSpPr>
        <p:spPr>
          <a:xfrm>
            <a:off x="6917538" y="2899420"/>
            <a:ext cx="184731" cy="400110"/>
          </a:xfrm>
          <a:prstGeom prst="rect">
            <a:avLst/>
          </a:prstGeom>
          <a:solidFill>
            <a:srgbClr val="99FFCC"/>
          </a:solidFill>
          <a:effectLst>
            <a:glow rad="101600">
              <a:srgbClr val="FFFF66">
                <a:alpha val="40000"/>
              </a:srgbClr>
            </a:glow>
            <a:softEdge rad="241300"/>
          </a:effectLst>
        </p:spPr>
        <p:txBody>
          <a:bodyPr wrap="none" rtlCol="0">
            <a:spAutoFit/>
          </a:bodyPr>
          <a:lstStyle/>
          <a:p>
            <a:pPr algn="ctr"/>
            <a:endParaRPr lang="cs-CZ" sz="2000" dirty="0">
              <a:latin typeface="Arial Black" panose="020B0A04020102020204" pitchFamily="34" charset="0"/>
            </a:endParaRPr>
          </a:p>
        </p:txBody>
      </p:sp>
      <p:sp>
        <p:nvSpPr>
          <p:cNvPr id="12" name="Obdélník 11"/>
          <p:cNvSpPr/>
          <p:nvPr/>
        </p:nvSpPr>
        <p:spPr>
          <a:xfrm>
            <a:off x="5472585" y="1207031"/>
            <a:ext cx="4618003" cy="5652830"/>
          </a:xfrm>
          <a:prstGeom prst="rect">
            <a:avLst/>
          </a:prstGeom>
        </p:spPr>
        <p:txBody>
          <a:bodyPr wrap="square">
            <a:spAutoFit/>
          </a:bodyPr>
          <a:lstStyle/>
          <a:p>
            <a:pPr algn="ctr">
              <a:spcAft>
                <a:spcPts val="0"/>
              </a:spcAft>
            </a:pPr>
            <a:r>
              <a:rPr lang="cs-CZ" sz="2000" u="sng" dirty="0">
                <a:effectLst>
                  <a:outerShdw blurRad="38100" dist="38100" dir="2700000" algn="tl">
                    <a:srgbClr val="000000">
                      <a:alpha val="43137"/>
                    </a:srgbClr>
                  </a:outerShdw>
                </a:effectLst>
                <a:latin typeface="Calibri" panose="020F0502020204030204" pitchFamily="34" charset="0"/>
              </a:rPr>
              <a:t>SK Štětí - FK Louny/</a:t>
            </a:r>
            <a:r>
              <a:rPr lang="cs-CZ" sz="2000" u="sng" dirty="0" err="1">
                <a:effectLst>
                  <a:outerShdw blurRad="38100" dist="38100" dir="2700000" algn="tl">
                    <a:srgbClr val="000000">
                      <a:alpha val="43137"/>
                    </a:srgbClr>
                  </a:outerShdw>
                </a:effectLst>
                <a:latin typeface="Calibri" panose="020F0502020204030204" pitchFamily="34" charset="0"/>
              </a:rPr>
              <a:t>J.Chomutov</a:t>
            </a:r>
            <a:endParaRPr lang="cs-CZ" sz="2000" dirty="0">
              <a:effectLst>
                <a:outerShdw blurRad="38100" dist="38100" dir="2700000" algn="tl">
                  <a:srgbClr val="000000">
                    <a:alpha val="43137"/>
                  </a:srgbClr>
                </a:outerShdw>
              </a:effectLst>
            </a:endParaRPr>
          </a:p>
          <a:p>
            <a:pPr algn="ctr">
              <a:spcAft>
                <a:spcPts val="0"/>
              </a:spcAft>
            </a:pPr>
            <a:r>
              <a:rPr lang="cs-CZ" sz="2000" u="sng" dirty="0">
                <a:effectLst>
                  <a:outerShdw blurRad="38100" dist="38100" dir="2700000" algn="tl">
                    <a:srgbClr val="000000">
                      <a:alpha val="43137"/>
                    </a:srgbClr>
                  </a:outerShdw>
                </a:effectLst>
                <a:latin typeface="Calibri" panose="020F0502020204030204" pitchFamily="34" charset="0"/>
              </a:rPr>
              <a:t>0:3(0:2)      13.5.2018  1. kolo nadstavby</a:t>
            </a:r>
            <a:endParaRPr lang="cs-CZ" sz="2000" dirty="0">
              <a:effectLst>
                <a:outerShdw blurRad="38100" dist="38100" dir="2700000" algn="tl">
                  <a:srgbClr val="000000">
                    <a:alpha val="43137"/>
                  </a:srgbClr>
                </a:outerShdw>
              </a:effectLst>
            </a:endParaRPr>
          </a:p>
          <a:p>
            <a:pPr algn="just">
              <a:spcAft>
                <a:spcPts val="0"/>
              </a:spcAft>
            </a:pPr>
            <a:r>
              <a:rPr lang="cs-CZ" sz="1000" b="0" dirty="0">
                <a:latin typeface="Arial" panose="020B0604020202020204" pitchFamily="34" charset="0"/>
                <a:cs typeface="Arial" panose="020B0604020202020204" pitchFamily="34" charset="0"/>
              </a:rPr>
              <a:t>3. místo v základní skupině A Ústeckého přeboru posunulo starší žáky do skupiny finálové, nadstavbové, kde se 2 </a:t>
            </a:r>
            <a:r>
              <a:rPr lang="cs-CZ" sz="1000" b="0" dirty="0" err="1">
                <a:latin typeface="Arial" panose="020B0604020202020204" pitchFamily="34" charset="0"/>
                <a:cs typeface="Arial" panose="020B0604020202020204" pitchFamily="34" charset="0"/>
              </a:rPr>
              <a:t>kolově</a:t>
            </a:r>
            <a:r>
              <a:rPr lang="cs-CZ" sz="1000" b="0" dirty="0">
                <a:latin typeface="Arial" panose="020B0604020202020204" pitchFamily="34" charset="0"/>
                <a:cs typeface="Arial" panose="020B0604020202020204" pitchFamily="34" charset="0"/>
              </a:rPr>
              <a:t> utkají s nejlepšími 3 týmy druhé západní skupiny B. Stejné zápasy čekají i mužstva  na 1. a 2. místě naší skupiny. Body po základní části  nulují a přeborník kraje bude znám až po nadstavbové části. Hned v 1. kole nás čekal silný soupeř, a to právě dlouhodobý vítěz druhé skupiny. Trenéři neměli sice k dispozici velký počet hráčů, ale ta základní kostra, ta nejsilnější, kterou má Štětí, byla k dispozici.  Soupeř byl pro nás neznámou a čekalo se, jakým směrem se bude utkání vyvíjet. Hosté potvrdili, že kvalitu mají a </a:t>
            </a:r>
            <a:r>
              <a:rPr lang="cs-CZ" sz="1000" b="0" dirty="0" smtClean="0">
                <a:latin typeface="Arial" panose="020B0604020202020204" pitchFamily="34" charset="0"/>
                <a:cs typeface="Arial" panose="020B0604020202020204" pitchFamily="34" charset="0"/>
              </a:rPr>
              <a:t>čeká </a:t>
            </a:r>
            <a:r>
              <a:rPr lang="cs-CZ" sz="1000" b="0" dirty="0">
                <a:latin typeface="Arial" panose="020B0604020202020204" pitchFamily="34" charset="0"/>
                <a:cs typeface="Arial" panose="020B0604020202020204" pitchFamily="34" charset="0"/>
              </a:rPr>
              <a:t>nás těžká zkouška. Louny /Chomutov byly v 1. poločase o něco více na míči a větší nebezpečí hrozilo z jejich strany. Nutno však poznamenat, že hráči Štětí odevzdaně nepůsobili a také se tlačili do zakončení. Nějaké náznaky na vstřelení branky v 1. poločase byly. Do vedení šli však ve 12. minutě hosté. Autorem </a:t>
            </a:r>
            <a:r>
              <a:rPr lang="cs-CZ" sz="1000" b="0" dirty="0" smtClean="0">
                <a:latin typeface="Arial" panose="020B0604020202020204" pitchFamily="34" charset="0"/>
                <a:cs typeface="Arial" panose="020B0604020202020204" pitchFamily="34" charset="0"/>
              </a:rPr>
              <a:t>gólu na </a:t>
            </a:r>
            <a:r>
              <a:rPr lang="cs-CZ" sz="1000" b="0" dirty="0">
                <a:latin typeface="Arial" panose="020B0604020202020204" pitchFamily="34" charset="0"/>
                <a:cs typeface="Arial" panose="020B0604020202020204" pitchFamily="34" charset="0"/>
              </a:rPr>
              <a:t>1:0 byl ve 12. minutě Erich </a:t>
            </a:r>
            <a:r>
              <a:rPr lang="cs-CZ" sz="1000" b="0" dirty="0" err="1">
                <a:latin typeface="Arial" panose="020B0604020202020204" pitchFamily="34" charset="0"/>
                <a:cs typeface="Arial" panose="020B0604020202020204" pitchFamily="34" charset="0"/>
              </a:rPr>
              <a:t>Fomčenko</a:t>
            </a:r>
            <a:r>
              <a:rPr lang="cs-CZ" sz="1000" b="0" dirty="0">
                <a:latin typeface="Arial" panose="020B0604020202020204" pitchFamily="34" charset="0"/>
                <a:cs typeface="Arial" panose="020B0604020202020204" pitchFamily="34" charset="0"/>
              </a:rPr>
              <a:t>.   V závěru poločasu se ve velké střelecké příležitosti ocitl Oldřich </a:t>
            </a:r>
            <a:r>
              <a:rPr lang="cs-CZ" sz="1000" b="0" dirty="0" err="1">
                <a:latin typeface="Arial" panose="020B0604020202020204" pitchFamily="34" charset="0"/>
                <a:cs typeface="Arial" panose="020B0604020202020204" pitchFamily="34" charset="0"/>
              </a:rPr>
              <a:t>Malecha</a:t>
            </a:r>
            <a:r>
              <a:rPr lang="cs-CZ" sz="1000" b="0" dirty="0">
                <a:latin typeface="Arial" panose="020B0604020202020204" pitchFamily="34" charset="0"/>
                <a:cs typeface="Arial" panose="020B0604020202020204" pitchFamily="34" charset="0"/>
              </a:rPr>
              <a:t>, ale štěstí k vyrovnání mu přáno nebylo. O to smutnější, že hosté udeřili z okamžitého protiútoku a branka Dominika Tomka znamenala vedení hostujícího týmu 2:0.  V úplném závěru první půle jsme mohli aspoň snížit, ale proti se postavila tyčka a to hned 2x. Do druhé poloviny utkání jsme nastoupili neohroženě a zdálo se, že hra se odehrává více na polovině Loun.  2x jsme se také dožadovali penalty a ve druhém případě se to zdálo více než jisté.  Rozhodčí ale nechal ve hře pokračovat. Abychom byli objektivní, tak musíme uznat, že zase v 1. poločase proti nám jednu penaltu nenařídil. Gól ze hry jsme ale bohužel nevstřelili a v závěru jsme po rychlém útoku, což byla největší devíza soupeře, inkasovali potřetí. Výsledek 3:0 byl nakonec i konečný a nezbývalo, než soupeři popřát. Nic se neděje, před námi jsou další zápasy, i když ten další, je přeložen z důvodu školních zájezdu až na středu 23.5.2018 od 17:00 v Jirkově  </a:t>
            </a:r>
          </a:p>
          <a:p>
            <a:pPr algn="just">
              <a:spcAft>
                <a:spcPts val="0"/>
              </a:spcAft>
            </a:pPr>
            <a:r>
              <a:rPr lang="cs-CZ" sz="1000" b="0" u="sng" dirty="0">
                <a:latin typeface="Arial" panose="020B0604020202020204" pitchFamily="34" charset="0"/>
                <a:cs typeface="Arial" panose="020B0604020202020204" pitchFamily="34" charset="0"/>
              </a:rPr>
              <a:t>Sestava: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Š.Černý-P.Prokopec</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M.Hrdlička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J.Kroupa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L.Kuča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D.Ivanič</a:t>
            </a:r>
            <a:r>
              <a:rPr lang="cs-CZ" sz="1000" b="0" dirty="0">
                <a:latin typeface="Arial" panose="020B0604020202020204" pitchFamily="34" charset="0"/>
                <a:cs typeface="Arial" panose="020B0604020202020204" pitchFamily="34" charset="0"/>
              </a:rPr>
              <a:t>, </a:t>
            </a:r>
          </a:p>
          <a:p>
            <a:pPr algn="just">
              <a:spcAft>
                <a:spcPts val="0"/>
              </a:spcAft>
            </a:pP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T.Kabelka</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J.Daniluk</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J.Pilař</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R.Paďour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D.Hromy</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L.Širochoman</a:t>
            </a:r>
            <a:r>
              <a:rPr lang="cs-CZ" sz="1000" b="0" dirty="0">
                <a:latin typeface="Arial" panose="020B0604020202020204" pitchFamily="34" charset="0"/>
                <a:cs typeface="Arial" panose="020B0604020202020204" pitchFamily="34" charset="0"/>
              </a:rPr>
              <a:t>, </a:t>
            </a:r>
          </a:p>
          <a:p>
            <a:pPr algn="just">
              <a:spcAft>
                <a:spcPts val="0"/>
              </a:spcAft>
            </a:pP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M.Schleiss</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Slapnička</a:t>
            </a:r>
            <a:endParaRPr lang="cs-CZ" sz="1000" b="0" dirty="0">
              <a:latin typeface="Arial" panose="020B0604020202020204" pitchFamily="34" charset="0"/>
              <a:cs typeface="Arial" panose="020B0604020202020204" pitchFamily="34" charset="0"/>
            </a:endParaRPr>
          </a:p>
          <a:p>
            <a:pPr algn="just">
              <a:spcAft>
                <a:spcPts val="0"/>
              </a:spcAft>
            </a:pPr>
            <a:r>
              <a:rPr lang="cs-CZ" sz="1000" b="0" u="sng" dirty="0">
                <a:latin typeface="Arial" panose="020B0604020202020204" pitchFamily="34" charset="0"/>
                <a:cs typeface="Arial" panose="020B0604020202020204" pitchFamily="34" charset="0"/>
              </a:rPr>
              <a:t>Trenér:</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Z.Németh</a:t>
            </a:r>
            <a:r>
              <a:rPr lang="cs-CZ" sz="1000" b="0" dirty="0">
                <a:latin typeface="Arial" panose="020B0604020202020204" pitchFamily="34" charset="0"/>
                <a:cs typeface="Arial" panose="020B0604020202020204" pitchFamily="34" charset="0"/>
              </a:rPr>
              <a:t>  Vedoucí: </a:t>
            </a:r>
            <a:r>
              <a:rPr lang="cs-CZ" sz="1000" b="0" dirty="0" err="1">
                <a:latin typeface="Arial" panose="020B0604020202020204" pitchFamily="34" charset="0"/>
                <a:cs typeface="Arial" panose="020B0604020202020204" pitchFamily="34" charset="0"/>
              </a:rPr>
              <a:t>D.Németh</a:t>
            </a:r>
            <a:endParaRPr lang="cs-CZ" sz="1000" b="0" dirty="0">
              <a:latin typeface="Arial" panose="020B0604020202020204" pitchFamily="34" charset="0"/>
              <a:cs typeface="Arial" panose="020B0604020202020204" pitchFamily="34" charset="0"/>
            </a:endParaRPr>
          </a:p>
          <a:p>
            <a:pPr algn="just">
              <a:spcAft>
                <a:spcPts val="0"/>
              </a:spcAft>
            </a:pPr>
            <a:r>
              <a:rPr lang="cs-CZ" sz="1000" b="0" u="sng" dirty="0">
                <a:latin typeface="Arial" panose="020B0604020202020204" pitchFamily="34" charset="0"/>
                <a:cs typeface="Arial" panose="020B0604020202020204" pitchFamily="34" charset="0"/>
              </a:rPr>
              <a:t>Rozhodčí:</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L.Kloub</a:t>
            </a:r>
            <a:r>
              <a:rPr lang="cs-CZ" sz="1000" b="0" dirty="0">
                <a:latin typeface="Arial" panose="020B0604020202020204" pitchFamily="34" charset="0"/>
                <a:cs typeface="Arial" panose="020B0604020202020204" pitchFamily="34" charset="0"/>
              </a:rPr>
              <a:t>- </a:t>
            </a:r>
            <a:r>
              <a:rPr lang="cs-CZ" sz="1000" b="0" dirty="0" err="1">
                <a:latin typeface="Arial" panose="020B0604020202020204" pitchFamily="34" charset="0"/>
                <a:cs typeface="Arial" panose="020B0604020202020204" pitchFamily="34" charset="0"/>
              </a:rPr>
              <a:t>M.Hromy</a:t>
            </a:r>
            <a:r>
              <a:rPr lang="cs-CZ" sz="1000" b="0" dirty="0">
                <a:latin typeface="Arial" panose="020B0604020202020204" pitchFamily="34" charset="0"/>
                <a:cs typeface="Arial" panose="020B0604020202020204" pitchFamily="34" charset="0"/>
              </a:rPr>
              <a:t>(laik), </a:t>
            </a:r>
            <a:r>
              <a:rPr lang="cs-CZ" sz="1000" b="0" dirty="0" err="1">
                <a:latin typeface="Arial" panose="020B0604020202020204" pitchFamily="34" charset="0"/>
                <a:cs typeface="Arial" panose="020B0604020202020204" pitchFamily="34" charset="0"/>
              </a:rPr>
              <a:t>J.Klonfar</a:t>
            </a:r>
            <a:r>
              <a:rPr lang="cs-CZ" sz="1000" b="0" dirty="0">
                <a:latin typeface="Arial" panose="020B0604020202020204" pitchFamily="34" charset="0"/>
                <a:cs typeface="Arial" panose="020B0604020202020204" pitchFamily="34" charset="0"/>
              </a:rPr>
              <a:t>(laik)</a:t>
            </a:r>
            <a:endParaRPr lang="cs-CZ" sz="1000" b="0" dirty="0">
              <a:effectLst/>
              <a:latin typeface="Arial" panose="020B0604020202020204" pitchFamily="34" charset="0"/>
              <a:cs typeface="Arial" panose="020B0604020202020204" pitchFamily="34" charset="0"/>
            </a:endParaRPr>
          </a:p>
        </p:txBody>
      </p:sp>
      <p:sp>
        <p:nvSpPr>
          <p:cNvPr id="13" name="TextovéPole 12"/>
          <p:cNvSpPr txBox="1"/>
          <p:nvPr/>
        </p:nvSpPr>
        <p:spPr>
          <a:xfrm>
            <a:off x="5472584" y="91108"/>
            <a:ext cx="4618003" cy="1015663"/>
          </a:xfrm>
          <a:prstGeom prst="rect">
            <a:avLst/>
          </a:prstGeom>
          <a:solidFill>
            <a:srgbClr val="FFCCFF"/>
          </a:solidFill>
          <a:ln w="47625">
            <a:solidFill>
              <a:srgbClr val="99FF33"/>
            </a:solidFill>
          </a:ln>
          <a:effectLst>
            <a:softEdge rad="0"/>
          </a:effectLst>
        </p:spPr>
        <p:txBody>
          <a:bodyPr wrap="square" rtlCol="0">
            <a:spAutoFit/>
          </a:bodyPr>
          <a:lstStyle/>
          <a:p>
            <a:pPr algn="ctr"/>
            <a:r>
              <a:rPr lang="cs-CZ" sz="2000" dirty="0">
                <a:latin typeface="Arial Black" panose="020B0A04020102020204" pitchFamily="34" charset="0"/>
              </a:rPr>
              <a:t>V 1. kole nadstavbové části čekal starší žáky soupeř myslící na příčky nejvyšší </a:t>
            </a:r>
          </a:p>
        </p:txBody>
      </p:sp>
      <p:graphicFrame>
        <p:nvGraphicFramePr>
          <p:cNvPr id="3" name="Tabulka 2"/>
          <p:cNvGraphicFramePr>
            <a:graphicFrameLocks noGrp="1"/>
          </p:cNvGraphicFramePr>
          <p:nvPr>
            <p:extLst>
              <p:ext uri="{D42A27DB-BD31-4B8C-83A1-F6EECF244321}">
                <p14:modId xmlns:p14="http://schemas.microsoft.com/office/powerpoint/2010/main" val="3252443794"/>
              </p:ext>
            </p:extLst>
          </p:nvPr>
        </p:nvGraphicFramePr>
        <p:xfrm>
          <a:off x="190147" y="163116"/>
          <a:ext cx="4778381" cy="6759462"/>
        </p:xfrm>
        <a:graphic>
          <a:graphicData uri="http://schemas.openxmlformats.org/drawingml/2006/table">
            <a:tbl>
              <a:tblPr/>
              <a:tblGrid>
                <a:gridCol w="335325">
                  <a:extLst>
                    <a:ext uri="{9D8B030D-6E8A-4147-A177-3AD203B41FA5}">
                      <a16:colId xmlns:a16="http://schemas.microsoft.com/office/drawing/2014/main" val="1047079481"/>
                    </a:ext>
                  </a:extLst>
                </a:gridCol>
                <a:gridCol w="1402268">
                  <a:extLst>
                    <a:ext uri="{9D8B030D-6E8A-4147-A177-3AD203B41FA5}">
                      <a16:colId xmlns:a16="http://schemas.microsoft.com/office/drawing/2014/main" val="2641588408"/>
                    </a:ext>
                  </a:extLst>
                </a:gridCol>
                <a:gridCol w="2553043">
                  <a:extLst>
                    <a:ext uri="{9D8B030D-6E8A-4147-A177-3AD203B41FA5}">
                      <a16:colId xmlns:a16="http://schemas.microsoft.com/office/drawing/2014/main" val="3680851832"/>
                    </a:ext>
                  </a:extLst>
                </a:gridCol>
                <a:gridCol w="487745">
                  <a:extLst>
                    <a:ext uri="{9D8B030D-6E8A-4147-A177-3AD203B41FA5}">
                      <a16:colId xmlns:a16="http://schemas.microsoft.com/office/drawing/2014/main" val="1512438269"/>
                    </a:ext>
                  </a:extLst>
                </a:gridCol>
              </a:tblGrid>
              <a:tr h="485258">
                <a:tc gridSpan="4">
                  <a:txBody>
                    <a:bodyPr/>
                    <a:lstStyle/>
                    <a:p>
                      <a:pPr algn="ctr" fontAlgn="ctr"/>
                      <a:r>
                        <a:rPr lang="cs-CZ" sz="2300" b="0" i="0" u="none" strike="noStrike">
                          <a:solidFill>
                            <a:srgbClr val="002060"/>
                          </a:solidFill>
                          <a:effectLst/>
                          <a:latin typeface="Imprint MT Shadow" panose="04020605060303030202" pitchFamily="82" charset="0"/>
                        </a:rPr>
                        <a:t>Dosavadní nejlepší střelci přeboru</a:t>
                      </a:r>
                    </a:p>
                  </a:txBody>
                  <a:tcPr marL="8429" marR="8429" marT="8429"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99FF33"/>
                    </a:solidFill>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1853736107"/>
                  </a:ext>
                </a:extLst>
              </a:tr>
              <a:tr h="424696">
                <a:tc>
                  <a:txBody>
                    <a:bodyPr/>
                    <a:lstStyle/>
                    <a:p>
                      <a:pPr algn="l" fontAlgn="ctr"/>
                      <a:r>
                        <a:rPr lang="cs-CZ" sz="1100" b="1" i="0" u="none" strike="noStrike">
                          <a:solidFill>
                            <a:srgbClr val="000000"/>
                          </a:solidFill>
                          <a:effectLst/>
                          <a:latin typeface="Arial" panose="020B0604020202020204" pitchFamily="34" charset="0"/>
                        </a:rPr>
                        <a:t>1.</a:t>
                      </a:r>
                    </a:p>
                  </a:txBody>
                  <a:tcPr marL="75865" marR="8429" marT="8429"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dirty="0">
                          <a:solidFill>
                            <a:srgbClr val="000000"/>
                          </a:solidFill>
                          <a:effectLst/>
                          <a:latin typeface="Arial" panose="020B0604020202020204" pitchFamily="34" charset="0"/>
                        </a:rPr>
                        <a:t>Dominik Valenta</a:t>
                      </a:r>
                    </a:p>
                  </a:txBody>
                  <a:tcPr marL="75865" marR="8429" marT="8429"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a:solidFill>
                            <a:srgbClr val="000000"/>
                          </a:solidFill>
                          <a:effectLst/>
                          <a:latin typeface="Arial" panose="020B0604020202020204" pitchFamily="34" charset="0"/>
                        </a:rPr>
                        <a:t>Mostecký fotbalový klub o.p.s.</a:t>
                      </a:r>
                    </a:p>
                  </a:txBody>
                  <a:tcPr marL="75865" marR="8429" marT="8429"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32</a:t>
                      </a:r>
                    </a:p>
                  </a:txBody>
                  <a:tcPr marL="8429" marR="8429" marT="8429"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extLst>
                  <a:ext uri="{0D108BD9-81ED-4DB2-BD59-A6C34878D82A}">
                    <a16:rowId xmlns:a16="http://schemas.microsoft.com/office/drawing/2014/main" val="3585484172"/>
                  </a:ext>
                </a:extLst>
              </a:tr>
              <a:tr h="257878">
                <a:tc>
                  <a:txBody>
                    <a:bodyPr/>
                    <a:lstStyle/>
                    <a:p>
                      <a:pPr algn="l" fontAlgn="ctr"/>
                      <a:r>
                        <a:rPr lang="cs-CZ" sz="1100" b="1" i="0" u="none" strike="noStrike">
                          <a:solidFill>
                            <a:srgbClr val="000000"/>
                          </a:solidFill>
                          <a:effectLst/>
                          <a:latin typeface="Arial" panose="020B0604020202020204" pitchFamily="34" charset="0"/>
                        </a:rPr>
                        <a:t>2.</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l" fontAlgn="ctr"/>
                      <a:r>
                        <a:rPr lang="cs-CZ" sz="1400" b="1" i="0" u="none" strike="noStrike" dirty="0">
                          <a:solidFill>
                            <a:srgbClr val="000000"/>
                          </a:solidFill>
                          <a:effectLst/>
                          <a:latin typeface="Arial" panose="020B0604020202020204" pitchFamily="34" charset="0"/>
                        </a:rPr>
                        <a:t>Petr </a:t>
                      </a:r>
                      <a:r>
                        <a:rPr lang="cs-CZ" sz="1400" b="1" i="0" u="none" strike="noStrike" dirty="0" err="1">
                          <a:solidFill>
                            <a:srgbClr val="000000"/>
                          </a:solidFill>
                          <a:effectLst/>
                          <a:latin typeface="Arial" panose="020B0604020202020204" pitchFamily="34" charset="0"/>
                        </a:rPr>
                        <a:t>Klinec</a:t>
                      </a:r>
                      <a:endParaRPr lang="cs-CZ" sz="1400" b="1" i="0" u="none" strike="noStrike" dirty="0">
                        <a:solidFill>
                          <a:srgbClr val="000000"/>
                        </a:solidFill>
                        <a:effectLst/>
                        <a:latin typeface="Arial" panose="020B0604020202020204" pitchFamily="34" charset="0"/>
                      </a:endParaRP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l" fontAlgn="ctr"/>
                      <a:r>
                        <a:rPr lang="cs-CZ" sz="1400" b="1" i="0" u="none" strike="noStrike">
                          <a:solidFill>
                            <a:srgbClr val="000000"/>
                          </a:solidFill>
                          <a:effectLst/>
                          <a:latin typeface="Arial" panose="020B0604020202020204" pitchFamily="34" charset="0"/>
                        </a:rPr>
                        <a:t>FK Slavoj Žatec z.s.</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ctr" fontAlgn="ctr"/>
                      <a:r>
                        <a:rPr lang="cs-CZ" sz="1400" b="1" i="0" u="none" strike="noStrike">
                          <a:solidFill>
                            <a:srgbClr val="000000"/>
                          </a:solidFill>
                          <a:effectLst/>
                          <a:latin typeface="Arial" panose="020B0604020202020204" pitchFamily="34" charset="0"/>
                        </a:rPr>
                        <a:t>23</a:t>
                      </a:r>
                    </a:p>
                  </a:txBody>
                  <a:tcPr marL="8429"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extLst>
                  <a:ext uri="{0D108BD9-81ED-4DB2-BD59-A6C34878D82A}">
                    <a16:rowId xmlns:a16="http://schemas.microsoft.com/office/drawing/2014/main" val="3099561228"/>
                  </a:ext>
                </a:extLst>
              </a:tr>
              <a:tr h="378289">
                <a:tc>
                  <a:txBody>
                    <a:bodyPr/>
                    <a:lstStyle/>
                    <a:p>
                      <a:pPr algn="l" fontAlgn="ctr"/>
                      <a:r>
                        <a:rPr lang="cs-CZ" sz="1100" b="1" i="0" u="none" strike="noStrike">
                          <a:solidFill>
                            <a:srgbClr val="000000"/>
                          </a:solidFill>
                          <a:effectLst/>
                          <a:latin typeface="Arial" panose="020B0604020202020204" pitchFamily="34" charset="0"/>
                        </a:rPr>
                        <a:t>3.</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a:solidFill>
                            <a:srgbClr val="000000"/>
                          </a:solidFill>
                          <a:effectLst/>
                          <a:latin typeface="Arial" panose="020B0604020202020204" pitchFamily="34" charset="0"/>
                        </a:rPr>
                        <a:t>Jan Králík</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dirty="0">
                          <a:solidFill>
                            <a:srgbClr val="000000"/>
                          </a:solidFill>
                          <a:effectLst/>
                          <a:latin typeface="Arial" panose="020B0604020202020204" pitchFamily="34" charset="0"/>
                        </a:rPr>
                        <a:t>SK </a:t>
                      </a:r>
                      <a:r>
                        <a:rPr lang="cs-CZ" sz="1400" b="1" i="0" u="none" strike="noStrike" dirty="0" err="1">
                          <a:solidFill>
                            <a:srgbClr val="000000"/>
                          </a:solidFill>
                          <a:effectLst/>
                          <a:latin typeface="Arial" panose="020B0604020202020204" pitchFamily="34" charset="0"/>
                        </a:rPr>
                        <a:t>Brná</a:t>
                      </a:r>
                      <a:r>
                        <a:rPr lang="cs-CZ" sz="1400" b="1" i="0" u="none" strike="noStrike" dirty="0">
                          <a:solidFill>
                            <a:srgbClr val="000000"/>
                          </a:solidFill>
                          <a:effectLst/>
                          <a:latin typeface="Arial" panose="020B0604020202020204" pitchFamily="34" charset="0"/>
                        </a:rPr>
                        <a:t>, </a:t>
                      </a:r>
                      <a:r>
                        <a:rPr lang="cs-CZ" sz="1400" b="1" i="0" u="none" strike="noStrike" dirty="0" err="1">
                          <a:solidFill>
                            <a:srgbClr val="000000"/>
                          </a:solidFill>
                          <a:effectLst/>
                          <a:latin typeface="Arial" panose="020B0604020202020204" pitchFamily="34" charset="0"/>
                        </a:rPr>
                        <a:t>z.s</a:t>
                      </a:r>
                      <a:r>
                        <a:rPr lang="cs-CZ" sz="1400" b="1" i="0" u="none" strike="noStrike" dirty="0">
                          <a:solidFill>
                            <a:srgbClr val="000000"/>
                          </a:solidFill>
                          <a:effectLst/>
                          <a:latin typeface="Arial" panose="020B0604020202020204" pitchFamily="34" charset="0"/>
                        </a:rPr>
                        <a:t>.</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17</a:t>
                      </a:r>
                    </a:p>
                  </a:txBody>
                  <a:tcPr marL="8429"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extLst>
                  <a:ext uri="{0D108BD9-81ED-4DB2-BD59-A6C34878D82A}">
                    <a16:rowId xmlns:a16="http://schemas.microsoft.com/office/drawing/2014/main" val="4045302208"/>
                  </a:ext>
                </a:extLst>
              </a:tr>
              <a:tr h="401524">
                <a:tc>
                  <a:txBody>
                    <a:bodyPr/>
                    <a:lstStyle/>
                    <a:p>
                      <a:pPr algn="l" fontAlgn="ctr"/>
                      <a:r>
                        <a:rPr lang="cs-CZ" sz="1100" b="1" i="0" u="none" strike="noStrike">
                          <a:solidFill>
                            <a:srgbClr val="000000"/>
                          </a:solidFill>
                          <a:effectLst/>
                          <a:latin typeface="Arial" panose="020B0604020202020204" pitchFamily="34" charset="0"/>
                        </a:rPr>
                        <a:t>4.</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l" fontAlgn="ctr"/>
                      <a:r>
                        <a:rPr lang="cs-CZ" sz="1400" b="1" i="0" u="none" strike="noStrike" dirty="0">
                          <a:solidFill>
                            <a:srgbClr val="000000"/>
                          </a:solidFill>
                          <a:effectLst/>
                          <a:latin typeface="Arial" panose="020B0604020202020204" pitchFamily="34" charset="0"/>
                        </a:rPr>
                        <a:t>Patrik Havel</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l" fontAlgn="ctr"/>
                      <a:r>
                        <a:rPr lang="cs-CZ" sz="1400" b="1" i="0" u="none" strike="noStrike" dirty="0">
                          <a:solidFill>
                            <a:srgbClr val="000000"/>
                          </a:solidFill>
                          <a:effectLst/>
                          <a:latin typeface="Arial" panose="020B0604020202020204" pitchFamily="34" charset="0"/>
                        </a:rPr>
                        <a:t>SK STAP-TRATEC Vilémov</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ctr" fontAlgn="ctr"/>
                      <a:r>
                        <a:rPr lang="cs-CZ" sz="1400" b="1" i="0" u="none" strike="noStrike">
                          <a:solidFill>
                            <a:srgbClr val="000000"/>
                          </a:solidFill>
                          <a:effectLst/>
                          <a:latin typeface="Arial" panose="020B0604020202020204" pitchFamily="34" charset="0"/>
                        </a:rPr>
                        <a:t>16</a:t>
                      </a:r>
                    </a:p>
                  </a:txBody>
                  <a:tcPr marL="8429"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extLst>
                  <a:ext uri="{0D108BD9-81ED-4DB2-BD59-A6C34878D82A}">
                    <a16:rowId xmlns:a16="http://schemas.microsoft.com/office/drawing/2014/main" val="2417624027"/>
                  </a:ext>
                </a:extLst>
              </a:tr>
              <a:tr h="424696">
                <a:tc>
                  <a:txBody>
                    <a:bodyPr/>
                    <a:lstStyle/>
                    <a:p>
                      <a:pPr algn="l" fontAlgn="ctr"/>
                      <a:r>
                        <a:rPr lang="cs-CZ" sz="1100" b="1" i="0" u="none" strike="noStrike">
                          <a:solidFill>
                            <a:srgbClr val="000000"/>
                          </a:solidFill>
                          <a:effectLst/>
                          <a:latin typeface="Arial" panose="020B0604020202020204" pitchFamily="34" charset="0"/>
                        </a:rPr>
                        <a:t>5.</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a:solidFill>
                            <a:srgbClr val="000000"/>
                          </a:solidFill>
                          <a:effectLst/>
                          <a:latin typeface="Arial" panose="020B0604020202020204" pitchFamily="34" charset="0"/>
                        </a:rPr>
                        <a:t>Emil Rilke</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dirty="0">
                          <a:solidFill>
                            <a:srgbClr val="000000"/>
                          </a:solidFill>
                          <a:effectLst/>
                          <a:latin typeface="Arial" panose="020B0604020202020204" pitchFamily="34" charset="0"/>
                        </a:rPr>
                        <a:t>Tělovýchovná jednota Krupka</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16</a:t>
                      </a:r>
                    </a:p>
                  </a:txBody>
                  <a:tcPr marL="8429"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extLst>
                  <a:ext uri="{0D108BD9-81ED-4DB2-BD59-A6C34878D82A}">
                    <a16:rowId xmlns:a16="http://schemas.microsoft.com/office/drawing/2014/main" val="2049991563"/>
                  </a:ext>
                </a:extLst>
              </a:tr>
              <a:tr h="509066">
                <a:tc>
                  <a:txBody>
                    <a:bodyPr/>
                    <a:lstStyle/>
                    <a:p>
                      <a:pPr algn="l" fontAlgn="ctr"/>
                      <a:r>
                        <a:rPr lang="cs-CZ" sz="1100" b="1" i="0" u="none" strike="noStrike">
                          <a:solidFill>
                            <a:srgbClr val="000000"/>
                          </a:solidFill>
                          <a:effectLst/>
                          <a:latin typeface="Arial" panose="020B0604020202020204" pitchFamily="34" charset="0"/>
                        </a:rPr>
                        <a:t>6.</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l" fontAlgn="ctr"/>
                      <a:r>
                        <a:rPr lang="cs-CZ" sz="1400" b="1" i="0" u="none" strike="noStrike">
                          <a:solidFill>
                            <a:srgbClr val="000000"/>
                          </a:solidFill>
                          <a:effectLst/>
                          <a:latin typeface="Arial" panose="020B0604020202020204" pitchFamily="34" charset="0"/>
                        </a:rPr>
                        <a:t>František Tůma</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l" fontAlgn="ctr"/>
                      <a:r>
                        <a:rPr lang="cs-CZ" sz="1400" b="1" i="0" u="none" strike="noStrike" dirty="0">
                          <a:solidFill>
                            <a:srgbClr val="000000"/>
                          </a:solidFill>
                          <a:effectLst/>
                          <a:latin typeface="Arial" panose="020B0604020202020204" pitchFamily="34" charset="0"/>
                        </a:rPr>
                        <a:t>Fotbalový klub Bílina</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ctr" fontAlgn="ctr"/>
                      <a:r>
                        <a:rPr lang="cs-CZ" sz="1400" b="1" i="0" u="none" strike="noStrike">
                          <a:solidFill>
                            <a:srgbClr val="000000"/>
                          </a:solidFill>
                          <a:effectLst/>
                          <a:latin typeface="Arial" panose="020B0604020202020204" pitchFamily="34" charset="0"/>
                        </a:rPr>
                        <a:t>16</a:t>
                      </a:r>
                    </a:p>
                  </a:txBody>
                  <a:tcPr marL="8429"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extLst>
                  <a:ext uri="{0D108BD9-81ED-4DB2-BD59-A6C34878D82A}">
                    <a16:rowId xmlns:a16="http://schemas.microsoft.com/office/drawing/2014/main" val="273658281"/>
                  </a:ext>
                </a:extLst>
              </a:tr>
              <a:tr h="424696">
                <a:tc>
                  <a:txBody>
                    <a:bodyPr/>
                    <a:lstStyle/>
                    <a:p>
                      <a:pPr algn="l" fontAlgn="ctr"/>
                      <a:r>
                        <a:rPr lang="cs-CZ" sz="1100" b="1" i="0" u="none" strike="noStrike">
                          <a:solidFill>
                            <a:srgbClr val="000000"/>
                          </a:solidFill>
                          <a:effectLst/>
                          <a:latin typeface="Arial" panose="020B0604020202020204" pitchFamily="34" charset="0"/>
                        </a:rPr>
                        <a:t>7.</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a:solidFill>
                            <a:srgbClr val="000000"/>
                          </a:solidFill>
                          <a:effectLst/>
                          <a:latin typeface="Arial" panose="020B0604020202020204" pitchFamily="34" charset="0"/>
                        </a:rPr>
                        <a:t>David Kolář</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dirty="0">
                          <a:solidFill>
                            <a:srgbClr val="000000"/>
                          </a:solidFill>
                          <a:effectLst/>
                          <a:latin typeface="Arial" panose="020B0604020202020204" pitchFamily="34" charset="0"/>
                        </a:rPr>
                        <a:t>Tělovýchovná jednota Krupka</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16</a:t>
                      </a:r>
                    </a:p>
                  </a:txBody>
                  <a:tcPr marL="8429"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extLst>
                  <a:ext uri="{0D108BD9-81ED-4DB2-BD59-A6C34878D82A}">
                    <a16:rowId xmlns:a16="http://schemas.microsoft.com/office/drawing/2014/main" val="1053246387"/>
                  </a:ext>
                </a:extLst>
              </a:tr>
              <a:tr h="257878">
                <a:tc>
                  <a:txBody>
                    <a:bodyPr/>
                    <a:lstStyle/>
                    <a:p>
                      <a:pPr algn="l" fontAlgn="ctr"/>
                      <a:r>
                        <a:rPr lang="cs-CZ" sz="1100" b="1" i="0" u="none" strike="noStrike">
                          <a:solidFill>
                            <a:srgbClr val="000000"/>
                          </a:solidFill>
                          <a:effectLst/>
                          <a:latin typeface="Arial" panose="020B0604020202020204" pitchFamily="34" charset="0"/>
                        </a:rPr>
                        <a:t>8.</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l" fontAlgn="ctr"/>
                      <a:r>
                        <a:rPr lang="cs-CZ" sz="1400" b="1" i="0" u="none" strike="noStrike">
                          <a:solidFill>
                            <a:srgbClr val="000000"/>
                          </a:solidFill>
                          <a:effectLst/>
                          <a:latin typeface="Arial" panose="020B0604020202020204" pitchFamily="34" charset="0"/>
                        </a:rPr>
                        <a:t>Jiří Vokoun</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l" fontAlgn="ctr"/>
                      <a:r>
                        <a:rPr lang="cs-CZ" sz="1400" b="1" i="0" u="none" strike="noStrike" dirty="0">
                          <a:solidFill>
                            <a:srgbClr val="000000"/>
                          </a:solidFill>
                          <a:effectLst/>
                          <a:latin typeface="Arial" panose="020B0604020202020204" pitchFamily="34" charset="0"/>
                        </a:rPr>
                        <a:t>SK Štětí, </a:t>
                      </a:r>
                      <a:r>
                        <a:rPr lang="cs-CZ" sz="1400" b="1" i="0" u="none" strike="noStrike" dirty="0" err="1">
                          <a:solidFill>
                            <a:srgbClr val="000000"/>
                          </a:solidFill>
                          <a:effectLst/>
                          <a:latin typeface="Arial" panose="020B0604020202020204" pitchFamily="34" charset="0"/>
                        </a:rPr>
                        <a:t>z.s</a:t>
                      </a:r>
                      <a:r>
                        <a:rPr lang="cs-CZ" sz="1400" b="1" i="0" u="none" strike="noStrike" dirty="0">
                          <a:solidFill>
                            <a:srgbClr val="000000"/>
                          </a:solidFill>
                          <a:effectLst/>
                          <a:latin typeface="Arial" panose="020B0604020202020204" pitchFamily="34" charset="0"/>
                        </a:rPr>
                        <a:t>.</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ctr" fontAlgn="ctr"/>
                      <a:r>
                        <a:rPr lang="cs-CZ" sz="1400" b="1" i="0" u="none" strike="noStrike">
                          <a:solidFill>
                            <a:srgbClr val="000000"/>
                          </a:solidFill>
                          <a:effectLst/>
                          <a:latin typeface="Arial" panose="020B0604020202020204" pitchFamily="34" charset="0"/>
                        </a:rPr>
                        <a:t>15</a:t>
                      </a:r>
                    </a:p>
                  </a:txBody>
                  <a:tcPr marL="8429"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extLst>
                  <a:ext uri="{0D108BD9-81ED-4DB2-BD59-A6C34878D82A}">
                    <a16:rowId xmlns:a16="http://schemas.microsoft.com/office/drawing/2014/main" val="2311434727"/>
                  </a:ext>
                </a:extLst>
              </a:tr>
              <a:tr h="411954">
                <a:tc>
                  <a:txBody>
                    <a:bodyPr/>
                    <a:lstStyle/>
                    <a:p>
                      <a:pPr algn="l" fontAlgn="ctr"/>
                      <a:r>
                        <a:rPr lang="cs-CZ" sz="1100" b="1" i="0" u="none" strike="noStrike">
                          <a:solidFill>
                            <a:srgbClr val="000000"/>
                          </a:solidFill>
                          <a:effectLst/>
                          <a:latin typeface="Arial" panose="020B0604020202020204" pitchFamily="34" charset="0"/>
                        </a:rPr>
                        <a:t>9.</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a:solidFill>
                            <a:srgbClr val="000000"/>
                          </a:solidFill>
                          <a:effectLst/>
                          <a:latin typeface="Arial" panose="020B0604020202020204" pitchFamily="34" charset="0"/>
                        </a:rPr>
                        <a:t>David Brandejs</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dirty="0">
                          <a:solidFill>
                            <a:srgbClr val="000000"/>
                          </a:solidFill>
                          <a:effectLst/>
                          <a:latin typeface="Arial" panose="020B0604020202020204" pitchFamily="34" charset="0"/>
                        </a:rPr>
                        <a:t>SK Štětí, </a:t>
                      </a:r>
                      <a:r>
                        <a:rPr lang="cs-CZ" sz="1400" b="1" i="0" u="none" strike="noStrike" dirty="0" err="1">
                          <a:solidFill>
                            <a:srgbClr val="000000"/>
                          </a:solidFill>
                          <a:effectLst/>
                          <a:latin typeface="Arial" panose="020B0604020202020204" pitchFamily="34" charset="0"/>
                        </a:rPr>
                        <a:t>z.s</a:t>
                      </a:r>
                      <a:r>
                        <a:rPr lang="cs-CZ" sz="1400" b="1" i="0" u="none" strike="noStrike" dirty="0">
                          <a:solidFill>
                            <a:srgbClr val="000000"/>
                          </a:solidFill>
                          <a:effectLst/>
                          <a:latin typeface="Arial" panose="020B0604020202020204" pitchFamily="34" charset="0"/>
                        </a:rPr>
                        <a:t>.</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14</a:t>
                      </a:r>
                    </a:p>
                  </a:txBody>
                  <a:tcPr marL="8429"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extLst>
                  <a:ext uri="{0D108BD9-81ED-4DB2-BD59-A6C34878D82A}">
                    <a16:rowId xmlns:a16="http://schemas.microsoft.com/office/drawing/2014/main" val="3148849095"/>
                  </a:ext>
                </a:extLst>
              </a:tr>
              <a:tr h="364910">
                <a:tc>
                  <a:txBody>
                    <a:bodyPr/>
                    <a:lstStyle/>
                    <a:p>
                      <a:pPr algn="l" fontAlgn="ctr"/>
                      <a:r>
                        <a:rPr lang="cs-CZ" sz="1100" b="1" i="0" u="none" strike="noStrike">
                          <a:solidFill>
                            <a:srgbClr val="000000"/>
                          </a:solidFill>
                          <a:effectLst/>
                          <a:latin typeface="Arial" panose="020B0604020202020204" pitchFamily="34" charset="0"/>
                        </a:rPr>
                        <a:t>10.</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l" fontAlgn="ctr"/>
                      <a:r>
                        <a:rPr lang="cs-CZ" sz="1400" b="1" i="0" u="none" strike="noStrike" dirty="0">
                          <a:solidFill>
                            <a:srgbClr val="000000"/>
                          </a:solidFill>
                          <a:effectLst/>
                          <a:latin typeface="Arial" panose="020B0604020202020204" pitchFamily="34" charset="0"/>
                        </a:rPr>
                        <a:t>David </a:t>
                      </a:r>
                      <a:r>
                        <a:rPr lang="cs-CZ" sz="1400" b="1" i="0" u="none" strike="noStrike" dirty="0" err="1">
                          <a:solidFill>
                            <a:srgbClr val="000000"/>
                          </a:solidFill>
                          <a:effectLst/>
                          <a:latin typeface="Arial" panose="020B0604020202020204" pitchFamily="34" charset="0"/>
                        </a:rPr>
                        <a:t>Filinger</a:t>
                      </a:r>
                      <a:endParaRPr lang="cs-CZ" sz="1400" b="1" i="0" u="none" strike="noStrike" dirty="0">
                        <a:solidFill>
                          <a:srgbClr val="000000"/>
                        </a:solidFill>
                        <a:effectLst/>
                        <a:latin typeface="Arial" panose="020B0604020202020204" pitchFamily="34" charset="0"/>
                      </a:endParaRP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l" fontAlgn="ctr"/>
                      <a:r>
                        <a:rPr lang="cs-CZ" sz="1400" b="1" i="0" u="none" strike="noStrike" dirty="0">
                          <a:solidFill>
                            <a:srgbClr val="000000"/>
                          </a:solidFill>
                          <a:effectLst/>
                          <a:latin typeface="Arial" panose="020B0604020202020204" pitchFamily="34" charset="0"/>
                        </a:rPr>
                        <a:t>TJ Spartak Perštejn, </a:t>
                      </a:r>
                      <a:r>
                        <a:rPr lang="cs-CZ" sz="1400" b="1" i="0" u="none" strike="noStrike" dirty="0" err="1">
                          <a:solidFill>
                            <a:srgbClr val="000000"/>
                          </a:solidFill>
                          <a:effectLst/>
                          <a:latin typeface="Arial" panose="020B0604020202020204" pitchFamily="34" charset="0"/>
                        </a:rPr>
                        <a:t>z.s</a:t>
                      </a:r>
                      <a:r>
                        <a:rPr lang="cs-CZ" sz="1400" b="1" i="0" u="none" strike="noStrike" dirty="0">
                          <a:solidFill>
                            <a:srgbClr val="000000"/>
                          </a:solidFill>
                          <a:effectLst/>
                          <a:latin typeface="Arial" panose="020B0604020202020204" pitchFamily="34" charset="0"/>
                        </a:rPr>
                        <a:t>.</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ctr" fontAlgn="ctr"/>
                      <a:r>
                        <a:rPr lang="cs-CZ" sz="1400" b="1" i="0" u="none" strike="noStrike">
                          <a:solidFill>
                            <a:srgbClr val="000000"/>
                          </a:solidFill>
                          <a:effectLst/>
                          <a:latin typeface="Arial" panose="020B0604020202020204" pitchFamily="34" charset="0"/>
                        </a:rPr>
                        <a:t>14</a:t>
                      </a:r>
                    </a:p>
                  </a:txBody>
                  <a:tcPr marL="8429"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extLst>
                  <a:ext uri="{0D108BD9-81ED-4DB2-BD59-A6C34878D82A}">
                    <a16:rowId xmlns:a16="http://schemas.microsoft.com/office/drawing/2014/main" val="2034863187"/>
                  </a:ext>
                </a:extLst>
              </a:tr>
              <a:tr h="464655">
                <a:tc>
                  <a:txBody>
                    <a:bodyPr/>
                    <a:lstStyle/>
                    <a:p>
                      <a:pPr algn="l" fontAlgn="ctr"/>
                      <a:r>
                        <a:rPr lang="cs-CZ" sz="1100" b="1" i="0" u="none" strike="noStrike">
                          <a:solidFill>
                            <a:srgbClr val="000000"/>
                          </a:solidFill>
                          <a:effectLst/>
                          <a:latin typeface="Arial" panose="020B0604020202020204" pitchFamily="34" charset="0"/>
                        </a:rPr>
                        <a:t>11.</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a:solidFill>
                            <a:srgbClr val="000000"/>
                          </a:solidFill>
                          <a:effectLst/>
                          <a:latin typeface="Arial" panose="020B0604020202020204" pitchFamily="34" charset="0"/>
                        </a:rPr>
                        <a:t>Antonio  Gaydarski</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dirty="0">
                          <a:solidFill>
                            <a:srgbClr val="000000"/>
                          </a:solidFill>
                          <a:effectLst/>
                          <a:latin typeface="Arial" panose="020B0604020202020204" pitchFamily="34" charset="0"/>
                        </a:rPr>
                        <a:t>SK </a:t>
                      </a:r>
                      <a:r>
                        <a:rPr lang="cs-CZ" sz="1400" b="1" i="0" u="none" strike="noStrike" dirty="0" err="1">
                          <a:solidFill>
                            <a:srgbClr val="000000"/>
                          </a:solidFill>
                          <a:effectLst/>
                          <a:latin typeface="Arial" panose="020B0604020202020204" pitchFamily="34" charset="0"/>
                        </a:rPr>
                        <a:t>Brná</a:t>
                      </a:r>
                      <a:r>
                        <a:rPr lang="cs-CZ" sz="1400" b="1" i="0" u="none" strike="noStrike" dirty="0">
                          <a:solidFill>
                            <a:srgbClr val="000000"/>
                          </a:solidFill>
                          <a:effectLst/>
                          <a:latin typeface="Arial" panose="020B0604020202020204" pitchFamily="34" charset="0"/>
                        </a:rPr>
                        <a:t>, </a:t>
                      </a:r>
                      <a:r>
                        <a:rPr lang="cs-CZ" sz="1400" b="1" i="0" u="none" strike="noStrike" dirty="0" err="1">
                          <a:solidFill>
                            <a:srgbClr val="000000"/>
                          </a:solidFill>
                          <a:effectLst/>
                          <a:latin typeface="Arial" panose="020B0604020202020204" pitchFamily="34" charset="0"/>
                        </a:rPr>
                        <a:t>z.s</a:t>
                      </a:r>
                      <a:r>
                        <a:rPr lang="cs-CZ" sz="1400" b="1" i="0" u="none" strike="noStrike" dirty="0">
                          <a:solidFill>
                            <a:srgbClr val="000000"/>
                          </a:solidFill>
                          <a:effectLst/>
                          <a:latin typeface="Arial" panose="020B0604020202020204" pitchFamily="34" charset="0"/>
                        </a:rPr>
                        <a:t>.</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13</a:t>
                      </a:r>
                    </a:p>
                  </a:txBody>
                  <a:tcPr marL="8429"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extLst>
                  <a:ext uri="{0D108BD9-81ED-4DB2-BD59-A6C34878D82A}">
                    <a16:rowId xmlns:a16="http://schemas.microsoft.com/office/drawing/2014/main" val="297922150"/>
                  </a:ext>
                </a:extLst>
              </a:tr>
              <a:tr h="257878">
                <a:tc>
                  <a:txBody>
                    <a:bodyPr/>
                    <a:lstStyle/>
                    <a:p>
                      <a:pPr algn="l" fontAlgn="ctr"/>
                      <a:r>
                        <a:rPr lang="cs-CZ" sz="1100" b="1" i="0" u="none" strike="noStrike">
                          <a:solidFill>
                            <a:srgbClr val="000000"/>
                          </a:solidFill>
                          <a:effectLst/>
                          <a:latin typeface="Arial" panose="020B0604020202020204" pitchFamily="34" charset="0"/>
                        </a:rPr>
                        <a:t>12.</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l" fontAlgn="ctr"/>
                      <a:r>
                        <a:rPr lang="cs-CZ" sz="1400" b="1" i="0" u="none" strike="noStrike">
                          <a:solidFill>
                            <a:srgbClr val="000000"/>
                          </a:solidFill>
                          <a:effectLst/>
                          <a:latin typeface="Arial" panose="020B0604020202020204" pitchFamily="34" charset="0"/>
                        </a:rPr>
                        <a:t>Pavel Verbíř</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l" fontAlgn="ctr"/>
                      <a:r>
                        <a:rPr lang="cs-CZ" sz="1400" b="1" i="0" u="none" strike="noStrike" dirty="0">
                          <a:solidFill>
                            <a:srgbClr val="000000"/>
                          </a:solidFill>
                          <a:effectLst/>
                          <a:latin typeface="Arial" panose="020B0604020202020204" pitchFamily="34" charset="0"/>
                        </a:rPr>
                        <a:t>TJ Sokol Srbice, </a:t>
                      </a:r>
                      <a:r>
                        <a:rPr lang="cs-CZ" sz="1400" b="1" i="0" u="none" strike="noStrike" dirty="0" err="1">
                          <a:solidFill>
                            <a:srgbClr val="000000"/>
                          </a:solidFill>
                          <a:effectLst/>
                          <a:latin typeface="Arial" panose="020B0604020202020204" pitchFamily="34" charset="0"/>
                        </a:rPr>
                        <a:t>z.s</a:t>
                      </a:r>
                      <a:r>
                        <a:rPr lang="cs-CZ" sz="1400" b="1" i="0" u="none" strike="noStrike" dirty="0">
                          <a:solidFill>
                            <a:srgbClr val="000000"/>
                          </a:solidFill>
                          <a:effectLst/>
                          <a:latin typeface="Arial" panose="020B0604020202020204" pitchFamily="34" charset="0"/>
                        </a:rPr>
                        <a:t>.</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ctr" fontAlgn="ctr"/>
                      <a:r>
                        <a:rPr lang="cs-CZ" sz="1400" b="1" i="0" u="none" strike="noStrike">
                          <a:solidFill>
                            <a:srgbClr val="000000"/>
                          </a:solidFill>
                          <a:effectLst/>
                          <a:latin typeface="Arial" panose="020B0604020202020204" pitchFamily="34" charset="0"/>
                        </a:rPr>
                        <a:t>13</a:t>
                      </a:r>
                    </a:p>
                  </a:txBody>
                  <a:tcPr marL="8429"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extLst>
                  <a:ext uri="{0D108BD9-81ED-4DB2-BD59-A6C34878D82A}">
                    <a16:rowId xmlns:a16="http://schemas.microsoft.com/office/drawing/2014/main" val="3583934529"/>
                  </a:ext>
                </a:extLst>
              </a:tr>
              <a:tr h="424696">
                <a:tc>
                  <a:txBody>
                    <a:bodyPr/>
                    <a:lstStyle/>
                    <a:p>
                      <a:pPr algn="l" fontAlgn="ctr"/>
                      <a:r>
                        <a:rPr lang="cs-CZ" sz="1100" b="1" i="0" u="none" strike="noStrike">
                          <a:solidFill>
                            <a:srgbClr val="000000"/>
                          </a:solidFill>
                          <a:effectLst/>
                          <a:latin typeface="Arial" panose="020B0604020202020204" pitchFamily="34" charset="0"/>
                        </a:rPr>
                        <a:t>13.</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a:solidFill>
                            <a:srgbClr val="000000"/>
                          </a:solidFill>
                          <a:effectLst/>
                          <a:latin typeface="Arial" panose="020B0604020202020204" pitchFamily="34" charset="0"/>
                        </a:rPr>
                        <a:t>Lukáš Čisár</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dirty="0">
                          <a:solidFill>
                            <a:srgbClr val="000000"/>
                          </a:solidFill>
                          <a:effectLst/>
                          <a:latin typeface="Arial" panose="020B0604020202020204" pitchFamily="34" charset="0"/>
                        </a:rPr>
                        <a:t>Fotbalový klub Jiskra Modrá, </a:t>
                      </a:r>
                      <a:r>
                        <a:rPr lang="cs-CZ" sz="1400" b="1" i="0" u="none" strike="noStrike" dirty="0" err="1">
                          <a:solidFill>
                            <a:srgbClr val="000000"/>
                          </a:solidFill>
                          <a:effectLst/>
                          <a:latin typeface="Arial" panose="020B0604020202020204" pitchFamily="34" charset="0"/>
                        </a:rPr>
                        <a:t>z.s</a:t>
                      </a:r>
                      <a:r>
                        <a:rPr lang="cs-CZ" sz="1400" b="1" i="0" u="none" strike="noStrike" dirty="0">
                          <a:solidFill>
                            <a:srgbClr val="000000"/>
                          </a:solidFill>
                          <a:effectLst/>
                          <a:latin typeface="Arial" panose="020B0604020202020204" pitchFamily="34" charset="0"/>
                        </a:rPr>
                        <a:t>.</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13</a:t>
                      </a:r>
                    </a:p>
                  </a:txBody>
                  <a:tcPr marL="8429"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extLst>
                  <a:ext uri="{0D108BD9-81ED-4DB2-BD59-A6C34878D82A}">
                    <a16:rowId xmlns:a16="http://schemas.microsoft.com/office/drawing/2014/main" val="1971110131"/>
                  </a:ext>
                </a:extLst>
              </a:tr>
              <a:tr h="424696">
                <a:tc>
                  <a:txBody>
                    <a:bodyPr/>
                    <a:lstStyle/>
                    <a:p>
                      <a:pPr algn="l" fontAlgn="ctr"/>
                      <a:r>
                        <a:rPr lang="cs-CZ" sz="1100" b="1" i="0" u="none" strike="noStrike">
                          <a:solidFill>
                            <a:srgbClr val="000000"/>
                          </a:solidFill>
                          <a:effectLst/>
                          <a:latin typeface="Arial" panose="020B0604020202020204" pitchFamily="34" charset="0"/>
                        </a:rPr>
                        <a:t>14.</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l" fontAlgn="ctr"/>
                      <a:r>
                        <a:rPr lang="cs-CZ" sz="1400" b="1" i="0" u="none" strike="noStrike">
                          <a:solidFill>
                            <a:srgbClr val="000000"/>
                          </a:solidFill>
                          <a:effectLst/>
                          <a:latin typeface="Arial" panose="020B0604020202020204" pitchFamily="34" charset="0"/>
                        </a:rPr>
                        <a:t>Michal Belej</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l" fontAlgn="ctr"/>
                      <a:r>
                        <a:rPr lang="cs-CZ" sz="1400" b="1" i="0" u="none" strike="noStrike" dirty="0">
                          <a:solidFill>
                            <a:srgbClr val="000000"/>
                          </a:solidFill>
                          <a:effectLst/>
                          <a:latin typeface="Arial" panose="020B0604020202020204" pitchFamily="34" charset="0"/>
                        </a:rPr>
                        <a:t>Fotbalový klub </a:t>
                      </a:r>
                      <a:r>
                        <a:rPr lang="cs-CZ" sz="1400" b="1" i="0" u="none" strike="noStrike" dirty="0" err="1">
                          <a:solidFill>
                            <a:srgbClr val="000000"/>
                          </a:solidFill>
                          <a:effectLst/>
                          <a:latin typeface="Arial" panose="020B0604020202020204" pitchFamily="34" charset="0"/>
                        </a:rPr>
                        <a:t>Tatran</a:t>
                      </a:r>
                      <a:r>
                        <a:rPr lang="cs-CZ" sz="1400" b="1" i="0" u="none" strike="noStrike" dirty="0">
                          <a:solidFill>
                            <a:srgbClr val="000000"/>
                          </a:solidFill>
                          <a:effectLst/>
                          <a:latin typeface="Arial" panose="020B0604020202020204" pitchFamily="34" charset="0"/>
                        </a:rPr>
                        <a:t> Kadaň </a:t>
                      </a:r>
                      <a:r>
                        <a:rPr lang="cs-CZ" sz="1400" b="1" i="0" u="none" strike="noStrike" dirty="0" err="1">
                          <a:solidFill>
                            <a:srgbClr val="000000"/>
                          </a:solidFill>
                          <a:effectLst/>
                          <a:latin typeface="Arial" panose="020B0604020202020204" pitchFamily="34" charset="0"/>
                        </a:rPr>
                        <a:t>z.s</a:t>
                      </a:r>
                      <a:r>
                        <a:rPr lang="cs-CZ" sz="1400" b="1" i="0" u="none" strike="noStrike" dirty="0">
                          <a:solidFill>
                            <a:srgbClr val="000000"/>
                          </a:solidFill>
                          <a:effectLst/>
                          <a:latin typeface="Arial" panose="020B0604020202020204" pitchFamily="34" charset="0"/>
                        </a:rPr>
                        <a:t>.</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tc>
                  <a:txBody>
                    <a:bodyPr/>
                    <a:lstStyle/>
                    <a:p>
                      <a:pPr algn="ctr" fontAlgn="ctr"/>
                      <a:r>
                        <a:rPr lang="cs-CZ" sz="1400" b="1" i="0" u="none" strike="noStrike">
                          <a:solidFill>
                            <a:srgbClr val="000000"/>
                          </a:solidFill>
                          <a:effectLst/>
                          <a:latin typeface="Arial" panose="020B0604020202020204" pitchFamily="34" charset="0"/>
                        </a:rPr>
                        <a:t>13</a:t>
                      </a:r>
                    </a:p>
                  </a:txBody>
                  <a:tcPr marL="8429"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2CC"/>
                    </a:solidFill>
                  </a:tcPr>
                </a:tc>
                <a:extLst>
                  <a:ext uri="{0D108BD9-81ED-4DB2-BD59-A6C34878D82A}">
                    <a16:rowId xmlns:a16="http://schemas.microsoft.com/office/drawing/2014/main" val="3266506923"/>
                  </a:ext>
                </a:extLst>
              </a:tr>
              <a:tr h="424696">
                <a:tc>
                  <a:txBody>
                    <a:bodyPr/>
                    <a:lstStyle/>
                    <a:p>
                      <a:pPr algn="l" fontAlgn="ctr"/>
                      <a:r>
                        <a:rPr lang="cs-CZ" sz="1100" b="1" i="0" u="none" strike="noStrike">
                          <a:solidFill>
                            <a:srgbClr val="000000"/>
                          </a:solidFill>
                          <a:effectLst/>
                          <a:latin typeface="Arial" panose="020B0604020202020204" pitchFamily="34" charset="0"/>
                        </a:rPr>
                        <a:t>15.</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a:solidFill>
                            <a:srgbClr val="000000"/>
                          </a:solidFill>
                          <a:effectLst/>
                          <a:latin typeface="Arial" panose="020B0604020202020204" pitchFamily="34" charset="0"/>
                        </a:rPr>
                        <a:t>Patrik Lácha</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l" fontAlgn="ctr"/>
                      <a:r>
                        <a:rPr lang="cs-CZ" sz="1400" b="1" i="0" u="none" strike="noStrike" dirty="0">
                          <a:solidFill>
                            <a:srgbClr val="000000"/>
                          </a:solidFill>
                          <a:effectLst/>
                          <a:latin typeface="Arial" panose="020B0604020202020204" pitchFamily="34" charset="0"/>
                        </a:rPr>
                        <a:t>Mostecký fotbalový klub o.p.s.</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12</a:t>
                      </a:r>
                    </a:p>
                  </a:txBody>
                  <a:tcPr marL="8429"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FD5DC"/>
                      </a:solidFill>
                      <a:prstDash val="solid"/>
                      <a:round/>
                      <a:headEnd type="none" w="med" len="med"/>
                      <a:tailEnd type="none" w="med" len="med"/>
                    </a:lnB>
                    <a:solidFill>
                      <a:srgbClr val="FFFF00"/>
                    </a:solidFill>
                  </a:tcPr>
                </a:tc>
                <a:extLst>
                  <a:ext uri="{0D108BD9-81ED-4DB2-BD59-A6C34878D82A}">
                    <a16:rowId xmlns:a16="http://schemas.microsoft.com/office/drawing/2014/main" val="3244512802"/>
                  </a:ext>
                </a:extLst>
              </a:tr>
              <a:tr h="359278">
                <a:tc>
                  <a:txBody>
                    <a:bodyPr/>
                    <a:lstStyle/>
                    <a:p>
                      <a:pPr algn="l" fontAlgn="ctr"/>
                      <a:r>
                        <a:rPr lang="cs-CZ" sz="1100" b="1" i="0" u="none" strike="noStrike">
                          <a:solidFill>
                            <a:srgbClr val="000000"/>
                          </a:solidFill>
                          <a:effectLst/>
                          <a:latin typeface="Arial" panose="020B0604020202020204" pitchFamily="34" charset="0"/>
                        </a:rPr>
                        <a:t>16.</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006414"/>
                      </a:solidFill>
                      <a:prstDash val="solid"/>
                      <a:round/>
                      <a:headEnd type="none" w="med" len="med"/>
                      <a:tailEnd type="none" w="med" len="med"/>
                    </a:lnB>
                    <a:solidFill>
                      <a:srgbClr val="FFF2CC"/>
                    </a:solidFill>
                  </a:tcPr>
                </a:tc>
                <a:tc>
                  <a:txBody>
                    <a:bodyPr/>
                    <a:lstStyle/>
                    <a:p>
                      <a:pPr algn="l" fontAlgn="ctr"/>
                      <a:r>
                        <a:rPr lang="cs-CZ" sz="1400" b="1" i="0" u="none" strike="noStrike">
                          <a:solidFill>
                            <a:srgbClr val="000000"/>
                          </a:solidFill>
                          <a:effectLst/>
                          <a:latin typeface="Arial" panose="020B0604020202020204" pitchFamily="34" charset="0"/>
                        </a:rPr>
                        <a:t>Jan Kopta</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06614"/>
                      </a:solidFill>
                      <a:prstDash val="solid"/>
                      <a:round/>
                      <a:headEnd type="none" w="med" len="med"/>
                      <a:tailEnd type="none" w="med" len="med"/>
                    </a:lnB>
                    <a:solidFill>
                      <a:srgbClr val="FFF2CC"/>
                    </a:solidFill>
                  </a:tcPr>
                </a:tc>
                <a:tc>
                  <a:txBody>
                    <a:bodyPr/>
                    <a:lstStyle/>
                    <a:p>
                      <a:pPr algn="l" fontAlgn="ctr"/>
                      <a:r>
                        <a:rPr lang="cs-CZ" sz="1400" b="1" i="0" u="none" strike="noStrike" dirty="0" smtClean="0">
                          <a:solidFill>
                            <a:srgbClr val="000000"/>
                          </a:solidFill>
                          <a:effectLst/>
                          <a:latin typeface="Arial" panose="020B0604020202020204" pitchFamily="34" charset="0"/>
                        </a:rPr>
                        <a:t>TJ </a:t>
                      </a:r>
                      <a:r>
                        <a:rPr lang="cs-CZ" sz="1400" b="1" i="0" u="none" strike="noStrike" dirty="0">
                          <a:solidFill>
                            <a:srgbClr val="000000"/>
                          </a:solidFill>
                          <a:effectLst/>
                          <a:latin typeface="Arial" panose="020B0604020202020204" pitchFamily="34" charset="0"/>
                        </a:rPr>
                        <a:t>Sokol Horní Jiřetín</a:t>
                      </a:r>
                    </a:p>
                  </a:txBody>
                  <a:tcPr marL="75865"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06614"/>
                      </a:solidFill>
                      <a:prstDash val="solid"/>
                      <a:round/>
                      <a:headEnd type="none" w="med" len="med"/>
                      <a:tailEnd type="none" w="med" len="med"/>
                    </a:lnB>
                    <a:solidFill>
                      <a:srgbClr val="FFF2CC"/>
                    </a:solidFill>
                  </a:tcPr>
                </a:tc>
                <a:tc>
                  <a:txBody>
                    <a:bodyPr/>
                    <a:lstStyle/>
                    <a:p>
                      <a:pPr algn="ctr" fontAlgn="ctr"/>
                      <a:r>
                        <a:rPr lang="cs-CZ" sz="1400" b="1" i="0" u="none" strike="noStrike" dirty="0">
                          <a:solidFill>
                            <a:srgbClr val="000000"/>
                          </a:solidFill>
                          <a:effectLst/>
                          <a:latin typeface="Arial" panose="020B0604020202020204" pitchFamily="34" charset="0"/>
                        </a:rPr>
                        <a:t>12</a:t>
                      </a:r>
                    </a:p>
                  </a:txBody>
                  <a:tcPr marL="8429" marR="8429" marT="8429" marB="0" anchor="ctr">
                    <a:lnL>
                      <a:noFill/>
                    </a:lnL>
                    <a:lnR>
                      <a:noFill/>
                    </a:lnR>
                    <a:lnT w="12700" cap="flat" cmpd="sng" algn="ctr">
                      <a:solidFill>
                        <a:srgbClr val="CFD5DC"/>
                      </a:solidFill>
                      <a:prstDash val="solid"/>
                      <a:round/>
                      <a:headEnd type="none" w="med" len="med"/>
                      <a:tailEnd type="none" w="med" len="med"/>
                    </a:lnT>
                    <a:lnB w="12700" cap="flat" cmpd="sng" algn="ctr">
                      <a:solidFill>
                        <a:srgbClr val="C06714"/>
                      </a:solidFill>
                      <a:prstDash val="solid"/>
                      <a:round/>
                      <a:headEnd type="none" w="med" len="med"/>
                      <a:tailEnd type="none" w="med" len="med"/>
                    </a:lnB>
                    <a:solidFill>
                      <a:srgbClr val="FFF2CC"/>
                    </a:solidFill>
                  </a:tcPr>
                </a:tc>
                <a:extLst>
                  <a:ext uri="{0D108BD9-81ED-4DB2-BD59-A6C34878D82A}">
                    <a16:rowId xmlns:a16="http://schemas.microsoft.com/office/drawing/2014/main" val="1566798448"/>
                  </a:ext>
                </a:extLst>
              </a:tr>
            </a:tbl>
          </a:graphicData>
        </a:graphic>
      </p:graphicFrame>
    </p:spTree>
  </p:cSld>
  <p:clrMapOvr>
    <a:masterClrMapping/>
  </p:clrMapOvr>
  <p:transition>
    <p:wipe di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ovéPole 13"/>
          <p:cNvSpPr txBox="1"/>
          <p:nvPr/>
        </p:nvSpPr>
        <p:spPr>
          <a:xfrm>
            <a:off x="7281516" y="700387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17</a:t>
            </a:r>
          </a:p>
        </p:txBody>
      </p:sp>
      <p:sp>
        <p:nvSpPr>
          <p:cNvPr id="15" name="TextovéPole 14"/>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32</a:t>
            </a:r>
          </a:p>
        </p:txBody>
      </p:sp>
      <p:sp>
        <p:nvSpPr>
          <p:cNvPr id="3" name="Obdélník 2"/>
          <p:cNvSpPr/>
          <p:nvPr/>
        </p:nvSpPr>
        <p:spPr>
          <a:xfrm>
            <a:off x="5472584" y="1812093"/>
            <a:ext cx="4680520" cy="5032147"/>
          </a:xfrm>
          <a:prstGeom prst="rect">
            <a:avLst/>
          </a:prstGeom>
        </p:spPr>
        <p:txBody>
          <a:bodyPr wrap="square">
            <a:spAutoFit/>
          </a:bodyPr>
          <a:lstStyle/>
          <a:p>
            <a:pPr algn="ctr">
              <a:lnSpc>
                <a:spcPct val="107000"/>
              </a:lnSpc>
              <a:spcAft>
                <a:spcPts val="0"/>
              </a:spcAft>
            </a:pPr>
            <a:r>
              <a:rPr lang="cs-CZ" sz="2000" u="sng" dirty="0">
                <a:solidFill>
                  <a:srgbClr val="FF0000"/>
                </a:solidFill>
                <a:highlight>
                  <a:srgbClr val="00FFFF"/>
                </a:highlight>
                <a:latin typeface="Arial Black" panose="020B0A04020102020204" pitchFamily="34" charset="0"/>
                <a:ea typeface="Calibri" panose="020F0502020204030204" pitchFamily="34" charset="0"/>
                <a:cs typeface="Arial" panose="020B0604020202020204" pitchFamily="34" charset="0"/>
              </a:rPr>
              <a:t>FK Litoměřicko B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a:solidFill>
                  <a:srgbClr val="FF0000"/>
                </a:solidFill>
                <a:highlight>
                  <a:srgbClr val="00FFFF"/>
                </a:highlight>
                <a:latin typeface="Arial Black" panose="020B0A04020102020204" pitchFamily="34" charset="0"/>
                <a:ea typeface="Calibri" panose="020F0502020204030204" pitchFamily="34" charset="0"/>
                <a:cs typeface="Arial" panose="020B0604020202020204" pitchFamily="34" charset="0"/>
              </a:rPr>
              <a:t>0:1(0:0)  20.5.2018    26.kolo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b="0" dirty="0">
                <a:latin typeface="Arial" panose="020B0604020202020204" pitchFamily="34" charset="0"/>
                <a:ea typeface="Calibri" panose="020F0502020204030204" pitchFamily="34" charset="0"/>
                <a:cs typeface="Arial" panose="020B0604020202020204" pitchFamily="34" charset="0"/>
              </a:rPr>
              <a:t>První ze dvou venkovních zápasů v řadě nás čekal v neděli odpoledne v Litoměřicích proti tamní rezervě, která potřebuje body k záchraně jako sůl. Náš výběr musel oželet některé hráče, ať už  zraněné </a:t>
            </a:r>
            <a:r>
              <a:rPr lang="cs-CZ" sz="1000" b="0" dirty="0" err="1">
                <a:latin typeface="Arial" panose="020B0604020202020204" pitchFamily="34" charset="0"/>
                <a:ea typeface="Calibri" panose="020F0502020204030204" pitchFamily="34" charset="0"/>
                <a:cs typeface="Arial" panose="020B0604020202020204" pitchFamily="34" charset="0"/>
              </a:rPr>
              <a:t>Šragu</a:t>
            </a:r>
            <a:r>
              <a:rPr lang="cs-CZ" sz="1000" b="0" dirty="0">
                <a:latin typeface="Arial" panose="020B0604020202020204" pitchFamily="34" charset="0"/>
                <a:ea typeface="Calibri" panose="020F0502020204030204" pitchFamily="34" charset="0"/>
                <a:cs typeface="Arial" panose="020B0604020202020204" pitchFamily="34" charset="0"/>
              </a:rPr>
              <a:t> nebo Svobodu, chyběl i Marek Faust, který patří Litoměřicím a podle smlouvy nesmí proti nim nastoupit. </a:t>
            </a:r>
            <a:r>
              <a:rPr lang="cs-CZ" sz="1000" b="0" dirty="0" err="1">
                <a:latin typeface="Arial" panose="020B0604020202020204" pitchFamily="34" charset="0"/>
                <a:ea typeface="Calibri" panose="020F0502020204030204" pitchFamily="34" charset="0"/>
                <a:cs typeface="Arial" panose="020B0604020202020204" pitchFamily="34" charset="0"/>
              </a:rPr>
              <a:t>Poráč</a:t>
            </a:r>
            <a:r>
              <a:rPr lang="cs-CZ" sz="1000" b="0" dirty="0">
                <a:latin typeface="Arial" panose="020B0604020202020204" pitchFamily="34" charset="0"/>
                <a:ea typeface="Calibri" panose="020F0502020204030204" pitchFamily="34" charset="0"/>
                <a:cs typeface="Arial" panose="020B0604020202020204" pitchFamily="34" charset="0"/>
              </a:rPr>
              <a:t> je pracovně mimo oblast </a:t>
            </a:r>
            <a:r>
              <a:rPr lang="cs-CZ" sz="1000" b="0" dirty="0" err="1">
                <a:latin typeface="Arial" panose="020B0604020202020204" pitchFamily="34" charset="0"/>
                <a:ea typeface="Calibri" panose="020F0502020204030204" pitchFamily="34" charset="0"/>
                <a:cs typeface="Arial" panose="020B0604020202020204" pitchFamily="34" charset="0"/>
              </a:rPr>
              <a:t>Štětska</a:t>
            </a:r>
            <a:r>
              <a:rPr lang="cs-CZ" sz="1000" b="0" dirty="0">
                <a:latin typeface="Arial" panose="020B0604020202020204" pitchFamily="34" charset="0"/>
                <a:ea typeface="Calibri" panose="020F0502020204030204" pitchFamily="34" charset="0"/>
                <a:cs typeface="Arial" panose="020B0604020202020204" pitchFamily="34" charset="0"/>
              </a:rPr>
              <a:t>. O to větší dík patří Petru </a:t>
            </a:r>
            <a:r>
              <a:rPr lang="cs-CZ" sz="1000" b="0" dirty="0" smtClean="0">
                <a:latin typeface="Arial" panose="020B0604020202020204" pitchFamily="34" charset="0"/>
                <a:ea typeface="Calibri" panose="020F0502020204030204" pitchFamily="34" charset="0"/>
                <a:cs typeface="Arial" panose="020B0604020202020204" pitchFamily="34" charset="0"/>
              </a:rPr>
              <a:t>Stejskalovi</a:t>
            </a:r>
            <a:r>
              <a:rPr lang="cs-CZ" sz="1000" b="0" dirty="0">
                <a:latin typeface="Arial" panose="020B0604020202020204" pitchFamily="34" charset="0"/>
                <a:ea typeface="Calibri" panose="020F0502020204030204" pitchFamily="34" charset="0"/>
                <a:cs typeface="Arial" panose="020B0604020202020204" pitchFamily="34" charset="0"/>
              </a:rPr>
              <a:t>, který sice není na jaře připraven nastupovat, ale zatnul zuby a přišel mužstvo doplnit. Děkujeme. Začali jsme ve stažené zóně na vlastní povinně pouze s jedním vysunutým hrotem a očekávali, co budou domácí vymýšlet. Poprvé se přihlásili v 6. minutě, kdy se pokoušeli centrovaným míčem rozhodit štětskou obranu. Ta odolávala i průniku Petra Výborného, který nakonec připravil koncovku pro jednoho ze svých spoluhráčů, ale míč skončil těsně vele pravé tyče. Úvodní snaha domácích vrcholila po čtvrthodině hry, kdy </a:t>
            </a:r>
            <a:r>
              <a:rPr lang="cs-CZ" sz="1000" b="0" dirty="0" err="1">
                <a:latin typeface="Arial" panose="020B0604020202020204" pitchFamily="34" charset="0"/>
                <a:ea typeface="Calibri" panose="020F0502020204030204" pitchFamily="34" charset="0"/>
                <a:cs typeface="Arial" panose="020B0604020202020204" pitchFamily="34" charset="0"/>
              </a:rPr>
              <a:t>Ransdorf</a:t>
            </a:r>
            <a:r>
              <a:rPr lang="cs-CZ" sz="1000" b="0" dirty="0">
                <a:latin typeface="Arial" panose="020B0604020202020204" pitchFamily="34" charset="0"/>
                <a:ea typeface="Calibri" panose="020F0502020204030204" pitchFamily="34" charset="0"/>
                <a:cs typeface="Arial" panose="020B0604020202020204" pitchFamily="34" charset="0"/>
              </a:rPr>
              <a:t> nešťastně odhlavičkoval míč protihráči, jehož střelu Gabriel vyrazil před sebe a moc nechybělo, aby dobíhající hráč skóroval.  Naše mužstvo udeřilo poprvé ve 26. minutě a šance to byla stoprocentní. Ocitl se v ní Walter a </a:t>
            </a:r>
            <a:r>
              <a:rPr lang="cs-CZ" sz="1000" b="0" dirty="0" smtClean="0">
                <a:latin typeface="Arial" panose="020B0604020202020204" pitchFamily="34" charset="0"/>
                <a:ea typeface="Calibri" panose="020F0502020204030204" pitchFamily="34" charset="0"/>
                <a:cs typeface="Arial" panose="020B0604020202020204" pitchFamily="34" charset="0"/>
              </a:rPr>
              <a:t>branku jen </a:t>
            </a:r>
            <a:r>
              <a:rPr lang="cs-CZ" sz="1000" b="0" dirty="0">
                <a:latin typeface="Arial" panose="020B0604020202020204" pitchFamily="34" charset="0"/>
                <a:ea typeface="Calibri" panose="020F0502020204030204" pitchFamily="34" charset="0"/>
                <a:cs typeface="Arial" panose="020B0604020202020204" pitchFamily="34" charset="0"/>
              </a:rPr>
              <a:t>těsně minul. Druhou příležitost si vypracoval o chvilku později Martin Rejman. Obešel obránce a střelou pod nohy </a:t>
            </a:r>
            <a:r>
              <a:rPr lang="cs-CZ" sz="1000" b="0" dirty="0" err="1">
                <a:latin typeface="Arial" panose="020B0604020202020204" pitchFamily="34" charset="0"/>
                <a:ea typeface="Calibri" panose="020F0502020204030204" pitchFamily="34" charset="0"/>
                <a:cs typeface="Arial" panose="020B0604020202020204" pitchFamily="34" charset="0"/>
              </a:rPr>
              <a:t>Ordelta</a:t>
            </a:r>
            <a:r>
              <a:rPr lang="cs-CZ" sz="1000" b="0" dirty="0">
                <a:latin typeface="Arial" panose="020B0604020202020204" pitchFamily="34" charset="0"/>
                <a:ea typeface="Calibri" panose="020F0502020204030204" pitchFamily="34" charset="0"/>
                <a:cs typeface="Arial" panose="020B0604020202020204" pitchFamily="34" charset="0"/>
              </a:rPr>
              <a:t> chtěl otevřít skóre, ale bohužel to nevyšlo. Takovou polo šanci si domácí vypracovali ve 31. minutě, ale mušku přesnou neměli. Největší příležitost si ale přichystali až na úplný závěr poločasu. Bylo to po rohu, kdy u zadní tyče číhal Zbudil, ale otevřenou branku netrefil.  I druhý poločas začal snahou domácích o ofenzivní způsob hry, i když jak se později ukázalo, zase tolik šancí z toho nebylo. V 56. minutě to bylo naše mužstvo, které zahrávalo volný přímý kop, ale Vacek trefil jen místo, kde byl připraven brankář. V 59. minutě bylo těsně před naší brankou velké horko, ale v tom posledním možném okamžiku odkopl míč před Výborným na roh </a:t>
            </a:r>
            <a:r>
              <a:rPr lang="cs-CZ" sz="1000" b="0" dirty="0" err="1">
                <a:latin typeface="Arial" panose="020B0604020202020204" pitchFamily="34" charset="0"/>
                <a:ea typeface="Calibri" panose="020F0502020204030204" pitchFamily="34" charset="0"/>
                <a:cs typeface="Arial" panose="020B0604020202020204" pitchFamily="34" charset="0"/>
              </a:rPr>
              <a:t>Čámský</a:t>
            </a:r>
            <a:r>
              <a:rPr lang="cs-CZ" sz="1000" b="0" dirty="0">
                <a:latin typeface="Arial" panose="020B0604020202020204" pitchFamily="34" charset="0"/>
                <a:ea typeface="Calibri" panose="020F0502020204030204" pitchFamily="34" charset="0"/>
                <a:cs typeface="Arial" panose="020B0604020202020204" pitchFamily="34" charset="0"/>
              </a:rPr>
              <a:t>. Rychlým protiútokem jsme se pokoušeli dostat za</a:t>
            </a:r>
            <a:endParaRPr lang="cs-CZ" sz="10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4" name="TextovéPole 3"/>
          <p:cNvSpPr txBox="1"/>
          <p:nvPr/>
        </p:nvSpPr>
        <p:spPr>
          <a:xfrm>
            <a:off x="5472584" y="64974"/>
            <a:ext cx="4680520" cy="1477328"/>
          </a:xfrm>
          <a:prstGeom prst="rect">
            <a:avLst/>
          </a:prstGeom>
          <a:gradFill>
            <a:gsLst>
              <a:gs pos="29000">
                <a:srgbClr val="FFCC00">
                  <a:alpha val="61000"/>
                </a:srgbClr>
              </a:gs>
              <a:gs pos="71000">
                <a:srgbClr val="FF99CC"/>
              </a:gs>
            </a:gsLst>
            <a:lin ang="5400000" scaled="1"/>
          </a:gradFill>
          <a:effectLst>
            <a:glow rad="101600">
              <a:srgbClr val="FFFF66">
                <a:alpha val="40000"/>
              </a:srgbClr>
            </a:glow>
            <a:softEdge rad="241300"/>
          </a:effectLst>
        </p:spPr>
        <p:txBody>
          <a:bodyPr wrap="square" rtlCol="0">
            <a:spAutoFit/>
          </a:bodyPr>
          <a:lstStyle/>
          <a:p>
            <a:pPr algn="ctr"/>
            <a:r>
              <a:rPr lang="cs-CZ" sz="1800" dirty="0">
                <a:latin typeface="Arial Black" panose="020B0A04020102020204" pitchFamily="34" charset="0"/>
              </a:rPr>
              <a:t>V derby padla jen jedna branka. Dal ji Vokoun 12. minut před koncem. Domácí  nějaké šance měli, ale střelecky i s některými posilami A týmu vyšli naprázdno    </a:t>
            </a:r>
          </a:p>
        </p:txBody>
      </p:sp>
      <p:sp>
        <p:nvSpPr>
          <p:cNvPr id="9" name="Obdélník 8"/>
          <p:cNvSpPr/>
          <p:nvPr/>
        </p:nvSpPr>
        <p:spPr>
          <a:xfrm>
            <a:off x="143992" y="1272148"/>
            <a:ext cx="4680520" cy="5608780"/>
          </a:xfrm>
          <a:prstGeom prst="rect">
            <a:avLst/>
          </a:prstGeom>
        </p:spPr>
        <p:txBody>
          <a:bodyPr wrap="square">
            <a:spAutoFit/>
          </a:bodyPr>
          <a:lstStyle/>
          <a:p>
            <a:pPr algn="ctr">
              <a:lnSpc>
                <a:spcPct val="107000"/>
              </a:lnSpc>
              <a:spcAft>
                <a:spcPts val="0"/>
              </a:spcAft>
            </a:pPr>
            <a:r>
              <a:rPr lang="cs-CZ" sz="20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SK </a:t>
            </a:r>
            <a:r>
              <a:rPr lang="cs-CZ" sz="2000" dirty="0" err="1">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Ervěnice</a:t>
            </a:r>
            <a:r>
              <a:rPr lang="cs-CZ" sz="20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-Jirkov/</a:t>
            </a:r>
            <a:r>
              <a:rPr lang="cs-CZ" sz="2000" dirty="0" err="1">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L.Chomutov</a:t>
            </a:r>
            <a:endParaRPr lang="cs-CZ" sz="20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endParaRPr>
          </a:p>
          <a:p>
            <a:pPr algn="ctr">
              <a:lnSpc>
                <a:spcPct val="107000"/>
              </a:lnSpc>
              <a:spcAft>
                <a:spcPts val="0"/>
              </a:spcAft>
            </a:pPr>
            <a:r>
              <a:rPr lang="cs-CZ" sz="20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 – SK Štětí</a:t>
            </a:r>
            <a:endParaRPr lang="cs-CZ" sz="1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3:2(1:1)</a:t>
            </a:r>
            <a:r>
              <a:rPr lang="cs-CZ" dirty="0">
                <a:solidFill>
                  <a:srgbClr val="000000"/>
                </a:solidFill>
                <a:highlight>
                  <a:srgbClr val="FFFF00"/>
                </a:highlight>
                <a:latin typeface="Arial Black" panose="020B0A04020102020204" pitchFamily="34" charset="0"/>
                <a:ea typeface="Times New Roman" panose="02020603050405020304" pitchFamily="18" charset="0"/>
                <a:cs typeface="Arial" panose="020B0604020202020204" pitchFamily="34" charset="0"/>
              </a:rPr>
              <a:t>  2.kolo nadstavba  23.5.2018</a:t>
            </a:r>
          </a:p>
          <a:p>
            <a:pPr algn="just">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Dohrávka ve všední den v dalekém Jirkově není nic příjemného a navíc se dostala do cesty ještě objížďka. Na </a:t>
            </a:r>
            <a:r>
              <a:rPr lang="cs-CZ" sz="1100" b="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rozcvičení </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jsme měli jen 30 minut a v úvodu utkání se to provilo. Navíc jeden z trenérů René Hrdlička v tom viděl i jednu z příčin   porážky. Druhou příčinou ale byl i počet hráčů. Přijeli jsme pouze v 11 a to je potom těžké udržet se v plném tempu </a:t>
            </a:r>
            <a:r>
              <a:rPr lang="cs-CZ" sz="1100" b="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celých </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70 minut. Domácí nás v úvodu zatlačili a Šimon Černý v brance musel čarovat. Vydržel do nešťastné 13. minuty, kdy skóre otevřel František Lebduška. Ve 27. minutě se podařilo Martinovi Hrdličkovi po hrubce obrany srovnat na poločasových 1:1. Úvod 2. poločasu vyzněl spíše pro nás a vedoucí branku měl na noze Hrdlička. Trefil ale jen brankáře. To domácí byli po rychlém útoku nebezpečnější a v 52. minutě šli do vedení 2:1. Šance na vyrovnání byli ale přesná muška zůstala v šatně. Navíc byl hrubě faulován kapitán našeho mužstva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Daniluk</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 pro zranění musel hřiště opustit. </a:t>
            </a:r>
            <a:r>
              <a:rPr lang="cs-CZ" sz="1100" b="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Matyáš </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Lev inkasoval jen žlutou kartu. I nadále jsme se věnovali útočení a občas zapomínali na zadní vrátka, což se nám vymstilo v 62. minutě, kdy domácí Houdek zvýšil na 3:1. Odpověď v podobě branky Tomáše Kabelky přišla o minutu později a hned jsme měli zase o co hrát.  Bohužel se nám už další branku přidat nepovedlo a tak jsme po prohře 3:2 nechali všechny body domácím.</a:t>
            </a:r>
          </a:p>
          <a:p>
            <a:pPr algn="just">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Branky: </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Kroupa 1. Kabelka 1</a:t>
            </a:r>
          </a:p>
          <a:p>
            <a:pPr algn="just">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Sestava: </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Černý-Prokopec, Hrdlička, Kroupa, Kuča,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Ivanič</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Kabelka, </a:t>
            </a:r>
          </a:p>
          <a:p>
            <a:pPr algn="just">
              <a:lnSpc>
                <a:spcPct val="107000"/>
              </a:lnSpc>
              <a:spcAft>
                <a:spcPts val="0"/>
              </a:spcAft>
            </a:pP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Daniluk</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Malecha</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Nedvěd,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Schleiss</a:t>
            </a:r>
            <a:endPar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Trenér:</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Z.Németh</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Vedoucí: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R.Hrdlička</a:t>
            </a:r>
            <a:endPar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a:lnSpc>
                <a:spcPct val="107000"/>
              </a:lnSpc>
              <a:spcAft>
                <a:spcPts val="0"/>
              </a:spcAft>
            </a:pPr>
            <a:r>
              <a:rPr lang="cs-CZ" sz="1100" b="0" u="sng" dirty="0">
                <a:solidFill>
                  <a:srgbClr val="000000"/>
                </a:solidFill>
                <a:latin typeface="Arial" panose="020B0604020202020204" pitchFamily="34" charset="0"/>
                <a:ea typeface="Times New Roman" panose="02020603050405020304" pitchFamily="18" charset="0"/>
                <a:cs typeface="Arial" panose="020B0604020202020204" pitchFamily="34" charset="0"/>
              </a:rPr>
              <a:t>Rozhodčí: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T,Havlíčelk-M.Kocourek</a:t>
            </a:r>
            <a:r>
              <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cs-CZ" sz="1100" b="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M.Penker</a:t>
            </a:r>
            <a:endParaRPr lang="cs-CZ" sz="1100" b="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0" name="TextovéPole 9"/>
          <p:cNvSpPr txBox="1"/>
          <p:nvPr/>
        </p:nvSpPr>
        <p:spPr>
          <a:xfrm>
            <a:off x="319754" y="104151"/>
            <a:ext cx="4504758" cy="1015663"/>
          </a:xfrm>
          <a:prstGeom prst="rect">
            <a:avLst/>
          </a:prstGeom>
          <a:blipFill>
            <a:blip r:embed="rId2"/>
            <a:tile tx="0" ty="0" sx="100000" sy="100000" flip="none" algn="tl"/>
          </a:blipFill>
          <a:ln w="53975">
            <a:solidFill>
              <a:srgbClr val="99FF33"/>
            </a:solidFill>
          </a:ln>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Těsná prohra starších žáků v dohrávce finálové skupiny přeboru </a:t>
            </a:r>
          </a:p>
        </p:txBody>
      </p:sp>
    </p:spTree>
    <p:extLst>
      <p:ext uri="{BB962C8B-B14F-4D97-AF65-F5344CB8AC3E}">
        <p14:creationId xmlns:p14="http://schemas.microsoft.com/office/powerpoint/2010/main" val="1601822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18</a:t>
            </a:r>
          </a:p>
        </p:txBody>
      </p:sp>
      <p:sp>
        <p:nvSpPr>
          <p:cNvPr id="13" name="TextovéPole 12"/>
          <p:cNvSpPr txBox="1"/>
          <p:nvPr/>
        </p:nvSpPr>
        <p:spPr>
          <a:xfrm>
            <a:off x="7115446"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31</a:t>
            </a:r>
          </a:p>
        </p:txBody>
      </p:sp>
      <p:sp>
        <p:nvSpPr>
          <p:cNvPr id="2" name="Obdélník 1"/>
          <p:cNvSpPr/>
          <p:nvPr/>
        </p:nvSpPr>
        <p:spPr>
          <a:xfrm>
            <a:off x="143992" y="544285"/>
            <a:ext cx="4752528" cy="6315575"/>
          </a:xfrm>
          <a:prstGeom prst="rect">
            <a:avLst/>
          </a:prstGeom>
        </p:spPr>
        <p:txBody>
          <a:bodyPr wrap="square">
            <a:spAutoFit/>
          </a:bodyPr>
          <a:lstStyle/>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záda domácí obrany, ale Walter to do konce nedotáhl. S blížícím se koncem utkání bylo, že domácí spěchají a bod je jim málo. Stále více posílali míče před naši branku, kde jsme neměli moc času odpočívat. Největší šanci z toho mělo Litoměřicko v 68. minutě, ale střelu po zpětné přihrávce zlikvidoval Gabriel v brance. V 73. minutě přišel na hřiště Flégl a domácí to zkusili na 2 klasické útočníky. Vypracovali si také hned velkou šanci, ale tentokrát diváci svědky branky nebyli.  Do konce zbývalo 12 minut, když se na samostatný výlet vydal Vokoun. Krásně prošel mezi několika obránci a nezadržitelně poslal míč podél vybíhajícího brankáře.  Krásná akce, na kterou 50 fanoušků čekalo celý zápas, a bylo to také slyšet. Úkol ve zbývajících minutách zněl jasně.  Pokračovat v disciplinovaném bránění  a jednobrankové vedení udržet. Ale hned o minutu později předskočil Ransdorfa Zbudil, ale naštěstí pro nás se balón mezi 3 tyče nevešel. Na stranu domácích se začala vkrádat nervozita a slyšet to bylo nejenom na hřišti, ale i na lavičce. Litoměřicko vrhlo všechny své síly do útoku a to nám otevřelo prostor k rychlým protiútokům. Ten poslední jsme založili ve 2. minutě nastavení a zastaven byl jen za cenu nedovoleného zákroku. To neunesl brankář a za nepublikovatelná slova si šel předčasně odpočinout. Místo něho šel chytat hráč, volný přímý zlikvidoval, ale to už byl konec a mohli jsme slavit vítězství 1:0.</a:t>
            </a: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Vyrovnané utkání, ve kterém měli míč domácí častěji míč na nohách, ale s tím, že tentokrát budeme spoléhat více na obranu, jsme také do zápasu nastupovali. Problémy jsme měli i s optimálním složením týmu. Domácí vědomi si důležitostí utkání nasadili i celkem slušný počet hráčů, kteří den předem zasáhli i do bojů v ČFL. Z tohoto pohledu hodnotíme vítězství a výkon mužstva jako výborný. Domácí své šance zahodili a jak se říká, štěstí přeje připraveným, tak tím připraveným týmem bylo. 12 bodový náskok před třetím Vilémovem, se kterým máme lepší vzájemnou bilanci, 4 kola před koncem znamená, že 2. místo už nám nikdo nevezme. Navíc slavit nemohou ještě ani v Mostě. Za 6 dní 26. 5. 2018 jedeme opět ven. Tentokrát na hřiště FK Slavoje Žatec. Výkop utkání 17:00.   </a:t>
            </a: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Branky:</a:t>
            </a:r>
            <a:r>
              <a:rPr lang="cs-CZ" sz="1050" b="0" dirty="0">
                <a:latin typeface="Arial" panose="020B0604020202020204" pitchFamily="34" charset="0"/>
                <a:ea typeface="Calibri" panose="020F0502020204030204" pitchFamily="34" charset="0"/>
                <a:cs typeface="Arial" panose="020B0604020202020204" pitchFamily="34" charset="0"/>
              </a:rPr>
              <a:t> Vokoun 1</a:t>
            </a: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Sestava:</a:t>
            </a:r>
            <a:r>
              <a:rPr lang="cs-CZ" sz="1050" b="0" dirty="0">
                <a:latin typeface="Arial" panose="020B0604020202020204" pitchFamily="34" charset="0"/>
                <a:ea typeface="Calibri" panose="020F0502020204030204" pitchFamily="34" charset="0"/>
                <a:cs typeface="Arial" panose="020B0604020202020204" pitchFamily="34" charset="0"/>
              </a:rPr>
              <a:t> Gabriel-</a:t>
            </a:r>
            <a:r>
              <a:rPr lang="cs-CZ" sz="1050" b="0" dirty="0" err="1">
                <a:latin typeface="Arial" panose="020B0604020202020204" pitchFamily="34" charset="0"/>
                <a:ea typeface="Calibri" panose="020F0502020204030204" pitchFamily="34" charset="0"/>
                <a:cs typeface="Arial" panose="020B0604020202020204" pitchFamily="34" charset="0"/>
              </a:rPr>
              <a:t>Čámský</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Ransdorf</a:t>
            </a:r>
            <a:r>
              <a:rPr lang="cs-CZ" sz="1050" b="0" dirty="0">
                <a:latin typeface="Arial" panose="020B0604020202020204" pitchFamily="34" charset="0"/>
                <a:ea typeface="Calibri" panose="020F0502020204030204" pitchFamily="34" charset="0"/>
                <a:cs typeface="Arial" panose="020B0604020202020204" pitchFamily="34" charset="0"/>
              </a:rPr>
              <a:t>, Vacek, Mencl-</a:t>
            </a:r>
            <a:r>
              <a:rPr lang="cs-CZ" sz="1050" b="0" dirty="0" err="1">
                <a:latin typeface="Arial" panose="020B0604020202020204" pitchFamily="34" charset="0"/>
                <a:ea typeface="Calibri" panose="020F0502020204030204" pitchFamily="34" charset="0"/>
                <a:cs typeface="Arial" panose="020B0604020202020204" pitchFamily="34" charset="0"/>
              </a:rPr>
              <a:t>Kucler</a:t>
            </a:r>
            <a:r>
              <a:rPr lang="cs-CZ" sz="1050" b="0" dirty="0">
                <a:latin typeface="Arial" panose="020B0604020202020204" pitchFamily="34" charset="0"/>
                <a:ea typeface="Calibri" panose="020F0502020204030204" pitchFamily="34" charset="0"/>
                <a:cs typeface="Arial" panose="020B0604020202020204" pitchFamily="34" charset="0"/>
              </a:rPr>
              <a:t>, Vokoun, </a:t>
            </a:r>
          </a:p>
          <a:p>
            <a:pPr>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Stejskal(92.Feko),  Rejman, Slavíček(87.Beruška)-</a:t>
            </a:r>
          </a:p>
          <a:p>
            <a:pPr>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Walter(90.Černý)</a:t>
            </a: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Trenér:</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J.Ransdorf</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K.Zavřel</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u="sng" dirty="0">
                <a:latin typeface="Arial" panose="020B0604020202020204" pitchFamily="34" charset="0"/>
                <a:ea typeface="Calibri" panose="020F0502020204030204" pitchFamily="34" charset="0"/>
                <a:cs typeface="Arial" panose="020B0604020202020204" pitchFamily="34" charset="0"/>
              </a:rPr>
              <a:t>Vedoucí:</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M.Plíšek</a:t>
            </a:r>
            <a:r>
              <a:rPr lang="cs-CZ" sz="1050" b="0" dirty="0">
                <a:latin typeface="Arial" panose="020B0604020202020204" pitchFamily="34" charset="0"/>
                <a:ea typeface="Calibri" panose="020F0502020204030204" pitchFamily="34" charset="0"/>
                <a:cs typeface="Arial" panose="020B0604020202020204" pitchFamily="34" charset="0"/>
              </a:rPr>
              <a:t>  Masér: </a:t>
            </a:r>
            <a:r>
              <a:rPr lang="cs-CZ" sz="1050" b="0" dirty="0" err="1">
                <a:latin typeface="Arial" panose="020B0604020202020204" pitchFamily="34" charset="0"/>
                <a:ea typeface="Calibri" panose="020F0502020204030204" pitchFamily="34" charset="0"/>
                <a:cs typeface="Arial" panose="020B0604020202020204" pitchFamily="34" charset="0"/>
              </a:rPr>
              <a:t>K.Zavřel</a:t>
            </a:r>
            <a:endParaRPr lang="cs-CZ" sz="105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Rozhodčí:</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A.Provazník-J.Flade</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P.Kolátor</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u="sng" dirty="0">
                <a:latin typeface="Arial" panose="020B0604020202020204" pitchFamily="34" charset="0"/>
                <a:ea typeface="Calibri" panose="020F0502020204030204" pitchFamily="34" charset="0"/>
                <a:cs typeface="Arial" panose="020B0604020202020204" pitchFamily="34" charset="0"/>
              </a:rPr>
              <a:t>Delegát:</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M.Dvorský</a:t>
            </a:r>
            <a:r>
              <a:rPr lang="cs-CZ" sz="1050" b="0" dirty="0">
                <a:latin typeface="Arial" panose="020B0604020202020204" pitchFamily="34" charset="0"/>
                <a:ea typeface="Calibri" panose="020F0502020204030204" pitchFamily="34" charset="0"/>
                <a:cs typeface="Arial" panose="020B0604020202020204" pitchFamily="34" charset="0"/>
              </a:rPr>
              <a:t>  100 diváků</a:t>
            </a:r>
            <a:endParaRPr lang="cs-CZ" sz="1050" dirty="0"/>
          </a:p>
        </p:txBody>
      </p:sp>
      <p:sp>
        <p:nvSpPr>
          <p:cNvPr id="3" name="TextovéPole 2"/>
          <p:cNvSpPr txBox="1"/>
          <p:nvPr/>
        </p:nvSpPr>
        <p:spPr>
          <a:xfrm>
            <a:off x="143992" y="91108"/>
            <a:ext cx="4536504" cy="276999"/>
          </a:xfrm>
          <a:prstGeom prst="rect">
            <a:avLst/>
          </a:prstGeom>
          <a:solidFill>
            <a:srgbClr val="99FFCC"/>
          </a:solidFill>
          <a:effectLst>
            <a:softEdge rad="0"/>
          </a:effectLst>
        </p:spPr>
        <p:txBody>
          <a:bodyPr wrap="square" rtlCol="0">
            <a:spAutoFit/>
          </a:bodyPr>
          <a:lstStyle/>
          <a:p>
            <a:pPr algn="ctr"/>
            <a:r>
              <a:rPr lang="cs-CZ" dirty="0">
                <a:latin typeface="Arial" panose="020B0604020202020204" pitchFamily="34" charset="0"/>
                <a:cs typeface="Arial" panose="020B0604020202020204" pitchFamily="34" charset="0"/>
              </a:rPr>
              <a:t>Pokračování FK Litoměřicko B-SK Štětí 20.5.2018  0:1</a:t>
            </a:r>
          </a:p>
        </p:txBody>
      </p:sp>
      <p:sp>
        <p:nvSpPr>
          <p:cNvPr id="9" name="TextovéPole 8"/>
          <p:cNvSpPr txBox="1"/>
          <p:nvPr/>
        </p:nvSpPr>
        <p:spPr>
          <a:xfrm>
            <a:off x="5400576" y="1458381"/>
            <a:ext cx="4680520" cy="5401479"/>
          </a:xfrm>
          <a:prstGeom prst="rect">
            <a:avLst/>
          </a:prstGeom>
          <a:pattFill prst="pct70">
            <a:fgClr>
              <a:srgbClr val="FFFF99"/>
            </a:fgClr>
            <a:bgClr>
              <a:schemeClr val="bg1"/>
            </a:bgClr>
          </a:pattFill>
          <a:effectLst>
            <a:softEdge rad="0"/>
          </a:effectLst>
        </p:spPr>
        <p:txBody>
          <a:bodyPr wrap="square" rtlCol="0">
            <a:spAutoFit/>
          </a:bodyPr>
          <a:lstStyle/>
          <a:p>
            <a:pPr algn="ctr"/>
            <a:r>
              <a:rPr lang="cs-CZ" sz="2000" dirty="0">
                <a:ln>
                  <a:solidFill>
                    <a:srgbClr val="000099"/>
                  </a:solidFill>
                </a:ln>
                <a:latin typeface="Arial Black" panose="020B0A04020102020204" pitchFamily="34" charset="0"/>
              </a:rPr>
              <a:t>SK Štětí – TJ Strupčice</a:t>
            </a:r>
          </a:p>
          <a:p>
            <a:pPr algn="ctr"/>
            <a:r>
              <a:rPr lang="cs-CZ" sz="2000" dirty="0">
                <a:ln>
                  <a:solidFill>
                    <a:srgbClr val="000099"/>
                  </a:solidFill>
                </a:ln>
                <a:latin typeface="Arial Black" panose="020B0A04020102020204" pitchFamily="34" charset="0"/>
              </a:rPr>
              <a:t>2:10(2:4)  </a:t>
            </a:r>
          </a:p>
          <a:p>
            <a:pPr algn="ctr"/>
            <a:r>
              <a:rPr lang="cs-CZ" sz="2000" dirty="0">
                <a:ln>
                  <a:solidFill>
                    <a:srgbClr val="000099"/>
                  </a:solidFill>
                </a:ln>
                <a:latin typeface="Arial Black" panose="020B0A04020102020204" pitchFamily="34" charset="0"/>
              </a:rPr>
              <a:t>26.5.2018 3. kolo nadstavby</a:t>
            </a:r>
          </a:p>
          <a:p>
            <a:pPr algn="just"/>
            <a:r>
              <a:rPr lang="cs-CZ" sz="1100" b="0" dirty="0">
                <a:latin typeface="Arial" panose="020B0604020202020204" pitchFamily="34" charset="0"/>
                <a:cs typeface="Arial" panose="020B0604020202020204" pitchFamily="34" charset="0"/>
              </a:rPr>
              <a:t>Že nás dnes čeká těžký soupeř jsme se přesvědčili už ve 2. minutě, kdy jsme nezachytili rychlý útok a bylo to 0:1. Hosté </a:t>
            </a:r>
            <a:r>
              <a:rPr lang="cs-CZ" sz="1100" b="0" dirty="0" err="1">
                <a:latin typeface="Arial" panose="020B0604020202020204" pitchFamily="34" charset="0"/>
                <a:cs typeface="Arial" panose="020B0604020202020204" pitchFamily="34" charset="0"/>
              </a:rPr>
              <a:t>ovbládli</a:t>
            </a:r>
            <a:r>
              <a:rPr lang="cs-CZ" sz="1100" b="0" dirty="0">
                <a:latin typeface="Arial" panose="020B0604020202020204" pitchFamily="34" charset="0"/>
                <a:cs typeface="Arial" panose="020B0604020202020204" pitchFamily="34" charset="0"/>
              </a:rPr>
              <a:t> dění na hřišti od 1. minuty a bylo jen otázkou času, kdy budeme inkasovat podruhé. Stalo se tak v 18. minutě, kdy na 2:0 zvyšoval </a:t>
            </a:r>
            <a:r>
              <a:rPr lang="cs-CZ" sz="1100" b="0" dirty="0" err="1">
                <a:latin typeface="Arial" panose="020B0604020202020204" pitchFamily="34" charset="0"/>
                <a:cs typeface="Arial" panose="020B0604020202020204" pitchFamily="34" charset="0"/>
              </a:rPr>
              <a:t>Kluďák</a:t>
            </a:r>
            <a:r>
              <a:rPr lang="cs-CZ" sz="1100" b="0" dirty="0">
                <a:latin typeface="Arial" panose="020B0604020202020204" pitchFamily="34" charset="0"/>
                <a:cs typeface="Arial" panose="020B0604020202020204" pitchFamily="34" charset="0"/>
              </a:rPr>
              <a:t>.  Většinu útoků táhli hosté po naší pravé straně a odvracet hrozící nebezpečí jsme nestíhali. Ve 23. minutě už jsme prohrávali 3:0.Ještě, že máme </a:t>
            </a:r>
            <a:r>
              <a:rPr lang="cs-CZ" sz="1100" b="0" dirty="0" err="1">
                <a:latin typeface="Arial" panose="020B0604020202020204" pitchFamily="34" charset="0"/>
                <a:cs typeface="Arial" panose="020B0604020202020204" pitchFamily="34" charset="0"/>
              </a:rPr>
              <a:t>Malechu</a:t>
            </a:r>
            <a:r>
              <a:rPr lang="cs-CZ" sz="1100" b="0" dirty="0">
                <a:latin typeface="Arial" panose="020B0604020202020204" pitchFamily="34" charset="0"/>
                <a:cs typeface="Arial" panose="020B0604020202020204" pitchFamily="34" charset="0"/>
              </a:rPr>
              <a:t>, který na nepříznivý vývoj reagoval. Nejprve využil chyby brankáře a snížil na 1:3, aby o 2 minuty později ve 27. minutě po samostatné akci dokonce snížil na 2:3. Udržet kontaktní rozdíl se nám ale do poločasu udržet nepodařilo. Díry v naší obraně uvolnily prostot k zakončení pro Pěnkavu a bylo to 4:2 pro Strupčice. Ve druhém poločasu jsme se drželi bez inkasované branky 16. minut. Úspěch na 5:2 zaznamenal </a:t>
            </a:r>
            <a:r>
              <a:rPr lang="cs-CZ" sz="1100" b="0" dirty="0" err="1">
                <a:latin typeface="Arial" panose="020B0604020202020204" pitchFamily="34" charset="0"/>
                <a:cs typeface="Arial" panose="020B0604020202020204" pitchFamily="34" charset="0"/>
              </a:rPr>
              <a:t>Kerka</a:t>
            </a:r>
            <a:r>
              <a:rPr lang="cs-CZ" sz="1100" b="0" dirty="0">
                <a:latin typeface="Arial" panose="020B0604020202020204" pitchFamily="34" charset="0"/>
                <a:cs typeface="Arial" panose="020B0604020202020204" pitchFamily="34" charset="0"/>
              </a:rPr>
              <a:t>. Pak se ucho utrhlo a branky v naší síti začaly neutěšeně narůstat. Tři góly v řadě dal Stanislav Uhlíř. Svůj druhý gól přidal v 64. minutě Pěnkava a  tečku za brankostrojem dokončil 3 minuty před koncem Košťál. Kdo dobře počítal, tak se dostal na výsledek 10:2 pro hosty. Našemu mužstvu sice chyběly dvě opory </a:t>
            </a:r>
            <a:r>
              <a:rPr lang="cs-CZ" sz="1100" b="0" dirty="0" err="1">
                <a:latin typeface="Arial" panose="020B0604020202020204" pitchFamily="34" charset="0"/>
                <a:cs typeface="Arial" panose="020B0604020202020204" pitchFamily="34" charset="0"/>
              </a:rPr>
              <a:t>Daniluk</a:t>
            </a:r>
            <a:r>
              <a:rPr lang="cs-CZ" sz="1100" b="0" dirty="0">
                <a:latin typeface="Arial" panose="020B0604020202020204" pitchFamily="34" charset="0"/>
                <a:cs typeface="Arial" panose="020B0604020202020204" pitchFamily="34" charset="0"/>
              </a:rPr>
              <a:t> a Pilař, ale i tak se v závěru forma vytrácí. Do konce jsou ještě 3 kola a tak by stálo za to, se ještě o nějaké ty body ve finálové skupině přeboru stálo za to se ještě poprat.</a:t>
            </a:r>
          </a:p>
          <a:p>
            <a:pPr algn="just"/>
            <a:r>
              <a:rPr lang="cs-CZ" sz="1100" b="0" u="sng" dirty="0">
                <a:latin typeface="Arial" panose="020B0604020202020204" pitchFamily="34" charset="0"/>
                <a:cs typeface="Arial" panose="020B0604020202020204" pitchFamily="34" charset="0"/>
              </a:rPr>
              <a:t>Branky:</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Malecha</a:t>
            </a:r>
            <a:r>
              <a:rPr lang="cs-CZ" sz="1100" b="0" dirty="0">
                <a:latin typeface="Arial" panose="020B0604020202020204" pitchFamily="34" charset="0"/>
                <a:cs typeface="Arial" panose="020B0604020202020204" pitchFamily="34" charset="0"/>
              </a:rPr>
              <a:t> 2</a:t>
            </a:r>
          </a:p>
          <a:p>
            <a:pPr algn="just"/>
            <a:r>
              <a:rPr lang="cs-CZ" sz="1100" b="0" u="sng" dirty="0">
                <a:latin typeface="Arial" panose="020B0604020202020204" pitchFamily="34" charset="0"/>
                <a:cs typeface="Arial" panose="020B0604020202020204" pitchFamily="34" charset="0"/>
              </a:rPr>
              <a:t>Sestava:</a:t>
            </a:r>
            <a:r>
              <a:rPr lang="cs-CZ" sz="1100" b="0" dirty="0">
                <a:latin typeface="Arial" panose="020B0604020202020204" pitchFamily="34" charset="0"/>
                <a:cs typeface="Arial" panose="020B0604020202020204" pitchFamily="34" charset="0"/>
              </a:rPr>
              <a:t> Černý-Prokopec, Hrdlička, Kroupa, Kuča, </a:t>
            </a:r>
            <a:r>
              <a:rPr lang="cs-CZ" sz="1100" b="0" dirty="0" err="1">
                <a:latin typeface="Arial" panose="020B0604020202020204" pitchFamily="34" charset="0"/>
                <a:cs typeface="Arial" panose="020B0604020202020204" pitchFamily="34" charset="0"/>
              </a:rPr>
              <a:t>Ivanič</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Bartko</a:t>
            </a:r>
            <a:r>
              <a:rPr lang="cs-CZ" sz="1100" b="0" dirty="0">
                <a:latin typeface="Arial" panose="020B0604020202020204" pitchFamily="34" charset="0"/>
                <a:cs typeface="Arial" panose="020B0604020202020204" pitchFamily="34" charset="0"/>
              </a:rPr>
              <a:t>, </a:t>
            </a:r>
          </a:p>
          <a:p>
            <a:pPr algn="just"/>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Malecha</a:t>
            </a:r>
            <a:r>
              <a:rPr lang="cs-CZ" sz="1100" b="0" dirty="0">
                <a:latin typeface="Arial" panose="020B0604020202020204" pitchFamily="34" charset="0"/>
                <a:cs typeface="Arial" panose="020B0604020202020204" pitchFamily="34" charset="0"/>
              </a:rPr>
              <a:t>(kapitán), Nedvěd, </a:t>
            </a:r>
            <a:r>
              <a:rPr lang="cs-CZ" sz="1100" b="0" dirty="0" err="1">
                <a:latin typeface="Arial" panose="020B0604020202020204" pitchFamily="34" charset="0"/>
                <a:cs typeface="Arial" panose="020B0604020202020204" pitchFamily="34" charset="0"/>
              </a:rPr>
              <a:t>Slapnička</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Schleiss</a:t>
            </a:r>
            <a:r>
              <a:rPr lang="cs-CZ" sz="1100" b="0" dirty="0">
                <a:latin typeface="Arial" panose="020B0604020202020204" pitchFamily="34" charset="0"/>
                <a:cs typeface="Arial" panose="020B0604020202020204" pitchFamily="34" charset="0"/>
              </a:rPr>
              <a:t>, Paďour,     </a:t>
            </a:r>
          </a:p>
          <a:p>
            <a:pPr algn="just"/>
            <a:r>
              <a:rPr lang="cs-CZ" sz="1100" b="0" dirty="0">
                <a:latin typeface="Arial" panose="020B0604020202020204" pitchFamily="34" charset="0"/>
                <a:cs typeface="Arial" panose="020B0604020202020204" pitchFamily="34" charset="0"/>
              </a:rPr>
              <a:t>               Borovec  </a:t>
            </a:r>
          </a:p>
          <a:p>
            <a:pPr algn="just"/>
            <a:r>
              <a:rPr lang="cs-CZ" sz="1100" b="0" u="sng" dirty="0">
                <a:latin typeface="Arial" panose="020B0604020202020204" pitchFamily="34" charset="0"/>
                <a:cs typeface="Arial" panose="020B0604020202020204" pitchFamily="34" charset="0"/>
              </a:rPr>
              <a:t>Trenér:</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Z.Németh</a:t>
            </a:r>
            <a:r>
              <a:rPr lang="cs-CZ" sz="1100" b="0" dirty="0">
                <a:latin typeface="Arial" panose="020B0604020202020204" pitchFamily="34" charset="0"/>
                <a:cs typeface="Arial" panose="020B0604020202020204" pitchFamily="34" charset="0"/>
              </a:rPr>
              <a:t> </a:t>
            </a:r>
            <a:r>
              <a:rPr lang="cs-CZ" sz="1100" b="0" u="sng" dirty="0">
                <a:latin typeface="Arial" panose="020B0604020202020204" pitchFamily="34" charset="0"/>
                <a:cs typeface="Arial" panose="020B0604020202020204" pitchFamily="34" charset="0"/>
              </a:rPr>
              <a:t>Vedoucí:</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R.Hrdlička</a:t>
            </a:r>
            <a:endParaRPr lang="cs-CZ" sz="1100" b="0" dirty="0">
              <a:latin typeface="Arial" panose="020B0604020202020204" pitchFamily="34" charset="0"/>
              <a:cs typeface="Arial" panose="020B0604020202020204" pitchFamily="34" charset="0"/>
            </a:endParaRPr>
          </a:p>
          <a:p>
            <a:pPr algn="just"/>
            <a:r>
              <a:rPr lang="cs-CZ" sz="1100" b="0" u="sng" dirty="0">
                <a:latin typeface="Arial" panose="020B0604020202020204" pitchFamily="34" charset="0"/>
                <a:cs typeface="Arial" panose="020B0604020202020204" pitchFamily="34" charset="0"/>
              </a:rPr>
              <a:t>Rozhodčí</a:t>
            </a:r>
            <a:r>
              <a:rPr lang="cs-CZ" sz="1100" b="0" dirty="0">
                <a:latin typeface="Arial" panose="020B0604020202020204" pitchFamily="34" charset="0"/>
                <a:cs typeface="Arial" panose="020B0604020202020204" pitchFamily="34" charset="0"/>
              </a:rPr>
              <a:t>: </a:t>
            </a:r>
            <a:r>
              <a:rPr lang="cs-CZ" sz="1100" b="0" dirty="0" err="1">
                <a:latin typeface="Arial" panose="020B0604020202020204" pitchFamily="34" charset="0"/>
                <a:cs typeface="Arial" panose="020B0604020202020204" pitchFamily="34" charset="0"/>
              </a:rPr>
              <a:t>M.Vlašič-D.Németh</a:t>
            </a:r>
            <a:r>
              <a:rPr lang="cs-CZ" sz="1100" b="0" dirty="0">
                <a:latin typeface="Arial" panose="020B0604020202020204" pitchFamily="34" charset="0"/>
                <a:cs typeface="Arial" panose="020B0604020202020204" pitchFamily="34" charset="0"/>
              </a:rPr>
              <a:t>(laik), </a:t>
            </a:r>
            <a:r>
              <a:rPr lang="cs-CZ" sz="1100" b="0" dirty="0" err="1">
                <a:latin typeface="Arial" panose="020B0604020202020204" pitchFamily="34" charset="0"/>
                <a:cs typeface="Arial" panose="020B0604020202020204" pitchFamily="34" charset="0"/>
              </a:rPr>
              <a:t>R.Tlustý</a:t>
            </a:r>
            <a:r>
              <a:rPr lang="cs-CZ" sz="1100" b="0" dirty="0">
                <a:latin typeface="Arial" panose="020B0604020202020204" pitchFamily="34" charset="0"/>
                <a:cs typeface="Arial" panose="020B0604020202020204" pitchFamily="34" charset="0"/>
              </a:rPr>
              <a:t>(laik)</a:t>
            </a:r>
          </a:p>
          <a:p>
            <a:pPr algn="just"/>
            <a:endParaRPr lang="cs-CZ" sz="1000" b="0" dirty="0">
              <a:latin typeface="Arial" panose="020B0604020202020204" pitchFamily="34" charset="0"/>
              <a:cs typeface="Arial" panose="020B0604020202020204" pitchFamily="34" charset="0"/>
            </a:endParaRPr>
          </a:p>
        </p:txBody>
      </p:sp>
      <p:sp>
        <p:nvSpPr>
          <p:cNvPr id="11" name="TextovéPole 10"/>
          <p:cNvSpPr txBox="1"/>
          <p:nvPr/>
        </p:nvSpPr>
        <p:spPr>
          <a:xfrm>
            <a:off x="5400576" y="91108"/>
            <a:ext cx="4680520" cy="1200329"/>
          </a:xfrm>
          <a:prstGeom prst="rect">
            <a:avLst/>
          </a:prstGeom>
          <a:blipFill>
            <a:blip r:embed="rId2"/>
            <a:tile tx="0" ty="0" sx="100000" sy="100000" flip="none" algn="tl"/>
          </a:blipFill>
          <a:ln w="63500">
            <a:solidFill>
              <a:srgbClr val="FF66FF"/>
            </a:solidFill>
          </a:ln>
          <a:effectLst>
            <a:softEdge rad="0"/>
          </a:effectLst>
        </p:spPr>
        <p:txBody>
          <a:bodyPr wrap="square" rtlCol="0">
            <a:spAutoFit/>
          </a:bodyPr>
          <a:lstStyle/>
          <a:p>
            <a:pPr algn="ctr"/>
            <a:r>
              <a:rPr lang="cs-CZ" sz="1800" dirty="0">
                <a:solidFill>
                  <a:schemeClr val="accent1">
                    <a:lumMod val="50000"/>
                  </a:schemeClr>
                </a:solidFill>
                <a:latin typeface="Arial Black" panose="020B0A04020102020204" pitchFamily="34" charset="0"/>
              </a:rPr>
              <a:t>Druhá nejvyšší porážka starších žáků v této sezóně. Po 3 zápasech nadstavbové části přeboru o 1. až 6. místo jsme bez bodu</a:t>
            </a:r>
          </a:p>
        </p:txBody>
      </p:sp>
    </p:spTree>
    <p:extLst>
      <p:ext uri="{BB962C8B-B14F-4D97-AF65-F5344CB8AC3E}">
        <p14:creationId xmlns:p14="http://schemas.microsoft.com/office/powerpoint/2010/main" val="2985955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7200776"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19</a:t>
            </a:r>
          </a:p>
        </p:txBody>
      </p:sp>
      <p:sp>
        <p:nvSpPr>
          <p:cNvPr id="5" name="TextovéPole 4"/>
          <p:cNvSpPr txBox="1"/>
          <p:nvPr/>
        </p:nvSpPr>
        <p:spPr>
          <a:xfrm>
            <a:off x="1800176" y="6998512"/>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30</a:t>
            </a:r>
          </a:p>
        </p:txBody>
      </p:sp>
      <p:pic>
        <p:nvPicPr>
          <p:cNvPr id="10" name="Obrázek 9"/>
          <p:cNvPicPr>
            <a:picLocks noChangeAspect="1"/>
          </p:cNvPicPr>
          <p:nvPr/>
        </p:nvPicPr>
        <p:blipFill>
          <a:blip r:embed="rId2"/>
          <a:stretch>
            <a:fillRect/>
          </a:stretch>
        </p:blipFill>
        <p:spPr>
          <a:xfrm>
            <a:off x="5729563" y="4195564"/>
            <a:ext cx="3611015" cy="2664000"/>
          </a:xfrm>
          <a:prstGeom prst="rect">
            <a:avLst/>
          </a:prstGeom>
          <a:ln w="41275">
            <a:solidFill>
              <a:srgbClr val="339933"/>
            </a:solidFill>
          </a:ln>
        </p:spPr>
      </p:pic>
      <p:pic>
        <p:nvPicPr>
          <p:cNvPr id="2" name="Obrázek 1"/>
          <p:cNvPicPr>
            <a:picLocks noChangeAspect="1"/>
          </p:cNvPicPr>
          <p:nvPr/>
        </p:nvPicPr>
        <p:blipFill>
          <a:blip r:embed="rId3"/>
          <a:stretch>
            <a:fillRect/>
          </a:stretch>
        </p:blipFill>
        <p:spPr>
          <a:xfrm>
            <a:off x="6264673" y="102141"/>
            <a:ext cx="3096344" cy="742950"/>
          </a:xfrm>
          <a:prstGeom prst="rect">
            <a:avLst/>
          </a:prstGeom>
        </p:spPr>
      </p:pic>
      <p:pic>
        <p:nvPicPr>
          <p:cNvPr id="3" name="Obrázek 2"/>
          <p:cNvPicPr>
            <a:picLocks noChangeAspect="1"/>
          </p:cNvPicPr>
          <p:nvPr/>
        </p:nvPicPr>
        <p:blipFill>
          <a:blip r:embed="rId4"/>
          <a:stretch>
            <a:fillRect/>
          </a:stretch>
        </p:blipFill>
        <p:spPr>
          <a:xfrm>
            <a:off x="5544593" y="811188"/>
            <a:ext cx="4536504" cy="571500"/>
          </a:xfrm>
          <a:prstGeom prst="rect">
            <a:avLst/>
          </a:prstGeom>
        </p:spPr>
      </p:pic>
      <p:pic>
        <p:nvPicPr>
          <p:cNvPr id="11" name="Obrázek 10"/>
          <p:cNvPicPr>
            <a:picLocks noChangeAspect="1"/>
          </p:cNvPicPr>
          <p:nvPr/>
        </p:nvPicPr>
        <p:blipFill>
          <a:blip r:embed="rId5"/>
          <a:stretch>
            <a:fillRect/>
          </a:stretch>
        </p:blipFill>
        <p:spPr>
          <a:xfrm>
            <a:off x="5459687" y="1501888"/>
            <a:ext cx="4706315" cy="2496534"/>
          </a:xfrm>
          <a:prstGeom prst="rect">
            <a:avLst/>
          </a:prstGeom>
        </p:spPr>
      </p:pic>
      <p:graphicFrame>
        <p:nvGraphicFramePr>
          <p:cNvPr id="12" name="Tabulka 11">
            <a:extLst>
              <a:ext uri="{FF2B5EF4-FFF2-40B4-BE49-F238E27FC236}">
                <a16:creationId xmlns:a16="http://schemas.microsoft.com/office/drawing/2014/main" id="{FB68FA43-80F4-4BCF-B2C8-A361813375CD}"/>
              </a:ext>
            </a:extLst>
          </p:cNvPr>
          <p:cNvGraphicFramePr>
            <a:graphicFrameLocks noGrp="1"/>
          </p:cNvGraphicFramePr>
          <p:nvPr>
            <p:extLst>
              <p:ext uri="{D42A27DB-BD31-4B8C-83A1-F6EECF244321}">
                <p14:modId xmlns:p14="http://schemas.microsoft.com/office/powerpoint/2010/main" val="3579122571"/>
              </p:ext>
            </p:extLst>
          </p:nvPr>
        </p:nvGraphicFramePr>
        <p:xfrm>
          <a:off x="216000" y="124071"/>
          <a:ext cx="4375419" cy="6552718"/>
        </p:xfrm>
        <a:graphic>
          <a:graphicData uri="http://schemas.openxmlformats.org/drawingml/2006/table">
            <a:tbl>
              <a:tblPr/>
              <a:tblGrid>
                <a:gridCol w="1456459">
                  <a:extLst>
                    <a:ext uri="{9D8B030D-6E8A-4147-A177-3AD203B41FA5}">
                      <a16:colId xmlns:a16="http://schemas.microsoft.com/office/drawing/2014/main" val="3380551131"/>
                    </a:ext>
                  </a:extLst>
                </a:gridCol>
                <a:gridCol w="2157493">
                  <a:extLst>
                    <a:ext uri="{9D8B030D-6E8A-4147-A177-3AD203B41FA5}">
                      <a16:colId xmlns:a16="http://schemas.microsoft.com/office/drawing/2014/main" val="2823399579"/>
                    </a:ext>
                  </a:extLst>
                </a:gridCol>
                <a:gridCol w="761467">
                  <a:extLst>
                    <a:ext uri="{9D8B030D-6E8A-4147-A177-3AD203B41FA5}">
                      <a16:colId xmlns:a16="http://schemas.microsoft.com/office/drawing/2014/main" val="1849977497"/>
                    </a:ext>
                  </a:extLst>
                </a:gridCol>
              </a:tblGrid>
              <a:tr h="1094101">
                <a:tc gridSpan="3">
                  <a:txBody>
                    <a:bodyPr/>
                    <a:lstStyle/>
                    <a:p>
                      <a:pPr algn="ctr" fontAlgn="ctr"/>
                      <a:r>
                        <a:rPr lang="cs-CZ" sz="1600" b="1" i="0" u="none" strike="noStrike" dirty="0">
                          <a:solidFill>
                            <a:srgbClr val="000000"/>
                          </a:solidFill>
                          <a:effectLst/>
                          <a:latin typeface="Arial Black" panose="020B0A04020102020204" pitchFamily="34" charset="0"/>
                        </a:rPr>
                        <a:t>Výsledky I.A třída dorostu finálová nadstavba Ústecký kraj</a:t>
                      </a:r>
                    </a:p>
                  </a:txBody>
                  <a:tcPr marL="9483" marR="9483" marT="948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7528243"/>
                  </a:ext>
                </a:extLst>
              </a:tr>
              <a:tr h="279345">
                <a:tc gridSpan="3">
                  <a:txBody>
                    <a:bodyPr/>
                    <a:lstStyle/>
                    <a:p>
                      <a:pPr algn="ctr" fontAlgn="ctr"/>
                      <a:r>
                        <a:rPr lang="cs-CZ" sz="1200" b="1" i="0" u="none" strike="noStrike">
                          <a:solidFill>
                            <a:srgbClr val="000000"/>
                          </a:solidFill>
                          <a:effectLst/>
                          <a:latin typeface="Arial" panose="020B0604020202020204" pitchFamily="34" charset="0"/>
                        </a:rPr>
                        <a:t>1.kolo</a:t>
                      </a:r>
                    </a:p>
                  </a:txBody>
                  <a:tcPr marL="9483" marR="9483" marT="948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0325287"/>
                  </a:ext>
                </a:extLst>
              </a:tr>
              <a:tr h="460551">
                <a:tc>
                  <a:txBody>
                    <a:bodyPr/>
                    <a:lstStyle/>
                    <a:p>
                      <a:pPr algn="ctr" fontAlgn="ctr"/>
                      <a:r>
                        <a:rPr lang="cs-CZ" sz="1200" b="1" i="0" u="none" strike="noStrike">
                          <a:solidFill>
                            <a:srgbClr val="000000"/>
                          </a:solidFill>
                          <a:effectLst/>
                          <a:latin typeface="Arial" panose="020B0604020202020204" pitchFamily="34" charset="0"/>
                        </a:rPr>
                        <a:t>Sobota 12. 5. 2018</a:t>
                      </a:r>
                    </a:p>
                  </a:txBody>
                  <a:tcPr marL="9483" marR="9483" marT="948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effectLst/>
                          <a:latin typeface="Arial" panose="020B0604020202020204" pitchFamily="34" charset="0"/>
                        </a:rPr>
                        <a:t>SK Plaston Šluknov  - TJ Mojžíř</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dirty="0">
                          <a:solidFill>
                            <a:srgbClr val="000000"/>
                          </a:solidFill>
                          <a:effectLst/>
                          <a:latin typeface="Arial" panose="020B0604020202020204" pitchFamily="34" charset="0"/>
                        </a:rPr>
                        <a:t>5:0(2:0)</a:t>
                      </a:r>
                    </a:p>
                  </a:txBody>
                  <a:tcPr marL="9483" marR="9483" marT="94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2647446912"/>
                  </a:ext>
                </a:extLst>
              </a:tr>
              <a:tr h="460551">
                <a:tc>
                  <a:txBody>
                    <a:bodyPr/>
                    <a:lstStyle/>
                    <a:p>
                      <a:pPr algn="ctr" fontAlgn="ctr"/>
                      <a:r>
                        <a:rPr lang="cs-CZ" sz="1200" b="1" i="0" u="none" strike="noStrike">
                          <a:solidFill>
                            <a:srgbClr val="000000"/>
                          </a:solidFill>
                          <a:effectLst/>
                          <a:latin typeface="Arial" panose="020B0604020202020204" pitchFamily="34" charset="0"/>
                        </a:rPr>
                        <a:t>Neděle 13. 5. 2018 17:00</a:t>
                      </a:r>
                    </a:p>
                  </a:txBody>
                  <a:tcPr marL="9483" marR="9483" marT="948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solidFill>
                            <a:srgbClr val="000000"/>
                          </a:solidFill>
                          <a:effectLst/>
                          <a:latin typeface="Arial" panose="020B0604020202020204" pitchFamily="34" charset="0"/>
                        </a:rPr>
                        <a:t>FK Jiskra Velké Březno - TJ Skorotice </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400" b="1" i="0" u="none" strike="noStrike" dirty="0">
                          <a:solidFill>
                            <a:srgbClr val="000000"/>
                          </a:solidFill>
                          <a:effectLst/>
                          <a:latin typeface="Arial" panose="020B0604020202020204" pitchFamily="34" charset="0"/>
                        </a:rPr>
                        <a:t>4:1(1:0)</a:t>
                      </a:r>
                    </a:p>
                  </a:txBody>
                  <a:tcPr marL="9483" marR="9483" marT="94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2978309147"/>
                  </a:ext>
                </a:extLst>
              </a:tr>
              <a:tr h="279345">
                <a:tc gridSpan="3">
                  <a:txBody>
                    <a:bodyPr/>
                    <a:lstStyle/>
                    <a:p>
                      <a:pPr algn="ctr" fontAlgn="ctr"/>
                      <a:r>
                        <a:rPr lang="cs-CZ" sz="1200" b="1" i="0" u="none" strike="noStrike">
                          <a:solidFill>
                            <a:srgbClr val="000000"/>
                          </a:solidFill>
                          <a:effectLst/>
                          <a:latin typeface="Arial" panose="020B0604020202020204" pitchFamily="34" charset="0"/>
                        </a:rPr>
                        <a:t>2.kolo</a:t>
                      </a:r>
                    </a:p>
                  </a:txBody>
                  <a:tcPr marL="9483" marR="9483" marT="948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342594585"/>
                  </a:ext>
                </a:extLst>
              </a:tr>
              <a:tr h="460551">
                <a:tc>
                  <a:txBody>
                    <a:bodyPr/>
                    <a:lstStyle/>
                    <a:p>
                      <a:pPr algn="ctr" fontAlgn="ctr"/>
                      <a:r>
                        <a:rPr lang="cs-CZ" sz="1200" b="1" i="0" u="none" strike="noStrike">
                          <a:solidFill>
                            <a:srgbClr val="000000"/>
                          </a:solidFill>
                          <a:effectLst/>
                          <a:latin typeface="Arial" panose="020B0604020202020204" pitchFamily="34" charset="0"/>
                        </a:rPr>
                        <a:t>Sobota 19. 5. 2018 </a:t>
                      </a:r>
                    </a:p>
                  </a:txBody>
                  <a:tcPr marL="9483" marR="9483" marT="948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TJ </a:t>
                      </a:r>
                      <a:r>
                        <a:rPr lang="cs-CZ" sz="1200" b="1" i="0" u="none" strike="noStrike" dirty="0" err="1">
                          <a:solidFill>
                            <a:srgbClr val="000000"/>
                          </a:solidFill>
                          <a:effectLst/>
                          <a:latin typeface="Arial" panose="020B0604020202020204" pitchFamily="34" charset="0"/>
                        </a:rPr>
                        <a:t>Mojžíř</a:t>
                      </a:r>
                      <a:r>
                        <a:rPr lang="cs-CZ" sz="1200" b="1" i="0" u="none" strike="noStrike" dirty="0">
                          <a:solidFill>
                            <a:srgbClr val="000000"/>
                          </a:solidFill>
                          <a:effectLst/>
                          <a:latin typeface="Arial" panose="020B0604020202020204" pitchFamily="34" charset="0"/>
                        </a:rPr>
                        <a:t> - FK Jiskra Velké Březno </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00"/>
                          </a:solidFill>
                          <a:effectLst/>
                          <a:latin typeface="Arial" panose="020B0604020202020204" pitchFamily="34" charset="0"/>
                        </a:rPr>
                        <a:t>5:0(2:0)</a:t>
                      </a:r>
                    </a:p>
                  </a:txBody>
                  <a:tcPr marL="9483" marR="9483" marT="94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1048660356"/>
                  </a:ext>
                </a:extLst>
              </a:tr>
              <a:tr h="460551">
                <a:tc>
                  <a:txBody>
                    <a:bodyPr/>
                    <a:lstStyle/>
                    <a:p>
                      <a:pPr algn="ctr" fontAlgn="ctr"/>
                      <a:r>
                        <a:rPr lang="cs-CZ" sz="1200" b="1" i="0" u="none" strike="noStrike">
                          <a:solidFill>
                            <a:srgbClr val="000000"/>
                          </a:solidFill>
                          <a:effectLst/>
                          <a:latin typeface="Arial" panose="020B0604020202020204" pitchFamily="34" charset="0"/>
                        </a:rPr>
                        <a:t>Sobota 19. 5. 2018 </a:t>
                      </a:r>
                    </a:p>
                  </a:txBody>
                  <a:tcPr marL="9483" marR="9483" marT="948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dirty="0">
                          <a:solidFill>
                            <a:srgbClr val="000000"/>
                          </a:solidFill>
                          <a:effectLst/>
                          <a:latin typeface="Arial" panose="020B0604020202020204" pitchFamily="34" charset="0"/>
                        </a:rPr>
                        <a:t>SK Štětí - SK </a:t>
                      </a:r>
                      <a:r>
                        <a:rPr lang="cs-CZ" sz="1200" b="1" i="0" u="none" strike="noStrike" dirty="0" err="1">
                          <a:solidFill>
                            <a:srgbClr val="000000"/>
                          </a:solidFill>
                          <a:effectLst/>
                          <a:latin typeface="Arial" panose="020B0604020202020204" pitchFamily="34" charset="0"/>
                        </a:rPr>
                        <a:t>Plaston</a:t>
                      </a:r>
                      <a:r>
                        <a:rPr lang="cs-CZ" sz="1200" b="1" i="0" u="none" strike="noStrike" dirty="0">
                          <a:solidFill>
                            <a:srgbClr val="000000"/>
                          </a:solidFill>
                          <a:effectLst/>
                          <a:latin typeface="Arial" panose="020B0604020202020204" pitchFamily="34" charset="0"/>
                        </a:rPr>
                        <a:t> Šluknov </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400" b="1" i="0" u="none" strike="noStrike" dirty="0">
                          <a:solidFill>
                            <a:srgbClr val="000000"/>
                          </a:solidFill>
                          <a:effectLst/>
                          <a:latin typeface="Arial" panose="020B0604020202020204" pitchFamily="34" charset="0"/>
                        </a:rPr>
                        <a:t>4:1(1:0)</a:t>
                      </a:r>
                    </a:p>
                  </a:txBody>
                  <a:tcPr marL="9483" marR="9483" marT="94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822481036"/>
                  </a:ext>
                </a:extLst>
              </a:tr>
              <a:tr h="279345">
                <a:tc gridSpan="3">
                  <a:txBody>
                    <a:bodyPr/>
                    <a:lstStyle/>
                    <a:p>
                      <a:pPr algn="ctr" fontAlgn="ctr"/>
                      <a:r>
                        <a:rPr lang="cs-CZ" sz="1200" b="1" i="0" u="none" strike="noStrike">
                          <a:solidFill>
                            <a:srgbClr val="000000"/>
                          </a:solidFill>
                          <a:effectLst/>
                          <a:latin typeface="Arial" panose="020B0604020202020204" pitchFamily="34" charset="0"/>
                        </a:rPr>
                        <a:t>3.kolo</a:t>
                      </a:r>
                    </a:p>
                  </a:txBody>
                  <a:tcPr marL="9483" marR="9483" marT="948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317756067"/>
                  </a:ext>
                </a:extLst>
              </a:tr>
              <a:tr h="460551">
                <a:tc>
                  <a:txBody>
                    <a:bodyPr/>
                    <a:lstStyle/>
                    <a:p>
                      <a:pPr algn="ctr" fontAlgn="ctr"/>
                      <a:r>
                        <a:rPr lang="cs-CZ" sz="1200" b="1" i="0" u="none" strike="noStrike">
                          <a:solidFill>
                            <a:srgbClr val="000000"/>
                          </a:solidFill>
                          <a:effectLst/>
                          <a:latin typeface="Arial" panose="020B0604020202020204" pitchFamily="34" charset="0"/>
                        </a:rPr>
                        <a:t>Neděle 27. 5. 2018</a:t>
                      </a:r>
                    </a:p>
                  </a:txBody>
                  <a:tcPr marL="9483" marR="9483" marT="948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effectLst/>
                          <a:latin typeface="Arial" panose="020B0604020202020204" pitchFamily="34" charset="0"/>
                        </a:rPr>
                        <a:t>FK Jiskra Velké Březno - SK Štětí</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solidFill>
                            <a:srgbClr val="000000"/>
                          </a:solidFill>
                          <a:effectLst/>
                          <a:latin typeface="Arial" panose="020B0604020202020204" pitchFamily="34" charset="0"/>
                        </a:rPr>
                        <a:t>4:1(1:0) </a:t>
                      </a:r>
                    </a:p>
                  </a:txBody>
                  <a:tcPr marL="9483" marR="9483" marT="94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770064201"/>
                  </a:ext>
                </a:extLst>
              </a:tr>
              <a:tr h="279345">
                <a:tc>
                  <a:txBody>
                    <a:bodyPr/>
                    <a:lstStyle/>
                    <a:p>
                      <a:pPr algn="ctr" fontAlgn="ctr"/>
                      <a:r>
                        <a:rPr lang="cs-CZ" sz="1200" b="1" i="0" u="none" strike="noStrike">
                          <a:solidFill>
                            <a:srgbClr val="000000"/>
                          </a:solidFill>
                          <a:effectLst/>
                          <a:latin typeface="Arial" panose="020B0604020202020204" pitchFamily="34" charset="0"/>
                        </a:rPr>
                        <a:t>Neděle 27. 5. 2018</a:t>
                      </a:r>
                    </a:p>
                  </a:txBody>
                  <a:tcPr marL="9483" marR="9483" marT="948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effectLst/>
                          <a:latin typeface="Arial" panose="020B0604020202020204" pitchFamily="34" charset="0"/>
                        </a:rPr>
                        <a:t>TJ Skorotice - TJ Mojžíř</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r>
                        <a:rPr lang="cs-CZ" sz="1200" b="1" i="0" u="none" strike="noStrike" dirty="0" smtClean="0">
                          <a:solidFill>
                            <a:srgbClr val="000000"/>
                          </a:solidFill>
                          <a:effectLst/>
                          <a:latin typeface="Arial" panose="020B0604020202020204" pitchFamily="34" charset="0"/>
                        </a:rPr>
                        <a:t>2:5(1:2)</a:t>
                      </a:r>
                      <a:endParaRPr lang="cs-CZ" sz="1200" b="1" i="0" u="none" strike="noStrike" dirty="0">
                        <a:solidFill>
                          <a:srgbClr val="000000"/>
                        </a:solidFill>
                        <a:effectLst/>
                        <a:latin typeface="Arial" panose="020B0604020202020204" pitchFamily="34" charset="0"/>
                      </a:endParaRPr>
                    </a:p>
                  </a:txBody>
                  <a:tcPr marL="9483" marR="9483" marT="94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597108367"/>
                  </a:ext>
                </a:extLst>
              </a:tr>
              <a:tr h="279345">
                <a:tc gridSpan="3">
                  <a:txBody>
                    <a:bodyPr/>
                    <a:lstStyle/>
                    <a:p>
                      <a:pPr algn="ctr" fontAlgn="ctr"/>
                      <a:r>
                        <a:rPr lang="cs-CZ" sz="1200" b="1" i="0" u="none" strike="noStrike">
                          <a:solidFill>
                            <a:srgbClr val="000000"/>
                          </a:solidFill>
                          <a:effectLst/>
                          <a:latin typeface="Arial" panose="020B0604020202020204" pitchFamily="34" charset="0"/>
                        </a:rPr>
                        <a:t>4.kolo</a:t>
                      </a:r>
                    </a:p>
                  </a:txBody>
                  <a:tcPr marL="9483" marR="9483" marT="948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2468936108"/>
                  </a:ext>
                </a:extLst>
              </a:tr>
              <a:tr h="279345">
                <a:tc>
                  <a:txBody>
                    <a:bodyPr/>
                    <a:lstStyle/>
                    <a:p>
                      <a:pPr algn="ctr" fontAlgn="ctr"/>
                      <a:r>
                        <a:rPr lang="cs-CZ" sz="1200" b="1" i="0" u="none" strike="noStrike">
                          <a:solidFill>
                            <a:srgbClr val="000000"/>
                          </a:solidFill>
                          <a:effectLst/>
                          <a:latin typeface="Arial" panose="020B0604020202020204" pitchFamily="34" charset="0"/>
                        </a:rPr>
                        <a:t>Neděle 3. 6. 2018 </a:t>
                      </a:r>
                    </a:p>
                  </a:txBody>
                  <a:tcPr marL="9483" marR="9483" marT="948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SK Štětí - TJ Skorotice</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483" marR="9483" marT="94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821296866"/>
                  </a:ext>
                </a:extLst>
              </a:tr>
              <a:tr h="460551">
                <a:tc>
                  <a:txBody>
                    <a:bodyPr/>
                    <a:lstStyle/>
                    <a:p>
                      <a:pPr algn="ctr" fontAlgn="ctr"/>
                      <a:r>
                        <a:rPr lang="cs-CZ" sz="1200" b="1" i="0" u="none" strike="noStrike">
                          <a:solidFill>
                            <a:srgbClr val="000000"/>
                          </a:solidFill>
                          <a:effectLst/>
                          <a:latin typeface="Arial" panose="020B0604020202020204" pitchFamily="34" charset="0"/>
                        </a:rPr>
                        <a:t>Neděle 3. 6. 2018</a:t>
                      </a:r>
                    </a:p>
                  </a:txBody>
                  <a:tcPr marL="9483" marR="9483" marT="948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SK Plaston Šluknov - FK Jiskra Velké Březno</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483" marR="9483" marT="94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extLst>
                  <a:ext uri="{0D108BD9-81ED-4DB2-BD59-A6C34878D82A}">
                    <a16:rowId xmlns:a16="http://schemas.microsoft.com/office/drawing/2014/main" val="3584200084"/>
                  </a:ext>
                </a:extLst>
              </a:tr>
              <a:tr h="279345">
                <a:tc gridSpan="3">
                  <a:txBody>
                    <a:bodyPr/>
                    <a:lstStyle/>
                    <a:p>
                      <a:pPr algn="ctr" fontAlgn="ctr"/>
                      <a:r>
                        <a:rPr lang="cs-CZ" sz="1200" b="1" i="0" u="none" strike="noStrike">
                          <a:solidFill>
                            <a:srgbClr val="000000"/>
                          </a:solidFill>
                          <a:effectLst/>
                          <a:latin typeface="Arial" panose="020B0604020202020204" pitchFamily="34" charset="0"/>
                        </a:rPr>
                        <a:t>5.kolo</a:t>
                      </a:r>
                    </a:p>
                  </a:txBody>
                  <a:tcPr marL="9483" marR="9483" marT="9483"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78315625"/>
                  </a:ext>
                </a:extLst>
              </a:tr>
              <a:tr h="279345">
                <a:tc>
                  <a:txBody>
                    <a:bodyPr/>
                    <a:lstStyle/>
                    <a:p>
                      <a:pPr algn="ctr" fontAlgn="ctr"/>
                      <a:r>
                        <a:rPr lang="cs-CZ" sz="1200" b="1" i="0" u="none" strike="noStrike">
                          <a:solidFill>
                            <a:srgbClr val="000000"/>
                          </a:solidFill>
                          <a:effectLst/>
                          <a:latin typeface="Arial" panose="020B0604020202020204" pitchFamily="34" charset="0"/>
                        </a:rPr>
                        <a:t>Neděle 10. 6. 2018</a:t>
                      </a:r>
                    </a:p>
                  </a:txBody>
                  <a:tcPr marL="9483" marR="9483" marT="948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effectLst/>
                          <a:latin typeface="Arial" panose="020B0604020202020204" pitchFamily="34" charset="0"/>
                        </a:rPr>
                        <a:t>TJ Mojžíř - SK Štětí</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effectLst/>
                          <a:latin typeface="Arial" panose="020B0604020202020204" pitchFamily="34" charset="0"/>
                        </a:rPr>
                        <a:t> </a:t>
                      </a:r>
                    </a:p>
                  </a:txBody>
                  <a:tcPr marL="9483" marR="9483" marT="94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2343339694"/>
                  </a:ext>
                </a:extLst>
              </a:tr>
              <a:tr h="460551">
                <a:tc>
                  <a:txBody>
                    <a:bodyPr/>
                    <a:lstStyle/>
                    <a:p>
                      <a:pPr algn="ctr" fontAlgn="ctr"/>
                      <a:r>
                        <a:rPr lang="cs-CZ" sz="1200" b="1" i="0" u="none" strike="noStrike">
                          <a:solidFill>
                            <a:srgbClr val="000000"/>
                          </a:solidFill>
                          <a:effectLst/>
                          <a:latin typeface="Arial" panose="020B0604020202020204" pitchFamily="34" charset="0"/>
                        </a:rPr>
                        <a:t>Neděle 10. 6. 2018</a:t>
                      </a:r>
                    </a:p>
                  </a:txBody>
                  <a:tcPr marL="9483" marR="9483" marT="9483" marB="0" anchor="ctr">
                    <a:lnL w="190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a:solidFill>
                            <a:srgbClr val="000000"/>
                          </a:solidFill>
                          <a:effectLst/>
                          <a:latin typeface="Arial" panose="020B0604020202020204" pitchFamily="34" charset="0"/>
                        </a:rPr>
                        <a:t>TJ Skorotice - SK Plaston Šluknov</a:t>
                      </a:r>
                    </a:p>
                  </a:txBody>
                  <a:tcPr marL="9483" marR="9483" marT="948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a:txBody>
                    <a:bodyPr/>
                    <a:lstStyle/>
                    <a:p>
                      <a:pPr algn="ctr" fontAlgn="ctr"/>
                      <a:r>
                        <a:rPr lang="cs-CZ" sz="1200" b="1" i="0" u="none" strike="noStrike" dirty="0">
                          <a:solidFill>
                            <a:srgbClr val="000000"/>
                          </a:solidFill>
                          <a:effectLst/>
                          <a:latin typeface="Arial" panose="020B0604020202020204" pitchFamily="34" charset="0"/>
                        </a:rPr>
                        <a:t> </a:t>
                      </a:r>
                    </a:p>
                  </a:txBody>
                  <a:tcPr marL="9483" marR="9483" marT="9483" marB="0" anchor="ctr">
                    <a:lnL w="63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extLst>
                  <a:ext uri="{0D108BD9-81ED-4DB2-BD59-A6C34878D82A}">
                    <a16:rowId xmlns:a16="http://schemas.microsoft.com/office/drawing/2014/main" val="1963097259"/>
                  </a:ext>
                </a:extLst>
              </a:tr>
            </a:tbl>
          </a:graphicData>
        </a:graphic>
      </p:graphicFrame>
    </p:spTree>
    <p:extLst>
      <p:ext uri="{BB962C8B-B14F-4D97-AF65-F5344CB8AC3E}">
        <p14:creationId xmlns:p14="http://schemas.microsoft.com/office/powerpoint/2010/main" val="3922676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ovéPole 14"/>
          <p:cNvSpPr txBox="1"/>
          <p:nvPr/>
        </p:nvSpPr>
        <p:spPr>
          <a:xfrm>
            <a:off x="1944192"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a:t>
            </a:r>
          </a:p>
        </p:txBody>
      </p:sp>
      <p:sp>
        <p:nvSpPr>
          <p:cNvPr id="11" name="TextovéPole 10"/>
          <p:cNvSpPr txBox="1"/>
          <p:nvPr/>
        </p:nvSpPr>
        <p:spPr>
          <a:xfrm>
            <a:off x="7560816" y="6931868"/>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47</a:t>
            </a:r>
          </a:p>
        </p:txBody>
      </p:sp>
      <p:sp>
        <p:nvSpPr>
          <p:cNvPr id="12" name="Rectangle 87"/>
          <p:cNvSpPr>
            <a:spLocks noChangeArrowheads="1"/>
          </p:cNvSpPr>
          <p:nvPr/>
        </p:nvSpPr>
        <p:spPr bwMode="auto">
          <a:xfrm>
            <a:off x="71984" y="55204"/>
            <a:ext cx="4617247" cy="900000"/>
          </a:xfrm>
          <a:prstGeom prst="rect">
            <a:avLst/>
          </a:prstGeom>
          <a:solidFill>
            <a:schemeClr val="accent2">
              <a:lumMod val="50000"/>
            </a:schemeClr>
          </a:solidFill>
          <a:ln w="60325" cmpd="sng">
            <a:solidFill>
              <a:srgbClr val="4BE34F"/>
            </a:solidFill>
            <a:prstDash val="solid"/>
            <a:headEnd/>
            <a:tailEnd/>
          </a:ln>
          <a:effectLst/>
        </p:spPr>
        <p:style>
          <a:lnRef idx="2">
            <a:schemeClr val="accent2"/>
          </a:lnRef>
          <a:fillRef idx="1">
            <a:schemeClr val="lt1"/>
          </a:fillRef>
          <a:effectRef idx="0">
            <a:schemeClr val="accent2"/>
          </a:effectRef>
          <a:fontRef idx="minor">
            <a:schemeClr val="dk1"/>
          </a:fontRef>
        </p:style>
        <p:txBody>
          <a:bodyPr wrap="square" lIns="0" tIns="0" rIns="0" bIns="0" numCol="1" spcCol="1116000" anchor="ctr" anchorCtr="1">
            <a:noAutofit/>
            <a:scene3d>
              <a:camera prst="orthographicFront">
                <a:rot lat="0" lon="0" rev="0"/>
              </a:camera>
              <a:lightRig rig="twoPt" dir="t"/>
            </a:scene3d>
            <a:sp3d extrusionH="57150" contourW="38100">
              <a:bevelT w="25400" h="38100"/>
              <a:extrusionClr>
                <a:schemeClr val="bg1"/>
              </a:extrusionClr>
              <a:contourClr>
                <a:schemeClr val="bg1"/>
              </a:contourClr>
            </a:sp3d>
          </a:bodyPr>
          <a:lstStyle/>
          <a:p>
            <a:pPr algn="ctr" eaLnBrk="0" hangingPunct="0">
              <a:defRPr/>
            </a:pPr>
            <a:r>
              <a:rPr lang="cs-CZ" sz="6600" dirty="0">
                <a:ln w="101600">
                  <a:solidFill>
                    <a:schemeClr val="tx1"/>
                  </a:solidFill>
                </a:ln>
                <a:solidFill>
                  <a:schemeClr val="accent2">
                    <a:lumMod val="50000"/>
                  </a:schemeClr>
                </a:solidFill>
                <a:latin typeface="KodchiangUPC" pitchFamily="18" charset="-34"/>
                <a:cs typeface="KodchiangUPC" pitchFamily="18" charset="-34"/>
              </a:rPr>
              <a:t> </a:t>
            </a:r>
            <a:r>
              <a:rPr lang="cs-CZ" sz="7200" dirty="0">
                <a:ln w="76200">
                  <a:noFill/>
                  <a:prstDash val="solid"/>
                </a:ln>
                <a:solidFill>
                  <a:srgbClr val="FFCC66"/>
                </a:solidFill>
                <a:effectLst/>
                <a:latin typeface="Gill Sans Ultra Bold" panose="020B0A02020104020203" pitchFamily="34" charset="-18"/>
                <a:ea typeface="Gungsuh" pitchFamily="18" charset="-127"/>
                <a:cs typeface="Arial" panose="020B0604020202020204" pitchFamily="34" charset="0"/>
              </a:rPr>
              <a:t>Vítáme</a:t>
            </a:r>
            <a:endParaRPr lang="cs-CZ" sz="15100" dirty="0">
              <a:ln w="76200">
                <a:noFill/>
                <a:prstDash val="solid"/>
              </a:ln>
              <a:solidFill>
                <a:srgbClr val="FFCC66"/>
              </a:solidFill>
              <a:effectLst/>
              <a:latin typeface="Gill Sans Ultra Bold" panose="020B0A02020104020203" pitchFamily="34" charset="-18"/>
              <a:ea typeface="Gungsuh" pitchFamily="18" charset="-127"/>
              <a:cs typeface="Arial" panose="020B0604020202020204" pitchFamily="34" charset="0"/>
            </a:endParaRPr>
          </a:p>
        </p:txBody>
      </p:sp>
      <p:sp>
        <p:nvSpPr>
          <p:cNvPr id="13" name="Rectangle 129"/>
          <p:cNvSpPr>
            <a:spLocks noChangeArrowheads="1"/>
          </p:cNvSpPr>
          <p:nvPr/>
        </p:nvSpPr>
        <p:spPr bwMode="auto">
          <a:xfrm>
            <a:off x="30746" y="1675284"/>
            <a:ext cx="4649750" cy="1008112"/>
          </a:xfrm>
          <a:prstGeom prst="rect">
            <a:avLst/>
          </a:prstGeom>
          <a:blipFill>
            <a:blip r:embed="rId3"/>
            <a:tile tx="0" ty="0" sx="100000" sy="100000" flip="none" algn="tl"/>
          </a:blipFill>
          <a:ln w="38100" cmpd="sng">
            <a:solidFill>
              <a:schemeClr val="tx1"/>
            </a:solidFill>
            <a:prstDash val="solid"/>
            <a:miter lim="800000"/>
            <a:headEnd/>
            <a:tailEnd/>
          </a:ln>
          <a:effectLst>
            <a:innerShdw blurRad="1168400" dir="1560000">
              <a:srgbClr val="FFFF00">
                <a:alpha val="50000"/>
              </a:srgbClr>
            </a:innerShdw>
          </a:effectLst>
        </p:spPr>
        <p:txBody>
          <a:bodyPr lIns="91425" tIns="45713" rIns="91425" bIns="45713" anchor="ctr"/>
          <a:lstStyle/>
          <a:p>
            <a:pPr algn="ctr" eaLnBrk="0" hangingPunct="0">
              <a:defRPr/>
            </a:pPr>
            <a:r>
              <a:rPr lang="cs-CZ" sz="6000" dirty="0">
                <a:ln w="3175">
                  <a:noFill/>
                </a:ln>
                <a:solidFill>
                  <a:srgbClr val="FF0066"/>
                </a:solidFill>
                <a:effectLst>
                  <a:outerShdw blurRad="38100" dist="38100" dir="2700000" algn="tl">
                    <a:srgbClr val="000000">
                      <a:alpha val="43137"/>
                    </a:srgbClr>
                  </a:outerShdw>
                </a:effectLst>
                <a:latin typeface="Rockwell Condensed" panose="02060603050405020104" pitchFamily="18" charset="0"/>
                <a:ea typeface="Verdana" pitchFamily="34" charset="0"/>
                <a:cs typeface="Arial" panose="020B0604020202020204" pitchFamily="34" charset="0"/>
              </a:rPr>
              <a:t>SK Štětí, </a:t>
            </a:r>
            <a:r>
              <a:rPr lang="cs-CZ" sz="6000" dirty="0" err="1">
                <a:ln w="3175">
                  <a:noFill/>
                </a:ln>
                <a:solidFill>
                  <a:srgbClr val="FF0066"/>
                </a:solidFill>
                <a:effectLst>
                  <a:outerShdw blurRad="38100" dist="38100" dir="2700000" algn="tl">
                    <a:srgbClr val="000000">
                      <a:alpha val="43137"/>
                    </a:srgbClr>
                  </a:outerShdw>
                </a:effectLst>
                <a:latin typeface="Rockwell Condensed" panose="02060603050405020104" pitchFamily="18" charset="0"/>
                <a:ea typeface="Verdana" pitchFamily="34" charset="0"/>
                <a:cs typeface="Arial" panose="020B0604020202020204" pitchFamily="34" charset="0"/>
              </a:rPr>
              <a:t>z.s</a:t>
            </a:r>
            <a:r>
              <a:rPr lang="cs-CZ" sz="6000" dirty="0">
                <a:ln w="3175">
                  <a:noFill/>
                </a:ln>
                <a:solidFill>
                  <a:srgbClr val="FF0066"/>
                </a:solidFill>
                <a:effectLst>
                  <a:outerShdw blurRad="38100" dist="38100" dir="2700000" algn="tl">
                    <a:srgbClr val="000000">
                      <a:alpha val="43137"/>
                    </a:srgbClr>
                  </a:outerShdw>
                </a:effectLst>
                <a:latin typeface="Rockwell Condensed" panose="02060603050405020104" pitchFamily="18" charset="0"/>
                <a:ea typeface="Verdana" pitchFamily="34" charset="0"/>
                <a:cs typeface="Arial" panose="020B0604020202020204" pitchFamily="34" charset="0"/>
              </a:rPr>
              <a:t>.</a:t>
            </a:r>
          </a:p>
        </p:txBody>
      </p:sp>
      <p:sp>
        <p:nvSpPr>
          <p:cNvPr id="14" name="Text Box 148"/>
          <p:cNvSpPr txBox="1">
            <a:spLocks noChangeArrowheads="1"/>
          </p:cNvSpPr>
          <p:nvPr/>
        </p:nvSpPr>
        <p:spPr bwMode="auto">
          <a:xfrm>
            <a:off x="111490" y="3997552"/>
            <a:ext cx="4577741" cy="2492976"/>
          </a:xfrm>
          <a:prstGeom prst="rect">
            <a:avLst/>
          </a:prstGeom>
          <a:pattFill prst="horzBrick">
            <a:fgClr>
              <a:srgbClr val="FFFF00"/>
            </a:fgClr>
            <a:bgClr>
              <a:schemeClr val="bg1"/>
            </a:bgClr>
          </a:pattFill>
          <a:ln w="53975" cmpd="sng">
            <a:solidFill>
              <a:schemeClr val="tx1"/>
            </a:solidFill>
            <a:prstDash val="sysDash"/>
            <a:miter lim="800000"/>
            <a:headEnd/>
            <a:tailEnd/>
          </a:ln>
          <a:effectLst>
            <a:innerShdw blurRad="63500" dist="88900" dir="6600000">
              <a:schemeClr val="accent1">
                <a:lumMod val="20000"/>
                <a:lumOff val="80000"/>
                <a:alpha val="50000"/>
              </a:schemeClr>
            </a:innerShdw>
            <a:softEdge rad="0"/>
          </a:effectLst>
          <a:scene3d>
            <a:camera prst="orthographicFront"/>
            <a:lightRig rig="threePt" dir="t"/>
          </a:scene3d>
          <a:sp3d contourW="12700">
            <a:bevelT w="0" h="19050" prst="relaxedInset"/>
            <a:bevelB prst="angle"/>
            <a:contourClr>
              <a:schemeClr val="accent2">
                <a:lumMod val="20000"/>
                <a:lumOff val="80000"/>
              </a:schemeClr>
            </a:contourClr>
          </a:sp3d>
        </p:spPr>
        <p:txBody>
          <a:bodyPr wrap="square" lIns="91425" tIns="45713" rIns="91425" bIns="45713">
            <a:spAutoFit/>
          </a:bodyPr>
          <a:lstStyle/>
          <a:p>
            <a:pPr algn="ctr" eaLnBrk="0" hangingPunct="0">
              <a:defRPr/>
            </a:pPr>
            <a:r>
              <a:rPr lang="cs-CZ" sz="2000" u="sng" dirty="0">
                <a:ln w="19050">
                  <a:noFill/>
                </a:ln>
                <a:solidFill>
                  <a:srgbClr val="336600"/>
                </a:solidFill>
                <a:effectLst>
                  <a:outerShdw blurRad="38100" dist="38100" dir="2700000" algn="tl">
                    <a:srgbClr val="000000">
                      <a:alpha val="43137"/>
                    </a:srgbClr>
                  </a:outerShdw>
                </a:effectLst>
                <a:latin typeface="Britannic Bold" panose="020B0903060703020204" pitchFamily="34" charset="0"/>
                <a:ea typeface="GungsuhChe" pitchFamily="49" charset="-127"/>
                <a:cs typeface="Arial" panose="020B0604020202020204" pitchFamily="34" charset="0"/>
              </a:rPr>
              <a:t>Hlavního rozhodčího</a:t>
            </a:r>
          </a:p>
          <a:p>
            <a:pPr algn="ctr" eaLnBrk="0" hangingPunct="0">
              <a:defRPr/>
            </a:pPr>
            <a:r>
              <a:rPr lang="cs-CZ" sz="2400" dirty="0" err="1">
                <a:ln w="3175">
                  <a:noFill/>
                </a:ln>
                <a:solidFill>
                  <a:srgbClr val="A50021"/>
                </a:solidFill>
                <a:effectLst>
                  <a:outerShdw blurRad="38100" dist="38100" dir="2700000" algn="tl">
                    <a:srgbClr val="000000">
                      <a:alpha val="43137"/>
                    </a:srgbClr>
                  </a:outerShdw>
                </a:effectLst>
                <a:latin typeface="Comic Sans MS" panose="030F0702030302020204" pitchFamily="66" charset="0"/>
                <a:ea typeface="GungsuhChe" pitchFamily="49" charset="-127"/>
                <a:cs typeface="Arial" panose="020B0604020202020204" pitchFamily="34" charset="0"/>
              </a:rPr>
              <a:t>Jense</a:t>
            </a:r>
            <a:r>
              <a:rPr lang="cs-CZ" sz="2400" dirty="0">
                <a:ln w="3175">
                  <a:noFill/>
                </a:ln>
                <a:solidFill>
                  <a:srgbClr val="A50021"/>
                </a:solidFill>
                <a:effectLst>
                  <a:outerShdw blurRad="38100" dist="38100" dir="2700000" algn="tl">
                    <a:srgbClr val="000000">
                      <a:alpha val="43137"/>
                    </a:srgbClr>
                  </a:outerShdw>
                </a:effectLst>
                <a:latin typeface="Comic Sans MS" panose="030F0702030302020204" pitchFamily="66" charset="0"/>
                <a:ea typeface="GungsuhChe" pitchFamily="49" charset="-127"/>
                <a:cs typeface="Arial" panose="020B0604020202020204" pitchFamily="34" charset="0"/>
              </a:rPr>
              <a:t> </a:t>
            </a:r>
            <a:r>
              <a:rPr lang="cs-CZ" sz="2400" dirty="0" err="1">
                <a:ln w="3175">
                  <a:noFill/>
                </a:ln>
                <a:solidFill>
                  <a:srgbClr val="A50021"/>
                </a:solidFill>
                <a:effectLst>
                  <a:outerShdw blurRad="38100" dist="38100" dir="2700000" algn="tl">
                    <a:srgbClr val="000000">
                      <a:alpha val="43137"/>
                    </a:srgbClr>
                  </a:outerShdw>
                </a:effectLst>
                <a:latin typeface="Comic Sans MS" panose="030F0702030302020204" pitchFamily="66" charset="0"/>
                <a:ea typeface="GungsuhChe" pitchFamily="49" charset="-127"/>
                <a:cs typeface="Arial" panose="020B0604020202020204" pitchFamily="34" charset="0"/>
              </a:rPr>
              <a:t>Fladeho</a:t>
            </a:r>
            <a:endParaRPr lang="cs-CZ" sz="2400" dirty="0">
              <a:ln w="3175">
                <a:noFill/>
              </a:ln>
              <a:solidFill>
                <a:srgbClr val="A50021"/>
              </a:solidFill>
              <a:effectLst>
                <a:outerShdw blurRad="38100" dist="38100" dir="2700000" algn="tl">
                  <a:srgbClr val="000000">
                    <a:alpha val="43137"/>
                  </a:srgbClr>
                </a:outerShdw>
              </a:effectLst>
              <a:latin typeface="Comic Sans MS" panose="030F0702030302020204" pitchFamily="66" charset="0"/>
              <a:ea typeface="GungsuhChe" pitchFamily="49" charset="-127"/>
              <a:cs typeface="Arial" panose="020B0604020202020204" pitchFamily="34" charset="0"/>
            </a:endParaRPr>
          </a:p>
          <a:p>
            <a:pPr algn="ctr" eaLnBrk="0" hangingPunct="0">
              <a:defRPr/>
            </a:pPr>
            <a:r>
              <a:rPr lang="cs-CZ" sz="2000" u="sng" dirty="0">
                <a:ln w="19050">
                  <a:noFill/>
                </a:ln>
                <a:solidFill>
                  <a:srgbClr val="336600"/>
                </a:solidFill>
                <a:effectLst>
                  <a:outerShdw blurRad="38100" dist="38100" dir="2700000" algn="tl">
                    <a:srgbClr val="000000">
                      <a:alpha val="43137"/>
                    </a:srgbClr>
                  </a:outerShdw>
                </a:effectLst>
                <a:latin typeface="Britannic Bold" panose="020B0903060703020204" pitchFamily="34" charset="0"/>
                <a:ea typeface="GungsuhChe" pitchFamily="49" charset="-127"/>
                <a:cs typeface="Arial" panose="020B0604020202020204" pitchFamily="34" charset="0"/>
              </a:rPr>
              <a:t>Asistenty hlavního rozhodčího</a:t>
            </a:r>
          </a:p>
          <a:p>
            <a:pPr algn="ctr" eaLnBrk="0" hangingPunct="0">
              <a:defRPr/>
            </a:pPr>
            <a:r>
              <a:rPr lang="cs-CZ" sz="2400" dirty="0">
                <a:ln w="3175">
                  <a:noFill/>
                </a:ln>
                <a:solidFill>
                  <a:srgbClr val="A50021"/>
                </a:solidFill>
                <a:effectLst>
                  <a:outerShdw blurRad="38100" dist="38100" dir="2700000" algn="tl">
                    <a:srgbClr val="000000">
                      <a:alpha val="43137"/>
                    </a:srgbClr>
                  </a:outerShdw>
                </a:effectLst>
                <a:latin typeface="Comic Sans MS" panose="030F0702030302020204" pitchFamily="66" charset="0"/>
                <a:ea typeface="GungsuhChe" pitchFamily="49" charset="-127"/>
                <a:cs typeface="Arial" panose="020B0604020202020204" pitchFamily="34" charset="0"/>
              </a:rPr>
              <a:t>Jiřího Šmída</a:t>
            </a:r>
          </a:p>
          <a:p>
            <a:pPr algn="ctr" eaLnBrk="0" hangingPunct="0">
              <a:defRPr/>
            </a:pPr>
            <a:r>
              <a:rPr lang="cs-CZ" sz="2400" dirty="0">
                <a:ln w="3175">
                  <a:noFill/>
                </a:ln>
                <a:solidFill>
                  <a:srgbClr val="A50021"/>
                </a:solidFill>
                <a:effectLst>
                  <a:outerShdw blurRad="38100" dist="38100" dir="2700000" algn="tl">
                    <a:srgbClr val="000000">
                      <a:alpha val="43137"/>
                    </a:srgbClr>
                  </a:outerShdw>
                </a:effectLst>
                <a:latin typeface="Comic Sans MS" panose="030F0702030302020204" pitchFamily="66" charset="0"/>
                <a:ea typeface="GungsuhChe" pitchFamily="49" charset="-127"/>
                <a:cs typeface="Arial" panose="020B0604020202020204" pitchFamily="34" charset="0"/>
              </a:rPr>
              <a:t>Josefa Zítka</a:t>
            </a:r>
          </a:p>
          <a:p>
            <a:pPr algn="ctr" eaLnBrk="0" hangingPunct="0">
              <a:defRPr/>
            </a:pPr>
            <a:r>
              <a:rPr lang="cs-CZ" sz="2000" u="sng" dirty="0">
                <a:ln w="19050">
                  <a:noFill/>
                </a:ln>
                <a:solidFill>
                  <a:srgbClr val="336600"/>
                </a:solidFill>
                <a:effectLst>
                  <a:outerShdw blurRad="38100" dist="38100" dir="2700000" algn="tl">
                    <a:srgbClr val="000000">
                      <a:alpha val="43137"/>
                    </a:srgbClr>
                  </a:outerShdw>
                </a:effectLst>
                <a:latin typeface="Britannic Bold" panose="020B0903060703020204" pitchFamily="34" charset="0"/>
                <a:ea typeface="GungsuhChe" pitchFamily="49" charset="-127"/>
                <a:cs typeface="Arial" panose="020B0604020202020204" pitchFamily="34" charset="0"/>
              </a:rPr>
              <a:t>Delegáta ÚKFS</a:t>
            </a:r>
          </a:p>
          <a:p>
            <a:pPr eaLnBrk="0" hangingPunct="0">
              <a:defRPr/>
            </a:pPr>
            <a:r>
              <a:rPr lang="cs-CZ" sz="1800" dirty="0">
                <a:ln w="3175">
                  <a:noFill/>
                </a:ln>
                <a:solidFill>
                  <a:schemeClr val="tx1">
                    <a:lumMod val="95000"/>
                    <a:lumOff val="5000"/>
                  </a:schemeClr>
                </a:solidFill>
                <a:effectLst>
                  <a:outerShdw blurRad="38100" dist="38100" dir="2700000" algn="tl">
                    <a:srgbClr val="000000">
                      <a:alpha val="43137"/>
                    </a:srgbClr>
                  </a:outerShdw>
                </a:effectLst>
                <a:latin typeface="Arial" panose="020B0604020202020204" pitchFamily="34" charset="0"/>
                <a:ea typeface="GungsuhChe" pitchFamily="49" charset="-127"/>
                <a:cs typeface="Arial" panose="020B0604020202020204" pitchFamily="34" charset="0"/>
              </a:rPr>
              <a:t>                </a:t>
            </a:r>
            <a:r>
              <a:rPr lang="cs-CZ" sz="2400" dirty="0">
                <a:ln w="3175">
                  <a:noFill/>
                </a:ln>
                <a:solidFill>
                  <a:srgbClr val="A50021"/>
                </a:solidFill>
                <a:effectLst>
                  <a:outerShdw blurRad="38100" dist="38100" dir="2700000" algn="tl">
                    <a:srgbClr val="000000">
                      <a:alpha val="43137"/>
                    </a:srgbClr>
                  </a:outerShdw>
                </a:effectLst>
                <a:latin typeface="Comic Sans MS" panose="030F0702030302020204" pitchFamily="66" charset="0"/>
                <a:ea typeface="GungsuhChe" pitchFamily="49" charset="-127"/>
                <a:cs typeface="Arial" panose="020B0604020202020204" pitchFamily="34" charset="0"/>
              </a:rPr>
              <a:t>Miloslava Žilku</a:t>
            </a:r>
            <a:endParaRPr lang="cs-CZ" sz="2000" dirty="0">
              <a:ln w="3175">
                <a:noFill/>
              </a:ln>
              <a:solidFill>
                <a:srgbClr val="A50021"/>
              </a:solidFill>
              <a:effectLst>
                <a:outerShdw blurRad="38100" dist="38100" dir="2700000" algn="tl">
                  <a:srgbClr val="000000">
                    <a:alpha val="43137"/>
                  </a:srgbClr>
                </a:outerShdw>
              </a:effectLst>
              <a:latin typeface="Comic Sans MS" panose="030F0702030302020204" pitchFamily="66" charset="0"/>
              <a:ea typeface="GungsuhChe" pitchFamily="49" charset="-127"/>
              <a:cs typeface="Arial" panose="020B0604020202020204" pitchFamily="34" charset="0"/>
            </a:endParaRPr>
          </a:p>
        </p:txBody>
      </p:sp>
      <p:sp>
        <p:nvSpPr>
          <p:cNvPr id="16" name="TextovéPole 15"/>
          <p:cNvSpPr txBox="1"/>
          <p:nvPr/>
        </p:nvSpPr>
        <p:spPr>
          <a:xfrm>
            <a:off x="71984" y="1027212"/>
            <a:ext cx="4608512" cy="584775"/>
          </a:xfrm>
          <a:prstGeom prst="rect">
            <a:avLst/>
          </a:prstGeom>
          <a:gradFill flip="none" rotWithShape="1">
            <a:gsLst>
              <a:gs pos="31000">
                <a:srgbClr val="FFFF00"/>
              </a:gs>
              <a:gs pos="68000">
                <a:srgbClr val="FF7C80"/>
              </a:gs>
            </a:gsLst>
            <a:lin ang="5400000" scaled="1"/>
            <a:tileRect/>
          </a:gradFill>
          <a:ln w="28575" cap="rnd">
            <a:solidFill>
              <a:srgbClr val="9999FF"/>
            </a:solidFill>
            <a:bevel/>
          </a:ln>
          <a:effectLst/>
        </p:spPr>
        <p:txBody>
          <a:bodyPr wrap="square" rtlCol="0">
            <a:spAutoFit/>
            <a:scene3d>
              <a:camera prst="orthographicFront"/>
              <a:lightRig rig="freezing" dir="t"/>
            </a:scene3d>
            <a:sp3d contourW="6350" prstMaterial="matte">
              <a:extrusionClr>
                <a:schemeClr val="bg1"/>
              </a:extrusionClr>
              <a:contourClr>
                <a:schemeClr val="bg1"/>
              </a:contourClr>
            </a:sp3d>
          </a:bodyPr>
          <a:lstStyle/>
          <a:p>
            <a:pPr algn="ctr" defTabSz="954088"/>
            <a:r>
              <a:rPr lang="cs-CZ" sz="1600" i="1" dirty="0">
                <a:effectLst/>
                <a:latin typeface="Constantia" panose="02030602050306030303" pitchFamily="18" charset="0"/>
                <a:ea typeface="Segoe UI Black" panose="020B0A02040204020203" pitchFamily="34" charset="0"/>
                <a:cs typeface="Arial" panose="020B0604020202020204" pitchFamily="34" charset="0"/>
              </a:rPr>
              <a:t>Při příležitosti dnešního utkání Ústeckého přeboru funkcionáře, hráče a příznivce</a:t>
            </a:r>
          </a:p>
        </p:txBody>
      </p:sp>
      <p:sp>
        <p:nvSpPr>
          <p:cNvPr id="18" name="Rectangle 129"/>
          <p:cNvSpPr>
            <a:spLocks noChangeArrowheads="1"/>
          </p:cNvSpPr>
          <p:nvPr/>
        </p:nvSpPr>
        <p:spPr bwMode="auto">
          <a:xfrm>
            <a:off x="71984" y="2827412"/>
            <a:ext cx="4608512" cy="1008112"/>
          </a:xfrm>
          <a:prstGeom prst="rect">
            <a:avLst/>
          </a:prstGeom>
          <a:blipFill>
            <a:blip r:embed="rId3"/>
            <a:tile tx="0" ty="0" sx="100000" sy="100000" flip="none" algn="tl"/>
          </a:blipFill>
          <a:ln w="31750" cmpd="sng">
            <a:solidFill>
              <a:schemeClr val="tx1"/>
            </a:solidFill>
            <a:prstDash val="solid"/>
            <a:miter lim="800000"/>
            <a:headEnd/>
            <a:tailEnd/>
          </a:ln>
          <a:effectLst>
            <a:innerShdw blurRad="647700" dist="1498600">
              <a:srgbClr val="99FF33">
                <a:alpha val="61961"/>
              </a:srgbClr>
            </a:innerShdw>
          </a:effectLst>
          <a:scene3d>
            <a:camera prst="orthographicFront"/>
            <a:lightRig rig="threePt" dir="t"/>
          </a:scene3d>
          <a:sp3d>
            <a:extrusionClr>
              <a:schemeClr val="bg1"/>
            </a:extrusionClr>
            <a:contourClr>
              <a:schemeClr val="bg1"/>
            </a:contourClr>
          </a:sp3d>
        </p:spPr>
        <p:txBody>
          <a:bodyPr lIns="91425" tIns="45713" rIns="91425" bIns="45713" anchor="ctr"/>
          <a:lstStyle/>
          <a:p>
            <a:pPr algn="ctr" eaLnBrk="0" hangingPunct="0">
              <a:defRPr/>
            </a:pPr>
            <a:r>
              <a:rPr lang="cs-CZ" sz="6600" dirty="0">
                <a:ln w="28575" cap="rnd" cmpd="dbl">
                  <a:noFill/>
                  <a:bevel/>
                </a:ln>
                <a:solidFill>
                  <a:srgbClr val="3333CC"/>
                </a:solidFill>
                <a:effectLst>
                  <a:outerShdw blurRad="38100" dist="38100" dir="2700000" algn="tl">
                    <a:srgbClr val="000000">
                      <a:alpha val="43137"/>
                    </a:srgbClr>
                  </a:outerShdw>
                </a:effectLst>
                <a:latin typeface="Rockwell Condensed" panose="02060603050405020104" pitchFamily="18" charset="0"/>
                <a:ea typeface="Gungsuh" pitchFamily="18" charset="-127"/>
                <a:cs typeface="Arial" panose="020B0604020202020204" pitchFamily="34" charset="0"/>
              </a:rPr>
              <a:t>TJ Krupka</a:t>
            </a:r>
          </a:p>
        </p:txBody>
      </p:sp>
      <p:sp>
        <p:nvSpPr>
          <p:cNvPr id="19" name="TextovéPole 18"/>
          <p:cNvSpPr txBox="1"/>
          <p:nvPr/>
        </p:nvSpPr>
        <p:spPr>
          <a:xfrm>
            <a:off x="5472596" y="103302"/>
            <a:ext cx="4608488" cy="2677656"/>
          </a:xfrm>
          <a:prstGeom prst="rect">
            <a:avLst/>
          </a:prstGeom>
          <a:blipFill dpi="0" rotWithShape="1">
            <a:blip r:embed="rId4">
              <a:alphaModFix amt="76000"/>
            </a:blip>
            <a:srcRect/>
            <a:stretch>
              <a:fillRect/>
            </a:stretch>
          </a:blipFill>
          <a:ln w="101600">
            <a:solidFill>
              <a:schemeClr val="accent1"/>
            </a:solidFill>
            <a:prstDash val="sysDot"/>
          </a:ln>
          <a:effectLst>
            <a:softEdge rad="0"/>
          </a:effectLst>
        </p:spPr>
        <p:txBody>
          <a:bodyPr wrap="square" numCol="1" spcCol="0" rtlCol="0">
            <a:spAutoFit/>
          </a:bodyPr>
          <a:lstStyle/>
          <a:p>
            <a:pPr algn="ctr"/>
            <a:r>
              <a:rPr lang="cs-CZ" sz="4200" dirty="0">
                <a:solidFill>
                  <a:srgbClr val="FF0066"/>
                </a:solidFill>
                <a:latin typeface="Rockwell Extra Bold" panose="02060903040505020403" pitchFamily="18" charset="0"/>
              </a:rPr>
              <a:t>Poslední letošní zápas mužstva dospělých</a:t>
            </a:r>
          </a:p>
        </p:txBody>
      </p:sp>
      <p:sp>
        <p:nvSpPr>
          <p:cNvPr id="21" name="TextovéPole 20"/>
          <p:cNvSpPr txBox="1"/>
          <p:nvPr/>
        </p:nvSpPr>
        <p:spPr>
          <a:xfrm>
            <a:off x="5472596" y="2951098"/>
            <a:ext cx="4608488" cy="3908762"/>
          </a:xfrm>
          <a:prstGeom prst="rect">
            <a:avLst/>
          </a:prstGeom>
          <a:blipFill>
            <a:blip r:embed="rId5">
              <a:extLst>
                <a:ext uri="{BEBA8EAE-BF5A-486C-A8C5-ECC9F3942E4B}">
                  <a14:imgProps xmlns:a14="http://schemas.microsoft.com/office/drawing/2010/main">
                    <a14:imgLayer r:embed="rId6">
                      <a14:imgEffect>
                        <a14:artisticPlasticWrap/>
                      </a14:imgEffect>
                      <a14:imgEffect>
                        <a14:sharpenSoften amount="-39000"/>
                      </a14:imgEffect>
                      <a14:imgEffect>
                        <a14:brightnessContrast bright="26000" contrast="-15000"/>
                      </a14:imgEffect>
                    </a14:imgLayer>
                  </a14:imgProps>
                </a:ext>
              </a:extLst>
            </a:blip>
            <a:stretch>
              <a:fillRect/>
            </a:stretch>
          </a:blipFill>
          <a:effectLst>
            <a:glow rad="101600">
              <a:srgbClr val="FFC000">
                <a:alpha val="40000"/>
              </a:srgbClr>
            </a:glow>
            <a:softEdge rad="317500"/>
          </a:effectLst>
        </p:spPr>
        <p:txBody>
          <a:bodyPr wrap="square" rtlCol="0">
            <a:spAutoFit/>
          </a:bodyPr>
          <a:lstStyle/>
          <a:p>
            <a:pPr algn="ctr"/>
            <a:r>
              <a:rPr lang="cs-CZ" sz="4400" dirty="0">
                <a:solidFill>
                  <a:srgbClr val="CC0000"/>
                </a:solidFill>
                <a:latin typeface="Arial Black" panose="020B0A04020102020204" pitchFamily="34" charset="0"/>
              </a:rPr>
              <a:t>SK Štětí -</a:t>
            </a:r>
          </a:p>
          <a:p>
            <a:pPr algn="ctr"/>
            <a:r>
              <a:rPr lang="cs-CZ" sz="4400" dirty="0">
                <a:solidFill>
                  <a:srgbClr val="0000FF"/>
                </a:solidFill>
                <a:latin typeface="Arial Black" panose="020B0A04020102020204" pitchFamily="34" charset="0"/>
              </a:rPr>
              <a:t>TJ Spartak Perštejn</a:t>
            </a:r>
          </a:p>
          <a:p>
            <a:pPr algn="ctr"/>
            <a:endParaRPr lang="cs-CZ" sz="4400" dirty="0">
              <a:latin typeface="Arial Black" panose="020B0A04020102020204" pitchFamily="34" charset="0"/>
            </a:endParaRPr>
          </a:p>
          <a:p>
            <a:pPr algn="ctr"/>
            <a:r>
              <a:rPr lang="cs-CZ" sz="3600" dirty="0">
                <a:latin typeface="Arial Black" panose="020B0A04020102020204" pitchFamily="34" charset="0"/>
              </a:rPr>
              <a:t>sobota 16.6.2018</a:t>
            </a:r>
          </a:p>
          <a:p>
            <a:pPr algn="ctr"/>
            <a:r>
              <a:rPr lang="cs-CZ" sz="3600" dirty="0">
                <a:latin typeface="Arial Black" panose="020B0A04020102020204" pitchFamily="34" charset="0"/>
              </a:rPr>
              <a:t>10:15 hod</a:t>
            </a:r>
          </a:p>
        </p:txBody>
      </p:sp>
      <p:pic>
        <p:nvPicPr>
          <p:cNvPr id="25" name="Obrázek 24"/>
          <p:cNvPicPr>
            <a:picLocks noChangeAspect="1"/>
          </p:cNvPicPr>
          <p:nvPr/>
        </p:nvPicPr>
        <p:blipFill>
          <a:blip r:embed="rId7"/>
          <a:stretch>
            <a:fillRect/>
          </a:stretch>
        </p:blipFill>
        <p:spPr>
          <a:xfrm>
            <a:off x="7857255" y="5077652"/>
            <a:ext cx="971999" cy="504000"/>
          </a:xfrm>
          <a:prstGeom prst="rect">
            <a:avLst/>
          </a:prstGeom>
        </p:spPr>
      </p:pic>
      <p:pic>
        <p:nvPicPr>
          <p:cNvPr id="26" name="Obrázek 25" descr="Vector Logos, &lt;strong&gt;Logo&lt;/strong&gt; Templates Free Download | seek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70186" y="4987652"/>
            <a:ext cx="675479" cy="684000"/>
          </a:xfrm>
          <a:prstGeom prst="rect">
            <a:avLst/>
          </a:prstGeom>
        </p:spPr>
      </p:pic>
      <p:pic>
        <p:nvPicPr>
          <p:cNvPr id="2" name="Obrázek 1"/>
          <p:cNvPicPr>
            <a:picLocks noChangeAspect="1"/>
          </p:cNvPicPr>
          <p:nvPr/>
        </p:nvPicPr>
        <p:blipFill>
          <a:blip r:embed="rId9"/>
          <a:stretch>
            <a:fillRect/>
          </a:stretch>
        </p:blipFill>
        <p:spPr>
          <a:xfrm>
            <a:off x="648048" y="6573856"/>
            <a:ext cx="757833" cy="573456"/>
          </a:xfrm>
          <a:prstGeom prst="rect">
            <a:avLst/>
          </a:prstGeom>
        </p:spPr>
      </p:pic>
      <p:pic>
        <p:nvPicPr>
          <p:cNvPr id="3" name="Obrázek 2"/>
          <p:cNvPicPr>
            <a:picLocks noChangeAspect="1"/>
          </p:cNvPicPr>
          <p:nvPr/>
        </p:nvPicPr>
        <p:blipFill>
          <a:blip r:embed="rId10"/>
          <a:stretch>
            <a:fillRect/>
          </a:stretch>
        </p:blipFill>
        <p:spPr>
          <a:xfrm>
            <a:off x="3105380" y="6639608"/>
            <a:ext cx="667717" cy="50231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p:cNvSpPr txBox="1"/>
          <p:nvPr/>
        </p:nvSpPr>
        <p:spPr>
          <a:xfrm>
            <a:off x="1728168" y="7002164"/>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20</a:t>
            </a:r>
          </a:p>
        </p:txBody>
      </p:sp>
      <p:sp>
        <p:nvSpPr>
          <p:cNvPr id="7" name="TextovéPole 6"/>
          <p:cNvSpPr txBox="1"/>
          <p:nvPr/>
        </p:nvSpPr>
        <p:spPr>
          <a:xfrm>
            <a:off x="7423351"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29</a:t>
            </a:r>
          </a:p>
        </p:txBody>
      </p:sp>
      <p:sp>
        <p:nvSpPr>
          <p:cNvPr id="6" name="Obdélník 5"/>
          <p:cNvSpPr/>
          <p:nvPr/>
        </p:nvSpPr>
        <p:spPr>
          <a:xfrm>
            <a:off x="143992" y="1531268"/>
            <a:ext cx="4608512" cy="5352491"/>
          </a:xfrm>
          <a:prstGeom prst="rect">
            <a:avLst/>
          </a:prstGeom>
        </p:spPr>
        <p:txBody>
          <a:bodyPr wrap="square">
            <a:spAutoFit/>
          </a:bodyPr>
          <a:lstStyle/>
          <a:p>
            <a:pPr algn="ctr">
              <a:lnSpc>
                <a:spcPct val="107000"/>
              </a:lnSpc>
              <a:spcAft>
                <a:spcPts val="0"/>
              </a:spcAft>
            </a:pPr>
            <a:r>
              <a:rPr lang="cs-CZ" sz="1800" u="sng" dirty="0">
                <a:highlight>
                  <a:srgbClr val="00FFFF"/>
                </a:highlight>
                <a:latin typeface="Arial Black" panose="020B0A04020102020204" pitchFamily="34" charset="0"/>
                <a:ea typeface="Calibri" panose="020F0502020204030204" pitchFamily="34" charset="0"/>
                <a:cs typeface="Arial" panose="020B0604020202020204" pitchFamily="34" charset="0"/>
              </a:rPr>
              <a:t>SK Štětí -  SK </a:t>
            </a:r>
            <a:r>
              <a:rPr lang="cs-CZ" sz="1800" u="sng" dirty="0" err="1">
                <a:highlight>
                  <a:srgbClr val="00FFFF"/>
                </a:highlight>
                <a:latin typeface="Arial Black" panose="020B0A04020102020204" pitchFamily="34" charset="0"/>
                <a:ea typeface="Calibri" panose="020F0502020204030204" pitchFamily="34" charset="0"/>
                <a:cs typeface="Arial" panose="020B0604020202020204" pitchFamily="34" charset="0"/>
              </a:rPr>
              <a:t>Brná</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highlight>
                  <a:srgbClr val="00FFFF"/>
                </a:highlight>
                <a:latin typeface="Arial Black" panose="020B0A04020102020204" pitchFamily="34" charset="0"/>
                <a:ea typeface="Calibri" panose="020F0502020204030204" pitchFamily="34" charset="0"/>
                <a:cs typeface="Arial" panose="020B0604020202020204" pitchFamily="34" charset="0"/>
              </a:rPr>
              <a:t>4:0(1:0)     12.5.2018   25. kolo</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25. kolo přeboru přidělilo našemu týmu soupeře z </a:t>
            </a:r>
            <a:r>
              <a:rPr lang="cs-CZ" sz="1050" b="0" dirty="0" err="1">
                <a:latin typeface="Arial" panose="020B0604020202020204" pitchFamily="34" charset="0"/>
                <a:ea typeface="Calibri" panose="020F0502020204030204" pitchFamily="34" charset="0"/>
                <a:cs typeface="Arial" panose="020B0604020202020204" pitchFamily="34" charset="0"/>
              </a:rPr>
              <a:t>Brné</a:t>
            </a:r>
            <a:r>
              <a:rPr lang="cs-CZ" sz="1050" b="0" dirty="0">
                <a:latin typeface="Arial" panose="020B0604020202020204" pitchFamily="34" charset="0"/>
                <a:ea typeface="Calibri" panose="020F0502020204030204" pitchFamily="34" charset="0"/>
                <a:cs typeface="Arial" panose="020B0604020202020204" pitchFamily="34" charset="0"/>
              </a:rPr>
              <a:t> a byli jsme zvědavi, zda se nám podaří udržet vítěznou sérii na domácím trávníku v jarní části soutěže. Navíc jsme měli za sebou  neočekávanou a docela ostudnou prohru z Bíliny z minulého týdne 6:1 a chtěli jsme to napravit. Ve vysokém tempu jsme ale nezačali a šance na gól nepřicházela. Vokoun to zkusil z velké dálky, ale terč netrefil. Stejně tak  dopadli hosté o minutu později. V 11. minutě jsme  zahrávali 1. roh, ale ani ten žádné komplikace hostům nezpůsobil.  Pak se ještě podíval na kartu barvy žluté David </a:t>
            </a:r>
            <a:r>
              <a:rPr lang="cs-CZ" sz="1050" b="0" dirty="0" err="1">
                <a:latin typeface="Arial" panose="020B0604020202020204" pitchFamily="34" charset="0"/>
                <a:ea typeface="Calibri" panose="020F0502020204030204" pitchFamily="34" charset="0"/>
                <a:cs typeface="Arial" panose="020B0604020202020204" pitchFamily="34" charset="0"/>
              </a:rPr>
              <a:t>Šraga</a:t>
            </a:r>
            <a:r>
              <a:rPr lang="cs-CZ" sz="1050" b="0" dirty="0">
                <a:latin typeface="Arial" panose="020B0604020202020204" pitchFamily="34" charset="0"/>
                <a:ea typeface="Calibri" panose="020F0502020204030204" pitchFamily="34" charset="0"/>
                <a:cs typeface="Arial" panose="020B0604020202020204" pitchFamily="34" charset="0"/>
              </a:rPr>
              <a:t> a to v utkání uzavřelo první čtvrthodinku.  Oživení na hřiště přinesl únik Fausta po levé straně v 19. minutě a po jeho přihrávce Jakub Slavíček i hezky levačkou zakončil. Gólman hostů ale prokázal výborný postřeh a míč vyrazil na roh. Vůdčí osobnost </a:t>
            </a:r>
            <a:r>
              <a:rPr lang="cs-CZ" sz="1050" b="0" dirty="0" err="1">
                <a:latin typeface="Arial" panose="020B0604020202020204" pitchFamily="34" charset="0"/>
                <a:ea typeface="Calibri" panose="020F0502020204030204" pitchFamily="34" charset="0"/>
                <a:cs typeface="Arial" panose="020B0604020202020204" pitchFamily="34" charset="0"/>
              </a:rPr>
              <a:t>Brné</a:t>
            </a:r>
            <a:r>
              <a:rPr lang="cs-CZ" sz="1050" b="0" dirty="0">
                <a:latin typeface="Arial" panose="020B0604020202020204" pitchFamily="34" charset="0"/>
                <a:ea typeface="Calibri" panose="020F0502020204030204" pitchFamily="34" charset="0"/>
                <a:cs typeface="Arial" panose="020B0604020202020204" pitchFamily="34" charset="0"/>
              </a:rPr>
              <a:t>, Jan Králík využil nepozornosti domácí obrany, která nechala zcela bez dozoru </a:t>
            </a:r>
            <a:r>
              <a:rPr lang="cs-CZ" sz="1050" b="0" dirty="0" err="1">
                <a:latin typeface="Arial" panose="020B0604020202020204" pitchFamily="34" charset="0"/>
                <a:ea typeface="Calibri" panose="020F0502020204030204" pitchFamily="34" charset="0"/>
                <a:cs typeface="Arial" panose="020B0604020202020204" pitchFamily="34" charset="0"/>
              </a:rPr>
              <a:t>Betku</a:t>
            </a:r>
            <a:r>
              <a:rPr lang="cs-CZ" sz="1050" b="0" dirty="0">
                <a:latin typeface="Arial" panose="020B0604020202020204" pitchFamily="34" charset="0"/>
                <a:ea typeface="Calibri" panose="020F0502020204030204" pitchFamily="34" charset="0"/>
                <a:cs typeface="Arial" panose="020B0604020202020204" pitchFamily="34" charset="0"/>
              </a:rPr>
              <a:t>, kterému pěkně přihrál, ale ten naštěstí pro nás poslal míč mimo branku. </a:t>
            </a:r>
            <a:r>
              <a:rPr lang="cs-CZ" sz="1050" b="0" dirty="0" err="1">
                <a:latin typeface="Arial" panose="020B0604020202020204" pitchFamily="34" charset="0"/>
                <a:ea typeface="Calibri" panose="020F0502020204030204" pitchFamily="34" charset="0"/>
                <a:cs typeface="Arial" panose="020B0604020202020204" pitchFamily="34" charset="0"/>
              </a:rPr>
              <a:t>Betka</a:t>
            </a:r>
            <a:r>
              <a:rPr lang="cs-CZ" sz="1050" b="0" dirty="0">
                <a:latin typeface="Arial" panose="020B0604020202020204" pitchFamily="34" charset="0"/>
                <a:ea typeface="Calibri" panose="020F0502020204030204" pitchFamily="34" charset="0"/>
                <a:cs typeface="Arial" panose="020B0604020202020204" pitchFamily="34" charset="0"/>
              </a:rPr>
              <a:t> měl na noze i další příležitost ve 33. minutě, ale i v tomto případě zakončoval hodně nepřesně. Z nadějného postavení zahrával volný přímý kop David </a:t>
            </a:r>
            <a:r>
              <a:rPr lang="cs-CZ" sz="1050" b="0" dirty="0" err="1">
                <a:latin typeface="Arial" panose="020B0604020202020204" pitchFamily="34" charset="0"/>
                <a:ea typeface="Calibri" panose="020F0502020204030204" pitchFamily="34" charset="0"/>
                <a:cs typeface="Arial" panose="020B0604020202020204" pitchFamily="34" charset="0"/>
              </a:rPr>
              <a:t>Šraga</a:t>
            </a:r>
            <a:r>
              <a:rPr lang="cs-CZ" sz="1050" b="0" dirty="0">
                <a:latin typeface="Arial" panose="020B0604020202020204" pitchFamily="34" charset="0"/>
                <a:ea typeface="Calibri" panose="020F0502020204030204" pitchFamily="34" charset="0"/>
                <a:cs typeface="Arial" panose="020B0604020202020204" pitchFamily="34" charset="0"/>
              </a:rPr>
              <a:t>, ale trefil jen obranu a míč skončil mimo branku </a:t>
            </a:r>
            <a:r>
              <a:rPr lang="cs-CZ" sz="1050" b="0" dirty="0" err="1">
                <a:latin typeface="Arial" panose="020B0604020202020204" pitchFamily="34" charset="0"/>
                <a:ea typeface="Calibri" panose="020F0502020204030204" pitchFamily="34" charset="0"/>
                <a:cs typeface="Arial" panose="020B0604020202020204" pitchFamily="34" charset="0"/>
              </a:rPr>
              <a:t>Brné</a:t>
            </a:r>
            <a:r>
              <a:rPr lang="cs-CZ" sz="1050" b="0" dirty="0">
                <a:latin typeface="Arial" panose="020B0604020202020204" pitchFamily="34" charset="0"/>
                <a:ea typeface="Calibri" panose="020F0502020204030204" pitchFamily="34" charset="0"/>
                <a:cs typeface="Arial" panose="020B0604020202020204" pitchFamily="34" charset="0"/>
              </a:rPr>
              <a:t>. Do rozhozené obrany si zaběhl Vokoun ve 37. minutě, kde ho pěkným centrem našel </a:t>
            </a:r>
            <a:r>
              <a:rPr lang="cs-CZ" sz="1050" b="0" dirty="0" err="1">
                <a:latin typeface="Arial" panose="020B0604020202020204" pitchFamily="34" charset="0"/>
                <a:ea typeface="Calibri" panose="020F0502020204030204" pitchFamily="34" charset="0"/>
                <a:cs typeface="Arial" panose="020B0604020202020204" pitchFamily="34" charset="0"/>
              </a:rPr>
              <a:t>Kucler</a:t>
            </a:r>
            <a:r>
              <a:rPr lang="cs-CZ" sz="1050" b="0" dirty="0">
                <a:latin typeface="Arial" panose="020B0604020202020204" pitchFamily="34" charset="0"/>
                <a:ea typeface="Calibri" panose="020F0502020204030204" pitchFamily="34" charset="0"/>
                <a:cs typeface="Arial" panose="020B0604020202020204" pitchFamily="34" charset="0"/>
              </a:rPr>
              <a:t> a moc nechybělo, aby míč po hlavičce skončil tam, kde jsme si to nejvíc přáli.  Líznul ale jen břevno.  Oslavy gólu jsme se v prvním poločase ale přeci jen dočkali. 43. minuta přinesla roh, zahrál ho Vokoun, míč proletěl přes několik hráčů, až se nakonec odrazil od překvapeného Waltera do branky. 1:0 a přestávka byla hned veselejší. Jednobrankové vedení, ale zdaleka ještě neznamenalo, že je rozhodnuto a o vítězství jsme museli bojovati i ve 2. poločase.  Zahrávali jsme několik rohů, ale všechny končily  bezpečně v náručí brankáře soupeře. Naopak tu největší příležitost měla</a:t>
            </a:r>
            <a:endParaRPr lang="cs-CZ" sz="105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8" name="TextovéPole 7"/>
          <p:cNvSpPr txBox="1"/>
          <p:nvPr/>
        </p:nvSpPr>
        <p:spPr>
          <a:xfrm>
            <a:off x="145412" y="235124"/>
            <a:ext cx="4608512" cy="1015663"/>
          </a:xfrm>
          <a:prstGeom prst="rect">
            <a:avLst/>
          </a:prstGeom>
          <a:pattFill prst="dashVert">
            <a:fgClr>
              <a:srgbClr val="CCFFCC"/>
            </a:fgClr>
            <a:bgClr>
              <a:schemeClr val="bg1"/>
            </a:bgClr>
          </a:pattFill>
          <a:effectLst>
            <a:glow rad="139700">
              <a:srgbClr val="FF6699">
                <a:alpha val="40000"/>
              </a:srgbClr>
            </a:glow>
            <a:softEdge rad="444500"/>
          </a:effectLst>
        </p:spPr>
        <p:txBody>
          <a:bodyPr wrap="square" rtlCol="0">
            <a:spAutoFit/>
          </a:bodyPr>
          <a:lstStyle/>
          <a:p>
            <a:pPr algn="ctr"/>
            <a:r>
              <a:rPr lang="cs-CZ" sz="2000" dirty="0" err="1">
                <a:latin typeface="Arial Black" panose="020B0A04020102020204" pitchFamily="34" charset="0"/>
              </a:rPr>
              <a:t>Brná</a:t>
            </a:r>
            <a:r>
              <a:rPr lang="cs-CZ" sz="2000" dirty="0">
                <a:latin typeface="Arial Black" panose="020B0A04020102020204" pitchFamily="34" charset="0"/>
              </a:rPr>
              <a:t> dlouho odolávala. Měla i šance, ale v závěru rozhodl hattrick Jiřího Vokouna</a:t>
            </a:r>
          </a:p>
        </p:txBody>
      </p:sp>
      <p:graphicFrame>
        <p:nvGraphicFramePr>
          <p:cNvPr id="13" name="Tabulka 12"/>
          <p:cNvGraphicFramePr>
            <a:graphicFrameLocks noGrp="1"/>
          </p:cNvGraphicFramePr>
          <p:nvPr>
            <p:extLst>
              <p:ext uri="{D42A27DB-BD31-4B8C-83A1-F6EECF244321}">
                <p14:modId xmlns:p14="http://schemas.microsoft.com/office/powerpoint/2010/main" val="2405001671"/>
              </p:ext>
            </p:extLst>
          </p:nvPr>
        </p:nvGraphicFramePr>
        <p:xfrm>
          <a:off x="5544594" y="175667"/>
          <a:ext cx="4680494" cy="1965960"/>
        </p:xfrm>
        <a:graphic>
          <a:graphicData uri="http://schemas.openxmlformats.org/drawingml/2006/table">
            <a:tbl>
              <a:tblPr/>
              <a:tblGrid>
                <a:gridCol w="238496">
                  <a:extLst>
                    <a:ext uri="{9D8B030D-6E8A-4147-A177-3AD203B41FA5}">
                      <a16:colId xmlns:a16="http://schemas.microsoft.com/office/drawing/2014/main" val="1325755077"/>
                    </a:ext>
                  </a:extLst>
                </a:gridCol>
                <a:gridCol w="238496">
                  <a:extLst>
                    <a:ext uri="{9D8B030D-6E8A-4147-A177-3AD203B41FA5}">
                      <a16:colId xmlns:a16="http://schemas.microsoft.com/office/drawing/2014/main" val="1256903256"/>
                    </a:ext>
                  </a:extLst>
                </a:gridCol>
                <a:gridCol w="1991447">
                  <a:extLst>
                    <a:ext uri="{9D8B030D-6E8A-4147-A177-3AD203B41FA5}">
                      <a16:colId xmlns:a16="http://schemas.microsoft.com/office/drawing/2014/main" val="539396642"/>
                    </a:ext>
                  </a:extLst>
                </a:gridCol>
                <a:gridCol w="226572">
                  <a:extLst>
                    <a:ext uri="{9D8B030D-6E8A-4147-A177-3AD203B41FA5}">
                      <a16:colId xmlns:a16="http://schemas.microsoft.com/office/drawing/2014/main" val="3730387690"/>
                    </a:ext>
                  </a:extLst>
                </a:gridCol>
                <a:gridCol w="250421">
                  <a:extLst>
                    <a:ext uri="{9D8B030D-6E8A-4147-A177-3AD203B41FA5}">
                      <a16:colId xmlns:a16="http://schemas.microsoft.com/office/drawing/2014/main" val="1740395686"/>
                    </a:ext>
                  </a:extLst>
                </a:gridCol>
                <a:gridCol w="298121">
                  <a:extLst>
                    <a:ext uri="{9D8B030D-6E8A-4147-A177-3AD203B41FA5}">
                      <a16:colId xmlns:a16="http://schemas.microsoft.com/office/drawing/2014/main" val="767838303"/>
                    </a:ext>
                  </a:extLst>
                </a:gridCol>
                <a:gridCol w="169928">
                  <a:extLst>
                    <a:ext uri="{9D8B030D-6E8A-4147-A177-3AD203B41FA5}">
                      <a16:colId xmlns:a16="http://schemas.microsoft.com/office/drawing/2014/main" val="2136629598"/>
                    </a:ext>
                  </a:extLst>
                </a:gridCol>
                <a:gridCol w="250421">
                  <a:extLst>
                    <a:ext uri="{9D8B030D-6E8A-4147-A177-3AD203B41FA5}">
                      <a16:colId xmlns:a16="http://schemas.microsoft.com/office/drawing/2014/main" val="1995290949"/>
                    </a:ext>
                  </a:extLst>
                </a:gridCol>
                <a:gridCol w="465069">
                  <a:extLst>
                    <a:ext uri="{9D8B030D-6E8A-4147-A177-3AD203B41FA5}">
                      <a16:colId xmlns:a16="http://schemas.microsoft.com/office/drawing/2014/main" val="1901833962"/>
                    </a:ext>
                  </a:extLst>
                </a:gridCol>
                <a:gridCol w="310045">
                  <a:extLst>
                    <a:ext uri="{9D8B030D-6E8A-4147-A177-3AD203B41FA5}">
                      <a16:colId xmlns:a16="http://schemas.microsoft.com/office/drawing/2014/main" val="3477035227"/>
                    </a:ext>
                  </a:extLst>
                </a:gridCol>
                <a:gridCol w="241478">
                  <a:extLst>
                    <a:ext uri="{9D8B030D-6E8A-4147-A177-3AD203B41FA5}">
                      <a16:colId xmlns:a16="http://schemas.microsoft.com/office/drawing/2014/main" val="3928588119"/>
                    </a:ext>
                  </a:extLst>
                </a:gridCol>
              </a:tblGrid>
              <a:tr h="142869">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347333895"/>
                  </a:ext>
                </a:extLst>
              </a:tr>
              <a:tr h="523258">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9">
                  <a:txBody>
                    <a:bodyPr/>
                    <a:lstStyle/>
                    <a:p>
                      <a:pPr algn="ctr" fontAlgn="ctr"/>
                      <a:r>
                        <a:rPr lang="cs-CZ" sz="1800" b="1" i="0" u="none" strike="noStrike" dirty="0">
                          <a:solidFill>
                            <a:srgbClr val="0000CC"/>
                          </a:solidFill>
                          <a:effectLst/>
                          <a:latin typeface="Calibri" panose="020F0502020204030204" pitchFamily="34" charset="0"/>
                        </a:rPr>
                        <a:t>I.A třída  dorostu  2017/2018 po 3.kole nadstavbové části skupiny o 1. až 5. místo</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74164572"/>
                  </a:ext>
                </a:extLst>
              </a:tr>
              <a:tr h="20894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dirty="0">
                          <a:solidFill>
                            <a:srgbClr val="000000"/>
                          </a:solidFill>
                          <a:effectLst/>
                          <a:latin typeface="Arial" panose="020B0604020202020204" pitchFamily="34" charset="0"/>
                        </a:rPr>
                        <a:t>FK Jiskra Velké Březno</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13:6</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792512215"/>
                  </a:ext>
                </a:extLst>
              </a:tr>
              <a:tr h="20894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l" fontAlgn="ctr"/>
                      <a:r>
                        <a:rPr lang="cs-CZ" sz="1400" b="1" i="0" u="none" strike="noStrike" dirty="0">
                          <a:solidFill>
                            <a:srgbClr val="000000"/>
                          </a:solidFill>
                          <a:effectLst/>
                          <a:latin typeface="Arial" panose="020B0604020202020204" pitchFamily="34" charset="0"/>
                        </a:rPr>
                        <a:t>SK </a:t>
                      </a:r>
                      <a:r>
                        <a:rPr lang="cs-CZ" sz="1400" b="1" i="0" u="none" strike="noStrike" dirty="0" err="1">
                          <a:solidFill>
                            <a:srgbClr val="000000"/>
                          </a:solidFill>
                          <a:effectLst/>
                          <a:latin typeface="Arial" panose="020B0604020202020204" pitchFamily="34" charset="0"/>
                        </a:rPr>
                        <a:t>Plaston</a:t>
                      </a:r>
                      <a:r>
                        <a:rPr lang="cs-CZ" sz="1400" b="1" i="0" u="none" strike="noStrike" dirty="0">
                          <a:solidFill>
                            <a:srgbClr val="000000"/>
                          </a:solidFill>
                          <a:effectLst/>
                          <a:latin typeface="Arial" panose="020B0604020202020204" pitchFamily="34" charset="0"/>
                        </a:rPr>
                        <a:t> Šluknov</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000000"/>
                          </a:solidFill>
                          <a:effectLst/>
                          <a:latin typeface="Arial" panose="020B0604020202020204" pitchFamily="34" charset="0"/>
                        </a:rPr>
                        <a:t>6:4</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88221295"/>
                  </a:ext>
                </a:extLst>
              </a:tr>
              <a:tr h="20894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ctr"/>
                      <a:r>
                        <a:rPr lang="cs-CZ" sz="1400" b="1" i="0" u="none" strike="noStrike" dirty="0">
                          <a:solidFill>
                            <a:srgbClr val="FF0000"/>
                          </a:solidFill>
                          <a:effectLst/>
                          <a:latin typeface="Arial" panose="020B0604020202020204" pitchFamily="34" charset="0"/>
                        </a:rPr>
                        <a:t>SK Štětí, </a:t>
                      </a:r>
                      <a:r>
                        <a:rPr lang="cs-CZ" sz="1400" b="1" i="0" u="none" strike="noStrike" dirty="0" err="1">
                          <a:solidFill>
                            <a:srgbClr val="FF0000"/>
                          </a:solidFill>
                          <a:effectLst/>
                          <a:latin typeface="Arial" panose="020B0604020202020204" pitchFamily="34" charset="0"/>
                        </a:rPr>
                        <a:t>z.s</a:t>
                      </a:r>
                      <a:r>
                        <a:rPr lang="cs-CZ" sz="1400" b="1" i="0" u="none" strike="noStrike" dirty="0">
                          <a:solidFill>
                            <a:srgbClr val="FF0000"/>
                          </a:solidFill>
                          <a:effectLst/>
                          <a:latin typeface="Arial" panose="020B0604020202020204" pitchFamily="34" charset="0"/>
                        </a:rPr>
                        <a:t>.</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FF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FF0000"/>
                          </a:solidFill>
                          <a:effectLst/>
                          <a:latin typeface="Arial" panose="020B0604020202020204" pitchFamily="34" charset="0"/>
                        </a:rPr>
                        <a:t>1</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FF0000"/>
                          </a:solidFill>
                          <a:effectLst/>
                          <a:latin typeface="Arial" panose="020B0604020202020204" pitchFamily="34" charset="0"/>
                        </a:rPr>
                        <a:t>5:5</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920966681"/>
                  </a:ext>
                </a:extLst>
              </a:tr>
              <a:tr h="208946">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l" fontAlgn="ctr"/>
                      <a:r>
                        <a:rPr lang="cs-CZ" sz="1400" b="1" i="0" u="none" strike="noStrike">
                          <a:solidFill>
                            <a:srgbClr val="000000"/>
                          </a:solidFill>
                          <a:effectLst/>
                          <a:latin typeface="Arial" panose="020B0604020202020204" pitchFamily="34" charset="0"/>
                        </a:rPr>
                        <a:t>T.J. Mojžíř</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9:12</a:t>
                      </a:r>
                    </a:p>
                  </a:txBody>
                  <a:tcPr marL="9525" marR="9525" marT="9525" marB="0" anchor="ctr">
                    <a:lnL>
                      <a:noFill/>
                    </a:lnL>
                    <a:lnR>
                      <a:noFill/>
                    </a:lnR>
                    <a:lnT>
                      <a:noFill/>
                    </a:lnT>
                    <a:lnB>
                      <a:noFill/>
                    </a:lnB>
                    <a:solidFill>
                      <a:srgbClr val="CCFFFF"/>
                    </a:solidFill>
                  </a:tcPr>
                </a:tc>
                <a:tc>
                  <a:txBody>
                    <a:bodyPr/>
                    <a:lstStyle/>
                    <a:p>
                      <a:pPr algn="ctr" fontAlgn="ctr"/>
                      <a:r>
                        <a:rPr lang="cs-CZ" sz="1400" b="1" i="0" u="none" strike="noStrike" dirty="0">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208173269"/>
                  </a:ext>
                </a:extLst>
              </a:tr>
              <a:tr h="142869">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400" b="1" i="0" u="none" strike="noStrike" dirty="0">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99FF99"/>
                    </a:solidFill>
                  </a:tcPr>
                </a:tc>
                <a:tc>
                  <a:txBody>
                    <a:bodyPr/>
                    <a:lstStyle/>
                    <a:p>
                      <a:pPr algn="l" fontAlgn="ctr"/>
                      <a:r>
                        <a:rPr lang="cs-CZ" sz="1400" b="1" i="0" u="none" strike="noStrike" dirty="0">
                          <a:solidFill>
                            <a:srgbClr val="000000"/>
                          </a:solidFill>
                          <a:effectLst/>
                          <a:latin typeface="Arial" panose="020B0604020202020204" pitchFamily="34" charset="0"/>
                        </a:rPr>
                        <a:t>TJ Skorotice</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000000"/>
                          </a:solidFill>
                          <a:effectLst/>
                          <a:latin typeface="Arial" panose="020B0604020202020204" pitchFamily="34" charset="0"/>
                        </a:rPr>
                        <a:t>3:9</a:t>
                      </a:r>
                    </a:p>
                  </a:txBody>
                  <a:tcPr marL="9525" marR="9525" marT="9525" marB="0" anchor="ctr">
                    <a:lnL>
                      <a:noFill/>
                    </a:lnL>
                    <a:lnR>
                      <a:noFill/>
                    </a:lnR>
                    <a:lnT>
                      <a:noFill/>
                    </a:lnT>
                    <a:lnB>
                      <a:noFill/>
                    </a:lnB>
                    <a:solidFill>
                      <a:srgbClr val="99FF99"/>
                    </a:solidFill>
                  </a:tcPr>
                </a:tc>
                <a:tc>
                  <a:txBody>
                    <a:bodyPr/>
                    <a:lstStyle/>
                    <a:p>
                      <a:pPr algn="ctr" fontAlgn="ctr"/>
                      <a:r>
                        <a:rPr lang="cs-CZ" sz="1400" b="1" i="0" u="none" strike="noStrike" dirty="0">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99"/>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061094405"/>
                  </a:ext>
                </a:extLst>
              </a:tr>
              <a:tr h="142869">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9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83487240"/>
                  </a:ext>
                </a:extLst>
              </a:tr>
            </a:tbl>
          </a:graphicData>
        </a:graphic>
      </p:graphicFrame>
      <p:sp>
        <p:nvSpPr>
          <p:cNvPr id="14" name="TextovéPole 13"/>
          <p:cNvSpPr txBox="1"/>
          <p:nvPr/>
        </p:nvSpPr>
        <p:spPr>
          <a:xfrm>
            <a:off x="5544594" y="2467372"/>
            <a:ext cx="4536502" cy="4401205"/>
          </a:xfrm>
          <a:prstGeom prst="rect">
            <a:avLst/>
          </a:prstGeom>
          <a:solidFill>
            <a:srgbClr val="99FFCC"/>
          </a:solidFill>
          <a:effectLst>
            <a:glow rad="101600">
              <a:srgbClr val="FFFF66">
                <a:alpha val="40000"/>
              </a:srgbClr>
            </a:glow>
            <a:softEdge rad="241300"/>
          </a:effectLst>
        </p:spPr>
        <p:txBody>
          <a:bodyPr wrap="square" rtlCol="0">
            <a:spAutoFit/>
          </a:bodyPr>
          <a:lstStyle/>
          <a:p>
            <a:pPr algn="ctr"/>
            <a:r>
              <a:rPr lang="cs-CZ" sz="2800" dirty="0">
                <a:latin typeface="Arial Black" panose="020B0A04020102020204" pitchFamily="34" charset="0"/>
              </a:rPr>
              <a:t>Po porážce ve Velkém Březně si dorostenci situaci v boji o 1. místo značně zkomplikovali. Teď už musí jen věřit, že Březno zaváhá ve Šluknově, ale ani to stačit na 1.místo nemusí.</a:t>
            </a:r>
          </a:p>
        </p:txBody>
      </p:sp>
    </p:spTree>
    <p:extLst>
      <p:ext uri="{BB962C8B-B14F-4D97-AF65-F5344CB8AC3E}">
        <p14:creationId xmlns:p14="http://schemas.microsoft.com/office/powerpoint/2010/main" val="396314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p:cNvSpPr txBox="1"/>
          <p:nvPr/>
        </p:nvSpPr>
        <p:spPr>
          <a:xfrm>
            <a:off x="7416800" y="6956658"/>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21</a:t>
            </a:r>
          </a:p>
        </p:txBody>
      </p:sp>
      <p:sp>
        <p:nvSpPr>
          <p:cNvPr id="7" name="TextovéPole 6"/>
          <p:cNvSpPr txBox="1"/>
          <p:nvPr/>
        </p:nvSpPr>
        <p:spPr>
          <a:xfrm>
            <a:off x="1728168" y="6956658"/>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28</a:t>
            </a:r>
          </a:p>
        </p:txBody>
      </p:sp>
      <p:sp>
        <p:nvSpPr>
          <p:cNvPr id="4" name="Obdélník 3"/>
          <p:cNvSpPr/>
          <p:nvPr/>
        </p:nvSpPr>
        <p:spPr>
          <a:xfrm>
            <a:off x="5472584" y="883196"/>
            <a:ext cx="4676620" cy="5888792"/>
          </a:xfrm>
          <a:prstGeom prst="rect">
            <a:avLst/>
          </a:prstGeom>
        </p:spPr>
        <p:txBody>
          <a:bodyPr wrap="square">
            <a:spAutoFit/>
          </a:bodyPr>
          <a:lstStyle/>
          <a:p>
            <a:pPr algn="just">
              <a:lnSpc>
                <a:spcPct val="107000"/>
              </a:lnSpc>
              <a:spcAft>
                <a:spcPts val="0"/>
              </a:spcAft>
            </a:pPr>
            <a:r>
              <a:rPr lang="cs-CZ" sz="1100" b="0" dirty="0" err="1">
                <a:latin typeface="Arial" panose="020B0604020202020204" pitchFamily="34" charset="0"/>
                <a:ea typeface="Calibri" panose="020F0502020204030204" pitchFamily="34" charset="0"/>
                <a:cs typeface="Arial" panose="020B0604020202020204" pitchFamily="34" charset="0"/>
              </a:rPr>
              <a:t>Brná</a:t>
            </a:r>
            <a:r>
              <a:rPr lang="cs-CZ" sz="1100" b="0" dirty="0">
                <a:latin typeface="Arial" panose="020B0604020202020204" pitchFamily="34" charset="0"/>
                <a:ea typeface="Calibri" panose="020F0502020204030204" pitchFamily="34" charset="0"/>
                <a:cs typeface="Arial" panose="020B0604020202020204" pitchFamily="34" charset="0"/>
              </a:rPr>
              <a:t>. Stejně jako v 1. poločase u toho byl Králík a zakončovatel </a:t>
            </a:r>
            <a:r>
              <a:rPr lang="cs-CZ" sz="1100" b="0" dirty="0" err="1">
                <a:latin typeface="Arial" panose="020B0604020202020204" pitchFamily="34" charset="0"/>
                <a:ea typeface="Calibri" panose="020F0502020204030204" pitchFamily="34" charset="0"/>
                <a:cs typeface="Arial" panose="020B0604020202020204" pitchFamily="34" charset="0"/>
              </a:rPr>
              <a:t>Betka</a:t>
            </a:r>
            <a:r>
              <a:rPr lang="cs-CZ" sz="1100" b="0" dirty="0">
                <a:latin typeface="Arial" panose="020B0604020202020204" pitchFamily="34" charset="0"/>
                <a:ea typeface="Calibri" panose="020F0502020204030204" pitchFamily="34" charset="0"/>
                <a:cs typeface="Arial" panose="020B0604020202020204" pitchFamily="34" charset="0"/>
              </a:rPr>
              <a:t>, který však i tentokrát selhal a branku netrefil. Pojistku mohl o chvilku později na druhé straně přidat po rohu </a:t>
            </a:r>
            <a:r>
              <a:rPr lang="cs-CZ" sz="1100" b="0" dirty="0" err="1">
                <a:latin typeface="Arial" panose="020B0604020202020204" pitchFamily="34" charset="0"/>
                <a:ea typeface="Calibri" panose="020F0502020204030204" pitchFamily="34" charset="0"/>
                <a:cs typeface="Arial" panose="020B0604020202020204" pitchFamily="34" charset="0"/>
              </a:rPr>
              <a:t>Ransdorf</a:t>
            </a:r>
            <a:r>
              <a:rPr lang="cs-CZ" sz="1100" b="0" dirty="0">
                <a:latin typeface="Arial" panose="020B0604020202020204" pitchFamily="34" charset="0"/>
                <a:ea typeface="Calibri" panose="020F0502020204030204" pitchFamily="34" charset="0"/>
                <a:cs typeface="Arial" panose="020B0604020202020204" pitchFamily="34" charset="0"/>
              </a:rPr>
              <a:t>, ale tak hodně umísťoval hlavou balón k tyči, až branku nakonec vůbec netrefil. Faust pálil po zpětné přihrávce v 68. minutě, ale míč směřující mezi 3 tyče zasáhl jen spoluhráče.  V 74. minutě se snažil kličkami umotat naši obranu Králík, ale konec tomu udělal </a:t>
            </a:r>
            <a:r>
              <a:rPr lang="cs-CZ" sz="1100" b="0" dirty="0" err="1">
                <a:latin typeface="Arial" panose="020B0604020202020204" pitchFamily="34" charset="0"/>
                <a:ea typeface="Calibri" panose="020F0502020204030204" pitchFamily="34" charset="0"/>
                <a:cs typeface="Arial" panose="020B0604020202020204" pitchFamily="34" charset="0"/>
              </a:rPr>
              <a:t>Čámský</a:t>
            </a:r>
            <a:r>
              <a:rPr lang="cs-CZ" sz="1100" b="0" dirty="0">
                <a:latin typeface="Arial" panose="020B0604020202020204" pitchFamily="34" charset="0"/>
                <a:ea typeface="Calibri" panose="020F0502020204030204" pitchFamily="34" charset="0"/>
                <a:cs typeface="Arial" panose="020B0604020202020204" pitchFamily="34" charset="0"/>
              </a:rPr>
              <a:t> a míč odkopl do bezpečí. 16 minut před koncem přišel na řadu nejhezčí moment utkání, který také znamenal konec nadějí hostů na vyrovnání. Z 30 metrů se do míče opřel Vokoun a už za letu bylo jasné, že to bude gól. Šibenice a tribuny aplaudovaly nejenom vedení 2:0, ale i krásné brance. Jirka Vokoun byl při chuti a v 83. minutě postupoval sám na brankáře. Ten před tím spíše ustupoval a tak nebylo těžké umístit míč k pravé tyči na 3:0. Hattrick  završil 2 minuty před koncem. Vystartoval ve správný okamžik a stačil si ještě obhodit míč podél brankáře a pak už jen dokopnout do prázdné branky na konečných 2:0.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a:highlight>
                  <a:srgbClr val="FFFF00"/>
                </a:highlight>
                <a:latin typeface="Arial" panose="020B0604020202020204" pitchFamily="34" charset="0"/>
                <a:ea typeface="Calibri" panose="020F0502020204030204" pitchFamily="34" charset="0"/>
                <a:cs typeface="Arial" panose="020B0604020202020204" pitchFamily="34" charset="0"/>
              </a:rPr>
              <a:t>Výhra pro naše mužstva byla zasloužená, i když ještě v 74. minutě jsme vedli jen o branku. Hosté měli před tím 3 brankové příležitosti, které nedaly a i to nám usnadnilo cestu za výhrou. V závěru už se  naše herní převaha projevila i dalšími vstřelenými góly. Hrálo se v sobotu dopoledne a bylo to také jediné dopolední utkání. Odpoledne se hrál šlágr kola Srbice-Most, ve kterém domácí zvítězili 3:1 a tím nám pomohli ke snížení náskoku na první Most na 3 body. Na druhou stranu se ale nezvětšil náš 10 bodový náskok právě před třetími Srbicemi.</a:t>
            </a:r>
            <a:r>
              <a:rPr lang="cs-CZ" sz="11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Vokoun 3, Walter 1</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Gabriel-</a:t>
            </a:r>
            <a:r>
              <a:rPr lang="cs-CZ" sz="1100" b="0" dirty="0" err="1">
                <a:latin typeface="Arial" panose="020B0604020202020204" pitchFamily="34" charset="0"/>
                <a:ea typeface="Calibri" panose="020F0502020204030204" pitchFamily="34" charset="0"/>
                <a:cs typeface="Arial" panose="020B0604020202020204" pitchFamily="34" charset="0"/>
              </a:rPr>
              <a:t>Čámský</a:t>
            </a:r>
            <a:r>
              <a:rPr lang="cs-CZ" sz="1100" b="0" dirty="0">
                <a:latin typeface="Arial" panose="020B0604020202020204" pitchFamily="34" charset="0"/>
                <a:ea typeface="Calibri" panose="020F0502020204030204" pitchFamily="34" charset="0"/>
                <a:cs typeface="Arial" panose="020B0604020202020204" pitchFamily="34" charset="0"/>
              </a:rPr>
              <a:t>(87.Beruška), </a:t>
            </a:r>
            <a:r>
              <a:rPr lang="cs-CZ" sz="1100" b="0" dirty="0" err="1">
                <a:latin typeface="Arial" panose="020B0604020202020204" pitchFamily="34" charset="0"/>
                <a:ea typeface="Calibri" panose="020F0502020204030204" pitchFamily="34" charset="0"/>
                <a:cs typeface="Arial" panose="020B0604020202020204" pitchFamily="34" charset="0"/>
              </a:rPr>
              <a:t>Ransdorf</a:t>
            </a:r>
            <a:r>
              <a:rPr lang="cs-CZ" sz="1100" b="0" dirty="0">
                <a:latin typeface="Arial" panose="020B0604020202020204" pitchFamily="34" charset="0"/>
                <a:ea typeface="Calibri" panose="020F0502020204030204" pitchFamily="34" charset="0"/>
                <a:cs typeface="Arial" panose="020B0604020202020204" pitchFamily="34" charset="0"/>
              </a:rPr>
              <a:t>, Vacek,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Mencl(89.Černý)-Slavíček(81.Rejman), </a:t>
            </a:r>
            <a:r>
              <a:rPr lang="cs-CZ" sz="1100" b="0" dirty="0" err="1">
                <a:latin typeface="Arial" panose="020B0604020202020204" pitchFamily="34" charset="0"/>
                <a:ea typeface="Calibri" panose="020F0502020204030204" pitchFamily="34" charset="0"/>
                <a:cs typeface="Arial" panose="020B0604020202020204" pitchFamily="34" charset="0"/>
              </a:rPr>
              <a:t>Kucler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Šraga</a:t>
            </a:r>
            <a:r>
              <a:rPr lang="cs-CZ" sz="11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Vokoun(90.Feko), Faust-Walter(84.Poráč)</a:t>
            </a: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J.Ransdorf</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Vedoucí: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J.Tyle</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Masér: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K.Zavřel</a:t>
            </a:r>
            <a:endParaRPr lang="cs-CZ" sz="110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M.Vlašič-V.Dvorský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P.Lesák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Delegát:</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A.Rydval</a:t>
            </a:r>
            <a:r>
              <a:rPr lang="cs-CZ" sz="11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124 diváků</a:t>
            </a:r>
          </a:p>
        </p:txBody>
      </p:sp>
      <p:sp>
        <p:nvSpPr>
          <p:cNvPr id="5" name="TextovéPole 4"/>
          <p:cNvSpPr txBox="1"/>
          <p:nvPr/>
        </p:nvSpPr>
        <p:spPr>
          <a:xfrm>
            <a:off x="5723312" y="211209"/>
            <a:ext cx="3816424" cy="523220"/>
          </a:xfrm>
          <a:prstGeom prst="rect">
            <a:avLst/>
          </a:prstGeom>
          <a:solidFill>
            <a:srgbClr val="66FF33"/>
          </a:solidFill>
          <a:effectLst>
            <a:glow rad="101600">
              <a:srgbClr val="FFFF66">
                <a:alpha val="40000"/>
              </a:srgbClr>
            </a:glow>
            <a:softEdge rad="0"/>
          </a:effectLst>
        </p:spPr>
        <p:txBody>
          <a:bodyPr wrap="square" rtlCol="0">
            <a:spAutoFit/>
          </a:bodyPr>
          <a:lstStyle/>
          <a:p>
            <a:pPr algn="ctr"/>
            <a:r>
              <a:rPr lang="cs-CZ" sz="1400" dirty="0">
                <a:latin typeface="Arial Black" panose="020B0A04020102020204" pitchFamily="34" charset="0"/>
              </a:rPr>
              <a:t>Pokračování Štětí –</a:t>
            </a:r>
            <a:r>
              <a:rPr lang="cs-CZ" sz="1400" dirty="0" err="1">
                <a:latin typeface="Arial Black" panose="020B0A04020102020204" pitchFamily="34" charset="0"/>
              </a:rPr>
              <a:t>Brná</a:t>
            </a:r>
            <a:r>
              <a:rPr lang="cs-CZ" sz="1400" dirty="0">
                <a:latin typeface="Arial Black" panose="020B0A04020102020204" pitchFamily="34" charset="0"/>
              </a:rPr>
              <a:t> 4:0  12.5.2018</a:t>
            </a:r>
          </a:p>
        </p:txBody>
      </p:sp>
      <p:sp>
        <p:nvSpPr>
          <p:cNvPr id="12" name="Obdélník 11">
            <a:extLst>
              <a:ext uri="{FF2B5EF4-FFF2-40B4-BE49-F238E27FC236}">
                <a16:creationId xmlns:a16="http://schemas.microsoft.com/office/drawing/2014/main" id="{FA677586-E122-46CB-945B-2600AD19946F}"/>
              </a:ext>
            </a:extLst>
          </p:cNvPr>
          <p:cNvSpPr/>
          <p:nvPr/>
        </p:nvSpPr>
        <p:spPr>
          <a:xfrm>
            <a:off x="216000" y="734429"/>
            <a:ext cx="4536504" cy="4969950"/>
          </a:xfrm>
          <a:prstGeom prst="rect">
            <a:avLst/>
          </a:prstGeom>
        </p:spPr>
        <p:txBody>
          <a:bodyPr wrap="square">
            <a:spAutoFit/>
          </a:bodyPr>
          <a:lstStyle/>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48. minutě. Dvoubrankové vedení nás uklidnilo a bylo tím správným dopingem do dalších minut. V 56. minutě se předvedl Oldřich </a:t>
            </a:r>
            <a:r>
              <a:rPr lang="cs-CZ" sz="1100" b="0" dirty="0" err="1">
                <a:latin typeface="Arial" panose="020B0604020202020204" pitchFamily="34" charset="0"/>
                <a:ea typeface="Calibri" panose="020F0502020204030204" pitchFamily="34" charset="0"/>
                <a:cs typeface="Arial" panose="020B0604020202020204" pitchFamily="34" charset="0"/>
              </a:rPr>
              <a:t>Malecha</a:t>
            </a:r>
            <a:r>
              <a:rPr lang="cs-CZ" sz="1100" b="0" dirty="0">
                <a:latin typeface="Arial" panose="020B0604020202020204" pitchFamily="34" charset="0"/>
                <a:ea typeface="Calibri" panose="020F0502020204030204" pitchFamily="34" charset="0"/>
                <a:cs typeface="Arial" panose="020B0604020202020204" pitchFamily="34" charset="0"/>
              </a:rPr>
              <a:t> a jeho střelu, která sice šla vedle, si ji jeden z hráčů Šluknova srazil do vlastní branky. Hosté se nesnažili soustředit na obranu a bylo to na jejich hře sympatické. Snížit náskok mohl Zajíček, ale při postupu na samotného brankáře si míč až moc </a:t>
            </a:r>
            <a:r>
              <a:rPr lang="cs-CZ" sz="1100" b="0" dirty="0" err="1">
                <a:latin typeface="Arial" panose="020B0604020202020204" pitchFamily="34" charset="0"/>
                <a:ea typeface="Calibri" panose="020F0502020204030204" pitchFamily="34" charset="0"/>
                <a:cs typeface="Arial" panose="020B0604020202020204" pitchFamily="34" charset="0"/>
              </a:rPr>
              <a:t>předkopl</a:t>
            </a:r>
            <a:r>
              <a:rPr lang="cs-CZ" sz="1100" b="0" dirty="0">
                <a:latin typeface="Arial" panose="020B0604020202020204" pitchFamily="34" charset="0"/>
                <a:ea typeface="Calibri" panose="020F0502020204030204" pitchFamily="34" charset="0"/>
                <a:cs typeface="Arial" panose="020B0604020202020204" pitchFamily="34" charset="0"/>
              </a:rPr>
              <a:t>. Na opačné straně hřiště se zase šance zalekl </a:t>
            </a:r>
            <a:r>
              <a:rPr lang="cs-CZ" sz="1100" b="0" dirty="0" err="1">
                <a:latin typeface="Arial" panose="020B0604020202020204" pitchFamily="34" charset="0"/>
                <a:ea typeface="Calibri" panose="020F0502020204030204" pitchFamily="34" charset="0"/>
                <a:cs typeface="Arial" panose="020B0604020202020204" pitchFamily="34" charset="0"/>
              </a:rPr>
              <a:t>Malecha</a:t>
            </a:r>
            <a:r>
              <a:rPr lang="cs-CZ" sz="1100" b="0" dirty="0">
                <a:latin typeface="Arial" panose="020B0604020202020204" pitchFamily="34" charset="0"/>
                <a:ea typeface="Calibri" panose="020F0502020204030204" pitchFamily="34" charset="0"/>
                <a:cs typeface="Arial" panose="020B0604020202020204" pitchFamily="34" charset="0"/>
              </a:rPr>
              <a:t> a daleko branku minul. 15 minut před koncem byl v pokutovém území atakován za hranicí pravidel </a:t>
            </a:r>
            <a:r>
              <a:rPr lang="cs-CZ" sz="1100" b="0" dirty="0" err="1">
                <a:latin typeface="Arial" panose="020B0604020202020204" pitchFamily="34" charset="0"/>
                <a:ea typeface="Calibri" panose="020F0502020204030204" pitchFamily="34" charset="0"/>
                <a:cs typeface="Arial" panose="020B0604020202020204" pitchFamily="34" charset="0"/>
              </a:rPr>
              <a:t>Šrotýř</a:t>
            </a:r>
            <a:r>
              <a:rPr lang="cs-CZ" sz="1100" b="0" dirty="0">
                <a:latin typeface="Arial" panose="020B0604020202020204" pitchFamily="34" charset="0"/>
                <a:ea typeface="Calibri" panose="020F0502020204030204" pitchFamily="34" charset="0"/>
                <a:cs typeface="Arial" panose="020B0604020202020204" pitchFamily="34" charset="0"/>
              </a:rPr>
              <a:t> a penaltu si vzal na starost Beruška. Zvládl ji na jedničku a upravil už na 4:0. S čistým štítem jsme v tomto utkání nevyšli. Po pěkné akci došlo k přečíslení naší obrany v 87. minutě a Jiří Zajíček vstřelil svoji 10 branku v letošní sezóně, která také stanovila konečný výsledek 4:1 pro Štětí. </a:t>
            </a: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Výhra 4:1 je hodně cenná, zasloužená  a je tím správným bonusem před dalšími zápasy.  Paradoxně byla naše hra pohlednější v 1. poločase, kdy jsme vstřelili jen jeden gól. Ve 2. části jsme se až příliš složitě snažili ohrozit branku a střel mezi 3 tyče bylo malinko. Kromě gólů tak 2. Nyní jedeme 27.5.2018 do Velkého Března, které má po 2 kolech 6 bodů.   </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Branky:</a:t>
            </a:r>
            <a:r>
              <a:rPr lang="cs-CZ" sz="1100" b="0" dirty="0">
                <a:latin typeface="Arial" panose="020B0604020202020204" pitchFamily="34" charset="0"/>
                <a:ea typeface="Calibri" panose="020F0502020204030204" pitchFamily="34" charset="0"/>
                <a:cs typeface="Arial" panose="020B0604020202020204" pitchFamily="34" charset="0"/>
              </a:rPr>
              <a:t> Chaloupecký 1, Cap 1, </a:t>
            </a:r>
            <a:r>
              <a:rPr lang="cs-CZ" sz="1100" b="0" dirty="0" err="1">
                <a:latin typeface="Arial" panose="020B0604020202020204" pitchFamily="34" charset="0"/>
                <a:ea typeface="Calibri" panose="020F0502020204030204" pitchFamily="34" charset="0"/>
                <a:cs typeface="Arial" panose="020B0604020202020204" pitchFamily="34" charset="0"/>
              </a:rPr>
              <a:t>Malecha</a:t>
            </a:r>
            <a:r>
              <a:rPr lang="cs-CZ" sz="1100" b="0" dirty="0">
                <a:latin typeface="Arial" panose="020B0604020202020204" pitchFamily="34" charset="0"/>
                <a:ea typeface="Calibri" panose="020F0502020204030204" pitchFamily="34" charset="0"/>
                <a:cs typeface="Arial" panose="020B0604020202020204" pitchFamily="34" charset="0"/>
              </a:rPr>
              <a:t> 1, Beruška 1  z penalty</a:t>
            </a: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Sestava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M.Svoboda</a:t>
            </a:r>
            <a:r>
              <a:rPr lang="cs-CZ" sz="1100" b="0" dirty="0">
                <a:latin typeface="Arial" panose="020B0604020202020204" pitchFamily="34" charset="0"/>
                <a:ea typeface="Calibri" panose="020F0502020204030204" pitchFamily="34" charset="0"/>
                <a:cs typeface="Arial" panose="020B0604020202020204" pitchFamily="34" charset="0"/>
              </a:rPr>
              <a:t>-Cap, </a:t>
            </a:r>
            <a:r>
              <a:rPr lang="cs-CZ" sz="1100" b="0" dirty="0" err="1">
                <a:latin typeface="Arial" panose="020B0604020202020204" pitchFamily="34" charset="0"/>
                <a:ea typeface="Calibri" panose="020F0502020204030204" pitchFamily="34" charset="0"/>
                <a:cs typeface="Arial" panose="020B0604020202020204" pitchFamily="34" charset="0"/>
              </a:rPr>
              <a:t>T.Dopater</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D.Beruška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P.Fulín</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L.Jakl</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Š.Vála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J.Holub</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F.Podhorský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R.Feko</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O.Malecha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R.Šíma</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L.Šrotýř</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J.Chaloupecký</a:t>
            </a:r>
            <a:r>
              <a:rPr lang="cs-CZ" sz="1100" b="0" dirty="0">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L.Novák</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L.Ladič</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Trenér: </a:t>
            </a:r>
            <a:r>
              <a:rPr lang="cs-CZ" sz="1100" b="0" dirty="0" err="1">
                <a:latin typeface="Arial" panose="020B0604020202020204" pitchFamily="34" charset="0"/>
                <a:ea typeface="Calibri" panose="020F0502020204030204" pitchFamily="34" charset="0"/>
                <a:cs typeface="Arial" panose="020B0604020202020204" pitchFamily="34" charset="0"/>
              </a:rPr>
              <a:t>V.Podhorský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u="sng" dirty="0">
                <a:latin typeface="Arial" panose="020B0604020202020204" pitchFamily="34" charset="0"/>
                <a:ea typeface="Calibri" panose="020F0502020204030204" pitchFamily="34" charset="0"/>
                <a:cs typeface="Arial" panose="020B0604020202020204" pitchFamily="34" charset="0"/>
              </a:rPr>
              <a:t>Vedoucí: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J.Nedomlelová</a:t>
            </a:r>
            <a:endParaRPr lang="cs-CZ" sz="1100" b="0" dirty="0">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0"/>
              </a:spcAft>
            </a:pPr>
            <a:r>
              <a:rPr lang="cs-CZ" sz="1100" b="0" u="sng" dirty="0">
                <a:latin typeface="Arial" panose="020B0604020202020204" pitchFamily="34" charset="0"/>
                <a:ea typeface="Calibri" panose="020F0502020204030204" pitchFamily="34" charset="0"/>
                <a:cs typeface="Arial" panose="020B0604020202020204" pitchFamily="34" charset="0"/>
              </a:rPr>
              <a:t>Rozhodčí:</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M.Kušpál-J.Chaloupecký</a:t>
            </a:r>
            <a:r>
              <a:rPr lang="cs-CZ" sz="1100" b="0" dirty="0">
                <a:latin typeface="Arial" panose="020B0604020202020204" pitchFamily="34" charset="0"/>
                <a:ea typeface="Calibri" panose="020F0502020204030204" pitchFamily="34" charset="0"/>
                <a:cs typeface="Arial" panose="020B0604020202020204" pitchFamily="34" charset="0"/>
              </a:rPr>
              <a:t>, </a:t>
            </a:r>
            <a:r>
              <a:rPr lang="cs-CZ" sz="1100" b="0" dirty="0" err="1">
                <a:latin typeface="Arial" panose="020B0604020202020204" pitchFamily="34" charset="0"/>
                <a:ea typeface="Calibri" panose="020F0502020204030204" pitchFamily="34" charset="0"/>
                <a:cs typeface="Arial" panose="020B0604020202020204" pitchFamily="34" charset="0"/>
              </a:rPr>
              <a:t>A.Gall</a:t>
            </a:r>
            <a:r>
              <a:rPr lang="cs-CZ" sz="1100" b="0" dirty="0">
                <a:latin typeface="Arial" panose="020B0604020202020204" pitchFamily="34" charset="0"/>
                <a:ea typeface="Calibri" panose="020F0502020204030204" pitchFamily="34" charset="0"/>
                <a:cs typeface="Arial" panose="020B0604020202020204" pitchFamily="34" charset="0"/>
              </a:rPr>
              <a:t>  </a:t>
            </a:r>
          </a:p>
        </p:txBody>
      </p:sp>
      <p:sp>
        <p:nvSpPr>
          <p:cNvPr id="13" name="TextovéPole 12"/>
          <p:cNvSpPr txBox="1"/>
          <p:nvPr/>
        </p:nvSpPr>
        <p:spPr>
          <a:xfrm>
            <a:off x="216000" y="41932"/>
            <a:ext cx="4568557" cy="430887"/>
          </a:xfrm>
          <a:prstGeom prst="rect">
            <a:avLst/>
          </a:prstGeom>
          <a:solidFill>
            <a:srgbClr val="FFFF00"/>
          </a:solidFill>
          <a:effectLst>
            <a:glow rad="101600">
              <a:srgbClr val="FFFF66">
                <a:alpha val="40000"/>
              </a:srgbClr>
            </a:glow>
            <a:softEdge rad="0"/>
          </a:effectLst>
        </p:spPr>
        <p:txBody>
          <a:bodyPr wrap="square" rtlCol="0">
            <a:spAutoFit/>
          </a:bodyPr>
          <a:lstStyle/>
          <a:p>
            <a:pPr algn="ctr"/>
            <a:r>
              <a:rPr lang="cs-CZ" sz="1100" dirty="0">
                <a:latin typeface="Arial Black" panose="020B0A04020102020204" pitchFamily="34" charset="0"/>
              </a:rPr>
              <a:t>Pokračování Štětí-Šluknov dorost</a:t>
            </a:r>
          </a:p>
          <a:p>
            <a:pPr algn="ctr"/>
            <a:r>
              <a:rPr lang="cs-CZ" sz="1100" dirty="0">
                <a:latin typeface="Arial Black" panose="020B0A04020102020204" pitchFamily="34" charset="0"/>
              </a:rPr>
              <a:t>19.5.2018</a:t>
            </a:r>
          </a:p>
        </p:txBody>
      </p:sp>
      <p:pic>
        <p:nvPicPr>
          <p:cNvPr id="8" name="Obrázek 7"/>
          <p:cNvPicPr>
            <a:picLocks noChangeAspect="1"/>
          </p:cNvPicPr>
          <p:nvPr/>
        </p:nvPicPr>
        <p:blipFill>
          <a:blip r:embed="rId2"/>
          <a:stretch>
            <a:fillRect/>
          </a:stretch>
        </p:blipFill>
        <p:spPr>
          <a:xfrm>
            <a:off x="1611106" y="5615735"/>
            <a:ext cx="1093019" cy="1152128"/>
          </a:xfrm>
          <a:prstGeom prst="rect">
            <a:avLst/>
          </a:prstGeom>
        </p:spPr>
      </p:pic>
    </p:spTree>
    <p:extLst>
      <p:ext uri="{BB962C8B-B14F-4D97-AF65-F5344CB8AC3E}">
        <p14:creationId xmlns:p14="http://schemas.microsoft.com/office/powerpoint/2010/main" val="33578040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p:cNvSpPr txBox="1"/>
          <p:nvPr/>
        </p:nvSpPr>
        <p:spPr>
          <a:xfrm>
            <a:off x="1728168" y="6943780"/>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22</a:t>
            </a:r>
          </a:p>
        </p:txBody>
      </p:sp>
      <p:sp>
        <p:nvSpPr>
          <p:cNvPr id="5" name="TextovéPole 4"/>
          <p:cNvSpPr txBox="1"/>
          <p:nvPr/>
        </p:nvSpPr>
        <p:spPr>
          <a:xfrm>
            <a:off x="7632824" y="6943780"/>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27</a:t>
            </a:r>
          </a:p>
        </p:txBody>
      </p:sp>
      <p:pic>
        <p:nvPicPr>
          <p:cNvPr id="8" name="Obrázek 7"/>
          <p:cNvPicPr>
            <a:picLocks noChangeAspect="1"/>
          </p:cNvPicPr>
          <p:nvPr/>
        </p:nvPicPr>
        <p:blipFill>
          <a:blip r:embed="rId2"/>
          <a:stretch>
            <a:fillRect/>
          </a:stretch>
        </p:blipFill>
        <p:spPr>
          <a:xfrm>
            <a:off x="1296120" y="4804388"/>
            <a:ext cx="1489929" cy="1692000"/>
          </a:xfrm>
          <a:prstGeom prst="rect">
            <a:avLst/>
          </a:prstGeom>
          <a:ln w="41275">
            <a:solidFill>
              <a:schemeClr val="accent6">
                <a:lumMod val="75000"/>
              </a:schemeClr>
            </a:solidFill>
          </a:ln>
        </p:spPr>
      </p:pic>
      <p:sp>
        <p:nvSpPr>
          <p:cNvPr id="9" name="Obdélník 8"/>
          <p:cNvSpPr/>
          <p:nvPr/>
        </p:nvSpPr>
        <p:spPr>
          <a:xfrm>
            <a:off x="71984" y="1313497"/>
            <a:ext cx="4464496" cy="3293209"/>
          </a:xfrm>
          <a:prstGeom prst="rect">
            <a:avLst/>
          </a:prstGeom>
        </p:spPr>
        <p:txBody>
          <a:bodyPr wrap="square">
            <a:spAutoFit/>
          </a:bodyPr>
          <a:lstStyle/>
          <a:p>
            <a:r>
              <a:rPr lang="cs-CZ" sz="2000" u="sng" dirty="0">
                <a:solidFill>
                  <a:srgbClr val="191919"/>
                </a:solidFill>
                <a:effectLst>
                  <a:innerShdw blurRad="101600" dist="304800" dir="6060000">
                    <a:srgbClr val="FF0066"/>
                  </a:innerShdw>
                </a:effectLst>
                <a:latin typeface="Segoe UI Black" panose="020B0A02040204020203" pitchFamily="34" charset="0"/>
                <a:ea typeface="Segoe UI Black" panose="020B0A02040204020203" pitchFamily="34" charset="0"/>
                <a:cs typeface="Segoe UI Black" panose="020B0A02040204020203" pitchFamily="34" charset="0"/>
              </a:rPr>
              <a:t>Milan </a:t>
            </a:r>
            <a:r>
              <a:rPr lang="cs-CZ" sz="2000" u="sng" dirty="0" err="1">
                <a:solidFill>
                  <a:srgbClr val="191919"/>
                </a:solidFill>
                <a:effectLst>
                  <a:innerShdw blurRad="101600" dist="304800" dir="6060000">
                    <a:srgbClr val="FF0066"/>
                  </a:innerShdw>
                </a:effectLst>
                <a:latin typeface="Segoe UI Black" panose="020B0A02040204020203" pitchFamily="34" charset="0"/>
                <a:ea typeface="Segoe UI Black" panose="020B0A02040204020203" pitchFamily="34" charset="0"/>
                <a:cs typeface="Segoe UI Black" panose="020B0A02040204020203" pitchFamily="34" charset="0"/>
              </a:rPr>
              <a:t>Česlák</a:t>
            </a:r>
            <a:r>
              <a:rPr lang="cs-CZ" sz="2000" u="sng" dirty="0">
                <a:solidFill>
                  <a:srgbClr val="191919"/>
                </a:solidFill>
                <a:effectLst>
                  <a:innerShdw blurRad="101600" dist="304800" dir="6060000">
                    <a:srgbClr val="FF0066"/>
                  </a:innerShdw>
                </a:effectLst>
                <a:latin typeface="Segoe UI Black" panose="020B0A02040204020203" pitchFamily="34" charset="0"/>
                <a:ea typeface="Segoe UI Black" panose="020B0A02040204020203" pitchFamily="34" charset="0"/>
                <a:cs typeface="Segoe UI Black" panose="020B0A02040204020203" pitchFamily="34" charset="0"/>
              </a:rPr>
              <a:t> – trenér TJ </a:t>
            </a:r>
            <a:r>
              <a:rPr lang="cs-CZ" sz="2000" u="sng" dirty="0" err="1">
                <a:solidFill>
                  <a:srgbClr val="191919"/>
                </a:solidFill>
                <a:effectLst>
                  <a:innerShdw blurRad="101600" dist="304800" dir="6060000">
                    <a:srgbClr val="FF0066"/>
                  </a:innerShdw>
                </a:effectLst>
                <a:latin typeface="Segoe UI Black" panose="020B0A02040204020203" pitchFamily="34" charset="0"/>
                <a:ea typeface="Segoe UI Black" panose="020B0A02040204020203" pitchFamily="34" charset="0"/>
                <a:cs typeface="Segoe UI Black" panose="020B0A02040204020203" pitchFamily="34" charset="0"/>
              </a:rPr>
              <a:t>Brná</a:t>
            </a:r>
            <a:endParaRPr lang="cs-CZ" sz="2000" u="sng" dirty="0">
              <a:solidFill>
                <a:srgbClr val="191919"/>
              </a:solidFill>
              <a:effectLst>
                <a:innerShdw blurRad="101600" dist="304800" dir="6060000">
                  <a:srgbClr val="FF0066"/>
                </a:innerShdw>
              </a:effectLst>
              <a:latin typeface="Segoe UI Black" panose="020B0A02040204020203" pitchFamily="34" charset="0"/>
              <a:ea typeface="Segoe UI Black" panose="020B0A02040204020203" pitchFamily="34" charset="0"/>
              <a:cs typeface="Segoe UI Black" panose="020B0A02040204020203" pitchFamily="34" charset="0"/>
            </a:endParaRPr>
          </a:p>
          <a:p>
            <a:pPr algn="just"/>
            <a:r>
              <a:rPr lang="cs-CZ" dirty="0">
                <a:solidFill>
                  <a:srgbClr val="191919"/>
                </a:solidFill>
                <a:latin typeface="Bookman Old Style" panose="02050604050505020204" pitchFamily="18" charset="0"/>
              </a:rPr>
              <a:t>Myslím, že herně to nebylo úplně špatné, ale bez gólů se vyhrávat nedá. Pořád nás trápí marodka, sestava není optimální, chybí nám důležití lídři. Víme, že ta situace není dobrá, do záchranářských problémů jsme se dostali sami, věřím, že se z nich také sami vyhrabeme.</a:t>
            </a:r>
          </a:p>
          <a:p>
            <a:pPr algn="just"/>
            <a:r>
              <a:rPr lang="cs-CZ" sz="2000" i="0" u="sng" dirty="0">
                <a:solidFill>
                  <a:srgbClr val="191919"/>
                </a:solidFill>
                <a:effectLst>
                  <a:outerShdw blurRad="50800" dir="8100000" algn="tr" rotWithShape="0">
                    <a:srgbClr val="00B050">
                      <a:alpha val="40000"/>
                    </a:srgbClr>
                  </a:outerShdw>
                </a:effectLst>
                <a:latin typeface="Segoe UI Black" panose="020B0A02040204020203" pitchFamily="34" charset="0"/>
                <a:ea typeface="Segoe UI Black" panose="020B0A02040204020203" pitchFamily="34" charset="0"/>
                <a:cs typeface="Segoe UI Black" panose="020B0A02040204020203" pitchFamily="34" charset="0"/>
              </a:rPr>
              <a:t>Jiří </a:t>
            </a:r>
            <a:r>
              <a:rPr lang="cs-CZ" sz="2000" i="0" u="sng" dirty="0" err="1">
                <a:solidFill>
                  <a:srgbClr val="191919"/>
                </a:solidFill>
                <a:effectLst>
                  <a:outerShdw blurRad="50800" dir="8100000" algn="tr" rotWithShape="0">
                    <a:srgbClr val="00B050">
                      <a:alpha val="40000"/>
                    </a:srgbClr>
                  </a:outerShdw>
                </a:effectLst>
                <a:latin typeface="Segoe UI Black" panose="020B0A02040204020203" pitchFamily="34" charset="0"/>
                <a:ea typeface="Segoe UI Black" panose="020B0A02040204020203" pitchFamily="34" charset="0"/>
                <a:cs typeface="Segoe UI Black" panose="020B0A02040204020203" pitchFamily="34" charset="0"/>
              </a:rPr>
              <a:t>Ransdorf</a:t>
            </a:r>
            <a:r>
              <a:rPr lang="cs-CZ" sz="2000" i="0" u="sng" dirty="0">
                <a:solidFill>
                  <a:srgbClr val="191919"/>
                </a:solidFill>
                <a:effectLst>
                  <a:outerShdw blurRad="50800" dir="8100000" algn="tr" rotWithShape="0">
                    <a:srgbClr val="00B050">
                      <a:alpha val="40000"/>
                    </a:srgbClr>
                  </a:outerShdw>
                </a:effectLst>
                <a:latin typeface="Segoe UI Black" panose="020B0A02040204020203" pitchFamily="34" charset="0"/>
                <a:ea typeface="Segoe UI Black" panose="020B0A02040204020203" pitchFamily="34" charset="0"/>
                <a:cs typeface="Segoe UI Black" panose="020B0A02040204020203" pitchFamily="34" charset="0"/>
              </a:rPr>
              <a:t> – trenér SK Štětí</a:t>
            </a:r>
          </a:p>
          <a:p>
            <a:pPr algn="just"/>
            <a:r>
              <a:rPr lang="cs-CZ" dirty="0">
                <a:solidFill>
                  <a:srgbClr val="191919"/>
                </a:solidFill>
                <a:latin typeface="Bookman Old Style" panose="02050604050505020204" pitchFamily="18" charset="0"/>
              </a:rPr>
              <a:t>Potřebovali jsme si spravit náladu po té Bílině, kde jsme zkazili všechno. Přistoupili jsme k zápasu zodpovědněji a vyplatilo se. Nechtěli jsme to otvírat, protože jsme věděli, že soupeř hraje spíš jen na brejky. Museli jsme být trpěliví a vyplatilo se to. Sice nám to nevycházelo všechno, jak jsme chtěli, jenže konec byl výborný. Fantastický zápas odehrál Jirka</a:t>
            </a:r>
          </a:p>
          <a:p>
            <a:r>
              <a:rPr lang="cs-CZ" dirty="0">
                <a:solidFill>
                  <a:srgbClr val="191919"/>
                </a:solidFill>
                <a:latin typeface="Bookman Old Style" panose="02050604050505020204" pitchFamily="18" charset="0"/>
              </a:rPr>
              <a:t>Vokoun, který zaznamenal hattrick.</a:t>
            </a:r>
            <a:endParaRPr lang="cs-CZ" i="0" dirty="0">
              <a:solidFill>
                <a:srgbClr val="191919"/>
              </a:solidFill>
              <a:effectLst/>
              <a:latin typeface="Bookman Old Style" panose="02050604050505020204" pitchFamily="18" charset="0"/>
            </a:endParaRPr>
          </a:p>
        </p:txBody>
      </p:sp>
      <p:sp>
        <p:nvSpPr>
          <p:cNvPr id="10" name="TextovéPole 9"/>
          <p:cNvSpPr txBox="1"/>
          <p:nvPr/>
        </p:nvSpPr>
        <p:spPr>
          <a:xfrm>
            <a:off x="71984" y="91108"/>
            <a:ext cx="4586622" cy="1015663"/>
          </a:xfrm>
          <a:prstGeom prst="rect">
            <a:avLst/>
          </a:prstGeom>
          <a:gradFill>
            <a:gsLst>
              <a:gs pos="11000">
                <a:srgbClr val="FF9999"/>
              </a:gs>
              <a:gs pos="67000">
                <a:schemeClr val="accent3">
                  <a:lumMod val="85000"/>
                </a:schemeClr>
              </a:gs>
            </a:gsLst>
            <a:lin ang="5400000" scaled="1"/>
          </a:gradFill>
          <a:ln w="53975">
            <a:solidFill>
              <a:schemeClr val="accent1">
                <a:lumMod val="75000"/>
              </a:schemeClr>
            </a:solidFill>
            <a:prstDash val="sysDash"/>
          </a:ln>
          <a:effectLst>
            <a:softEdge rad="0"/>
          </a:effectLst>
        </p:spPr>
        <p:txBody>
          <a:bodyPr wrap="square" rtlCol="0">
            <a:spAutoFit/>
          </a:bodyPr>
          <a:lstStyle/>
          <a:p>
            <a:pPr algn="ctr"/>
            <a:r>
              <a:rPr lang="cs-CZ" sz="2000" dirty="0">
                <a:solidFill>
                  <a:srgbClr val="333399"/>
                </a:solidFill>
                <a:latin typeface="Arial Black" panose="020B0A04020102020204" pitchFamily="34" charset="0"/>
              </a:rPr>
              <a:t>Trenéra </a:t>
            </a:r>
            <a:r>
              <a:rPr lang="cs-CZ" sz="2000" dirty="0" err="1">
                <a:solidFill>
                  <a:srgbClr val="333399"/>
                </a:solidFill>
                <a:latin typeface="Arial Black" panose="020B0A04020102020204" pitchFamily="34" charset="0"/>
              </a:rPr>
              <a:t>Brné</a:t>
            </a:r>
            <a:r>
              <a:rPr lang="cs-CZ" sz="2000" dirty="0">
                <a:solidFill>
                  <a:srgbClr val="333399"/>
                </a:solidFill>
                <a:latin typeface="Arial Black" panose="020B0A04020102020204" pitchFamily="34" charset="0"/>
              </a:rPr>
              <a:t> trápí marodka.</a:t>
            </a:r>
          </a:p>
          <a:p>
            <a:pPr algn="ctr"/>
            <a:r>
              <a:rPr lang="cs-CZ" sz="2000" dirty="0">
                <a:solidFill>
                  <a:srgbClr val="333399"/>
                </a:solidFill>
                <a:latin typeface="Arial Black" panose="020B0A04020102020204" pitchFamily="34" charset="0"/>
              </a:rPr>
              <a:t>Štětskému se po debaklu v Bílině ulevilo  </a:t>
            </a:r>
          </a:p>
        </p:txBody>
      </p:sp>
      <p:sp>
        <p:nvSpPr>
          <p:cNvPr id="12" name="Obdélník 11">
            <a:extLst>
              <a:ext uri="{FF2B5EF4-FFF2-40B4-BE49-F238E27FC236}">
                <a16:creationId xmlns:a16="http://schemas.microsoft.com/office/drawing/2014/main" id="{EB265617-DC99-4943-BA4A-6D042F7B2FA9}"/>
              </a:ext>
            </a:extLst>
          </p:cNvPr>
          <p:cNvSpPr/>
          <p:nvPr/>
        </p:nvSpPr>
        <p:spPr>
          <a:xfrm>
            <a:off x="5459686" y="2175504"/>
            <a:ext cx="4621410" cy="4900380"/>
          </a:xfrm>
          <a:prstGeom prst="rect">
            <a:avLst/>
          </a:prstGeom>
        </p:spPr>
        <p:txBody>
          <a:bodyPr wrap="square">
            <a:spAutoFit/>
          </a:bodyPr>
          <a:lstStyle/>
          <a:p>
            <a:pPr algn="ctr">
              <a:lnSpc>
                <a:spcPct val="107000"/>
              </a:lnSpc>
              <a:spcAft>
                <a:spcPts val="0"/>
              </a:spcAft>
            </a:pP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 SK </a:t>
            </a:r>
            <a:r>
              <a:rPr lang="cs-CZ" sz="1800" dirty="0" err="1">
                <a:highlight>
                  <a:srgbClr val="FFFF00"/>
                </a:highlight>
                <a:latin typeface="Arial Black" panose="020B0A04020102020204" pitchFamily="34" charset="0"/>
                <a:ea typeface="Calibri" panose="020F0502020204030204" pitchFamily="34" charset="0"/>
                <a:cs typeface="Arial" panose="020B0604020202020204" pitchFamily="34" charset="0"/>
              </a:rPr>
              <a:t>Plaston</a:t>
            </a: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 Šluknov</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FFFF00"/>
                </a:highlight>
                <a:latin typeface="Arial Black" panose="020B0A04020102020204" pitchFamily="34" charset="0"/>
                <a:ea typeface="Calibri" panose="020F0502020204030204" pitchFamily="34" charset="0"/>
                <a:cs typeface="Arial" panose="020B0604020202020204" pitchFamily="34" charset="0"/>
              </a:rPr>
              <a:t>4:1(1:0)    </a:t>
            </a:r>
            <a:r>
              <a:rPr lang="cs-CZ" sz="1600" dirty="0">
                <a:highlight>
                  <a:srgbClr val="FFFF00"/>
                </a:highlight>
                <a:latin typeface="Arial Black" panose="020B0A04020102020204" pitchFamily="34" charset="0"/>
                <a:ea typeface="Calibri" panose="020F0502020204030204" pitchFamily="34" charset="0"/>
                <a:cs typeface="Arial" panose="020B0604020202020204" pitchFamily="34" charset="0"/>
              </a:rPr>
              <a:t>2. kolo </a:t>
            </a:r>
          </a:p>
          <a:p>
            <a:pPr algn="ctr">
              <a:lnSpc>
                <a:spcPct val="107000"/>
              </a:lnSpc>
              <a:spcAft>
                <a:spcPts val="0"/>
              </a:spcAft>
            </a:pPr>
            <a:r>
              <a:rPr lang="cs-CZ" sz="1600" dirty="0">
                <a:highlight>
                  <a:srgbClr val="FFFF00"/>
                </a:highlight>
                <a:latin typeface="Arial Black" panose="020B0A04020102020204" pitchFamily="34" charset="0"/>
                <a:ea typeface="Calibri" panose="020F0502020204030204" pitchFamily="34" charset="0"/>
                <a:cs typeface="Arial" panose="020B0604020202020204" pitchFamily="34" charset="0"/>
              </a:rPr>
              <a:t>I. A třídy nadstavba  19.5.2018</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00" dirty="0">
                <a:latin typeface="Arial" panose="020B0604020202020204" pitchFamily="34" charset="0"/>
                <a:ea typeface="Calibri" panose="020F0502020204030204" pitchFamily="34" charset="0"/>
                <a:cs typeface="Arial" panose="020B0604020202020204" pitchFamily="34" charset="0"/>
              </a:rPr>
              <a:t>V prvním kole nadstavbové části I .A třídy měli dorostenci volno a ve druhém je hned čekal soupeř nejtěžší, aspoň teda podle výsledků v základní skupině, kde soupeř ze Šluknova skončil na 2. místě. Na jaře jsme se s ním už jednou doma utkali a zvítězili celkem přesvědčivě 5:0. Na nic jsme nečekali ani v tomto klání a od úvodních minut jsme diktovali hru. Nastěhovali jsme se na polovinu Šluknova a hledali klíč k otevření jeho branky. V 9. minutě z dobré pozice poslal balón do hvězdných výšek Šimon Vála a snaha získat vedení musela pokračovat. Ve 21. minutě promeškal ten správný moment ke střele Cap alias Kamil a v minutě 24. zase místo přihrávky na Ladiče zkoušel překonat brankáře Vojtěcha Musila z těžkého úhlu Vála, ale vyšel naprázdno.  Hosté poprvé zahrozili ve 26. minutě a byl z toho roh. Náš tlak se stupňoval a z lavičky bylo stále častěji slyšet  z úst trenéra “ Kluci makáme, přijde to“.  V palebném postavení se ocitl Dominik Beruška a orazítkoval levou tyč. Míč se odrazil zpět k němu, ale kop levačkou ještě prý potrénuje. Zasloužené vedení jsme získali ve 30. minutě. Postaral se o to Josef Chaloupecký, který byl u míče dříve než vybíhající brankář a šli jsme do vedení 1:0. Minutu před změnou stran dostali hosté ještě výhodu volného přímého kopu, ale střela Tobiáše Svobody byla sražena jen na roh. Do 2. půle nastoupili hosté s novým gólmanem, jednička se necítila dobře a navíc ji ještě čekalo odpolední vystoupení za dospělé v Dobkovicích. Ještě než se stačili diváci rozkoukat tak si naši dorostenci připravili 2 velké šance, ale Beruška a po něm hned Vála neuspěli. Zvýšit náskok se však podařilo </a:t>
            </a:r>
            <a:r>
              <a:rPr lang="cs-CZ" sz="1000" dirty="0" err="1">
                <a:latin typeface="Arial" panose="020B0604020202020204" pitchFamily="34" charset="0"/>
                <a:ea typeface="Calibri" panose="020F0502020204030204" pitchFamily="34" charset="0"/>
                <a:cs typeface="Arial" panose="020B0604020202020204" pitchFamily="34" charset="0"/>
              </a:rPr>
              <a:t>Capovi</a:t>
            </a:r>
            <a:r>
              <a:rPr lang="cs-CZ" sz="1000" dirty="0">
                <a:latin typeface="Arial" panose="020B0604020202020204" pitchFamily="34" charset="0"/>
                <a:ea typeface="Calibri" panose="020F0502020204030204" pitchFamily="34" charset="0"/>
                <a:cs typeface="Arial" panose="020B0604020202020204" pitchFamily="34" charset="0"/>
              </a:rPr>
              <a:t> ve</a:t>
            </a:r>
            <a:endParaRPr lang="cs-CZ" sz="1000" dirty="0">
              <a:effectLst/>
              <a:latin typeface="Arial" panose="020B0604020202020204" pitchFamily="34" charset="0"/>
              <a:ea typeface="Calibri" panose="020F0502020204030204" pitchFamily="34" charset="0"/>
              <a:cs typeface="Arial" panose="020B0604020202020204" pitchFamily="34" charset="0"/>
            </a:endParaRPr>
          </a:p>
        </p:txBody>
      </p:sp>
      <p:sp>
        <p:nvSpPr>
          <p:cNvPr id="13" name="TextovéPole 12"/>
          <p:cNvSpPr txBox="1"/>
          <p:nvPr/>
        </p:nvSpPr>
        <p:spPr>
          <a:xfrm>
            <a:off x="5459686" y="210412"/>
            <a:ext cx="4333378" cy="1815882"/>
          </a:xfrm>
          <a:prstGeom prst="rect">
            <a:avLst/>
          </a:prstGeom>
          <a:solidFill>
            <a:srgbClr val="99FFCC"/>
          </a:solidFill>
          <a:effectLst>
            <a:glow rad="101600">
              <a:schemeClr val="tx1">
                <a:lumMod val="65000"/>
                <a:lumOff val="35000"/>
                <a:alpha val="40000"/>
              </a:schemeClr>
            </a:glow>
            <a:softEdge rad="241300"/>
          </a:effectLst>
        </p:spPr>
        <p:txBody>
          <a:bodyPr wrap="square" rtlCol="0">
            <a:spAutoFit/>
          </a:bodyPr>
          <a:lstStyle/>
          <a:p>
            <a:pPr algn="ctr"/>
            <a:r>
              <a:rPr lang="cs-CZ" sz="2800" dirty="0">
                <a:solidFill>
                  <a:srgbClr val="FF0000"/>
                </a:solidFill>
                <a:latin typeface="Arial Black" panose="020B0A04020102020204" pitchFamily="34" charset="0"/>
              </a:rPr>
              <a:t>Dorostenci porazili silný tým ze Šluknovského výběžku </a:t>
            </a:r>
          </a:p>
        </p:txBody>
      </p:sp>
      <p:cxnSp>
        <p:nvCxnSpPr>
          <p:cNvPr id="15" name="Přímá spojnice se šipkou 14"/>
          <p:cNvCxnSpPr/>
          <p:nvPr/>
        </p:nvCxnSpPr>
        <p:spPr bwMode="auto">
          <a:xfrm>
            <a:off x="8376009" y="6907048"/>
            <a:ext cx="1224136" cy="99219"/>
          </a:xfrm>
          <a:prstGeom prst="straightConnector1">
            <a:avLst/>
          </a:prstGeom>
          <a:noFill/>
          <a:ln w="28575" cap="flat" cmpd="sng" algn="ctr">
            <a:solidFill>
              <a:srgbClr val="FF66FF"/>
            </a:solidFill>
            <a:prstDash val="solid"/>
            <a:round/>
            <a:headEnd type="none" w="med" len="med"/>
            <a:tailEnd type="triangle"/>
          </a:ln>
          <a:effectLst>
            <a:outerShdw dist="45791" dir="2021404" algn="ctr" rotWithShape="0">
              <a:srgbClr val="9999FF"/>
            </a:outerShdw>
          </a:effectLst>
        </p:spPr>
      </p:cxnSp>
    </p:spTree>
    <p:extLst>
      <p:ext uri="{BB962C8B-B14F-4D97-AF65-F5344CB8AC3E}">
        <p14:creationId xmlns:p14="http://schemas.microsoft.com/office/powerpoint/2010/main" val="8459152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a:extLst>
              <a:ext uri="{FF2B5EF4-FFF2-40B4-BE49-F238E27FC236}">
                <a16:creationId xmlns:a16="http://schemas.microsoft.com/office/drawing/2014/main" id="{82842212-C1D9-4FFA-AA8F-BAA66C0D8B30}"/>
              </a:ext>
            </a:extLst>
          </p:cNvPr>
          <p:cNvSpPr txBox="1"/>
          <p:nvPr/>
        </p:nvSpPr>
        <p:spPr>
          <a:xfrm>
            <a:off x="5400576" y="264120"/>
            <a:ext cx="4586622" cy="3067348"/>
          </a:xfrm>
          <a:prstGeom prst="doubleWave">
            <a:avLst/>
          </a:prstGeom>
          <a:gradFill>
            <a:gsLst>
              <a:gs pos="0">
                <a:schemeClr val="accent1">
                  <a:lumMod val="5000"/>
                  <a:lumOff val="95000"/>
                </a:schemeClr>
              </a:gs>
              <a:gs pos="43000">
                <a:schemeClr val="accent1">
                  <a:lumMod val="45000"/>
                  <a:lumOff val="55000"/>
                </a:schemeClr>
              </a:gs>
              <a:gs pos="64000">
                <a:schemeClr val="accent1">
                  <a:lumMod val="45000"/>
                  <a:lumOff val="55000"/>
                </a:schemeClr>
              </a:gs>
              <a:gs pos="89000">
                <a:schemeClr val="accent1">
                  <a:lumMod val="30000"/>
                  <a:lumOff val="70000"/>
                </a:schemeClr>
              </a:gs>
            </a:gsLst>
            <a:lin ang="5400000" scaled="1"/>
          </a:gradFill>
          <a:ln w="63500">
            <a:solidFill>
              <a:srgbClr val="FF00FF"/>
            </a:solidFill>
          </a:ln>
          <a:effectLst>
            <a:glow rad="228600">
              <a:srgbClr val="FFFF00"/>
            </a:glow>
            <a:softEdge rad="0"/>
          </a:effectLst>
        </p:spPr>
        <p:txBody>
          <a:bodyPr wrap="square" rtlCol="0">
            <a:spAutoFit/>
          </a:bodyPr>
          <a:lstStyle/>
          <a:p>
            <a:pPr algn="ctr"/>
            <a:r>
              <a:rPr lang="cs-CZ" sz="3600" i="1" dirty="0">
                <a:solidFill>
                  <a:srgbClr val="0000FF"/>
                </a:solidFill>
                <a:effectLst>
                  <a:glow rad="63500">
                    <a:srgbClr val="FFFF00">
                      <a:alpha val="40000"/>
                    </a:srgbClr>
                  </a:glow>
                  <a:outerShdw blurRad="38100" dist="38100" dir="2700000" algn="tl">
                    <a:srgbClr val="000000">
                      <a:alpha val="43137"/>
                    </a:srgbClr>
                  </a:outerShdw>
                </a:effectLst>
                <a:latin typeface="Arial Black" panose="020B0A04020102020204" pitchFamily="34" charset="0"/>
              </a:rPr>
              <a:t>Poslední zápas SK Štětí na hřišti soupeře v letošním ročníku</a:t>
            </a:r>
          </a:p>
        </p:txBody>
      </p:sp>
      <p:sp>
        <p:nvSpPr>
          <p:cNvPr id="4" name="TextovéPole 3">
            <a:extLst>
              <a:ext uri="{FF2B5EF4-FFF2-40B4-BE49-F238E27FC236}">
                <a16:creationId xmlns:a16="http://schemas.microsoft.com/office/drawing/2014/main" id="{019D5B79-E587-4750-AE53-BF40DAE92B3C}"/>
              </a:ext>
            </a:extLst>
          </p:cNvPr>
          <p:cNvSpPr txBox="1"/>
          <p:nvPr/>
        </p:nvSpPr>
        <p:spPr>
          <a:xfrm>
            <a:off x="5328568" y="3583352"/>
            <a:ext cx="4824536" cy="3046988"/>
          </a:xfrm>
          <a:prstGeom prst="rect">
            <a:avLst/>
          </a:prstGeom>
          <a:gradFill>
            <a:gsLst>
              <a:gs pos="46000">
                <a:srgbClr val="FFCCFF"/>
              </a:gs>
              <a:gs pos="75000">
                <a:srgbClr val="FFFF00"/>
              </a:gs>
            </a:gsLst>
            <a:lin ang="5400000" scaled="1"/>
          </a:gradFill>
          <a:effectLst>
            <a:glow rad="63500">
              <a:schemeClr val="accent2">
                <a:satMod val="175000"/>
                <a:alpha val="40000"/>
              </a:schemeClr>
            </a:glow>
            <a:softEdge rad="647700"/>
          </a:effectLst>
        </p:spPr>
        <p:txBody>
          <a:bodyPr wrap="square" rtlCol="0">
            <a:spAutoFit/>
          </a:bodyPr>
          <a:lstStyle/>
          <a:p>
            <a:pPr algn="ctr"/>
            <a:r>
              <a:rPr lang="cs-CZ" sz="3600" dirty="0">
                <a:ln w="28575">
                  <a:solidFill>
                    <a:srgbClr val="6600FF"/>
                  </a:solidFill>
                </a:ln>
                <a:solidFill>
                  <a:srgbClr val="FF0000"/>
                </a:solidFill>
                <a:latin typeface="Arial Black" panose="020B0A04020102020204" pitchFamily="34" charset="0"/>
              </a:rPr>
              <a:t>SK Sokol Srbice</a:t>
            </a:r>
          </a:p>
          <a:p>
            <a:pPr algn="ctr"/>
            <a:r>
              <a:rPr lang="cs-CZ" sz="3600" dirty="0">
                <a:ln w="28575">
                  <a:solidFill>
                    <a:srgbClr val="6600FF"/>
                  </a:solidFill>
                </a:ln>
                <a:solidFill>
                  <a:srgbClr val="FF0000"/>
                </a:solidFill>
                <a:latin typeface="Arial Black" panose="020B0A04020102020204" pitchFamily="34" charset="0"/>
              </a:rPr>
              <a:t>SK Štětí</a:t>
            </a:r>
          </a:p>
          <a:p>
            <a:pPr algn="ctr"/>
            <a:r>
              <a:rPr lang="cs-CZ" sz="3600" dirty="0">
                <a:ln w="28575">
                  <a:solidFill>
                    <a:srgbClr val="6600FF"/>
                  </a:solidFill>
                </a:ln>
                <a:solidFill>
                  <a:srgbClr val="FF0000"/>
                </a:solidFill>
                <a:latin typeface="Arial Black" panose="020B0A04020102020204" pitchFamily="34" charset="0"/>
              </a:rPr>
              <a:t>Sobota 9.6.2019</a:t>
            </a:r>
          </a:p>
          <a:p>
            <a:pPr algn="ctr"/>
            <a:r>
              <a:rPr lang="cs-CZ" sz="3200" dirty="0">
                <a:solidFill>
                  <a:srgbClr val="FF0000"/>
                </a:solidFill>
                <a:latin typeface="Arial Black" panose="020B0A04020102020204" pitchFamily="34" charset="0"/>
              </a:rPr>
              <a:t>17:00 hod výkop</a:t>
            </a:r>
          </a:p>
          <a:p>
            <a:pPr algn="ctr"/>
            <a:r>
              <a:rPr lang="cs-CZ" sz="3200" dirty="0">
                <a:solidFill>
                  <a:srgbClr val="FF0000"/>
                </a:solidFill>
                <a:latin typeface="Arial Black" panose="020B0A04020102020204" pitchFamily="34" charset="0"/>
              </a:rPr>
              <a:t>14:30 odjezd</a:t>
            </a:r>
          </a:p>
          <a:p>
            <a:pPr algn="ctr"/>
            <a:r>
              <a:rPr lang="cs-CZ" sz="2000" dirty="0">
                <a:solidFill>
                  <a:srgbClr val="FF0000"/>
                </a:solidFill>
                <a:latin typeface="Arial Black" panose="020B0A04020102020204" pitchFamily="34" charset="0"/>
              </a:rPr>
              <a:t>Na podzim jsme doma prohráli</a:t>
            </a:r>
          </a:p>
        </p:txBody>
      </p:sp>
      <p:sp>
        <p:nvSpPr>
          <p:cNvPr id="5" name="TextovéPole 4"/>
          <p:cNvSpPr txBox="1"/>
          <p:nvPr/>
        </p:nvSpPr>
        <p:spPr>
          <a:xfrm>
            <a:off x="216000" y="1099220"/>
            <a:ext cx="4608512" cy="5924699"/>
          </a:xfrm>
          <a:prstGeom prst="rect">
            <a:avLst/>
          </a:prstGeom>
          <a:noFill/>
          <a:ln>
            <a:solidFill>
              <a:srgbClr val="FF66FF"/>
            </a:solidFill>
          </a:ln>
          <a:effectLst>
            <a:glow rad="101600">
              <a:srgbClr val="FFFF66">
                <a:alpha val="40000"/>
              </a:srgbClr>
            </a:glow>
            <a:softEdge rad="0"/>
          </a:effectLst>
        </p:spPr>
        <p:txBody>
          <a:bodyPr wrap="square" rtlCol="0">
            <a:spAutoFit/>
          </a:bodyPr>
          <a:lstStyle/>
          <a:p>
            <a:pPr algn="ctr"/>
            <a:r>
              <a:rPr lang="cs-CZ" sz="2000" u="sng" dirty="0">
                <a:effectLst>
                  <a:outerShdw blurRad="38100" dist="38100" dir="2700000" algn="tl">
                    <a:srgbClr val="000000">
                      <a:alpha val="43137"/>
                    </a:srgbClr>
                  </a:outerShdw>
                </a:effectLst>
                <a:latin typeface="Arial Black" panose="020B0A04020102020204" pitchFamily="34" charset="0"/>
              </a:rPr>
              <a:t>Velké Březno – SK Štětí</a:t>
            </a:r>
          </a:p>
          <a:p>
            <a:pPr algn="ctr"/>
            <a:r>
              <a:rPr lang="cs-CZ" sz="2000" u="sng" dirty="0">
                <a:effectLst>
                  <a:outerShdw blurRad="38100" dist="38100" dir="2700000" algn="tl">
                    <a:srgbClr val="000000">
                      <a:alpha val="43137"/>
                    </a:srgbClr>
                  </a:outerShdw>
                </a:effectLst>
                <a:latin typeface="Arial Black" panose="020B0A04020102020204" pitchFamily="34" charset="0"/>
              </a:rPr>
              <a:t>4:1(1:0) </a:t>
            </a:r>
          </a:p>
          <a:p>
            <a:pPr algn="ctr"/>
            <a:r>
              <a:rPr lang="cs-CZ" sz="2000" u="sng" dirty="0">
                <a:effectLst>
                  <a:outerShdw blurRad="38100" dist="38100" dir="2700000" algn="tl">
                    <a:srgbClr val="000000">
                      <a:alpha val="43137"/>
                    </a:srgbClr>
                  </a:outerShdw>
                </a:effectLst>
                <a:latin typeface="Arial Black" panose="020B0A04020102020204" pitchFamily="34" charset="0"/>
              </a:rPr>
              <a:t>26.5.2018 3.kolo  nadstavby</a:t>
            </a:r>
          </a:p>
          <a:p>
            <a:pPr algn="just"/>
            <a:r>
              <a:rPr lang="cs-CZ" dirty="0">
                <a:latin typeface="Arial" panose="020B0604020202020204" pitchFamily="34" charset="0"/>
                <a:cs typeface="Arial" panose="020B0604020202020204" pitchFamily="34" charset="0"/>
              </a:rPr>
              <a:t>Smutní vystupovali dorostenci z autobusu po návratu z Velkého Března. Porážka v důležitém utkání ze hřiště konkurenta v boji o 1. místo ve skupině A I.A třídy udělala vrásky na čele i mladým fotbalistům Štětí. Už 7. minutě dostal domácí do vedení jmenovec štětského brankáře Matěj Svoboda a zajímavé bylo, že to bylo i po chybě právě brankáře Štětí. Nebylo však třeba propadat panice. Času do konce utkání bylo dost. Dvě dobré střelecké příležitosti měl v 1. poločase Beruška, ale skórovat se mu nepodařilo. Další těžkosti pro náš tým způsobilo vyloučení Chaloupeckého 2 minuty před poločasem, když v přerušené hře oplácel a viděl červenou kartu. I tak jsme do 2. poločasu nastoupili odhodláni i v 10  s výsledkem něco udělat.  V 58. minutě jsme také po gólu Berušky na 1:1 slavili vyrovnání. O deset minut později jsme si však vybrali slabší chvilku a domácí Poláček získal Velkému Březnu vedení podruhé. 2:1. Trenér Štětí, kterého trápila neúčast některých hráčů, zkusil vsadit na ofenzívu.  Matěj Svoboda šel z branky na hrot útoku a pokoušeli jsme se aspoň o vyrovnání.  Snaha ale vyšla naprázdno a naopak v úplném závěru jsme ještě 2x inkasovali. Nejprve zvýšil na 3:1 Matěj Pták a na 4:1 minutu před koncem Matěj Svoboda. </a:t>
            </a:r>
          </a:p>
          <a:p>
            <a:pPr algn="just"/>
            <a:r>
              <a:rPr lang="cs-CZ" sz="1100" u="sng" dirty="0">
                <a:latin typeface="Arial" panose="020B0604020202020204" pitchFamily="34" charset="0"/>
                <a:cs typeface="Arial" panose="020B0604020202020204" pitchFamily="34" charset="0"/>
              </a:rPr>
              <a:t>Sestava</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M.Svoboda</a:t>
            </a:r>
            <a:r>
              <a:rPr lang="cs-CZ" sz="1100" dirty="0">
                <a:latin typeface="Arial" panose="020B0604020202020204" pitchFamily="34" charset="0"/>
                <a:cs typeface="Arial" panose="020B0604020202020204" pitchFamily="34" charset="0"/>
              </a:rPr>
              <a:t>-Cap, </a:t>
            </a:r>
            <a:r>
              <a:rPr lang="cs-CZ" sz="1100" dirty="0" err="1">
                <a:latin typeface="Arial" panose="020B0604020202020204" pitchFamily="34" charset="0"/>
                <a:cs typeface="Arial" panose="020B0604020202020204" pitchFamily="34" charset="0"/>
              </a:rPr>
              <a:t>Dopater</a:t>
            </a:r>
            <a:r>
              <a:rPr lang="cs-CZ" sz="1100" dirty="0">
                <a:latin typeface="Arial" panose="020B0604020202020204" pitchFamily="34" charset="0"/>
                <a:cs typeface="Arial" panose="020B0604020202020204" pitchFamily="34" charset="0"/>
              </a:rPr>
              <a:t>, Beruška, Fulín, Vála, </a:t>
            </a:r>
          </a:p>
          <a:p>
            <a:pPr algn="just"/>
            <a:r>
              <a:rPr lang="cs-CZ" sz="1100" dirty="0">
                <a:latin typeface="Arial" panose="020B0604020202020204" pitchFamily="34" charset="0"/>
                <a:cs typeface="Arial" panose="020B0604020202020204" pitchFamily="34" charset="0"/>
              </a:rPr>
              <a:t>                Podhorský, </a:t>
            </a:r>
            <a:r>
              <a:rPr lang="cs-CZ" sz="1100" dirty="0" err="1">
                <a:latin typeface="Arial" panose="020B0604020202020204" pitchFamily="34" charset="0"/>
                <a:cs typeface="Arial" panose="020B0604020202020204" pitchFamily="34" charset="0"/>
              </a:rPr>
              <a:t>Feko</a:t>
            </a:r>
            <a:r>
              <a:rPr lang="cs-CZ" sz="1100" dirty="0">
                <a:latin typeface="Arial" panose="020B0604020202020204" pitchFamily="34" charset="0"/>
                <a:cs typeface="Arial" panose="020B0604020202020204" pitchFamily="34" charset="0"/>
              </a:rPr>
              <a:t>, Šíma, </a:t>
            </a:r>
            <a:r>
              <a:rPr lang="cs-CZ" sz="1100" dirty="0" err="1">
                <a:latin typeface="Arial" panose="020B0604020202020204" pitchFamily="34" charset="0"/>
                <a:cs typeface="Arial" panose="020B0604020202020204" pitchFamily="34" charset="0"/>
              </a:rPr>
              <a:t>Šrotýř</a:t>
            </a:r>
            <a:r>
              <a:rPr lang="cs-CZ" sz="1100" dirty="0">
                <a:latin typeface="Arial" panose="020B0604020202020204" pitchFamily="34" charset="0"/>
                <a:cs typeface="Arial" panose="020B0604020202020204" pitchFamily="34" charset="0"/>
              </a:rPr>
              <a:t>, Chaloupecký(43.ČK), </a:t>
            </a:r>
          </a:p>
          <a:p>
            <a:pPr algn="just"/>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L.Novák</a:t>
            </a:r>
            <a:endParaRPr lang="cs-CZ" sz="1100" dirty="0">
              <a:latin typeface="Arial" panose="020B0604020202020204" pitchFamily="34" charset="0"/>
              <a:cs typeface="Arial" panose="020B0604020202020204" pitchFamily="34" charset="0"/>
            </a:endParaRPr>
          </a:p>
          <a:p>
            <a:pPr algn="just"/>
            <a:r>
              <a:rPr lang="cs-CZ" sz="1100" u="sng" dirty="0">
                <a:latin typeface="Arial" panose="020B0604020202020204" pitchFamily="34" charset="0"/>
                <a:cs typeface="Arial" panose="020B0604020202020204" pitchFamily="34" charset="0"/>
              </a:rPr>
              <a:t>Trenér</a:t>
            </a:r>
            <a:r>
              <a:rPr lang="cs-CZ" sz="1100" dirty="0">
                <a:latin typeface="Arial" panose="020B0604020202020204" pitchFamily="34" charset="0"/>
                <a:cs typeface="Arial" panose="020B0604020202020204" pitchFamily="34" charset="0"/>
              </a:rPr>
              <a:t>: V. Podhorský</a:t>
            </a:r>
          </a:p>
          <a:p>
            <a:pPr algn="just"/>
            <a:r>
              <a:rPr lang="cs-CZ" sz="1100" u="sng" dirty="0">
                <a:latin typeface="Arial" panose="020B0604020202020204" pitchFamily="34" charset="0"/>
                <a:cs typeface="Arial" panose="020B0604020202020204" pitchFamily="34" charset="0"/>
              </a:rPr>
              <a:t>Rozhodčí:</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T.Formánek-V.Procházka</a:t>
            </a:r>
            <a:r>
              <a:rPr lang="cs-CZ" sz="1100" dirty="0">
                <a:latin typeface="Arial" panose="020B0604020202020204" pitchFamily="34" charset="0"/>
                <a:cs typeface="Arial" panose="020B0604020202020204" pitchFamily="34" charset="0"/>
              </a:rPr>
              <a:t>, </a:t>
            </a:r>
            <a:r>
              <a:rPr lang="cs-CZ" sz="1100" dirty="0" err="1">
                <a:latin typeface="Arial" panose="020B0604020202020204" pitchFamily="34" charset="0"/>
                <a:cs typeface="Arial" panose="020B0604020202020204" pitchFamily="34" charset="0"/>
              </a:rPr>
              <a:t>J.Chaloupecký</a:t>
            </a:r>
            <a:endParaRPr lang="cs-CZ" sz="1100" dirty="0">
              <a:latin typeface="Arial" panose="020B0604020202020204" pitchFamily="34" charset="0"/>
              <a:cs typeface="Arial" panose="020B0604020202020204" pitchFamily="34" charset="0"/>
            </a:endParaRPr>
          </a:p>
        </p:txBody>
      </p:sp>
      <p:sp>
        <p:nvSpPr>
          <p:cNvPr id="6" name="TextovéPole 5"/>
          <p:cNvSpPr txBox="1"/>
          <p:nvPr/>
        </p:nvSpPr>
        <p:spPr>
          <a:xfrm>
            <a:off x="216000" y="103882"/>
            <a:ext cx="4608512" cy="923330"/>
          </a:xfrm>
          <a:prstGeom prst="rect">
            <a:avLst/>
          </a:prstGeom>
          <a:gradFill>
            <a:gsLst>
              <a:gs pos="0">
                <a:schemeClr val="accent1">
                  <a:lumMod val="5000"/>
                  <a:lumOff val="95000"/>
                </a:schemeClr>
              </a:gs>
              <a:gs pos="25000">
                <a:srgbClr val="FFFF00"/>
              </a:gs>
              <a:gs pos="83000">
                <a:schemeClr val="accent1">
                  <a:lumMod val="45000"/>
                  <a:lumOff val="55000"/>
                </a:schemeClr>
              </a:gs>
            </a:gsLst>
            <a:lin ang="5400000" scaled="1"/>
          </a:gradFill>
          <a:effectLst>
            <a:softEdge rad="0"/>
          </a:effectLst>
        </p:spPr>
        <p:txBody>
          <a:bodyPr wrap="square" rtlCol="0">
            <a:spAutoFit/>
          </a:bodyPr>
          <a:lstStyle/>
          <a:p>
            <a:pPr algn="ctr"/>
            <a:r>
              <a:rPr lang="cs-CZ" sz="1800" dirty="0">
                <a:latin typeface="Arial Black" panose="020B0A04020102020204" pitchFamily="34" charset="0"/>
              </a:rPr>
              <a:t>Celý druhý poločas hráli dorostenci v deseti. Porážka komplikuje situaci v boji o 1. místo</a:t>
            </a:r>
          </a:p>
        </p:txBody>
      </p:sp>
      <p:sp>
        <p:nvSpPr>
          <p:cNvPr id="7" name="TextovéPole 6"/>
          <p:cNvSpPr txBox="1"/>
          <p:nvPr/>
        </p:nvSpPr>
        <p:spPr>
          <a:xfrm>
            <a:off x="7275384" y="6943780"/>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23</a:t>
            </a:r>
          </a:p>
        </p:txBody>
      </p:sp>
      <p:sp>
        <p:nvSpPr>
          <p:cNvPr id="8" name="TextovéPole 7"/>
          <p:cNvSpPr txBox="1"/>
          <p:nvPr/>
        </p:nvSpPr>
        <p:spPr>
          <a:xfrm>
            <a:off x="1728168"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26</a:t>
            </a:r>
          </a:p>
        </p:txBody>
      </p:sp>
    </p:spTree>
    <p:extLst>
      <p:ext uri="{BB962C8B-B14F-4D97-AF65-F5344CB8AC3E}">
        <p14:creationId xmlns:p14="http://schemas.microsoft.com/office/powerpoint/2010/main" val="9452789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ovéPole 2"/>
          <p:cNvSpPr txBox="1"/>
          <p:nvPr/>
        </p:nvSpPr>
        <p:spPr>
          <a:xfrm>
            <a:off x="143992" y="141625"/>
            <a:ext cx="4608512" cy="4462760"/>
          </a:xfrm>
          <a:prstGeom prst="rect">
            <a:avLst/>
          </a:prstGeom>
          <a:solidFill>
            <a:srgbClr val="80E3F0"/>
          </a:solidFill>
          <a:effectLst>
            <a:glow rad="101600">
              <a:srgbClr val="00FF00">
                <a:alpha val="40000"/>
              </a:srgbClr>
            </a:glow>
            <a:softEdge rad="685800"/>
          </a:effectLst>
        </p:spPr>
        <p:txBody>
          <a:bodyPr wrap="square" rtlCol="0">
            <a:spAutoFit/>
          </a:bodyPr>
          <a:lstStyle/>
          <a:p>
            <a:pPr algn="ctr"/>
            <a:r>
              <a:rPr lang="cs-CZ" sz="2800" i="1" dirty="0">
                <a:latin typeface="Cooper Black" panose="0208090404030B020404" pitchFamily="18" charset="0"/>
              </a:rPr>
              <a:t>V pátek 25.5.2018 oslavil </a:t>
            </a:r>
          </a:p>
          <a:p>
            <a:pPr algn="ctr"/>
            <a:r>
              <a:rPr lang="cs-CZ" sz="3600" i="1" dirty="0">
                <a:latin typeface="Cooper Black" panose="0208090404030B020404" pitchFamily="18" charset="0"/>
              </a:rPr>
              <a:t>61 narozeniny </a:t>
            </a:r>
          </a:p>
          <a:p>
            <a:pPr algn="ctr"/>
            <a:r>
              <a:rPr lang="cs-CZ" sz="2800" i="1" dirty="0">
                <a:latin typeface="Cooper Black" panose="0208090404030B020404" pitchFamily="18" charset="0"/>
              </a:rPr>
              <a:t>předseda fotbalového oddílu </a:t>
            </a:r>
          </a:p>
          <a:p>
            <a:pPr algn="ctr"/>
            <a:r>
              <a:rPr lang="cs-CZ" sz="2800" i="1" dirty="0">
                <a:latin typeface="Cooper Black" panose="0208090404030B020404" pitchFamily="18" charset="0"/>
              </a:rPr>
              <a:t>pan </a:t>
            </a:r>
          </a:p>
          <a:p>
            <a:pPr algn="ctr"/>
            <a:r>
              <a:rPr lang="cs-CZ" sz="5400" dirty="0">
                <a:solidFill>
                  <a:srgbClr val="FF0000"/>
                </a:solidFill>
                <a:latin typeface="Cooper Black" panose="0208090404030B020404" pitchFamily="18" charset="0"/>
              </a:rPr>
              <a:t>Vladimír</a:t>
            </a:r>
          </a:p>
          <a:p>
            <a:pPr algn="ctr"/>
            <a:r>
              <a:rPr lang="cs-CZ" sz="5400" dirty="0">
                <a:solidFill>
                  <a:srgbClr val="FF0000"/>
                </a:solidFill>
                <a:latin typeface="Cooper Black" panose="0208090404030B020404" pitchFamily="18" charset="0"/>
              </a:rPr>
              <a:t> Frey</a:t>
            </a:r>
          </a:p>
        </p:txBody>
      </p:sp>
      <p:sp>
        <p:nvSpPr>
          <p:cNvPr id="4" name="TextovéPole 3"/>
          <p:cNvSpPr txBox="1"/>
          <p:nvPr/>
        </p:nvSpPr>
        <p:spPr>
          <a:xfrm>
            <a:off x="143992" y="4843637"/>
            <a:ext cx="4608512" cy="2268000"/>
          </a:xfrm>
          <a:prstGeom prst="wave">
            <a:avLst>
              <a:gd name="adj1" fmla="val 12500"/>
              <a:gd name="adj2" fmla="val 484"/>
            </a:avLst>
          </a:prstGeom>
          <a:gradFill>
            <a:gsLst>
              <a:gs pos="46000">
                <a:srgbClr val="99FF33"/>
              </a:gs>
              <a:gs pos="74000">
                <a:srgbClr val="FFFF00"/>
              </a:gs>
            </a:gsLst>
            <a:lin ang="5400000" scaled="1"/>
          </a:gradFill>
          <a:ln w="41275">
            <a:solidFill>
              <a:schemeClr val="tx2">
                <a:lumMod val="85000"/>
                <a:lumOff val="15000"/>
              </a:schemeClr>
            </a:solidFill>
          </a:ln>
          <a:effectLst>
            <a:softEdge rad="0"/>
          </a:effectLst>
        </p:spPr>
        <p:txBody>
          <a:bodyPr wrap="square" rtlCol="0">
            <a:spAutoFit/>
          </a:bodyPr>
          <a:lstStyle/>
          <a:p>
            <a:pPr algn="ctr"/>
            <a:r>
              <a:rPr lang="cs-CZ" sz="2600" dirty="0">
                <a:solidFill>
                  <a:srgbClr val="0033CC"/>
                </a:solidFill>
                <a:latin typeface="Bookman Old Style" panose="02050604050505020204" pitchFamily="18" charset="0"/>
              </a:rPr>
              <a:t>Členové fotbalového oddílu přejí všechno nejlepší</a:t>
            </a:r>
          </a:p>
        </p:txBody>
      </p:sp>
      <p:sp>
        <p:nvSpPr>
          <p:cNvPr id="5" name="TextovéPole 4"/>
          <p:cNvSpPr txBox="1"/>
          <p:nvPr/>
        </p:nvSpPr>
        <p:spPr>
          <a:xfrm>
            <a:off x="1728168" y="6943780"/>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24</a:t>
            </a:r>
          </a:p>
        </p:txBody>
      </p:sp>
      <p:sp>
        <p:nvSpPr>
          <p:cNvPr id="6" name="TextovéPole 5"/>
          <p:cNvSpPr txBox="1"/>
          <p:nvPr/>
        </p:nvSpPr>
        <p:spPr>
          <a:xfrm>
            <a:off x="7200776" y="6896193"/>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25</a:t>
            </a:r>
          </a:p>
        </p:txBody>
      </p:sp>
      <p:pic>
        <p:nvPicPr>
          <p:cNvPr id="2" name="Obrázek 1"/>
          <p:cNvPicPr>
            <a:picLocks noChangeAspect="1"/>
          </p:cNvPicPr>
          <p:nvPr/>
        </p:nvPicPr>
        <p:blipFill>
          <a:blip r:embed="rId2"/>
          <a:stretch>
            <a:fillRect/>
          </a:stretch>
        </p:blipFill>
        <p:spPr>
          <a:xfrm>
            <a:off x="5544592" y="91108"/>
            <a:ext cx="4392485" cy="3600000"/>
          </a:xfrm>
          <a:prstGeom prst="rect">
            <a:avLst/>
          </a:prstGeom>
          <a:ln w="34925">
            <a:solidFill>
              <a:srgbClr val="FFC000"/>
            </a:solidFill>
          </a:ln>
        </p:spPr>
      </p:pic>
      <p:pic>
        <p:nvPicPr>
          <p:cNvPr id="7" name="Obrázek 6"/>
          <p:cNvPicPr>
            <a:picLocks noChangeAspect="1"/>
          </p:cNvPicPr>
          <p:nvPr/>
        </p:nvPicPr>
        <p:blipFill>
          <a:blip r:embed="rId3"/>
          <a:stretch>
            <a:fillRect/>
          </a:stretch>
        </p:blipFill>
        <p:spPr>
          <a:xfrm>
            <a:off x="5490920" y="3778587"/>
            <a:ext cx="4588538" cy="3038847"/>
          </a:xfrm>
          <a:prstGeom prst="rect">
            <a:avLst/>
          </a:prstGeom>
          <a:ln w="34925">
            <a:solidFill>
              <a:srgbClr val="FFC000"/>
            </a:solidFill>
          </a:ln>
        </p:spPr>
      </p:pic>
    </p:spTree>
    <p:extLst>
      <p:ext uri="{BB962C8B-B14F-4D97-AF65-F5344CB8AC3E}">
        <p14:creationId xmlns:p14="http://schemas.microsoft.com/office/powerpoint/2010/main" val="2229182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Přímá spojovací šipka 8"/>
          <p:cNvCxnSpPr/>
          <p:nvPr/>
        </p:nvCxnSpPr>
        <p:spPr bwMode="auto">
          <a:xfrm>
            <a:off x="9693321" y="7004050"/>
            <a:ext cx="531767"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8" name="TextovéPole 7"/>
          <p:cNvSpPr txBox="1"/>
          <p:nvPr/>
        </p:nvSpPr>
        <p:spPr>
          <a:xfrm>
            <a:off x="5472584" y="200853"/>
            <a:ext cx="4594415" cy="6370975"/>
          </a:xfrm>
          <a:prstGeom prst="rect">
            <a:avLst/>
          </a:prstGeom>
          <a:noFill/>
          <a:ln w="57150">
            <a:solidFill>
              <a:srgbClr val="FF9933"/>
            </a:solidFill>
          </a:ln>
          <a:effectLst>
            <a:innerShdw blurRad="114300">
              <a:prstClr val="black"/>
            </a:innerShdw>
          </a:effectLst>
        </p:spPr>
        <p:txBody>
          <a:bodyPr wrap="square" anchor="t" anchorCtr="0">
            <a:spAutoFit/>
            <a:scene3d>
              <a:camera prst="orthographicFront">
                <a:rot lat="0" lon="0" rev="0"/>
              </a:camera>
              <a:lightRig rig="threePt" dir="t"/>
            </a:scene3d>
            <a:sp3d extrusionH="50800">
              <a:bevelT w="25400" h="95250" prst="softRound"/>
              <a:bevelB w="19050" h="57150" prst="relaxedInset"/>
              <a:contourClr>
                <a:srgbClr val="FFFF00"/>
              </a:contourClr>
            </a:sp3d>
          </a:bodyPr>
          <a:lstStyle/>
          <a:p>
            <a:pPr algn="ctr" eaLnBrk="0" hangingPunct="0">
              <a:defRPr/>
            </a:pPr>
            <a:r>
              <a:rPr lang="cs-CZ" sz="3000" i="1" u="sng" dirty="0">
                <a:ln w="28575" cap="flat">
                  <a:noFill/>
                  <a:prstDash val="solid"/>
                  <a:round/>
                </a:ln>
                <a:effectLst>
                  <a:outerShdw blurRad="50800" dist="38100" dir="10800000" algn="r" rotWithShape="0">
                    <a:srgbClr val="000099">
                      <a:alpha val="40000"/>
                    </a:srgbClr>
                  </a:outerShdw>
                </a:effectLst>
                <a:latin typeface="Tw Cen MT Condensed Extra Bold" panose="020B0803020202020204" pitchFamily="34" charset="-18"/>
                <a:ea typeface="Malgun Gothic" pitchFamily="34" charset="-127"/>
                <a:cs typeface="Miriam" panose="020B0502050101010101" pitchFamily="34" charset="-79"/>
              </a:rPr>
              <a:t>Vážení sportovní přátelé</a:t>
            </a:r>
          </a:p>
          <a:p>
            <a:pPr algn="just" eaLnBrk="0" hangingPunct="0">
              <a:defRPr/>
            </a:pPr>
            <a:r>
              <a:rPr lang="cs-CZ" sz="1100" i="1" dirty="0">
                <a:latin typeface="Arial" pitchFamily="34" charset="0"/>
                <a:cs typeface="Arial" pitchFamily="34" charset="0"/>
              </a:rPr>
              <a:t>      </a:t>
            </a:r>
            <a:r>
              <a:rPr lang="cs-CZ" sz="1400" i="1" dirty="0">
                <a:latin typeface="Arial" pitchFamily="34" charset="0"/>
                <a:cs typeface="Arial" pitchFamily="34" charset="0"/>
              </a:rPr>
              <a:t>je tu červen, měsíc, kdy vrcholí fotbalové soutěže. Dnes je na programu předposlední domácí utkání mužstva dospělých.  Do Štětí přijela TJ Krupka. Jejich fanoušky a především hráče na našem stadionu vítáme. Hráči Štětí mají za sebou dva venkovní zápasy v řadě. V Litoměřicích a Žatci si vedli dobře. Dvě vítězství, které znamenaly pojistku 2. místa. Určitě jste se po 3 týdnech na dnešní zápas těšili a zvlášť, když k Vám přicházely informace, že se mužstvu daří. Podrobné informace ze všech  zápasů od vydání posledního zpravodaje najdete v dnešním čísle. Možná si někdo řekne, proč je toto vydání již 15., když teprve za 14 dní hraje mužstvo dospělých poslední 15. domácí utkání. Vysvětlení je jednoduché. První letošní zápas na domácím trávníku byl odložen, ale zpravodaj už byl vytisknut . Byl dodatečně distribuován na zápase s Modrou. S dnešní mačem jsou do konce soutěže ještě 3 kola, což je 9 bodů a naše ztráta na vedoucí Most je 3 bodová. Nikde se ale moc nemluví, že Most ještě vyhráno nemá. Asi už nikdo moc nevěří, že by jsme ho mohli předběhnout. Vůbec to ale neznamená, že mu jeho úlohu favorita nechceme ještě znepříjemnit. Už dnes budeme usilovat proti Krupce o 3 body. Utkání bude určitě velmi zajímavé a  věříme, že se Vám bude líbit. Čekáme i vaši podporu a slušné, i když třeba hlasité fandění.    </a:t>
            </a:r>
          </a:p>
        </p:txBody>
      </p:sp>
      <p:cxnSp>
        <p:nvCxnSpPr>
          <p:cNvPr id="12" name="Přímá spojovací čára 11"/>
          <p:cNvCxnSpPr/>
          <p:nvPr/>
        </p:nvCxnSpPr>
        <p:spPr bwMode="auto">
          <a:xfrm>
            <a:off x="216000" y="5419701"/>
            <a:ext cx="2505113" cy="7200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6" name="Přímá spojovací čára 15"/>
          <p:cNvCxnSpPr/>
          <p:nvPr/>
        </p:nvCxnSpPr>
        <p:spPr bwMode="auto">
          <a:xfrm>
            <a:off x="5976640" y="3322399"/>
            <a:ext cx="1219368" cy="1287348"/>
          </a:xfrm>
          <a:prstGeom prst="line">
            <a:avLst/>
          </a:prstGeom>
          <a:noFill/>
          <a:ln w="9525" cap="flat" cmpd="sng" algn="ctr">
            <a:noFill/>
            <a:prstDash val="solid"/>
            <a:round/>
            <a:headEnd type="none" w="med" len="med"/>
            <a:tailEnd type="none" w="med" len="med"/>
          </a:ln>
          <a:effectLst>
            <a:outerShdw dist="45791" dir="2021404" algn="ctr" rotWithShape="0">
              <a:srgbClr val="9999FF"/>
            </a:outerShdw>
          </a:effectLst>
        </p:spPr>
      </p:cxnSp>
      <p:cxnSp>
        <p:nvCxnSpPr>
          <p:cNvPr id="10" name="Přímá spojovací šipka 9"/>
          <p:cNvCxnSpPr/>
          <p:nvPr/>
        </p:nvCxnSpPr>
        <p:spPr bwMode="auto">
          <a:xfrm>
            <a:off x="9764895" y="7003876"/>
            <a:ext cx="460193"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3" name="Přímá spojovací šipka 12"/>
          <p:cNvCxnSpPr/>
          <p:nvPr/>
        </p:nvCxnSpPr>
        <p:spPr bwMode="auto">
          <a:xfrm>
            <a:off x="10623790" y="4843636"/>
            <a:ext cx="1145194" cy="216024"/>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20" name="TextovéPole 19"/>
          <p:cNvSpPr txBox="1"/>
          <p:nvPr/>
        </p:nvSpPr>
        <p:spPr>
          <a:xfrm>
            <a:off x="7336492" y="6858242"/>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3</a:t>
            </a:r>
          </a:p>
        </p:txBody>
      </p:sp>
      <p:sp>
        <p:nvSpPr>
          <p:cNvPr id="18" name="TextovéPole 17"/>
          <p:cNvSpPr txBox="1"/>
          <p:nvPr/>
        </p:nvSpPr>
        <p:spPr>
          <a:xfrm>
            <a:off x="2076386" y="7003876"/>
            <a:ext cx="4320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46</a:t>
            </a:r>
          </a:p>
        </p:txBody>
      </p:sp>
      <p:sp>
        <p:nvSpPr>
          <p:cNvPr id="14" name="Obdélník 13"/>
          <p:cNvSpPr/>
          <p:nvPr/>
        </p:nvSpPr>
        <p:spPr>
          <a:xfrm>
            <a:off x="7693484" y="6633636"/>
            <a:ext cx="2353529" cy="523220"/>
          </a:xfrm>
          <a:prstGeom prst="rect">
            <a:avLst/>
          </a:prstGeom>
          <a:noFill/>
        </p:spPr>
        <p:txBody>
          <a:bodyPr wrap="none" lIns="91440" tIns="45720" rIns="91440" bIns="45720">
            <a:spAutoFit/>
          </a:bodyPr>
          <a:lstStyle/>
          <a:p>
            <a:pPr algn="ctr"/>
            <a:r>
              <a:rPr lang="cs-CZ" sz="2800" b="1" cap="none" spc="0" dirty="0">
                <a:ln w="22225">
                  <a:solidFill>
                    <a:schemeClr val="accent2"/>
                  </a:solidFill>
                  <a:prstDash val="solid"/>
                </a:ln>
                <a:solidFill>
                  <a:schemeClr val="accent2">
                    <a:lumMod val="40000"/>
                    <a:lumOff val="60000"/>
                  </a:schemeClr>
                </a:solidFill>
                <a:effectLst/>
              </a:rPr>
              <a:t>Štětí do toho</a:t>
            </a:r>
          </a:p>
        </p:txBody>
      </p:sp>
      <p:sp>
        <p:nvSpPr>
          <p:cNvPr id="15" name="Obdélník 14"/>
          <p:cNvSpPr/>
          <p:nvPr/>
        </p:nvSpPr>
        <p:spPr>
          <a:xfrm>
            <a:off x="155894" y="1931205"/>
            <a:ext cx="4668617" cy="5072671"/>
          </a:xfrm>
          <a:prstGeom prst="rect">
            <a:avLst/>
          </a:prstGeom>
          <a:solidFill>
            <a:schemeClr val="accent3">
              <a:lumMod val="95000"/>
            </a:schemeClr>
          </a:solidFill>
        </p:spPr>
        <p:txBody>
          <a:bodyPr wrap="square">
            <a:spAutoFit/>
          </a:bodyPr>
          <a:lstStyle/>
          <a:p>
            <a:pPr algn="ctr">
              <a:lnSpc>
                <a:spcPct val="107000"/>
              </a:lnSpc>
              <a:spcAft>
                <a:spcPts val="0"/>
              </a:spcAft>
            </a:pPr>
            <a:r>
              <a:rPr lang="cs-CZ" sz="2000" u="sng" dirty="0">
                <a:highlight>
                  <a:srgbClr val="FFFF00"/>
                </a:highlight>
                <a:latin typeface="Arial Black" panose="020B0A04020102020204" pitchFamily="34" charset="0"/>
                <a:ea typeface="Calibri" panose="020F0502020204030204" pitchFamily="34" charset="0"/>
                <a:cs typeface="Arial" panose="020B0604020202020204" pitchFamily="34" charset="0"/>
              </a:rPr>
              <a:t>SK Štětí – FK Litoměřicko</a:t>
            </a:r>
            <a:endParaRPr lang="cs-CZ" sz="1100" u="sng"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000" u="sng" dirty="0">
                <a:highlight>
                  <a:srgbClr val="FFFF00"/>
                </a:highlight>
                <a:latin typeface="Arial Black" panose="020B0A04020102020204" pitchFamily="34" charset="0"/>
                <a:ea typeface="Calibri" panose="020F0502020204030204" pitchFamily="34" charset="0"/>
                <a:cs typeface="Arial" panose="020B0604020202020204" pitchFamily="34" charset="0"/>
              </a:rPr>
              <a:t>3:1(2:0)   14.kolo  11.5.2018</a:t>
            </a:r>
            <a:endParaRPr lang="cs-CZ" sz="1100" u="sng"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Utkání 14. kolo okresního přeboru svedlo proti sobě mužstva, která ještě pomýšlí na horní příčky tabulky. Spíše to ale platí o našem </a:t>
            </a:r>
            <a:r>
              <a:rPr lang="cs-CZ" sz="1050" b="0" dirty="0" err="1">
                <a:latin typeface="Arial" panose="020B0604020202020204" pitchFamily="34" charset="0"/>
                <a:ea typeface="Calibri" panose="020F0502020204030204" pitchFamily="34" charset="0"/>
                <a:cs typeface="Arial" panose="020B0604020202020204" pitchFamily="34" charset="0"/>
              </a:rPr>
              <a:t>Sepapu</a:t>
            </a:r>
            <a:r>
              <a:rPr lang="cs-CZ" sz="1050" b="0" dirty="0">
                <a:latin typeface="Arial" panose="020B0604020202020204" pitchFamily="34" charset="0"/>
                <a:ea typeface="Calibri" panose="020F0502020204030204" pitchFamily="34" charset="0"/>
                <a:cs typeface="Arial" panose="020B0604020202020204" pitchFamily="34" charset="0"/>
              </a:rPr>
              <a:t>, který měl přeci jenom o nějaký ten bod více než Litoměřicko. K zápasu jsme se však scházeli složitě a nakonec jsme byli rádi, že jsme kompletní jedenáctku dali dohromady.  Zranění a některé jiné povinnosti nám zabránily složit nejsilnější sestavu. Hned v úvodu se ale ukázalo, že sílu mužstvo má, i když některé opory chybí.   Už ve 4. minutě otevřel skóre na 1:0 Jan </a:t>
            </a:r>
            <a:r>
              <a:rPr lang="cs-CZ" sz="1050" b="0" dirty="0" err="1">
                <a:latin typeface="Arial" panose="020B0604020202020204" pitchFamily="34" charset="0"/>
                <a:ea typeface="Calibri" panose="020F0502020204030204" pitchFamily="34" charset="0"/>
                <a:cs typeface="Arial" panose="020B0604020202020204" pitchFamily="34" charset="0"/>
              </a:rPr>
              <a:t>Arazim</a:t>
            </a:r>
            <a:r>
              <a:rPr lang="cs-CZ" sz="1050" b="0" dirty="0">
                <a:latin typeface="Arial" panose="020B0604020202020204" pitchFamily="34" charset="0"/>
                <a:ea typeface="Calibri" panose="020F0502020204030204" pitchFamily="34" charset="0"/>
                <a:cs typeface="Arial" panose="020B0604020202020204" pitchFamily="34" charset="0"/>
              </a:rPr>
              <a:t> a hned bylo na čem stavět. Další kostku na cestu za vítězstvím přidal v závěru poločasu Miloš Vála a  výsledek 2:0 byl také poločasovým. Naději na obrat v zápase dala soupeři branka v 63. minutě z kopačky Vojtěcha Martina. Ve zbývajících 17 minutách  jsme už Litoměřicku skórovat nedovolili a naopak v poslední minutě přidal pojistku sváteční střelec Václav </a:t>
            </a:r>
            <a:r>
              <a:rPr lang="cs-CZ" sz="1050" b="0" dirty="0" err="1">
                <a:latin typeface="Arial" panose="020B0604020202020204" pitchFamily="34" charset="0"/>
                <a:ea typeface="Calibri" panose="020F0502020204030204" pitchFamily="34" charset="0"/>
                <a:cs typeface="Arial" panose="020B0604020202020204" pitchFamily="34" charset="0"/>
              </a:rPr>
              <a:t>Guzi</a:t>
            </a:r>
            <a:r>
              <a:rPr lang="cs-CZ" sz="1050" b="0" dirty="0">
                <a:latin typeface="Arial" panose="020B0604020202020204" pitchFamily="34" charset="0"/>
                <a:ea typeface="Calibri" panose="020F0502020204030204" pitchFamily="34" charset="0"/>
                <a:cs typeface="Arial" panose="020B0604020202020204" pitchFamily="34" charset="0"/>
              </a:rPr>
              <a:t>.  Vítězství potvrdilo stále lepší formu staré gardy. Budou ji určitě ještě potřebovat. Před pronásledovateli z Českých Kopist v boji o 3. místo mají náskok 6 bodů. Ty mají ale ještě jeden zápas k dobru. Teď v pátek 18.  května jedou do Bohušovic(výhra 7:1) a o týden později  v pátek 25.5.2018 je čeká doma zkouška ohněm. Do Štětí přijedou TJ Žitenice s bývalými reprezentanty a ligovými hráči v sestavě, první tým tabulky.</a:t>
            </a:r>
          </a:p>
          <a:p>
            <a:pPr algn="just">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Branka:</a:t>
            </a:r>
            <a:r>
              <a:rPr lang="cs-CZ" sz="1050" b="0" dirty="0">
                <a:latin typeface="Arial" panose="020B0604020202020204" pitchFamily="34" charset="0"/>
                <a:ea typeface="Calibri" panose="020F0502020204030204" pitchFamily="34" charset="0"/>
                <a:cs typeface="Arial" panose="020B0604020202020204" pitchFamily="34" charset="0"/>
              </a:rPr>
              <a:t> Jan </a:t>
            </a:r>
            <a:r>
              <a:rPr lang="cs-CZ" sz="1050" b="0" dirty="0" err="1">
                <a:latin typeface="Arial" panose="020B0604020202020204" pitchFamily="34" charset="0"/>
                <a:ea typeface="Calibri" panose="020F0502020204030204" pitchFamily="34" charset="0"/>
                <a:cs typeface="Arial" panose="020B0604020202020204" pitchFamily="34" charset="0"/>
              </a:rPr>
              <a:t>Arazim</a:t>
            </a:r>
            <a:r>
              <a:rPr lang="cs-CZ" sz="1050" b="0" dirty="0">
                <a:latin typeface="Arial" panose="020B0604020202020204" pitchFamily="34" charset="0"/>
                <a:ea typeface="Calibri" panose="020F0502020204030204" pitchFamily="34" charset="0"/>
                <a:cs typeface="Arial" panose="020B0604020202020204" pitchFamily="34" charset="0"/>
              </a:rPr>
              <a:t> 1, Miloš Vála, </a:t>
            </a:r>
            <a:r>
              <a:rPr lang="cs-CZ" sz="1050" b="0" dirty="0" err="1">
                <a:latin typeface="Arial" panose="020B0604020202020204" pitchFamily="34" charset="0"/>
                <a:ea typeface="Calibri" panose="020F0502020204030204" pitchFamily="34" charset="0"/>
                <a:cs typeface="Arial" panose="020B0604020202020204" pitchFamily="34" charset="0"/>
              </a:rPr>
              <a:t>V.Guzi</a:t>
            </a:r>
            <a:r>
              <a:rPr lang="cs-CZ" sz="1050" b="0" dirty="0">
                <a:latin typeface="Arial" panose="020B0604020202020204" pitchFamily="34" charset="0"/>
                <a:ea typeface="Calibri" panose="020F0502020204030204" pitchFamily="34" charset="0"/>
                <a:cs typeface="Arial" panose="020B0604020202020204" pitchFamily="34" charset="0"/>
              </a:rPr>
              <a:t> 1</a:t>
            </a:r>
          </a:p>
          <a:p>
            <a:pPr algn="just">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Sestava: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S.Procházka-J.Arazim</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J.Arazim</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M.Běloubek</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P.Božík</a:t>
            </a:r>
            <a:r>
              <a:rPr lang="cs-CZ" sz="1050" b="0" dirty="0">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P.Čermák</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V.Guzi</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M.Hamšík</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J.Jonák</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J.Tyle</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M.Vála</a:t>
            </a:r>
            <a:r>
              <a:rPr lang="cs-CZ" sz="105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0"/>
              </a:spcAft>
            </a:pP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P.Záloha</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R.Páviš,P.Kratochvíl</a:t>
            </a:r>
            <a:endParaRPr lang="cs-CZ" sz="105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50" b="0" u="sng" dirty="0" err="1">
                <a:latin typeface="Arial" panose="020B0604020202020204" pitchFamily="34" charset="0"/>
                <a:ea typeface="Calibri" panose="020F0502020204030204" pitchFamily="34" charset="0"/>
                <a:cs typeface="Arial" panose="020B0604020202020204" pitchFamily="34" charset="0"/>
              </a:rPr>
              <a:t>Manager</a:t>
            </a:r>
            <a:r>
              <a:rPr lang="cs-CZ" sz="1050" b="0" u="sng" dirty="0">
                <a:latin typeface="Arial" panose="020B0604020202020204" pitchFamily="34" charset="0"/>
                <a:ea typeface="Calibri" panose="020F0502020204030204" pitchFamily="34" charset="0"/>
                <a:cs typeface="Arial" panose="020B0604020202020204" pitchFamily="34" charset="0"/>
              </a:rPr>
              <a:t>:</a:t>
            </a:r>
            <a:r>
              <a:rPr lang="cs-CZ" sz="1050" b="0" dirty="0">
                <a:latin typeface="Arial" panose="020B0604020202020204" pitchFamily="34" charset="0"/>
                <a:ea typeface="Calibri" panose="020F0502020204030204" pitchFamily="34" charset="0"/>
                <a:cs typeface="Arial" panose="020B0604020202020204" pitchFamily="34" charset="0"/>
              </a:rPr>
              <a:t> </a:t>
            </a:r>
            <a:r>
              <a:rPr lang="cs-CZ" sz="1050" b="0" dirty="0" err="1">
                <a:latin typeface="Arial" panose="020B0604020202020204" pitchFamily="34" charset="0"/>
                <a:ea typeface="Calibri" panose="020F0502020204030204" pitchFamily="34" charset="0"/>
                <a:cs typeface="Arial" panose="020B0604020202020204" pitchFamily="34" charset="0"/>
              </a:rPr>
              <a:t>M.Šťastný</a:t>
            </a:r>
            <a:endParaRPr lang="cs-CZ" sz="1050" b="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Aft>
                <a:spcPts val="0"/>
              </a:spcAft>
            </a:pPr>
            <a:r>
              <a:rPr lang="cs-CZ" sz="1050" b="0" u="sng" dirty="0">
                <a:latin typeface="Arial" panose="020B0604020202020204" pitchFamily="34" charset="0"/>
                <a:ea typeface="Calibri" panose="020F0502020204030204" pitchFamily="34" charset="0"/>
                <a:cs typeface="Arial" panose="020B0604020202020204" pitchFamily="34" charset="0"/>
              </a:rPr>
              <a:t>Rozhodčí:</a:t>
            </a:r>
            <a:r>
              <a:rPr lang="cs-CZ" sz="1050" b="0" dirty="0">
                <a:latin typeface="Arial" panose="020B0604020202020204" pitchFamily="34" charset="0"/>
                <a:ea typeface="Calibri" panose="020F0502020204030204" pitchFamily="34" charset="0"/>
                <a:cs typeface="Arial" panose="020B0604020202020204" pitchFamily="34" charset="0"/>
              </a:rPr>
              <a:t> L-Kloub</a:t>
            </a:r>
            <a:endParaRPr lang="cs-CZ" sz="105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2" name="TextovéPole 1">
            <a:extLst>
              <a:ext uri="{FF2B5EF4-FFF2-40B4-BE49-F238E27FC236}">
                <a16:creationId xmlns:a16="http://schemas.microsoft.com/office/drawing/2014/main" id="{0C9BF8FC-30C4-4CAA-9C05-C4B9389D2FA3}"/>
              </a:ext>
            </a:extLst>
          </p:cNvPr>
          <p:cNvSpPr txBox="1"/>
          <p:nvPr/>
        </p:nvSpPr>
        <p:spPr>
          <a:xfrm>
            <a:off x="83885" y="177632"/>
            <a:ext cx="4740626" cy="1569660"/>
          </a:xfrm>
          <a:prstGeom prst="rect">
            <a:avLst/>
          </a:prstGeom>
          <a:blipFill>
            <a:blip r:embed="rId3"/>
            <a:tile tx="0" ty="0" sx="100000" sy="100000" flip="none" algn="tl"/>
          </a:blipFill>
          <a:ln>
            <a:solidFill>
              <a:schemeClr val="accent1"/>
            </a:solidFill>
          </a:ln>
          <a:effectLst>
            <a:glow rad="190500">
              <a:schemeClr val="accent1">
                <a:lumMod val="60000"/>
                <a:lumOff val="40000"/>
                <a:alpha val="40000"/>
              </a:schemeClr>
            </a:glow>
            <a:softEdge rad="0"/>
          </a:effectLst>
        </p:spPr>
        <p:txBody>
          <a:bodyPr wrap="square" rtlCol="0">
            <a:spAutoFit/>
          </a:bodyPr>
          <a:lstStyle/>
          <a:p>
            <a:pPr algn="ctr"/>
            <a:r>
              <a:rPr lang="cs-CZ" sz="2400" dirty="0">
                <a:latin typeface="Arial Black" panose="020B0A04020102020204" pitchFamily="34" charset="0"/>
              </a:rPr>
              <a:t>Derby starých gard dalo vzpomenout na utkání odvěkých rivalů v dobách minulého století </a:t>
            </a:r>
          </a:p>
        </p:txBody>
      </p:sp>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0" name="Text Box 1059"/>
          <p:cNvSpPr txBox="1">
            <a:spLocks noChangeArrowheads="1"/>
          </p:cNvSpPr>
          <p:nvPr/>
        </p:nvSpPr>
        <p:spPr bwMode="auto">
          <a:xfrm>
            <a:off x="388175" y="1027113"/>
            <a:ext cx="181794" cy="279164"/>
          </a:xfrm>
          <a:prstGeom prst="rect">
            <a:avLst/>
          </a:prstGeom>
          <a:noFill/>
          <a:ln w="76200">
            <a:noFill/>
            <a:miter lim="800000"/>
            <a:headEnd/>
            <a:tailEnd/>
          </a:ln>
        </p:spPr>
        <p:txBody>
          <a:bodyPr wrap="none" lIns="89986" tIns="46792" rIns="89986" bIns="46792">
            <a:spAutoFit/>
          </a:bodyPr>
          <a:lstStyle/>
          <a:p>
            <a:pPr eaLnBrk="0" hangingPunct="0"/>
            <a:endParaRPr lang="cs-CZ" u="sng" dirty="0">
              <a:latin typeface="Baskerville Old Face" pitchFamily="18" charset="0"/>
            </a:endParaRPr>
          </a:p>
        </p:txBody>
      </p:sp>
      <p:sp>
        <p:nvSpPr>
          <p:cNvPr id="7" name="TextovéPole 6"/>
          <p:cNvSpPr txBox="1"/>
          <p:nvPr/>
        </p:nvSpPr>
        <p:spPr>
          <a:xfrm>
            <a:off x="1891687" y="7004455"/>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a:t>
            </a:r>
          </a:p>
        </p:txBody>
      </p:sp>
      <p:sp>
        <p:nvSpPr>
          <p:cNvPr id="11" name="TextovéPole 10"/>
          <p:cNvSpPr txBox="1"/>
          <p:nvPr/>
        </p:nvSpPr>
        <p:spPr>
          <a:xfrm>
            <a:off x="7689229"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45</a:t>
            </a:r>
          </a:p>
        </p:txBody>
      </p:sp>
      <p:pic>
        <p:nvPicPr>
          <p:cNvPr id="1026" name="Picture 1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7" name="Picture 1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28" name="Picture 1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29" name="Picture 1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1030" name="Picture 1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1" name="Picture 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1032" name="Picture 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3" name="Picture 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1034" name="Picture 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5" name="Picture 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1036" name="Picture 2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7" name="Picture 2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8" name="Picture 22"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39" name="Picture 21"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0" name="Picture 20"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1" name="Picture 19"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2" name="Picture 18"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3" name="Picture 17"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4" name="Picture 16"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5" name="Picture 15"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6" name="Picture 14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7" name="Picture 14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8" name="Picture 14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49" name="Picture 14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0" name="Picture 14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1" name="Picture 14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2" name="Picture 14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3" name="Picture 14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4" name="Picture 14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5" name="Picture 13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6" name="Picture 13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7" name="Picture 13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8" name="Picture 231"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59" name="Picture 230"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60" name="Picture 229"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1" name="Picture 228"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62" name="Picture 227"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3" name="Picture 226"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64" name="Picture 225"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5" name="Picture 224"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66" name="Picture 223"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7" name="Picture 222"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68" name="Picture 221"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69" name="Picture 220"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70" name="Picture 219"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1" name="Picture 218"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72" name="Picture 217"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3" name="Picture 216"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74" name="Picture 215"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5" name="Picture 214"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76" name="Picture 2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7" name="Picture 2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78" name="Picture 2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79" name="Picture 2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080" name="Picture 2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1" name="Picture 2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082" name="Picture 2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3" name="Picture 2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084" name="Picture 2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5" name="Picture 2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1466850"/>
            <a:ext cx="909637" cy="228600"/>
          </a:xfrm>
          <a:prstGeom prst="rect">
            <a:avLst/>
          </a:prstGeom>
          <a:noFill/>
          <a:ln w="9525">
            <a:miter lim="800000"/>
            <a:headEnd/>
            <a:tailEnd/>
          </a:ln>
        </p:spPr>
      </p:pic>
      <p:pic>
        <p:nvPicPr>
          <p:cNvPr id="1086" name="Picture 2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7" name="Picture 2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666875"/>
            <a:ext cx="909637" cy="228600"/>
          </a:xfrm>
          <a:prstGeom prst="rect">
            <a:avLst/>
          </a:prstGeom>
          <a:noFill/>
          <a:ln w="9525">
            <a:miter lim="800000"/>
            <a:headEnd/>
            <a:tailEnd/>
          </a:ln>
        </p:spPr>
      </p:pic>
      <p:pic>
        <p:nvPicPr>
          <p:cNvPr id="1088" name="Picture 2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89" name="Picture 2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866900"/>
            <a:ext cx="909637" cy="230188"/>
          </a:xfrm>
          <a:prstGeom prst="rect">
            <a:avLst/>
          </a:prstGeom>
          <a:noFill/>
          <a:ln w="9525">
            <a:miter lim="800000"/>
            <a:headEnd/>
            <a:tailEnd/>
          </a:ln>
        </p:spPr>
      </p:pic>
      <p:pic>
        <p:nvPicPr>
          <p:cNvPr id="1090" name="Picture 2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1" name="Picture 2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2066925"/>
            <a:ext cx="909637" cy="228600"/>
          </a:xfrm>
          <a:prstGeom prst="rect">
            <a:avLst/>
          </a:prstGeom>
          <a:noFill/>
          <a:ln w="9525">
            <a:miter lim="800000"/>
            <a:headEnd/>
            <a:tailEnd/>
          </a:ln>
        </p:spPr>
      </p:pic>
      <p:pic>
        <p:nvPicPr>
          <p:cNvPr id="1092" name="Picture 23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3" name="Picture 23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094" name="Picture 349"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5" name="Picture 348"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6" name="Picture 347"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7" name="Picture 346"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8" name="Picture 372"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099" name="Picture 371"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0" name="Picture 370"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1" name="Picture 36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2" name="Picture 368"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3" name="Picture 367"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04" name="Picture 366"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5" name="Picture 365"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06" name="Picture 380"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7" name="Picture 379"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08" name="Picture 37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09" name="Picture 377"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866775"/>
            <a:ext cx="909637" cy="228600"/>
          </a:xfrm>
          <a:prstGeom prst="rect">
            <a:avLst/>
          </a:prstGeom>
          <a:noFill/>
          <a:ln w="9525">
            <a:miter lim="800000"/>
            <a:headEnd/>
            <a:tailEnd/>
          </a:ln>
        </p:spPr>
      </p:pic>
      <p:pic>
        <p:nvPicPr>
          <p:cNvPr id="1110" name="Picture 376"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1" name="Picture 375"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066800"/>
            <a:ext cx="909637" cy="228600"/>
          </a:xfrm>
          <a:prstGeom prst="rect">
            <a:avLst/>
          </a:prstGeom>
          <a:noFill/>
          <a:ln w="9525">
            <a:miter lim="800000"/>
            <a:headEnd/>
            <a:tailEnd/>
          </a:ln>
        </p:spPr>
      </p:pic>
      <p:pic>
        <p:nvPicPr>
          <p:cNvPr id="1112" name="Picture 374"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3" name="Picture 37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1266825"/>
            <a:ext cx="909637" cy="228600"/>
          </a:xfrm>
          <a:prstGeom prst="rect">
            <a:avLst/>
          </a:prstGeom>
          <a:noFill/>
          <a:ln w="9525">
            <a:miter lim="800000"/>
            <a:headEnd/>
            <a:tailEnd/>
          </a:ln>
        </p:spPr>
      </p:pic>
      <p:pic>
        <p:nvPicPr>
          <p:cNvPr id="1114" name="Picture 25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5" name="Picture 25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1116" name="Picture 25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7" name="Picture 25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1118" name="Picture 25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19" name="Picture 25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1120" name="Picture 25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1" name="Picture 25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1122" name="Picture 25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3" name="Picture 25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1124" name="Picture 100"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5" name="Picture 101"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1126" name="Picture 102"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7" name="Picture 10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1128" name="Picture 104"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1129" name="Picture 105"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sp>
        <p:nvSpPr>
          <p:cNvPr id="5" name="TextovéPole 4"/>
          <p:cNvSpPr txBox="1"/>
          <p:nvPr/>
        </p:nvSpPr>
        <p:spPr>
          <a:xfrm>
            <a:off x="10085890" y="1813026"/>
            <a:ext cx="184731" cy="400110"/>
          </a:xfrm>
          <a:prstGeom prst="rect">
            <a:avLst/>
          </a:prstGeom>
          <a:solidFill>
            <a:srgbClr val="99FFCC"/>
          </a:solidFill>
          <a:effectLst>
            <a:glow rad="101600">
              <a:srgbClr val="FFFF66">
                <a:alpha val="40000"/>
              </a:srgbClr>
            </a:glow>
            <a:softEdge rad="241300"/>
          </a:effectLst>
        </p:spPr>
        <p:txBody>
          <a:bodyPr wrap="none" rtlCol="0">
            <a:spAutoFit/>
          </a:bodyPr>
          <a:lstStyle/>
          <a:p>
            <a:pPr algn="ctr"/>
            <a:endParaRPr lang="cs-CZ" sz="2000" dirty="0">
              <a:latin typeface="Arial Black" panose="020B0A04020102020204" pitchFamily="34" charset="0"/>
            </a:endParaRPr>
          </a:p>
        </p:txBody>
      </p:sp>
      <p:sp>
        <p:nvSpPr>
          <p:cNvPr id="10" name="TextovéPole 9"/>
          <p:cNvSpPr txBox="1"/>
          <p:nvPr/>
        </p:nvSpPr>
        <p:spPr>
          <a:xfrm>
            <a:off x="143991" y="81816"/>
            <a:ext cx="4680519" cy="707886"/>
          </a:xfrm>
          <a:prstGeom prst="rect">
            <a:avLst/>
          </a:prstGeom>
          <a:gradFill>
            <a:gsLst>
              <a:gs pos="30000">
                <a:srgbClr val="66FFFF"/>
              </a:gs>
              <a:gs pos="69000">
                <a:srgbClr val="FFCC00"/>
              </a:gs>
            </a:gsLst>
            <a:lin ang="5400000" scaled="1"/>
          </a:gradFill>
          <a:effectLst>
            <a:softEdge rad="0"/>
          </a:effectLst>
        </p:spPr>
        <p:txBody>
          <a:bodyPr wrap="square" rtlCol="0">
            <a:spAutoFit/>
          </a:bodyPr>
          <a:lstStyle/>
          <a:p>
            <a:pPr algn="ctr"/>
            <a:r>
              <a:rPr lang="cs-CZ" sz="2000" dirty="0">
                <a:effectLst>
                  <a:outerShdw blurRad="38100" dist="38100" dir="2700000" algn="tl">
                    <a:srgbClr val="000000">
                      <a:alpha val="43137"/>
                    </a:srgbClr>
                  </a:outerShdw>
                </a:effectLst>
                <a:latin typeface="Century Schoolbook" panose="02040604050505020304" pitchFamily="18" charset="0"/>
              </a:rPr>
              <a:t>Ve Štětí jsou v letošní sezóně na programu ještě 3 zápasy </a:t>
            </a:r>
          </a:p>
        </p:txBody>
      </p:sp>
      <p:graphicFrame>
        <p:nvGraphicFramePr>
          <p:cNvPr id="12" name="Tabulka 11"/>
          <p:cNvGraphicFramePr>
            <a:graphicFrameLocks noGrp="1"/>
          </p:cNvGraphicFramePr>
          <p:nvPr>
            <p:extLst>
              <p:ext uri="{D42A27DB-BD31-4B8C-83A1-F6EECF244321}">
                <p14:modId xmlns:p14="http://schemas.microsoft.com/office/powerpoint/2010/main" val="633515082"/>
              </p:ext>
            </p:extLst>
          </p:nvPr>
        </p:nvGraphicFramePr>
        <p:xfrm>
          <a:off x="143993" y="883196"/>
          <a:ext cx="4680518" cy="1657350"/>
        </p:xfrm>
        <a:graphic>
          <a:graphicData uri="http://schemas.openxmlformats.org/drawingml/2006/table">
            <a:tbl>
              <a:tblPr/>
              <a:tblGrid>
                <a:gridCol w="676702">
                  <a:extLst>
                    <a:ext uri="{9D8B030D-6E8A-4147-A177-3AD203B41FA5}">
                      <a16:colId xmlns:a16="http://schemas.microsoft.com/office/drawing/2014/main" val="2743002744"/>
                    </a:ext>
                  </a:extLst>
                </a:gridCol>
                <a:gridCol w="552639">
                  <a:extLst>
                    <a:ext uri="{9D8B030D-6E8A-4147-A177-3AD203B41FA5}">
                      <a16:colId xmlns:a16="http://schemas.microsoft.com/office/drawing/2014/main" val="2205500564"/>
                    </a:ext>
                  </a:extLst>
                </a:gridCol>
                <a:gridCol w="634408">
                  <a:extLst>
                    <a:ext uri="{9D8B030D-6E8A-4147-A177-3AD203B41FA5}">
                      <a16:colId xmlns:a16="http://schemas.microsoft.com/office/drawing/2014/main" val="1861673802"/>
                    </a:ext>
                  </a:extLst>
                </a:gridCol>
                <a:gridCol w="938923">
                  <a:extLst>
                    <a:ext uri="{9D8B030D-6E8A-4147-A177-3AD203B41FA5}">
                      <a16:colId xmlns:a16="http://schemas.microsoft.com/office/drawing/2014/main" val="1085612242"/>
                    </a:ext>
                  </a:extLst>
                </a:gridCol>
                <a:gridCol w="938923">
                  <a:extLst>
                    <a:ext uri="{9D8B030D-6E8A-4147-A177-3AD203B41FA5}">
                      <a16:colId xmlns:a16="http://schemas.microsoft.com/office/drawing/2014/main" val="2834184489"/>
                    </a:ext>
                  </a:extLst>
                </a:gridCol>
                <a:gridCol w="938923">
                  <a:extLst>
                    <a:ext uri="{9D8B030D-6E8A-4147-A177-3AD203B41FA5}">
                      <a16:colId xmlns:a16="http://schemas.microsoft.com/office/drawing/2014/main" val="3624071258"/>
                    </a:ext>
                  </a:extLst>
                </a:gridCol>
              </a:tblGrid>
              <a:tr h="304800">
                <a:tc>
                  <a:txBody>
                    <a:bodyPr/>
                    <a:lstStyle/>
                    <a:p>
                      <a:pPr algn="ctr" fontAlgn="ctr"/>
                      <a:r>
                        <a:rPr lang="cs-CZ" sz="1050" b="1" i="0" u="none" strike="noStrike" dirty="0">
                          <a:solidFill>
                            <a:srgbClr val="000000"/>
                          </a:solidFill>
                          <a:effectLst/>
                          <a:latin typeface="Arial Black" panose="020B0A04020102020204" pitchFamily="34" charset="0"/>
                        </a:rPr>
                        <a:t>Datum</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Black" panose="020B0A04020102020204" pitchFamily="34" charset="0"/>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a:solidFill>
                            <a:srgbClr val="000000"/>
                          </a:solidFill>
                          <a:effectLst/>
                          <a:latin typeface="Arial Black" panose="020B0A04020102020204" pitchFamily="34" charset="0"/>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Black" panose="020B0A04020102020204" pitchFamily="34" charset="0"/>
                        </a:rPr>
                        <a:t>Domácí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Black" panose="020B0A04020102020204" pitchFamily="34" charset="0"/>
                        </a:rPr>
                        <a:t>Hosté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tc>
                  <a:txBody>
                    <a:bodyPr/>
                    <a:lstStyle/>
                    <a:p>
                      <a:pPr algn="ctr" fontAlgn="ctr"/>
                      <a:r>
                        <a:rPr lang="cs-CZ" sz="1050" b="1" i="0" u="none" strike="noStrike" dirty="0">
                          <a:solidFill>
                            <a:srgbClr val="000000"/>
                          </a:solidFill>
                          <a:effectLst/>
                          <a:latin typeface="Arial Black" panose="020B0A04020102020204" pitchFamily="34" charset="0"/>
                        </a:rPr>
                        <a:t>Kategorie</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56090953"/>
                  </a:ext>
                </a:extLst>
              </a:tr>
              <a:tr h="428625">
                <a:tc>
                  <a:txBody>
                    <a:bodyPr/>
                    <a:lstStyle/>
                    <a:p>
                      <a:pPr algn="ctr" fontAlgn="ctr"/>
                      <a:r>
                        <a:rPr lang="cs-CZ" sz="900" b="1" i="0" u="none" strike="noStrike" dirty="0">
                          <a:solidFill>
                            <a:srgbClr val="000000"/>
                          </a:solidFill>
                          <a:effectLst/>
                          <a:latin typeface="Arial Black" panose="020B0A04020102020204" pitchFamily="34" charset="0"/>
                        </a:rPr>
                        <a:t>3.6.2018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Black" panose="020B0A040201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TJ Skorotice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Dorost</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029395681"/>
                  </a:ext>
                </a:extLst>
              </a:tr>
              <a:tr h="485775">
                <a:tc>
                  <a:txBody>
                    <a:bodyPr/>
                    <a:lstStyle/>
                    <a:p>
                      <a:pPr algn="ctr" fontAlgn="ctr"/>
                      <a:r>
                        <a:rPr lang="cs-CZ" sz="900" b="1" i="0" u="none" strike="noStrike" dirty="0">
                          <a:solidFill>
                            <a:srgbClr val="000000"/>
                          </a:solidFill>
                          <a:effectLst/>
                          <a:latin typeface="Arial Black" panose="020B0A04020102020204" pitchFamily="34" charset="0"/>
                        </a:rPr>
                        <a:t>10.6.2018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Arial Black" panose="020B0A040201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Black" panose="020B0A04020102020204" pitchFamily="34" charset="0"/>
                        </a:rPr>
                        <a:t>10:00, 11:45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Arial Black" panose="020B0A040201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Black" panose="020B0A04020102020204" pitchFamily="34" charset="0"/>
                        </a:rPr>
                        <a:t>SK Ervěnice-Jirkov/L. Chomutov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Arial Black" panose="020B0A040201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3154903423"/>
                  </a:ext>
                </a:extLst>
              </a:tr>
              <a:tr h="438150">
                <a:tc>
                  <a:txBody>
                    <a:bodyPr/>
                    <a:lstStyle/>
                    <a:p>
                      <a:pPr algn="ctr" fontAlgn="ctr"/>
                      <a:r>
                        <a:rPr lang="cs-CZ" sz="900" b="1" i="0" u="none" strike="noStrike" dirty="0">
                          <a:solidFill>
                            <a:srgbClr val="000000"/>
                          </a:solidFill>
                          <a:effectLst/>
                          <a:latin typeface="Arial Black" panose="020B0A04020102020204" pitchFamily="34" charset="0"/>
                        </a:rPr>
                        <a:t>16.6.2018</a:t>
                      </a:r>
                    </a:p>
                  </a:txBody>
                  <a:tcPr marL="9525" marR="9525" marT="9525" marB="0" anchor="ct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10:15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a:solidFill>
                            <a:srgbClr val="000000"/>
                          </a:solidFill>
                          <a:effectLst/>
                          <a:latin typeface="Arial Black" panose="020B0A040201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Black" panose="020B0A04020102020204" pitchFamily="34" charset="0"/>
                        </a:rPr>
                        <a:t>TJ Spartak Perštejn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tc>
                  <a:txBody>
                    <a:bodyPr/>
                    <a:lstStyle/>
                    <a:p>
                      <a:pPr algn="ctr" fontAlgn="ctr"/>
                      <a:r>
                        <a:rPr lang="cs-CZ" sz="1000" b="1" i="0" u="none" strike="noStrike" dirty="0">
                          <a:solidFill>
                            <a:srgbClr val="000000"/>
                          </a:solidFill>
                          <a:effectLst/>
                          <a:latin typeface="Arial Black" panose="020B0A04020102020204" pitchFamily="34" charset="0"/>
                        </a:rPr>
                        <a:t>Dospělí</a:t>
                      </a:r>
                    </a:p>
                  </a:txBody>
                  <a:tcPr marL="9525" marR="9525" marT="9525" marB="0" anchor="ct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99825555"/>
                  </a:ext>
                </a:extLst>
              </a:tr>
            </a:tbl>
          </a:graphicData>
        </a:graphic>
      </p:graphicFrame>
      <p:sp>
        <p:nvSpPr>
          <p:cNvPr id="13" name="TextovéPole 12"/>
          <p:cNvSpPr txBox="1"/>
          <p:nvPr/>
        </p:nvSpPr>
        <p:spPr>
          <a:xfrm>
            <a:off x="143991" y="2611388"/>
            <a:ext cx="4680519" cy="707886"/>
          </a:xfrm>
          <a:prstGeom prst="rect">
            <a:avLst/>
          </a:prstGeom>
          <a:pattFill prst="dkHorz">
            <a:fgClr>
              <a:srgbClr val="FFFF99"/>
            </a:fgClr>
            <a:bgClr>
              <a:schemeClr val="bg1"/>
            </a:bgClr>
          </a:pattFill>
          <a:ln w="38100">
            <a:gradFill>
              <a:gsLst>
                <a:gs pos="42000">
                  <a:srgbClr val="CC0000"/>
                </a:gs>
                <a:gs pos="83000">
                  <a:schemeClr val="accent1">
                    <a:lumMod val="45000"/>
                    <a:lumOff val="55000"/>
                  </a:schemeClr>
                </a:gs>
                <a:gs pos="100000">
                  <a:schemeClr val="accent1">
                    <a:lumMod val="30000"/>
                    <a:lumOff val="70000"/>
                  </a:schemeClr>
                </a:gs>
              </a:gsLst>
              <a:lin ang="5400000" scaled="1"/>
            </a:gradFill>
          </a:ln>
          <a:effectLst>
            <a:glow rad="101600">
              <a:srgbClr val="FFFF66">
                <a:alpha val="40000"/>
              </a:srgbClr>
            </a:glow>
            <a:softEdge rad="0"/>
          </a:effectLst>
        </p:spPr>
        <p:txBody>
          <a:bodyPr wrap="square" rtlCol="0">
            <a:spAutoFit/>
          </a:bodyPr>
          <a:lstStyle/>
          <a:p>
            <a:pPr algn="ctr"/>
            <a:r>
              <a:rPr lang="cs-CZ" sz="2000" dirty="0">
                <a:latin typeface="Arial Black" panose="020B0A04020102020204" pitchFamily="34" charset="0"/>
              </a:rPr>
              <a:t>Poslední výjezdy na hřiště soupeře</a:t>
            </a:r>
          </a:p>
        </p:txBody>
      </p:sp>
      <p:graphicFrame>
        <p:nvGraphicFramePr>
          <p:cNvPr id="14" name="Tabulka 13"/>
          <p:cNvGraphicFramePr>
            <a:graphicFrameLocks noGrp="1"/>
          </p:cNvGraphicFramePr>
          <p:nvPr>
            <p:extLst>
              <p:ext uri="{D42A27DB-BD31-4B8C-83A1-F6EECF244321}">
                <p14:modId xmlns:p14="http://schemas.microsoft.com/office/powerpoint/2010/main" val="2859688215"/>
              </p:ext>
            </p:extLst>
          </p:nvPr>
        </p:nvGraphicFramePr>
        <p:xfrm>
          <a:off x="145071" y="3403476"/>
          <a:ext cx="4608511" cy="3436620"/>
        </p:xfrm>
        <a:graphic>
          <a:graphicData uri="http://schemas.openxmlformats.org/drawingml/2006/table">
            <a:tbl>
              <a:tblPr/>
              <a:tblGrid>
                <a:gridCol w="643048">
                  <a:extLst>
                    <a:ext uri="{9D8B030D-6E8A-4147-A177-3AD203B41FA5}">
                      <a16:colId xmlns:a16="http://schemas.microsoft.com/office/drawing/2014/main" val="2908041500"/>
                    </a:ext>
                  </a:extLst>
                </a:gridCol>
                <a:gridCol w="525156">
                  <a:extLst>
                    <a:ext uri="{9D8B030D-6E8A-4147-A177-3AD203B41FA5}">
                      <a16:colId xmlns:a16="http://schemas.microsoft.com/office/drawing/2014/main" val="1653511713"/>
                    </a:ext>
                  </a:extLst>
                </a:gridCol>
                <a:gridCol w="602858">
                  <a:extLst>
                    <a:ext uri="{9D8B030D-6E8A-4147-A177-3AD203B41FA5}">
                      <a16:colId xmlns:a16="http://schemas.microsoft.com/office/drawing/2014/main" val="2773451668"/>
                    </a:ext>
                  </a:extLst>
                </a:gridCol>
                <a:gridCol w="892229">
                  <a:extLst>
                    <a:ext uri="{9D8B030D-6E8A-4147-A177-3AD203B41FA5}">
                      <a16:colId xmlns:a16="http://schemas.microsoft.com/office/drawing/2014/main" val="2935485991"/>
                    </a:ext>
                  </a:extLst>
                </a:gridCol>
                <a:gridCol w="1052991">
                  <a:extLst>
                    <a:ext uri="{9D8B030D-6E8A-4147-A177-3AD203B41FA5}">
                      <a16:colId xmlns:a16="http://schemas.microsoft.com/office/drawing/2014/main" val="1932128298"/>
                    </a:ext>
                  </a:extLst>
                </a:gridCol>
                <a:gridCol w="892229">
                  <a:extLst>
                    <a:ext uri="{9D8B030D-6E8A-4147-A177-3AD203B41FA5}">
                      <a16:colId xmlns:a16="http://schemas.microsoft.com/office/drawing/2014/main" val="1714713093"/>
                    </a:ext>
                  </a:extLst>
                </a:gridCol>
              </a:tblGrid>
              <a:tr h="304800">
                <a:tc>
                  <a:txBody>
                    <a:bodyPr/>
                    <a:lstStyle/>
                    <a:p>
                      <a:pPr algn="ctr" fontAlgn="ctr"/>
                      <a:r>
                        <a:rPr lang="cs-CZ" sz="1100" b="1" i="0" u="none" strike="noStrike" dirty="0">
                          <a:solidFill>
                            <a:srgbClr val="000000"/>
                          </a:solidFill>
                          <a:effectLst/>
                          <a:latin typeface="Arial Black" panose="020B0A04020102020204" pitchFamily="34" charset="0"/>
                        </a:rPr>
                        <a:t>Datum</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Black" panose="020B0A04020102020204" pitchFamily="34" charset="0"/>
                        </a:rPr>
                        <a:t>Den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Black" panose="020B0A04020102020204" pitchFamily="34" charset="0"/>
                        </a:rPr>
                        <a:t>Čas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Black" panose="020B0A04020102020204" pitchFamily="34" charset="0"/>
                        </a:rPr>
                        <a:t>Domácí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Black" panose="020B0A04020102020204" pitchFamily="34" charset="0"/>
                        </a:rPr>
                        <a:t>Hosté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100" b="1" i="0" u="none" strike="noStrike" dirty="0">
                          <a:solidFill>
                            <a:srgbClr val="000000"/>
                          </a:solidFill>
                          <a:effectLst/>
                          <a:latin typeface="Arial Black" panose="020B0A04020102020204" pitchFamily="34" charset="0"/>
                        </a:rPr>
                        <a:t>Kategorie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18436674"/>
                  </a:ext>
                </a:extLst>
              </a:tr>
              <a:tr h="285750">
                <a:tc>
                  <a:txBody>
                    <a:bodyPr/>
                    <a:lstStyle/>
                    <a:p>
                      <a:pPr algn="ctr" fontAlgn="ctr"/>
                      <a:r>
                        <a:rPr lang="cs-CZ" sz="1050" b="1" i="0" u="none" strike="noStrike" dirty="0">
                          <a:solidFill>
                            <a:srgbClr val="000000"/>
                          </a:solidFill>
                          <a:effectLst/>
                          <a:latin typeface="Arial" panose="020B0604020202020204" pitchFamily="34" charset="0"/>
                        </a:rPr>
                        <a:t>3.6.2018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Arial" panose="020B0604020202020204" pitchFamily="34" charset="0"/>
                        </a:rPr>
                        <a:t>10:00, 12:00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Arial" panose="020B0604020202020204" pitchFamily="34" charset="0"/>
                        </a:rPr>
                        <a:t>FK SEKO Louny/J. Chomutov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Arial" panose="020B06040202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074552559"/>
                  </a:ext>
                </a:extLst>
              </a:tr>
              <a:tr h="285750">
                <a:tc>
                  <a:txBody>
                    <a:bodyPr/>
                    <a:lstStyle/>
                    <a:p>
                      <a:pPr algn="ctr" fontAlgn="ctr"/>
                      <a:r>
                        <a:rPr lang="cs-CZ" sz="1050" b="1" i="0" u="none" strike="noStrike">
                          <a:solidFill>
                            <a:srgbClr val="000000"/>
                          </a:solidFill>
                          <a:effectLst/>
                          <a:latin typeface="Arial" panose="020B0604020202020204" pitchFamily="34" charset="0"/>
                        </a:rPr>
                        <a:t>8.6.2018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pátek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17:30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TJ Sokol České Kopisty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Sepap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Stará garda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3051317614"/>
                  </a:ext>
                </a:extLst>
              </a:tr>
              <a:tr h="485775">
                <a:tc>
                  <a:txBody>
                    <a:bodyPr/>
                    <a:lstStyle/>
                    <a:p>
                      <a:pPr algn="ctr" fontAlgn="ctr"/>
                      <a:r>
                        <a:rPr lang="cs-CZ" sz="1050" b="1" i="0" u="none" strike="noStrike">
                          <a:solidFill>
                            <a:srgbClr val="000000"/>
                          </a:solidFill>
                          <a:effectLst/>
                          <a:latin typeface="Arial" panose="020B0604020202020204" pitchFamily="34" charset="0"/>
                        </a:rPr>
                        <a:t>9.6.2018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Arial" panose="020B0604020202020204"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Arial" panose="020B0604020202020204" pitchFamily="34" charset="0"/>
                        </a:rPr>
                        <a:t>17:00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Arial" panose="020B0604020202020204" pitchFamily="34" charset="0"/>
                        </a:rPr>
                        <a:t>TJ Sokol Srbice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Arial" panose="020B0604020202020204" pitchFamily="34" charset="0"/>
                        </a:rPr>
                        <a:t>Dospělí</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3201092543"/>
                  </a:ext>
                </a:extLst>
              </a:tr>
              <a:tr h="619125">
                <a:tc>
                  <a:txBody>
                    <a:bodyPr/>
                    <a:lstStyle/>
                    <a:p>
                      <a:pPr algn="ctr" fontAlgn="ctr"/>
                      <a:r>
                        <a:rPr lang="cs-CZ" sz="1050" b="1" i="0" u="none" strike="noStrike">
                          <a:solidFill>
                            <a:srgbClr val="000000"/>
                          </a:solidFill>
                          <a:effectLst/>
                          <a:latin typeface="Arial" panose="020B0604020202020204" pitchFamily="34" charset="0"/>
                        </a:rPr>
                        <a:t>10.6.2018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pt-BR" sz="1050" b="1" i="0" u="none" strike="noStrike">
                          <a:solidFill>
                            <a:srgbClr val="000000"/>
                          </a:solidFill>
                          <a:effectLst/>
                          <a:latin typeface="Arial" panose="020B0604020202020204" pitchFamily="34" charset="0"/>
                        </a:rPr>
                        <a:t>Turnaj liga o 5. až 8. místo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SK Štětí, Slavoj Třebenice, SK Liběšice, TJ Sokol Straškov Vodochody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Starší přípravka</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2956024056"/>
                  </a:ext>
                </a:extLst>
              </a:tr>
              <a:tr h="438150">
                <a:tc>
                  <a:txBody>
                    <a:bodyPr/>
                    <a:lstStyle/>
                    <a:p>
                      <a:pPr algn="ctr" fontAlgn="ctr"/>
                      <a:r>
                        <a:rPr lang="cs-CZ" sz="1050" b="1" i="0" u="none" strike="noStrike">
                          <a:solidFill>
                            <a:srgbClr val="000000"/>
                          </a:solidFill>
                          <a:effectLst/>
                          <a:latin typeface="Arial" panose="020B0604020202020204" pitchFamily="34" charset="0"/>
                        </a:rPr>
                        <a:t>10.6.2018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10:00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a:solidFill>
                            <a:srgbClr val="000000"/>
                          </a:solidFill>
                          <a:effectLst/>
                          <a:latin typeface="Arial" panose="020B0604020202020204" pitchFamily="34" charset="0"/>
                        </a:rPr>
                        <a:t>TJ Mojžíř</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cs-CZ" sz="1050" b="1" i="0" u="none" strike="noStrike" dirty="0">
                          <a:solidFill>
                            <a:srgbClr val="000000"/>
                          </a:solidFill>
                          <a:effectLst/>
                          <a:latin typeface="Arial" panose="020B0604020202020204" pitchFamily="34" charset="0"/>
                        </a:rPr>
                        <a:t>Dorost</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extLst>
                  <a:ext uri="{0D108BD9-81ED-4DB2-BD59-A6C34878D82A}">
                    <a16:rowId xmlns:a16="http://schemas.microsoft.com/office/drawing/2014/main" val="1685302379"/>
                  </a:ext>
                </a:extLst>
              </a:tr>
              <a:tr h="419100">
                <a:tc>
                  <a:txBody>
                    <a:bodyPr/>
                    <a:lstStyle/>
                    <a:p>
                      <a:pPr algn="ctr" fontAlgn="ctr"/>
                      <a:r>
                        <a:rPr lang="cs-CZ" sz="1050" b="1" i="0" u="none" strike="noStrike">
                          <a:solidFill>
                            <a:srgbClr val="000000"/>
                          </a:solidFill>
                          <a:effectLst/>
                          <a:latin typeface="Arial" panose="020B0604020202020204" pitchFamily="34" charset="0"/>
                        </a:rPr>
                        <a:t>17.6.2018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Arial" panose="020B0604020202020204"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Arial" panose="020B0604020202020204" pitchFamily="34" charset="0"/>
                        </a:rPr>
                        <a:t>10:30, 12:15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Arial" panose="020B0604020202020204" pitchFamily="34" charset="0"/>
                        </a:rPr>
                        <a:t>SK Strupčice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a:solidFill>
                            <a:srgbClr val="000000"/>
                          </a:solidFill>
                          <a:effectLst/>
                          <a:latin typeface="Arial" panose="020B0604020202020204"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tc>
                  <a:txBody>
                    <a:bodyPr/>
                    <a:lstStyle/>
                    <a:p>
                      <a:pPr algn="ctr" fontAlgn="ctr"/>
                      <a:r>
                        <a:rPr lang="cs-CZ" sz="1050" b="1" i="0" u="none" strike="noStrike" dirty="0">
                          <a:solidFill>
                            <a:srgbClr val="000000"/>
                          </a:solidFill>
                          <a:effectLst/>
                          <a:latin typeface="Arial" panose="020B0604020202020204" pitchFamily="34" charset="0"/>
                        </a:rPr>
                        <a:t>Starší, mladší žáci</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66"/>
                    </a:solidFill>
                  </a:tcPr>
                </a:tc>
                <a:extLst>
                  <a:ext uri="{0D108BD9-81ED-4DB2-BD59-A6C34878D82A}">
                    <a16:rowId xmlns:a16="http://schemas.microsoft.com/office/drawing/2014/main" val="1568963566"/>
                  </a:ext>
                </a:extLst>
              </a:tr>
            </a:tbl>
          </a:graphicData>
        </a:graphic>
      </p:graphicFrame>
      <p:sp>
        <p:nvSpPr>
          <p:cNvPr id="116" name="TextovéPole 115"/>
          <p:cNvSpPr txBox="1"/>
          <p:nvPr/>
        </p:nvSpPr>
        <p:spPr>
          <a:xfrm>
            <a:off x="5497736" y="81816"/>
            <a:ext cx="4680519" cy="3477875"/>
          </a:xfrm>
          <a:prstGeom prst="rect">
            <a:avLst/>
          </a:prstGeom>
          <a:solidFill>
            <a:srgbClr val="66FF66"/>
          </a:solidFill>
          <a:effectLst>
            <a:glow rad="101600">
              <a:srgbClr val="FFFF66">
                <a:alpha val="40000"/>
              </a:srgbClr>
            </a:glow>
            <a:softEdge rad="25400"/>
          </a:effectLst>
        </p:spPr>
        <p:txBody>
          <a:bodyPr wrap="square" rtlCol="0">
            <a:spAutoFit/>
          </a:bodyPr>
          <a:lstStyle/>
          <a:p>
            <a:pPr algn="ctr"/>
            <a:r>
              <a:rPr lang="cs-CZ" sz="2400" dirty="0">
                <a:highlight>
                  <a:srgbClr val="00FFFF"/>
                </a:highlight>
                <a:latin typeface="Arial Black" panose="020B0A04020102020204" pitchFamily="34" charset="0"/>
              </a:rPr>
              <a:t>TJ Bohušovice – SK Štětí</a:t>
            </a:r>
          </a:p>
          <a:p>
            <a:pPr algn="ctr"/>
            <a:r>
              <a:rPr lang="cs-CZ" sz="2400" dirty="0">
                <a:highlight>
                  <a:srgbClr val="00FFFF"/>
                </a:highlight>
                <a:latin typeface="Arial Black" panose="020B0A04020102020204" pitchFamily="34" charset="0"/>
              </a:rPr>
              <a:t>1:7 15.kolo 18.5.2018</a:t>
            </a:r>
          </a:p>
          <a:p>
            <a:r>
              <a:rPr lang="cs-CZ" sz="2000" u="sng" dirty="0">
                <a:latin typeface="Arial Black" panose="020B0A04020102020204" pitchFamily="34" charset="0"/>
              </a:rPr>
              <a:t>Branky:</a:t>
            </a:r>
            <a:r>
              <a:rPr lang="cs-CZ" sz="2000" dirty="0">
                <a:latin typeface="Arial Black" panose="020B0A04020102020204" pitchFamily="34" charset="0"/>
              </a:rPr>
              <a:t> </a:t>
            </a:r>
            <a:r>
              <a:rPr lang="cs-CZ" sz="2000" dirty="0" err="1">
                <a:latin typeface="Arial Black" panose="020B0A04020102020204" pitchFamily="34" charset="0"/>
              </a:rPr>
              <a:t>J.Fibich</a:t>
            </a:r>
            <a:r>
              <a:rPr lang="cs-CZ" sz="2000" dirty="0">
                <a:latin typeface="Arial Black" panose="020B0A04020102020204" pitchFamily="34" charset="0"/>
              </a:rPr>
              <a:t> 3, </a:t>
            </a:r>
            <a:r>
              <a:rPr lang="cs-CZ" sz="2000" dirty="0" err="1">
                <a:latin typeface="Arial Black" panose="020B0A04020102020204" pitchFamily="34" charset="0"/>
              </a:rPr>
              <a:t>J.Arazim</a:t>
            </a:r>
            <a:r>
              <a:rPr lang="cs-CZ" sz="2000" dirty="0">
                <a:latin typeface="Arial Black" panose="020B0A04020102020204" pitchFamily="34" charset="0"/>
              </a:rPr>
              <a:t> 1, </a:t>
            </a:r>
          </a:p>
          <a:p>
            <a:r>
              <a:rPr lang="cs-CZ" sz="2000" dirty="0">
                <a:latin typeface="Arial Black" panose="020B0A04020102020204" pitchFamily="34" charset="0"/>
              </a:rPr>
              <a:t>              </a:t>
            </a:r>
            <a:r>
              <a:rPr lang="cs-CZ" sz="2000" dirty="0" err="1">
                <a:latin typeface="Arial Black" panose="020B0A04020102020204" pitchFamily="34" charset="0"/>
              </a:rPr>
              <a:t>M.Hamšík</a:t>
            </a:r>
            <a:r>
              <a:rPr lang="cs-CZ" sz="2000" dirty="0">
                <a:latin typeface="Arial Black" panose="020B0A04020102020204" pitchFamily="34" charset="0"/>
              </a:rPr>
              <a:t> 1, </a:t>
            </a:r>
            <a:r>
              <a:rPr lang="cs-CZ" sz="2000" dirty="0" err="1">
                <a:latin typeface="Arial Black" panose="020B0A04020102020204" pitchFamily="34" charset="0"/>
              </a:rPr>
              <a:t>M.Vála</a:t>
            </a:r>
            <a:r>
              <a:rPr lang="cs-CZ" sz="2000" dirty="0">
                <a:latin typeface="Arial Black" panose="020B0A04020102020204" pitchFamily="34" charset="0"/>
              </a:rPr>
              <a:t> 1,             </a:t>
            </a:r>
          </a:p>
          <a:p>
            <a:r>
              <a:rPr lang="cs-CZ" sz="2000" dirty="0">
                <a:latin typeface="Arial Black" panose="020B0A04020102020204" pitchFamily="34" charset="0"/>
              </a:rPr>
              <a:t>              P. Čermák 1</a:t>
            </a:r>
          </a:p>
          <a:p>
            <a:pPr algn="just"/>
            <a:r>
              <a:rPr lang="cs-CZ" sz="1400" dirty="0">
                <a:latin typeface="Arial" panose="020B0604020202020204" pitchFamily="34" charset="0"/>
                <a:cs typeface="Arial" panose="020B0604020202020204" pitchFamily="34" charset="0"/>
              </a:rPr>
              <a:t>Stará garda vedla už v 10. minutě 3:0 a i nadále měla převahu. Škoda mnoha nevyužitých brankových příležitostí. Více klidu v koncovce a výsledek mohl být dvouciferný. Po delší době se na hřišti objevil Jan Fibich a hned se uvedl 3 brankami.  Zasloužené vítězství štětského týmu, které úlohu favorita potvrdilo a v pohodě si pohlídalo 3. místo v tabulce okresního přeboru. </a:t>
            </a:r>
          </a:p>
        </p:txBody>
      </p:sp>
      <p:graphicFrame>
        <p:nvGraphicFramePr>
          <p:cNvPr id="117" name="Tabulka 116"/>
          <p:cNvGraphicFramePr>
            <a:graphicFrameLocks noGrp="1"/>
          </p:cNvGraphicFramePr>
          <p:nvPr>
            <p:extLst>
              <p:ext uri="{D42A27DB-BD31-4B8C-83A1-F6EECF244321}">
                <p14:modId xmlns:p14="http://schemas.microsoft.com/office/powerpoint/2010/main" val="2583296031"/>
              </p:ext>
            </p:extLst>
          </p:nvPr>
        </p:nvGraphicFramePr>
        <p:xfrm>
          <a:off x="5464864" y="3691508"/>
          <a:ext cx="4608511" cy="3004570"/>
        </p:xfrm>
        <a:graphic>
          <a:graphicData uri="http://schemas.openxmlformats.org/drawingml/2006/table">
            <a:tbl>
              <a:tblPr/>
              <a:tblGrid>
                <a:gridCol w="1701398">
                  <a:extLst>
                    <a:ext uri="{9D8B030D-6E8A-4147-A177-3AD203B41FA5}">
                      <a16:colId xmlns:a16="http://schemas.microsoft.com/office/drawing/2014/main" val="1836939137"/>
                    </a:ext>
                  </a:extLst>
                </a:gridCol>
                <a:gridCol w="1674604">
                  <a:extLst>
                    <a:ext uri="{9D8B030D-6E8A-4147-A177-3AD203B41FA5}">
                      <a16:colId xmlns:a16="http://schemas.microsoft.com/office/drawing/2014/main" val="1404376736"/>
                    </a:ext>
                  </a:extLst>
                </a:gridCol>
                <a:gridCol w="1232509">
                  <a:extLst>
                    <a:ext uri="{9D8B030D-6E8A-4147-A177-3AD203B41FA5}">
                      <a16:colId xmlns:a16="http://schemas.microsoft.com/office/drawing/2014/main" val="25954245"/>
                    </a:ext>
                  </a:extLst>
                </a:gridCol>
              </a:tblGrid>
              <a:tr h="300457">
                <a:tc gridSpan="3">
                  <a:txBody>
                    <a:bodyPr/>
                    <a:lstStyle/>
                    <a:p>
                      <a:pPr algn="ctr" rtl="0" fontAlgn="ctr"/>
                      <a:r>
                        <a:rPr lang="cs-CZ" sz="1100" b="1" i="0" u="none" strike="noStrike" dirty="0">
                          <a:solidFill>
                            <a:srgbClr val="000000"/>
                          </a:solidFill>
                          <a:effectLst/>
                          <a:latin typeface="Arial" panose="020B0604020202020204" pitchFamily="34" charset="0"/>
                        </a:rPr>
                        <a:t>V</a:t>
                      </a:r>
                      <a:r>
                        <a:rPr lang="cs-CZ" sz="1200" b="1" i="0" u="none" strike="noStrike" dirty="0">
                          <a:solidFill>
                            <a:srgbClr val="000000"/>
                          </a:solidFill>
                          <a:effectLst/>
                          <a:latin typeface="Arial" panose="020B0604020202020204" pitchFamily="34" charset="0"/>
                        </a:rPr>
                        <a:t>ýsledky 16. kola okresního přeboru staré gardy 25.5.2018</a:t>
                      </a:r>
                      <a:endParaRPr lang="cs-CZ" sz="11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406501607"/>
                  </a:ext>
                </a:extLst>
              </a:tr>
              <a:tr h="300457">
                <a:tc>
                  <a:txBody>
                    <a:bodyPr/>
                    <a:lstStyle/>
                    <a:p>
                      <a:pPr algn="ctr" rtl="0" fontAlgn="ctr"/>
                      <a:r>
                        <a:rPr lang="cs-CZ" sz="1600" b="1" i="0" u="none" strike="noStrike" dirty="0" err="1">
                          <a:solidFill>
                            <a:srgbClr val="000000"/>
                          </a:solidFill>
                          <a:effectLst/>
                          <a:latin typeface="Arial" panose="020B0604020202020204" pitchFamily="34" charset="0"/>
                        </a:rPr>
                        <a:t>Pokratice</a:t>
                      </a:r>
                      <a:endParaRPr lang="cs-CZ" sz="1600" b="1" i="0" u="none" strike="noStrike" dirty="0">
                        <a:solidFill>
                          <a:srgbClr val="000000"/>
                        </a:solidFill>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u="none" strike="noStrike" dirty="0">
                          <a:solidFill>
                            <a:srgbClr val="000000"/>
                          </a:solidFill>
                          <a:effectLst/>
                          <a:latin typeface="Arial" panose="020B0604020202020204" pitchFamily="34" charset="0"/>
                        </a:rPr>
                        <a:t>Hoštka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u="none" strike="noStrike" dirty="0">
                          <a:solidFill>
                            <a:srgbClr val="000000"/>
                          </a:solidFill>
                          <a:effectLst/>
                          <a:latin typeface="Arial" panose="020B0604020202020204" pitchFamily="34" charset="0"/>
                        </a:rPr>
                        <a:t>3:1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87125414"/>
                  </a:ext>
                </a:extLst>
              </a:tr>
              <a:tr h="300457">
                <a:tc>
                  <a:txBody>
                    <a:bodyPr/>
                    <a:lstStyle/>
                    <a:p>
                      <a:pPr algn="ctr" rtl="0" fontAlgn="ctr"/>
                      <a:r>
                        <a:rPr lang="cs-CZ" sz="1600" b="1" i="0" u="none" strike="noStrike" dirty="0">
                          <a:solidFill>
                            <a:srgbClr val="000000"/>
                          </a:solidFill>
                          <a:effectLst/>
                          <a:latin typeface="Arial" panose="020B0604020202020204" pitchFamily="34" charset="0"/>
                        </a:rPr>
                        <a:t>Štětí</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600" b="1" i="0" u="none" strike="noStrike" dirty="0">
                          <a:solidFill>
                            <a:srgbClr val="000000"/>
                          </a:solidFill>
                          <a:effectLst/>
                          <a:latin typeface="Arial" panose="020B0604020202020204" pitchFamily="34" charset="0"/>
                        </a:rPr>
                        <a:t>Žitenice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600" b="1" i="0" u="none" strike="noStrike" dirty="0">
                          <a:solidFill>
                            <a:srgbClr val="000000"/>
                          </a:solidFill>
                          <a:effectLst/>
                          <a:latin typeface="Arial" panose="020B0604020202020204" pitchFamily="34" charset="0"/>
                        </a:rPr>
                        <a:t>0:8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204731169"/>
                  </a:ext>
                </a:extLst>
              </a:tr>
              <a:tr h="300457">
                <a:tc>
                  <a:txBody>
                    <a:bodyPr/>
                    <a:lstStyle/>
                    <a:p>
                      <a:pPr algn="ctr" rtl="0" fontAlgn="ctr"/>
                      <a:r>
                        <a:rPr lang="cs-CZ" sz="1600" b="1" i="0" u="none" strike="noStrike">
                          <a:solidFill>
                            <a:srgbClr val="000000"/>
                          </a:solidFill>
                          <a:effectLst/>
                          <a:latin typeface="Arial" panose="020B0604020202020204" pitchFamily="34" charset="0"/>
                        </a:rPr>
                        <a:t>České Kopisty</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u="none" strike="noStrike" dirty="0">
                          <a:solidFill>
                            <a:srgbClr val="000000"/>
                          </a:solidFill>
                          <a:effectLst/>
                          <a:latin typeface="Arial" panose="020B0604020202020204" pitchFamily="34" charset="0"/>
                        </a:rPr>
                        <a:t>Bohušovice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u="none" strike="noStrike" dirty="0">
                          <a:solidFill>
                            <a:srgbClr val="000000"/>
                          </a:solidFill>
                          <a:effectLst/>
                          <a:latin typeface="Arial" panose="020B0604020202020204" pitchFamily="34" charset="0"/>
                        </a:rPr>
                        <a:t> 3:2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40524714"/>
                  </a:ext>
                </a:extLst>
              </a:tr>
              <a:tr h="300457">
                <a:tc>
                  <a:txBody>
                    <a:bodyPr/>
                    <a:lstStyle/>
                    <a:p>
                      <a:pPr algn="ctr" rtl="0" fontAlgn="ctr"/>
                      <a:r>
                        <a:rPr lang="cs-CZ" sz="1600" b="1" i="0" u="none" strike="noStrike">
                          <a:solidFill>
                            <a:srgbClr val="000000"/>
                          </a:solidFill>
                          <a:effectLst/>
                          <a:latin typeface="Arial" panose="020B0604020202020204" pitchFamily="34" charset="0"/>
                        </a:rPr>
                        <a:t>TIGO 1996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600" b="1" i="0" u="none" strike="noStrike" dirty="0">
                          <a:solidFill>
                            <a:srgbClr val="000000"/>
                          </a:solidFill>
                          <a:effectLst/>
                          <a:latin typeface="Arial" panose="020B0604020202020204" pitchFamily="34" charset="0"/>
                        </a:rPr>
                        <a:t>Litoměřicko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600" b="1" i="0" u="none" strike="noStrike" dirty="0">
                          <a:solidFill>
                            <a:srgbClr val="000000"/>
                          </a:solidFill>
                          <a:effectLst/>
                          <a:latin typeface="Arial" panose="020B0604020202020204" pitchFamily="34" charset="0"/>
                        </a:rPr>
                        <a:t> 7:2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847978824"/>
                  </a:ext>
                </a:extLst>
              </a:tr>
              <a:tr h="300457">
                <a:tc gridSpan="3">
                  <a:txBody>
                    <a:bodyPr/>
                    <a:lstStyle/>
                    <a:p>
                      <a:pPr algn="ctr" rtl="0" fontAlgn="ctr"/>
                      <a:r>
                        <a:rPr lang="cs-CZ" sz="1200" b="1" i="0" u="none" strike="noStrike" dirty="0">
                          <a:solidFill>
                            <a:srgbClr val="000000"/>
                          </a:solidFill>
                          <a:effectLst/>
                          <a:latin typeface="Arial" panose="020B0604020202020204" pitchFamily="34" charset="0"/>
                        </a:rPr>
                        <a:t>Výsledky 15. kola okresního přeboru staré gardy 18.5.2018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3911906886"/>
                  </a:ext>
                </a:extLst>
              </a:tr>
              <a:tr h="300457">
                <a:tc>
                  <a:txBody>
                    <a:bodyPr/>
                    <a:lstStyle/>
                    <a:p>
                      <a:pPr algn="ctr" rtl="0" fontAlgn="ctr"/>
                      <a:r>
                        <a:rPr lang="cs-CZ" sz="1600" b="1" i="0" u="none" strike="noStrike" dirty="0">
                          <a:solidFill>
                            <a:srgbClr val="000000"/>
                          </a:solidFill>
                          <a:effectLst/>
                          <a:latin typeface="Arial" panose="020B0604020202020204" pitchFamily="34" charset="0"/>
                        </a:rPr>
                        <a:t>Litoměřicko</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u="none" strike="noStrike">
                          <a:solidFill>
                            <a:srgbClr val="000000"/>
                          </a:solidFill>
                          <a:effectLst/>
                          <a:latin typeface="Arial" panose="020B0604020202020204" pitchFamily="34" charset="0"/>
                        </a:rPr>
                        <a:t>České Kopisty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u="none" strike="noStrike">
                          <a:solidFill>
                            <a:srgbClr val="000000"/>
                          </a:solidFill>
                          <a:effectLst/>
                          <a:latin typeface="Arial" panose="020B0604020202020204" pitchFamily="34" charset="0"/>
                        </a:rPr>
                        <a:t>4:2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798833162"/>
                  </a:ext>
                </a:extLst>
              </a:tr>
              <a:tr h="300457">
                <a:tc>
                  <a:txBody>
                    <a:bodyPr/>
                    <a:lstStyle/>
                    <a:p>
                      <a:pPr algn="ctr" rtl="0" fontAlgn="ctr"/>
                      <a:r>
                        <a:rPr lang="cs-CZ" sz="1600" b="1" i="0" u="none" strike="noStrike" dirty="0">
                          <a:solidFill>
                            <a:srgbClr val="000000"/>
                          </a:solidFill>
                          <a:effectLst/>
                          <a:latin typeface="Arial" panose="020B0604020202020204" pitchFamily="34" charset="0"/>
                        </a:rPr>
                        <a:t>Bohušovice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600" b="1" i="0" u="none" strike="noStrike" dirty="0">
                          <a:solidFill>
                            <a:srgbClr val="000000"/>
                          </a:solidFill>
                          <a:effectLst/>
                          <a:latin typeface="Arial" panose="020B0604020202020204" pitchFamily="34" charset="0"/>
                        </a:rPr>
                        <a:t>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600" b="1" i="0" u="none" strike="noStrike">
                          <a:solidFill>
                            <a:srgbClr val="000000"/>
                          </a:solidFill>
                          <a:effectLst/>
                          <a:latin typeface="Arial" panose="020B06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2391533756"/>
                  </a:ext>
                </a:extLst>
              </a:tr>
              <a:tr h="300457">
                <a:tc>
                  <a:txBody>
                    <a:bodyPr/>
                    <a:lstStyle/>
                    <a:p>
                      <a:pPr algn="ctr" rtl="0" fontAlgn="ctr"/>
                      <a:r>
                        <a:rPr lang="cs-CZ" sz="1600" b="1" i="0" u="none" strike="noStrike">
                          <a:solidFill>
                            <a:srgbClr val="000000"/>
                          </a:solidFill>
                          <a:effectLst/>
                          <a:latin typeface="Arial" panose="020B0604020202020204" pitchFamily="34" charset="0"/>
                        </a:rPr>
                        <a:t>Žitenice</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u="none" strike="noStrike" dirty="0" err="1">
                          <a:solidFill>
                            <a:srgbClr val="000000"/>
                          </a:solidFill>
                          <a:effectLst/>
                          <a:latin typeface="Arial" panose="020B0604020202020204" pitchFamily="34" charset="0"/>
                        </a:rPr>
                        <a:t>Pokratice</a:t>
                      </a:r>
                      <a:endParaRPr lang="cs-CZ" sz="1600" b="1"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rtl="0" fontAlgn="ctr"/>
                      <a:r>
                        <a:rPr lang="cs-CZ" sz="1600" b="1" i="0" u="none" strike="noStrike" dirty="0">
                          <a:solidFill>
                            <a:srgbClr val="000000"/>
                          </a:solidFill>
                          <a:effectLst/>
                          <a:latin typeface="Arial" panose="020B0604020202020204" pitchFamily="34" charset="0"/>
                        </a:rPr>
                        <a:t>5:1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48864144"/>
                  </a:ext>
                </a:extLst>
              </a:tr>
              <a:tr h="300457">
                <a:tc>
                  <a:txBody>
                    <a:bodyPr/>
                    <a:lstStyle/>
                    <a:p>
                      <a:pPr algn="ctr" rtl="0" fontAlgn="ctr"/>
                      <a:r>
                        <a:rPr lang="cs-CZ" sz="1600" b="1" i="0" u="none" strike="noStrike">
                          <a:solidFill>
                            <a:srgbClr val="000000"/>
                          </a:solidFill>
                          <a:effectLst/>
                          <a:latin typeface="Arial" panose="020B0604020202020204" pitchFamily="34" charset="0"/>
                        </a:rPr>
                        <a:t>Hoštka</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600" b="1" i="0" u="none" strike="noStrike">
                          <a:solidFill>
                            <a:srgbClr val="000000"/>
                          </a:solidFill>
                          <a:effectLst/>
                          <a:latin typeface="Arial" panose="020B0604020202020204" pitchFamily="34" charset="0"/>
                        </a:rPr>
                        <a:t>Lovosice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rtl="0" fontAlgn="ctr"/>
                      <a:r>
                        <a:rPr lang="cs-CZ" sz="1600" b="1" i="0" u="none" strike="noStrike" dirty="0">
                          <a:solidFill>
                            <a:srgbClr val="000000"/>
                          </a:solidFill>
                          <a:effectLst/>
                          <a:latin typeface="Arial" panose="020B0604020202020204" pitchFamily="34" charset="0"/>
                        </a:rPr>
                        <a:t>2:2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20536747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ovéPole 12"/>
          <p:cNvSpPr txBox="1"/>
          <p:nvPr/>
        </p:nvSpPr>
        <p:spPr>
          <a:xfrm>
            <a:off x="7725038" y="7004455"/>
            <a:ext cx="19581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5</a:t>
            </a:r>
          </a:p>
        </p:txBody>
      </p:sp>
      <p:sp>
        <p:nvSpPr>
          <p:cNvPr id="8" name="TextovéPole 7"/>
          <p:cNvSpPr txBox="1"/>
          <p:nvPr/>
        </p:nvSpPr>
        <p:spPr>
          <a:xfrm>
            <a:off x="189168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44</a:t>
            </a:r>
          </a:p>
        </p:txBody>
      </p:sp>
      <p:pic>
        <p:nvPicPr>
          <p:cNvPr id="2050" name="Picture 62"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1" name="Picture 61"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2" name="Picture 60"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3" name="Picture 59"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4" name="Picture 58"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5" name="Picture 57"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6" name="Picture 56"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7" name="Picture 55"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8" name="Picture 54"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59" name="Picture 53"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0" name="Picture 52"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1" name="Picture 51"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2" name="Picture 74"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3" name="Picture 73"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4" name="Picture 72"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5" name="Picture 71"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6" name="Picture 70"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7" name="Picture 69"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8" name="Picture 68"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69" name="Picture 67"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0" name="Picture 66"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1" name="Picture 65"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2" name="Picture 64"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3" name="Picture 63"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4" name="Picture 91"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5" name="Picture 90"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76" name="Picture 89"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7" name="Picture 88"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78" name="Picture 87"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79" name="Picture 86"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80" name="Picture 85"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1" name="Picture 84"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82" name="Picture 83"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3" name="Picture 82"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84" name="Picture 81"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5" name="Picture 80"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086" name="Picture 79"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7" name="Picture 78"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088" name="Picture 77"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89" name="Picture 76"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090" name="Picture 107"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1" name="Picture 106"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092" name="Picture 105"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3" name="Picture 104"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094" name="Picture 103"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5" name="Picture 102"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096" name="Picture 101"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7" name="Picture 100"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098" name="Picture 99"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099" name="Picture 98"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00" name="Picture 97"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1" name="Picture 96"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02" name="Picture 95"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3" name="Picture 94"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04" name="Picture 93"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5" name="Picture 92"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06" name="Picture 13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7" name="Picture 13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8" name="Picture 13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09" name="Picture 13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0" name="Picture 12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1" name="Picture 12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2" name="Picture 12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3" name="Picture 12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4" name="Picture 12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5" name="Picture 12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6" name="Picture 12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7" name="Picture 12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8" name="Picture 12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19" name="Picture 12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0" name="Picture 11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1" name="Picture 11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2" name="Picture 11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3" name="Picture 11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4" name="Picture 11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5" name="Picture 11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6" name="Picture 15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7" name="Picture 15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8" name="Picture 15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29" name="Picture 15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0" name="Picture 14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1" name="Picture 14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2" name="Picture 14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3" name="Picture 14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4" name="Picture 14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5" name="Picture 14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6" name="Picture 14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7" name="Picture 14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8" name="Picture 14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39" name="Picture 14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0" name="Picture 13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1" name="Picture 13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2" name="Picture 13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3" name="Picture 13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4" name="Picture 13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5" name="Picture 13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898525" cy="228600"/>
          </a:xfrm>
          <a:prstGeom prst="rect">
            <a:avLst/>
          </a:prstGeom>
          <a:noFill/>
          <a:ln w="9525">
            <a:miter lim="800000"/>
            <a:headEnd/>
            <a:tailEnd/>
          </a:ln>
        </p:spPr>
      </p:pic>
      <p:pic>
        <p:nvPicPr>
          <p:cNvPr id="2146" name="Picture 177"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7" name="Picture 176"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48" name="Picture 175"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49" name="Picture 174"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150" name="Picture 173"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1" name="Picture 172"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152" name="Picture 171"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3" name="Picture 170"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154" name="Picture 169"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5" name="Picture 168"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156" name="Picture 167"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7" name="Picture 166"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158" name="Picture 165"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59" name="Picture 164"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160" name="Picture 163"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1" name="Picture 162"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162" name="Picture 161"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3" name="Picture 160"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164" name="Picture 159"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5" name="Picture 158"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166" name="Picture 157"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7" name="Picture 156"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2168" name="Picture 155"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69" name="Picture 154"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227012"/>
          </a:xfrm>
          <a:prstGeom prst="rect">
            <a:avLst/>
          </a:prstGeom>
          <a:noFill/>
          <a:ln w="9525">
            <a:miter lim="800000"/>
            <a:headEnd/>
            <a:tailEnd/>
          </a:ln>
        </p:spPr>
      </p:pic>
      <p:pic>
        <p:nvPicPr>
          <p:cNvPr id="2170" name="Picture 326"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1" name="Picture 325"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2" name="Picture 324"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3" name="Picture 323"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4" name="Picture 322"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5" name="Picture 321"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6" name="Picture 320"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7" name="Picture 319"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8" name="Picture 318"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79" name="Picture 317"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0" name="Picture 316"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1" name="Picture 315"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2" name="Picture 314"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3" name="Picture 313"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4" name="Picture 312"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5" name="Picture 311"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6" name="Picture 310"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7" name="Picture 309"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8" name="Picture 308"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89" name="Picture 307"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0" name="Picture 306"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1" name="Picture 305"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2" name="Picture 304"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3" name="Picture 303"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4" name="Picture 302"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5" name="Picture 301"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6" name="Picture 300"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7" name="Picture 299"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8" name="Picture 391"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199" name="Picture 390"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0" name="Picture 389"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1" name="Picture 388"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2202" name="Picture 387"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3" name="Picture 386"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2204" name="Picture 385"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5" name="Picture 384"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2206" name="Picture 288" hidden="1"/>
          <p:cNvPicPr preferRelativeResize="0">
            <a:picLocks noChangeArrowheads="1" noChangeShapeType="1"/>
          </p:cNvPicPr>
          <p:nvPr/>
        </p:nvPicPr>
        <p:blipFill>
          <a:blip r:embed="rId1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7" name="Picture 287" hidden="1"/>
          <p:cNvPicPr preferRelativeResize="0">
            <a:picLocks noChangeArrowheads="1" noChangeShapeType="1"/>
          </p:cNvPicPr>
          <p:nvPr/>
        </p:nvPicPr>
        <p:blipFill>
          <a:blip r:embed="rId1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8" name="Picture 286" hidden="1"/>
          <p:cNvPicPr preferRelativeResize="0">
            <a:picLocks noChangeArrowheads="1" noChangeShapeType="1"/>
          </p:cNvPicPr>
          <p:nvPr/>
        </p:nvPicPr>
        <p:blipFill>
          <a:blip r:embed="rId1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09" name="Picture 285" hidden="1"/>
          <p:cNvPicPr preferRelativeResize="0">
            <a:picLocks noChangeArrowheads="1" noChangeShapeType="1"/>
          </p:cNvPicPr>
          <p:nvPr/>
        </p:nvPicPr>
        <p:blipFill>
          <a:blip r:embed="rId1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0" name="Picture 284" hidden="1"/>
          <p:cNvPicPr preferRelativeResize="0">
            <a:picLocks noChangeArrowheads="1" noChangeShapeType="1"/>
          </p:cNvPicPr>
          <p:nvPr/>
        </p:nvPicPr>
        <p:blipFill>
          <a:blip r:embed="rId1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1" name="Picture 283" hidden="1"/>
          <p:cNvPicPr preferRelativeResize="0">
            <a:picLocks noChangeArrowheads="1" noChangeShapeType="1"/>
          </p:cNvPicPr>
          <p:nvPr/>
        </p:nvPicPr>
        <p:blipFill>
          <a:blip r:embed="rId1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2" name="Picture 282" hidden="1"/>
          <p:cNvPicPr preferRelativeResize="0">
            <a:picLocks noChangeArrowheads="1" noChangeShapeType="1"/>
          </p:cNvPicPr>
          <p:nvPr/>
        </p:nvPicPr>
        <p:blipFill>
          <a:blip r:embed="rId1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3" name="Picture 281" hidden="1"/>
          <p:cNvPicPr preferRelativeResize="0">
            <a:picLocks noChangeArrowheads="1" noChangeShapeType="1"/>
          </p:cNvPicPr>
          <p:nvPr/>
        </p:nvPicPr>
        <p:blipFill>
          <a:blip r:embed="rId1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4" name="Picture 280" hidden="1"/>
          <p:cNvPicPr preferRelativeResize="0">
            <a:picLocks noChangeArrowheads="1" noChangeShapeType="1"/>
          </p:cNvPicPr>
          <p:nvPr/>
        </p:nvPicPr>
        <p:blipFill>
          <a:blip r:embed="rId1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5" name="Picture 279" hidden="1"/>
          <p:cNvPicPr preferRelativeResize="0">
            <a:picLocks noChangeArrowheads="1" noChangeShapeType="1"/>
          </p:cNvPicPr>
          <p:nvPr/>
        </p:nvPicPr>
        <p:blipFill>
          <a:blip r:embed="rId1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6" name="Picture 278" hidden="1"/>
          <p:cNvPicPr preferRelativeResize="0">
            <a:picLocks noChangeArrowheads="1" noChangeShapeType="1"/>
          </p:cNvPicPr>
          <p:nvPr/>
        </p:nvPicPr>
        <p:blipFill>
          <a:blip r:embed="rId1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7" name="Picture 277" hidden="1"/>
          <p:cNvPicPr preferRelativeResize="0">
            <a:picLocks noChangeArrowheads="1" noChangeShapeType="1"/>
          </p:cNvPicPr>
          <p:nvPr/>
        </p:nvPicPr>
        <p:blipFill>
          <a:blip r:embed="rId1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8" name="Picture 247" hidden="1"/>
          <p:cNvPicPr preferRelativeResize="0">
            <a:picLocks noChangeArrowheads="1" noChangeShapeType="1"/>
          </p:cNvPicPr>
          <p:nvPr/>
        </p:nvPicPr>
        <p:blipFill>
          <a:blip r:embed="rId1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19" name="Picture 246" hidden="1"/>
          <p:cNvPicPr preferRelativeResize="0">
            <a:picLocks noChangeArrowheads="1" noChangeShapeType="1"/>
          </p:cNvPicPr>
          <p:nvPr/>
        </p:nvPicPr>
        <p:blipFill>
          <a:blip r:embed="rId1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0" name="Picture 245" hidden="1"/>
          <p:cNvPicPr preferRelativeResize="0">
            <a:picLocks noChangeArrowheads="1" noChangeShapeType="1"/>
          </p:cNvPicPr>
          <p:nvPr/>
        </p:nvPicPr>
        <p:blipFill>
          <a:blip r:embed="rId1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1" name="Picture 244" hidden="1"/>
          <p:cNvPicPr preferRelativeResize="0">
            <a:picLocks noChangeArrowheads="1" noChangeShapeType="1"/>
          </p:cNvPicPr>
          <p:nvPr/>
        </p:nvPicPr>
        <p:blipFill>
          <a:blip r:embed="rId1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2" name="Picture 243" hidden="1"/>
          <p:cNvPicPr preferRelativeResize="0">
            <a:picLocks noChangeArrowheads="1" noChangeShapeType="1"/>
          </p:cNvPicPr>
          <p:nvPr/>
        </p:nvPicPr>
        <p:blipFill>
          <a:blip r:embed="rId1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3" name="Picture 242" hidden="1"/>
          <p:cNvPicPr preferRelativeResize="0">
            <a:picLocks noChangeArrowheads="1" noChangeShapeType="1"/>
          </p:cNvPicPr>
          <p:nvPr/>
        </p:nvPicPr>
        <p:blipFill>
          <a:blip r:embed="rId1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4" name="Picture 241" hidden="1"/>
          <p:cNvPicPr preferRelativeResize="0">
            <a:picLocks noChangeArrowheads="1" noChangeShapeType="1"/>
          </p:cNvPicPr>
          <p:nvPr/>
        </p:nvPicPr>
        <p:blipFill>
          <a:blip r:embed="rId1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5" name="Picture 240" hidden="1"/>
          <p:cNvPicPr preferRelativeResize="0">
            <a:picLocks noChangeArrowheads="1" noChangeShapeType="1"/>
          </p:cNvPicPr>
          <p:nvPr/>
        </p:nvPicPr>
        <p:blipFill>
          <a:blip r:embed="rId1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6" name="Picture 239" hidden="1"/>
          <p:cNvPicPr preferRelativeResize="0">
            <a:picLocks noChangeArrowheads="1" noChangeShapeType="1"/>
          </p:cNvPicPr>
          <p:nvPr/>
        </p:nvPicPr>
        <p:blipFill>
          <a:blip r:embed="rId1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7" name="Picture 238" hidden="1"/>
          <p:cNvPicPr preferRelativeResize="0">
            <a:picLocks noChangeArrowheads="1" noChangeShapeType="1"/>
          </p:cNvPicPr>
          <p:nvPr/>
        </p:nvPicPr>
        <p:blipFill>
          <a:blip r:embed="rId1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8" name="Picture 237" hidden="1"/>
          <p:cNvPicPr preferRelativeResize="0">
            <a:picLocks noChangeArrowheads="1" noChangeShapeType="1"/>
          </p:cNvPicPr>
          <p:nvPr/>
        </p:nvPicPr>
        <p:blipFill>
          <a:blip r:embed="rId1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29" name="Picture 236" hidden="1"/>
          <p:cNvPicPr preferRelativeResize="0">
            <a:picLocks noChangeArrowheads="1" noChangeShapeType="1"/>
          </p:cNvPicPr>
          <p:nvPr/>
        </p:nvPicPr>
        <p:blipFill>
          <a:blip r:embed="rId1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0" name="Picture 235" hidden="1"/>
          <p:cNvPicPr preferRelativeResize="0">
            <a:picLocks noChangeArrowheads="1" noChangeShapeType="1"/>
          </p:cNvPicPr>
          <p:nvPr/>
        </p:nvPicPr>
        <p:blipFill>
          <a:blip r:embed="rId1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1" name="Picture 234" hidden="1"/>
          <p:cNvPicPr preferRelativeResize="0">
            <a:picLocks noChangeArrowheads="1" noChangeShapeType="1"/>
          </p:cNvPicPr>
          <p:nvPr/>
        </p:nvPicPr>
        <p:blipFill>
          <a:blip r:embed="rId1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2" name="Picture 256" hidden="1"/>
          <p:cNvPicPr preferRelativeResize="0">
            <a:picLocks noChangeArrowheads="1" noChangeShapeType="1"/>
          </p:cNvPicPr>
          <p:nvPr/>
        </p:nvPicPr>
        <p:blipFill>
          <a:blip r:embed="rId1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3" name="Picture 255" hidden="1"/>
          <p:cNvPicPr preferRelativeResize="0">
            <a:picLocks noChangeArrowheads="1" noChangeShapeType="1"/>
          </p:cNvPicPr>
          <p:nvPr/>
        </p:nvPicPr>
        <p:blipFill>
          <a:blip r:embed="rId1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2234" name="Picture 254" hidden="1"/>
          <p:cNvPicPr preferRelativeResize="0">
            <a:picLocks noChangeArrowheads="1" noChangeShapeType="1"/>
          </p:cNvPicPr>
          <p:nvPr/>
        </p:nvPicPr>
        <p:blipFill>
          <a:blip r:embed="rId139">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5" name="Picture 253" hidden="1"/>
          <p:cNvPicPr preferRelativeResize="0">
            <a:picLocks noChangeArrowheads="1" noChangeShapeType="1"/>
          </p:cNvPicPr>
          <p:nvPr/>
        </p:nvPicPr>
        <p:blipFill>
          <a:blip r:embed="rId140">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2236" name="Picture 252" hidden="1"/>
          <p:cNvPicPr preferRelativeResize="0">
            <a:picLocks noChangeArrowheads="1" noChangeShapeType="1"/>
          </p:cNvPicPr>
          <p:nvPr/>
        </p:nvPicPr>
        <p:blipFill>
          <a:blip r:embed="rId141">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7" name="Picture 251" hidden="1"/>
          <p:cNvPicPr preferRelativeResize="0">
            <a:picLocks noChangeArrowheads="1" noChangeShapeType="1"/>
          </p:cNvPicPr>
          <p:nvPr/>
        </p:nvPicPr>
        <p:blipFill>
          <a:blip r:embed="rId142">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2238" name="Picture 250" hidden="1"/>
          <p:cNvPicPr preferRelativeResize="0">
            <a:picLocks noChangeArrowheads="1" noChangeShapeType="1"/>
          </p:cNvPicPr>
          <p:nvPr/>
        </p:nvPicPr>
        <p:blipFill>
          <a:blip r:embed="rId143">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39" name="Picture 249" hidden="1"/>
          <p:cNvPicPr preferRelativeResize="0">
            <a:picLocks noChangeArrowheads="1" noChangeShapeType="1"/>
          </p:cNvPicPr>
          <p:nvPr/>
        </p:nvPicPr>
        <p:blipFill>
          <a:blip r:embed="rId144">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2240" name="Picture 248" hidden="1"/>
          <p:cNvPicPr preferRelativeResize="0">
            <a:picLocks noChangeArrowheads="1" noChangeShapeType="1"/>
          </p:cNvPicPr>
          <p:nvPr/>
        </p:nvPicPr>
        <p:blipFill>
          <a:blip r:embed="rId145">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1" name="Picture 193" hidden="1"/>
          <p:cNvPicPr preferRelativeResize="0">
            <a:picLocks noChangeArrowheads="1" noChangeShapeType="1"/>
          </p:cNvPicPr>
          <p:nvPr/>
        </p:nvPicPr>
        <p:blipFill>
          <a:blip r:embed="rId146">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2242" name="Picture 194" hidden="1"/>
          <p:cNvPicPr preferRelativeResize="0">
            <a:picLocks noChangeArrowheads="1" noChangeShapeType="1"/>
          </p:cNvPicPr>
          <p:nvPr/>
        </p:nvPicPr>
        <p:blipFill>
          <a:blip r:embed="rId14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3" name="Picture 195" hidden="1"/>
          <p:cNvPicPr preferRelativeResize="0">
            <a:picLocks noChangeArrowheads="1" noChangeShapeType="1"/>
          </p:cNvPicPr>
          <p:nvPr/>
        </p:nvPicPr>
        <p:blipFill>
          <a:blip r:embed="rId14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2244" name="Picture 196" hidden="1"/>
          <p:cNvPicPr preferRelativeResize="0">
            <a:picLocks noChangeArrowheads="1" noChangeShapeType="1"/>
          </p:cNvPicPr>
          <p:nvPr/>
        </p:nvPicPr>
        <p:blipFill>
          <a:blip r:embed="rId149">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5" name="Picture 197" hidden="1"/>
          <p:cNvPicPr preferRelativeResize="0">
            <a:picLocks noChangeArrowheads="1" noChangeShapeType="1"/>
          </p:cNvPicPr>
          <p:nvPr/>
        </p:nvPicPr>
        <p:blipFill>
          <a:blip r:embed="rId150">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2246" name="Picture 198" hidden="1"/>
          <p:cNvPicPr preferRelativeResize="0">
            <a:picLocks noChangeArrowheads="1" noChangeShapeType="1"/>
          </p:cNvPicPr>
          <p:nvPr/>
        </p:nvPicPr>
        <p:blipFill>
          <a:blip r:embed="rId151">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7" name="Picture 199" hidden="1"/>
          <p:cNvPicPr preferRelativeResize="0">
            <a:picLocks noChangeArrowheads="1" noChangeShapeType="1"/>
          </p:cNvPicPr>
          <p:nvPr/>
        </p:nvPicPr>
        <p:blipFill>
          <a:blip r:embed="rId152">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2248" name="Picture 200" hidden="1"/>
          <p:cNvPicPr preferRelativeResize="0">
            <a:picLocks noChangeArrowheads="1" noChangeShapeType="1"/>
          </p:cNvPicPr>
          <p:nvPr/>
        </p:nvPicPr>
        <p:blipFill>
          <a:blip r:embed="rId153">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49" name="Picture 201" hidden="1"/>
          <p:cNvPicPr preferRelativeResize="0">
            <a:picLocks noChangeArrowheads="1" noChangeShapeType="1"/>
          </p:cNvPicPr>
          <p:nvPr/>
        </p:nvPicPr>
        <p:blipFill>
          <a:blip r:embed="rId154">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2250" name="Picture 202" hidden="1"/>
          <p:cNvPicPr preferRelativeResize="0">
            <a:picLocks noChangeArrowheads="1" noChangeShapeType="1"/>
          </p:cNvPicPr>
          <p:nvPr/>
        </p:nvPicPr>
        <p:blipFill>
          <a:blip r:embed="rId155">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1" name="Picture 203" hidden="1"/>
          <p:cNvPicPr preferRelativeResize="0">
            <a:picLocks noChangeArrowheads="1" noChangeShapeType="1"/>
          </p:cNvPicPr>
          <p:nvPr/>
        </p:nvPicPr>
        <p:blipFill>
          <a:blip r:embed="rId156">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2252" name="Picture 204" hidden="1"/>
          <p:cNvPicPr preferRelativeResize="0">
            <a:picLocks noChangeArrowheads="1" noChangeShapeType="1"/>
          </p:cNvPicPr>
          <p:nvPr/>
        </p:nvPicPr>
        <p:blipFill>
          <a:blip r:embed="rId157">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3" name="Picture 205" hidden="1"/>
          <p:cNvPicPr preferRelativeResize="0">
            <a:picLocks noChangeArrowheads="1" noChangeShapeType="1"/>
          </p:cNvPicPr>
          <p:nvPr/>
        </p:nvPicPr>
        <p:blipFill>
          <a:blip r:embed="rId158">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2254" name="Picture 206" hidden="1"/>
          <p:cNvPicPr preferRelativeResize="0">
            <a:picLocks noChangeArrowheads="1" noChangeShapeType="1"/>
          </p:cNvPicPr>
          <p:nvPr/>
        </p:nvPicPr>
        <p:blipFill>
          <a:blip r:embed="rId159">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5" name="Picture 233" hidden="1"/>
          <p:cNvPicPr preferRelativeResize="0">
            <a:picLocks noChangeArrowheads="1" noChangeShapeType="1"/>
          </p:cNvPicPr>
          <p:nvPr/>
        </p:nvPicPr>
        <p:blipFill>
          <a:blip r:embed="rId160">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2256" name="Picture 232" hidden="1"/>
          <p:cNvPicPr preferRelativeResize="0">
            <a:picLocks noChangeArrowheads="1" noChangeShapeType="1"/>
          </p:cNvPicPr>
          <p:nvPr/>
        </p:nvPicPr>
        <p:blipFill>
          <a:blip r:embed="rId161">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7" name="Picture 231" hidden="1"/>
          <p:cNvPicPr preferRelativeResize="0">
            <a:picLocks noChangeArrowheads="1" noChangeShapeType="1"/>
          </p:cNvPicPr>
          <p:nvPr/>
        </p:nvPicPr>
        <p:blipFill>
          <a:blip r:embed="rId162">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2258" name="Picture 230" hidden="1"/>
          <p:cNvPicPr preferRelativeResize="0">
            <a:picLocks noChangeArrowheads="1" noChangeShapeType="1"/>
          </p:cNvPicPr>
          <p:nvPr/>
        </p:nvPicPr>
        <p:blipFill>
          <a:blip r:embed="rId163">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2259" name="Picture 229" hidden="1"/>
          <p:cNvPicPr preferRelativeResize="0">
            <a:picLocks noChangeArrowheads="1" noChangeShapeType="1"/>
          </p:cNvPicPr>
          <p:nvPr/>
        </p:nvPicPr>
        <p:blipFill>
          <a:blip r:embed="rId164">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sp>
        <p:nvSpPr>
          <p:cNvPr id="5" name="TextovéPole 4"/>
          <p:cNvSpPr txBox="1"/>
          <p:nvPr/>
        </p:nvSpPr>
        <p:spPr>
          <a:xfrm>
            <a:off x="5472584" y="148595"/>
            <a:ext cx="4608512" cy="707886"/>
          </a:xfrm>
          <a:prstGeom prst="rect">
            <a:avLst/>
          </a:prstGeom>
          <a:pattFill prst="plaid">
            <a:fgClr>
              <a:schemeClr val="accent3">
                <a:lumMod val="85000"/>
              </a:schemeClr>
            </a:fgClr>
            <a:bgClr>
              <a:schemeClr val="bg1"/>
            </a:bgClr>
          </a:pattFill>
          <a:ln w="44450">
            <a:solidFill>
              <a:srgbClr val="800080"/>
            </a:solidFill>
          </a:ln>
          <a:effectLst>
            <a:softEdge rad="0"/>
          </a:effectLst>
        </p:spPr>
        <p:txBody>
          <a:bodyPr wrap="square" rtlCol="0">
            <a:spAutoFit/>
          </a:bodyPr>
          <a:lstStyle/>
          <a:p>
            <a:pPr algn="ctr"/>
            <a:r>
              <a:rPr lang="cs-CZ" sz="2000" dirty="0">
                <a:latin typeface="Rockwell Extra Bold" panose="02060903040505020403" pitchFamily="18" charset="0"/>
                <a:ea typeface="Segoe UI Black" panose="020B0A02040204020203" pitchFamily="34" charset="0"/>
                <a:cs typeface="Segoe UI Black" panose="020B0A02040204020203" pitchFamily="34" charset="0"/>
              </a:rPr>
              <a:t>Na podzimní zápas v Krupce nemáme nejlepší vzpomínky</a:t>
            </a:r>
          </a:p>
        </p:txBody>
      </p:sp>
      <p:sp>
        <p:nvSpPr>
          <p:cNvPr id="6" name="Obdélník 5"/>
          <p:cNvSpPr/>
          <p:nvPr/>
        </p:nvSpPr>
        <p:spPr>
          <a:xfrm>
            <a:off x="5443466" y="1027212"/>
            <a:ext cx="4637630" cy="2360005"/>
          </a:xfrm>
          <a:prstGeom prst="rect">
            <a:avLst/>
          </a:prstGeom>
        </p:spPr>
        <p:txBody>
          <a:bodyPr wrap="square">
            <a:spAutoFit/>
          </a:bodyPr>
          <a:lstStyle/>
          <a:p>
            <a:pPr algn="ctr">
              <a:lnSpc>
                <a:spcPct val="107000"/>
              </a:lnSpc>
              <a:spcAft>
                <a:spcPts val="0"/>
              </a:spcAft>
            </a:pPr>
            <a:r>
              <a:rPr lang="cs-CZ" sz="24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TJ Krupka – 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2400" u="sng" dirty="0">
                <a:highlight>
                  <a:srgbClr val="00FFFF"/>
                </a:highlight>
                <a:latin typeface="Arial" panose="020B0604020202020204" pitchFamily="34" charset="0"/>
                <a:ea typeface="Calibri" panose="020F0502020204030204" pitchFamily="34" charset="0"/>
                <a:cs typeface="Times New Roman" panose="02020603050405020304" pitchFamily="18" charset="0"/>
              </a:rPr>
              <a:t>3:1(2:1)  4.11.2017   13.kolo</a:t>
            </a:r>
          </a:p>
          <a:p>
            <a:r>
              <a:rPr lang="cs-CZ" u="sng" dirty="0">
                <a:latin typeface="Arial" panose="020B0604020202020204" pitchFamily="34" charset="0"/>
                <a:cs typeface="Arial" panose="020B0604020202020204" pitchFamily="34" charset="0"/>
              </a:rPr>
              <a:t>Branky:</a:t>
            </a:r>
            <a:r>
              <a:rPr lang="cs-CZ" dirty="0">
                <a:latin typeface="Arial" panose="020B0604020202020204" pitchFamily="34" charset="0"/>
                <a:cs typeface="Arial" panose="020B0604020202020204" pitchFamily="34" charset="0"/>
              </a:rPr>
              <a:t> Křtěn 1</a:t>
            </a:r>
          </a:p>
          <a:p>
            <a:r>
              <a:rPr lang="cs-CZ" u="sng" dirty="0">
                <a:latin typeface="Arial" panose="020B0604020202020204" pitchFamily="34" charset="0"/>
                <a:cs typeface="Arial" panose="020B0604020202020204" pitchFamily="34" charset="0"/>
              </a:rPr>
              <a:t>Sestava:</a:t>
            </a:r>
            <a:r>
              <a:rPr lang="cs-CZ" dirty="0">
                <a:latin typeface="Arial" panose="020B0604020202020204" pitchFamily="34" charset="0"/>
                <a:cs typeface="Arial" panose="020B0604020202020204" pitchFamily="34" charset="0"/>
              </a:rPr>
              <a:t> Gabriel-</a:t>
            </a:r>
            <a:r>
              <a:rPr lang="cs-CZ" dirty="0" err="1">
                <a:latin typeface="Arial" panose="020B0604020202020204" pitchFamily="34" charset="0"/>
                <a:cs typeface="Arial" panose="020B0604020202020204" pitchFamily="34" charset="0"/>
              </a:rPr>
              <a:t>Čámský</a:t>
            </a:r>
            <a:r>
              <a:rPr lang="cs-CZ" dirty="0">
                <a:latin typeface="Arial" panose="020B0604020202020204" pitchFamily="34" charset="0"/>
                <a:cs typeface="Arial" panose="020B0604020202020204" pitchFamily="34" charset="0"/>
              </a:rPr>
              <a:t>, (83.Poráč)</a:t>
            </a:r>
            <a:r>
              <a:rPr lang="cs-CZ" dirty="0" err="1">
                <a:latin typeface="Arial" panose="020B0604020202020204" pitchFamily="34" charset="0"/>
                <a:cs typeface="Arial" panose="020B0604020202020204" pitchFamily="34" charset="0"/>
              </a:rPr>
              <a:t>Ransdorf</a:t>
            </a:r>
            <a:r>
              <a:rPr lang="cs-CZ" dirty="0">
                <a:latin typeface="Arial" panose="020B0604020202020204" pitchFamily="34" charset="0"/>
                <a:cs typeface="Arial" panose="020B0604020202020204" pitchFamily="34" charset="0"/>
              </a:rPr>
              <a:t>, Svoboda, </a:t>
            </a:r>
          </a:p>
          <a:p>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Šrag</a:t>
            </a:r>
            <a:r>
              <a:rPr lang="cs-CZ" dirty="0">
                <a:latin typeface="Arial" panose="020B0604020202020204" pitchFamily="34" charset="0"/>
                <a:cs typeface="Arial" panose="020B0604020202020204" pitchFamily="34" charset="0"/>
              </a:rPr>
              <a:t>-Křtěn(90.Beruška) , Vacek(90.Feko), </a:t>
            </a:r>
          </a:p>
          <a:p>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Kucler</a:t>
            </a:r>
            <a:r>
              <a:rPr lang="cs-CZ" dirty="0">
                <a:latin typeface="Arial" panose="020B0604020202020204" pitchFamily="34" charset="0"/>
                <a:cs typeface="Arial" panose="020B0604020202020204" pitchFamily="34" charset="0"/>
              </a:rPr>
              <a:t>, Stejskal(81.Mencl), Faust-Brandejs</a:t>
            </a:r>
          </a:p>
          <a:p>
            <a:r>
              <a:rPr lang="cs-CZ" u="sng" dirty="0">
                <a:latin typeface="Arial" panose="020B0604020202020204" pitchFamily="34" charset="0"/>
                <a:cs typeface="Arial" panose="020B0604020202020204" pitchFamily="34" charset="0"/>
              </a:rPr>
              <a:t>Připraveni:</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Balaštík</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K.Horváth</a:t>
            </a:r>
            <a:endParaRPr lang="cs-CZ" dirty="0">
              <a:latin typeface="Arial" panose="020B0604020202020204" pitchFamily="34" charset="0"/>
              <a:cs typeface="Arial" panose="020B0604020202020204" pitchFamily="34" charset="0"/>
            </a:endParaRPr>
          </a:p>
          <a:p>
            <a:r>
              <a:rPr lang="cs-CZ" u="sng" dirty="0">
                <a:latin typeface="Arial" panose="020B0604020202020204" pitchFamily="34" charset="0"/>
                <a:cs typeface="Arial" panose="020B0604020202020204" pitchFamily="34" charset="0"/>
              </a:rPr>
              <a:t>Trenér:</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J.Ransdorf,K.Zuna</a:t>
            </a:r>
            <a:r>
              <a:rPr lang="cs-CZ" dirty="0">
                <a:latin typeface="Arial" panose="020B0604020202020204" pitchFamily="34" charset="0"/>
                <a:cs typeface="Arial" panose="020B0604020202020204" pitchFamily="34" charset="0"/>
              </a:rPr>
              <a:t>  </a:t>
            </a:r>
            <a:r>
              <a:rPr lang="cs-CZ" u="sng" dirty="0">
                <a:latin typeface="Arial" panose="020B0604020202020204" pitchFamily="34" charset="0"/>
                <a:cs typeface="Arial" panose="020B0604020202020204" pitchFamily="34" charset="0"/>
              </a:rPr>
              <a:t>Vedoucí:</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J.Havner</a:t>
            </a:r>
            <a:r>
              <a:rPr lang="cs-CZ" dirty="0">
                <a:latin typeface="Arial" panose="020B0604020202020204" pitchFamily="34" charset="0"/>
                <a:cs typeface="Arial" panose="020B0604020202020204" pitchFamily="34" charset="0"/>
              </a:rPr>
              <a:t>  </a:t>
            </a:r>
          </a:p>
          <a:p>
            <a:r>
              <a:rPr lang="cs-CZ" u="sng" dirty="0">
                <a:latin typeface="Arial" panose="020B0604020202020204" pitchFamily="34" charset="0"/>
                <a:cs typeface="Arial" panose="020B0604020202020204" pitchFamily="34" charset="0"/>
              </a:rPr>
              <a:t>Masér:</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K.Zavřel</a:t>
            </a:r>
            <a:endParaRPr lang="cs-CZ" dirty="0">
              <a:latin typeface="Arial" panose="020B0604020202020204" pitchFamily="34" charset="0"/>
              <a:cs typeface="Arial" panose="020B0604020202020204" pitchFamily="34" charset="0"/>
            </a:endParaRPr>
          </a:p>
          <a:p>
            <a:r>
              <a:rPr lang="cs-CZ" u="sng" dirty="0">
                <a:latin typeface="Arial" panose="020B0604020202020204" pitchFamily="34" charset="0"/>
                <a:cs typeface="Arial" panose="020B0604020202020204" pitchFamily="34" charset="0"/>
              </a:rPr>
              <a:t>Rozhodčí:</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R.Krutina-J.Dušek</a:t>
            </a:r>
            <a:r>
              <a:rPr lang="cs-CZ" dirty="0">
                <a:latin typeface="Arial" panose="020B0604020202020204" pitchFamily="34" charset="0"/>
                <a:cs typeface="Arial" panose="020B0604020202020204" pitchFamily="34" charset="0"/>
              </a:rPr>
              <a:t>, </a:t>
            </a:r>
            <a:r>
              <a:rPr lang="cs-CZ" dirty="0" err="1">
                <a:latin typeface="Arial" panose="020B0604020202020204" pitchFamily="34" charset="0"/>
                <a:cs typeface="Arial" panose="020B0604020202020204" pitchFamily="34" charset="0"/>
              </a:rPr>
              <a:t>F.Černý</a:t>
            </a:r>
            <a:endParaRPr lang="cs-CZ"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Obrázek 6"/>
          <p:cNvPicPr>
            <a:picLocks noChangeAspect="1"/>
          </p:cNvPicPr>
          <p:nvPr/>
        </p:nvPicPr>
        <p:blipFill>
          <a:blip r:embed="rId165"/>
          <a:stretch>
            <a:fillRect/>
          </a:stretch>
        </p:blipFill>
        <p:spPr>
          <a:xfrm>
            <a:off x="5403031" y="3712084"/>
            <a:ext cx="4644014" cy="2916000"/>
          </a:xfrm>
          <a:prstGeom prst="rect">
            <a:avLst/>
          </a:prstGeom>
          <a:ln w="34925" cmpd="sng">
            <a:solidFill>
              <a:srgbClr val="FFC000"/>
            </a:solidFill>
            <a:prstDash val="dash"/>
          </a:ln>
        </p:spPr>
      </p:pic>
      <p:graphicFrame>
        <p:nvGraphicFramePr>
          <p:cNvPr id="2" name="Tabulka 1"/>
          <p:cNvGraphicFramePr>
            <a:graphicFrameLocks noGrp="1"/>
          </p:cNvGraphicFramePr>
          <p:nvPr>
            <p:extLst>
              <p:ext uri="{D42A27DB-BD31-4B8C-83A1-F6EECF244321}">
                <p14:modId xmlns:p14="http://schemas.microsoft.com/office/powerpoint/2010/main" val="717467512"/>
              </p:ext>
            </p:extLst>
          </p:nvPr>
        </p:nvGraphicFramePr>
        <p:xfrm>
          <a:off x="143992" y="1520949"/>
          <a:ext cx="4608513" cy="2314575"/>
        </p:xfrm>
        <a:graphic>
          <a:graphicData uri="http://schemas.openxmlformats.org/drawingml/2006/table">
            <a:tbl>
              <a:tblPr/>
              <a:tblGrid>
                <a:gridCol w="206988">
                  <a:extLst>
                    <a:ext uri="{9D8B030D-6E8A-4147-A177-3AD203B41FA5}">
                      <a16:colId xmlns:a16="http://schemas.microsoft.com/office/drawing/2014/main" val="1383314844"/>
                    </a:ext>
                  </a:extLst>
                </a:gridCol>
                <a:gridCol w="231339">
                  <a:extLst>
                    <a:ext uri="{9D8B030D-6E8A-4147-A177-3AD203B41FA5}">
                      <a16:colId xmlns:a16="http://schemas.microsoft.com/office/drawing/2014/main" val="3013767541"/>
                    </a:ext>
                  </a:extLst>
                </a:gridCol>
                <a:gridCol w="1826358">
                  <a:extLst>
                    <a:ext uri="{9D8B030D-6E8A-4147-A177-3AD203B41FA5}">
                      <a16:colId xmlns:a16="http://schemas.microsoft.com/office/drawing/2014/main" val="2203282583"/>
                    </a:ext>
                  </a:extLst>
                </a:gridCol>
                <a:gridCol w="292217">
                  <a:extLst>
                    <a:ext uri="{9D8B030D-6E8A-4147-A177-3AD203B41FA5}">
                      <a16:colId xmlns:a16="http://schemas.microsoft.com/office/drawing/2014/main" val="1118091673"/>
                    </a:ext>
                  </a:extLst>
                </a:gridCol>
                <a:gridCol w="255691">
                  <a:extLst>
                    <a:ext uri="{9D8B030D-6E8A-4147-A177-3AD203B41FA5}">
                      <a16:colId xmlns:a16="http://schemas.microsoft.com/office/drawing/2014/main" val="4057449611"/>
                    </a:ext>
                  </a:extLst>
                </a:gridCol>
                <a:gridCol w="173504">
                  <a:extLst>
                    <a:ext uri="{9D8B030D-6E8A-4147-A177-3AD203B41FA5}">
                      <a16:colId xmlns:a16="http://schemas.microsoft.com/office/drawing/2014/main" val="2521639309"/>
                    </a:ext>
                  </a:extLst>
                </a:gridCol>
                <a:gridCol w="319613">
                  <a:extLst>
                    <a:ext uri="{9D8B030D-6E8A-4147-A177-3AD203B41FA5}">
                      <a16:colId xmlns:a16="http://schemas.microsoft.com/office/drawing/2014/main" val="85610061"/>
                    </a:ext>
                  </a:extLst>
                </a:gridCol>
                <a:gridCol w="718368">
                  <a:extLst>
                    <a:ext uri="{9D8B030D-6E8A-4147-A177-3AD203B41FA5}">
                      <a16:colId xmlns:a16="http://schemas.microsoft.com/office/drawing/2014/main" val="4131432959"/>
                    </a:ext>
                  </a:extLst>
                </a:gridCol>
                <a:gridCol w="316569">
                  <a:extLst>
                    <a:ext uri="{9D8B030D-6E8A-4147-A177-3AD203B41FA5}">
                      <a16:colId xmlns:a16="http://schemas.microsoft.com/office/drawing/2014/main" val="1093670804"/>
                    </a:ext>
                  </a:extLst>
                </a:gridCol>
                <a:gridCol w="267866">
                  <a:extLst>
                    <a:ext uri="{9D8B030D-6E8A-4147-A177-3AD203B41FA5}">
                      <a16:colId xmlns:a16="http://schemas.microsoft.com/office/drawing/2014/main" val="2603743490"/>
                    </a:ext>
                  </a:extLst>
                </a:gridCol>
              </a:tblGrid>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031898995"/>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gridSpan="8">
                  <a:txBody>
                    <a:bodyPr/>
                    <a:lstStyle/>
                    <a:p>
                      <a:pPr algn="ctr" fontAlgn="ctr"/>
                      <a:r>
                        <a:rPr lang="cs-CZ" sz="1200" b="1" i="0" u="none" strike="noStrike" dirty="0">
                          <a:solidFill>
                            <a:srgbClr val="0000CC"/>
                          </a:solidFill>
                          <a:effectLst/>
                          <a:latin typeface="Calibri" panose="020F0502020204030204" pitchFamily="34" charset="0"/>
                        </a:rPr>
                        <a:t>Stará garda </a:t>
                      </a:r>
                      <a:r>
                        <a:rPr lang="cs-CZ" sz="1200" b="1" i="0" u="none" strike="noStrike" dirty="0" err="1">
                          <a:solidFill>
                            <a:srgbClr val="0000CC"/>
                          </a:solidFill>
                          <a:effectLst/>
                          <a:latin typeface="Calibri" panose="020F0502020204030204" pitchFamily="34" charset="0"/>
                        </a:rPr>
                        <a:t>Sepap</a:t>
                      </a:r>
                      <a:r>
                        <a:rPr lang="cs-CZ" sz="1200" b="1" i="0" u="none" strike="noStrike" dirty="0">
                          <a:solidFill>
                            <a:srgbClr val="0000CC"/>
                          </a:solidFill>
                          <a:effectLst/>
                          <a:latin typeface="Calibri" panose="020F0502020204030204" pitchFamily="34" charset="0"/>
                        </a:rPr>
                        <a:t> Štětí Okresní přebor 2017/18 po 16. kole</a:t>
                      </a:r>
                    </a:p>
                  </a:txBody>
                  <a:tcPr marL="9525" marR="9525" marT="9525" marB="0" anchor="ctr">
                    <a:lnL>
                      <a:noFill/>
                    </a:lnL>
                    <a:lnR>
                      <a:noFill/>
                    </a:lnR>
                    <a:lnT>
                      <a:noFill/>
                    </a:lnT>
                    <a:lnB>
                      <a:noFill/>
                    </a:lnB>
                    <a:solidFill>
                      <a:srgbClr val="D9D9D9"/>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5433502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TJ Žitenice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113:22</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42</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149304645"/>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Tigo Nučnice 1996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61:21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33</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203715172"/>
                  </a:ext>
                </a:extLst>
              </a:tr>
              <a:tr h="200025">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200" b="1" i="0" u="none" strike="noStrike">
                          <a:solidFill>
                            <a:srgbClr val="FF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l" fontAlgn="ctr"/>
                      <a:r>
                        <a:rPr lang="cs-CZ" sz="1200" b="1" i="0" u="none" strike="noStrike">
                          <a:solidFill>
                            <a:srgbClr val="FF0000"/>
                          </a:solidFill>
                          <a:effectLst/>
                          <a:latin typeface="Arial" panose="020B0604020202020204" pitchFamily="34" charset="0"/>
                        </a:rPr>
                        <a:t>Sepap Štětí</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64:35</a:t>
                      </a:r>
                    </a:p>
                  </a:txBody>
                  <a:tcPr marL="9525" marR="9525" marT="9525" marB="0" anchor="ctr">
                    <a:lnL>
                      <a:noFill/>
                    </a:lnL>
                    <a:lnR>
                      <a:noFill/>
                    </a:lnR>
                    <a:lnT>
                      <a:noFill/>
                    </a:lnT>
                    <a:lnB>
                      <a:noFill/>
                    </a:lnB>
                    <a:solidFill>
                      <a:srgbClr val="CCFFFF"/>
                    </a:solidFill>
                  </a:tcPr>
                </a:tc>
                <a:tc>
                  <a:txBody>
                    <a:bodyPr/>
                    <a:lstStyle/>
                    <a:p>
                      <a:pPr algn="ctr" fontAlgn="ctr"/>
                      <a:r>
                        <a:rPr lang="cs-CZ" sz="1200" b="1" i="0" u="none" strike="noStrike">
                          <a:solidFill>
                            <a:srgbClr val="FF0000"/>
                          </a:solidFill>
                          <a:effectLst/>
                          <a:latin typeface="Arial" panose="020B0604020202020204" pitchFamily="34" charset="0"/>
                        </a:rPr>
                        <a:t>27</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731863481"/>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TJ Sokol České Kopisty</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40:43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21</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2496304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5.</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FK Litoměřicko, z.s.</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35:49</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18</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033531276"/>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6.</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ASK Lovosice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dirty="0">
                          <a:solidFill>
                            <a:srgbClr val="000000"/>
                          </a:solidFill>
                          <a:effectLst/>
                          <a:latin typeface="Arial" panose="020B0604020202020204" pitchFamily="34" charset="0"/>
                        </a:rPr>
                        <a:t>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27:52</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1613772225"/>
                  </a:ext>
                </a:extLst>
              </a:tr>
              <a:tr h="200025">
                <a:tc>
                  <a:txBody>
                    <a:bodyPr/>
                    <a:lstStyle/>
                    <a:p>
                      <a:pPr algn="l" fontAlgn="b"/>
                      <a:r>
                        <a:rPr lang="cs-CZ" sz="1200" b="0" i="0" u="none" strike="noStrike">
                          <a:solidFill>
                            <a:srgbClr val="FF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7.</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Sokol Hoštka</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dirty="0">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33:75</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13</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2802919247"/>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8.</a:t>
                      </a:r>
                    </a:p>
                  </a:txBody>
                  <a:tcPr marL="9525" marR="9525" marT="9525" marB="0" anchor="ctr">
                    <a:lnL>
                      <a:noFill/>
                    </a:lnL>
                    <a:lnR>
                      <a:noFill/>
                    </a:lnR>
                    <a:lnT>
                      <a:noFill/>
                    </a:lnT>
                    <a:lnB>
                      <a:noFill/>
                    </a:lnB>
                    <a:solidFill>
                      <a:srgbClr val="99FF33"/>
                    </a:solidFill>
                  </a:tcPr>
                </a:tc>
                <a:tc>
                  <a:txBody>
                    <a:bodyPr/>
                    <a:lstStyle/>
                    <a:p>
                      <a:pPr algn="l" fontAlgn="ctr"/>
                      <a:r>
                        <a:rPr lang="cs-CZ" sz="1100" b="1" i="0" u="none" strike="noStrike">
                          <a:solidFill>
                            <a:srgbClr val="000000"/>
                          </a:solidFill>
                          <a:effectLst/>
                          <a:latin typeface="Arial" panose="020B0604020202020204" pitchFamily="34" charset="0"/>
                        </a:rPr>
                        <a:t>Sokol Pokratice</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15</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25:63</a:t>
                      </a:r>
                    </a:p>
                  </a:txBody>
                  <a:tcPr marL="9525" marR="9525" marT="9525" marB="0" anchor="ctr">
                    <a:lnL>
                      <a:noFill/>
                    </a:lnL>
                    <a:lnR>
                      <a:noFill/>
                    </a:lnR>
                    <a:lnT>
                      <a:noFill/>
                    </a:lnT>
                    <a:lnB>
                      <a:noFill/>
                    </a:lnB>
                    <a:solidFill>
                      <a:srgbClr val="99FF33"/>
                    </a:solidFill>
                  </a:tcPr>
                </a:tc>
                <a:tc>
                  <a:txBody>
                    <a:bodyPr/>
                    <a:lstStyle/>
                    <a:p>
                      <a:pPr algn="ctr" fontAlgn="ctr"/>
                      <a:r>
                        <a:rPr lang="cs-CZ" sz="1100" b="1" i="0" u="none" strike="noStrike">
                          <a:solidFill>
                            <a:srgbClr val="000000"/>
                          </a:solidFill>
                          <a:effectLst/>
                          <a:latin typeface="Arial" panose="020B0604020202020204" pitchFamily="34" charset="0"/>
                        </a:rPr>
                        <a:t>10</a:t>
                      </a:r>
                    </a:p>
                  </a:txBody>
                  <a:tcPr marL="9525" marR="9525" marT="9525" marB="0" anchor="ctr">
                    <a:lnL>
                      <a:noFill/>
                    </a:lnL>
                    <a:lnR>
                      <a:noFill/>
                    </a:lnR>
                    <a:lnT>
                      <a:noFill/>
                    </a:lnT>
                    <a:lnB>
                      <a:noFill/>
                    </a:lnB>
                    <a:solidFill>
                      <a:srgbClr val="99FF33"/>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52562754"/>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ctr"/>
                      <a:r>
                        <a:rPr lang="cs-CZ" sz="1100" b="1" i="0" u="none" strike="noStrike">
                          <a:solidFill>
                            <a:srgbClr val="000000"/>
                          </a:solidFill>
                          <a:effectLst/>
                          <a:latin typeface="Arial" panose="020B0604020202020204" pitchFamily="34" charset="0"/>
                        </a:rPr>
                        <a:t>Slavoj Bohušovice</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14</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3</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0</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11</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29:67</a:t>
                      </a:r>
                    </a:p>
                  </a:txBody>
                  <a:tcPr marL="9525" marR="9525" marT="9525" marB="0" anchor="ctr">
                    <a:lnL>
                      <a:noFill/>
                    </a:lnL>
                    <a:lnR>
                      <a:noFill/>
                    </a:lnR>
                    <a:lnT>
                      <a:noFill/>
                    </a:lnT>
                    <a:lnB>
                      <a:noFill/>
                    </a:lnB>
                    <a:solidFill>
                      <a:srgbClr val="CCFFFF"/>
                    </a:solidFill>
                  </a:tcPr>
                </a:tc>
                <a:tc>
                  <a:txBody>
                    <a:bodyPr/>
                    <a:lstStyle/>
                    <a:p>
                      <a:pPr algn="ctr" fontAlgn="ctr"/>
                      <a:r>
                        <a:rPr lang="cs-CZ" sz="1100" b="1" i="0" u="none" strike="noStrike">
                          <a:solidFill>
                            <a:srgbClr val="000000"/>
                          </a:solidFill>
                          <a:effectLst/>
                          <a:latin typeface="Arial" panose="020B0604020202020204" pitchFamily="34" charset="0"/>
                        </a:rPr>
                        <a:t>9</a:t>
                      </a:r>
                    </a:p>
                  </a:txBody>
                  <a:tcPr marL="9525" marR="9525" marT="9525" marB="0" anchor="ctr">
                    <a:lnL>
                      <a:noFill/>
                    </a:lnL>
                    <a:lnR>
                      <a:noFill/>
                    </a:lnR>
                    <a:lnT>
                      <a:noFill/>
                    </a:lnT>
                    <a:lnB>
                      <a:noFill/>
                    </a:lnB>
                    <a:solidFill>
                      <a:srgbClr val="CCFFFF"/>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442633029"/>
                  </a:ext>
                </a:extLst>
              </a:tr>
              <a:tr h="190500">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tc>
                  <a:txBody>
                    <a:bodyPr/>
                    <a:lstStyle/>
                    <a:p>
                      <a:pPr algn="l" fontAlgn="b"/>
                      <a:r>
                        <a:rPr lang="cs-CZ" sz="1100" b="0" i="0" u="none" strike="noStrike" dirty="0">
                          <a:solidFill>
                            <a:srgbClr val="000000"/>
                          </a:solidFill>
                          <a:effectLst/>
                          <a:latin typeface="Calibri" panose="020F0502020204030204" pitchFamily="34" charset="0"/>
                        </a:rPr>
                        <a:t> </a:t>
                      </a:r>
                    </a:p>
                  </a:txBody>
                  <a:tcPr marL="9525" marR="9525" marT="9525" marB="0" anchor="b">
                    <a:lnL>
                      <a:noFill/>
                    </a:lnL>
                    <a:lnR>
                      <a:noFill/>
                    </a:lnR>
                    <a:lnT>
                      <a:noFill/>
                    </a:lnT>
                    <a:lnB>
                      <a:noFill/>
                    </a:lnB>
                    <a:solidFill>
                      <a:srgbClr val="FFFF00"/>
                    </a:solidFill>
                  </a:tcPr>
                </a:tc>
                <a:extLst>
                  <a:ext uri="{0D108BD9-81ED-4DB2-BD59-A6C34878D82A}">
                    <a16:rowId xmlns:a16="http://schemas.microsoft.com/office/drawing/2014/main" val="3444050087"/>
                  </a:ext>
                </a:extLst>
              </a:tr>
            </a:tbl>
          </a:graphicData>
        </a:graphic>
      </p:graphicFrame>
      <p:sp>
        <p:nvSpPr>
          <p:cNvPr id="3" name="TextovéPole 2"/>
          <p:cNvSpPr txBox="1"/>
          <p:nvPr/>
        </p:nvSpPr>
        <p:spPr>
          <a:xfrm>
            <a:off x="143992" y="91108"/>
            <a:ext cx="4608512" cy="1323439"/>
          </a:xfrm>
          <a:prstGeom prst="rect">
            <a:avLst/>
          </a:prstGeom>
          <a:pattFill prst="pct20">
            <a:fgClr>
              <a:srgbClr val="66FF33"/>
            </a:fgClr>
            <a:bgClr>
              <a:schemeClr val="bg1"/>
            </a:bgClr>
          </a:pattFill>
          <a:ln w="47625">
            <a:solidFill>
              <a:srgbClr val="FF66FF"/>
            </a:solidFill>
            <a:prstDash val="dash"/>
          </a:ln>
          <a:effectLst>
            <a:softEdge rad="0"/>
          </a:effectLst>
        </p:spPr>
        <p:txBody>
          <a:bodyPr wrap="square" rtlCol="0">
            <a:spAutoFit/>
          </a:bodyPr>
          <a:lstStyle/>
          <a:p>
            <a:pPr algn="ctr"/>
            <a:r>
              <a:rPr lang="cs-CZ" sz="1600" dirty="0">
                <a:latin typeface="Arial Black" panose="020B0A04020102020204" pitchFamily="34" charset="0"/>
              </a:rPr>
              <a:t>Stará garda je blízko 3. místu. Čekají ji ještě 2 zápasy. Jeden z nich se hrál už  včera doma proti </a:t>
            </a:r>
            <a:r>
              <a:rPr lang="cs-CZ" sz="1600" dirty="0" err="1">
                <a:latin typeface="Arial Black" panose="020B0A04020102020204" pitchFamily="34" charset="0"/>
              </a:rPr>
              <a:t>Pokraticím</a:t>
            </a:r>
            <a:r>
              <a:rPr lang="cs-CZ" sz="1600" dirty="0">
                <a:latin typeface="Arial Black" panose="020B0A04020102020204" pitchFamily="34" charset="0"/>
              </a:rPr>
              <a:t>, ale do uzávěrky zpravodaje nebyl výsledek znám.   </a:t>
            </a:r>
          </a:p>
        </p:txBody>
      </p:sp>
      <p:pic>
        <p:nvPicPr>
          <p:cNvPr id="9" name="Obrázek 8"/>
          <p:cNvPicPr>
            <a:picLocks noChangeAspect="1"/>
          </p:cNvPicPr>
          <p:nvPr/>
        </p:nvPicPr>
        <p:blipFill>
          <a:blip r:embed="rId166"/>
          <a:stretch>
            <a:fillRect/>
          </a:stretch>
        </p:blipFill>
        <p:spPr>
          <a:xfrm>
            <a:off x="143992" y="4108084"/>
            <a:ext cx="4525979" cy="2124000"/>
          </a:xfrm>
          <a:prstGeom prst="rect">
            <a:avLst/>
          </a:prstGeom>
          <a:ln w="44450">
            <a:solidFill>
              <a:schemeClr val="accent2">
                <a:lumMod val="75000"/>
              </a:schemeClr>
            </a:solidFill>
          </a:ln>
        </p:spPr>
      </p:pic>
      <p:sp>
        <p:nvSpPr>
          <p:cNvPr id="10" name="TextovéPole 9"/>
          <p:cNvSpPr txBox="1"/>
          <p:nvPr/>
        </p:nvSpPr>
        <p:spPr>
          <a:xfrm>
            <a:off x="318749" y="6428973"/>
            <a:ext cx="4176464" cy="430887"/>
          </a:xfrm>
          <a:prstGeom prst="rect">
            <a:avLst/>
          </a:prstGeom>
          <a:solidFill>
            <a:schemeClr val="bg1">
              <a:lumMod val="75000"/>
            </a:schemeClr>
          </a:solidFill>
          <a:effectLst>
            <a:softEdge rad="0"/>
          </a:effectLst>
        </p:spPr>
        <p:txBody>
          <a:bodyPr wrap="square" rtlCol="0">
            <a:spAutoFit/>
          </a:bodyPr>
          <a:lstStyle/>
          <a:p>
            <a:pPr algn="ctr"/>
            <a:r>
              <a:rPr lang="cs-CZ" sz="1100" dirty="0" err="1">
                <a:latin typeface="Arial Black" panose="020B0A04020102020204" pitchFamily="34" charset="0"/>
              </a:rPr>
              <a:t>Sepap</a:t>
            </a:r>
            <a:r>
              <a:rPr lang="cs-CZ" sz="1100" dirty="0">
                <a:latin typeface="Arial Black" panose="020B0A04020102020204" pitchFamily="34" charset="0"/>
              </a:rPr>
              <a:t> Štětí – TJ Žitenice staré garda</a:t>
            </a:r>
          </a:p>
          <a:p>
            <a:pPr algn="ctr"/>
            <a:r>
              <a:rPr lang="cs-CZ" sz="1100" dirty="0">
                <a:latin typeface="Arial Black" panose="020B0A04020102020204" pitchFamily="34" charset="0"/>
              </a:rPr>
              <a:t>0:8  25.5.2018a</a:t>
            </a: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ovéPole 9"/>
          <p:cNvSpPr txBox="1"/>
          <p:nvPr/>
        </p:nvSpPr>
        <p:spPr>
          <a:xfrm>
            <a:off x="2142218" y="7004455"/>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6</a:t>
            </a:r>
          </a:p>
        </p:txBody>
      </p:sp>
      <p:sp>
        <p:nvSpPr>
          <p:cNvPr id="14" name="TextovéPole 13"/>
          <p:cNvSpPr txBox="1"/>
          <p:nvPr/>
        </p:nvSpPr>
        <p:spPr>
          <a:xfrm>
            <a:off x="7488808"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43</a:t>
            </a:r>
          </a:p>
        </p:txBody>
      </p:sp>
      <p:cxnSp>
        <p:nvCxnSpPr>
          <p:cNvPr id="13" name="Přímá spojovací šipka 12"/>
          <p:cNvCxnSpPr/>
          <p:nvPr/>
        </p:nvCxnSpPr>
        <p:spPr bwMode="auto">
          <a:xfrm>
            <a:off x="3752626" y="7239000"/>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3074" name="Picture 29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5" name="Picture 29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6" name="Picture 28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7" name="Picture 28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8" name="Picture 28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79" name="Picture 28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0" name="Picture 7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1" name="Picture 7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2" name="Picture 7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3" name="Picture 7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4" name="Picture 7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5" name="Picture 7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6" name="Picture 7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7" name="Picture 7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8" name="Picture 7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89" name="Picture 7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0" name="Picture 6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1" name="Picture 6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2" name="Picture 6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3" name="Picture 6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4" name="Picture 6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5" name="Picture 6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6" name="Picture 6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7" name="Picture 6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8" name="Picture 30"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099" name="Picture 29"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0" name="Picture 28"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1" name="Picture 27"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2" name="Picture 89"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3" name="Picture 88"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4" name="Picture 87"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5" name="Picture 86"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6" name="Picture 85"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7" name="Picture 84"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8" name="Picture 83"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09" name="Picture 82"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0" name="Picture 81"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1" name="Picture 80"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2" name="Picture 40"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3" name="Picture 41"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4" name="Picture 42"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5" name="Picture 43"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6" name="Picture 44"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7" name="Picture 45"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8" name="Picture 46"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19" name="Picture 47"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0" name="Picture 48"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1" name="Picture 49"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2"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3"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4"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5"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6"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7"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8"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29"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0"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1" name="Picture 59"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2" name="Picture 60"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3" name="Picture 6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4" name="Picture 62"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5" name="Picture 63"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6" name="Picture 64"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7" name="Picture 65"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8" name="Picture 66"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39" name="Picture 61"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0" name="Picture 60"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1" name="Picture 59"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2" name="Picture 58"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3" name="Picture 57"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4" name="Picture 56"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3145" name="Picture 55"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graphicFrame>
        <p:nvGraphicFramePr>
          <p:cNvPr id="8" name="Tabulka 7"/>
          <p:cNvGraphicFramePr>
            <a:graphicFrameLocks noGrp="1"/>
          </p:cNvGraphicFramePr>
          <p:nvPr>
            <p:extLst>
              <p:ext uri="{D42A27DB-BD31-4B8C-83A1-F6EECF244321}">
                <p14:modId xmlns:p14="http://schemas.microsoft.com/office/powerpoint/2010/main" val="2463007219"/>
              </p:ext>
            </p:extLst>
          </p:nvPr>
        </p:nvGraphicFramePr>
        <p:xfrm>
          <a:off x="71984" y="1321733"/>
          <a:ext cx="4680520" cy="2430780"/>
        </p:xfrm>
        <a:graphic>
          <a:graphicData uri="http://schemas.openxmlformats.org/drawingml/2006/table">
            <a:tbl>
              <a:tblPr/>
              <a:tblGrid>
                <a:gridCol w="351607">
                  <a:extLst>
                    <a:ext uri="{9D8B030D-6E8A-4147-A177-3AD203B41FA5}">
                      <a16:colId xmlns:a16="http://schemas.microsoft.com/office/drawing/2014/main" val="2738033085"/>
                    </a:ext>
                  </a:extLst>
                </a:gridCol>
                <a:gridCol w="1406424">
                  <a:extLst>
                    <a:ext uri="{9D8B030D-6E8A-4147-A177-3AD203B41FA5}">
                      <a16:colId xmlns:a16="http://schemas.microsoft.com/office/drawing/2014/main" val="1503412664"/>
                    </a:ext>
                  </a:extLst>
                </a:gridCol>
                <a:gridCol w="2302453">
                  <a:extLst>
                    <a:ext uri="{9D8B030D-6E8A-4147-A177-3AD203B41FA5}">
                      <a16:colId xmlns:a16="http://schemas.microsoft.com/office/drawing/2014/main" val="3886677500"/>
                    </a:ext>
                  </a:extLst>
                </a:gridCol>
                <a:gridCol w="620036">
                  <a:extLst>
                    <a:ext uri="{9D8B030D-6E8A-4147-A177-3AD203B41FA5}">
                      <a16:colId xmlns:a16="http://schemas.microsoft.com/office/drawing/2014/main" val="1545097883"/>
                    </a:ext>
                  </a:extLst>
                </a:gridCol>
              </a:tblGrid>
              <a:tr h="202565">
                <a:tc>
                  <a:txBody>
                    <a:bodyPr/>
                    <a:lstStyle/>
                    <a:p>
                      <a:pPr algn="ctr" fontAlgn="ctr"/>
                      <a:r>
                        <a:rPr lang="cs-CZ" sz="1000" b="1" i="0" u="none" strike="noStrike">
                          <a:solidFill>
                            <a:srgbClr val="000000"/>
                          </a:solidFill>
                          <a:effectLst/>
                          <a:latin typeface="Bookman Old Style" panose="02050604050505020204" pitchFamily="18" charset="0"/>
                        </a:rPr>
                        <a:t>16.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10.03.2018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Srbice -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249040325"/>
                  </a:ext>
                </a:extLst>
              </a:tr>
              <a:tr h="202565">
                <a:tc>
                  <a:txBody>
                    <a:bodyPr/>
                    <a:lstStyle/>
                    <a:p>
                      <a:pPr algn="ctr" fontAlgn="ctr"/>
                      <a:r>
                        <a:rPr lang="cs-CZ" sz="1000" b="1" i="0" u="none" strike="noStrike">
                          <a:solidFill>
                            <a:srgbClr val="000000"/>
                          </a:solidFill>
                          <a:effectLst/>
                          <a:latin typeface="Bookman Old Style" panose="02050604050505020204" pitchFamily="18" charset="0"/>
                        </a:rPr>
                        <a:t>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Bookman Old Style" panose="02050604050505020204" pitchFamily="18" charset="0"/>
                        </a:rPr>
                        <a:t>24.03.2018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Bookman Old Style" panose="02050604050505020204" pitchFamily="18" charset="0"/>
                        </a:rPr>
                        <a:t>Modlany -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Bookman Old Style" panose="02050604050505020204" pitchFamily="18" charset="0"/>
                        </a:rPr>
                        <a:t>0:3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805131288"/>
                  </a:ext>
                </a:extLst>
              </a:tr>
              <a:tr h="202565">
                <a:tc>
                  <a:txBody>
                    <a:bodyPr/>
                    <a:lstStyle/>
                    <a:p>
                      <a:pPr algn="ctr" fontAlgn="ctr"/>
                      <a:r>
                        <a:rPr lang="cs-CZ" sz="1000" b="1" i="0" u="none" strike="noStrike">
                          <a:solidFill>
                            <a:srgbClr val="000000"/>
                          </a:solidFill>
                          <a:effectLst/>
                          <a:latin typeface="Bookman Old Style" panose="02050604050505020204" pitchFamily="18" charset="0"/>
                        </a:rPr>
                        <a:t>19.</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31.03.2018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Krupka - H.Jiřetín/Litvínov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3:0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95653534"/>
                  </a:ext>
                </a:extLst>
              </a:tr>
              <a:tr h="202565">
                <a:tc>
                  <a:txBody>
                    <a:bodyPr/>
                    <a:lstStyle/>
                    <a:p>
                      <a:pPr algn="ctr" fontAlgn="ctr"/>
                      <a:r>
                        <a:rPr lang="cs-CZ" sz="1000" b="1" i="0" u="none" strike="noStrike">
                          <a:solidFill>
                            <a:srgbClr val="000000"/>
                          </a:solidFill>
                          <a:effectLst/>
                          <a:latin typeface="Bookman Old Style" panose="02050604050505020204" pitchFamily="18" charset="0"/>
                        </a:rPr>
                        <a:t>20.</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Bookman Old Style" panose="02050604050505020204" pitchFamily="18" charset="0"/>
                        </a:rPr>
                        <a:t>07.04.2018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Bookman Old Style" panose="02050604050505020204" pitchFamily="18" charset="0"/>
                        </a:rPr>
                        <a:t>Neštěmice -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Bookman Old Style" panose="02050604050505020204" pitchFamily="18" charset="0"/>
                        </a:rPr>
                        <a:t>1:3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50346000"/>
                  </a:ext>
                </a:extLst>
              </a:tr>
              <a:tr h="202565">
                <a:tc>
                  <a:txBody>
                    <a:bodyPr/>
                    <a:lstStyle/>
                    <a:p>
                      <a:pPr algn="ctr" fontAlgn="ctr"/>
                      <a:r>
                        <a:rPr lang="cs-CZ" sz="1000" b="1" i="0" u="none" strike="noStrike">
                          <a:solidFill>
                            <a:srgbClr val="000000"/>
                          </a:solidFill>
                          <a:effectLst/>
                          <a:latin typeface="Bookman Old Style" panose="02050604050505020204" pitchFamily="18" charset="0"/>
                        </a:rPr>
                        <a:t>21.</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14.04.2018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Krupka - Modrá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59041826"/>
                  </a:ext>
                </a:extLst>
              </a:tr>
              <a:tr h="202565">
                <a:tc>
                  <a:txBody>
                    <a:bodyPr/>
                    <a:lstStyle/>
                    <a:p>
                      <a:pPr algn="ctr" fontAlgn="ctr"/>
                      <a:r>
                        <a:rPr lang="cs-CZ" sz="1000" b="1" i="0" u="none" strike="noStrike">
                          <a:solidFill>
                            <a:srgbClr val="000000"/>
                          </a:solidFill>
                          <a:effectLst/>
                          <a:latin typeface="Bookman Old Style" panose="02050604050505020204" pitchFamily="18" charset="0"/>
                        </a:rPr>
                        <a:t>17.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Bookman Old Style" panose="02050604050505020204" pitchFamily="18" charset="0"/>
                        </a:rPr>
                        <a:t>18.04.2018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Bookman Old Style" panose="02050604050505020204" pitchFamily="18" charset="0"/>
                        </a:rPr>
                        <a:t>Krupka - Perštejn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Bookman Old Style" panose="02050604050505020204" pitchFamily="18" charset="0"/>
                        </a:rPr>
                        <a:t>0:2</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812293767"/>
                  </a:ext>
                </a:extLst>
              </a:tr>
              <a:tr h="202565">
                <a:tc>
                  <a:txBody>
                    <a:bodyPr/>
                    <a:lstStyle/>
                    <a:p>
                      <a:pPr algn="ctr" fontAlgn="ctr"/>
                      <a:r>
                        <a:rPr lang="cs-CZ" sz="1000" b="1" i="0" u="none" strike="noStrike">
                          <a:solidFill>
                            <a:srgbClr val="000000"/>
                          </a:solidFill>
                          <a:effectLst/>
                          <a:latin typeface="Bookman Old Style" panose="02050604050505020204" pitchFamily="18" charset="0"/>
                        </a:rPr>
                        <a:t>22.</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21.04.2018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dirty="0">
                          <a:solidFill>
                            <a:srgbClr val="000000"/>
                          </a:solidFill>
                          <a:effectLst/>
                          <a:latin typeface="Bookman Old Style" panose="02050604050505020204" pitchFamily="18" charset="0"/>
                        </a:rPr>
                        <a:t>Jílové -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26076229"/>
                  </a:ext>
                </a:extLst>
              </a:tr>
              <a:tr h="202565">
                <a:tc>
                  <a:txBody>
                    <a:bodyPr/>
                    <a:lstStyle/>
                    <a:p>
                      <a:pPr algn="ctr" fontAlgn="ctr"/>
                      <a:r>
                        <a:rPr lang="cs-CZ" sz="1000" b="1" i="0" u="none" strike="noStrike">
                          <a:solidFill>
                            <a:srgbClr val="000000"/>
                          </a:solidFill>
                          <a:effectLst/>
                          <a:latin typeface="Bookman Old Style" panose="02050604050505020204" pitchFamily="18" charset="0"/>
                        </a:rPr>
                        <a:t>23.</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Bookman Old Style" panose="02050604050505020204" pitchFamily="18" charset="0"/>
                        </a:rPr>
                        <a:t>28.04.2018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Bookman Old Style" panose="02050604050505020204" pitchFamily="18" charset="0"/>
                        </a:rPr>
                        <a:t>Krupka - Vilémov</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Bookman Old Style" panose="02050604050505020204" pitchFamily="18" charset="0"/>
                        </a:rPr>
                        <a:t>1:2 PK</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344348233"/>
                  </a:ext>
                </a:extLst>
              </a:tr>
              <a:tr h="202565">
                <a:tc>
                  <a:txBody>
                    <a:bodyPr/>
                    <a:lstStyle/>
                    <a:p>
                      <a:pPr algn="ctr" fontAlgn="ctr"/>
                      <a:r>
                        <a:rPr lang="cs-CZ" sz="1000" b="1" i="0" u="none" strike="noStrike">
                          <a:solidFill>
                            <a:srgbClr val="000000"/>
                          </a:solidFill>
                          <a:effectLst/>
                          <a:latin typeface="Bookman Old Style" panose="02050604050505020204" pitchFamily="18" charset="0"/>
                        </a:rPr>
                        <a:t>24.</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05.05.2018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Mostecký FK -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4:1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632190916"/>
                  </a:ext>
                </a:extLst>
              </a:tr>
              <a:tr h="202565">
                <a:tc>
                  <a:txBody>
                    <a:bodyPr/>
                    <a:lstStyle/>
                    <a:p>
                      <a:pPr algn="ctr" fontAlgn="ctr"/>
                      <a:r>
                        <a:rPr lang="cs-CZ" sz="1000" b="1" i="0" u="none" strike="noStrike">
                          <a:solidFill>
                            <a:srgbClr val="000000"/>
                          </a:solidFill>
                          <a:effectLst/>
                          <a:latin typeface="Bookman Old Style" panose="02050604050505020204" pitchFamily="18" charset="0"/>
                        </a:rPr>
                        <a:t>25.</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Bookman Old Style" panose="02050604050505020204" pitchFamily="18" charset="0"/>
                        </a:rPr>
                        <a:t>12.05.2018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Bookman Old Style" panose="02050604050505020204" pitchFamily="18" charset="0"/>
                        </a:rPr>
                        <a:t>Krupka - Kadaň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dirty="0">
                          <a:solidFill>
                            <a:srgbClr val="000000"/>
                          </a:solidFill>
                          <a:effectLst/>
                          <a:latin typeface="Bookman Old Style" panose="02050604050505020204" pitchFamily="18" charset="0"/>
                        </a:rPr>
                        <a:t>2:6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1809822537"/>
                  </a:ext>
                </a:extLst>
              </a:tr>
              <a:tr h="202565">
                <a:tc>
                  <a:txBody>
                    <a:bodyPr/>
                    <a:lstStyle/>
                    <a:p>
                      <a:pPr algn="ctr" fontAlgn="ctr"/>
                      <a:r>
                        <a:rPr lang="cs-CZ" sz="1000" b="1" i="0" u="none" strike="noStrike">
                          <a:solidFill>
                            <a:srgbClr val="000000"/>
                          </a:solidFill>
                          <a:effectLst/>
                          <a:latin typeface="Bookman Old Style" panose="02050604050505020204" pitchFamily="18" charset="0"/>
                        </a:rPr>
                        <a:t>26.</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19.05.2018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Bílina - Krupka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cs-CZ" sz="1000" b="1" i="0" u="none" strike="noStrike">
                          <a:solidFill>
                            <a:srgbClr val="000000"/>
                          </a:solidFill>
                          <a:effectLst/>
                          <a:latin typeface="Bookman Old Style" panose="02050604050505020204" pitchFamily="18" charset="0"/>
                        </a:rPr>
                        <a:t>2:3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47099748"/>
                  </a:ext>
                </a:extLst>
              </a:tr>
              <a:tr h="202565">
                <a:tc>
                  <a:txBody>
                    <a:bodyPr/>
                    <a:lstStyle/>
                    <a:p>
                      <a:pPr algn="ctr" fontAlgn="ctr"/>
                      <a:r>
                        <a:rPr lang="cs-CZ" sz="1000" b="1" i="0" u="none" strike="noStrike">
                          <a:solidFill>
                            <a:srgbClr val="000000"/>
                          </a:solidFill>
                          <a:effectLst/>
                          <a:latin typeface="Bookman Old Style" panose="02050604050505020204" pitchFamily="18" charset="0"/>
                        </a:rPr>
                        <a:t>27.</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Bookman Old Style" panose="02050604050505020204" pitchFamily="18" charset="0"/>
                        </a:rPr>
                        <a:t>26.05.2018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00" b="1" i="0" u="none" strike="noStrike">
                          <a:solidFill>
                            <a:srgbClr val="000000"/>
                          </a:solidFill>
                          <a:effectLst/>
                          <a:latin typeface="Bookman Old Style" panose="02050604050505020204" pitchFamily="18" charset="0"/>
                        </a:rPr>
                        <a:t>Krupka - Brná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tc>
                  <a:txBody>
                    <a:bodyPr/>
                    <a:lstStyle/>
                    <a:p>
                      <a:pPr algn="ctr" fontAlgn="ctr"/>
                      <a:r>
                        <a:rPr lang="cs-CZ" sz="1050" b="1" i="0" u="none" strike="noStrike" dirty="0">
                          <a:solidFill>
                            <a:srgbClr val="000000"/>
                          </a:solidFill>
                          <a:effectLst/>
                          <a:latin typeface="Bookman Old Style" panose="02050604050505020204" pitchFamily="18" charset="0"/>
                        </a:rPr>
                        <a:t>1:3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66"/>
                    </a:solidFill>
                  </a:tcPr>
                </a:tc>
                <a:extLst>
                  <a:ext uri="{0D108BD9-81ED-4DB2-BD59-A6C34878D82A}">
                    <a16:rowId xmlns:a16="http://schemas.microsoft.com/office/drawing/2014/main" val="2491789637"/>
                  </a:ext>
                </a:extLst>
              </a:tr>
            </a:tbl>
          </a:graphicData>
        </a:graphic>
      </p:graphicFrame>
      <p:sp>
        <p:nvSpPr>
          <p:cNvPr id="9" name="TextovéPole 8"/>
          <p:cNvSpPr txBox="1"/>
          <p:nvPr/>
        </p:nvSpPr>
        <p:spPr>
          <a:xfrm>
            <a:off x="18172" y="3892346"/>
            <a:ext cx="4680520" cy="1754326"/>
          </a:xfrm>
          <a:prstGeom prst="rect">
            <a:avLst/>
          </a:prstGeom>
          <a:pattFill prst="pct25">
            <a:fgClr>
              <a:srgbClr val="CCFFFF"/>
            </a:fgClr>
            <a:bgClr>
              <a:schemeClr val="bg1"/>
            </a:bgClr>
          </a:pattFill>
          <a:effectLst>
            <a:softEdge rad="0"/>
          </a:effectLst>
        </p:spPr>
        <p:txBody>
          <a:bodyPr wrap="square" rtlCol="0">
            <a:spAutoFit/>
          </a:bodyPr>
          <a:lstStyle/>
          <a:p>
            <a:pPr algn="just"/>
            <a:r>
              <a:rPr lang="cs-CZ" dirty="0">
                <a:latin typeface="Arial" panose="020B0604020202020204" pitchFamily="34" charset="0"/>
                <a:cs typeface="Arial" panose="020B0604020202020204" pitchFamily="34" charset="0"/>
              </a:rPr>
              <a:t>Do jara vstupovala Krupka s 22 body z 8. místa. Prvních 5 kol bylo báječných. Pět výher a pouze jedna inkasovaná branka.  Dostala se na 5. místo s 37 body. 18. dubna ve druhém domácím zápase v řadě doma poprvé na jaře prohrála a to s Perštejnem.  Od té doby zase začala prohrávat a až  teprve v předminulém kole po dlouhé době vyhrála na hřišti v Bílině.  V posledním utkání doma s </a:t>
            </a:r>
            <a:r>
              <a:rPr lang="cs-CZ" dirty="0" err="1">
                <a:latin typeface="Arial" panose="020B0604020202020204" pitchFamily="34" charset="0"/>
                <a:cs typeface="Arial" panose="020B0604020202020204" pitchFamily="34" charset="0"/>
              </a:rPr>
              <a:t>Brnou</a:t>
            </a:r>
            <a:r>
              <a:rPr lang="cs-CZ" dirty="0">
                <a:latin typeface="Arial" panose="020B0604020202020204" pitchFamily="34" charset="0"/>
                <a:cs typeface="Arial" panose="020B0604020202020204" pitchFamily="34" charset="0"/>
              </a:rPr>
              <a:t> , ale zase zaváhala, když se zachraňující se </a:t>
            </a:r>
            <a:r>
              <a:rPr lang="cs-CZ" dirty="0" err="1">
                <a:latin typeface="Arial" panose="020B0604020202020204" pitchFamily="34" charset="0"/>
                <a:cs typeface="Arial" panose="020B0604020202020204" pitchFamily="34" charset="0"/>
              </a:rPr>
              <a:t>Brnou</a:t>
            </a:r>
            <a:r>
              <a:rPr lang="cs-CZ" dirty="0">
                <a:latin typeface="Arial" panose="020B0604020202020204" pitchFamily="34" charset="0"/>
                <a:cs typeface="Arial" panose="020B0604020202020204" pitchFamily="34" charset="0"/>
              </a:rPr>
              <a:t> prohrála doma na umělé trávě. 3 kola před koncem je Krupka na 7.místě se ziskem 41 bodů.</a:t>
            </a:r>
          </a:p>
        </p:txBody>
      </p:sp>
      <p:sp>
        <p:nvSpPr>
          <p:cNvPr id="11" name="TextovéPole 10"/>
          <p:cNvSpPr txBox="1"/>
          <p:nvPr/>
        </p:nvSpPr>
        <p:spPr>
          <a:xfrm>
            <a:off x="71984" y="71199"/>
            <a:ext cx="4680520" cy="1077218"/>
          </a:xfrm>
          <a:prstGeom prst="rect">
            <a:avLst/>
          </a:prstGeom>
          <a:blipFill>
            <a:blip r:embed="rId75">
              <a:alphaModFix amt="70000"/>
            </a:blip>
            <a:tile tx="0" ty="0" sx="100000" sy="100000" flip="none" algn="tl"/>
          </a:blipFill>
          <a:ln w="28575">
            <a:solidFill>
              <a:srgbClr val="FF0000"/>
            </a:solidFill>
            <a:prstDash val="lgDashDotDot"/>
          </a:ln>
          <a:effectLst>
            <a:softEdge rad="0"/>
          </a:effectLst>
        </p:spPr>
        <p:txBody>
          <a:bodyPr wrap="square" rtlCol="0">
            <a:spAutoFit/>
          </a:bodyPr>
          <a:lstStyle/>
          <a:p>
            <a:pPr algn="ctr"/>
            <a:r>
              <a:rPr lang="cs-CZ" sz="3200" dirty="0">
                <a:latin typeface="Arial Black" panose="020B0A04020102020204" pitchFamily="34" charset="0"/>
              </a:rPr>
              <a:t>Jarní vysvědčení Krupky</a:t>
            </a:r>
          </a:p>
        </p:txBody>
      </p:sp>
      <p:pic>
        <p:nvPicPr>
          <p:cNvPr id="12" name="Obrázek 11"/>
          <p:cNvPicPr>
            <a:picLocks noChangeAspect="1"/>
          </p:cNvPicPr>
          <p:nvPr/>
        </p:nvPicPr>
        <p:blipFill>
          <a:blip r:embed="rId76"/>
          <a:stretch>
            <a:fillRect/>
          </a:stretch>
        </p:blipFill>
        <p:spPr>
          <a:xfrm>
            <a:off x="432024" y="5697026"/>
            <a:ext cx="1058880" cy="972000"/>
          </a:xfrm>
          <a:prstGeom prst="rect">
            <a:avLst/>
          </a:prstGeom>
        </p:spPr>
      </p:pic>
      <p:pic>
        <p:nvPicPr>
          <p:cNvPr id="88" name="Obrázek 87"/>
          <p:cNvPicPr>
            <a:picLocks noChangeAspect="1"/>
          </p:cNvPicPr>
          <p:nvPr/>
        </p:nvPicPr>
        <p:blipFill>
          <a:blip r:embed="rId77"/>
          <a:stretch>
            <a:fillRect/>
          </a:stretch>
        </p:blipFill>
        <p:spPr>
          <a:xfrm>
            <a:off x="2947573" y="5818943"/>
            <a:ext cx="1389469" cy="1185511"/>
          </a:xfrm>
          <a:prstGeom prst="rect">
            <a:avLst/>
          </a:prstGeom>
        </p:spPr>
      </p:pic>
      <p:sp>
        <p:nvSpPr>
          <p:cNvPr id="2" name="Obdélník 1"/>
          <p:cNvSpPr/>
          <p:nvPr/>
        </p:nvSpPr>
        <p:spPr>
          <a:xfrm>
            <a:off x="5400576" y="509742"/>
            <a:ext cx="4752528" cy="6419065"/>
          </a:xfrm>
          <a:prstGeom prst="rect">
            <a:avLst/>
          </a:prstGeom>
          <a:solidFill>
            <a:srgbClr val="FFFF99"/>
          </a:solidFill>
        </p:spPr>
        <p:txBody>
          <a:bodyPr wrap="square">
            <a:spAutoFit/>
          </a:bodyPr>
          <a:lstStyle/>
          <a:p>
            <a:pPr lvl="0" algn="just">
              <a:lnSpc>
                <a:spcPct val="107000"/>
              </a:lnSpc>
              <a:spcAft>
                <a:spcPts val="0"/>
              </a:spcAft>
            </a:pPr>
            <a:r>
              <a:rPr lang="cs-CZ" sz="105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něho orazítkoval levou tyčku domácí branky. Hned na začátku druhého poločasu jsme nechali volného Víta a ten se mohl radovat už ze své třetí branky. Když se výsledek ve 45. minutě změnil z kopačky Luďka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Straceného</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ze 4:0 už na 5:0, tak už se pomalu začínala rýsovat pěkná nadílka. Jinak Luděk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Stracený</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hráč, který se Spartou získal 2 tituly, ale hráli za Žižkov nebo ve Skotsku. Upravit výsledek mohl Miloš Vála, ale dopravit 	míč do sítě hlídanou Janem Klímou, který kromě 1. ligy v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Příbramy</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byl i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futsalovým</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reprezentantem, nedokázal. O šestou branku se postaral hlavní patron hvězdného týmu Žitenic Marek Vít a marné byly naše nářky, že se jednalo o postavení mimo hru.  Gól na 6:0 platil. Asistent rozhodčí byl neoblomný a trval na svém, že o ofsajd nešlo.  Fotbalovou symfonii zakončil patičkou Pavel Mráz brankou na 7:0 v 54. minutě. Blízko čestného úspěchu domácích byl Miloslav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Běloubek</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ale ani on jednu z mála šancí nevyužil. V 58. minutě si hosté pohráli se štětskou obranou již po osmé a byl to už potřetí Pavel Mráz, kde určil skóre zápasu 8:0. Vstřelit aspoň jednu branku a udělat si malou radost nedokázal 10 minut před koncem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Kušpál</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Fotbalovým slangem řečeno, nalito měl parádně, ale jeho střela mezi 3 tyčemi neskončila. Ve zbytku zápasu už žádný gól nepadl a tak výsledek 8:0 byl i tím konečným. Utkání se muselo divákům líbit. Přišlo jich 160, počasí bylo báječné, gólů padalo hodně, a i když padaly jen do sítě domácích, tak vládla v hledišti dobrá nálada. Za týden 1. června hraje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Sepap</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opět doma a to proti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Pokraticím</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Přijďte fandit. Tentokrát je favoritem naše mužstvo a je naděje, že tentokrát budou střílet branky i hráči Štětí.</a:t>
            </a:r>
          </a:p>
          <a:p>
            <a:pPr lvl="0">
              <a:lnSpc>
                <a:spcPct val="107000"/>
              </a:lnSpc>
              <a:spcAft>
                <a:spcPts val="0"/>
              </a:spcAft>
            </a:pPr>
            <a:r>
              <a:rPr lang="cs-CZ" sz="11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 </a:t>
            </a:r>
            <a:r>
              <a:rPr lang="cs-CZ" sz="1100" b="0" u="sng" dirty="0" err="1">
                <a:solidFill>
                  <a:srgbClr val="000000"/>
                </a:solidFill>
                <a:latin typeface="Arial" panose="020B0604020202020204" pitchFamily="34" charset="0"/>
                <a:ea typeface="Calibri" panose="020F0502020204030204" pitchFamily="34" charset="0"/>
                <a:cs typeface="Arial" panose="020B0604020202020204" pitchFamily="34" charset="0"/>
              </a:rPr>
              <a:t>Sepap</a:t>
            </a:r>
            <a:r>
              <a:rPr lang="cs-CZ" sz="1100" b="0" u="sng" dirty="0">
                <a:solidFill>
                  <a:srgbClr val="000000"/>
                </a:solidFill>
                <a:latin typeface="Arial" panose="020B0604020202020204" pitchFamily="34" charset="0"/>
                <a:ea typeface="Calibri" panose="020F0502020204030204" pitchFamily="34" charset="0"/>
                <a:cs typeface="Arial" panose="020B0604020202020204" pitchFamily="34" charset="0"/>
              </a:rPr>
              <a:t> Štětí:</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J.Suchitra</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J.Tyle</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J.Jonák</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R.Páviš</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L.Vacek</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D.Jerman</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M.Běloubek</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P.Čermák</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M.Kušpál</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P.Božik</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a:p>
            <a:pPr lvl="0">
              <a:lnSpc>
                <a:spcPct val="107000"/>
              </a:lnSpc>
              <a:spcAft>
                <a:spcPts val="0"/>
              </a:spcAft>
            </a:pP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Z.Brzek</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P.Kratochvíl</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M.Hamšík</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V.Guzi</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M.Vála</a:t>
            </a:r>
            <a:endPar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100" b="0" u="sng" dirty="0">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M.Šťastný</a:t>
            </a:r>
            <a:endPar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a:lnSpc>
                <a:spcPct val="107000"/>
              </a:lnSpc>
              <a:spcAft>
                <a:spcPts val="0"/>
              </a:spcAft>
            </a:pPr>
            <a:r>
              <a:rPr lang="cs-CZ" sz="1100" b="0" u="sng" dirty="0">
                <a:solidFill>
                  <a:srgbClr val="000000"/>
                </a:solidFill>
                <a:latin typeface="Arial" panose="020B0604020202020204" pitchFamily="34" charset="0"/>
                <a:ea typeface="Calibri" panose="020F0502020204030204" pitchFamily="34" charset="0"/>
                <a:cs typeface="Arial" panose="020B0604020202020204" pitchFamily="34" charset="0"/>
              </a:rPr>
              <a:t>Sestava TJ Žitenice:</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Jan Klíma-Jiří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Jeslínek</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Martin </a:t>
            </a:r>
            <a:r>
              <a:rPr lang="de-DE"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Mü</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ller</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Luděk </a:t>
            </a:r>
          </a:p>
          <a:p>
            <a:pPr lvl="0">
              <a:lnSpc>
                <a:spcPct val="107000"/>
              </a:lnSpc>
              <a:spcAft>
                <a:spcPts val="0"/>
              </a:spcAft>
            </a:pP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Bečka, Richard Bílek, Michal Macek, Luděk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Stracený</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Jiří </a:t>
            </a:r>
          </a:p>
          <a:p>
            <a:pPr lvl="0">
              <a:lnSpc>
                <a:spcPct val="107000"/>
              </a:lnSpc>
              <a:spcAft>
                <a:spcPts val="0"/>
              </a:spcAft>
            </a:pP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Novotný, Pavel  Mráz, Václav Budka</a:t>
            </a:r>
          </a:p>
          <a:p>
            <a:pPr lvl="0">
              <a:lnSpc>
                <a:spcPct val="107000"/>
              </a:lnSpc>
              <a:spcAft>
                <a:spcPts val="0"/>
              </a:spcAft>
            </a:pPr>
            <a:r>
              <a:rPr lang="cs-CZ" sz="1100" b="0" u="sng" dirty="0" err="1">
                <a:solidFill>
                  <a:srgbClr val="000000"/>
                </a:solidFill>
                <a:latin typeface="Arial" panose="020B0604020202020204" pitchFamily="34" charset="0"/>
                <a:ea typeface="Calibri" panose="020F0502020204030204" pitchFamily="34" charset="0"/>
                <a:cs typeface="Arial" panose="020B0604020202020204" pitchFamily="34" charset="0"/>
              </a:rPr>
              <a:t>Vedoucí:</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Jaroslav</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Kondrát</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r>
              <a:rPr lang="cs-CZ" sz="1100" b="0" u="sng" dirty="0">
                <a:solidFill>
                  <a:srgbClr val="000000"/>
                </a:solidFill>
                <a:latin typeface="Arial" panose="020B0604020202020204" pitchFamily="34" charset="0"/>
                <a:ea typeface="Calibri" panose="020F0502020204030204" pitchFamily="34" charset="0"/>
                <a:cs typeface="Arial" panose="020B0604020202020204" pitchFamily="34" charset="0"/>
              </a:rPr>
              <a:t>Branky: </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Marek Vít 4, Pavel Mráz 3, Luděk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Stracený</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1</a:t>
            </a:r>
          </a:p>
          <a:p>
            <a:pPr lvl="0">
              <a:lnSpc>
                <a:spcPct val="107000"/>
              </a:lnSpc>
              <a:spcAft>
                <a:spcPts val="0"/>
              </a:spcAft>
            </a:pPr>
            <a:r>
              <a:rPr lang="cs-CZ" sz="1100" b="0" u="sng" dirty="0">
                <a:solidFill>
                  <a:srgbClr val="000000"/>
                </a:solidFill>
                <a:latin typeface="Arial" panose="020B0604020202020204" pitchFamily="34" charset="0"/>
                <a:ea typeface="Calibri" panose="020F0502020204030204" pitchFamily="34" charset="0"/>
                <a:cs typeface="Arial" panose="020B0604020202020204" pitchFamily="34" charset="0"/>
              </a:rPr>
              <a:t>Rozhodčí:</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Martin </a:t>
            </a:r>
            <a:r>
              <a:rPr lang="cs-CZ" sz="1100" b="0" dirty="0" err="1">
                <a:solidFill>
                  <a:srgbClr val="000000"/>
                </a:solidFill>
                <a:latin typeface="Arial" panose="020B0604020202020204" pitchFamily="34" charset="0"/>
                <a:ea typeface="Calibri" panose="020F0502020204030204" pitchFamily="34" charset="0"/>
                <a:cs typeface="Arial" panose="020B0604020202020204" pitchFamily="34" charset="0"/>
              </a:rPr>
              <a:t>Toráč</a:t>
            </a:r>
            <a:r>
              <a:rPr lang="cs-CZ" sz="1100" b="0" dirty="0">
                <a:solidFill>
                  <a:srgbClr val="000000"/>
                </a:solidFill>
                <a:latin typeface="Arial" panose="020B0604020202020204" pitchFamily="34" charset="0"/>
                <a:ea typeface="Calibri" panose="020F0502020204030204" pitchFamily="34" charset="0"/>
                <a:cs typeface="Arial" panose="020B0604020202020204" pitchFamily="34" charset="0"/>
              </a:rPr>
              <a:t>      </a:t>
            </a:r>
          </a:p>
        </p:txBody>
      </p:sp>
      <p:sp>
        <p:nvSpPr>
          <p:cNvPr id="3" name="TextovéPole 2"/>
          <p:cNvSpPr txBox="1"/>
          <p:nvPr/>
        </p:nvSpPr>
        <p:spPr>
          <a:xfrm>
            <a:off x="5703152" y="78198"/>
            <a:ext cx="4000760" cy="261610"/>
          </a:xfrm>
          <a:prstGeom prst="rect">
            <a:avLst/>
          </a:prstGeom>
          <a:pattFill prst="dashVert">
            <a:fgClr>
              <a:srgbClr val="99FFCC"/>
            </a:fgClr>
            <a:bgClr>
              <a:schemeClr val="bg1"/>
            </a:bgClr>
          </a:pattFill>
          <a:effectLst>
            <a:softEdge rad="0"/>
          </a:effectLst>
        </p:spPr>
        <p:txBody>
          <a:bodyPr wrap="square" rtlCol="0">
            <a:spAutoFit/>
          </a:bodyPr>
          <a:lstStyle/>
          <a:p>
            <a:pPr algn="ctr"/>
            <a:r>
              <a:rPr lang="cs-CZ" sz="1100" dirty="0">
                <a:latin typeface="Arial" panose="020B0604020202020204" pitchFamily="34" charset="0"/>
                <a:cs typeface="Arial" panose="020B0604020202020204" pitchFamily="34" charset="0"/>
              </a:rPr>
              <a:t>Pokračování </a:t>
            </a:r>
            <a:r>
              <a:rPr lang="cs-CZ" sz="1100" dirty="0" err="1">
                <a:latin typeface="Arial" panose="020B0604020202020204" pitchFamily="34" charset="0"/>
                <a:cs typeface="Arial" panose="020B0604020202020204" pitchFamily="34" charset="0"/>
              </a:rPr>
              <a:t>Sepap</a:t>
            </a:r>
            <a:r>
              <a:rPr lang="cs-CZ" sz="1100" dirty="0">
                <a:latin typeface="Arial" panose="020B0604020202020204" pitchFamily="34" charset="0"/>
                <a:cs typeface="Arial" panose="020B0604020202020204" pitchFamily="34" charset="0"/>
              </a:rPr>
              <a:t> Štětí – TJ Žitenice 25.5.2018 garda</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Přímá spojovací šipka 6"/>
          <p:cNvCxnSpPr/>
          <p:nvPr/>
        </p:nvCxnSpPr>
        <p:spPr bwMode="auto">
          <a:xfrm>
            <a:off x="8834919" y="7239000"/>
            <a:ext cx="114401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0" name="Přímá spojovací šipka 9"/>
          <p:cNvCxnSpPr/>
          <p:nvPr/>
        </p:nvCxnSpPr>
        <p:spPr bwMode="auto">
          <a:xfrm>
            <a:off x="9335448" y="7239000"/>
            <a:ext cx="71574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4" name="Přímá spojovací šipka 13"/>
          <p:cNvCxnSpPr/>
          <p:nvPr/>
        </p:nvCxnSpPr>
        <p:spPr bwMode="auto">
          <a:xfrm>
            <a:off x="8906000" y="7239000"/>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8211922" y="6685261"/>
            <a:ext cx="100204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7" name="TextovéPole 16"/>
          <p:cNvSpPr txBox="1"/>
          <p:nvPr/>
        </p:nvSpPr>
        <p:spPr>
          <a:xfrm>
            <a:off x="1676962"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42</a:t>
            </a:r>
          </a:p>
        </p:txBody>
      </p:sp>
      <p:sp>
        <p:nvSpPr>
          <p:cNvPr id="19" name="TextovéPole 18"/>
          <p:cNvSpPr txBox="1"/>
          <p:nvPr/>
        </p:nvSpPr>
        <p:spPr>
          <a:xfrm>
            <a:off x="7721583"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7</a:t>
            </a:r>
          </a:p>
        </p:txBody>
      </p:sp>
      <p:pic>
        <p:nvPicPr>
          <p:cNvPr id="4098" name="Picture 38"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099" name="Picture 37"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00" name="Picture 36"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1" name="Picture 35"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02" name="Picture 34"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3" name="Picture 33"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04" name="Picture 32"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5" name="Picture 31"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06" name="Picture 30"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7" name="Picture 29"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08" name="Picture 28"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09" name="Picture 27"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4110" name="Picture 26"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1" name="Picture 25"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2038350"/>
            <a:ext cx="909637" cy="228600"/>
          </a:xfrm>
          <a:prstGeom prst="rect">
            <a:avLst/>
          </a:prstGeom>
          <a:noFill/>
          <a:ln w="9525">
            <a:miter lim="800000"/>
            <a:headEnd/>
            <a:tailEnd/>
          </a:ln>
        </p:spPr>
      </p:pic>
      <p:pic>
        <p:nvPicPr>
          <p:cNvPr id="4112" name="Picture 24"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3" name="Picture 23"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2266950"/>
            <a:ext cx="909637" cy="228600"/>
          </a:xfrm>
          <a:prstGeom prst="rect">
            <a:avLst/>
          </a:prstGeom>
          <a:noFill/>
          <a:ln w="9525">
            <a:miter lim="800000"/>
            <a:headEnd/>
            <a:tailEnd/>
          </a:ln>
        </p:spPr>
      </p:pic>
      <p:pic>
        <p:nvPicPr>
          <p:cNvPr id="4114" name="Picture 22"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5" name="Picture 21"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495550"/>
            <a:ext cx="909637" cy="228600"/>
          </a:xfrm>
          <a:prstGeom prst="rect">
            <a:avLst/>
          </a:prstGeom>
          <a:noFill/>
          <a:ln w="9525">
            <a:miter lim="800000"/>
            <a:headEnd/>
            <a:tailEnd/>
          </a:ln>
        </p:spPr>
      </p:pic>
      <p:pic>
        <p:nvPicPr>
          <p:cNvPr id="4116" name="Picture 20"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7" name="Picture 19"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724150"/>
            <a:ext cx="909637" cy="228600"/>
          </a:xfrm>
          <a:prstGeom prst="rect">
            <a:avLst/>
          </a:prstGeom>
          <a:noFill/>
          <a:ln w="9525">
            <a:miter lim="800000"/>
            <a:headEnd/>
            <a:tailEnd/>
          </a:ln>
        </p:spPr>
      </p:pic>
      <p:pic>
        <p:nvPicPr>
          <p:cNvPr id="4118" name="Picture 18"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19" name="Picture 17"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952750"/>
            <a:ext cx="909637" cy="228600"/>
          </a:xfrm>
          <a:prstGeom prst="rect">
            <a:avLst/>
          </a:prstGeom>
          <a:noFill/>
          <a:ln w="9525">
            <a:miter lim="800000"/>
            <a:headEnd/>
            <a:tailEnd/>
          </a:ln>
        </p:spPr>
      </p:pic>
      <p:pic>
        <p:nvPicPr>
          <p:cNvPr id="4120" name="Picture 16"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1" name="Picture 15"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3181350"/>
            <a:ext cx="909637" cy="228600"/>
          </a:xfrm>
          <a:prstGeom prst="rect">
            <a:avLst/>
          </a:prstGeom>
          <a:noFill/>
          <a:ln w="9525">
            <a:miter lim="800000"/>
            <a:headEnd/>
            <a:tailEnd/>
          </a:ln>
        </p:spPr>
      </p:pic>
      <p:pic>
        <p:nvPicPr>
          <p:cNvPr id="4122" name="Picture 14"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3" name="Picture 13"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3409950"/>
            <a:ext cx="909637" cy="228600"/>
          </a:xfrm>
          <a:prstGeom prst="rect">
            <a:avLst/>
          </a:prstGeom>
          <a:noFill/>
          <a:ln w="9525">
            <a:miter lim="800000"/>
            <a:headEnd/>
            <a:tailEnd/>
          </a:ln>
        </p:spPr>
      </p:pic>
      <p:pic>
        <p:nvPicPr>
          <p:cNvPr id="4124" name="Picture 12"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5" name="Picture 11"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3638550"/>
            <a:ext cx="909637" cy="228600"/>
          </a:xfrm>
          <a:prstGeom prst="rect">
            <a:avLst/>
          </a:prstGeom>
          <a:noFill/>
          <a:ln w="9525">
            <a:miter lim="800000"/>
            <a:headEnd/>
            <a:tailEnd/>
          </a:ln>
        </p:spPr>
      </p:pic>
      <p:pic>
        <p:nvPicPr>
          <p:cNvPr id="4126" name="Picture 10"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7" name="Picture 9"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3867150"/>
            <a:ext cx="909637" cy="228600"/>
          </a:xfrm>
          <a:prstGeom prst="rect">
            <a:avLst/>
          </a:prstGeom>
          <a:noFill/>
          <a:ln w="9525">
            <a:miter lim="800000"/>
            <a:headEnd/>
            <a:tailEnd/>
          </a:ln>
        </p:spPr>
      </p:pic>
      <p:pic>
        <p:nvPicPr>
          <p:cNvPr id="4128" name="Picture 8"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29" name="Picture 7"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4095750"/>
            <a:ext cx="909637" cy="228600"/>
          </a:xfrm>
          <a:prstGeom prst="rect">
            <a:avLst/>
          </a:prstGeom>
          <a:noFill/>
          <a:ln w="9525">
            <a:miter lim="800000"/>
            <a:headEnd/>
            <a:tailEnd/>
          </a:ln>
        </p:spPr>
      </p:pic>
      <p:pic>
        <p:nvPicPr>
          <p:cNvPr id="4130" name="Picture 46"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1" name="Picture 45"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942975"/>
          </a:xfrm>
          <a:prstGeom prst="rect">
            <a:avLst/>
          </a:prstGeom>
          <a:noFill/>
          <a:ln w="9525">
            <a:miter lim="800000"/>
            <a:headEnd/>
            <a:tailEnd/>
          </a:ln>
        </p:spPr>
      </p:pic>
      <p:pic>
        <p:nvPicPr>
          <p:cNvPr id="4132" name="Picture 44"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3" name="Picture 43"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866775"/>
            <a:ext cx="909637" cy="952500"/>
          </a:xfrm>
          <a:prstGeom prst="rect">
            <a:avLst/>
          </a:prstGeom>
          <a:noFill/>
          <a:ln w="9525">
            <a:miter lim="800000"/>
            <a:headEnd/>
            <a:tailEnd/>
          </a:ln>
        </p:spPr>
      </p:pic>
      <p:pic>
        <p:nvPicPr>
          <p:cNvPr id="4134" name="Picture 42"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5" name="Picture 41"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1247775"/>
            <a:ext cx="909637" cy="742950"/>
          </a:xfrm>
          <a:prstGeom prst="rect">
            <a:avLst/>
          </a:prstGeom>
          <a:noFill/>
          <a:ln w="9525">
            <a:miter lim="800000"/>
            <a:headEnd/>
            <a:tailEnd/>
          </a:ln>
        </p:spPr>
      </p:pic>
      <p:pic>
        <p:nvPicPr>
          <p:cNvPr id="4136" name="Picture 9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7" name="Picture 9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38" name="Picture 9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39" name="Picture 9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895350"/>
            <a:ext cx="909637" cy="228600"/>
          </a:xfrm>
          <a:prstGeom prst="rect">
            <a:avLst/>
          </a:prstGeom>
          <a:noFill/>
          <a:ln w="9525">
            <a:miter lim="800000"/>
            <a:headEnd/>
            <a:tailEnd/>
          </a:ln>
        </p:spPr>
      </p:pic>
      <p:pic>
        <p:nvPicPr>
          <p:cNvPr id="4140" name="Picture 8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1" name="Picture 8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1123950"/>
            <a:ext cx="909637" cy="228600"/>
          </a:xfrm>
          <a:prstGeom prst="rect">
            <a:avLst/>
          </a:prstGeom>
          <a:noFill/>
          <a:ln w="9525">
            <a:miter lim="800000"/>
            <a:headEnd/>
            <a:tailEnd/>
          </a:ln>
        </p:spPr>
      </p:pic>
      <p:pic>
        <p:nvPicPr>
          <p:cNvPr id="4142" name="Picture 8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3" name="Picture 8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1352550"/>
            <a:ext cx="909637" cy="228600"/>
          </a:xfrm>
          <a:prstGeom prst="rect">
            <a:avLst/>
          </a:prstGeom>
          <a:noFill/>
          <a:ln w="9525">
            <a:miter lim="800000"/>
            <a:headEnd/>
            <a:tailEnd/>
          </a:ln>
        </p:spPr>
      </p:pic>
      <p:pic>
        <p:nvPicPr>
          <p:cNvPr id="4144" name="Picture 8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5" name="Picture 8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1581150"/>
            <a:ext cx="909637" cy="228600"/>
          </a:xfrm>
          <a:prstGeom prst="rect">
            <a:avLst/>
          </a:prstGeom>
          <a:noFill/>
          <a:ln w="9525">
            <a:miter lim="800000"/>
            <a:headEnd/>
            <a:tailEnd/>
          </a:ln>
        </p:spPr>
      </p:pic>
      <p:pic>
        <p:nvPicPr>
          <p:cNvPr id="4146" name="Picture 50"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7" name="Picture 51"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8" name="Picture 52"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49" name="Picture 53"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0" name="Picture 54"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1" name="Picture 55"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2" name="Picture 56"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3" name="Picture 57"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4" name="Picture 58"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5" name="Picture 83"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6" name="Picture 82"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7" name="Picture 81"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8" name="Picture 80"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59" name="Picture 79"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0" name="Picture 22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1" name="Picture 22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2" name="Picture 22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3" name="Picture 22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4" name="Picture 22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5" name="Picture 22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6" name="Picture 22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7" name="Picture 22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8" name="Picture 22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69" name="Picture 22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0" name="Picture 21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1" name="Picture 21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2" name="Picture 217" hidden="1"/>
          <p:cNvPicPr preferRelativeResize="0">
            <a:picLocks noChangeArrowheads="1" noChangeShapeType="1"/>
          </p:cNvPicPr>
          <p:nvPr/>
        </p:nvPicPr>
        <p:blipFill>
          <a:blip r:embed="rId7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3" name="Picture 216" hidden="1"/>
          <p:cNvPicPr preferRelativeResize="0">
            <a:picLocks noChangeArrowheads="1" noChangeShapeType="1"/>
          </p:cNvPicPr>
          <p:nvPr/>
        </p:nvPicPr>
        <p:blipFill>
          <a:blip r:embed="rId7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4" name="Picture 215" hidden="1"/>
          <p:cNvPicPr preferRelativeResize="0">
            <a:picLocks noChangeArrowheads="1" noChangeShapeType="1"/>
          </p:cNvPicPr>
          <p:nvPr/>
        </p:nvPicPr>
        <p:blipFill>
          <a:blip r:embed="rId7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5" name="Picture 214" hidden="1"/>
          <p:cNvPicPr preferRelativeResize="0">
            <a:picLocks noChangeArrowheads="1" noChangeShapeType="1"/>
          </p:cNvPicPr>
          <p:nvPr/>
        </p:nvPicPr>
        <p:blipFill>
          <a:blip r:embed="rId8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6" name="Picture 213" hidden="1"/>
          <p:cNvPicPr preferRelativeResize="0">
            <a:picLocks noChangeArrowheads="1" noChangeShapeType="1"/>
          </p:cNvPicPr>
          <p:nvPr/>
        </p:nvPicPr>
        <p:blipFill>
          <a:blip r:embed="rId8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7" name="Picture 212" hidden="1"/>
          <p:cNvPicPr preferRelativeResize="0">
            <a:picLocks noChangeArrowheads="1" noChangeShapeType="1"/>
          </p:cNvPicPr>
          <p:nvPr/>
        </p:nvPicPr>
        <p:blipFill>
          <a:blip r:embed="rId8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8" name="Picture 146" hidden="1"/>
          <p:cNvPicPr preferRelativeResize="0">
            <a:picLocks noChangeArrowheads="1" noChangeShapeType="1"/>
          </p:cNvPicPr>
          <p:nvPr/>
        </p:nvPicPr>
        <p:blipFill>
          <a:blip r:embed="rId8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79" name="Picture 145" hidden="1"/>
          <p:cNvPicPr preferRelativeResize="0">
            <a:picLocks noChangeArrowheads="1" noChangeShapeType="1"/>
          </p:cNvPicPr>
          <p:nvPr/>
        </p:nvPicPr>
        <p:blipFill>
          <a:blip r:embed="rId8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0" name="Picture 144" hidden="1"/>
          <p:cNvPicPr preferRelativeResize="0">
            <a:picLocks noChangeArrowheads="1" noChangeShapeType="1"/>
          </p:cNvPicPr>
          <p:nvPr/>
        </p:nvPicPr>
        <p:blipFill>
          <a:blip r:embed="rId8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1" name="Picture 143" hidden="1"/>
          <p:cNvPicPr preferRelativeResize="0">
            <a:picLocks noChangeArrowheads="1" noChangeShapeType="1"/>
          </p:cNvPicPr>
          <p:nvPr/>
        </p:nvPicPr>
        <p:blipFill>
          <a:blip r:embed="rId8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2" name="Picture 142" hidden="1"/>
          <p:cNvPicPr preferRelativeResize="0">
            <a:picLocks noChangeArrowheads="1" noChangeShapeType="1"/>
          </p:cNvPicPr>
          <p:nvPr/>
        </p:nvPicPr>
        <p:blipFill>
          <a:blip r:embed="rId8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3" name="Picture 141" hidden="1"/>
          <p:cNvPicPr preferRelativeResize="0">
            <a:picLocks noChangeArrowheads="1" noChangeShapeType="1"/>
          </p:cNvPicPr>
          <p:nvPr/>
        </p:nvPicPr>
        <p:blipFill>
          <a:blip r:embed="rId8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4" name="Picture 140" hidden="1"/>
          <p:cNvPicPr preferRelativeResize="0">
            <a:picLocks noChangeArrowheads="1" noChangeShapeType="1"/>
          </p:cNvPicPr>
          <p:nvPr/>
        </p:nvPicPr>
        <p:blipFill>
          <a:blip r:embed="rId8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5" name="Picture 139" hidden="1"/>
          <p:cNvPicPr preferRelativeResize="0">
            <a:picLocks noChangeArrowheads="1" noChangeShapeType="1"/>
          </p:cNvPicPr>
          <p:nvPr/>
        </p:nvPicPr>
        <p:blipFill>
          <a:blip r:embed="rId9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6" name="Picture 138" hidden="1"/>
          <p:cNvPicPr preferRelativeResize="0">
            <a:picLocks noChangeArrowheads="1" noChangeShapeType="1"/>
          </p:cNvPicPr>
          <p:nvPr/>
        </p:nvPicPr>
        <p:blipFill>
          <a:blip r:embed="rId9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7" name="Picture 137" hidden="1"/>
          <p:cNvPicPr preferRelativeResize="0">
            <a:picLocks noChangeArrowheads="1" noChangeShapeType="1"/>
          </p:cNvPicPr>
          <p:nvPr/>
        </p:nvPicPr>
        <p:blipFill>
          <a:blip r:embed="rId9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8" name="Picture 136" hidden="1"/>
          <p:cNvPicPr preferRelativeResize="0">
            <a:picLocks noChangeArrowheads="1" noChangeShapeType="1"/>
          </p:cNvPicPr>
          <p:nvPr/>
        </p:nvPicPr>
        <p:blipFill>
          <a:blip r:embed="rId9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89" name="Picture 135" hidden="1"/>
          <p:cNvPicPr preferRelativeResize="0">
            <a:picLocks noChangeArrowheads="1" noChangeShapeType="1"/>
          </p:cNvPicPr>
          <p:nvPr/>
        </p:nvPicPr>
        <p:blipFill>
          <a:blip r:embed="rId9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0" name="Picture 134" hidden="1"/>
          <p:cNvPicPr preferRelativeResize="0">
            <a:picLocks noChangeArrowheads="1" noChangeShapeType="1"/>
          </p:cNvPicPr>
          <p:nvPr/>
        </p:nvPicPr>
        <p:blipFill>
          <a:blip r:embed="rId9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1" name="Picture 133" hidden="1"/>
          <p:cNvPicPr preferRelativeResize="0">
            <a:picLocks noChangeArrowheads="1" noChangeShapeType="1"/>
          </p:cNvPicPr>
          <p:nvPr/>
        </p:nvPicPr>
        <p:blipFill>
          <a:blip r:embed="rId9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2" name="Picture 132" hidden="1"/>
          <p:cNvPicPr preferRelativeResize="0">
            <a:picLocks noChangeArrowheads="1" noChangeShapeType="1"/>
          </p:cNvPicPr>
          <p:nvPr/>
        </p:nvPicPr>
        <p:blipFill>
          <a:blip r:embed="rId9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3" name="Picture 131" hidden="1"/>
          <p:cNvPicPr preferRelativeResize="0">
            <a:picLocks noChangeArrowheads="1" noChangeShapeType="1"/>
          </p:cNvPicPr>
          <p:nvPr/>
        </p:nvPicPr>
        <p:blipFill>
          <a:blip r:embed="rId9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4" name="Picture 130" hidden="1"/>
          <p:cNvPicPr preferRelativeResize="0">
            <a:picLocks noChangeArrowheads="1" noChangeShapeType="1"/>
          </p:cNvPicPr>
          <p:nvPr/>
        </p:nvPicPr>
        <p:blipFill>
          <a:blip r:embed="rId9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5" name="Picture 129" hidden="1"/>
          <p:cNvPicPr preferRelativeResize="0">
            <a:picLocks noChangeArrowheads="1" noChangeShapeType="1"/>
          </p:cNvPicPr>
          <p:nvPr/>
        </p:nvPicPr>
        <p:blipFill>
          <a:blip r:embed="rId10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6" name="Picture 128" hidden="1"/>
          <p:cNvPicPr preferRelativeResize="0">
            <a:picLocks noChangeArrowheads="1" noChangeShapeType="1"/>
          </p:cNvPicPr>
          <p:nvPr/>
        </p:nvPicPr>
        <p:blipFill>
          <a:blip r:embed="rId101">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7" name="Picture 127" hidden="1"/>
          <p:cNvPicPr preferRelativeResize="0">
            <a:picLocks noChangeArrowheads="1" noChangeShapeType="1"/>
          </p:cNvPicPr>
          <p:nvPr/>
        </p:nvPicPr>
        <p:blipFill>
          <a:blip r:embed="rId102">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8" name="Picture 126" hidden="1"/>
          <p:cNvPicPr preferRelativeResize="0">
            <a:picLocks noChangeArrowheads="1" noChangeShapeType="1"/>
          </p:cNvPicPr>
          <p:nvPr/>
        </p:nvPicPr>
        <p:blipFill>
          <a:blip r:embed="rId10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199" name="Picture 125" hidden="1"/>
          <p:cNvPicPr preferRelativeResize="0">
            <a:picLocks noChangeArrowheads="1" noChangeShapeType="1"/>
          </p:cNvPicPr>
          <p:nvPr/>
        </p:nvPicPr>
        <p:blipFill>
          <a:blip r:embed="rId10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0" name="Picture 124" hidden="1"/>
          <p:cNvPicPr preferRelativeResize="0">
            <a:picLocks noChangeArrowheads="1" noChangeShapeType="1"/>
          </p:cNvPicPr>
          <p:nvPr/>
        </p:nvPicPr>
        <p:blipFill>
          <a:blip r:embed="rId105">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1" name="Picture 123" hidden="1"/>
          <p:cNvPicPr preferRelativeResize="0">
            <a:picLocks noChangeArrowheads="1" noChangeShapeType="1"/>
          </p:cNvPicPr>
          <p:nvPr/>
        </p:nvPicPr>
        <p:blipFill>
          <a:blip r:embed="rId106">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2" name="Picture 122" hidden="1"/>
          <p:cNvPicPr preferRelativeResize="0">
            <a:picLocks noChangeArrowheads="1" noChangeShapeType="1"/>
          </p:cNvPicPr>
          <p:nvPr/>
        </p:nvPicPr>
        <p:blipFill>
          <a:blip r:embed="rId107">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3" name="Picture 121" hidden="1"/>
          <p:cNvPicPr preferRelativeResize="0">
            <a:picLocks noChangeArrowheads="1" noChangeShapeType="1"/>
          </p:cNvPicPr>
          <p:nvPr/>
        </p:nvPicPr>
        <p:blipFill>
          <a:blip r:embed="rId108">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4" name="Picture 120" hidden="1"/>
          <p:cNvPicPr preferRelativeResize="0">
            <a:picLocks noChangeArrowheads="1" noChangeShapeType="1"/>
          </p:cNvPicPr>
          <p:nvPr/>
        </p:nvPicPr>
        <p:blipFill>
          <a:blip r:embed="rId109">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4205" name="Picture 119" hidden="1"/>
          <p:cNvPicPr preferRelativeResize="0">
            <a:picLocks noChangeArrowheads="1" noChangeShapeType="1"/>
          </p:cNvPicPr>
          <p:nvPr/>
        </p:nvPicPr>
        <p:blipFill>
          <a:blip r:embed="rId110">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sp>
        <p:nvSpPr>
          <p:cNvPr id="15" name="Ovál 14"/>
          <p:cNvSpPr/>
          <p:nvPr/>
        </p:nvSpPr>
        <p:spPr bwMode="auto">
          <a:xfrm>
            <a:off x="8208888" y="5655306"/>
            <a:ext cx="504056" cy="608912"/>
          </a:xfrm>
          <a:prstGeom prst="ellipse">
            <a:avLst/>
          </a:prstGeom>
          <a:noFill/>
          <a:ln w="9525">
            <a:noFill/>
            <a:miter lim="800000"/>
            <a:headEnd/>
            <a:tailEnd/>
          </a:ln>
          <a:effectLst/>
        </p:spPr>
        <p:txBody>
          <a:bodyPr vert="horz" wrap="square" lIns="0" tIns="252000" rIns="38088" bIns="39675" numCol="1" rtlCol="0" anchor="ctr"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cs-CZ" sz="900" b="1" i="0" u="none" strike="noStrike" cap="none" normalizeH="0" baseline="0" dirty="0">
              <a:ln>
                <a:noFill/>
              </a:ln>
              <a:solidFill>
                <a:srgbClr val="FFFFFF"/>
              </a:solidFill>
              <a:effectLst/>
              <a:latin typeface="Arial" pitchFamily="34" charset="0"/>
              <a:cs typeface="Arial" pitchFamily="34"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2542407898"/>
              </p:ext>
            </p:extLst>
          </p:nvPr>
        </p:nvGraphicFramePr>
        <p:xfrm>
          <a:off x="5507906" y="1315240"/>
          <a:ext cx="4578609" cy="5442140"/>
        </p:xfrm>
        <a:graphic>
          <a:graphicData uri="http://schemas.openxmlformats.org/drawingml/2006/table">
            <a:tbl>
              <a:tblPr/>
              <a:tblGrid>
                <a:gridCol w="3142943">
                  <a:extLst>
                    <a:ext uri="{9D8B030D-6E8A-4147-A177-3AD203B41FA5}">
                      <a16:colId xmlns:a16="http://schemas.microsoft.com/office/drawing/2014/main" val="3947140143"/>
                    </a:ext>
                  </a:extLst>
                </a:gridCol>
                <a:gridCol w="1435666">
                  <a:extLst>
                    <a:ext uri="{9D8B030D-6E8A-4147-A177-3AD203B41FA5}">
                      <a16:colId xmlns:a16="http://schemas.microsoft.com/office/drawing/2014/main" val="661780448"/>
                    </a:ext>
                  </a:extLst>
                </a:gridCol>
              </a:tblGrid>
              <a:tr h="262164">
                <a:tc>
                  <a:txBody>
                    <a:bodyPr/>
                    <a:lstStyle/>
                    <a:p>
                      <a:pPr algn="l" fontAlgn="ctr"/>
                      <a:r>
                        <a:rPr lang="cs-CZ" sz="1600" b="1" i="0" u="none" strike="noStrike" dirty="0" err="1">
                          <a:solidFill>
                            <a:srgbClr val="151515"/>
                          </a:solidFill>
                          <a:effectLst/>
                          <a:latin typeface="Arial Black" panose="020B0A04020102020204" pitchFamily="34" charset="0"/>
                        </a:rPr>
                        <a:t>Caitaml</a:t>
                      </a:r>
                      <a:r>
                        <a:rPr lang="cs-CZ" sz="1600" b="1" i="0" u="none" strike="noStrike" dirty="0">
                          <a:solidFill>
                            <a:srgbClr val="151515"/>
                          </a:solidFill>
                          <a:effectLst/>
                          <a:latin typeface="Arial Black" panose="020B0A04020102020204" pitchFamily="34" charset="0"/>
                        </a:rPr>
                        <a:t> Pavel</a:t>
                      </a:r>
                    </a:p>
                  </a:txBody>
                  <a:tcPr marL="77561" marR="8618" marT="8618" marB="0" anchor="ctr">
                    <a:lnL>
                      <a:noFill/>
                    </a:lnL>
                    <a:lnR>
                      <a:noFill/>
                    </a:lnR>
                    <a:lnT>
                      <a:noFill/>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151515"/>
                          </a:solidFill>
                          <a:effectLst/>
                          <a:latin typeface="Arial Black" panose="020B0A04020102020204" pitchFamily="34" charset="0"/>
                        </a:rPr>
                        <a:t>1993</a:t>
                      </a:r>
                    </a:p>
                  </a:txBody>
                  <a:tcPr marL="8618" marR="8618" marT="8618" marB="0" anchor="ctr">
                    <a:lnL>
                      <a:noFill/>
                    </a:lnL>
                    <a:lnR>
                      <a:noFill/>
                    </a:lnR>
                    <a:lnT>
                      <a:noFill/>
                    </a:lnT>
                    <a:lnB>
                      <a:noFill/>
                    </a:lnB>
                    <a:solidFill>
                      <a:srgbClr val="CCFFFF"/>
                    </a:solidFill>
                  </a:tcPr>
                </a:tc>
                <a:extLst>
                  <a:ext uri="{0D108BD9-81ED-4DB2-BD59-A6C34878D82A}">
                    <a16:rowId xmlns:a16="http://schemas.microsoft.com/office/drawing/2014/main" val="4062113756"/>
                  </a:ext>
                </a:extLst>
              </a:tr>
              <a:tr h="262164">
                <a:tc>
                  <a:txBody>
                    <a:bodyPr/>
                    <a:lstStyle/>
                    <a:p>
                      <a:pPr algn="l" fontAlgn="ctr"/>
                      <a:r>
                        <a:rPr lang="cs-CZ" sz="1600" b="1" i="0" u="none" strike="noStrike" dirty="0">
                          <a:solidFill>
                            <a:srgbClr val="151515"/>
                          </a:solidFill>
                          <a:effectLst/>
                          <a:latin typeface="Arial Black" panose="020B0A04020102020204" pitchFamily="34" charset="0"/>
                        </a:rPr>
                        <a:t>Doskočil Jindřich</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CCFF"/>
                    </a:solidFill>
                  </a:tcPr>
                </a:tc>
                <a:tc>
                  <a:txBody>
                    <a:bodyPr/>
                    <a:lstStyle/>
                    <a:p>
                      <a:pPr algn="ctr" fontAlgn="ctr"/>
                      <a:r>
                        <a:rPr lang="cs-CZ" sz="1600" b="1" i="0" u="none" strike="noStrike">
                          <a:solidFill>
                            <a:srgbClr val="151515"/>
                          </a:solidFill>
                          <a:effectLst/>
                          <a:latin typeface="Arial Black" panose="020B0A04020102020204" pitchFamily="34" charset="0"/>
                        </a:rPr>
                        <a:t>1998</a:t>
                      </a:r>
                    </a:p>
                  </a:txBody>
                  <a:tcPr marL="8618" marR="8618" marT="8618" marB="0" anchor="ctr">
                    <a:lnL>
                      <a:noFill/>
                    </a:lnL>
                    <a:lnR>
                      <a:noFill/>
                    </a:lnR>
                    <a:lnT>
                      <a:noFill/>
                    </a:lnT>
                    <a:lnB>
                      <a:noFill/>
                    </a:lnB>
                    <a:solidFill>
                      <a:srgbClr val="FFCCFF"/>
                    </a:solidFill>
                  </a:tcPr>
                </a:tc>
                <a:extLst>
                  <a:ext uri="{0D108BD9-81ED-4DB2-BD59-A6C34878D82A}">
                    <a16:rowId xmlns:a16="http://schemas.microsoft.com/office/drawing/2014/main" val="2369653926"/>
                  </a:ext>
                </a:extLst>
              </a:tr>
              <a:tr h="262164">
                <a:tc>
                  <a:txBody>
                    <a:bodyPr/>
                    <a:lstStyle/>
                    <a:p>
                      <a:pPr algn="l" fontAlgn="ctr"/>
                      <a:r>
                        <a:rPr lang="cs-CZ" sz="1600" b="1" i="0" u="none" strike="noStrike" dirty="0" err="1">
                          <a:solidFill>
                            <a:srgbClr val="151515"/>
                          </a:solidFill>
                          <a:effectLst/>
                          <a:latin typeface="Arial Black" panose="020B0A04020102020204" pitchFamily="34" charset="0"/>
                        </a:rPr>
                        <a:t>Gulykáš</a:t>
                      </a:r>
                      <a:r>
                        <a:rPr lang="cs-CZ" sz="1600" b="1" i="0" u="none" strike="noStrike" dirty="0">
                          <a:solidFill>
                            <a:srgbClr val="151515"/>
                          </a:solidFill>
                          <a:effectLst/>
                          <a:latin typeface="Arial Black" panose="020B0A04020102020204" pitchFamily="34" charset="0"/>
                        </a:rPr>
                        <a:t> Dominik</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151515"/>
                          </a:solidFill>
                          <a:effectLst/>
                          <a:latin typeface="Arial Black" panose="020B0A04020102020204" pitchFamily="34" charset="0"/>
                        </a:rPr>
                        <a:t>1998</a:t>
                      </a:r>
                    </a:p>
                  </a:txBody>
                  <a:tcPr marL="8618" marR="8618" marT="8618" marB="0" anchor="ctr">
                    <a:lnL>
                      <a:noFill/>
                    </a:lnL>
                    <a:lnR>
                      <a:noFill/>
                    </a:lnR>
                    <a:lnT>
                      <a:noFill/>
                    </a:lnT>
                    <a:lnB>
                      <a:noFill/>
                    </a:lnB>
                    <a:solidFill>
                      <a:srgbClr val="CCFFFF"/>
                    </a:solidFill>
                  </a:tcPr>
                </a:tc>
                <a:extLst>
                  <a:ext uri="{0D108BD9-81ED-4DB2-BD59-A6C34878D82A}">
                    <a16:rowId xmlns:a16="http://schemas.microsoft.com/office/drawing/2014/main" val="3803169280"/>
                  </a:ext>
                </a:extLst>
              </a:tr>
              <a:tr h="262164">
                <a:tc>
                  <a:txBody>
                    <a:bodyPr/>
                    <a:lstStyle/>
                    <a:p>
                      <a:pPr algn="l" fontAlgn="ctr"/>
                      <a:r>
                        <a:rPr lang="cs-CZ" sz="1600" b="1" i="0" u="none" strike="noStrike">
                          <a:solidFill>
                            <a:srgbClr val="151515"/>
                          </a:solidFill>
                          <a:effectLst/>
                          <a:latin typeface="Arial Black" panose="020B0A04020102020204" pitchFamily="34" charset="0"/>
                        </a:rPr>
                        <a:t>Hirschkorn Jakub</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CCFF"/>
                    </a:solidFill>
                  </a:tcPr>
                </a:tc>
                <a:tc>
                  <a:txBody>
                    <a:bodyPr/>
                    <a:lstStyle/>
                    <a:p>
                      <a:pPr algn="ctr" fontAlgn="ctr"/>
                      <a:r>
                        <a:rPr lang="cs-CZ" sz="1600" b="1" i="0" u="none" strike="noStrike">
                          <a:solidFill>
                            <a:srgbClr val="151515"/>
                          </a:solidFill>
                          <a:effectLst/>
                          <a:latin typeface="Arial Black" panose="020B0A04020102020204" pitchFamily="34" charset="0"/>
                        </a:rPr>
                        <a:t>1998</a:t>
                      </a:r>
                    </a:p>
                  </a:txBody>
                  <a:tcPr marL="8618" marR="8618" marT="8618" marB="0" anchor="ctr">
                    <a:lnL>
                      <a:noFill/>
                    </a:lnL>
                    <a:lnR>
                      <a:noFill/>
                    </a:lnR>
                    <a:lnT>
                      <a:noFill/>
                    </a:lnT>
                    <a:lnB>
                      <a:noFill/>
                    </a:lnB>
                    <a:solidFill>
                      <a:srgbClr val="FFCCFF"/>
                    </a:solidFill>
                  </a:tcPr>
                </a:tc>
                <a:extLst>
                  <a:ext uri="{0D108BD9-81ED-4DB2-BD59-A6C34878D82A}">
                    <a16:rowId xmlns:a16="http://schemas.microsoft.com/office/drawing/2014/main" val="1193659878"/>
                  </a:ext>
                </a:extLst>
              </a:tr>
              <a:tr h="262164">
                <a:tc>
                  <a:txBody>
                    <a:bodyPr/>
                    <a:lstStyle/>
                    <a:p>
                      <a:pPr algn="l" fontAlgn="ctr"/>
                      <a:r>
                        <a:rPr lang="cs-CZ" sz="1600" b="1" i="0" u="none" strike="noStrike" dirty="0">
                          <a:solidFill>
                            <a:srgbClr val="151515"/>
                          </a:solidFill>
                          <a:effectLst/>
                          <a:latin typeface="Arial Black" panose="020B0A04020102020204" pitchFamily="34" charset="0"/>
                        </a:rPr>
                        <a:t>Horváth Marek</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151515"/>
                          </a:solidFill>
                          <a:effectLst/>
                          <a:latin typeface="Arial Black" panose="020B0A04020102020204" pitchFamily="34" charset="0"/>
                        </a:rPr>
                        <a:t>1996</a:t>
                      </a:r>
                    </a:p>
                  </a:txBody>
                  <a:tcPr marL="8618" marR="8618" marT="8618" marB="0" anchor="ctr">
                    <a:lnL>
                      <a:noFill/>
                    </a:lnL>
                    <a:lnR>
                      <a:noFill/>
                    </a:lnR>
                    <a:lnT>
                      <a:noFill/>
                    </a:lnT>
                    <a:lnB>
                      <a:noFill/>
                    </a:lnB>
                    <a:solidFill>
                      <a:srgbClr val="CCFFFF"/>
                    </a:solidFill>
                  </a:tcPr>
                </a:tc>
                <a:extLst>
                  <a:ext uri="{0D108BD9-81ED-4DB2-BD59-A6C34878D82A}">
                    <a16:rowId xmlns:a16="http://schemas.microsoft.com/office/drawing/2014/main" val="145762946"/>
                  </a:ext>
                </a:extLst>
              </a:tr>
              <a:tr h="262164">
                <a:tc>
                  <a:txBody>
                    <a:bodyPr/>
                    <a:lstStyle/>
                    <a:p>
                      <a:pPr algn="l" fontAlgn="ctr"/>
                      <a:r>
                        <a:rPr lang="cs-CZ" sz="1600" b="1" i="0" u="none" strike="noStrike" dirty="0">
                          <a:solidFill>
                            <a:srgbClr val="151515"/>
                          </a:solidFill>
                          <a:effectLst/>
                          <a:latin typeface="Arial Black" panose="020B0A04020102020204" pitchFamily="34" charset="0"/>
                        </a:rPr>
                        <a:t>Horváth Jan</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CCFF"/>
                    </a:solidFill>
                  </a:tcPr>
                </a:tc>
                <a:tc>
                  <a:txBody>
                    <a:bodyPr/>
                    <a:lstStyle/>
                    <a:p>
                      <a:pPr algn="ctr" fontAlgn="ctr"/>
                      <a:r>
                        <a:rPr lang="cs-CZ" sz="1600" b="1" i="0" u="none" strike="noStrike">
                          <a:solidFill>
                            <a:srgbClr val="151515"/>
                          </a:solidFill>
                          <a:effectLst/>
                          <a:latin typeface="Arial Black" panose="020B0A04020102020204" pitchFamily="34" charset="0"/>
                        </a:rPr>
                        <a:t>1997</a:t>
                      </a:r>
                    </a:p>
                  </a:txBody>
                  <a:tcPr marL="8618" marR="8618" marT="8618" marB="0" anchor="ctr">
                    <a:lnL>
                      <a:noFill/>
                    </a:lnL>
                    <a:lnR>
                      <a:noFill/>
                    </a:lnR>
                    <a:lnT>
                      <a:noFill/>
                    </a:lnT>
                    <a:lnB>
                      <a:noFill/>
                    </a:lnB>
                    <a:solidFill>
                      <a:srgbClr val="FFCCFF"/>
                    </a:solidFill>
                  </a:tcPr>
                </a:tc>
                <a:extLst>
                  <a:ext uri="{0D108BD9-81ED-4DB2-BD59-A6C34878D82A}">
                    <a16:rowId xmlns:a16="http://schemas.microsoft.com/office/drawing/2014/main" val="3538095091"/>
                  </a:ext>
                </a:extLst>
              </a:tr>
              <a:tr h="262164">
                <a:tc>
                  <a:txBody>
                    <a:bodyPr/>
                    <a:lstStyle/>
                    <a:p>
                      <a:pPr algn="l" fontAlgn="ctr"/>
                      <a:r>
                        <a:rPr lang="cs-CZ" sz="1600" b="1" i="0" u="none" strike="noStrike" dirty="0">
                          <a:solidFill>
                            <a:srgbClr val="151515"/>
                          </a:solidFill>
                          <a:effectLst/>
                          <a:latin typeface="Arial Black" panose="020B0A04020102020204" pitchFamily="34" charset="0"/>
                        </a:rPr>
                        <a:t>Hošek Kamil</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151515"/>
                          </a:solidFill>
                          <a:effectLst/>
                          <a:latin typeface="Arial Black" panose="020B0A04020102020204" pitchFamily="34" charset="0"/>
                        </a:rPr>
                        <a:t>1997</a:t>
                      </a:r>
                    </a:p>
                  </a:txBody>
                  <a:tcPr marL="8618" marR="8618" marT="8618" marB="0" anchor="ctr">
                    <a:lnL>
                      <a:noFill/>
                    </a:lnL>
                    <a:lnR>
                      <a:noFill/>
                    </a:lnR>
                    <a:lnT>
                      <a:noFill/>
                    </a:lnT>
                    <a:lnB>
                      <a:noFill/>
                    </a:lnB>
                    <a:solidFill>
                      <a:srgbClr val="CCFFFF"/>
                    </a:solidFill>
                  </a:tcPr>
                </a:tc>
                <a:extLst>
                  <a:ext uri="{0D108BD9-81ED-4DB2-BD59-A6C34878D82A}">
                    <a16:rowId xmlns:a16="http://schemas.microsoft.com/office/drawing/2014/main" val="2860060537"/>
                  </a:ext>
                </a:extLst>
              </a:tr>
              <a:tr h="262164">
                <a:tc>
                  <a:txBody>
                    <a:bodyPr/>
                    <a:lstStyle/>
                    <a:p>
                      <a:pPr algn="l" fontAlgn="ctr"/>
                      <a:r>
                        <a:rPr lang="cs-CZ" sz="1600" b="1" i="0" u="none" strike="noStrike">
                          <a:solidFill>
                            <a:srgbClr val="151515"/>
                          </a:solidFill>
                          <a:effectLst/>
                          <a:latin typeface="Arial Black" panose="020B0A04020102020204" pitchFamily="34" charset="0"/>
                        </a:rPr>
                        <a:t>Hrubý Lukáš</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CCFF"/>
                    </a:solidFill>
                  </a:tcPr>
                </a:tc>
                <a:tc>
                  <a:txBody>
                    <a:bodyPr/>
                    <a:lstStyle/>
                    <a:p>
                      <a:pPr algn="ctr" fontAlgn="ctr"/>
                      <a:r>
                        <a:rPr lang="cs-CZ" sz="1600" b="1" i="0" u="none" strike="noStrike">
                          <a:solidFill>
                            <a:srgbClr val="151515"/>
                          </a:solidFill>
                          <a:effectLst/>
                          <a:latin typeface="Arial Black" panose="020B0A04020102020204" pitchFamily="34" charset="0"/>
                        </a:rPr>
                        <a:t>1982</a:t>
                      </a:r>
                    </a:p>
                  </a:txBody>
                  <a:tcPr marL="8618" marR="8618" marT="8618" marB="0" anchor="ctr">
                    <a:lnL>
                      <a:noFill/>
                    </a:lnL>
                    <a:lnR>
                      <a:noFill/>
                    </a:lnR>
                    <a:lnT>
                      <a:noFill/>
                    </a:lnT>
                    <a:lnB>
                      <a:noFill/>
                    </a:lnB>
                    <a:solidFill>
                      <a:srgbClr val="FFCCFF"/>
                    </a:solidFill>
                  </a:tcPr>
                </a:tc>
                <a:extLst>
                  <a:ext uri="{0D108BD9-81ED-4DB2-BD59-A6C34878D82A}">
                    <a16:rowId xmlns:a16="http://schemas.microsoft.com/office/drawing/2014/main" val="804361733"/>
                  </a:ext>
                </a:extLst>
              </a:tr>
              <a:tr h="262164">
                <a:tc>
                  <a:txBody>
                    <a:bodyPr/>
                    <a:lstStyle/>
                    <a:p>
                      <a:pPr algn="l" fontAlgn="ctr"/>
                      <a:r>
                        <a:rPr lang="cs-CZ" sz="1600" b="1" i="0" u="none" strike="noStrike" dirty="0" err="1">
                          <a:solidFill>
                            <a:srgbClr val="151515"/>
                          </a:solidFill>
                          <a:effectLst/>
                          <a:latin typeface="Arial Black" panose="020B0A04020102020204" pitchFamily="34" charset="0"/>
                        </a:rPr>
                        <a:t>Christov</a:t>
                      </a:r>
                      <a:r>
                        <a:rPr lang="cs-CZ" sz="1600" b="1" i="0" u="none" strike="noStrike" dirty="0">
                          <a:solidFill>
                            <a:srgbClr val="151515"/>
                          </a:solidFill>
                          <a:effectLst/>
                          <a:latin typeface="Arial Black" panose="020B0A04020102020204" pitchFamily="34" charset="0"/>
                        </a:rPr>
                        <a:t> David</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151515"/>
                          </a:solidFill>
                          <a:effectLst/>
                          <a:latin typeface="Arial Black" panose="020B0A04020102020204" pitchFamily="34" charset="0"/>
                        </a:rPr>
                        <a:t>1983</a:t>
                      </a:r>
                    </a:p>
                  </a:txBody>
                  <a:tcPr marL="8618" marR="8618" marT="8618" marB="0" anchor="ctr">
                    <a:lnL>
                      <a:noFill/>
                    </a:lnL>
                    <a:lnR>
                      <a:noFill/>
                    </a:lnR>
                    <a:lnT>
                      <a:noFill/>
                    </a:lnT>
                    <a:lnB>
                      <a:noFill/>
                    </a:lnB>
                    <a:solidFill>
                      <a:srgbClr val="CCFFFF"/>
                    </a:solidFill>
                  </a:tcPr>
                </a:tc>
                <a:extLst>
                  <a:ext uri="{0D108BD9-81ED-4DB2-BD59-A6C34878D82A}">
                    <a16:rowId xmlns:a16="http://schemas.microsoft.com/office/drawing/2014/main" val="2973670957"/>
                  </a:ext>
                </a:extLst>
              </a:tr>
              <a:tr h="262164">
                <a:tc>
                  <a:txBody>
                    <a:bodyPr/>
                    <a:lstStyle/>
                    <a:p>
                      <a:pPr algn="l" fontAlgn="ctr"/>
                      <a:r>
                        <a:rPr lang="cs-CZ" sz="1600" b="1" i="0" u="none" strike="noStrike">
                          <a:solidFill>
                            <a:srgbClr val="151515"/>
                          </a:solidFill>
                          <a:effectLst/>
                          <a:latin typeface="Arial Black" panose="020B0A04020102020204" pitchFamily="34" charset="0"/>
                        </a:rPr>
                        <a:t>Kolář David</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CCFF"/>
                    </a:solidFill>
                  </a:tcPr>
                </a:tc>
                <a:tc>
                  <a:txBody>
                    <a:bodyPr/>
                    <a:lstStyle/>
                    <a:p>
                      <a:pPr algn="ctr" fontAlgn="ctr"/>
                      <a:r>
                        <a:rPr lang="cs-CZ" sz="1600" b="1" i="0" u="none" strike="noStrike">
                          <a:solidFill>
                            <a:srgbClr val="151515"/>
                          </a:solidFill>
                          <a:effectLst/>
                          <a:latin typeface="Arial Black" panose="020B0A04020102020204" pitchFamily="34" charset="0"/>
                        </a:rPr>
                        <a:t>1995</a:t>
                      </a:r>
                    </a:p>
                  </a:txBody>
                  <a:tcPr marL="8618" marR="8618" marT="8618" marB="0" anchor="ctr">
                    <a:lnL>
                      <a:noFill/>
                    </a:lnL>
                    <a:lnR>
                      <a:noFill/>
                    </a:lnR>
                    <a:lnT>
                      <a:noFill/>
                    </a:lnT>
                    <a:lnB>
                      <a:noFill/>
                    </a:lnB>
                    <a:solidFill>
                      <a:srgbClr val="FFCCFF"/>
                    </a:solidFill>
                  </a:tcPr>
                </a:tc>
                <a:extLst>
                  <a:ext uri="{0D108BD9-81ED-4DB2-BD59-A6C34878D82A}">
                    <a16:rowId xmlns:a16="http://schemas.microsoft.com/office/drawing/2014/main" val="19825665"/>
                  </a:ext>
                </a:extLst>
              </a:tr>
              <a:tr h="262164">
                <a:tc>
                  <a:txBody>
                    <a:bodyPr/>
                    <a:lstStyle/>
                    <a:p>
                      <a:pPr algn="l" fontAlgn="ctr"/>
                      <a:r>
                        <a:rPr lang="cs-CZ" sz="1600" b="1" i="0" u="none" strike="noStrike">
                          <a:solidFill>
                            <a:srgbClr val="151515"/>
                          </a:solidFill>
                          <a:effectLst/>
                          <a:latin typeface="Arial Black" panose="020B0A04020102020204" pitchFamily="34" charset="0"/>
                        </a:rPr>
                        <a:t>Křivonoska Jan</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600" b="1" i="0" u="none" strike="noStrike">
                          <a:solidFill>
                            <a:srgbClr val="151515"/>
                          </a:solidFill>
                          <a:effectLst/>
                          <a:latin typeface="Arial Black" panose="020B0A04020102020204" pitchFamily="34" charset="0"/>
                        </a:rPr>
                        <a:t>1997</a:t>
                      </a:r>
                    </a:p>
                  </a:txBody>
                  <a:tcPr marL="8618" marR="8618" marT="8618" marB="0" anchor="ctr">
                    <a:lnL>
                      <a:noFill/>
                    </a:lnL>
                    <a:lnR>
                      <a:noFill/>
                    </a:lnR>
                    <a:lnT>
                      <a:noFill/>
                    </a:lnT>
                    <a:lnB>
                      <a:noFill/>
                    </a:lnB>
                    <a:solidFill>
                      <a:srgbClr val="CCFFFF"/>
                    </a:solidFill>
                  </a:tcPr>
                </a:tc>
                <a:extLst>
                  <a:ext uri="{0D108BD9-81ED-4DB2-BD59-A6C34878D82A}">
                    <a16:rowId xmlns:a16="http://schemas.microsoft.com/office/drawing/2014/main" val="1464938919"/>
                  </a:ext>
                </a:extLst>
              </a:tr>
              <a:tr h="262164">
                <a:tc>
                  <a:txBody>
                    <a:bodyPr/>
                    <a:lstStyle/>
                    <a:p>
                      <a:pPr algn="l" fontAlgn="ctr"/>
                      <a:r>
                        <a:rPr lang="cs-CZ" sz="1600" b="1" i="0" u="none" strike="noStrike">
                          <a:solidFill>
                            <a:srgbClr val="151515"/>
                          </a:solidFill>
                          <a:effectLst/>
                          <a:latin typeface="Arial Black" panose="020B0A04020102020204" pitchFamily="34" charset="0"/>
                        </a:rPr>
                        <a:t>Kubný Kryštof</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CCFF"/>
                    </a:solidFill>
                  </a:tcPr>
                </a:tc>
                <a:tc>
                  <a:txBody>
                    <a:bodyPr/>
                    <a:lstStyle/>
                    <a:p>
                      <a:pPr algn="ctr" fontAlgn="ctr"/>
                      <a:r>
                        <a:rPr lang="cs-CZ" sz="1600" b="1" i="0" u="none" strike="noStrike">
                          <a:solidFill>
                            <a:srgbClr val="151515"/>
                          </a:solidFill>
                          <a:effectLst/>
                          <a:latin typeface="Arial Black" panose="020B0A04020102020204" pitchFamily="34" charset="0"/>
                        </a:rPr>
                        <a:t>1998</a:t>
                      </a:r>
                    </a:p>
                  </a:txBody>
                  <a:tcPr marL="8618" marR="8618" marT="8618" marB="0" anchor="ctr">
                    <a:lnL>
                      <a:noFill/>
                    </a:lnL>
                    <a:lnR>
                      <a:noFill/>
                    </a:lnR>
                    <a:lnT>
                      <a:noFill/>
                    </a:lnT>
                    <a:lnB>
                      <a:noFill/>
                    </a:lnB>
                    <a:solidFill>
                      <a:srgbClr val="FFCCFF"/>
                    </a:solidFill>
                  </a:tcPr>
                </a:tc>
                <a:extLst>
                  <a:ext uri="{0D108BD9-81ED-4DB2-BD59-A6C34878D82A}">
                    <a16:rowId xmlns:a16="http://schemas.microsoft.com/office/drawing/2014/main" val="1388334662"/>
                  </a:ext>
                </a:extLst>
              </a:tr>
              <a:tr h="262164">
                <a:tc>
                  <a:txBody>
                    <a:bodyPr/>
                    <a:lstStyle/>
                    <a:p>
                      <a:pPr algn="l" fontAlgn="ctr"/>
                      <a:r>
                        <a:rPr lang="cs-CZ" sz="1600" b="1" i="0" u="none" strike="noStrike" dirty="0">
                          <a:solidFill>
                            <a:srgbClr val="151515"/>
                          </a:solidFill>
                          <a:effectLst/>
                          <a:latin typeface="Arial Black" panose="020B0A04020102020204" pitchFamily="34" charset="0"/>
                        </a:rPr>
                        <a:t>Pokorný Marek</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151515"/>
                          </a:solidFill>
                          <a:effectLst/>
                          <a:latin typeface="Arial Black" panose="020B0A04020102020204" pitchFamily="34" charset="0"/>
                        </a:rPr>
                        <a:t>1996</a:t>
                      </a:r>
                    </a:p>
                  </a:txBody>
                  <a:tcPr marL="8618" marR="8618" marT="8618" marB="0" anchor="ctr">
                    <a:lnL>
                      <a:noFill/>
                    </a:lnL>
                    <a:lnR>
                      <a:noFill/>
                    </a:lnR>
                    <a:lnT>
                      <a:noFill/>
                    </a:lnT>
                    <a:lnB>
                      <a:noFill/>
                    </a:lnB>
                    <a:solidFill>
                      <a:srgbClr val="CCFFFF"/>
                    </a:solidFill>
                  </a:tcPr>
                </a:tc>
                <a:extLst>
                  <a:ext uri="{0D108BD9-81ED-4DB2-BD59-A6C34878D82A}">
                    <a16:rowId xmlns:a16="http://schemas.microsoft.com/office/drawing/2014/main" val="2317951257"/>
                  </a:ext>
                </a:extLst>
              </a:tr>
              <a:tr h="262164">
                <a:tc>
                  <a:txBody>
                    <a:bodyPr/>
                    <a:lstStyle/>
                    <a:p>
                      <a:pPr algn="l" fontAlgn="ctr"/>
                      <a:r>
                        <a:rPr lang="cs-CZ" sz="1600" b="1" i="0" u="none" strike="noStrike">
                          <a:solidFill>
                            <a:srgbClr val="151515"/>
                          </a:solidFill>
                          <a:effectLst/>
                          <a:latin typeface="Arial Black" panose="020B0A04020102020204" pitchFamily="34" charset="0"/>
                        </a:rPr>
                        <a:t>Rilke Emil</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CCFF"/>
                    </a:solidFill>
                  </a:tcPr>
                </a:tc>
                <a:tc>
                  <a:txBody>
                    <a:bodyPr/>
                    <a:lstStyle/>
                    <a:p>
                      <a:pPr algn="ctr" fontAlgn="ctr"/>
                      <a:r>
                        <a:rPr lang="cs-CZ" sz="1600" b="1" i="0" u="none" strike="noStrike" dirty="0">
                          <a:solidFill>
                            <a:srgbClr val="151515"/>
                          </a:solidFill>
                          <a:effectLst/>
                          <a:latin typeface="Arial Black" panose="020B0A04020102020204" pitchFamily="34" charset="0"/>
                        </a:rPr>
                        <a:t>1983</a:t>
                      </a:r>
                    </a:p>
                  </a:txBody>
                  <a:tcPr marL="8618" marR="8618" marT="8618" marB="0" anchor="ctr">
                    <a:lnL>
                      <a:noFill/>
                    </a:lnL>
                    <a:lnR>
                      <a:noFill/>
                    </a:lnR>
                    <a:lnT>
                      <a:noFill/>
                    </a:lnT>
                    <a:lnB>
                      <a:noFill/>
                    </a:lnB>
                    <a:solidFill>
                      <a:srgbClr val="FFCCFF"/>
                    </a:solidFill>
                  </a:tcPr>
                </a:tc>
                <a:extLst>
                  <a:ext uri="{0D108BD9-81ED-4DB2-BD59-A6C34878D82A}">
                    <a16:rowId xmlns:a16="http://schemas.microsoft.com/office/drawing/2014/main" val="4174668789"/>
                  </a:ext>
                </a:extLst>
              </a:tr>
              <a:tr h="262164">
                <a:tc>
                  <a:txBody>
                    <a:bodyPr/>
                    <a:lstStyle/>
                    <a:p>
                      <a:pPr algn="l" fontAlgn="ctr"/>
                      <a:r>
                        <a:rPr lang="cs-CZ" sz="1600" b="1" i="0" u="none" strike="noStrike">
                          <a:solidFill>
                            <a:srgbClr val="151515"/>
                          </a:solidFill>
                          <a:effectLst/>
                          <a:latin typeface="Arial Black" panose="020B0A04020102020204" pitchFamily="34" charset="0"/>
                        </a:rPr>
                        <a:t>Sigmund Martin</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151515"/>
                          </a:solidFill>
                          <a:effectLst/>
                          <a:latin typeface="Arial Black" panose="020B0A04020102020204" pitchFamily="34" charset="0"/>
                        </a:rPr>
                        <a:t>1982</a:t>
                      </a:r>
                    </a:p>
                  </a:txBody>
                  <a:tcPr marL="8618" marR="8618" marT="8618" marB="0" anchor="ctr">
                    <a:lnL>
                      <a:noFill/>
                    </a:lnL>
                    <a:lnR>
                      <a:noFill/>
                    </a:lnR>
                    <a:lnT>
                      <a:noFill/>
                    </a:lnT>
                    <a:lnB>
                      <a:noFill/>
                    </a:lnB>
                    <a:solidFill>
                      <a:srgbClr val="CCFFFF"/>
                    </a:solidFill>
                  </a:tcPr>
                </a:tc>
                <a:extLst>
                  <a:ext uri="{0D108BD9-81ED-4DB2-BD59-A6C34878D82A}">
                    <a16:rowId xmlns:a16="http://schemas.microsoft.com/office/drawing/2014/main" val="3124806228"/>
                  </a:ext>
                </a:extLst>
              </a:tr>
              <a:tr h="262164">
                <a:tc>
                  <a:txBody>
                    <a:bodyPr/>
                    <a:lstStyle/>
                    <a:p>
                      <a:pPr algn="l" fontAlgn="ctr"/>
                      <a:r>
                        <a:rPr lang="cs-CZ" sz="1600" b="1" i="0" u="none" strike="noStrike">
                          <a:solidFill>
                            <a:srgbClr val="151515"/>
                          </a:solidFill>
                          <a:effectLst/>
                          <a:latin typeface="Arial Black" panose="020B0A04020102020204" pitchFamily="34" charset="0"/>
                        </a:rPr>
                        <a:t>Suchý Matěj</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FFCCFF"/>
                    </a:solidFill>
                  </a:tcPr>
                </a:tc>
                <a:tc>
                  <a:txBody>
                    <a:bodyPr/>
                    <a:lstStyle/>
                    <a:p>
                      <a:pPr algn="ctr" fontAlgn="ctr"/>
                      <a:r>
                        <a:rPr lang="cs-CZ" sz="1600" b="1" i="0" u="none" strike="noStrike" dirty="0">
                          <a:solidFill>
                            <a:srgbClr val="151515"/>
                          </a:solidFill>
                          <a:effectLst/>
                          <a:latin typeface="Arial Black" panose="020B0A04020102020204" pitchFamily="34" charset="0"/>
                        </a:rPr>
                        <a:t>1996</a:t>
                      </a:r>
                    </a:p>
                  </a:txBody>
                  <a:tcPr marL="8618" marR="8618" marT="8618" marB="0" anchor="ctr">
                    <a:lnL>
                      <a:noFill/>
                    </a:lnL>
                    <a:lnR>
                      <a:noFill/>
                    </a:lnR>
                    <a:lnT>
                      <a:noFill/>
                    </a:lnT>
                    <a:lnB>
                      <a:noFill/>
                    </a:lnB>
                    <a:solidFill>
                      <a:srgbClr val="FFCCFF"/>
                    </a:solidFill>
                  </a:tcPr>
                </a:tc>
                <a:extLst>
                  <a:ext uri="{0D108BD9-81ED-4DB2-BD59-A6C34878D82A}">
                    <a16:rowId xmlns:a16="http://schemas.microsoft.com/office/drawing/2014/main" val="3432445738"/>
                  </a:ext>
                </a:extLst>
              </a:tr>
              <a:tr h="262164">
                <a:tc>
                  <a:txBody>
                    <a:bodyPr/>
                    <a:lstStyle/>
                    <a:p>
                      <a:pPr algn="l" fontAlgn="ctr"/>
                      <a:r>
                        <a:rPr lang="cs-CZ" sz="1600" b="1" i="0" u="none" strike="noStrike">
                          <a:solidFill>
                            <a:srgbClr val="151515"/>
                          </a:solidFill>
                          <a:effectLst/>
                          <a:latin typeface="Arial Black" panose="020B0A04020102020204" pitchFamily="34" charset="0"/>
                        </a:rPr>
                        <a:t>Valeš Jiří</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CCFFFF"/>
                    </a:solidFill>
                  </a:tcPr>
                </a:tc>
                <a:tc>
                  <a:txBody>
                    <a:bodyPr/>
                    <a:lstStyle/>
                    <a:p>
                      <a:pPr algn="ctr" fontAlgn="ctr"/>
                      <a:r>
                        <a:rPr lang="cs-CZ" sz="1600" b="1" i="0" u="none" strike="noStrike" dirty="0">
                          <a:solidFill>
                            <a:srgbClr val="151515"/>
                          </a:solidFill>
                          <a:effectLst/>
                          <a:latin typeface="Arial Black" panose="020B0A04020102020204" pitchFamily="34" charset="0"/>
                        </a:rPr>
                        <a:t>1988</a:t>
                      </a:r>
                    </a:p>
                  </a:txBody>
                  <a:tcPr marL="8618" marR="8618" marT="8618" marB="0" anchor="ctr">
                    <a:lnL>
                      <a:noFill/>
                    </a:lnL>
                    <a:lnR>
                      <a:noFill/>
                    </a:lnR>
                    <a:lnT>
                      <a:noFill/>
                    </a:lnT>
                    <a:lnB>
                      <a:noFill/>
                    </a:lnB>
                    <a:solidFill>
                      <a:srgbClr val="CCFFFF"/>
                    </a:solidFill>
                  </a:tcPr>
                </a:tc>
                <a:extLst>
                  <a:ext uri="{0D108BD9-81ED-4DB2-BD59-A6C34878D82A}">
                    <a16:rowId xmlns:a16="http://schemas.microsoft.com/office/drawing/2014/main" val="811614676"/>
                  </a:ext>
                </a:extLst>
              </a:tr>
              <a:tr h="198860">
                <a:tc>
                  <a:txBody>
                    <a:bodyPr/>
                    <a:lstStyle/>
                    <a:p>
                      <a:pPr algn="l" fontAlgn="b"/>
                      <a:r>
                        <a:rPr lang="cs-CZ" sz="1200" b="0" i="0" u="none" strike="noStrike">
                          <a:solidFill>
                            <a:srgbClr val="000000"/>
                          </a:solidFill>
                          <a:effectLst/>
                          <a:latin typeface="Calibri" panose="020F0502020204030204" pitchFamily="34" charset="0"/>
                        </a:rPr>
                        <a:t> </a:t>
                      </a:r>
                    </a:p>
                  </a:txBody>
                  <a:tcPr marL="8618" marR="8618" marT="8618" marB="0" anchor="b">
                    <a:lnL>
                      <a:noFill/>
                    </a:lnL>
                    <a:lnR>
                      <a:noFill/>
                    </a:lnR>
                    <a:lnT w="12700" cap="flat" cmpd="sng" algn="ctr">
                      <a:solidFill>
                        <a:srgbClr val="D2DBE5"/>
                      </a:solidFill>
                      <a:prstDash val="solid"/>
                      <a:round/>
                      <a:headEnd type="none" w="med" len="med"/>
                      <a:tailEnd type="none" w="med" len="med"/>
                    </a:lnT>
                    <a:lnB>
                      <a:noFill/>
                    </a:lnB>
                    <a:solidFill>
                      <a:srgbClr val="FFC000"/>
                    </a:solidFill>
                  </a:tcPr>
                </a:tc>
                <a:tc>
                  <a:txBody>
                    <a:bodyPr/>
                    <a:lstStyle/>
                    <a:p>
                      <a:pPr algn="l" fontAlgn="b"/>
                      <a:r>
                        <a:rPr lang="cs-CZ" sz="1200" b="0" i="0" u="none" strike="noStrike">
                          <a:solidFill>
                            <a:srgbClr val="000000"/>
                          </a:solidFill>
                          <a:effectLst/>
                          <a:latin typeface="Calibri" panose="020F0502020204030204" pitchFamily="34" charset="0"/>
                        </a:rPr>
                        <a:t> </a:t>
                      </a:r>
                    </a:p>
                  </a:txBody>
                  <a:tcPr marL="8618" marR="8618" marT="8618" marB="0" anchor="b">
                    <a:lnL>
                      <a:noFill/>
                    </a:lnL>
                    <a:lnR>
                      <a:noFill/>
                    </a:lnR>
                    <a:lnT>
                      <a:noFill/>
                    </a:lnT>
                    <a:lnB>
                      <a:noFill/>
                    </a:lnB>
                    <a:solidFill>
                      <a:srgbClr val="FFC000"/>
                    </a:solidFill>
                  </a:tcPr>
                </a:tc>
                <a:extLst>
                  <a:ext uri="{0D108BD9-81ED-4DB2-BD59-A6C34878D82A}">
                    <a16:rowId xmlns:a16="http://schemas.microsoft.com/office/drawing/2014/main" val="2376723428"/>
                  </a:ext>
                </a:extLst>
              </a:tr>
              <a:tr h="262164">
                <a:tc>
                  <a:txBody>
                    <a:bodyPr/>
                    <a:lstStyle/>
                    <a:p>
                      <a:pPr algn="l" fontAlgn="ctr"/>
                      <a:r>
                        <a:rPr lang="cs-CZ" sz="1600" b="1" i="0" u="none" strike="noStrike">
                          <a:solidFill>
                            <a:srgbClr val="151515"/>
                          </a:solidFill>
                          <a:effectLst/>
                          <a:latin typeface="Arial Black" panose="020B0A04020102020204" pitchFamily="34" charset="0"/>
                        </a:rPr>
                        <a:t>Vrtiška Martin</a:t>
                      </a:r>
                    </a:p>
                  </a:txBody>
                  <a:tcPr marL="77561" marR="8618" marT="8618" marB="0" anchor="ctr">
                    <a:lnL>
                      <a:noFill/>
                    </a:lnL>
                    <a:lnR>
                      <a:noFill/>
                    </a:lnR>
                    <a:lnT>
                      <a:noFill/>
                    </a:lnT>
                    <a:lnB w="12700" cap="flat" cmpd="sng" algn="ctr">
                      <a:solidFill>
                        <a:srgbClr val="D2DBE5"/>
                      </a:solidFill>
                      <a:prstDash val="solid"/>
                      <a:round/>
                      <a:headEnd type="none" w="med" len="med"/>
                      <a:tailEnd type="none" w="med" len="med"/>
                    </a:lnB>
                    <a:solidFill>
                      <a:srgbClr val="92D050"/>
                    </a:solidFill>
                  </a:tcPr>
                </a:tc>
                <a:tc>
                  <a:txBody>
                    <a:bodyPr/>
                    <a:lstStyle/>
                    <a:p>
                      <a:pPr algn="ctr" fontAlgn="ctr"/>
                      <a:r>
                        <a:rPr lang="cs-CZ" sz="1600" b="1" i="0" u="none" strike="noStrike" dirty="0">
                          <a:solidFill>
                            <a:srgbClr val="151515"/>
                          </a:solidFill>
                          <a:effectLst/>
                          <a:latin typeface="Arial Black" panose="020B0A04020102020204" pitchFamily="34" charset="0"/>
                        </a:rPr>
                        <a:t>trenér</a:t>
                      </a:r>
                    </a:p>
                  </a:txBody>
                  <a:tcPr marL="8618" marR="8618" marT="8618" marB="0" anchor="ctr">
                    <a:lnL>
                      <a:noFill/>
                    </a:lnL>
                    <a:lnR>
                      <a:noFill/>
                    </a:lnR>
                    <a:lnT>
                      <a:noFill/>
                    </a:lnT>
                    <a:lnB>
                      <a:noFill/>
                    </a:lnB>
                    <a:solidFill>
                      <a:srgbClr val="92D050"/>
                    </a:solidFill>
                  </a:tcPr>
                </a:tc>
                <a:extLst>
                  <a:ext uri="{0D108BD9-81ED-4DB2-BD59-A6C34878D82A}">
                    <a16:rowId xmlns:a16="http://schemas.microsoft.com/office/drawing/2014/main" val="692617411"/>
                  </a:ext>
                </a:extLst>
              </a:tr>
              <a:tr h="262164">
                <a:tc>
                  <a:txBody>
                    <a:bodyPr/>
                    <a:lstStyle/>
                    <a:p>
                      <a:pPr algn="l" fontAlgn="ctr"/>
                      <a:r>
                        <a:rPr lang="cs-CZ" sz="1600" b="1" i="0" u="none" strike="noStrike">
                          <a:solidFill>
                            <a:srgbClr val="151515"/>
                          </a:solidFill>
                          <a:effectLst/>
                          <a:latin typeface="Arial Black" panose="020B0A04020102020204" pitchFamily="34" charset="0"/>
                        </a:rPr>
                        <a:t>Mikovec Evžen</a:t>
                      </a:r>
                    </a:p>
                  </a:txBody>
                  <a:tcPr marL="77561" marR="8618" marT="8618" marB="0" anchor="ctr">
                    <a:lnL>
                      <a:noFill/>
                    </a:lnL>
                    <a:lnR>
                      <a:noFill/>
                    </a:lnR>
                    <a:lnT w="12700" cap="flat" cmpd="sng" algn="ctr">
                      <a:solidFill>
                        <a:srgbClr val="D2DBE5"/>
                      </a:solidFill>
                      <a:prstDash val="solid"/>
                      <a:round/>
                      <a:headEnd type="none" w="med" len="med"/>
                      <a:tailEnd type="none" w="med" len="med"/>
                    </a:lnT>
                    <a:lnB w="12700" cap="flat" cmpd="sng" algn="ctr">
                      <a:solidFill>
                        <a:srgbClr val="D2DBE5"/>
                      </a:solidFill>
                      <a:prstDash val="solid"/>
                      <a:round/>
                      <a:headEnd type="none" w="med" len="med"/>
                      <a:tailEnd type="none" w="med" len="med"/>
                    </a:lnB>
                    <a:solidFill>
                      <a:srgbClr val="92D050"/>
                    </a:solidFill>
                  </a:tcPr>
                </a:tc>
                <a:tc>
                  <a:txBody>
                    <a:bodyPr/>
                    <a:lstStyle/>
                    <a:p>
                      <a:pPr algn="ctr" fontAlgn="ctr"/>
                      <a:r>
                        <a:rPr lang="cs-CZ" sz="1600" b="1" i="0" u="none" strike="noStrike" dirty="0">
                          <a:solidFill>
                            <a:srgbClr val="151515"/>
                          </a:solidFill>
                          <a:effectLst/>
                          <a:latin typeface="Arial Black" panose="020B0A04020102020204" pitchFamily="34" charset="0"/>
                        </a:rPr>
                        <a:t>vedoucí</a:t>
                      </a:r>
                    </a:p>
                  </a:txBody>
                  <a:tcPr marL="8618" marR="8618" marT="8618" marB="0" anchor="ctr">
                    <a:lnL>
                      <a:noFill/>
                    </a:lnL>
                    <a:lnR>
                      <a:noFill/>
                    </a:lnR>
                    <a:lnT>
                      <a:noFill/>
                    </a:lnT>
                    <a:lnB>
                      <a:noFill/>
                    </a:lnB>
                    <a:solidFill>
                      <a:srgbClr val="92D050"/>
                    </a:solidFill>
                  </a:tcPr>
                </a:tc>
                <a:extLst>
                  <a:ext uri="{0D108BD9-81ED-4DB2-BD59-A6C34878D82A}">
                    <a16:rowId xmlns:a16="http://schemas.microsoft.com/office/drawing/2014/main" val="795895685"/>
                  </a:ext>
                </a:extLst>
              </a:tr>
              <a:tr h="262164">
                <a:tc>
                  <a:txBody>
                    <a:bodyPr/>
                    <a:lstStyle/>
                    <a:p>
                      <a:pPr algn="l" fontAlgn="ctr"/>
                      <a:r>
                        <a:rPr lang="cs-CZ" sz="1600" b="1" i="0" u="none" strike="noStrike">
                          <a:solidFill>
                            <a:srgbClr val="151515"/>
                          </a:solidFill>
                          <a:effectLst/>
                          <a:latin typeface="Arial Black" panose="020B0A04020102020204" pitchFamily="34" charset="0"/>
                        </a:rPr>
                        <a:t>Pokorný Marek</a:t>
                      </a:r>
                    </a:p>
                  </a:txBody>
                  <a:tcPr marL="77561" marR="8618" marT="8618" marB="0" anchor="ctr">
                    <a:lnL>
                      <a:noFill/>
                    </a:lnL>
                    <a:lnR>
                      <a:noFill/>
                    </a:lnR>
                    <a:lnT w="12700" cap="flat" cmpd="sng" algn="ctr">
                      <a:solidFill>
                        <a:srgbClr val="D2DBE5"/>
                      </a:solidFill>
                      <a:prstDash val="solid"/>
                      <a:round/>
                      <a:headEnd type="none" w="med" len="med"/>
                      <a:tailEnd type="none" w="med" len="med"/>
                    </a:lnT>
                    <a:lnB>
                      <a:noFill/>
                    </a:lnB>
                    <a:solidFill>
                      <a:srgbClr val="92D050"/>
                    </a:solidFill>
                  </a:tcPr>
                </a:tc>
                <a:tc>
                  <a:txBody>
                    <a:bodyPr/>
                    <a:lstStyle/>
                    <a:p>
                      <a:pPr algn="ctr" fontAlgn="ctr"/>
                      <a:r>
                        <a:rPr lang="cs-CZ" sz="1600" b="1" i="0" u="none" strike="noStrike" dirty="0">
                          <a:solidFill>
                            <a:srgbClr val="151515"/>
                          </a:solidFill>
                          <a:effectLst/>
                          <a:latin typeface="Arial Black" panose="020B0A04020102020204" pitchFamily="34" charset="0"/>
                        </a:rPr>
                        <a:t>zdravotník</a:t>
                      </a:r>
                    </a:p>
                  </a:txBody>
                  <a:tcPr marL="8618" marR="8618" marT="8618" marB="0" anchor="ctr">
                    <a:lnL>
                      <a:noFill/>
                    </a:lnL>
                    <a:lnR>
                      <a:noFill/>
                    </a:lnR>
                    <a:lnT>
                      <a:noFill/>
                    </a:lnT>
                    <a:lnB>
                      <a:noFill/>
                    </a:lnB>
                    <a:solidFill>
                      <a:srgbClr val="92D050"/>
                    </a:solidFill>
                  </a:tcPr>
                </a:tc>
                <a:extLst>
                  <a:ext uri="{0D108BD9-81ED-4DB2-BD59-A6C34878D82A}">
                    <a16:rowId xmlns:a16="http://schemas.microsoft.com/office/drawing/2014/main" val="69944304"/>
                  </a:ext>
                </a:extLst>
              </a:tr>
            </a:tbl>
          </a:graphicData>
        </a:graphic>
      </p:graphicFrame>
      <p:sp>
        <p:nvSpPr>
          <p:cNvPr id="8" name="Obdélník 7"/>
          <p:cNvSpPr/>
          <p:nvPr/>
        </p:nvSpPr>
        <p:spPr>
          <a:xfrm>
            <a:off x="5507906" y="135376"/>
            <a:ext cx="4588739" cy="1015663"/>
          </a:xfrm>
          <a:prstGeom prst="rect">
            <a:avLst/>
          </a:prstGeom>
          <a:solidFill>
            <a:schemeClr val="accent1">
              <a:lumMod val="60000"/>
              <a:lumOff val="40000"/>
            </a:schemeClr>
          </a:solidFill>
          <a:effectLst>
            <a:glow rad="101600">
              <a:srgbClr val="FF0000">
                <a:alpha val="40000"/>
              </a:srgbClr>
            </a:glow>
            <a:softEdge rad="101600"/>
          </a:effectLst>
        </p:spPr>
        <p:txBody>
          <a:bodyPr wrap="square" lIns="91440" tIns="45720" rIns="91440" bIns="45720">
            <a:spAutoFit/>
          </a:bodyPr>
          <a:lstStyle/>
          <a:p>
            <a:pPr algn="ctr"/>
            <a:r>
              <a:rPr lang="cs-CZ" sz="6000" b="1" cap="none" spc="0" dirty="0">
                <a:ln w="22225">
                  <a:noFill/>
                  <a:prstDash val="solid"/>
                </a:ln>
                <a:solidFill>
                  <a:srgbClr val="6600CC"/>
                </a:solidFill>
                <a:effectLst>
                  <a:outerShdw blurRad="279400" dist="38100" dir="10800000" algn="r" rotWithShape="0">
                    <a:srgbClr val="CC0099">
                      <a:alpha val="40000"/>
                    </a:srgbClr>
                  </a:outerShdw>
                </a:effectLst>
              </a:rPr>
              <a:t>TJ Krupka</a:t>
            </a:r>
          </a:p>
        </p:txBody>
      </p:sp>
      <p:sp>
        <p:nvSpPr>
          <p:cNvPr id="2" name="Obdélník 1"/>
          <p:cNvSpPr/>
          <p:nvPr/>
        </p:nvSpPr>
        <p:spPr>
          <a:xfrm>
            <a:off x="143992" y="2107332"/>
            <a:ext cx="4680520" cy="4785349"/>
          </a:xfrm>
          <a:prstGeom prst="rect">
            <a:avLst/>
          </a:prstGeom>
        </p:spPr>
        <p:txBody>
          <a:bodyPr wrap="square">
            <a:spAutoFit/>
          </a:bodyPr>
          <a:lstStyle/>
          <a:p>
            <a:pPr algn="ctr">
              <a:lnSpc>
                <a:spcPct val="107000"/>
              </a:lnSpc>
              <a:spcAft>
                <a:spcPts val="0"/>
              </a:spcAft>
            </a:pPr>
            <a:r>
              <a:rPr lang="cs-CZ" sz="1800" u="sng" dirty="0" err="1">
                <a:highlight>
                  <a:srgbClr val="FF00FF"/>
                </a:highlight>
                <a:latin typeface="Arial Black" panose="020B0A04020102020204" pitchFamily="34" charset="0"/>
                <a:ea typeface="Calibri" panose="020F0502020204030204" pitchFamily="34" charset="0"/>
                <a:cs typeface="Arial" panose="020B0604020202020204" pitchFamily="34" charset="0"/>
              </a:rPr>
              <a:t>Sepap</a:t>
            </a:r>
            <a:r>
              <a:rPr lang="cs-CZ" sz="1800" u="sng" dirty="0">
                <a:highlight>
                  <a:srgbClr val="FF00FF"/>
                </a:highlight>
                <a:latin typeface="Arial Black" panose="020B0A04020102020204" pitchFamily="34" charset="0"/>
                <a:ea typeface="Calibri" panose="020F0502020204030204" pitchFamily="34" charset="0"/>
                <a:cs typeface="Arial" panose="020B0604020202020204" pitchFamily="34" charset="0"/>
              </a:rPr>
              <a:t> Štětí - TJ Žitenice</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highlight>
                  <a:srgbClr val="FF00FF"/>
                </a:highlight>
                <a:latin typeface="Arial Black" panose="020B0A04020102020204" pitchFamily="34" charset="0"/>
                <a:ea typeface="Calibri" panose="020F0502020204030204" pitchFamily="34" charset="0"/>
                <a:cs typeface="Arial" panose="020B0604020202020204" pitchFamily="34" charset="0"/>
              </a:rPr>
              <a:t>0:8(0:3)   </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u="sng" dirty="0">
                <a:highlight>
                  <a:srgbClr val="FF00FF"/>
                </a:highlight>
                <a:latin typeface="Arial Black" panose="020B0A04020102020204" pitchFamily="34" charset="0"/>
                <a:ea typeface="Calibri" panose="020F0502020204030204" pitchFamily="34" charset="0"/>
                <a:cs typeface="Arial" panose="020B0604020202020204" pitchFamily="34" charset="0"/>
              </a:rPr>
              <a:t>25.5.2018    16. kolo okresní přebor</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Arial" panose="020B0604020202020204" pitchFamily="34" charset="0"/>
              </a:rPr>
              <a:t>Velkým tahákem pro fanoušky fotbalu ve Štětí byl v pátek odpoledne zápas staré gardy proti TJ </a:t>
            </a:r>
            <a:r>
              <a:rPr lang="cs-CZ" sz="1100" b="0" dirty="0" err="1">
                <a:latin typeface="Arial" panose="020B0604020202020204" pitchFamily="34" charset="0"/>
                <a:ea typeface="Calibri" panose="020F0502020204030204" pitchFamily="34" charset="0"/>
                <a:cs typeface="Arial" panose="020B0604020202020204" pitchFamily="34" charset="0"/>
              </a:rPr>
              <a:t>Žitenícím</a:t>
            </a:r>
            <a:r>
              <a:rPr lang="cs-CZ" sz="1100" b="0" dirty="0">
                <a:latin typeface="Arial" panose="020B0604020202020204" pitchFamily="34" charset="0"/>
                <a:ea typeface="Calibri" panose="020F0502020204030204" pitchFamily="34" charset="0"/>
                <a:cs typeface="Arial" panose="020B0604020202020204" pitchFamily="34" charset="0"/>
              </a:rPr>
              <a:t>. Kdo se trochu zajímá o okresní přebor starých gard na Litoměřicku, tak dobře ví, že právě v dresu Žitenic nastupující bývalí ligoví hráči, ale i reprezentanti. Stačí uvést jméno Jiří Novotný a máme tu rekordmana v počtu získaných titulů v dresu Sparty Praha. Na štětský trávník vyběhly ale i další fotbalové ikony a jedna z nich Pavel Mráz začal hned od úvodního hvizdu rozhodčího </a:t>
            </a:r>
            <a:r>
              <a:rPr lang="cs-CZ" sz="1100" b="0" dirty="0" err="1">
                <a:latin typeface="Arial" panose="020B0604020202020204" pitchFamily="34" charset="0"/>
                <a:ea typeface="Calibri" panose="020F0502020204030204" pitchFamily="34" charset="0"/>
                <a:cs typeface="Arial" panose="020B0604020202020204" pitchFamily="34" charset="0"/>
              </a:rPr>
              <a:t>Toráče</a:t>
            </a:r>
            <a:r>
              <a:rPr lang="cs-CZ" sz="1100" b="0" dirty="0">
                <a:latin typeface="Arial" panose="020B0604020202020204" pitchFamily="34" charset="0"/>
                <a:ea typeface="Calibri" panose="020F0502020204030204" pitchFamily="34" charset="0"/>
                <a:cs typeface="Arial" panose="020B0604020202020204" pitchFamily="34" charset="0"/>
              </a:rPr>
              <a:t> přitápět pod kotlem. Obránci nevěděli kam dřív skočit. V 1. minutě ukázal </a:t>
            </a:r>
            <a:r>
              <a:rPr lang="cs-CZ" sz="1100" b="0" dirty="0" err="1">
                <a:latin typeface="Arial" panose="020B0604020202020204" pitchFamily="34" charset="0"/>
                <a:ea typeface="Calibri" panose="020F0502020204030204" pitchFamily="34" charset="0"/>
                <a:cs typeface="Arial" panose="020B0604020202020204" pitchFamily="34" charset="0"/>
              </a:rPr>
              <a:t>Suchitra</a:t>
            </a:r>
            <a:r>
              <a:rPr lang="cs-CZ" sz="1100" b="0" dirty="0">
                <a:latin typeface="Arial" panose="020B0604020202020204" pitchFamily="34" charset="0"/>
                <a:ea typeface="Calibri" panose="020F0502020204030204" pitchFamily="34" charset="0"/>
                <a:cs typeface="Arial" panose="020B0604020202020204" pitchFamily="34" charset="0"/>
              </a:rPr>
              <a:t> v brance domácích, že chytat ještě umí a právě střelu Mráze zlikvidoval.  Že by mohli občas zazlobit i domácí naznačil Vála, ale svoji příležitost trestuhodně zahodil. Skóre se měnilo v minutě 9. Postaral se o to Mráz, který za sebou nechal obránce a přesnou přihrávku servíroval Marku Vítovi, který přivedl hosty do vedení 1:0. I nadále jsme si nevěděli rady, jak nejrychlejšího muže na hřišti zastavit. Dělal si, co chtěl a ve 12. minutě Pavel Mráz výstavní střelou přes celou branku zvýšil náskok hostů na 2:0.  Začátek zápasu nám teda utekl a udržet co nejdéle čisté konto se nám moc nepovedlo. Navíc ve 24. minutě jsme nechali bez dozoru Marka Víta a ten svoji druhou brankou v utkání upravil na 3:0. Ještě než si šla mužstva na chvilku odpočinout, tak měli hosté výhodu volného přímého kopu a do této doby nejviditelnější  hráč na place Pavel Mráz z</a:t>
            </a:r>
            <a:endParaRPr lang="cs-CZ" sz="1100" b="0"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TextovéPole 2"/>
          <p:cNvSpPr txBox="1"/>
          <p:nvPr/>
        </p:nvSpPr>
        <p:spPr>
          <a:xfrm>
            <a:off x="143992" y="135376"/>
            <a:ext cx="4536504" cy="1569660"/>
          </a:xfrm>
          <a:prstGeom prst="rect">
            <a:avLst/>
          </a:prstGeom>
          <a:blipFill>
            <a:blip r:embed="rId111"/>
            <a:tile tx="0" ty="0" sx="100000" sy="100000" flip="none" algn="tl"/>
          </a:blipFill>
          <a:ln w="69850" cmpd="sng">
            <a:solidFill>
              <a:schemeClr val="accent2">
                <a:lumMod val="75000"/>
              </a:schemeClr>
            </a:solidFill>
            <a:prstDash val="sysDot"/>
          </a:ln>
          <a:effectLst>
            <a:glow rad="101600">
              <a:srgbClr val="FFFF66">
                <a:alpha val="40000"/>
              </a:srgbClr>
            </a:glow>
            <a:softEdge rad="241300"/>
          </a:effectLst>
        </p:spPr>
        <p:txBody>
          <a:bodyPr wrap="square" rtlCol="0">
            <a:spAutoFit/>
          </a:bodyPr>
          <a:lstStyle/>
          <a:p>
            <a:pPr algn="ctr"/>
            <a:r>
              <a:rPr lang="cs-CZ" sz="2400" dirty="0">
                <a:solidFill>
                  <a:srgbClr val="6600FF"/>
                </a:solidFill>
                <a:latin typeface="Arial Black" panose="020B0A04020102020204" pitchFamily="34" charset="0"/>
              </a:rPr>
              <a:t>Stará garda změřila síly s vedoucím celkem tabulky nabitým samými bývalými ligovými hráči.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Šipka dolů 16"/>
          <p:cNvSpPr/>
          <p:nvPr/>
        </p:nvSpPr>
        <p:spPr bwMode="auto">
          <a:xfrm>
            <a:off x="1999257" y="2898775"/>
            <a:ext cx="0" cy="184150"/>
          </a:xfrm>
          <a:prstGeom prst="downArrow">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cxnSp>
        <p:nvCxnSpPr>
          <p:cNvPr id="10" name="Přímá spojovací šipka 9"/>
          <p:cNvCxnSpPr/>
          <p:nvPr/>
        </p:nvCxnSpPr>
        <p:spPr bwMode="auto">
          <a:xfrm>
            <a:off x="2880296" y="6923402"/>
            <a:ext cx="1574791"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3537904" y="7075884"/>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sp>
        <p:nvSpPr>
          <p:cNvPr id="15" name="TextovéPole 14"/>
          <p:cNvSpPr txBox="1"/>
          <p:nvPr/>
        </p:nvSpPr>
        <p:spPr>
          <a:xfrm>
            <a:off x="2034837"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8</a:t>
            </a:r>
          </a:p>
        </p:txBody>
      </p:sp>
      <p:sp>
        <p:nvSpPr>
          <p:cNvPr id="21" name="TextovéPole 20"/>
          <p:cNvSpPr txBox="1"/>
          <p:nvPr/>
        </p:nvSpPr>
        <p:spPr>
          <a:xfrm>
            <a:off x="7707432"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41</a:t>
            </a:r>
          </a:p>
        </p:txBody>
      </p:sp>
      <p:pic>
        <p:nvPicPr>
          <p:cNvPr id="5122" name="Picture 175"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3" name="Picture 174"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28600"/>
          </a:xfrm>
          <a:prstGeom prst="rect">
            <a:avLst/>
          </a:prstGeom>
          <a:noFill/>
          <a:ln w="9525">
            <a:miter lim="800000"/>
            <a:headEnd/>
            <a:tailEnd/>
          </a:ln>
        </p:spPr>
      </p:pic>
      <p:pic>
        <p:nvPicPr>
          <p:cNvPr id="5124" name="Picture 173"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5" name="Picture 172"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857250"/>
            <a:ext cx="909637" cy="228600"/>
          </a:xfrm>
          <a:prstGeom prst="rect">
            <a:avLst/>
          </a:prstGeom>
          <a:noFill/>
          <a:ln w="9525">
            <a:miter lim="800000"/>
            <a:headEnd/>
            <a:tailEnd/>
          </a:ln>
        </p:spPr>
      </p:pic>
      <p:pic>
        <p:nvPicPr>
          <p:cNvPr id="5126" name="Picture 171"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7" name="Picture 170"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1047750"/>
            <a:ext cx="909637" cy="228600"/>
          </a:xfrm>
          <a:prstGeom prst="rect">
            <a:avLst/>
          </a:prstGeom>
          <a:noFill/>
          <a:ln w="9525">
            <a:miter lim="800000"/>
            <a:headEnd/>
            <a:tailEnd/>
          </a:ln>
        </p:spPr>
      </p:pic>
      <p:pic>
        <p:nvPicPr>
          <p:cNvPr id="5128" name="Picture 169"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29" name="Picture 168"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1238250"/>
            <a:ext cx="909637" cy="228600"/>
          </a:xfrm>
          <a:prstGeom prst="rect">
            <a:avLst/>
          </a:prstGeom>
          <a:noFill/>
          <a:ln w="9525">
            <a:miter lim="800000"/>
            <a:headEnd/>
            <a:tailEnd/>
          </a:ln>
        </p:spPr>
      </p:pic>
      <p:pic>
        <p:nvPicPr>
          <p:cNvPr id="5130" name="Picture 167"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1" name="Picture 166"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1428750"/>
            <a:ext cx="909637" cy="228600"/>
          </a:xfrm>
          <a:prstGeom prst="rect">
            <a:avLst/>
          </a:prstGeom>
          <a:noFill/>
          <a:ln w="9525">
            <a:miter lim="800000"/>
            <a:headEnd/>
            <a:tailEnd/>
          </a:ln>
        </p:spPr>
      </p:pic>
      <p:pic>
        <p:nvPicPr>
          <p:cNvPr id="5132" name="Picture 165"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3" name="Picture 164"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4" name="Picture 163"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5" name="Picture 162"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1619250"/>
            <a:ext cx="909637" cy="228600"/>
          </a:xfrm>
          <a:prstGeom prst="rect">
            <a:avLst/>
          </a:prstGeom>
          <a:noFill/>
          <a:ln w="9525">
            <a:miter lim="800000"/>
            <a:headEnd/>
            <a:tailEnd/>
          </a:ln>
        </p:spPr>
      </p:pic>
      <p:pic>
        <p:nvPicPr>
          <p:cNvPr id="5136" name="Picture 161"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7" name="Picture 160"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1809750"/>
            <a:ext cx="909637" cy="228600"/>
          </a:xfrm>
          <a:prstGeom prst="rect">
            <a:avLst/>
          </a:prstGeom>
          <a:noFill/>
          <a:ln w="9525">
            <a:miter lim="800000"/>
            <a:headEnd/>
            <a:tailEnd/>
          </a:ln>
        </p:spPr>
      </p:pic>
      <p:pic>
        <p:nvPicPr>
          <p:cNvPr id="5138" name="Picture 159"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39" name="Picture 158"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2000250"/>
            <a:ext cx="909637" cy="228600"/>
          </a:xfrm>
          <a:prstGeom prst="rect">
            <a:avLst/>
          </a:prstGeom>
          <a:noFill/>
          <a:ln w="9525">
            <a:miter lim="800000"/>
            <a:headEnd/>
            <a:tailEnd/>
          </a:ln>
        </p:spPr>
      </p:pic>
      <p:pic>
        <p:nvPicPr>
          <p:cNvPr id="5140" name="Picture 157"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1" name="Picture 156"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2190750"/>
            <a:ext cx="909637" cy="228600"/>
          </a:xfrm>
          <a:prstGeom prst="rect">
            <a:avLst/>
          </a:prstGeom>
          <a:noFill/>
          <a:ln w="9525">
            <a:miter lim="800000"/>
            <a:headEnd/>
            <a:tailEnd/>
          </a:ln>
        </p:spPr>
      </p:pic>
      <p:pic>
        <p:nvPicPr>
          <p:cNvPr id="5142" name="Picture 155"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3" name="Picture 154"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2381250"/>
            <a:ext cx="909637" cy="228600"/>
          </a:xfrm>
          <a:prstGeom prst="rect">
            <a:avLst/>
          </a:prstGeom>
          <a:noFill/>
          <a:ln w="9525">
            <a:miter lim="800000"/>
            <a:headEnd/>
            <a:tailEnd/>
          </a:ln>
        </p:spPr>
      </p:pic>
      <p:pic>
        <p:nvPicPr>
          <p:cNvPr id="5144" name="Picture 153"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5" name="Picture 152"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2571750"/>
            <a:ext cx="909637" cy="228600"/>
          </a:xfrm>
          <a:prstGeom prst="rect">
            <a:avLst/>
          </a:prstGeom>
          <a:noFill/>
          <a:ln w="9525">
            <a:miter lim="800000"/>
            <a:headEnd/>
            <a:tailEnd/>
          </a:ln>
        </p:spPr>
      </p:pic>
      <p:pic>
        <p:nvPicPr>
          <p:cNvPr id="5146" name="Picture 151"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7" name="Picture 150"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2762250"/>
            <a:ext cx="909637" cy="228600"/>
          </a:xfrm>
          <a:prstGeom prst="rect">
            <a:avLst/>
          </a:prstGeom>
          <a:noFill/>
          <a:ln w="9525">
            <a:miter lim="800000"/>
            <a:headEnd/>
            <a:tailEnd/>
          </a:ln>
        </p:spPr>
      </p:pic>
      <p:pic>
        <p:nvPicPr>
          <p:cNvPr id="5148" name="Picture 149"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pic>
        <p:nvPicPr>
          <p:cNvPr id="5149" name="Picture 148"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2952750"/>
            <a:ext cx="909637" cy="230188"/>
          </a:xfrm>
          <a:prstGeom prst="rect">
            <a:avLst/>
          </a:prstGeom>
          <a:noFill/>
          <a:ln w="9525">
            <a:miter lim="800000"/>
            <a:headEnd/>
            <a:tailEnd/>
          </a:ln>
        </p:spPr>
      </p:pic>
      <p:sp>
        <p:nvSpPr>
          <p:cNvPr id="4" name="TextovéPole 3"/>
          <p:cNvSpPr txBox="1"/>
          <p:nvPr/>
        </p:nvSpPr>
        <p:spPr>
          <a:xfrm>
            <a:off x="71984" y="91108"/>
            <a:ext cx="4608512" cy="707886"/>
          </a:xfrm>
          <a:prstGeom prst="rect">
            <a:avLst/>
          </a:prstGeom>
          <a:blipFill>
            <a:blip r:embed="rId31">
              <a:alphaModFix amt="70000"/>
            </a:blip>
            <a:stretch>
              <a:fillRect/>
            </a:stretch>
          </a:blipFill>
          <a:effectLst>
            <a:softEdge rad="0"/>
          </a:effectLst>
        </p:spPr>
        <p:txBody>
          <a:bodyPr wrap="square" rtlCol="0">
            <a:spAutoFit/>
          </a:bodyPr>
          <a:lstStyle/>
          <a:p>
            <a:pPr algn="ctr"/>
            <a:r>
              <a:rPr lang="cs-CZ" sz="2000" dirty="0">
                <a:solidFill>
                  <a:srgbClr val="3333CC"/>
                </a:solidFill>
                <a:latin typeface="Arial Black" panose="020B0A04020102020204" pitchFamily="34" charset="0"/>
              </a:rPr>
              <a:t>Poslední 3 zápasy mužstva dospělých</a:t>
            </a:r>
          </a:p>
        </p:txBody>
      </p:sp>
      <p:graphicFrame>
        <p:nvGraphicFramePr>
          <p:cNvPr id="7" name="Tabulka 6"/>
          <p:cNvGraphicFramePr>
            <a:graphicFrameLocks noGrp="1"/>
          </p:cNvGraphicFramePr>
          <p:nvPr>
            <p:extLst>
              <p:ext uri="{D42A27DB-BD31-4B8C-83A1-F6EECF244321}">
                <p14:modId xmlns:p14="http://schemas.microsoft.com/office/powerpoint/2010/main" val="550991757"/>
              </p:ext>
            </p:extLst>
          </p:nvPr>
        </p:nvGraphicFramePr>
        <p:xfrm>
          <a:off x="105248" y="1099220"/>
          <a:ext cx="4642597" cy="2152650"/>
        </p:xfrm>
        <a:graphic>
          <a:graphicData uri="http://schemas.openxmlformats.org/drawingml/2006/table">
            <a:tbl>
              <a:tblPr/>
              <a:tblGrid>
                <a:gridCol w="976798">
                  <a:extLst>
                    <a:ext uri="{9D8B030D-6E8A-4147-A177-3AD203B41FA5}">
                      <a16:colId xmlns:a16="http://schemas.microsoft.com/office/drawing/2014/main" val="1614260443"/>
                    </a:ext>
                  </a:extLst>
                </a:gridCol>
                <a:gridCol w="698915">
                  <a:extLst>
                    <a:ext uri="{9D8B030D-6E8A-4147-A177-3AD203B41FA5}">
                      <a16:colId xmlns:a16="http://schemas.microsoft.com/office/drawing/2014/main" val="53996786"/>
                    </a:ext>
                  </a:extLst>
                </a:gridCol>
                <a:gridCol w="1075835">
                  <a:extLst>
                    <a:ext uri="{9D8B030D-6E8A-4147-A177-3AD203B41FA5}">
                      <a16:colId xmlns:a16="http://schemas.microsoft.com/office/drawing/2014/main" val="2452292735"/>
                    </a:ext>
                  </a:extLst>
                </a:gridCol>
                <a:gridCol w="880567">
                  <a:extLst>
                    <a:ext uri="{9D8B030D-6E8A-4147-A177-3AD203B41FA5}">
                      <a16:colId xmlns:a16="http://schemas.microsoft.com/office/drawing/2014/main" val="1044795124"/>
                    </a:ext>
                  </a:extLst>
                </a:gridCol>
                <a:gridCol w="1010482">
                  <a:extLst>
                    <a:ext uri="{9D8B030D-6E8A-4147-A177-3AD203B41FA5}">
                      <a16:colId xmlns:a16="http://schemas.microsoft.com/office/drawing/2014/main" val="729892303"/>
                    </a:ext>
                  </a:extLst>
                </a:gridCol>
              </a:tblGrid>
              <a:tr h="704850">
                <a:tc>
                  <a:txBody>
                    <a:bodyPr/>
                    <a:lstStyle/>
                    <a:p>
                      <a:pPr algn="ctr" fontAlgn="ctr"/>
                      <a:r>
                        <a:rPr lang="cs-CZ" sz="1400" b="1" i="0" u="none" strike="noStrike">
                          <a:solidFill>
                            <a:srgbClr val="000000"/>
                          </a:solidFill>
                          <a:effectLst/>
                          <a:latin typeface="Berlin Sans FB Demi" panose="020E0802020502020306" pitchFamily="34" charset="0"/>
                        </a:rPr>
                        <a:t>12.5.2018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400" b="1" i="0" u="none" strike="noStrike">
                          <a:solidFill>
                            <a:srgbClr val="000000"/>
                          </a:solidFill>
                          <a:effectLst/>
                          <a:latin typeface="Berlin Sans FB Demi" panose="020E0802020502020306"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400" b="1" i="0" u="none" strike="noStrike">
                          <a:solidFill>
                            <a:srgbClr val="000000"/>
                          </a:solidFill>
                          <a:effectLst/>
                          <a:latin typeface="Berlin Sans FB Demi" panose="020E0802020502020306"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1400" b="1" i="0" u="none" strike="noStrike">
                          <a:solidFill>
                            <a:srgbClr val="000000"/>
                          </a:solidFill>
                          <a:effectLst/>
                          <a:latin typeface="Berlin Sans FB Demi" panose="020E0802020502020306" pitchFamily="34" charset="0"/>
                        </a:rPr>
                        <a:t>SK Brná, z.s.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tc>
                  <a:txBody>
                    <a:bodyPr/>
                    <a:lstStyle/>
                    <a:p>
                      <a:pPr algn="ctr" fontAlgn="ctr"/>
                      <a:r>
                        <a:rPr lang="cs-CZ" sz="2800" b="1" i="0" u="none" strike="noStrike" dirty="0">
                          <a:solidFill>
                            <a:srgbClr val="000000"/>
                          </a:solidFill>
                          <a:effectLst/>
                          <a:latin typeface="Berlin Sans FB Demi" panose="020E0802020502020306" pitchFamily="34" charset="0"/>
                        </a:rPr>
                        <a:t>4:0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2504558167"/>
                  </a:ext>
                </a:extLst>
              </a:tr>
              <a:tr h="685800">
                <a:tc>
                  <a:txBody>
                    <a:bodyPr/>
                    <a:lstStyle/>
                    <a:p>
                      <a:pPr algn="ctr" fontAlgn="ctr"/>
                      <a:r>
                        <a:rPr lang="cs-CZ" sz="1400" b="1" i="0" u="none" strike="noStrike">
                          <a:solidFill>
                            <a:srgbClr val="000000"/>
                          </a:solidFill>
                          <a:effectLst/>
                          <a:latin typeface="Berlin Sans FB Demi" panose="020E0802020502020306" pitchFamily="34" charset="0"/>
                        </a:rPr>
                        <a:t>20.5.2018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400" b="1" i="0" u="none" strike="noStrike">
                          <a:solidFill>
                            <a:srgbClr val="000000"/>
                          </a:solidFill>
                          <a:effectLst/>
                          <a:latin typeface="Berlin Sans FB Demi" panose="020E0802020502020306" pitchFamily="34" charset="0"/>
                        </a:rPr>
                        <a:t>neděle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400" b="1" i="0" u="none" strike="noStrike">
                          <a:solidFill>
                            <a:srgbClr val="000000"/>
                          </a:solidFill>
                          <a:effectLst/>
                          <a:latin typeface="Berlin Sans FB Demi" panose="020E0802020502020306" pitchFamily="34" charset="0"/>
                        </a:rPr>
                        <a:t>FK Litoměřicko B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400" b="1" i="0" u="none" strike="noStrike" dirty="0">
                          <a:solidFill>
                            <a:srgbClr val="000000"/>
                          </a:solidFill>
                          <a:effectLst/>
                          <a:latin typeface="Berlin Sans FB Demi" panose="020E0802020502020306"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2800" b="1" i="0" u="none" strike="noStrike" dirty="0">
                          <a:solidFill>
                            <a:srgbClr val="000000"/>
                          </a:solidFill>
                          <a:effectLst/>
                          <a:latin typeface="Berlin Sans FB Demi" panose="020E0802020502020306" pitchFamily="34" charset="0"/>
                        </a:rPr>
                        <a:t>0:1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766213224"/>
                  </a:ext>
                </a:extLst>
              </a:tr>
              <a:tr h="762000">
                <a:tc>
                  <a:txBody>
                    <a:bodyPr/>
                    <a:lstStyle/>
                    <a:p>
                      <a:pPr algn="ctr" fontAlgn="ctr"/>
                      <a:r>
                        <a:rPr lang="cs-CZ" sz="1400" b="1" i="0" u="none" strike="noStrike">
                          <a:solidFill>
                            <a:srgbClr val="000000"/>
                          </a:solidFill>
                          <a:effectLst/>
                          <a:latin typeface="Berlin Sans FB Demi" panose="020E0802020502020306" pitchFamily="34" charset="0"/>
                        </a:rPr>
                        <a:t>26.5.2018</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400" b="1" i="0" u="none" strike="noStrike">
                          <a:solidFill>
                            <a:srgbClr val="000000"/>
                          </a:solidFill>
                          <a:effectLst/>
                          <a:latin typeface="Berlin Sans FB Demi" panose="020E0802020502020306" pitchFamily="34" charset="0"/>
                        </a:rPr>
                        <a:t>sobota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400" b="1" i="0" u="none" strike="noStrike">
                          <a:solidFill>
                            <a:srgbClr val="000000"/>
                          </a:solidFill>
                          <a:effectLst/>
                          <a:latin typeface="Berlin Sans FB Demi" panose="020E0802020502020306" pitchFamily="34" charset="0"/>
                        </a:rPr>
                        <a:t>FK Slavoj Žatec</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1400" b="1" i="0" u="none" strike="noStrike">
                          <a:solidFill>
                            <a:srgbClr val="000000"/>
                          </a:solidFill>
                          <a:effectLst/>
                          <a:latin typeface="Berlin Sans FB Demi" panose="020E0802020502020306" pitchFamily="34" charset="0"/>
                        </a:rPr>
                        <a:t>SK Štětí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tc>
                  <a:txBody>
                    <a:bodyPr/>
                    <a:lstStyle/>
                    <a:p>
                      <a:pPr algn="ctr" fontAlgn="ctr"/>
                      <a:r>
                        <a:rPr lang="cs-CZ" sz="2800" b="1" i="0" u="none" strike="noStrike" dirty="0">
                          <a:solidFill>
                            <a:srgbClr val="000000"/>
                          </a:solidFill>
                          <a:effectLst/>
                          <a:latin typeface="Berlin Sans FB Demi" panose="020E0802020502020306" pitchFamily="34" charset="0"/>
                        </a:rPr>
                        <a:t>2:4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CC"/>
                    </a:solidFill>
                  </a:tcPr>
                </a:tc>
                <a:extLst>
                  <a:ext uri="{0D108BD9-81ED-4DB2-BD59-A6C34878D82A}">
                    <a16:rowId xmlns:a16="http://schemas.microsoft.com/office/drawing/2014/main" val="1771553398"/>
                  </a:ext>
                </a:extLst>
              </a:tr>
            </a:tbl>
          </a:graphicData>
        </a:graphic>
      </p:graphicFrame>
      <p:graphicFrame>
        <p:nvGraphicFramePr>
          <p:cNvPr id="37" name="Tabulka 36">
            <a:extLst>
              <a:ext uri="{FF2B5EF4-FFF2-40B4-BE49-F238E27FC236}">
                <a16:creationId xmlns:a16="http://schemas.microsoft.com/office/drawing/2014/main" id="{438B49E0-B997-461B-836D-89ED0F8A0DC8}"/>
              </a:ext>
            </a:extLst>
          </p:cNvPr>
          <p:cNvGraphicFramePr>
            <a:graphicFrameLocks noGrp="1"/>
          </p:cNvGraphicFramePr>
          <p:nvPr>
            <p:extLst>
              <p:ext uri="{D42A27DB-BD31-4B8C-83A1-F6EECF244321}">
                <p14:modId xmlns:p14="http://schemas.microsoft.com/office/powerpoint/2010/main" val="2203104958"/>
              </p:ext>
            </p:extLst>
          </p:nvPr>
        </p:nvGraphicFramePr>
        <p:xfrm>
          <a:off x="5544592" y="3362052"/>
          <a:ext cx="4617419" cy="3569816"/>
        </p:xfrm>
        <a:graphic>
          <a:graphicData uri="http://schemas.openxmlformats.org/drawingml/2006/table">
            <a:tbl>
              <a:tblPr/>
              <a:tblGrid>
                <a:gridCol w="571261">
                  <a:extLst>
                    <a:ext uri="{9D8B030D-6E8A-4147-A177-3AD203B41FA5}">
                      <a16:colId xmlns:a16="http://schemas.microsoft.com/office/drawing/2014/main" val="4035041799"/>
                    </a:ext>
                  </a:extLst>
                </a:gridCol>
                <a:gridCol w="571261">
                  <a:extLst>
                    <a:ext uri="{9D8B030D-6E8A-4147-A177-3AD203B41FA5}">
                      <a16:colId xmlns:a16="http://schemas.microsoft.com/office/drawing/2014/main" val="3945868842"/>
                    </a:ext>
                  </a:extLst>
                </a:gridCol>
                <a:gridCol w="666585">
                  <a:extLst>
                    <a:ext uri="{9D8B030D-6E8A-4147-A177-3AD203B41FA5}">
                      <a16:colId xmlns:a16="http://schemas.microsoft.com/office/drawing/2014/main" val="2532320613"/>
                    </a:ext>
                  </a:extLst>
                </a:gridCol>
                <a:gridCol w="549837">
                  <a:extLst>
                    <a:ext uri="{9D8B030D-6E8A-4147-A177-3AD203B41FA5}">
                      <a16:colId xmlns:a16="http://schemas.microsoft.com/office/drawing/2014/main" val="3495000097"/>
                    </a:ext>
                  </a:extLst>
                </a:gridCol>
                <a:gridCol w="571261">
                  <a:extLst>
                    <a:ext uri="{9D8B030D-6E8A-4147-A177-3AD203B41FA5}">
                      <a16:colId xmlns:a16="http://schemas.microsoft.com/office/drawing/2014/main" val="3172927102"/>
                    </a:ext>
                  </a:extLst>
                </a:gridCol>
                <a:gridCol w="571261">
                  <a:extLst>
                    <a:ext uri="{9D8B030D-6E8A-4147-A177-3AD203B41FA5}">
                      <a16:colId xmlns:a16="http://schemas.microsoft.com/office/drawing/2014/main" val="369331185"/>
                    </a:ext>
                  </a:extLst>
                </a:gridCol>
                <a:gridCol w="571261">
                  <a:extLst>
                    <a:ext uri="{9D8B030D-6E8A-4147-A177-3AD203B41FA5}">
                      <a16:colId xmlns:a16="http://schemas.microsoft.com/office/drawing/2014/main" val="1218693939"/>
                    </a:ext>
                  </a:extLst>
                </a:gridCol>
                <a:gridCol w="544692">
                  <a:extLst>
                    <a:ext uri="{9D8B030D-6E8A-4147-A177-3AD203B41FA5}">
                      <a16:colId xmlns:a16="http://schemas.microsoft.com/office/drawing/2014/main" val="613626728"/>
                    </a:ext>
                  </a:extLst>
                </a:gridCol>
              </a:tblGrid>
              <a:tr h="475691">
                <a:tc gridSpan="8">
                  <a:txBody>
                    <a:bodyPr/>
                    <a:lstStyle/>
                    <a:p>
                      <a:pPr algn="ctr" fontAlgn="ctr"/>
                      <a:r>
                        <a:rPr lang="cs-CZ" sz="1200" b="0" i="0" u="none" strike="noStrike" dirty="0">
                          <a:solidFill>
                            <a:srgbClr val="000000"/>
                          </a:solidFill>
                          <a:effectLst/>
                          <a:latin typeface="Arial Black" panose="020B0A04020102020204" pitchFamily="34" charset="0"/>
                        </a:rPr>
                        <a:t>Turnaj mladší přípravky Libochovice 19.5.2018                                                                     Skupina o 13. – 16. místo „H“ pohár</a:t>
                      </a:r>
                    </a:p>
                  </a:txBody>
                  <a:tcPr marL="3152" marR="3152" marT="3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26305605"/>
                  </a:ext>
                </a:extLst>
              </a:tr>
              <a:tr h="632443">
                <a:tc>
                  <a:txBody>
                    <a:bodyPr/>
                    <a:lstStyle/>
                    <a:p>
                      <a:pPr algn="ctr" fontAlgn="ctr"/>
                      <a:r>
                        <a:rPr lang="cs-CZ" sz="800" b="0" i="0" u="none" strike="noStrike" dirty="0">
                          <a:solidFill>
                            <a:srgbClr val="000000"/>
                          </a:solidFill>
                          <a:effectLst/>
                          <a:latin typeface="Arial Black" panose="020B0A04020102020204" pitchFamily="34" charset="0"/>
                        </a:rPr>
                        <a:t> </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900" b="1" i="0" u="none" strike="noStrike" dirty="0">
                          <a:solidFill>
                            <a:srgbClr val="009900"/>
                          </a:solidFill>
                          <a:effectLst/>
                          <a:latin typeface="Arial Black" panose="020B0A04020102020204" pitchFamily="34" charset="0"/>
                        </a:rPr>
                        <a:t> SK Štětí</a:t>
                      </a:r>
                    </a:p>
                    <a:p>
                      <a:pPr algn="ctr" fontAlgn="ctr"/>
                      <a:r>
                        <a:rPr lang="cs-CZ" sz="900" b="1" i="0" u="none" strike="noStrike" dirty="0">
                          <a:solidFill>
                            <a:srgbClr val="009900"/>
                          </a:solidFill>
                          <a:effectLst/>
                          <a:latin typeface="Arial Black" panose="020B0A04020102020204" pitchFamily="34" charset="0"/>
                        </a:rPr>
                        <a:t>B  </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9900"/>
                          </a:solidFill>
                          <a:effectLst/>
                          <a:latin typeface="Arial Black" panose="020B0A04020102020204" pitchFamily="34" charset="0"/>
                        </a:rPr>
                        <a:t>Úštěk</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9900"/>
                          </a:solidFill>
                          <a:effectLst/>
                          <a:latin typeface="Arial Black" panose="020B0A04020102020204" pitchFamily="34" charset="0"/>
                        </a:rPr>
                        <a:t>Peruc</a:t>
                      </a:r>
                      <a:endParaRPr lang="cs-CZ" sz="800" b="1" i="0" u="none" strike="noStrike" dirty="0">
                        <a:solidFill>
                          <a:srgbClr val="0099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9900"/>
                          </a:solidFill>
                          <a:effectLst/>
                          <a:latin typeface="Arial Black" panose="020B0A04020102020204" pitchFamily="34" charset="0"/>
                        </a:rPr>
                        <a:t>Libochovice</a:t>
                      </a:r>
                      <a:endParaRPr lang="cs-CZ" sz="800" b="1" i="0" u="none" strike="noStrike" dirty="0">
                        <a:solidFill>
                          <a:srgbClr val="0099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0" i="0" u="none" strike="noStrike" dirty="0">
                          <a:solidFill>
                            <a:srgbClr val="009900"/>
                          </a:solidFill>
                          <a:effectLst/>
                          <a:latin typeface="Arial Black" panose="020B0A04020102020204" pitchFamily="34" charset="0"/>
                        </a:rPr>
                        <a:t>Body</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dirty="0">
                          <a:solidFill>
                            <a:srgbClr val="009900"/>
                          </a:solidFill>
                          <a:effectLst/>
                          <a:latin typeface="Arial Black" panose="020B0A04020102020204" pitchFamily="34" charset="0"/>
                        </a:rPr>
                        <a:t>Skóre</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dirty="0">
                          <a:solidFill>
                            <a:srgbClr val="009900"/>
                          </a:solidFill>
                          <a:effectLst/>
                          <a:latin typeface="Arial Black" panose="020B0A04020102020204" pitchFamily="34" charset="0"/>
                        </a:rPr>
                        <a:t>Pořadí</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061320974"/>
                  </a:ext>
                </a:extLst>
              </a:tr>
              <a:tr h="632443">
                <a:tc>
                  <a:txBody>
                    <a:bodyPr/>
                    <a:lstStyle/>
                    <a:p>
                      <a:pPr algn="ctr" fontAlgn="ctr"/>
                      <a:r>
                        <a:rPr lang="cs-CZ" sz="900" b="1" i="0" u="none" strike="noStrike" dirty="0">
                          <a:solidFill>
                            <a:srgbClr val="009900"/>
                          </a:solidFill>
                          <a:effectLst/>
                          <a:latin typeface="Arial Black" panose="020B0A04020102020204" pitchFamily="34" charset="0"/>
                        </a:rPr>
                        <a:t> SK Štětí</a:t>
                      </a:r>
                    </a:p>
                    <a:p>
                      <a:pPr algn="ctr" fontAlgn="ctr"/>
                      <a:r>
                        <a:rPr lang="cs-CZ" sz="900" b="1" i="0" u="none" strike="noStrike" dirty="0">
                          <a:solidFill>
                            <a:srgbClr val="009900"/>
                          </a:solidFill>
                          <a:effectLst/>
                          <a:latin typeface="Arial Black" panose="020B0A04020102020204" pitchFamily="34" charset="0"/>
                        </a:rPr>
                        <a:t>B  </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2:12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1:12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5:16</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0</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8:40</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4</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414356"/>
                  </a:ext>
                </a:extLst>
              </a:tr>
              <a:tr h="632443">
                <a:tc>
                  <a:txBody>
                    <a:bodyPr/>
                    <a:lstStyle/>
                    <a:p>
                      <a:pPr algn="ctr" fontAlgn="ctr"/>
                      <a:r>
                        <a:rPr lang="cs-CZ" sz="900" b="1" i="0" u="none" strike="noStrike" dirty="0">
                          <a:solidFill>
                            <a:srgbClr val="009900"/>
                          </a:solidFill>
                          <a:effectLst/>
                          <a:latin typeface="Arial Black" panose="020B0A04020102020204" pitchFamily="34" charset="0"/>
                        </a:rPr>
                        <a:t>Úštěk</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12:2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7:2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2:4</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6</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21:8</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2</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14350"/>
                  </a:ext>
                </a:extLst>
              </a:tr>
              <a:tr h="632443">
                <a:tc>
                  <a:txBody>
                    <a:bodyPr/>
                    <a:lstStyle/>
                    <a:p>
                      <a:pPr algn="ctr" fontAlgn="ctr"/>
                      <a:r>
                        <a:rPr lang="cs-CZ" sz="900" b="1" i="0" u="none" strike="noStrike" dirty="0">
                          <a:solidFill>
                            <a:srgbClr val="009900"/>
                          </a:solidFill>
                          <a:effectLst/>
                          <a:latin typeface="Arial Black" panose="020B0A04020102020204" pitchFamily="34" charset="0"/>
                        </a:rPr>
                        <a:t>Peruc</a:t>
                      </a:r>
                      <a:endParaRPr lang="cs-CZ" sz="700" b="1" i="0" u="none" strike="noStrike" dirty="0">
                        <a:solidFill>
                          <a:srgbClr val="009900"/>
                        </a:solidFill>
                        <a:effectLst/>
                        <a:latin typeface="Arial Black" panose="020B0A04020102020204" pitchFamily="34" charset="0"/>
                      </a:endParaRP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12:1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2:7</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1:12</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3</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15:20</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3</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502213"/>
                  </a:ext>
                </a:extLst>
              </a:tr>
              <a:tr h="564353">
                <a:tc>
                  <a:txBody>
                    <a:bodyPr/>
                    <a:lstStyle/>
                    <a:p>
                      <a:pPr algn="ctr" fontAlgn="ctr"/>
                      <a:r>
                        <a:rPr lang="cs-CZ" sz="900" b="1" i="0" u="none" strike="noStrike" dirty="0">
                          <a:solidFill>
                            <a:srgbClr val="009900"/>
                          </a:solidFill>
                          <a:effectLst/>
                          <a:latin typeface="Arial Black" panose="020B0A04020102020204" pitchFamily="34" charset="0"/>
                        </a:rPr>
                        <a:t>Libochovice</a:t>
                      </a:r>
                      <a:endParaRPr lang="cs-CZ" sz="600" b="1" i="0" u="none" strike="noStrike" dirty="0">
                        <a:solidFill>
                          <a:srgbClr val="009900"/>
                        </a:solidFill>
                        <a:effectLst/>
                        <a:latin typeface="Arial Black" panose="020B0A04020102020204" pitchFamily="34" charset="0"/>
                      </a:endParaRP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16:5</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4:2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12:1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400" b="1" i="0" u="none" strike="noStrike" dirty="0">
                          <a:solidFill>
                            <a:srgbClr val="000000"/>
                          </a:solidFill>
                          <a:effectLst/>
                          <a:latin typeface="Arial Black" panose="020B0A04020102020204" pitchFamily="34" charset="0"/>
                        </a:rPr>
                        <a:t>9</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32:8</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1</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739524"/>
                  </a:ext>
                </a:extLst>
              </a:tr>
            </a:tbl>
          </a:graphicData>
        </a:graphic>
      </p:graphicFrame>
      <p:sp>
        <p:nvSpPr>
          <p:cNvPr id="2" name="TextovéPole 1">
            <a:extLst>
              <a:ext uri="{FF2B5EF4-FFF2-40B4-BE49-F238E27FC236}">
                <a16:creationId xmlns:a16="http://schemas.microsoft.com/office/drawing/2014/main" id="{CEAC73B3-6167-4645-830B-C37FC8936834}"/>
              </a:ext>
            </a:extLst>
          </p:cNvPr>
          <p:cNvSpPr txBox="1"/>
          <p:nvPr/>
        </p:nvSpPr>
        <p:spPr>
          <a:xfrm>
            <a:off x="5544592" y="91108"/>
            <a:ext cx="4617419" cy="1569660"/>
          </a:xfrm>
          <a:prstGeom prst="rect">
            <a:avLst/>
          </a:prstGeom>
          <a:pattFill prst="diagBrick">
            <a:fgClr>
              <a:srgbClr val="FF99FF"/>
            </a:fgClr>
            <a:bgClr>
              <a:schemeClr val="bg1"/>
            </a:bgClr>
          </a:pattFill>
          <a:ln w="47625">
            <a:solidFill>
              <a:schemeClr val="accent1"/>
            </a:solidFill>
          </a:ln>
          <a:effectLst>
            <a:softEdge rad="0"/>
          </a:effectLst>
        </p:spPr>
        <p:txBody>
          <a:bodyPr wrap="square" rtlCol="0">
            <a:spAutoFit/>
          </a:bodyPr>
          <a:lstStyle/>
          <a:p>
            <a:pPr algn="ctr"/>
            <a:r>
              <a:rPr lang="cs-CZ" sz="2400" dirty="0" err="1">
                <a:latin typeface="Berlin Sans FB Demi" panose="020E0802020502020306" pitchFamily="34" charset="0"/>
              </a:rPr>
              <a:t>Minipřípravka</a:t>
            </a:r>
            <a:r>
              <a:rPr lang="cs-CZ" sz="2400" dirty="0">
                <a:latin typeface="Berlin Sans FB Demi" panose="020E0802020502020306" pitchFamily="34" charset="0"/>
              </a:rPr>
              <a:t> statečně bojovala na turnaji o celkové umístění s o něco staršími soupeři. </a:t>
            </a:r>
          </a:p>
        </p:txBody>
      </p:sp>
      <p:sp>
        <p:nvSpPr>
          <p:cNvPr id="3" name="TextovéPole 2">
            <a:extLst>
              <a:ext uri="{FF2B5EF4-FFF2-40B4-BE49-F238E27FC236}">
                <a16:creationId xmlns:a16="http://schemas.microsoft.com/office/drawing/2014/main" id="{E4E2789E-4AF4-433C-9ED1-ECE1D5F49BD4}"/>
              </a:ext>
            </a:extLst>
          </p:cNvPr>
          <p:cNvSpPr txBox="1"/>
          <p:nvPr/>
        </p:nvSpPr>
        <p:spPr>
          <a:xfrm>
            <a:off x="5544592" y="1864013"/>
            <a:ext cx="4617418" cy="1323439"/>
          </a:xfrm>
          <a:prstGeom prst="rect">
            <a:avLst/>
          </a:prstGeom>
          <a:solidFill>
            <a:srgbClr val="FFFFCC"/>
          </a:solidFill>
          <a:effectLst>
            <a:softEdge rad="0"/>
          </a:effectLst>
        </p:spPr>
        <p:txBody>
          <a:bodyPr wrap="square" rtlCol="0">
            <a:spAutoFit/>
          </a:bodyPr>
          <a:lstStyle/>
          <a:p>
            <a:r>
              <a:rPr lang="cs-CZ" sz="2000" u="sng" dirty="0">
                <a:latin typeface="Arial Black" panose="020B0A04020102020204" pitchFamily="34" charset="0"/>
              </a:rPr>
              <a:t>Sestava:</a:t>
            </a:r>
            <a:r>
              <a:rPr lang="cs-CZ" sz="2000" dirty="0">
                <a:latin typeface="Arial Black" panose="020B0A04020102020204" pitchFamily="34" charset="0"/>
              </a:rPr>
              <a:t> Patrik Horáček, Králík Sebastian, Petr </a:t>
            </a:r>
            <a:r>
              <a:rPr lang="cs-CZ" sz="2000" dirty="0" err="1">
                <a:latin typeface="Arial Black" panose="020B0A04020102020204" pitchFamily="34" charset="0"/>
              </a:rPr>
              <a:t>Macoszek</a:t>
            </a:r>
            <a:r>
              <a:rPr lang="cs-CZ" sz="2000" dirty="0">
                <a:latin typeface="Arial Black" panose="020B0A04020102020204" pitchFamily="34" charset="0"/>
              </a:rPr>
              <a:t>, Jan </a:t>
            </a:r>
            <a:r>
              <a:rPr lang="cs-CZ" sz="2000" dirty="0" err="1">
                <a:latin typeface="Arial Black" panose="020B0A04020102020204" pitchFamily="34" charset="0"/>
              </a:rPr>
              <a:t>Suchitra</a:t>
            </a:r>
            <a:r>
              <a:rPr lang="cs-CZ" sz="2000" dirty="0">
                <a:latin typeface="Arial Black" panose="020B0A04020102020204" pitchFamily="34" charset="0"/>
              </a:rPr>
              <a:t>, Marek Štefl, Veronika, Oliver Trutnovský  </a:t>
            </a:r>
            <a:endParaRPr lang="cs-CZ" sz="1800" dirty="0">
              <a:latin typeface="Arial Black" panose="020B0A04020102020204" pitchFamily="34" charset="0"/>
            </a:endParaRPr>
          </a:p>
        </p:txBody>
      </p:sp>
      <p:sp>
        <p:nvSpPr>
          <p:cNvPr id="5" name="TextovéPole 4"/>
          <p:cNvSpPr txBox="1"/>
          <p:nvPr/>
        </p:nvSpPr>
        <p:spPr>
          <a:xfrm>
            <a:off x="99923" y="3403476"/>
            <a:ext cx="4642599" cy="3539430"/>
          </a:xfrm>
          <a:prstGeom prst="rect">
            <a:avLst/>
          </a:prstGeom>
          <a:pattFill prst="dashUpDiag">
            <a:fgClr>
              <a:srgbClr val="FF66FF"/>
            </a:fgClr>
            <a:bgClr>
              <a:schemeClr val="bg1"/>
            </a:bgClr>
          </a:pattFill>
          <a:effectLst>
            <a:softEdge rad="0"/>
          </a:effectLst>
        </p:spPr>
        <p:txBody>
          <a:bodyPr wrap="square" rtlCol="0">
            <a:spAutoFit/>
          </a:bodyPr>
          <a:lstStyle/>
          <a:p>
            <a:pPr algn="just"/>
            <a:r>
              <a:rPr lang="cs-CZ" sz="1400" dirty="0">
                <a:latin typeface="Arial Black" panose="020B0A04020102020204" pitchFamily="34" charset="0"/>
              </a:rPr>
              <a:t>Poslední 3 utkání mužstva dospělých byla vítězná. Po porážce v Bílině si tým vylepšil náladu doma proti </a:t>
            </a:r>
            <a:r>
              <a:rPr lang="cs-CZ" sz="1400" dirty="0" err="1">
                <a:latin typeface="Arial Black" panose="020B0A04020102020204" pitchFamily="34" charset="0"/>
              </a:rPr>
              <a:t>Brné</a:t>
            </a:r>
            <a:r>
              <a:rPr lang="cs-CZ" sz="1400" dirty="0">
                <a:latin typeface="Arial Black" panose="020B0A04020102020204" pitchFamily="34" charset="0"/>
              </a:rPr>
              <a:t>  a sílu mužstvo prokázalo i o týden později v proti Litoměřické rezervě na jeho hřišti. Soupeř posílen o borce A týmu a naopak my bez zraněných i Marka Fausta, který dle dohody nemohl proti mateřskému klubu nastoupit. Před týdnem jsme dobrou formu potvrdili v Žatci, kde jsme celkem v klidu dokázali vyhrát. Vedli jsme 3:0 a 4:1. Obě </a:t>
            </a:r>
            <a:r>
              <a:rPr lang="cs-CZ" sz="1400" dirty="0" smtClean="0">
                <a:latin typeface="Arial Black" panose="020B0A04020102020204" pitchFamily="34" charset="0"/>
              </a:rPr>
              <a:t>branky </a:t>
            </a:r>
            <a:r>
              <a:rPr lang="cs-CZ" sz="1400" dirty="0">
                <a:latin typeface="Arial Black" panose="020B0A04020102020204" pitchFamily="34" charset="0"/>
              </a:rPr>
              <a:t>domácích byli navíc vlastní. Do  konce jsou ještě 3 kola. Soupeře lehké nemáme, ale hrát budeme o 9 bodů. Dnes Krupka, za týden Srbice na jejich umělce a poslední kolo doma proti Perštejnu 16.5.2018 10:15.</a:t>
            </a:r>
          </a:p>
        </p:txBody>
      </p:sp>
    </p:spTree>
  </p:cSld>
  <p:clrMapOvr>
    <a:masterClrMapping/>
  </p:clrMapOvr>
  <p:transition>
    <p:dissolv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520" name="Text Box 1944"/>
          <p:cNvSpPr txBox="1">
            <a:spLocks noChangeArrowheads="1"/>
          </p:cNvSpPr>
          <p:nvPr/>
        </p:nvSpPr>
        <p:spPr bwMode="auto">
          <a:xfrm>
            <a:off x="441824" y="16954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6222" name="TextovéPole 9"/>
          <p:cNvSpPr txBox="1">
            <a:spLocks noChangeArrowheads="1"/>
          </p:cNvSpPr>
          <p:nvPr/>
        </p:nvSpPr>
        <p:spPr bwMode="auto">
          <a:xfrm>
            <a:off x="889963" y="1458913"/>
            <a:ext cx="45761" cy="276985"/>
          </a:xfrm>
          <a:prstGeom prst="rect">
            <a:avLst/>
          </a:prstGeom>
          <a:noFill/>
          <a:ln w="9525">
            <a:noFill/>
            <a:miter lim="800000"/>
            <a:headEnd/>
            <a:tailEnd/>
          </a:ln>
        </p:spPr>
        <p:txBody>
          <a:bodyPr lIns="91425" tIns="45713" rIns="91425" bIns="45713">
            <a:spAutoFit/>
          </a:bodyPr>
          <a:lstStyle/>
          <a:p>
            <a:pPr algn="ctr" eaLnBrk="0" hangingPunct="0"/>
            <a:endParaRPr lang="cs-CZ" dirty="0"/>
          </a:p>
        </p:txBody>
      </p:sp>
      <p:sp>
        <p:nvSpPr>
          <p:cNvPr id="15" name="Vodorovný svitek 14"/>
          <p:cNvSpPr/>
          <p:nvPr/>
        </p:nvSpPr>
        <p:spPr bwMode="auto">
          <a:xfrm>
            <a:off x="-1762603" y="5275263"/>
            <a:ext cx="79" cy="184666"/>
          </a:xfrm>
          <a:prstGeom prst="horizontalScroll">
            <a:avLst/>
          </a:prstGeom>
          <a:noFill/>
          <a:ln w="9525" cap="flat" cmpd="sng" algn="ctr">
            <a:noFill/>
            <a:prstDash val="solid"/>
            <a:round/>
            <a:headEnd type="none" w="med" len="med"/>
            <a:tailEnd type="none" w="med" len="med"/>
          </a:ln>
          <a:effectLst>
            <a:outerShdw dist="45791" dir="2021404" algn="ctr" rotWithShape="0">
              <a:srgbClr val="9999FF"/>
            </a:outerShdw>
          </a:effectLst>
        </p:spPr>
        <p:txBody>
          <a:bodyPr wrap="none" lIns="0" tIns="0" rIns="0" bIns="0">
            <a:spAutoFit/>
          </a:bodyPr>
          <a:lstStyle/>
          <a:p>
            <a:pPr algn="ctr" eaLnBrk="0" hangingPunct="0">
              <a:defRPr/>
            </a:pPr>
            <a:endParaRPr lang="cs-CZ" dirty="0">
              <a:effectLst>
                <a:outerShdw blurRad="38100" dist="38100" dir="2700000" algn="tl">
                  <a:srgbClr val="000000">
                    <a:alpha val="43137"/>
                  </a:srgbClr>
                </a:outerShdw>
              </a:effectLst>
            </a:endParaRPr>
          </a:p>
        </p:txBody>
      </p:sp>
      <p:sp>
        <p:nvSpPr>
          <p:cNvPr id="12" name="Text Box 1944"/>
          <p:cNvSpPr txBox="1">
            <a:spLocks noChangeArrowheads="1"/>
          </p:cNvSpPr>
          <p:nvPr/>
        </p:nvSpPr>
        <p:spPr bwMode="auto">
          <a:xfrm>
            <a:off x="744790" y="2000250"/>
            <a:ext cx="181794" cy="279164"/>
          </a:xfrm>
          <a:prstGeom prst="rect">
            <a:avLst/>
          </a:prstGeom>
          <a:noFill/>
          <a:ln w="76200" algn="ctr">
            <a:noFill/>
            <a:miter lim="800000"/>
            <a:headEnd/>
            <a:tailEnd/>
          </a:ln>
          <a:effectLst/>
        </p:spPr>
        <p:txBody>
          <a:bodyPr wrap="none" lIns="89986" tIns="46792" rIns="89986" bIns="46792">
            <a:spAutoFit/>
          </a:bodyPr>
          <a:lstStyle/>
          <a:p>
            <a:pPr eaLnBrk="0" hangingPunct="0">
              <a:defRPr/>
            </a:pPr>
            <a:endParaRPr lang="cs-CZ" dirty="0">
              <a:effectLst>
                <a:outerShdw blurRad="38100" dist="38100" dir="2700000" algn="tl">
                  <a:srgbClr val="C0C0C0"/>
                </a:outerShdw>
              </a:effectLst>
              <a:latin typeface="Century Gothic" pitchFamily="34" charset="0"/>
            </a:endParaRPr>
          </a:p>
        </p:txBody>
      </p:sp>
      <p:sp>
        <p:nvSpPr>
          <p:cNvPr id="18" name="TextovéPole 17"/>
          <p:cNvSpPr txBox="1"/>
          <p:nvPr/>
        </p:nvSpPr>
        <p:spPr>
          <a:xfrm>
            <a:off x="7589704" y="7004456"/>
            <a:ext cx="178917"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9</a:t>
            </a:r>
          </a:p>
        </p:txBody>
      </p:sp>
      <p:sp>
        <p:nvSpPr>
          <p:cNvPr id="13" name="TextovéPole 12"/>
          <p:cNvSpPr txBox="1"/>
          <p:nvPr/>
        </p:nvSpPr>
        <p:spPr>
          <a:xfrm>
            <a:off x="1748537" y="7004456"/>
            <a:ext cx="429448" cy="215444"/>
          </a:xfrm>
          <a:prstGeom prst="rect">
            <a:avLst/>
          </a:prstGeom>
          <a:noFill/>
          <a:ln>
            <a:solidFill>
              <a:schemeClr val="tx1"/>
            </a:solidFill>
          </a:ln>
        </p:spPr>
        <p:txBody>
          <a:bodyPr wrap="square" rtlCol="0">
            <a:spAutoFit/>
          </a:bodyPr>
          <a:lstStyle/>
          <a:p>
            <a:pPr algn="ctr"/>
            <a:r>
              <a:rPr lang="cs-CZ" sz="800" dirty="0">
                <a:latin typeface="Bookman Old Style" pitchFamily="18" charset="0"/>
              </a:rPr>
              <a:t>40</a:t>
            </a:r>
          </a:p>
        </p:txBody>
      </p:sp>
      <p:cxnSp>
        <p:nvCxnSpPr>
          <p:cNvPr id="17" name="Přímá spojovací šipka 16"/>
          <p:cNvCxnSpPr/>
          <p:nvPr/>
        </p:nvCxnSpPr>
        <p:spPr bwMode="auto">
          <a:xfrm>
            <a:off x="9120724" y="7003876"/>
            <a:ext cx="93047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16" name="Přímá spojovací šipka 15"/>
          <p:cNvCxnSpPr/>
          <p:nvPr/>
        </p:nvCxnSpPr>
        <p:spPr bwMode="auto">
          <a:xfrm>
            <a:off x="7679163" y="7113728"/>
            <a:ext cx="858896"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0" name="Přímá spojovací šipka 19"/>
          <p:cNvCxnSpPr/>
          <p:nvPr/>
        </p:nvCxnSpPr>
        <p:spPr bwMode="auto">
          <a:xfrm>
            <a:off x="8691276" y="6859860"/>
            <a:ext cx="1145194"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cxnSp>
        <p:nvCxnSpPr>
          <p:cNvPr id="22" name="Přímá spojovací šipka 21"/>
          <p:cNvCxnSpPr/>
          <p:nvPr/>
        </p:nvCxnSpPr>
        <p:spPr bwMode="auto">
          <a:xfrm>
            <a:off x="8619701" y="6859860"/>
            <a:ext cx="1073620" cy="0"/>
          </a:xfrm>
          <a:prstGeom prst="straightConnector1">
            <a:avLst/>
          </a:prstGeom>
          <a:noFill/>
          <a:ln w="9525" cap="flat" cmpd="sng" algn="ctr">
            <a:noFill/>
            <a:prstDash val="solid"/>
            <a:round/>
            <a:headEnd type="none" w="med" len="med"/>
            <a:tailEnd type="arrow"/>
          </a:ln>
          <a:effectLst>
            <a:outerShdw dist="45791" dir="2021404" algn="ctr" rotWithShape="0">
              <a:srgbClr val="9999FF"/>
            </a:outerShdw>
          </a:effectLst>
        </p:spPr>
      </p:cxnSp>
      <p:pic>
        <p:nvPicPr>
          <p:cNvPr id="6146" name="Picture 171" hidden="1"/>
          <p:cNvPicPr preferRelativeResize="0">
            <a:picLocks noChangeArrowheads="1" noChangeShapeType="1"/>
          </p:cNvPicPr>
          <p:nvPr/>
        </p:nvPicPr>
        <p:blipFill>
          <a:blip r:embed="rId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7" name="Picture 170" hidden="1"/>
          <p:cNvPicPr preferRelativeResize="0">
            <a:picLocks noChangeArrowheads="1" noChangeShapeType="1"/>
          </p:cNvPicPr>
          <p:nvPr/>
        </p:nvPicPr>
        <p:blipFill>
          <a:blip r:embed="rId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8" name="Picture 169" hidden="1"/>
          <p:cNvPicPr preferRelativeResize="0">
            <a:picLocks noChangeArrowheads="1" noChangeShapeType="1"/>
          </p:cNvPicPr>
          <p:nvPr/>
        </p:nvPicPr>
        <p:blipFill>
          <a:blip r:embed="rId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49" name="Picture 168" hidden="1"/>
          <p:cNvPicPr preferRelativeResize="0">
            <a:picLocks noChangeArrowheads="1" noChangeShapeType="1"/>
          </p:cNvPicPr>
          <p:nvPr/>
        </p:nvPicPr>
        <p:blipFill>
          <a:blip r:embed="rId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0" name="Picture 167" hidden="1"/>
          <p:cNvPicPr preferRelativeResize="0">
            <a:picLocks noChangeArrowheads="1" noChangeShapeType="1"/>
          </p:cNvPicPr>
          <p:nvPr/>
        </p:nvPicPr>
        <p:blipFill>
          <a:blip r:embed="rId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1" name="Picture 166" hidden="1"/>
          <p:cNvPicPr preferRelativeResize="0">
            <a:picLocks noChangeArrowheads="1" noChangeShapeType="1"/>
          </p:cNvPicPr>
          <p:nvPr/>
        </p:nvPicPr>
        <p:blipFill>
          <a:blip r:embed="rId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2" name="Picture 165" hidden="1"/>
          <p:cNvPicPr preferRelativeResize="0">
            <a:picLocks noChangeArrowheads="1" noChangeShapeType="1"/>
          </p:cNvPicPr>
          <p:nvPr/>
        </p:nvPicPr>
        <p:blipFill>
          <a:blip r:embed="rId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3" name="Picture 164" hidden="1"/>
          <p:cNvPicPr preferRelativeResize="0">
            <a:picLocks noChangeArrowheads="1" noChangeShapeType="1"/>
          </p:cNvPicPr>
          <p:nvPr/>
        </p:nvPicPr>
        <p:blipFill>
          <a:blip r:embed="rId1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4" name="Picture 163" hidden="1"/>
          <p:cNvPicPr preferRelativeResize="0">
            <a:picLocks noChangeArrowheads="1" noChangeShapeType="1"/>
          </p:cNvPicPr>
          <p:nvPr/>
        </p:nvPicPr>
        <p:blipFill>
          <a:blip r:embed="rId1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5" name="Picture 162" hidden="1"/>
          <p:cNvPicPr preferRelativeResize="0">
            <a:picLocks noChangeArrowheads="1" noChangeShapeType="1"/>
          </p:cNvPicPr>
          <p:nvPr/>
        </p:nvPicPr>
        <p:blipFill>
          <a:blip r:embed="rId1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6" name="Picture 161" hidden="1"/>
          <p:cNvPicPr preferRelativeResize="0">
            <a:picLocks noChangeArrowheads="1" noChangeShapeType="1"/>
          </p:cNvPicPr>
          <p:nvPr/>
        </p:nvPicPr>
        <p:blipFill>
          <a:blip r:embed="rId1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7" name="Picture 160" hidden="1"/>
          <p:cNvPicPr preferRelativeResize="0">
            <a:picLocks noChangeArrowheads="1" noChangeShapeType="1"/>
          </p:cNvPicPr>
          <p:nvPr/>
        </p:nvPicPr>
        <p:blipFill>
          <a:blip r:embed="rId1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8" name="Picture 159" hidden="1"/>
          <p:cNvPicPr preferRelativeResize="0">
            <a:picLocks noChangeArrowheads="1" noChangeShapeType="1"/>
          </p:cNvPicPr>
          <p:nvPr/>
        </p:nvPicPr>
        <p:blipFill>
          <a:blip r:embed="rId1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59" name="Picture 158" hidden="1"/>
          <p:cNvPicPr preferRelativeResize="0">
            <a:picLocks noChangeArrowheads="1" noChangeShapeType="1"/>
          </p:cNvPicPr>
          <p:nvPr/>
        </p:nvPicPr>
        <p:blipFill>
          <a:blip r:embed="rId1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0" name="Picture 157" hidden="1"/>
          <p:cNvPicPr preferRelativeResize="0">
            <a:picLocks noChangeArrowheads="1" noChangeShapeType="1"/>
          </p:cNvPicPr>
          <p:nvPr/>
        </p:nvPicPr>
        <p:blipFill>
          <a:blip r:embed="rId1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1" name="Picture 156" hidden="1"/>
          <p:cNvPicPr preferRelativeResize="0">
            <a:picLocks noChangeArrowheads="1" noChangeShapeType="1"/>
          </p:cNvPicPr>
          <p:nvPr/>
        </p:nvPicPr>
        <p:blipFill>
          <a:blip r:embed="rId1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2" name="Picture 155" hidden="1"/>
          <p:cNvPicPr preferRelativeResize="0">
            <a:picLocks noChangeArrowheads="1" noChangeShapeType="1"/>
          </p:cNvPicPr>
          <p:nvPr/>
        </p:nvPicPr>
        <p:blipFill>
          <a:blip r:embed="rId1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3" name="Picture 154" hidden="1"/>
          <p:cNvPicPr preferRelativeResize="0">
            <a:picLocks noChangeArrowheads="1" noChangeShapeType="1"/>
          </p:cNvPicPr>
          <p:nvPr/>
        </p:nvPicPr>
        <p:blipFill>
          <a:blip r:embed="rId2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4" name="Picture 153" hidden="1"/>
          <p:cNvPicPr preferRelativeResize="0">
            <a:picLocks noChangeArrowheads="1" noChangeShapeType="1"/>
          </p:cNvPicPr>
          <p:nvPr/>
        </p:nvPicPr>
        <p:blipFill>
          <a:blip r:embed="rId2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5" name="Picture 152" hidden="1"/>
          <p:cNvPicPr preferRelativeResize="0">
            <a:picLocks noChangeArrowheads="1" noChangeShapeType="1"/>
          </p:cNvPicPr>
          <p:nvPr/>
        </p:nvPicPr>
        <p:blipFill>
          <a:blip r:embed="rId2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6" name="Picture 151" hidden="1"/>
          <p:cNvPicPr preferRelativeResize="0">
            <a:picLocks noChangeArrowheads="1" noChangeShapeType="1"/>
          </p:cNvPicPr>
          <p:nvPr/>
        </p:nvPicPr>
        <p:blipFill>
          <a:blip r:embed="rId2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7" name="Picture 150" hidden="1"/>
          <p:cNvPicPr preferRelativeResize="0">
            <a:picLocks noChangeArrowheads="1" noChangeShapeType="1"/>
          </p:cNvPicPr>
          <p:nvPr/>
        </p:nvPicPr>
        <p:blipFill>
          <a:blip r:embed="rId2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8" name="Picture 149" hidden="1"/>
          <p:cNvPicPr preferRelativeResize="0">
            <a:picLocks noChangeArrowheads="1" noChangeShapeType="1"/>
          </p:cNvPicPr>
          <p:nvPr/>
        </p:nvPicPr>
        <p:blipFill>
          <a:blip r:embed="rId2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69" name="Picture 148" hidden="1"/>
          <p:cNvPicPr preferRelativeResize="0">
            <a:picLocks noChangeArrowheads="1" noChangeShapeType="1"/>
          </p:cNvPicPr>
          <p:nvPr/>
        </p:nvPicPr>
        <p:blipFill>
          <a:blip r:embed="rId2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0" name="Picture 147" hidden="1"/>
          <p:cNvPicPr preferRelativeResize="0">
            <a:picLocks noChangeArrowheads="1" noChangeShapeType="1"/>
          </p:cNvPicPr>
          <p:nvPr/>
        </p:nvPicPr>
        <p:blipFill>
          <a:blip r:embed="rId2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1" name="Picture 146" hidden="1"/>
          <p:cNvPicPr preferRelativeResize="0">
            <a:picLocks noChangeArrowheads="1" noChangeShapeType="1"/>
          </p:cNvPicPr>
          <p:nvPr/>
        </p:nvPicPr>
        <p:blipFill>
          <a:blip r:embed="rId2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2" name="Picture 145" hidden="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3" name="Picture 144" hidden="1"/>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4" name="Picture 143" hidden="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5" name="Picture 142" hidden="1"/>
          <p:cNvPicPr preferRelativeResize="0">
            <a:picLocks noChangeArrowheads="1" noChangeShapeType="1"/>
          </p:cNvPicPr>
          <p:nvPr/>
        </p:nvPicPr>
        <p:blipFill>
          <a:blip r:embed="rId3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6" name="Picture 141" hidden="1"/>
          <p:cNvPicPr preferRelativeResize="0">
            <a:picLocks noChangeArrowheads="1" noChangeShapeType="1"/>
          </p:cNvPicPr>
          <p:nvPr/>
        </p:nvPicPr>
        <p:blipFill>
          <a:blip r:embed="rId3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7" name="Picture 140" hidden="1"/>
          <p:cNvPicPr preferRelativeResize="0">
            <a:picLocks noChangeArrowheads="1" noChangeShapeType="1"/>
          </p:cNvPicPr>
          <p:nvPr/>
        </p:nvPicPr>
        <p:blipFill>
          <a:blip r:embed="rId3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8" name="Picture 139" hidden="1"/>
          <p:cNvPicPr preferRelativeResize="0">
            <a:picLocks noChangeArrowheads="1" noChangeShapeType="1"/>
          </p:cNvPicPr>
          <p:nvPr/>
        </p:nvPicPr>
        <p:blipFill>
          <a:blip r:embed="rId35">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79" name="Picture 138" hidden="1"/>
          <p:cNvPicPr preferRelativeResize="0">
            <a:picLocks noChangeArrowheads="1" noChangeShapeType="1"/>
          </p:cNvPicPr>
          <p:nvPr/>
        </p:nvPicPr>
        <p:blipFill>
          <a:blip r:embed="rId36">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0" name="Picture 137" hidden="1"/>
          <p:cNvPicPr preferRelativeResize="0">
            <a:picLocks noChangeArrowheads="1" noChangeShapeType="1"/>
          </p:cNvPicPr>
          <p:nvPr/>
        </p:nvPicPr>
        <p:blipFill>
          <a:blip r:embed="rId37">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1" name="Picture 136" hidden="1"/>
          <p:cNvPicPr preferRelativeResize="0">
            <a:picLocks noChangeArrowheads="1" noChangeShapeType="1"/>
          </p:cNvPicPr>
          <p:nvPr/>
        </p:nvPicPr>
        <p:blipFill>
          <a:blip r:embed="rId38">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2" name="Picture 135" hidden="1"/>
          <p:cNvPicPr preferRelativeResize="0">
            <a:picLocks noChangeArrowheads="1" noChangeShapeType="1"/>
          </p:cNvPicPr>
          <p:nvPr/>
        </p:nvPicPr>
        <p:blipFill>
          <a:blip r:embed="rId39">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3" name="Picture 134" hidden="1"/>
          <p:cNvPicPr preferRelativeResize="0">
            <a:picLocks noChangeArrowheads="1" noChangeShapeType="1"/>
          </p:cNvPicPr>
          <p:nvPr/>
        </p:nvPicPr>
        <p:blipFill>
          <a:blip r:embed="rId40">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4" name="Picture 133" hidden="1"/>
          <p:cNvPicPr preferRelativeResize="0">
            <a:picLocks noChangeArrowheads="1" noChangeShapeType="1"/>
          </p:cNvPicPr>
          <p:nvPr/>
        </p:nvPicPr>
        <p:blipFill>
          <a:blip r:embed="rId41">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5" name="Picture 132" hidden="1"/>
          <p:cNvPicPr preferRelativeResize="0">
            <a:picLocks noChangeArrowheads="1" noChangeShapeType="1"/>
          </p:cNvPicPr>
          <p:nvPr/>
        </p:nvPicPr>
        <p:blipFill>
          <a:blip r:embed="rId42">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6" name="Picture 131" hidden="1"/>
          <p:cNvPicPr preferRelativeResize="0">
            <a:picLocks noChangeArrowheads="1" noChangeShapeType="1"/>
          </p:cNvPicPr>
          <p:nvPr/>
        </p:nvPicPr>
        <p:blipFill>
          <a:blip r:embed="rId43">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7" name="Picture 130" hidden="1"/>
          <p:cNvPicPr preferRelativeResize="0">
            <a:picLocks noChangeArrowheads="1" noChangeShapeType="1"/>
          </p:cNvPicPr>
          <p:nvPr/>
        </p:nvPicPr>
        <p:blipFill>
          <a:blip r:embed="rId44">
            <a:extLst>
              <a:ext uri="{28A0092B-C50C-407E-A947-70E740481C1C}">
                <a14:useLocalDpi xmlns:a14="http://schemas.microsoft.com/office/drawing/2010/main" val="0"/>
              </a:ext>
            </a:extLst>
          </a:blip>
          <a:srcRect/>
          <a:stretch>
            <a:fillRect/>
          </a:stretch>
        </p:blipFill>
        <p:spPr bwMode="auto">
          <a:xfrm>
            <a:off x="852488" y="666750"/>
            <a:ext cx="909637" cy="2447925"/>
          </a:xfrm>
          <a:prstGeom prst="rect">
            <a:avLst/>
          </a:prstGeom>
          <a:noFill/>
          <a:ln w="9525">
            <a:miter lim="800000"/>
            <a:headEnd/>
            <a:tailEnd/>
          </a:ln>
        </p:spPr>
      </p:pic>
      <p:pic>
        <p:nvPicPr>
          <p:cNvPr id="6188" name="Picture 129" hidden="1"/>
          <p:cNvPicPr preferRelativeResize="0">
            <a:picLocks noChangeArrowheads="1" noChangeShapeType="1"/>
          </p:cNvPicPr>
          <p:nvPr/>
        </p:nvPicPr>
        <p:blipFill>
          <a:blip r:embed="rId45">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89" name="Picture 128" hidden="1"/>
          <p:cNvPicPr preferRelativeResize="0">
            <a:picLocks noChangeArrowheads="1" noChangeShapeType="1"/>
          </p:cNvPicPr>
          <p:nvPr/>
        </p:nvPicPr>
        <p:blipFill>
          <a:blip r:embed="rId46">
            <a:extLst>
              <a:ext uri="{28A0092B-C50C-407E-A947-70E740481C1C}">
                <a14:useLocalDpi xmlns:a14="http://schemas.microsoft.com/office/drawing/2010/main" val="0"/>
              </a:ext>
            </a:extLst>
          </a:blip>
          <a:srcRect/>
          <a:stretch>
            <a:fillRect/>
          </a:stretch>
        </p:blipFill>
        <p:spPr bwMode="auto">
          <a:xfrm>
            <a:off x="852488" y="666750"/>
            <a:ext cx="909637" cy="914400"/>
          </a:xfrm>
          <a:prstGeom prst="rect">
            <a:avLst/>
          </a:prstGeom>
          <a:noFill/>
          <a:ln w="9525">
            <a:miter lim="800000"/>
            <a:headEnd/>
            <a:tailEnd/>
          </a:ln>
        </p:spPr>
      </p:pic>
      <p:pic>
        <p:nvPicPr>
          <p:cNvPr id="6190" name="Picture 127" hidden="1"/>
          <p:cNvPicPr preferRelativeResize="0">
            <a:picLocks noChangeArrowheads="1" noChangeShapeType="1"/>
          </p:cNvPicPr>
          <p:nvPr/>
        </p:nvPicPr>
        <p:blipFill>
          <a:blip r:embed="rId47">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1" name="Picture 126" hidden="1"/>
          <p:cNvPicPr preferRelativeResize="0">
            <a:picLocks noChangeArrowheads="1" noChangeShapeType="1"/>
          </p:cNvPicPr>
          <p:nvPr/>
        </p:nvPicPr>
        <p:blipFill>
          <a:blip r:embed="rId48">
            <a:extLst>
              <a:ext uri="{28A0092B-C50C-407E-A947-70E740481C1C}">
                <a14:useLocalDpi xmlns:a14="http://schemas.microsoft.com/office/drawing/2010/main" val="0"/>
              </a:ext>
            </a:extLst>
          </a:blip>
          <a:srcRect/>
          <a:stretch>
            <a:fillRect/>
          </a:stretch>
        </p:blipFill>
        <p:spPr bwMode="auto">
          <a:xfrm>
            <a:off x="852488" y="666750"/>
            <a:ext cx="909637" cy="933450"/>
          </a:xfrm>
          <a:prstGeom prst="rect">
            <a:avLst/>
          </a:prstGeom>
          <a:noFill/>
          <a:ln w="9525">
            <a:miter lim="800000"/>
            <a:headEnd/>
            <a:tailEnd/>
          </a:ln>
        </p:spPr>
      </p:pic>
      <p:pic>
        <p:nvPicPr>
          <p:cNvPr id="6192" name="Picture 125" hidden="1"/>
          <p:cNvPicPr preferRelativeResize="0">
            <a:picLocks noChangeArrowheads="1" noChangeShapeType="1"/>
          </p:cNvPicPr>
          <p:nvPr/>
        </p:nvPicPr>
        <p:blipFill>
          <a:blip r:embed="rId49">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3" name="Picture 124" hidden="1"/>
          <p:cNvPicPr preferRelativeResize="0">
            <a:picLocks noChangeArrowheads="1" noChangeShapeType="1"/>
          </p:cNvPicPr>
          <p:nvPr/>
        </p:nvPicPr>
        <p:blipFill>
          <a:blip r:embed="rId50">
            <a:extLst>
              <a:ext uri="{28A0092B-C50C-407E-A947-70E740481C1C}">
                <a14:useLocalDpi xmlns:a14="http://schemas.microsoft.com/office/drawing/2010/main" val="0"/>
              </a:ext>
            </a:extLst>
          </a:blip>
          <a:srcRect/>
          <a:stretch>
            <a:fillRect/>
          </a:stretch>
        </p:blipFill>
        <p:spPr bwMode="auto">
          <a:xfrm>
            <a:off x="852488" y="895350"/>
            <a:ext cx="909637" cy="742950"/>
          </a:xfrm>
          <a:prstGeom prst="rect">
            <a:avLst/>
          </a:prstGeom>
          <a:noFill/>
          <a:ln w="9525">
            <a:miter lim="800000"/>
            <a:headEnd/>
            <a:tailEnd/>
          </a:ln>
        </p:spPr>
      </p:pic>
      <p:pic>
        <p:nvPicPr>
          <p:cNvPr id="6194" name="Picture 123" hidden="1"/>
          <p:cNvPicPr preferRelativeResize="0">
            <a:picLocks noChangeArrowheads="1" noChangeShapeType="1"/>
          </p:cNvPicPr>
          <p:nvPr/>
        </p:nvPicPr>
        <p:blipFill>
          <a:blip r:embed="rId51">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5" name="Picture 122" hidden="1"/>
          <p:cNvPicPr preferRelativeResize="0">
            <a:picLocks noChangeArrowheads="1" noChangeShapeType="1"/>
          </p:cNvPicPr>
          <p:nvPr/>
        </p:nvPicPr>
        <p:blipFill>
          <a:blip r:embed="rId52">
            <a:extLst>
              <a:ext uri="{28A0092B-C50C-407E-A947-70E740481C1C}">
                <a14:useLocalDpi xmlns:a14="http://schemas.microsoft.com/office/drawing/2010/main" val="0"/>
              </a:ext>
            </a:extLst>
          </a:blip>
          <a:srcRect/>
          <a:stretch>
            <a:fillRect/>
          </a:stretch>
        </p:blipFill>
        <p:spPr bwMode="auto">
          <a:xfrm>
            <a:off x="852488" y="1123950"/>
            <a:ext cx="909637" cy="933450"/>
          </a:xfrm>
          <a:prstGeom prst="rect">
            <a:avLst/>
          </a:prstGeom>
          <a:noFill/>
          <a:ln w="9525">
            <a:miter lim="800000"/>
            <a:headEnd/>
            <a:tailEnd/>
          </a:ln>
        </p:spPr>
      </p:pic>
      <p:pic>
        <p:nvPicPr>
          <p:cNvPr id="6196" name="Picture 121" hidden="1"/>
          <p:cNvPicPr preferRelativeResize="0">
            <a:picLocks noChangeArrowheads="1" noChangeShapeType="1"/>
          </p:cNvPicPr>
          <p:nvPr/>
        </p:nvPicPr>
        <p:blipFill>
          <a:blip r:embed="rId53">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7" name="Picture 120" hidden="1"/>
          <p:cNvPicPr preferRelativeResize="0">
            <a:picLocks noChangeArrowheads="1" noChangeShapeType="1"/>
          </p:cNvPicPr>
          <p:nvPr/>
        </p:nvPicPr>
        <p:blipFill>
          <a:blip r:embed="rId54">
            <a:extLst>
              <a:ext uri="{28A0092B-C50C-407E-A947-70E740481C1C}">
                <a14:useLocalDpi xmlns:a14="http://schemas.microsoft.com/office/drawing/2010/main" val="0"/>
              </a:ext>
            </a:extLst>
          </a:blip>
          <a:srcRect/>
          <a:stretch>
            <a:fillRect/>
          </a:stretch>
        </p:blipFill>
        <p:spPr bwMode="auto">
          <a:xfrm>
            <a:off x="852488" y="1352550"/>
            <a:ext cx="909637" cy="925513"/>
          </a:xfrm>
          <a:prstGeom prst="rect">
            <a:avLst/>
          </a:prstGeom>
          <a:noFill/>
          <a:ln w="9525">
            <a:miter lim="800000"/>
            <a:headEnd/>
            <a:tailEnd/>
          </a:ln>
        </p:spPr>
      </p:pic>
      <p:pic>
        <p:nvPicPr>
          <p:cNvPr id="6198" name="Picture 119" hidden="1"/>
          <p:cNvPicPr preferRelativeResize="0">
            <a:picLocks noChangeArrowheads="1" noChangeShapeType="1"/>
          </p:cNvPicPr>
          <p:nvPr/>
        </p:nvPicPr>
        <p:blipFill>
          <a:blip r:embed="rId55">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199" name="Picture 118" hidden="1"/>
          <p:cNvPicPr preferRelativeResize="0">
            <a:picLocks noChangeArrowheads="1" noChangeShapeType="1"/>
          </p:cNvPicPr>
          <p:nvPr/>
        </p:nvPicPr>
        <p:blipFill>
          <a:blip r:embed="rId56">
            <a:extLst>
              <a:ext uri="{28A0092B-C50C-407E-A947-70E740481C1C}">
                <a14:useLocalDpi xmlns:a14="http://schemas.microsoft.com/office/drawing/2010/main" val="0"/>
              </a:ext>
            </a:extLst>
          </a:blip>
          <a:srcRect/>
          <a:stretch>
            <a:fillRect/>
          </a:stretch>
        </p:blipFill>
        <p:spPr bwMode="auto">
          <a:xfrm>
            <a:off x="852488" y="1581150"/>
            <a:ext cx="909637" cy="742950"/>
          </a:xfrm>
          <a:prstGeom prst="rect">
            <a:avLst/>
          </a:prstGeom>
          <a:noFill/>
          <a:ln w="9525">
            <a:miter lim="800000"/>
            <a:headEnd/>
            <a:tailEnd/>
          </a:ln>
        </p:spPr>
      </p:pic>
      <p:pic>
        <p:nvPicPr>
          <p:cNvPr id="6200" name="Picture 117" hidden="1"/>
          <p:cNvPicPr preferRelativeResize="0">
            <a:picLocks noChangeArrowheads="1" noChangeShapeType="1"/>
          </p:cNvPicPr>
          <p:nvPr/>
        </p:nvPicPr>
        <p:blipFill>
          <a:blip r:embed="rId57">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1" name="Picture 116" hidden="1"/>
          <p:cNvPicPr preferRelativeResize="0">
            <a:picLocks noChangeArrowheads="1" noChangeShapeType="1"/>
          </p:cNvPicPr>
          <p:nvPr/>
        </p:nvPicPr>
        <p:blipFill>
          <a:blip r:embed="rId58">
            <a:extLst>
              <a:ext uri="{28A0092B-C50C-407E-A947-70E740481C1C}">
                <a14:useLocalDpi xmlns:a14="http://schemas.microsoft.com/office/drawing/2010/main" val="0"/>
              </a:ext>
            </a:extLst>
          </a:blip>
          <a:srcRect/>
          <a:stretch>
            <a:fillRect/>
          </a:stretch>
        </p:blipFill>
        <p:spPr bwMode="auto">
          <a:xfrm>
            <a:off x="852488" y="1809750"/>
            <a:ext cx="909637" cy="914400"/>
          </a:xfrm>
          <a:prstGeom prst="rect">
            <a:avLst/>
          </a:prstGeom>
          <a:noFill/>
          <a:ln w="9525">
            <a:miter lim="800000"/>
            <a:headEnd/>
            <a:tailEnd/>
          </a:ln>
        </p:spPr>
      </p:pic>
      <p:pic>
        <p:nvPicPr>
          <p:cNvPr id="6202" name="Picture 115" hidden="1"/>
          <p:cNvPicPr preferRelativeResize="0">
            <a:picLocks noChangeArrowheads="1" noChangeShapeType="1"/>
          </p:cNvPicPr>
          <p:nvPr/>
        </p:nvPicPr>
        <p:blipFill>
          <a:blip r:embed="rId59">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3" name="Picture 114" hidden="1"/>
          <p:cNvPicPr preferRelativeResize="0">
            <a:picLocks noChangeArrowheads="1" noChangeShapeType="1"/>
          </p:cNvPicPr>
          <p:nvPr/>
        </p:nvPicPr>
        <p:blipFill>
          <a:blip r:embed="rId60">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4" name="Picture 113" hidden="1"/>
          <p:cNvPicPr preferRelativeResize="0">
            <a:picLocks noChangeArrowheads="1" noChangeShapeType="1"/>
          </p:cNvPicPr>
          <p:nvPr/>
        </p:nvPicPr>
        <p:blipFill>
          <a:blip r:embed="rId61">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5" name="Picture 112" hidden="1"/>
          <p:cNvPicPr preferRelativeResize="0">
            <a:picLocks noChangeArrowheads="1" noChangeShapeType="1"/>
          </p:cNvPicPr>
          <p:nvPr/>
        </p:nvPicPr>
        <p:blipFill>
          <a:blip r:embed="rId62">
            <a:extLst>
              <a:ext uri="{28A0092B-C50C-407E-A947-70E740481C1C}">
                <a14:useLocalDpi xmlns:a14="http://schemas.microsoft.com/office/drawing/2010/main" val="0"/>
              </a:ext>
            </a:extLst>
          </a:blip>
          <a:srcRect/>
          <a:stretch>
            <a:fillRect/>
          </a:stretch>
        </p:blipFill>
        <p:spPr bwMode="auto">
          <a:xfrm>
            <a:off x="852488" y="2038350"/>
            <a:ext cx="909637" cy="942975"/>
          </a:xfrm>
          <a:prstGeom prst="rect">
            <a:avLst/>
          </a:prstGeom>
          <a:noFill/>
          <a:ln w="9525">
            <a:miter lim="800000"/>
            <a:headEnd/>
            <a:tailEnd/>
          </a:ln>
        </p:spPr>
      </p:pic>
      <p:pic>
        <p:nvPicPr>
          <p:cNvPr id="6206" name="Picture 111" hidden="1"/>
          <p:cNvPicPr preferRelativeResize="0">
            <a:picLocks noChangeArrowheads="1" noChangeShapeType="1"/>
          </p:cNvPicPr>
          <p:nvPr/>
        </p:nvPicPr>
        <p:blipFill>
          <a:blip r:embed="rId63">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7" name="Picture 110" hidden="1"/>
          <p:cNvPicPr preferRelativeResize="0">
            <a:picLocks noChangeArrowheads="1" noChangeShapeType="1"/>
          </p:cNvPicPr>
          <p:nvPr/>
        </p:nvPicPr>
        <p:blipFill>
          <a:blip r:embed="rId64">
            <a:extLst>
              <a:ext uri="{28A0092B-C50C-407E-A947-70E740481C1C}">
                <a14:useLocalDpi xmlns:a14="http://schemas.microsoft.com/office/drawing/2010/main" val="0"/>
              </a:ext>
            </a:extLst>
          </a:blip>
          <a:srcRect/>
          <a:stretch>
            <a:fillRect/>
          </a:stretch>
        </p:blipFill>
        <p:spPr bwMode="auto">
          <a:xfrm>
            <a:off x="852488" y="2266950"/>
            <a:ext cx="909637" cy="742950"/>
          </a:xfrm>
          <a:prstGeom prst="rect">
            <a:avLst/>
          </a:prstGeom>
          <a:noFill/>
          <a:ln w="9525">
            <a:miter lim="800000"/>
            <a:headEnd/>
            <a:tailEnd/>
          </a:ln>
        </p:spPr>
      </p:pic>
      <p:pic>
        <p:nvPicPr>
          <p:cNvPr id="6208" name="Picture 109" hidden="1"/>
          <p:cNvPicPr preferRelativeResize="0">
            <a:picLocks noChangeArrowheads="1" noChangeShapeType="1"/>
          </p:cNvPicPr>
          <p:nvPr/>
        </p:nvPicPr>
        <p:blipFill>
          <a:blip r:embed="rId65">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09" name="Picture 108" hidden="1"/>
          <p:cNvPicPr preferRelativeResize="0">
            <a:picLocks noChangeArrowheads="1" noChangeShapeType="1"/>
          </p:cNvPicPr>
          <p:nvPr/>
        </p:nvPicPr>
        <p:blipFill>
          <a:blip r:embed="rId66">
            <a:extLst>
              <a:ext uri="{28A0092B-C50C-407E-A947-70E740481C1C}">
                <a14:useLocalDpi xmlns:a14="http://schemas.microsoft.com/office/drawing/2010/main" val="0"/>
              </a:ext>
            </a:extLst>
          </a:blip>
          <a:srcRect/>
          <a:stretch>
            <a:fillRect/>
          </a:stretch>
        </p:blipFill>
        <p:spPr bwMode="auto">
          <a:xfrm>
            <a:off x="852488" y="2495550"/>
            <a:ext cx="909637" cy="914400"/>
          </a:xfrm>
          <a:prstGeom prst="rect">
            <a:avLst/>
          </a:prstGeom>
          <a:noFill/>
          <a:ln w="9525">
            <a:miter lim="800000"/>
            <a:headEnd/>
            <a:tailEnd/>
          </a:ln>
        </p:spPr>
      </p:pic>
      <p:pic>
        <p:nvPicPr>
          <p:cNvPr id="6210" name="Picture 107" hidden="1"/>
          <p:cNvPicPr preferRelativeResize="0">
            <a:picLocks noChangeArrowheads="1" noChangeShapeType="1"/>
          </p:cNvPicPr>
          <p:nvPr/>
        </p:nvPicPr>
        <p:blipFill>
          <a:blip r:embed="rId67">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1" name="Picture 106" hidden="1"/>
          <p:cNvPicPr preferRelativeResize="0">
            <a:picLocks noChangeArrowheads="1" noChangeShapeType="1"/>
          </p:cNvPicPr>
          <p:nvPr/>
        </p:nvPicPr>
        <p:blipFill>
          <a:blip r:embed="rId68">
            <a:extLst>
              <a:ext uri="{28A0092B-C50C-407E-A947-70E740481C1C}">
                <a14:useLocalDpi xmlns:a14="http://schemas.microsoft.com/office/drawing/2010/main" val="0"/>
              </a:ext>
            </a:extLst>
          </a:blip>
          <a:srcRect/>
          <a:stretch>
            <a:fillRect/>
          </a:stretch>
        </p:blipFill>
        <p:spPr bwMode="auto">
          <a:xfrm>
            <a:off x="852488" y="2724150"/>
            <a:ext cx="909637" cy="733425"/>
          </a:xfrm>
          <a:prstGeom prst="rect">
            <a:avLst/>
          </a:prstGeom>
          <a:noFill/>
          <a:ln w="9525">
            <a:miter lim="800000"/>
            <a:headEnd/>
            <a:tailEnd/>
          </a:ln>
        </p:spPr>
      </p:pic>
      <p:pic>
        <p:nvPicPr>
          <p:cNvPr id="6212" name="Picture 105" hidden="1"/>
          <p:cNvPicPr preferRelativeResize="0">
            <a:picLocks noChangeArrowheads="1" noChangeShapeType="1"/>
          </p:cNvPicPr>
          <p:nvPr/>
        </p:nvPicPr>
        <p:blipFill>
          <a:blip r:embed="rId69">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3" name="Picture 104" hidden="1"/>
          <p:cNvPicPr preferRelativeResize="0">
            <a:picLocks noChangeArrowheads="1" noChangeShapeType="1"/>
          </p:cNvPicPr>
          <p:nvPr/>
        </p:nvPicPr>
        <p:blipFill>
          <a:blip r:embed="rId70">
            <a:extLst>
              <a:ext uri="{28A0092B-C50C-407E-A947-70E740481C1C}">
                <a14:useLocalDpi xmlns:a14="http://schemas.microsoft.com/office/drawing/2010/main" val="0"/>
              </a:ext>
            </a:extLst>
          </a:blip>
          <a:srcRect/>
          <a:stretch>
            <a:fillRect/>
          </a:stretch>
        </p:blipFill>
        <p:spPr bwMode="auto">
          <a:xfrm>
            <a:off x="852488" y="2724150"/>
            <a:ext cx="909637" cy="752475"/>
          </a:xfrm>
          <a:prstGeom prst="rect">
            <a:avLst/>
          </a:prstGeom>
          <a:noFill/>
          <a:ln w="9525">
            <a:miter lim="800000"/>
            <a:headEnd/>
            <a:tailEnd/>
          </a:ln>
        </p:spPr>
      </p:pic>
      <p:pic>
        <p:nvPicPr>
          <p:cNvPr id="6214" name="Picture 103" hidden="1"/>
          <p:cNvPicPr preferRelativeResize="0">
            <a:picLocks noChangeArrowheads="1" noChangeShapeType="1"/>
          </p:cNvPicPr>
          <p:nvPr/>
        </p:nvPicPr>
        <p:blipFill>
          <a:blip r:embed="rId71">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5" name="Picture 102" hidden="1"/>
          <p:cNvPicPr preferRelativeResize="0">
            <a:picLocks noChangeArrowheads="1" noChangeShapeType="1"/>
          </p:cNvPicPr>
          <p:nvPr/>
        </p:nvPicPr>
        <p:blipFill>
          <a:blip r:embed="rId72">
            <a:extLst>
              <a:ext uri="{28A0092B-C50C-407E-A947-70E740481C1C}">
                <a14:useLocalDpi xmlns:a14="http://schemas.microsoft.com/office/drawing/2010/main" val="0"/>
              </a:ext>
            </a:extLst>
          </a:blip>
          <a:srcRect/>
          <a:stretch>
            <a:fillRect/>
          </a:stretch>
        </p:blipFill>
        <p:spPr bwMode="auto">
          <a:xfrm>
            <a:off x="852488" y="2952750"/>
            <a:ext cx="909637" cy="942975"/>
          </a:xfrm>
          <a:prstGeom prst="rect">
            <a:avLst/>
          </a:prstGeom>
          <a:noFill/>
          <a:ln w="9525">
            <a:miter lim="800000"/>
            <a:headEnd/>
            <a:tailEnd/>
          </a:ln>
        </p:spPr>
      </p:pic>
      <p:pic>
        <p:nvPicPr>
          <p:cNvPr id="6216" name="Picture 101" hidden="1"/>
          <p:cNvPicPr preferRelativeResize="0">
            <a:picLocks noChangeArrowheads="1" noChangeShapeType="1"/>
          </p:cNvPicPr>
          <p:nvPr/>
        </p:nvPicPr>
        <p:blipFill>
          <a:blip r:embed="rId73">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7" name="Picture 100" hidden="1"/>
          <p:cNvPicPr preferRelativeResize="0">
            <a:picLocks noChangeArrowheads="1" noChangeShapeType="1"/>
          </p:cNvPicPr>
          <p:nvPr/>
        </p:nvPicPr>
        <p:blipFill>
          <a:blip r:embed="rId74">
            <a:extLst>
              <a:ext uri="{28A0092B-C50C-407E-A947-70E740481C1C}">
                <a14:useLocalDpi xmlns:a14="http://schemas.microsoft.com/office/drawing/2010/main" val="0"/>
              </a:ext>
            </a:extLst>
          </a:blip>
          <a:srcRect/>
          <a:stretch>
            <a:fillRect/>
          </a:stretch>
        </p:blipFill>
        <p:spPr bwMode="auto">
          <a:xfrm>
            <a:off x="852488" y="3182938"/>
            <a:ext cx="909637" cy="931862"/>
          </a:xfrm>
          <a:prstGeom prst="rect">
            <a:avLst/>
          </a:prstGeom>
          <a:noFill/>
          <a:ln w="9525">
            <a:miter lim="800000"/>
            <a:headEnd/>
            <a:tailEnd/>
          </a:ln>
        </p:spPr>
      </p:pic>
      <p:pic>
        <p:nvPicPr>
          <p:cNvPr id="6218" name="Picture 99" hidden="1"/>
          <p:cNvPicPr preferRelativeResize="0">
            <a:picLocks noChangeArrowheads="1" noChangeShapeType="1"/>
          </p:cNvPicPr>
          <p:nvPr/>
        </p:nvPicPr>
        <p:blipFill>
          <a:blip r:embed="rId75">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pic>
        <p:nvPicPr>
          <p:cNvPr id="6219" name="Picture 98" hidden="1"/>
          <p:cNvPicPr preferRelativeResize="0">
            <a:picLocks noChangeArrowheads="1" noChangeShapeType="1"/>
          </p:cNvPicPr>
          <p:nvPr/>
        </p:nvPicPr>
        <p:blipFill>
          <a:blip r:embed="rId76">
            <a:extLst>
              <a:ext uri="{28A0092B-C50C-407E-A947-70E740481C1C}">
                <a14:useLocalDpi xmlns:a14="http://schemas.microsoft.com/office/drawing/2010/main" val="0"/>
              </a:ext>
            </a:extLst>
          </a:blip>
          <a:srcRect/>
          <a:stretch>
            <a:fillRect/>
          </a:stretch>
        </p:blipFill>
        <p:spPr bwMode="auto">
          <a:xfrm>
            <a:off x="852488" y="3409950"/>
            <a:ext cx="909637" cy="914400"/>
          </a:xfrm>
          <a:prstGeom prst="rect">
            <a:avLst/>
          </a:prstGeom>
          <a:noFill/>
          <a:ln w="9525">
            <a:miter lim="800000"/>
            <a:headEnd/>
            <a:tailEnd/>
          </a:ln>
        </p:spPr>
      </p:pic>
      <p:graphicFrame>
        <p:nvGraphicFramePr>
          <p:cNvPr id="87" name="Tabulka 86">
            <a:extLst>
              <a:ext uri="{FF2B5EF4-FFF2-40B4-BE49-F238E27FC236}">
                <a16:creationId xmlns:a16="http://schemas.microsoft.com/office/drawing/2014/main" id="{A880229C-3FF3-4067-BBC5-C75324133ED4}"/>
              </a:ext>
            </a:extLst>
          </p:cNvPr>
          <p:cNvGraphicFramePr>
            <a:graphicFrameLocks noGrp="1"/>
          </p:cNvGraphicFramePr>
          <p:nvPr>
            <p:extLst>
              <p:ext uri="{D42A27DB-BD31-4B8C-83A1-F6EECF244321}">
                <p14:modId xmlns:p14="http://schemas.microsoft.com/office/powerpoint/2010/main" val="3819013677"/>
              </p:ext>
            </p:extLst>
          </p:nvPr>
        </p:nvGraphicFramePr>
        <p:xfrm>
          <a:off x="143992" y="3362052"/>
          <a:ext cx="4617419" cy="3569816"/>
        </p:xfrm>
        <a:graphic>
          <a:graphicData uri="http://schemas.openxmlformats.org/drawingml/2006/table">
            <a:tbl>
              <a:tblPr/>
              <a:tblGrid>
                <a:gridCol w="720080">
                  <a:extLst>
                    <a:ext uri="{9D8B030D-6E8A-4147-A177-3AD203B41FA5}">
                      <a16:colId xmlns:a16="http://schemas.microsoft.com/office/drawing/2014/main" val="4035041799"/>
                    </a:ext>
                  </a:extLst>
                </a:gridCol>
                <a:gridCol w="422442">
                  <a:extLst>
                    <a:ext uri="{9D8B030D-6E8A-4147-A177-3AD203B41FA5}">
                      <a16:colId xmlns:a16="http://schemas.microsoft.com/office/drawing/2014/main" val="3945868842"/>
                    </a:ext>
                  </a:extLst>
                </a:gridCol>
                <a:gridCol w="666585">
                  <a:extLst>
                    <a:ext uri="{9D8B030D-6E8A-4147-A177-3AD203B41FA5}">
                      <a16:colId xmlns:a16="http://schemas.microsoft.com/office/drawing/2014/main" val="2532320613"/>
                    </a:ext>
                  </a:extLst>
                </a:gridCol>
                <a:gridCol w="711173">
                  <a:extLst>
                    <a:ext uri="{9D8B030D-6E8A-4147-A177-3AD203B41FA5}">
                      <a16:colId xmlns:a16="http://schemas.microsoft.com/office/drawing/2014/main" val="3495000097"/>
                    </a:ext>
                  </a:extLst>
                </a:gridCol>
                <a:gridCol w="648072">
                  <a:extLst>
                    <a:ext uri="{9D8B030D-6E8A-4147-A177-3AD203B41FA5}">
                      <a16:colId xmlns:a16="http://schemas.microsoft.com/office/drawing/2014/main" val="3172927102"/>
                    </a:ext>
                  </a:extLst>
                </a:gridCol>
                <a:gridCol w="333114">
                  <a:extLst>
                    <a:ext uri="{9D8B030D-6E8A-4147-A177-3AD203B41FA5}">
                      <a16:colId xmlns:a16="http://schemas.microsoft.com/office/drawing/2014/main" val="369331185"/>
                    </a:ext>
                  </a:extLst>
                </a:gridCol>
                <a:gridCol w="571261">
                  <a:extLst>
                    <a:ext uri="{9D8B030D-6E8A-4147-A177-3AD203B41FA5}">
                      <a16:colId xmlns:a16="http://schemas.microsoft.com/office/drawing/2014/main" val="1218693939"/>
                    </a:ext>
                  </a:extLst>
                </a:gridCol>
                <a:gridCol w="544692">
                  <a:extLst>
                    <a:ext uri="{9D8B030D-6E8A-4147-A177-3AD203B41FA5}">
                      <a16:colId xmlns:a16="http://schemas.microsoft.com/office/drawing/2014/main" val="613626728"/>
                    </a:ext>
                  </a:extLst>
                </a:gridCol>
              </a:tblGrid>
              <a:tr h="475691">
                <a:tc gridSpan="8">
                  <a:txBody>
                    <a:bodyPr/>
                    <a:lstStyle/>
                    <a:p>
                      <a:pPr algn="ctr" fontAlgn="ctr"/>
                      <a:r>
                        <a:rPr lang="cs-CZ" sz="1200" b="0" i="0" u="none" strike="noStrike" dirty="0">
                          <a:solidFill>
                            <a:srgbClr val="000000"/>
                          </a:solidFill>
                          <a:effectLst/>
                          <a:latin typeface="Arial Black" panose="020B0A04020102020204" pitchFamily="34" charset="0"/>
                        </a:rPr>
                        <a:t>Turnaj mladší přípravky </a:t>
                      </a:r>
                      <a:r>
                        <a:rPr lang="cs-CZ" sz="1200" b="0" i="0" u="none" strike="noStrike" dirty="0" err="1">
                          <a:solidFill>
                            <a:srgbClr val="000000"/>
                          </a:solidFill>
                          <a:effectLst/>
                          <a:latin typeface="Arial Black" panose="020B0A04020102020204" pitchFamily="34" charset="0"/>
                        </a:rPr>
                        <a:t>Podlusky</a:t>
                      </a:r>
                      <a:r>
                        <a:rPr lang="cs-CZ" sz="1200" b="0" i="0" u="none" strike="noStrike" dirty="0">
                          <a:solidFill>
                            <a:srgbClr val="000000"/>
                          </a:solidFill>
                          <a:effectLst/>
                          <a:latin typeface="Arial Black" panose="020B0A04020102020204" pitchFamily="34" charset="0"/>
                        </a:rPr>
                        <a:t> 19.5.2018                                                                     Skupina o 9. – 12. místo „G“ pohár</a:t>
                      </a:r>
                    </a:p>
                  </a:txBody>
                  <a:tcPr marL="3152" marR="3152" marT="315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tc hMerge="1">
                  <a:txBody>
                    <a:bodyPr/>
                    <a:lstStyle/>
                    <a:p>
                      <a:endParaRPr lang="cs-CZ"/>
                    </a:p>
                  </a:txBody>
                  <a:tcPr/>
                </a:tc>
                <a:extLst>
                  <a:ext uri="{0D108BD9-81ED-4DB2-BD59-A6C34878D82A}">
                    <a16:rowId xmlns:a16="http://schemas.microsoft.com/office/drawing/2014/main" val="926305605"/>
                  </a:ext>
                </a:extLst>
              </a:tr>
              <a:tr h="632443">
                <a:tc>
                  <a:txBody>
                    <a:bodyPr/>
                    <a:lstStyle/>
                    <a:p>
                      <a:pPr algn="ctr" fontAlgn="ctr"/>
                      <a:r>
                        <a:rPr lang="cs-CZ" sz="800" b="0" i="0" u="none" strike="noStrike" dirty="0">
                          <a:solidFill>
                            <a:srgbClr val="000000"/>
                          </a:solidFill>
                          <a:effectLst/>
                          <a:latin typeface="Arial Black" panose="020B0A04020102020204" pitchFamily="34" charset="0"/>
                        </a:rPr>
                        <a:t> </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900" b="1" i="0" u="none" strike="noStrike" dirty="0">
                          <a:solidFill>
                            <a:srgbClr val="009900"/>
                          </a:solidFill>
                          <a:effectLst/>
                          <a:latin typeface="Arial Black" panose="020B0A04020102020204" pitchFamily="34" charset="0"/>
                        </a:rPr>
                        <a:t> SK Štětí  </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err="1">
                          <a:solidFill>
                            <a:srgbClr val="009900"/>
                          </a:solidFill>
                          <a:effectLst/>
                          <a:latin typeface="Arial Black" panose="020B0A04020102020204" pitchFamily="34" charset="0"/>
                        </a:rPr>
                        <a:t>Podlusky</a:t>
                      </a:r>
                      <a:endParaRPr lang="cs-CZ" sz="900" b="1" i="0" u="none" strike="noStrike" dirty="0">
                        <a:solidFill>
                          <a:srgbClr val="0099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9900"/>
                          </a:solidFill>
                          <a:effectLst/>
                          <a:latin typeface="Arial Black" panose="020B0A04020102020204" pitchFamily="34" charset="0"/>
                        </a:rPr>
                        <a:t>Vědomice</a:t>
                      </a:r>
                      <a:endParaRPr lang="cs-CZ" sz="800" b="1" i="0" u="none" strike="noStrike" dirty="0">
                        <a:solidFill>
                          <a:srgbClr val="0099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dirty="0">
                          <a:solidFill>
                            <a:srgbClr val="009900"/>
                          </a:solidFill>
                          <a:effectLst/>
                          <a:latin typeface="Arial Black" panose="020B0A04020102020204" pitchFamily="34" charset="0"/>
                        </a:rPr>
                        <a:t>Třebenice</a:t>
                      </a:r>
                      <a:endParaRPr lang="cs-CZ" sz="800" b="1" i="0" u="none" strike="noStrike" dirty="0">
                        <a:solidFill>
                          <a:srgbClr val="0099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0" i="0" u="none" strike="noStrike" dirty="0">
                          <a:solidFill>
                            <a:srgbClr val="009900"/>
                          </a:solidFill>
                          <a:effectLst/>
                          <a:latin typeface="Arial Black" panose="020B0A04020102020204" pitchFamily="34" charset="0"/>
                        </a:rPr>
                        <a:t>Body</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dirty="0">
                          <a:solidFill>
                            <a:srgbClr val="009900"/>
                          </a:solidFill>
                          <a:effectLst/>
                          <a:latin typeface="Arial Black" panose="020B0A04020102020204" pitchFamily="34" charset="0"/>
                        </a:rPr>
                        <a:t>Skóre</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cs-CZ" sz="900" b="0" i="0" u="none" strike="noStrike" dirty="0">
                          <a:solidFill>
                            <a:srgbClr val="009900"/>
                          </a:solidFill>
                          <a:effectLst/>
                          <a:latin typeface="Arial Black" panose="020B0A04020102020204" pitchFamily="34" charset="0"/>
                        </a:rPr>
                        <a:t>Pořadí</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extLst>
                  <a:ext uri="{0D108BD9-81ED-4DB2-BD59-A6C34878D82A}">
                    <a16:rowId xmlns:a16="http://schemas.microsoft.com/office/drawing/2014/main" val="4061320974"/>
                  </a:ext>
                </a:extLst>
              </a:tr>
              <a:tr h="632443">
                <a:tc>
                  <a:txBody>
                    <a:bodyPr/>
                    <a:lstStyle/>
                    <a:p>
                      <a:pPr algn="ctr" fontAlgn="ctr"/>
                      <a:r>
                        <a:rPr lang="cs-CZ" sz="900" b="1" i="0" u="none" strike="noStrike">
                          <a:solidFill>
                            <a:srgbClr val="009900"/>
                          </a:solidFill>
                          <a:effectLst/>
                          <a:latin typeface="Arial Black" panose="020B0A04020102020204" pitchFamily="34" charset="0"/>
                        </a:rPr>
                        <a:t> SK Štětí  </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7:0</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8:2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4:7</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6</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19:9</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2</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414356"/>
                  </a:ext>
                </a:extLst>
              </a:tr>
              <a:tr h="632443">
                <a:tc>
                  <a:txBody>
                    <a:bodyPr/>
                    <a:lstStyle/>
                    <a:p>
                      <a:pPr algn="ctr" fontAlgn="ctr"/>
                      <a:r>
                        <a:rPr lang="cs-CZ" sz="900" b="1" i="0" u="none" strike="noStrike" dirty="0" err="1">
                          <a:solidFill>
                            <a:srgbClr val="009900"/>
                          </a:solidFill>
                          <a:effectLst/>
                          <a:latin typeface="Arial Black" panose="020B0A04020102020204" pitchFamily="34" charset="0"/>
                        </a:rPr>
                        <a:t>Podlusky</a:t>
                      </a:r>
                      <a:endParaRPr lang="cs-CZ" sz="900" b="1" i="0" u="none" strike="noStrike" dirty="0">
                        <a:solidFill>
                          <a:srgbClr val="009900"/>
                        </a:solidFill>
                        <a:effectLst/>
                        <a:latin typeface="Arial Black" panose="020B0A04020102020204" pitchFamily="34" charset="0"/>
                      </a:endParaRP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0:7</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1:10</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0:15</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0</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1:32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4</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214350"/>
                  </a:ext>
                </a:extLst>
              </a:tr>
              <a:tr h="632443">
                <a:tc>
                  <a:txBody>
                    <a:bodyPr/>
                    <a:lstStyle/>
                    <a:p>
                      <a:pPr algn="ctr" fontAlgn="ctr"/>
                      <a:r>
                        <a:rPr lang="cs-CZ" sz="900" b="1" i="0" u="none" strike="noStrike" dirty="0">
                          <a:solidFill>
                            <a:srgbClr val="009900"/>
                          </a:solidFill>
                          <a:effectLst/>
                          <a:latin typeface="Arial Black" panose="020B0A04020102020204" pitchFamily="34" charset="0"/>
                        </a:rPr>
                        <a:t>Vědomice</a:t>
                      </a:r>
                      <a:endParaRPr lang="cs-CZ" sz="800" b="1" i="0" u="none" strike="noStrike" dirty="0">
                        <a:solidFill>
                          <a:srgbClr val="009900"/>
                        </a:solidFill>
                        <a:effectLst/>
                        <a:latin typeface="Arial Black" panose="020B0A04020102020204" pitchFamily="34" charset="0"/>
                      </a:endParaRP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2:8</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10:1</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100" b="1" i="0" u="none" strike="noStrike" dirty="0">
                          <a:solidFill>
                            <a:srgbClr val="000000"/>
                          </a:solidFill>
                          <a:effectLst/>
                          <a:latin typeface="Arial Black" panose="020B0A04020102020204" pitchFamily="34" charset="0"/>
                        </a:rPr>
                        <a:t>2:6</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3</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14:15</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3</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7502213"/>
                  </a:ext>
                </a:extLst>
              </a:tr>
              <a:tr h="56435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cs-CZ" sz="800" b="1" i="0" u="none" strike="noStrike" dirty="0">
                          <a:solidFill>
                            <a:srgbClr val="009900"/>
                          </a:solidFill>
                          <a:effectLst/>
                          <a:latin typeface="Arial Black" panose="020B0A04020102020204" pitchFamily="34" charset="0"/>
                        </a:rPr>
                        <a:t>Třebenice</a:t>
                      </a:r>
                      <a:endParaRPr lang="cs-CZ" sz="700" b="1" i="0" u="none" strike="noStrike" dirty="0">
                        <a:solidFill>
                          <a:srgbClr val="009900"/>
                        </a:solidFill>
                        <a:effectLst/>
                        <a:latin typeface="Arial Black" panose="020B0A04020102020204" pitchFamily="34" charset="0"/>
                      </a:endParaRPr>
                    </a:p>
                    <a:p>
                      <a:pPr algn="ctr" fontAlgn="ctr"/>
                      <a:endParaRPr lang="cs-CZ" sz="600" b="1" i="0" u="none" strike="noStrike" dirty="0">
                        <a:solidFill>
                          <a:srgbClr val="009900"/>
                        </a:solidFill>
                        <a:effectLst/>
                        <a:latin typeface="Arial Black" panose="020B0A04020102020204" pitchFamily="34" charset="0"/>
                      </a:endParaRP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7:4</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15:0</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100" b="1" i="0" u="none" strike="noStrike" dirty="0">
                          <a:solidFill>
                            <a:srgbClr val="000000"/>
                          </a:solidFill>
                          <a:effectLst/>
                          <a:latin typeface="Arial Black" panose="020B0A04020102020204" pitchFamily="34" charset="0"/>
                        </a:rPr>
                        <a:t>6:2</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cs-CZ" sz="1100" b="1" i="0" u="none" strike="noStrike" dirty="0">
                        <a:solidFill>
                          <a:srgbClr val="000000"/>
                        </a:solidFill>
                        <a:effectLst/>
                        <a:latin typeface="Arial Black" panose="020B0A04020102020204" pitchFamily="34" charset="0"/>
                      </a:endParaRP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FF"/>
                    </a:solidFill>
                  </a:tcPr>
                </a:tc>
                <a:tc>
                  <a:txBody>
                    <a:bodyPr/>
                    <a:lstStyle/>
                    <a:p>
                      <a:pPr algn="ctr" fontAlgn="ctr"/>
                      <a:r>
                        <a:rPr lang="cs-CZ" sz="1400" b="1" i="0" u="none" strike="noStrike" dirty="0">
                          <a:solidFill>
                            <a:srgbClr val="000000"/>
                          </a:solidFill>
                          <a:effectLst/>
                          <a:latin typeface="Arial Black" panose="020B0A04020102020204" pitchFamily="34" charset="0"/>
                        </a:rPr>
                        <a:t>9</a:t>
                      </a:r>
                    </a:p>
                  </a:txBody>
                  <a:tcPr marL="3152" marR="3152" marT="315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28:6</a:t>
                      </a:r>
                    </a:p>
                  </a:txBody>
                  <a:tcPr marL="3152" marR="3152" marT="315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cs-CZ" sz="1400" b="1" i="0" u="none" strike="noStrike" dirty="0">
                          <a:solidFill>
                            <a:srgbClr val="000000"/>
                          </a:solidFill>
                          <a:effectLst/>
                          <a:latin typeface="Arial Black" panose="020B0A04020102020204" pitchFamily="34" charset="0"/>
                        </a:rPr>
                        <a:t>1</a:t>
                      </a:r>
                    </a:p>
                  </a:txBody>
                  <a:tcPr marL="3152" marR="3152" marT="315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9739524"/>
                  </a:ext>
                </a:extLst>
              </a:tr>
            </a:tbl>
          </a:graphicData>
        </a:graphic>
      </p:graphicFrame>
      <p:sp>
        <p:nvSpPr>
          <p:cNvPr id="2" name="TextovéPole 1">
            <a:extLst>
              <a:ext uri="{FF2B5EF4-FFF2-40B4-BE49-F238E27FC236}">
                <a16:creationId xmlns:a16="http://schemas.microsoft.com/office/drawing/2014/main" id="{BE736A64-AA66-4763-8842-68DF1CDAC070}"/>
              </a:ext>
            </a:extLst>
          </p:cNvPr>
          <p:cNvSpPr txBox="1"/>
          <p:nvPr/>
        </p:nvSpPr>
        <p:spPr>
          <a:xfrm>
            <a:off x="143991" y="91108"/>
            <a:ext cx="4536505" cy="1938992"/>
          </a:xfrm>
          <a:prstGeom prst="rect">
            <a:avLst/>
          </a:prstGeom>
          <a:solidFill>
            <a:srgbClr val="66FF66"/>
          </a:solidFill>
          <a:effectLst>
            <a:glow rad="101600">
              <a:srgbClr val="CCFFFF">
                <a:alpha val="40000"/>
              </a:srgbClr>
            </a:glow>
            <a:softEdge rad="241300"/>
          </a:effectLst>
        </p:spPr>
        <p:txBody>
          <a:bodyPr wrap="square" rtlCol="0">
            <a:spAutoFit/>
          </a:bodyPr>
          <a:lstStyle/>
          <a:p>
            <a:pPr algn="ctr"/>
            <a:r>
              <a:rPr lang="cs-CZ" sz="2000" dirty="0">
                <a:latin typeface="Arial Black" panose="020B0A04020102020204" pitchFamily="34" charset="0"/>
              </a:rPr>
              <a:t>Mladší přípravka obsadila v okresním poháru Litoměřického okresu 10. místo, které si zajistila 2. místem na turnaji o celkové umístění v </a:t>
            </a:r>
            <a:r>
              <a:rPr lang="cs-CZ" sz="2000" dirty="0" err="1">
                <a:latin typeface="Arial Black" panose="020B0A04020102020204" pitchFamily="34" charset="0"/>
              </a:rPr>
              <a:t>Podluskách</a:t>
            </a:r>
            <a:r>
              <a:rPr lang="cs-CZ" sz="2000" dirty="0">
                <a:latin typeface="Arial Black" panose="020B0A04020102020204" pitchFamily="34" charset="0"/>
              </a:rPr>
              <a:t>.</a:t>
            </a:r>
          </a:p>
        </p:txBody>
      </p:sp>
      <p:sp>
        <p:nvSpPr>
          <p:cNvPr id="4" name="TextovéPole 3">
            <a:extLst>
              <a:ext uri="{FF2B5EF4-FFF2-40B4-BE49-F238E27FC236}">
                <a16:creationId xmlns:a16="http://schemas.microsoft.com/office/drawing/2014/main" id="{A1A8C602-CE92-4F5B-A9B3-F8869A2764D1}"/>
              </a:ext>
            </a:extLst>
          </p:cNvPr>
          <p:cNvSpPr txBox="1"/>
          <p:nvPr/>
        </p:nvSpPr>
        <p:spPr>
          <a:xfrm>
            <a:off x="71984" y="2107332"/>
            <a:ext cx="4608512" cy="1169551"/>
          </a:xfrm>
          <a:prstGeom prst="rect">
            <a:avLst/>
          </a:prstGeom>
          <a:solidFill>
            <a:schemeClr val="accent6">
              <a:lumMod val="20000"/>
              <a:lumOff val="80000"/>
            </a:schemeClr>
          </a:solidFill>
          <a:effectLst>
            <a:softEdge rad="0"/>
          </a:effectLst>
        </p:spPr>
        <p:txBody>
          <a:bodyPr wrap="square" rtlCol="0">
            <a:spAutoFit/>
          </a:bodyPr>
          <a:lstStyle/>
          <a:p>
            <a:r>
              <a:rPr lang="cs-CZ" sz="1400" u="sng" dirty="0">
                <a:latin typeface="Arial" panose="020B0604020202020204" pitchFamily="34" charset="0"/>
                <a:cs typeface="Arial" panose="020B0604020202020204" pitchFamily="34" charset="0"/>
              </a:rPr>
              <a:t>Sestava:</a:t>
            </a:r>
            <a:r>
              <a:rPr lang="cs-CZ" sz="1400" dirty="0">
                <a:latin typeface="Arial" panose="020B0604020202020204" pitchFamily="34" charset="0"/>
                <a:cs typeface="Arial" panose="020B0604020202020204" pitchFamily="34" charset="0"/>
              </a:rPr>
              <a:t> Hynek </a:t>
            </a:r>
            <a:r>
              <a:rPr lang="cs-CZ" sz="1400" dirty="0" err="1">
                <a:latin typeface="Arial" panose="020B0604020202020204" pitchFamily="34" charset="0"/>
                <a:cs typeface="Arial" panose="020B0604020202020204" pitchFamily="34" charset="0"/>
              </a:rPr>
              <a:t>Hasal</a:t>
            </a:r>
            <a:r>
              <a:rPr lang="cs-CZ" sz="1400" dirty="0">
                <a:latin typeface="Arial" panose="020B0604020202020204" pitchFamily="34" charset="0"/>
                <a:cs typeface="Arial" panose="020B0604020202020204" pitchFamily="34" charset="0"/>
              </a:rPr>
              <a:t>, Vendelín </a:t>
            </a:r>
            <a:r>
              <a:rPr lang="cs-CZ" sz="1400" dirty="0" err="1">
                <a:latin typeface="Arial" panose="020B0604020202020204" pitchFamily="34" charset="0"/>
                <a:cs typeface="Arial" panose="020B0604020202020204" pitchFamily="34" charset="0"/>
              </a:rPr>
              <a:t>Hrowatitsch</a:t>
            </a:r>
            <a:r>
              <a:rPr lang="cs-CZ" sz="1400" dirty="0">
                <a:latin typeface="Arial" panose="020B0604020202020204" pitchFamily="34" charset="0"/>
                <a:cs typeface="Arial" panose="020B0604020202020204" pitchFamily="34" charset="0"/>
              </a:rPr>
              <a:t>, </a:t>
            </a:r>
          </a:p>
          <a:p>
            <a:r>
              <a:rPr lang="cs-CZ" sz="1400" dirty="0">
                <a:latin typeface="Arial" panose="020B0604020202020204" pitchFamily="34" charset="0"/>
                <a:cs typeface="Arial" panose="020B0604020202020204" pitchFamily="34" charset="0"/>
              </a:rPr>
              <a:t>                Oldřich Jirásek, Jitka </a:t>
            </a:r>
            <a:r>
              <a:rPr lang="cs-CZ" sz="1400" dirty="0" err="1">
                <a:latin typeface="Arial" panose="020B0604020202020204" pitchFamily="34" charset="0"/>
                <a:cs typeface="Arial" panose="020B0604020202020204" pitchFamily="34" charset="0"/>
              </a:rPr>
              <a:t>Klégrová</a:t>
            </a:r>
            <a:r>
              <a:rPr lang="cs-CZ" sz="1400" dirty="0">
                <a:latin typeface="Arial" panose="020B0604020202020204" pitchFamily="34" charset="0"/>
                <a:cs typeface="Arial" panose="020B0604020202020204" pitchFamily="34" charset="0"/>
              </a:rPr>
              <a:t>, Václav </a:t>
            </a:r>
          </a:p>
          <a:p>
            <a:r>
              <a:rPr lang="cs-CZ" sz="1400" dirty="0">
                <a:latin typeface="Arial" panose="020B0604020202020204" pitchFamily="34" charset="0"/>
                <a:cs typeface="Arial" panose="020B0604020202020204" pitchFamily="34" charset="0"/>
              </a:rPr>
              <a:t>                Marek, Pavel Novotný, Matěj </a:t>
            </a:r>
            <a:r>
              <a:rPr lang="cs-CZ" sz="1400" dirty="0" err="1">
                <a:latin typeface="Arial" panose="020B0604020202020204" pitchFamily="34" charset="0"/>
                <a:cs typeface="Arial" panose="020B0604020202020204" pitchFamily="34" charset="0"/>
              </a:rPr>
              <a:t>Prosický</a:t>
            </a:r>
            <a:r>
              <a:rPr lang="cs-CZ" sz="1400" dirty="0">
                <a:latin typeface="Arial" panose="020B0604020202020204" pitchFamily="34" charset="0"/>
                <a:cs typeface="Arial" panose="020B0604020202020204" pitchFamily="34" charset="0"/>
              </a:rPr>
              <a:t>, </a:t>
            </a:r>
          </a:p>
          <a:p>
            <a:r>
              <a:rPr lang="cs-CZ" sz="1400" dirty="0">
                <a:latin typeface="Arial" panose="020B0604020202020204" pitchFamily="34" charset="0"/>
                <a:cs typeface="Arial" panose="020B0604020202020204" pitchFamily="34" charset="0"/>
              </a:rPr>
              <a:t>                Jakub </a:t>
            </a:r>
            <a:r>
              <a:rPr lang="cs-CZ" sz="1400" dirty="0" err="1">
                <a:latin typeface="Arial" panose="020B0604020202020204" pitchFamily="34" charset="0"/>
                <a:cs typeface="Arial" panose="020B0604020202020204" pitchFamily="34" charset="0"/>
              </a:rPr>
              <a:t>Woska</a:t>
            </a:r>
            <a:r>
              <a:rPr lang="cs-CZ" sz="1400" dirty="0">
                <a:latin typeface="Arial" panose="020B0604020202020204" pitchFamily="34" charset="0"/>
                <a:cs typeface="Arial" panose="020B0604020202020204" pitchFamily="34" charset="0"/>
              </a:rPr>
              <a:t>, </a:t>
            </a:r>
            <a:r>
              <a:rPr lang="cs-CZ" sz="1400" dirty="0" err="1">
                <a:latin typeface="Arial" panose="020B0604020202020204" pitchFamily="34" charset="0"/>
                <a:cs typeface="Arial" panose="020B0604020202020204" pitchFamily="34" charset="0"/>
              </a:rPr>
              <a:t>kevin</a:t>
            </a:r>
            <a:r>
              <a:rPr lang="cs-CZ" sz="1400" dirty="0">
                <a:latin typeface="Arial" panose="020B0604020202020204" pitchFamily="34" charset="0"/>
                <a:cs typeface="Arial" panose="020B0604020202020204" pitchFamily="34" charset="0"/>
              </a:rPr>
              <a:t> Tobias </a:t>
            </a:r>
            <a:r>
              <a:rPr lang="cs-CZ" sz="1400" dirty="0" err="1">
                <a:latin typeface="Arial" panose="020B0604020202020204" pitchFamily="34" charset="0"/>
                <a:cs typeface="Arial" panose="020B0604020202020204" pitchFamily="34" charset="0"/>
              </a:rPr>
              <a:t>Uřidil</a:t>
            </a:r>
            <a:r>
              <a:rPr lang="cs-CZ" sz="1400" dirty="0">
                <a:latin typeface="Arial" panose="020B0604020202020204" pitchFamily="34" charset="0"/>
                <a:cs typeface="Arial" panose="020B0604020202020204" pitchFamily="34" charset="0"/>
              </a:rPr>
              <a:t>  </a:t>
            </a:r>
          </a:p>
          <a:p>
            <a:r>
              <a:rPr lang="cs-CZ" sz="1400" u="sng" dirty="0">
                <a:latin typeface="Arial" panose="020B0604020202020204" pitchFamily="34" charset="0"/>
                <a:cs typeface="Arial" panose="020B0604020202020204" pitchFamily="34" charset="0"/>
              </a:rPr>
              <a:t>Vedoucí:</a:t>
            </a:r>
            <a:r>
              <a:rPr lang="cs-CZ" sz="1400" dirty="0">
                <a:latin typeface="Arial" panose="020B0604020202020204" pitchFamily="34" charset="0"/>
                <a:cs typeface="Arial" panose="020B0604020202020204" pitchFamily="34" charset="0"/>
              </a:rPr>
              <a:t> Jindřich Špaček</a:t>
            </a:r>
          </a:p>
        </p:txBody>
      </p:sp>
      <p:sp>
        <p:nvSpPr>
          <p:cNvPr id="5" name="Obdélník 4"/>
          <p:cNvSpPr/>
          <p:nvPr/>
        </p:nvSpPr>
        <p:spPr>
          <a:xfrm>
            <a:off x="5434217" y="1927537"/>
            <a:ext cx="4608512" cy="4966488"/>
          </a:xfrm>
          <a:prstGeom prst="rect">
            <a:avLst/>
          </a:prstGeom>
        </p:spPr>
        <p:txBody>
          <a:bodyPr wrap="square">
            <a:spAutoFit/>
          </a:bodyPr>
          <a:lstStyle/>
          <a:p>
            <a:pPr algn="ctr">
              <a:lnSpc>
                <a:spcPct val="107000"/>
              </a:lnSpc>
              <a:spcAft>
                <a:spcPts val="0"/>
              </a:spcAft>
            </a:pPr>
            <a:r>
              <a:rPr lang="cs-CZ" sz="1800" dirty="0">
                <a:highlight>
                  <a:srgbClr val="00FF00"/>
                </a:highlight>
                <a:latin typeface="Arial Black" panose="020B0A04020102020204" pitchFamily="34" charset="0"/>
                <a:ea typeface="Calibri" panose="020F0502020204030204" pitchFamily="34" charset="0"/>
                <a:cs typeface="Arial" panose="020B0604020202020204" pitchFamily="34" charset="0"/>
              </a:rPr>
              <a:t>FK Slavoj Žatec</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00FF00"/>
                </a:highlight>
                <a:latin typeface="Arial Black" panose="020B0A04020102020204" pitchFamily="34" charset="0"/>
                <a:ea typeface="Calibri" panose="020F0502020204030204" pitchFamily="34" charset="0"/>
                <a:cs typeface="Arial" panose="020B0604020202020204" pitchFamily="34" charset="0"/>
              </a:rPr>
              <a:t>SK Štětí</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cs-CZ" sz="1800" dirty="0">
                <a:highlight>
                  <a:srgbClr val="00FF00"/>
                </a:highlight>
                <a:latin typeface="Arial Black" panose="020B0A04020102020204" pitchFamily="34" charset="0"/>
                <a:ea typeface="Calibri" panose="020F0502020204030204" pitchFamily="34" charset="0"/>
                <a:cs typeface="Arial" panose="020B0604020202020204" pitchFamily="34" charset="0"/>
              </a:rPr>
              <a:t>2:4(0:1)     27. kolo  26.5.2018</a:t>
            </a:r>
            <a:endParaRPr lang="cs-CZ"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cs-CZ" sz="1100" b="0" dirty="0">
                <a:latin typeface="Arial" panose="020B0604020202020204" pitchFamily="34" charset="0"/>
                <a:ea typeface="Calibri" panose="020F0502020204030204" pitchFamily="34" charset="0"/>
                <a:cs typeface="Times New Roman" panose="02020603050405020304" pitchFamily="18" charset="0"/>
              </a:rPr>
              <a:t>Ve druhém venkovním zápase v řadě se jelo do Žatce, který se na jaře herně trápí a z předních míst  po podzimní části se propadl tabulkou dolů. Zachráněn není a nějaký ten bodík ještě potřebuje. My se držíme již několik kol 3 body za Mosteckým fotbalovým klubem na 2. místě a udržet tento trend znamenalo vyhrát i zde, protože Most vyhrál jasně v Modlanech 4:0 dnes po obědě. V úvodu se nebezpečné šance střídaly na obou stranách. Jako první se do koncovky tlačili domácí, když po docela nevinné akce musel míč před Petrem </a:t>
            </a:r>
            <a:r>
              <a:rPr lang="cs-CZ" sz="1100" b="0" dirty="0" err="1">
                <a:latin typeface="Arial" panose="020B0604020202020204" pitchFamily="34" charset="0"/>
                <a:ea typeface="Calibri" panose="020F0502020204030204" pitchFamily="34" charset="0"/>
                <a:cs typeface="Times New Roman" panose="02020603050405020304" pitchFamily="18" charset="0"/>
              </a:rPr>
              <a:t>Pinkrem</a:t>
            </a:r>
            <a:r>
              <a:rPr lang="cs-CZ" sz="1100" b="0" dirty="0">
                <a:latin typeface="Arial" panose="020B0604020202020204" pitchFamily="34" charset="0"/>
                <a:ea typeface="Calibri" panose="020F0502020204030204" pitchFamily="34" charset="0"/>
                <a:cs typeface="Times New Roman" panose="02020603050405020304" pitchFamily="18" charset="0"/>
              </a:rPr>
              <a:t> odvracet na roh Mencl. V dobrém střeleckém postavení se zase v 7. minutě na druhé straně hřiště objevil Slavíček, ale branku vysoko přestřelil. Ve 13. minutě jsme se nastěhovali do vápna Žatce, kopali několik rohů za sebou a po jednom z nich hlavou směřoval míč k tyči </a:t>
            </a:r>
            <a:r>
              <a:rPr lang="cs-CZ" sz="1100" b="0" dirty="0" err="1">
                <a:latin typeface="Arial" panose="020B0604020202020204" pitchFamily="34" charset="0"/>
                <a:ea typeface="Calibri" panose="020F0502020204030204" pitchFamily="34" charset="0"/>
                <a:cs typeface="Times New Roman" panose="02020603050405020304" pitchFamily="18" charset="0"/>
              </a:rPr>
              <a:t>Ransdorf</a:t>
            </a:r>
            <a:r>
              <a:rPr lang="cs-CZ" sz="1100" b="0" dirty="0">
                <a:latin typeface="Arial" panose="020B0604020202020204" pitchFamily="34" charset="0"/>
                <a:ea typeface="Calibri" panose="020F0502020204030204" pitchFamily="34" charset="0"/>
                <a:cs typeface="Times New Roman" panose="02020603050405020304" pitchFamily="18" charset="0"/>
              </a:rPr>
              <a:t>. Jen díky skvělému zákroku brankáře Petra Švarce zůstávalo  skóre 0:0. V polovině poločasu vyslal na našeho brankáře střelu Pavel </a:t>
            </a:r>
            <a:r>
              <a:rPr lang="cs-CZ" sz="1100" b="0" dirty="0" err="1">
                <a:latin typeface="Arial" panose="020B0604020202020204" pitchFamily="34" charset="0"/>
                <a:ea typeface="Calibri" panose="020F0502020204030204" pitchFamily="34" charset="0"/>
                <a:cs typeface="Times New Roman" panose="02020603050405020304" pitchFamily="18" charset="0"/>
              </a:rPr>
              <a:t>Hassman</a:t>
            </a:r>
            <a:r>
              <a:rPr lang="cs-CZ" sz="1100" b="0" dirty="0">
                <a:latin typeface="Arial" panose="020B0604020202020204" pitchFamily="34" charset="0"/>
                <a:ea typeface="Calibri" panose="020F0502020204030204" pitchFamily="34" charset="0"/>
                <a:cs typeface="Times New Roman" panose="02020603050405020304" pitchFamily="18" charset="0"/>
              </a:rPr>
              <a:t>, ale Jirka Gabriel předvedl jeden ze svých nádherných zákroků a vyrazil míč na roh. Ve 29.  minutě se pěknou kličkou </a:t>
            </a:r>
            <a:r>
              <a:rPr lang="cs-CZ" sz="1100" b="0" dirty="0" err="1">
                <a:latin typeface="Arial" panose="020B0604020202020204" pitchFamily="34" charset="0"/>
                <a:ea typeface="Calibri" panose="020F0502020204030204" pitchFamily="34" charset="0"/>
                <a:cs typeface="Times New Roman" panose="02020603050405020304" pitchFamily="18" charset="0"/>
              </a:rPr>
              <a:t>Čámského</a:t>
            </a:r>
            <a:r>
              <a:rPr lang="cs-CZ" sz="1100" b="0" dirty="0">
                <a:latin typeface="Arial" panose="020B0604020202020204" pitchFamily="34" charset="0"/>
                <a:ea typeface="Calibri" panose="020F0502020204030204" pitchFamily="34" charset="0"/>
                <a:cs typeface="Times New Roman" panose="02020603050405020304" pitchFamily="18" charset="0"/>
              </a:rPr>
              <a:t> zbavil </a:t>
            </a:r>
            <a:r>
              <a:rPr lang="cs-CZ" sz="1100" b="0" dirty="0" err="1">
                <a:latin typeface="Arial" panose="020B0604020202020204" pitchFamily="34" charset="0"/>
                <a:ea typeface="Calibri" panose="020F0502020204030204" pitchFamily="34" charset="0"/>
                <a:cs typeface="Times New Roman" panose="02020603050405020304" pitchFamily="18" charset="0"/>
              </a:rPr>
              <a:t>Zimola</a:t>
            </a:r>
            <a:r>
              <a:rPr lang="cs-CZ" sz="1100" b="0" dirty="0">
                <a:latin typeface="Arial" panose="020B0604020202020204" pitchFamily="34" charset="0"/>
                <a:ea typeface="Calibri" panose="020F0502020204030204" pitchFamily="34" charset="0"/>
                <a:cs typeface="Times New Roman" panose="02020603050405020304" pitchFamily="18" charset="0"/>
              </a:rPr>
              <a:t>, ale balón poslal pánubohu do oken někde nad naší brankou. Na ukazateli časomíry naskočila 36. minuta, když si levou k úniku vybral Faust a našel před brankou volného Waltra.  Jeho pokus stačil brankář ještě vyrazit, ale míč se dostal k Vokounovi, který neváhal a nezadržitelně střelou k tyči dostal naše mužstvo do vedení 1:0. Těsně před změnou stran</a:t>
            </a:r>
            <a:endParaRPr lang="cs-CZ" sz="11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ovéPole 2"/>
          <p:cNvSpPr txBox="1"/>
          <p:nvPr/>
        </p:nvSpPr>
        <p:spPr>
          <a:xfrm>
            <a:off x="5544592" y="103302"/>
            <a:ext cx="4608512" cy="1569660"/>
          </a:xfrm>
          <a:prstGeom prst="rect">
            <a:avLst/>
          </a:prstGeom>
          <a:solidFill>
            <a:schemeClr val="accent2">
              <a:lumMod val="40000"/>
              <a:lumOff val="60000"/>
            </a:schemeClr>
          </a:solidFill>
          <a:effectLst>
            <a:glow rad="101600">
              <a:srgbClr val="00CC00">
                <a:alpha val="40000"/>
              </a:srgbClr>
            </a:glow>
            <a:softEdge rad="241300"/>
          </a:effectLst>
        </p:spPr>
        <p:txBody>
          <a:bodyPr wrap="square" rtlCol="0">
            <a:spAutoFit/>
          </a:bodyPr>
          <a:lstStyle/>
          <a:p>
            <a:pPr algn="ctr"/>
            <a:r>
              <a:rPr lang="cs-CZ" sz="2400" dirty="0">
                <a:solidFill>
                  <a:srgbClr val="FF0000"/>
                </a:solidFill>
                <a:latin typeface="Arial Black" panose="020B0A04020102020204" pitchFamily="34" charset="0"/>
              </a:rPr>
              <a:t>V Žatci se nám líbilo. Kvalitní výkon a výhra po 2 brankách Vokouna a Mencla </a:t>
            </a:r>
          </a:p>
        </p:txBody>
      </p:sp>
      <p:cxnSp>
        <p:nvCxnSpPr>
          <p:cNvPr id="7" name="Přímá spojnice se šipkou 6"/>
          <p:cNvCxnSpPr/>
          <p:nvPr/>
        </p:nvCxnSpPr>
        <p:spPr bwMode="auto">
          <a:xfrm>
            <a:off x="8619701" y="7112178"/>
            <a:ext cx="1152128" cy="0"/>
          </a:xfrm>
          <a:prstGeom prst="straightConnector1">
            <a:avLst/>
          </a:prstGeom>
          <a:noFill/>
          <a:ln w="31750" cap="flat" cmpd="sng" algn="ctr">
            <a:solidFill>
              <a:schemeClr val="accent6">
                <a:lumMod val="75000"/>
              </a:schemeClr>
            </a:solidFill>
            <a:prstDash val="solid"/>
            <a:round/>
            <a:headEnd type="none" w="med" len="med"/>
            <a:tailEnd type="triangle"/>
          </a:ln>
          <a:effectLst>
            <a:outerShdw dist="45791" dir="2021404" algn="ctr" rotWithShape="0">
              <a:srgbClr val="9999FF"/>
            </a:outerShdw>
          </a:effectLst>
        </p:spPr>
      </p:cxn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ýchozí návrh">
  <a:themeElements>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ýchozí návrh">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a:blip xmlns:r="http://schemas.openxmlformats.org/officeDocument/2006/relationships" r:embed="rId1"/>
          <a:stretch>
            <a:fillRect/>
          </a:stretch>
        </a:blipFill>
        <a:ln w="9525">
          <a:noFill/>
          <a:miter lim="800000"/>
          <a:headEnd/>
          <a:tailEnd/>
        </a:ln>
        <a:effectLst/>
      </a:spPr>
      <a:bodyPr vert="horz" wrap="square" lIns="0" tIns="0" rIns="38088" bIns="39675"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sz="900" b="1" i="0" u="none" strike="noStrike" cap="none" normalizeH="0" baseline="0" dirty="0" smtClean="0">
            <a:ln>
              <a:noFill/>
            </a:ln>
            <a:solidFill>
              <a:srgbClr val="FFFFFF"/>
            </a:solidFill>
            <a:effectLst/>
            <a:latin typeface="Arial" pitchFamily="34" charset="0"/>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outerShdw dist="45791" dir="2021404" algn="ctr" rotWithShape="0">
            <a:srgbClr val="9999FF"/>
          </a:outerShdw>
        </a:effectLst>
      </a:spPr>
      <a:bodyPr vert="horz" wrap="none" lIns="0" tIns="0" rIns="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cs-CZ" sz="1200" b="1" i="0" u="none" strike="noStrike" cap="none" normalizeH="0" baseline="0" smtClean="0">
            <a:ln>
              <a:noFill/>
            </a:ln>
            <a:solidFill>
              <a:schemeClr val="tx1"/>
            </a:solidFill>
            <a:effectLst>
              <a:outerShdw blurRad="38100" dist="38100" dir="2700000" algn="tl">
                <a:srgbClr val="000000">
                  <a:alpha val="43137"/>
                </a:srgbClr>
              </a:outerShdw>
            </a:effectLst>
            <a:latin typeface="Arial Rounded MT Bold" pitchFamily="34" charset="0"/>
          </a:defRPr>
        </a:defPPr>
      </a:lstStyle>
    </a:lnDef>
    <a:txDef>
      <a:spPr>
        <a:solidFill>
          <a:srgbClr val="99FFCC"/>
        </a:solidFill>
        <a:effectLst>
          <a:glow rad="101600">
            <a:srgbClr val="FFFF66">
              <a:alpha val="40000"/>
            </a:srgbClr>
          </a:glow>
          <a:softEdge rad="241300"/>
        </a:effectLst>
      </a:spPr>
      <a:bodyPr wrap="square" rtlCol="0">
        <a:spAutoFit/>
      </a:bodyPr>
      <a:lstStyle>
        <a:defPPr algn="ctr">
          <a:defRPr sz="2000" dirty="0" smtClean="0">
            <a:latin typeface="Arial Black" panose="020B0A04020102020204" pitchFamily="34" charset="0"/>
          </a:defRPr>
        </a:defPPr>
      </a:lstStyle>
    </a:txDef>
  </a:objectDefaults>
  <a:extraClrSchemeLst>
    <a:extraClrScheme>
      <a:clrScheme name="Výchozí návrh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ýchozí návrh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ýchozí návrh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ýchozí návrh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ýchozí návr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ýchozí návr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ýchozí návr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tiv sady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ady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6" Type="http://schemas.microsoft.com/office/2011/relationships/webextension" Target="webextension6.xml"/><Relationship Id="rId5" Type="http://schemas.microsoft.com/office/2011/relationships/webextension" Target="webextension5.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4">
    <wetp:webextensionref xmlns:r="http://schemas.openxmlformats.org/officeDocument/2006/relationships" r:id="rId1"/>
  </wetp:taskpane>
  <wetp:taskpane dockstate="right" visibility="0" width="350" row="4">
    <wetp:webextensionref xmlns:r="http://schemas.openxmlformats.org/officeDocument/2006/relationships" r:id="rId2"/>
  </wetp:taskpane>
  <wetp:taskpane dockstate="right" visibility="0" width="350" row="5">
    <wetp:webextensionref xmlns:r="http://schemas.openxmlformats.org/officeDocument/2006/relationships" r:id="rId3"/>
  </wetp:taskpane>
  <wetp:taskpane dockstate="right" visibility="0" width="350" row="6">
    <wetp:webextensionref xmlns:r="http://schemas.openxmlformats.org/officeDocument/2006/relationships" r:id="rId4"/>
  </wetp:taskpane>
  <wetp:taskpane dockstate="right" visibility="0" width="350" row="7">
    <wetp:webextensionref xmlns:r="http://schemas.openxmlformats.org/officeDocument/2006/relationships" r:id="rId5"/>
  </wetp:taskpane>
  <wetp:taskpane dockstate="right" visibility="0" width="350" row="3">
    <wetp:webextensionref xmlns:r="http://schemas.openxmlformats.org/officeDocument/2006/relationships" r:id="rId6"/>
  </wetp:taskpane>
</wetp:taskpanes>
</file>

<file path=ppt/webextensions/webextension1.xml><?xml version="1.0" encoding="utf-8"?>
<we:webextension xmlns:we="http://schemas.microsoft.com/office/webextensions/webextension/2010/11" id="{475B91A8-6E46-426A-9707-2262F9DA1466}">
  <we:reference id="wa104380121" version="2.0.0.0" store="cs-CZ" storeType="OMEX"/>
  <we:alternateReferences>
    <we:reference id="WA104380121" version="2.0.0.0" store="WA104380121"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67A753F-66AA-4724-8520-F8EFCF212C5A}">
  <we:reference id="wa104178141" version="3.9.11.1" store="cs-CZ" storeType="OMEX"/>
  <we:alternateReferences>
    <we:reference id="WA104178141" version="3.9.11.1" store="WA104178141"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62AB1FFC-DB39-43F4-9F5C-1C25464A3EE9}">
  <we:reference id="wa104380317" version="1.0.0.0" store="cs-CZ" storeType="OMEX"/>
  <we:alternateReferences>
    <we:reference id="WA104380317" version="1.0.0.0" store="WA104380317"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243B770F-8C12-4926-A20A-C65321F450E0}">
  <we:reference id="wa104380162" version="1.0.1.0" store="cs-CZ" storeType="OMEX"/>
  <we:alternateReferences>
    <we:reference id="WA104380162" version="1.0.1.0" store="WA104380162" storeType="OMEX"/>
  </we:alternateReferences>
  <we:properties/>
  <we:bindings/>
  <we:snapshot xmlns:r="http://schemas.openxmlformats.org/officeDocument/2006/relationships"/>
</we:webextension>
</file>

<file path=ppt/webextensions/webextension5.xml><?xml version="1.0" encoding="utf-8"?>
<we:webextension xmlns:we="http://schemas.microsoft.com/office/webextensions/webextension/2010/11" id="{E2A4739D-7E32-41D0-A5DF-C3FA12595487}">
  <we:reference id="wa104380510" version="1.0.0.3" store="cs-CZ" storeType="OMEX"/>
  <we:alternateReferences>
    <we:reference id="WA104380510" version="1.0.0.3" store="WA104380510" storeType="OMEX"/>
  </we:alternateReferences>
  <we:properties/>
  <we:bindings/>
  <we:snapshot xmlns:r="http://schemas.openxmlformats.org/officeDocument/2006/relationships"/>
</we:webextension>
</file>

<file path=ppt/webextensions/webextension6.xml><?xml version="1.0" encoding="utf-8"?>
<we:webextension xmlns:we="http://schemas.microsoft.com/office/webextensions/webextension/2010/11" id="{040C81F9-9116-4A3C-A58F-264ECAB51127}">
  <we:reference id="wa104380907" version="1.0.0.0" store="cs-CZ" storeType="OMEX"/>
  <we:alternateReferences>
    <we:reference id="wa104380907" version="1.0.0.0" store="wa104380907"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Organic</Template>
  <TotalTime>357352</TotalTime>
  <Words>5185</Words>
  <Application>Microsoft Office PowerPoint</Application>
  <PresentationFormat>Vlastní</PresentationFormat>
  <Paragraphs>1499</Paragraphs>
  <Slides>24</Slides>
  <Notes>16</Notes>
  <HiddenSlides>0</HiddenSlides>
  <MMClips>0</MMClips>
  <ScaleCrop>false</ScaleCrop>
  <HeadingPairs>
    <vt:vector size="6" baseType="variant">
      <vt:variant>
        <vt:lpstr>Použitá písma</vt:lpstr>
      </vt:variant>
      <vt:variant>
        <vt:i4>36</vt:i4>
      </vt:variant>
      <vt:variant>
        <vt:lpstr>Motiv</vt:lpstr>
      </vt:variant>
      <vt:variant>
        <vt:i4>1</vt:i4>
      </vt:variant>
      <vt:variant>
        <vt:lpstr>Nadpisy snímků</vt:lpstr>
      </vt:variant>
      <vt:variant>
        <vt:i4>24</vt:i4>
      </vt:variant>
    </vt:vector>
  </HeadingPairs>
  <TitlesOfParts>
    <vt:vector size="61" baseType="lpstr">
      <vt:lpstr>Malgun Gothic</vt:lpstr>
      <vt:lpstr>Albertus MT</vt:lpstr>
      <vt:lpstr>Algerian</vt:lpstr>
      <vt:lpstr>Arial</vt:lpstr>
      <vt:lpstr>Arial Black</vt:lpstr>
      <vt:lpstr>Arial Rounded MT Bold</vt:lpstr>
      <vt:lpstr>Baskerville Old Face</vt:lpstr>
      <vt:lpstr>Berlin Sans FB Demi</vt:lpstr>
      <vt:lpstr>Bookman Old Style</vt:lpstr>
      <vt:lpstr>Britannic Bold</vt:lpstr>
      <vt:lpstr>Broadway</vt:lpstr>
      <vt:lpstr>Calibri</vt:lpstr>
      <vt:lpstr>Century Gothic</vt:lpstr>
      <vt:lpstr>Century Schoolbook</vt:lpstr>
      <vt:lpstr>Comic Sans MS</vt:lpstr>
      <vt:lpstr>Constantia</vt:lpstr>
      <vt:lpstr>Cooper Black</vt:lpstr>
      <vt:lpstr>Elephant</vt:lpstr>
      <vt:lpstr>FangSong</vt:lpstr>
      <vt:lpstr>Gill Sans Ultra Bold</vt:lpstr>
      <vt:lpstr>Gungsuh</vt:lpstr>
      <vt:lpstr>GungsuhChe</vt:lpstr>
      <vt:lpstr>Imprint MT Shadow</vt:lpstr>
      <vt:lpstr>Khmer UI</vt:lpstr>
      <vt:lpstr>KodchiangUPC</vt:lpstr>
      <vt:lpstr>Miriam</vt:lpstr>
      <vt:lpstr>Rockwell Condensed</vt:lpstr>
      <vt:lpstr>Rockwell Extra Bold</vt:lpstr>
      <vt:lpstr>Segoe UI Black</vt:lpstr>
      <vt:lpstr>SimHei</vt:lpstr>
      <vt:lpstr>Stencil</vt:lpstr>
      <vt:lpstr>STHupo</vt:lpstr>
      <vt:lpstr>Times New Roman</vt:lpstr>
      <vt:lpstr>Tw Cen MT Condensed Extra Bold</vt:lpstr>
      <vt:lpstr>Verdana</vt:lpstr>
      <vt:lpstr>Wide Latin</vt:lpstr>
      <vt:lpstr>Výchozí návrh</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Frantschach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Bez nadpisu</dc:title>
  <dc:creator>Pavel Čermák</dc:creator>
  <cp:lastModifiedBy>Uživatel systému Windows</cp:lastModifiedBy>
  <cp:revision>22032</cp:revision>
  <cp:lastPrinted>2017-10-26T04:05:10Z</cp:lastPrinted>
  <dcterms:created xsi:type="dcterms:W3CDTF">2001-03-12T13:44:53Z</dcterms:created>
  <dcterms:modified xsi:type="dcterms:W3CDTF">2018-11-01T20:04:24Z</dcterms:modified>
</cp:coreProperties>
</file>