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25"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7C80"/>
    <a:srgbClr val="CCFFFF"/>
    <a:srgbClr val="CC0066"/>
    <a:srgbClr val="D60093"/>
    <a:srgbClr val="99FF99"/>
    <a:srgbClr val="FFFF99"/>
    <a:srgbClr val="6699FF"/>
    <a:srgbClr val="FF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4" autoAdjust="0"/>
    <p:restoredTop sz="94559" autoAdjust="0"/>
  </p:normalViewPr>
  <p:slideViewPr>
    <p:cSldViewPr>
      <p:cViewPr>
        <p:scale>
          <a:sx n="71" d="100"/>
          <a:sy n="71" d="100"/>
        </p:scale>
        <p:origin x="888" y="318"/>
      </p:cViewPr>
      <p:guideLst>
        <p:guide orient="horz" pos="2325"/>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smtClean="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endParaRPr lang="cs-CZ" dirty="0"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Si může </a:t>
            </a:r>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771525" y="742950"/>
            <a:ext cx="5257800" cy="3722688"/>
          </a:xfrm>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18</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88289" y="20907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88289" y="43386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izolace-beran.cz/index.php?lg=cz" TargetMode="External"/><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13" Type="http://schemas.openxmlformats.org/officeDocument/2006/relationships/image" Target="../media/image557.emf"/><Relationship Id="rId18" Type="http://schemas.openxmlformats.org/officeDocument/2006/relationships/image" Target="../media/image562.emf"/><Relationship Id="rId26" Type="http://schemas.openxmlformats.org/officeDocument/2006/relationships/image" Target="../media/image570.emf"/><Relationship Id="rId39" Type="http://schemas.openxmlformats.org/officeDocument/2006/relationships/image" Target="../media/image583.emf"/><Relationship Id="rId21" Type="http://schemas.openxmlformats.org/officeDocument/2006/relationships/image" Target="../media/image565.emf"/><Relationship Id="rId34" Type="http://schemas.openxmlformats.org/officeDocument/2006/relationships/image" Target="../media/image578.emf"/><Relationship Id="rId42" Type="http://schemas.openxmlformats.org/officeDocument/2006/relationships/image" Target="../media/image586.emf"/><Relationship Id="rId47" Type="http://schemas.openxmlformats.org/officeDocument/2006/relationships/image" Target="../media/image591.emf"/><Relationship Id="rId50" Type="http://schemas.openxmlformats.org/officeDocument/2006/relationships/image" Target="../media/image594.emf"/><Relationship Id="rId55" Type="http://schemas.openxmlformats.org/officeDocument/2006/relationships/image" Target="../media/image599.emf"/><Relationship Id="rId63" Type="http://schemas.openxmlformats.org/officeDocument/2006/relationships/image" Target="../media/image607.jpeg"/><Relationship Id="rId7" Type="http://schemas.openxmlformats.org/officeDocument/2006/relationships/image" Target="../media/image551.emf"/><Relationship Id="rId2" Type="http://schemas.openxmlformats.org/officeDocument/2006/relationships/notesSlide" Target="../notesSlides/notesSlide10.xml"/><Relationship Id="rId16" Type="http://schemas.openxmlformats.org/officeDocument/2006/relationships/image" Target="../media/image560.emf"/><Relationship Id="rId20" Type="http://schemas.openxmlformats.org/officeDocument/2006/relationships/image" Target="../media/image564.emf"/><Relationship Id="rId29" Type="http://schemas.openxmlformats.org/officeDocument/2006/relationships/image" Target="../media/image573.emf"/><Relationship Id="rId41" Type="http://schemas.openxmlformats.org/officeDocument/2006/relationships/image" Target="../media/image585.emf"/><Relationship Id="rId54" Type="http://schemas.openxmlformats.org/officeDocument/2006/relationships/image" Target="../media/image598.emf"/><Relationship Id="rId62" Type="http://schemas.openxmlformats.org/officeDocument/2006/relationships/image" Target="../media/image606.emf"/><Relationship Id="rId1" Type="http://schemas.openxmlformats.org/officeDocument/2006/relationships/slideLayout" Target="../slideLayouts/slideLayout7.xml"/><Relationship Id="rId6" Type="http://schemas.openxmlformats.org/officeDocument/2006/relationships/image" Target="../media/image550.emf"/><Relationship Id="rId11" Type="http://schemas.openxmlformats.org/officeDocument/2006/relationships/image" Target="../media/image555.emf"/><Relationship Id="rId24" Type="http://schemas.openxmlformats.org/officeDocument/2006/relationships/image" Target="../media/image568.emf"/><Relationship Id="rId32" Type="http://schemas.openxmlformats.org/officeDocument/2006/relationships/image" Target="../media/image576.emf"/><Relationship Id="rId37" Type="http://schemas.openxmlformats.org/officeDocument/2006/relationships/image" Target="../media/image581.emf"/><Relationship Id="rId40" Type="http://schemas.openxmlformats.org/officeDocument/2006/relationships/image" Target="../media/image584.emf"/><Relationship Id="rId45" Type="http://schemas.openxmlformats.org/officeDocument/2006/relationships/image" Target="../media/image589.emf"/><Relationship Id="rId53" Type="http://schemas.openxmlformats.org/officeDocument/2006/relationships/image" Target="../media/image597.emf"/><Relationship Id="rId58" Type="http://schemas.openxmlformats.org/officeDocument/2006/relationships/image" Target="../media/image602.emf"/><Relationship Id="rId5" Type="http://schemas.openxmlformats.org/officeDocument/2006/relationships/image" Target="../media/image549.emf"/><Relationship Id="rId15" Type="http://schemas.openxmlformats.org/officeDocument/2006/relationships/image" Target="../media/image559.emf"/><Relationship Id="rId23" Type="http://schemas.openxmlformats.org/officeDocument/2006/relationships/image" Target="../media/image567.emf"/><Relationship Id="rId28" Type="http://schemas.openxmlformats.org/officeDocument/2006/relationships/image" Target="../media/image572.emf"/><Relationship Id="rId36" Type="http://schemas.openxmlformats.org/officeDocument/2006/relationships/image" Target="../media/image580.emf"/><Relationship Id="rId49" Type="http://schemas.openxmlformats.org/officeDocument/2006/relationships/image" Target="../media/image593.emf"/><Relationship Id="rId57" Type="http://schemas.openxmlformats.org/officeDocument/2006/relationships/image" Target="../media/image601.emf"/><Relationship Id="rId61" Type="http://schemas.openxmlformats.org/officeDocument/2006/relationships/image" Target="../media/image605.emf"/><Relationship Id="rId10" Type="http://schemas.openxmlformats.org/officeDocument/2006/relationships/image" Target="../media/image554.emf"/><Relationship Id="rId19" Type="http://schemas.openxmlformats.org/officeDocument/2006/relationships/image" Target="../media/image563.emf"/><Relationship Id="rId31" Type="http://schemas.openxmlformats.org/officeDocument/2006/relationships/image" Target="../media/image575.emf"/><Relationship Id="rId44" Type="http://schemas.openxmlformats.org/officeDocument/2006/relationships/image" Target="../media/image588.emf"/><Relationship Id="rId52" Type="http://schemas.openxmlformats.org/officeDocument/2006/relationships/image" Target="../media/image596.emf"/><Relationship Id="rId60" Type="http://schemas.openxmlformats.org/officeDocument/2006/relationships/image" Target="../media/image604.emf"/><Relationship Id="rId4" Type="http://schemas.openxmlformats.org/officeDocument/2006/relationships/image" Target="../media/image548.emf"/><Relationship Id="rId9" Type="http://schemas.openxmlformats.org/officeDocument/2006/relationships/image" Target="../media/image553.emf"/><Relationship Id="rId14" Type="http://schemas.openxmlformats.org/officeDocument/2006/relationships/image" Target="../media/image558.emf"/><Relationship Id="rId22" Type="http://schemas.openxmlformats.org/officeDocument/2006/relationships/image" Target="../media/image566.emf"/><Relationship Id="rId27" Type="http://schemas.openxmlformats.org/officeDocument/2006/relationships/image" Target="../media/image571.emf"/><Relationship Id="rId30" Type="http://schemas.openxmlformats.org/officeDocument/2006/relationships/image" Target="../media/image574.emf"/><Relationship Id="rId35" Type="http://schemas.openxmlformats.org/officeDocument/2006/relationships/image" Target="../media/image579.emf"/><Relationship Id="rId43" Type="http://schemas.openxmlformats.org/officeDocument/2006/relationships/image" Target="../media/image587.emf"/><Relationship Id="rId48" Type="http://schemas.openxmlformats.org/officeDocument/2006/relationships/image" Target="../media/image592.emf"/><Relationship Id="rId56" Type="http://schemas.openxmlformats.org/officeDocument/2006/relationships/image" Target="../media/image600.emf"/><Relationship Id="rId64" Type="http://schemas.openxmlformats.org/officeDocument/2006/relationships/image" Target="../media/image608.png"/><Relationship Id="rId8" Type="http://schemas.openxmlformats.org/officeDocument/2006/relationships/image" Target="../media/image552.emf"/><Relationship Id="rId51" Type="http://schemas.openxmlformats.org/officeDocument/2006/relationships/image" Target="../media/image595.emf"/><Relationship Id="rId3" Type="http://schemas.openxmlformats.org/officeDocument/2006/relationships/image" Target="../media/image547.emf"/><Relationship Id="rId12" Type="http://schemas.openxmlformats.org/officeDocument/2006/relationships/image" Target="../media/image556.emf"/><Relationship Id="rId17" Type="http://schemas.openxmlformats.org/officeDocument/2006/relationships/image" Target="../media/image561.emf"/><Relationship Id="rId25" Type="http://schemas.openxmlformats.org/officeDocument/2006/relationships/image" Target="../media/image569.emf"/><Relationship Id="rId33" Type="http://schemas.openxmlformats.org/officeDocument/2006/relationships/image" Target="../media/image577.emf"/><Relationship Id="rId38" Type="http://schemas.openxmlformats.org/officeDocument/2006/relationships/image" Target="../media/image582.emf"/><Relationship Id="rId46" Type="http://schemas.openxmlformats.org/officeDocument/2006/relationships/image" Target="../media/image590.emf"/><Relationship Id="rId59" Type="http://schemas.openxmlformats.org/officeDocument/2006/relationships/image" Target="../media/image603.emf"/></Relationships>
</file>

<file path=ppt/slides/_rels/slide11.xml.rels><?xml version="1.0" encoding="UTF-8" standalone="yes"?>
<Relationships xmlns="http://schemas.openxmlformats.org/package/2006/relationships"><Relationship Id="rId3" Type="http://schemas.openxmlformats.org/officeDocument/2006/relationships/image" Target="../media/image60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10.png"/></Relationships>
</file>

<file path=ppt/slides/_rels/slide12.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12.png"/></Relationships>
</file>

<file path=ppt/slides/_rels/slide13.xml.rels><?xml version="1.0" encoding="UTF-8" standalone="yes"?>
<Relationships xmlns="http://schemas.openxmlformats.org/package/2006/relationships"><Relationship Id="rId3" Type="http://schemas.openxmlformats.org/officeDocument/2006/relationships/image" Target="../media/image6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14.png"/></Relationships>
</file>

<file path=ppt/slides/_rels/slide14.xml.rels><?xml version="1.0" encoding="UTF-8" standalone="yes"?>
<Relationships xmlns="http://schemas.openxmlformats.org/package/2006/relationships"><Relationship Id="rId3" Type="http://schemas.openxmlformats.org/officeDocument/2006/relationships/image" Target="../media/image615.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617.png"/><Relationship Id="rId4" Type="http://schemas.openxmlformats.org/officeDocument/2006/relationships/image" Target="../media/image616.png"/></Relationships>
</file>

<file path=ppt/slides/_rels/slide15.xml.rels><?xml version="1.0" encoding="UTF-8" standalone="yes"?>
<Relationships xmlns="http://schemas.openxmlformats.org/package/2006/relationships"><Relationship Id="rId8" Type="http://schemas.openxmlformats.org/officeDocument/2006/relationships/image" Target="../media/image623.emf"/><Relationship Id="rId13" Type="http://schemas.openxmlformats.org/officeDocument/2006/relationships/image" Target="../media/image628.emf"/><Relationship Id="rId18" Type="http://schemas.openxmlformats.org/officeDocument/2006/relationships/image" Target="../media/image633.emf"/><Relationship Id="rId26" Type="http://schemas.openxmlformats.org/officeDocument/2006/relationships/image" Target="../media/image641.emf"/><Relationship Id="rId39" Type="http://schemas.openxmlformats.org/officeDocument/2006/relationships/image" Target="../media/image654.emf"/><Relationship Id="rId3" Type="http://schemas.openxmlformats.org/officeDocument/2006/relationships/image" Target="../media/image618.emf"/><Relationship Id="rId21" Type="http://schemas.openxmlformats.org/officeDocument/2006/relationships/image" Target="../media/image636.emf"/><Relationship Id="rId34" Type="http://schemas.openxmlformats.org/officeDocument/2006/relationships/image" Target="../media/image649.emf"/><Relationship Id="rId42" Type="http://schemas.openxmlformats.org/officeDocument/2006/relationships/image" Target="../media/image657.png"/><Relationship Id="rId7" Type="http://schemas.openxmlformats.org/officeDocument/2006/relationships/image" Target="../media/image622.emf"/><Relationship Id="rId12" Type="http://schemas.openxmlformats.org/officeDocument/2006/relationships/image" Target="../media/image627.emf"/><Relationship Id="rId17" Type="http://schemas.openxmlformats.org/officeDocument/2006/relationships/image" Target="../media/image632.emf"/><Relationship Id="rId25" Type="http://schemas.openxmlformats.org/officeDocument/2006/relationships/image" Target="../media/image640.emf"/><Relationship Id="rId33" Type="http://schemas.openxmlformats.org/officeDocument/2006/relationships/image" Target="../media/image648.emf"/><Relationship Id="rId38" Type="http://schemas.openxmlformats.org/officeDocument/2006/relationships/image" Target="../media/image653.emf"/><Relationship Id="rId2" Type="http://schemas.openxmlformats.org/officeDocument/2006/relationships/notesSlide" Target="../notesSlides/notesSlide15.xml"/><Relationship Id="rId16" Type="http://schemas.openxmlformats.org/officeDocument/2006/relationships/image" Target="../media/image631.emf"/><Relationship Id="rId20" Type="http://schemas.openxmlformats.org/officeDocument/2006/relationships/image" Target="../media/image635.emf"/><Relationship Id="rId29" Type="http://schemas.openxmlformats.org/officeDocument/2006/relationships/image" Target="../media/image644.emf"/><Relationship Id="rId41" Type="http://schemas.openxmlformats.org/officeDocument/2006/relationships/image" Target="../media/image656.png"/><Relationship Id="rId1" Type="http://schemas.openxmlformats.org/officeDocument/2006/relationships/slideLayout" Target="../slideLayouts/slideLayout7.xml"/><Relationship Id="rId6" Type="http://schemas.openxmlformats.org/officeDocument/2006/relationships/image" Target="../media/image621.emf"/><Relationship Id="rId11" Type="http://schemas.openxmlformats.org/officeDocument/2006/relationships/image" Target="../media/image626.emf"/><Relationship Id="rId24" Type="http://schemas.openxmlformats.org/officeDocument/2006/relationships/image" Target="../media/image639.emf"/><Relationship Id="rId32" Type="http://schemas.openxmlformats.org/officeDocument/2006/relationships/image" Target="../media/image647.emf"/><Relationship Id="rId37" Type="http://schemas.openxmlformats.org/officeDocument/2006/relationships/image" Target="../media/image652.emf"/><Relationship Id="rId40" Type="http://schemas.openxmlformats.org/officeDocument/2006/relationships/image" Target="../media/image655.emf"/><Relationship Id="rId5" Type="http://schemas.openxmlformats.org/officeDocument/2006/relationships/image" Target="../media/image620.emf"/><Relationship Id="rId15" Type="http://schemas.openxmlformats.org/officeDocument/2006/relationships/image" Target="../media/image630.emf"/><Relationship Id="rId23" Type="http://schemas.openxmlformats.org/officeDocument/2006/relationships/image" Target="../media/image638.emf"/><Relationship Id="rId28" Type="http://schemas.openxmlformats.org/officeDocument/2006/relationships/image" Target="../media/image643.emf"/><Relationship Id="rId36" Type="http://schemas.openxmlformats.org/officeDocument/2006/relationships/image" Target="../media/image651.emf"/><Relationship Id="rId10" Type="http://schemas.openxmlformats.org/officeDocument/2006/relationships/image" Target="../media/image625.emf"/><Relationship Id="rId19" Type="http://schemas.openxmlformats.org/officeDocument/2006/relationships/image" Target="../media/image634.emf"/><Relationship Id="rId31" Type="http://schemas.openxmlformats.org/officeDocument/2006/relationships/image" Target="../media/image646.emf"/><Relationship Id="rId4" Type="http://schemas.openxmlformats.org/officeDocument/2006/relationships/image" Target="../media/image619.emf"/><Relationship Id="rId9" Type="http://schemas.openxmlformats.org/officeDocument/2006/relationships/image" Target="../media/image624.emf"/><Relationship Id="rId14" Type="http://schemas.openxmlformats.org/officeDocument/2006/relationships/image" Target="../media/image629.emf"/><Relationship Id="rId22" Type="http://schemas.openxmlformats.org/officeDocument/2006/relationships/image" Target="../media/image637.emf"/><Relationship Id="rId27" Type="http://schemas.openxmlformats.org/officeDocument/2006/relationships/image" Target="../media/image642.emf"/><Relationship Id="rId30" Type="http://schemas.openxmlformats.org/officeDocument/2006/relationships/image" Target="../media/image645.emf"/><Relationship Id="rId35" Type="http://schemas.openxmlformats.org/officeDocument/2006/relationships/image" Target="../media/image650.emf"/><Relationship Id="rId43" Type="http://schemas.openxmlformats.org/officeDocument/2006/relationships/image" Target="../media/image658.png"/></Relationships>
</file>

<file path=ppt/slides/_rels/slide16.xml.rels><?xml version="1.0" encoding="UTF-8" standalone="yes"?>
<Relationships xmlns="http://schemas.openxmlformats.org/package/2006/relationships"><Relationship Id="rId3" Type="http://schemas.openxmlformats.org/officeDocument/2006/relationships/image" Target="../media/image659.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661.png"/><Relationship Id="rId4" Type="http://schemas.openxmlformats.org/officeDocument/2006/relationships/image" Target="../media/image660.jpg"/></Relationships>
</file>

<file path=ppt/slides/_rels/slide17.xml.rels><?xml version="1.0" encoding="UTF-8" standalone="yes"?>
<Relationships xmlns="http://schemas.openxmlformats.org/package/2006/relationships"><Relationship Id="rId8" Type="http://schemas.openxmlformats.org/officeDocument/2006/relationships/image" Target="../media/image667.emf"/><Relationship Id="rId13" Type="http://schemas.openxmlformats.org/officeDocument/2006/relationships/image" Target="../media/image672.png"/><Relationship Id="rId3" Type="http://schemas.openxmlformats.org/officeDocument/2006/relationships/image" Target="../media/image662.emf"/><Relationship Id="rId7" Type="http://schemas.openxmlformats.org/officeDocument/2006/relationships/image" Target="../media/image666.emf"/><Relationship Id="rId12" Type="http://schemas.openxmlformats.org/officeDocument/2006/relationships/image" Target="../media/image671.e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65.emf"/><Relationship Id="rId11" Type="http://schemas.openxmlformats.org/officeDocument/2006/relationships/image" Target="../media/image670.emf"/><Relationship Id="rId5" Type="http://schemas.openxmlformats.org/officeDocument/2006/relationships/image" Target="../media/image664.emf"/><Relationship Id="rId10" Type="http://schemas.openxmlformats.org/officeDocument/2006/relationships/image" Target="../media/image669.emf"/><Relationship Id="rId4" Type="http://schemas.openxmlformats.org/officeDocument/2006/relationships/image" Target="../media/image663.emf"/><Relationship Id="rId9" Type="http://schemas.openxmlformats.org/officeDocument/2006/relationships/image" Target="../media/image668.emf"/></Relationships>
</file>

<file path=ppt/slides/_rels/slide18.xml.rels><?xml version="1.0" encoding="UTF-8" standalone="yes"?>
<Relationships xmlns="http://schemas.openxmlformats.org/package/2006/relationships"><Relationship Id="rId3" Type="http://schemas.openxmlformats.org/officeDocument/2006/relationships/image" Target="../media/image67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76.png"/><Relationship Id="rId5" Type="http://schemas.openxmlformats.org/officeDocument/2006/relationships/image" Target="../media/image675.png"/><Relationship Id="rId4" Type="http://schemas.openxmlformats.org/officeDocument/2006/relationships/image" Target="../media/image674.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27.emf"/><Relationship Id="rId18" Type="http://schemas.openxmlformats.org/officeDocument/2006/relationships/image" Target="../media/image32.emf"/><Relationship Id="rId26" Type="http://schemas.openxmlformats.org/officeDocument/2006/relationships/image" Target="../media/image40.emf"/><Relationship Id="rId39" Type="http://schemas.openxmlformats.org/officeDocument/2006/relationships/image" Target="../media/image53.emf"/><Relationship Id="rId21" Type="http://schemas.openxmlformats.org/officeDocument/2006/relationships/image" Target="../media/image35.emf"/><Relationship Id="rId34" Type="http://schemas.openxmlformats.org/officeDocument/2006/relationships/image" Target="../media/image48.emf"/><Relationship Id="rId42" Type="http://schemas.openxmlformats.org/officeDocument/2006/relationships/image" Target="../media/image56.emf"/><Relationship Id="rId47" Type="http://schemas.openxmlformats.org/officeDocument/2006/relationships/image" Target="../media/image61.emf"/><Relationship Id="rId50" Type="http://schemas.openxmlformats.org/officeDocument/2006/relationships/image" Target="../media/image64.emf"/><Relationship Id="rId55" Type="http://schemas.openxmlformats.org/officeDocument/2006/relationships/image" Target="../media/image69.emf"/><Relationship Id="rId63" Type="http://schemas.openxmlformats.org/officeDocument/2006/relationships/image" Target="../media/image77.emf"/><Relationship Id="rId68" Type="http://schemas.openxmlformats.org/officeDocument/2006/relationships/image" Target="../media/image82.emf"/><Relationship Id="rId76" Type="http://schemas.openxmlformats.org/officeDocument/2006/relationships/image" Target="../media/image90.emf"/><Relationship Id="rId7" Type="http://schemas.openxmlformats.org/officeDocument/2006/relationships/image" Target="../media/image21.emf"/><Relationship Id="rId71" Type="http://schemas.openxmlformats.org/officeDocument/2006/relationships/image" Target="../media/image85.emf"/><Relationship Id="rId2" Type="http://schemas.openxmlformats.org/officeDocument/2006/relationships/notesSlide" Target="../notesSlides/notesSlide4.xml"/><Relationship Id="rId16" Type="http://schemas.openxmlformats.org/officeDocument/2006/relationships/image" Target="../media/image30.emf"/><Relationship Id="rId29" Type="http://schemas.openxmlformats.org/officeDocument/2006/relationships/image" Target="../media/image43.emf"/><Relationship Id="rId11" Type="http://schemas.openxmlformats.org/officeDocument/2006/relationships/image" Target="../media/image25.emf"/><Relationship Id="rId24" Type="http://schemas.openxmlformats.org/officeDocument/2006/relationships/image" Target="../media/image38.emf"/><Relationship Id="rId32" Type="http://schemas.openxmlformats.org/officeDocument/2006/relationships/image" Target="../media/image46.emf"/><Relationship Id="rId37" Type="http://schemas.openxmlformats.org/officeDocument/2006/relationships/image" Target="../media/image51.emf"/><Relationship Id="rId40" Type="http://schemas.openxmlformats.org/officeDocument/2006/relationships/image" Target="../media/image54.emf"/><Relationship Id="rId45" Type="http://schemas.openxmlformats.org/officeDocument/2006/relationships/image" Target="../media/image59.emf"/><Relationship Id="rId53" Type="http://schemas.openxmlformats.org/officeDocument/2006/relationships/image" Target="../media/image67.emf"/><Relationship Id="rId58" Type="http://schemas.openxmlformats.org/officeDocument/2006/relationships/image" Target="../media/image72.emf"/><Relationship Id="rId66" Type="http://schemas.openxmlformats.org/officeDocument/2006/relationships/image" Target="../media/image80.emf"/><Relationship Id="rId74" Type="http://schemas.openxmlformats.org/officeDocument/2006/relationships/image" Target="../media/image88.emf"/><Relationship Id="rId79" Type="http://schemas.openxmlformats.org/officeDocument/2006/relationships/image" Target="../media/image93.emf"/><Relationship Id="rId5" Type="http://schemas.openxmlformats.org/officeDocument/2006/relationships/image" Target="../media/image19.emf"/><Relationship Id="rId61" Type="http://schemas.openxmlformats.org/officeDocument/2006/relationships/image" Target="../media/image75.emf"/><Relationship Id="rId10" Type="http://schemas.openxmlformats.org/officeDocument/2006/relationships/image" Target="../media/image24.emf"/><Relationship Id="rId19" Type="http://schemas.openxmlformats.org/officeDocument/2006/relationships/image" Target="../media/image33.emf"/><Relationship Id="rId31" Type="http://schemas.openxmlformats.org/officeDocument/2006/relationships/image" Target="../media/image45.emf"/><Relationship Id="rId44" Type="http://schemas.openxmlformats.org/officeDocument/2006/relationships/image" Target="../media/image58.emf"/><Relationship Id="rId52" Type="http://schemas.openxmlformats.org/officeDocument/2006/relationships/image" Target="../media/image66.emf"/><Relationship Id="rId60" Type="http://schemas.openxmlformats.org/officeDocument/2006/relationships/image" Target="../media/image74.emf"/><Relationship Id="rId65" Type="http://schemas.openxmlformats.org/officeDocument/2006/relationships/image" Target="../media/image79.emf"/><Relationship Id="rId73" Type="http://schemas.openxmlformats.org/officeDocument/2006/relationships/image" Target="../media/image87.emf"/><Relationship Id="rId78" Type="http://schemas.openxmlformats.org/officeDocument/2006/relationships/image" Target="../media/image92.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 Id="rId22" Type="http://schemas.openxmlformats.org/officeDocument/2006/relationships/image" Target="../media/image36.emf"/><Relationship Id="rId27" Type="http://schemas.openxmlformats.org/officeDocument/2006/relationships/image" Target="../media/image41.emf"/><Relationship Id="rId30" Type="http://schemas.openxmlformats.org/officeDocument/2006/relationships/image" Target="../media/image44.emf"/><Relationship Id="rId35" Type="http://schemas.openxmlformats.org/officeDocument/2006/relationships/image" Target="../media/image49.emf"/><Relationship Id="rId43" Type="http://schemas.openxmlformats.org/officeDocument/2006/relationships/image" Target="../media/image57.emf"/><Relationship Id="rId48" Type="http://schemas.openxmlformats.org/officeDocument/2006/relationships/image" Target="../media/image62.emf"/><Relationship Id="rId56" Type="http://schemas.openxmlformats.org/officeDocument/2006/relationships/image" Target="../media/image70.emf"/><Relationship Id="rId64" Type="http://schemas.openxmlformats.org/officeDocument/2006/relationships/image" Target="../media/image78.emf"/><Relationship Id="rId69" Type="http://schemas.openxmlformats.org/officeDocument/2006/relationships/image" Target="../media/image83.emf"/><Relationship Id="rId77" Type="http://schemas.openxmlformats.org/officeDocument/2006/relationships/image" Target="../media/image91.emf"/><Relationship Id="rId8" Type="http://schemas.openxmlformats.org/officeDocument/2006/relationships/image" Target="../media/image22.emf"/><Relationship Id="rId51" Type="http://schemas.openxmlformats.org/officeDocument/2006/relationships/image" Target="../media/image65.emf"/><Relationship Id="rId72" Type="http://schemas.openxmlformats.org/officeDocument/2006/relationships/image" Target="../media/image86.emf"/><Relationship Id="rId80" Type="http://schemas.openxmlformats.org/officeDocument/2006/relationships/image" Target="../media/image94.emf"/><Relationship Id="rId3" Type="http://schemas.openxmlformats.org/officeDocument/2006/relationships/image" Target="../media/image17.emf"/><Relationship Id="rId12" Type="http://schemas.openxmlformats.org/officeDocument/2006/relationships/image" Target="../media/image26.emf"/><Relationship Id="rId17" Type="http://schemas.openxmlformats.org/officeDocument/2006/relationships/image" Target="../media/image31.emf"/><Relationship Id="rId25" Type="http://schemas.openxmlformats.org/officeDocument/2006/relationships/image" Target="../media/image39.emf"/><Relationship Id="rId33" Type="http://schemas.openxmlformats.org/officeDocument/2006/relationships/image" Target="../media/image47.emf"/><Relationship Id="rId38" Type="http://schemas.openxmlformats.org/officeDocument/2006/relationships/image" Target="../media/image52.emf"/><Relationship Id="rId46" Type="http://schemas.openxmlformats.org/officeDocument/2006/relationships/image" Target="../media/image60.emf"/><Relationship Id="rId59" Type="http://schemas.openxmlformats.org/officeDocument/2006/relationships/image" Target="../media/image73.emf"/><Relationship Id="rId67" Type="http://schemas.openxmlformats.org/officeDocument/2006/relationships/image" Target="../media/image81.emf"/><Relationship Id="rId20" Type="http://schemas.openxmlformats.org/officeDocument/2006/relationships/image" Target="../media/image34.emf"/><Relationship Id="rId41" Type="http://schemas.openxmlformats.org/officeDocument/2006/relationships/image" Target="../media/image55.emf"/><Relationship Id="rId54" Type="http://schemas.openxmlformats.org/officeDocument/2006/relationships/image" Target="../media/image68.emf"/><Relationship Id="rId62" Type="http://schemas.openxmlformats.org/officeDocument/2006/relationships/image" Target="../media/image76.emf"/><Relationship Id="rId70" Type="http://schemas.openxmlformats.org/officeDocument/2006/relationships/image" Target="../media/image84.emf"/><Relationship Id="rId75" Type="http://schemas.openxmlformats.org/officeDocument/2006/relationships/image" Target="../media/image89.emf"/><Relationship Id="rId1" Type="http://schemas.openxmlformats.org/officeDocument/2006/relationships/slideLayout" Target="../slideLayouts/slideLayout4.xml"/><Relationship Id="rId6" Type="http://schemas.openxmlformats.org/officeDocument/2006/relationships/image" Target="../media/image20.emf"/><Relationship Id="rId15" Type="http://schemas.openxmlformats.org/officeDocument/2006/relationships/image" Target="../media/image29.emf"/><Relationship Id="rId23" Type="http://schemas.openxmlformats.org/officeDocument/2006/relationships/image" Target="../media/image37.emf"/><Relationship Id="rId28" Type="http://schemas.openxmlformats.org/officeDocument/2006/relationships/image" Target="../media/image42.emf"/><Relationship Id="rId36" Type="http://schemas.openxmlformats.org/officeDocument/2006/relationships/image" Target="../media/image50.emf"/><Relationship Id="rId49" Type="http://schemas.openxmlformats.org/officeDocument/2006/relationships/image" Target="../media/image63.emf"/><Relationship Id="rId57" Type="http://schemas.openxmlformats.org/officeDocument/2006/relationships/image" Target="../media/image71.emf"/></Relationships>
</file>

<file path=ppt/slides/_rels/slide5.xml.rels><?xml version="1.0" encoding="UTF-8" standalone="yes"?>
<Relationships xmlns="http://schemas.openxmlformats.org/package/2006/relationships"><Relationship Id="rId26" Type="http://schemas.openxmlformats.org/officeDocument/2006/relationships/image" Target="../media/image118.emf"/><Relationship Id="rId117" Type="http://schemas.openxmlformats.org/officeDocument/2006/relationships/image" Target="../media/image209.emf"/><Relationship Id="rId21" Type="http://schemas.openxmlformats.org/officeDocument/2006/relationships/image" Target="../media/image113.emf"/><Relationship Id="rId42" Type="http://schemas.openxmlformats.org/officeDocument/2006/relationships/image" Target="../media/image134.emf"/><Relationship Id="rId47" Type="http://schemas.openxmlformats.org/officeDocument/2006/relationships/image" Target="../media/image139.emf"/><Relationship Id="rId63" Type="http://schemas.openxmlformats.org/officeDocument/2006/relationships/image" Target="../media/image155.emf"/><Relationship Id="rId68" Type="http://schemas.openxmlformats.org/officeDocument/2006/relationships/image" Target="../media/image160.emf"/><Relationship Id="rId84" Type="http://schemas.openxmlformats.org/officeDocument/2006/relationships/image" Target="../media/image176.emf"/><Relationship Id="rId89" Type="http://schemas.openxmlformats.org/officeDocument/2006/relationships/image" Target="../media/image181.emf"/><Relationship Id="rId112" Type="http://schemas.openxmlformats.org/officeDocument/2006/relationships/image" Target="../media/image204.emf"/><Relationship Id="rId133" Type="http://schemas.openxmlformats.org/officeDocument/2006/relationships/image" Target="../media/image225.emf"/><Relationship Id="rId138" Type="http://schemas.openxmlformats.org/officeDocument/2006/relationships/image" Target="../media/image230.emf"/><Relationship Id="rId154" Type="http://schemas.openxmlformats.org/officeDocument/2006/relationships/image" Target="../media/image246.emf"/><Relationship Id="rId159" Type="http://schemas.openxmlformats.org/officeDocument/2006/relationships/image" Target="../media/image251.emf"/><Relationship Id="rId16" Type="http://schemas.openxmlformats.org/officeDocument/2006/relationships/image" Target="../media/image108.emf"/><Relationship Id="rId107" Type="http://schemas.openxmlformats.org/officeDocument/2006/relationships/image" Target="../media/image199.emf"/><Relationship Id="rId11" Type="http://schemas.openxmlformats.org/officeDocument/2006/relationships/image" Target="../media/image103.emf"/><Relationship Id="rId32" Type="http://schemas.openxmlformats.org/officeDocument/2006/relationships/image" Target="../media/image124.emf"/><Relationship Id="rId37" Type="http://schemas.openxmlformats.org/officeDocument/2006/relationships/image" Target="../media/image129.emf"/><Relationship Id="rId53" Type="http://schemas.openxmlformats.org/officeDocument/2006/relationships/image" Target="../media/image145.emf"/><Relationship Id="rId58" Type="http://schemas.openxmlformats.org/officeDocument/2006/relationships/image" Target="../media/image150.emf"/><Relationship Id="rId74" Type="http://schemas.openxmlformats.org/officeDocument/2006/relationships/image" Target="../media/image166.emf"/><Relationship Id="rId79" Type="http://schemas.openxmlformats.org/officeDocument/2006/relationships/image" Target="../media/image171.emf"/><Relationship Id="rId102" Type="http://schemas.openxmlformats.org/officeDocument/2006/relationships/image" Target="../media/image194.emf"/><Relationship Id="rId123" Type="http://schemas.openxmlformats.org/officeDocument/2006/relationships/image" Target="../media/image215.emf"/><Relationship Id="rId128" Type="http://schemas.openxmlformats.org/officeDocument/2006/relationships/image" Target="../media/image220.emf"/><Relationship Id="rId144" Type="http://schemas.openxmlformats.org/officeDocument/2006/relationships/image" Target="../media/image236.emf"/><Relationship Id="rId149" Type="http://schemas.openxmlformats.org/officeDocument/2006/relationships/image" Target="../media/image241.emf"/><Relationship Id="rId5" Type="http://schemas.openxmlformats.org/officeDocument/2006/relationships/image" Target="../media/image97.emf"/><Relationship Id="rId90" Type="http://schemas.openxmlformats.org/officeDocument/2006/relationships/image" Target="../media/image182.emf"/><Relationship Id="rId95" Type="http://schemas.openxmlformats.org/officeDocument/2006/relationships/image" Target="../media/image187.emf"/><Relationship Id="rId160" Type="http://schemas.openxmlformats.org/officeDocument/2006/relationships/image" Target="../media/image252.emf"/><Relationship Id="rId165" Type="http://schemas.openxmlformats.org/officeDocument/2006/relationships/image" Target="../media/image257.jpg"/><Relationship Id="rId22" Type="http://schemas.openxmlformats.org/officeDocument/2006/relationships/image" Target="../media/image114.emf"/><Relationship Id="rId27" Type="http://schemas.openxmlformats.org/officeDocument/2006/relationships/image" Target="../media/image119.emf"/><Relationship Id="rId43" Type="http://schemas.openxmlformats.org/officeDocument/2006/relationships/image" Target="../media/image135.emf"/><Relationship Id="rId48" Type="http://schemas.openxmlformats.org/officeDocument/2006/relationships/image" Target="../media/image140.emf"/><Relationship Id="rId64" Type="http://schemas.openxmlformats.org/officeDocument/2006/relationships/image" Target="../media/image156.emf"/><Relationship Id="rId69" Type="http://schemas.openxmlformats.org/officeDocument/2006/relationships/image" Target="../media/image161.emf"/><Relationship Id="rId113" Type="http://schemas.openxmlformats.org/officeDocument/2006/relationships/image" Target="../media/image205.emf"/><Relationship Id="rId118" Type="http://schemas.openxmlformats.org/officeDocument/2006/relationships/image" Target="../media/image210.emf"/><Relationship Id="rId134" Type="http://schemas.openxmlformats.org/officeDocument/2006/relationships/image" Target="../media/image226.emf"/><Relationship Id="rId139" Type="http://schemas.openxmlformats.org/officeDocument/2006/relationships/image" Target="../media/image231.emf"/><Relationship Id="rId80" Type="http://schemas.openxmlformats.org/officeDocument/2006/relationships/image" Target="../media/image172.emf"/><Relationship Id="rId85" Type="http://schemas.openxmlformats.org/officeDocument/2006/relationships/image" Target="../media/image177.emf"/><Relationship Id="rId150" Type="http://schemas.openxmlformats.org/officeDocument/2006/relationships/image" Target="../media/image242.emf"/><Relationship Id="rId155" Type="http://schemas.openxmlformats.org/officeDocument/2006/relationships/image" Target="../media/image247.emf"/><Relationship Id="rId12" Type="http://schemas.openxmlformats.org/officeDocument/2006/relationships/image" Target="../media/image104.emf"/><Relationship Id="rId17" Type="http://schemas.openxmlformats.org/officeDocument/2006/relationships/image" Target="../media/image109.emf"/><Relationship Id="rId33" Type="http://schemas.openxmlformats.org/officeDocument/2006/relationships/image" Target="../media/image125.emf"/><Relationship Id="rId38" Type="http://schemas.openxmlformats.org/officeDocument/2006/relationships/image" Target="../media/image130.emf"/><Relationship Id="rId59" Type="http://schemas.openxmlformats.org/officeDocument/2006/relationships/image" Target="../media/image151.emf"/><Relationship Id="rId103" Type="http://schemas.openxmlformats.org/officeDocument/2006/relationships/image" Target="../media/image195.emf"/><Relationship Id="rId108" Type="http://schemas.openxmlformats.org/officeDocument/2006/relationships/image" Target="../media/image200.emf"/><Relationship Id="rId124" Type="http://schemas.openxmlformats.org/officeDocument/2006/relationships/image" Target="../media/image216.emf"/><Relationship Id="rId129" Type="http://schemas.openxmlformats.org/officeDocument/2006/relationships/image" Target="../media/image221.emf"/><Relationship Id="rId54" Type="http://schemas.openxmlformats.org/officeDocument/2006/relationships/image" Target="../media/image146.emf"/><Relationship Id="rId70" Type="http://schemas.openxmlformats.org/officeDocument/2006/relationships/image" Target="../media/image162.emf"/><Relationship Id="rId75" Type="http://schemas.openxmlformats.org/officeDocument/2006/relationships/image" Target="../media/image167.emf"/><Relationship Id="rId91" Type="http://schemas.openxmlformats.org/officeDocument/2006/relationships/image" Target="../media/image183.emf"/><Relationship Id="rId96" Type="http://schemas.openxmlformats.org/officeDocument/2006/relationships/image" Target="../media/image188.emf"/><Relationship Id="rId140" Type="http://schemas.openxmlformats.org/officeDocument/2006/relationships/image" Target="../media/image232.emf"/><Relationship Id="rId145" Type="http://schemas.openxmlformats.org/officeDocument/2006/relationships/image" Target="../media/image237.emf"/><Relationship Id="rId161" Type="http://schemas.openxmlformats.org/officeDocument/2006/relationships/image" Target="../media/image253.emf"/><Relationship Id="rId166" Type="http://schemas.openxmlformats.org/officeDocument/2006/relationships/image" Target="../media/image258.png"/><Relationship Id="rId1" Type="http://schemas.openxmlformats.org/officeDocument/2006/relationships/slideLayout" Target="../slideLayouts/slideLayout4.xml"/><Relationship Id="rId6" Type="http://schemas.openxmlformats.org/officeDocument/2006/relationships/image" Target="../media/image98.emf"/><Relationship Id="rId15" Type="http://schemas.openxmlformats.org/officeDocument/2006/relationships/image" Target="../media/image107.emf"/><Relationship Id="rId23" Type="http://schemas.openxmlformats.org/officeDocument/2006/relationships/image" Target="../media/image115.emf"/><Relationship Id="rId28" Type="http://schemas.openxmlformats.org/officeDocument/2006/relationships/image" Target="../media/image120.emf"/><Relationship Id="rId36" Type="http://schemas.openxmlformats.org/officeDocument/2006/relationships/image" Target="../media/image128.emf"/><Relationship Id="rId49" Type="http://schemas.openxmlformats.org/officeDocument/2006/relationships/image" Target="../media/image141.emf"/><Relationship Id="rId57" Type="http://schemas.openxmlformats.org/officeDocument/2006/relationships/image" Target="../media/image149.emf"/><Relationship Id="rId106" Type="http://schemas.openxmlformats.org/officeDocument/2006/relationships/image" Target="../media/image198.emf"/><Relationship Id="rId114" Type="http://schemas.openxmlformats.org/officeDocument/2006/relationships/image" Target="../media/image206.emf"/><Relationship Id="rId119" Type="http://schemas.openxmlformats.org/officeDocument/2006/relationships/image" Target="../media/image211.emf"/><Relationship Id="rId127" Type="http://schemas.openxmlformats.org/officeDocument/2006/relationships/image" Target="../media/image219.emf"/><Relationship Id="rId10" Type="http://schemas.openxmlformats.org/officeDocument/2006/relationships/image" Target="../media/image102.emf"/><Relationship Id="rId31" Type="http://schemas.openxmlformats.org/officeDocument/2006/relationships/image" Target="../media/image123.emf"/><Relationship Id="rId44" Type="http://schemas.openxmlformats.org/officeDocument/2006/relationships/image" Target="../media/image136.emf"/><Relationship Id="rId52" Type="http://schemas.openxmlformats.org/officeDocument/2006/relationships/image" Target="../media/image144.emf"/><Relationship Id="rId60" Type="http://schemas.openxmlformats.org/officeDocument/2006/relationships/image" Target="../media/image152.emf"/><Relationship Id="rId65" Type="http://schemas.openxmlformats.org/officeDocument/2006/relationships/image" Target="../media/image157.emf"/><Relationship Id="rId73" Type="http://schemas.openxmlformats.org/officeDocument/2006/relationships/image" Target="../media/image165.emf"/><Relationship Id="rId78" Type="http://schemas.openxmlformats.org/officeDocument/2006/relationships/image" Target="../media/image170.emf"/><Relationship Id="rId81" Type="http://schemas.openxmlformats.org/officeDocument/2006/relationships/image" Target="../media/image173.emf"/><Relationship Id="rId86" Type="http://schemas.openxmlformats.org/officeDocument/2006/relationships/image" Target="../media/image178.emf"/><Relationship Id="rId94" Type="http://schemas.openxmlformats.org/officeDocument/2006/relationships/image" Target="../media/image186.emf"/><Relationship Id="rId99" Type="http://schemas.openxmlformats.org/officeDocument/2006/relationships/image" Target="../media/image191.emf"/><Relationship Id="rId101" Type="http://schemas.openxmlformats.org/officeDocument/2006/relationships/image" Target="../media/image193.emf"/><Relationship Id="rId122" Type="http://schemas.openxmlformats.org/officeDocument/2006/relationships/image" Target="../media/image214.emf"/><Relationship Id="rId130" Type="http://schemas.openxmlformats.org/officeDocument/2006/relationships/image" Target="../media/image222.emf"/><Relationship Id="rId135" Type="http://schemas.openxmlformats.org/officeDocument/2006/relationships/image" Target="../media/image227.emf"/><Relationship Id="rId143" Type="http://schemas.openxmlformats.org/officeDocument/2006/relationships/image" Target="../media/image235.emf"/><Relationship Id="rId148" Type="http://schemas.openxmlformats.org/officeDocument/2006/relationships/image" Target="../media/image240.emf"/><Relationship Id="rId151" Type="http://schemas.openxmlformats.org/officeDocument/2006/relationships/image" Target="../media/image243.emf"/><Relationship Id="rId156" Type="http://schemas.openxmlformats.org/officeDocument/2006/relationships/image" Target="../media/image248.emf"/><Relationship Id="rId164" Type="http://schemas.openxmlformats.org/officeDocument/2006/relationships/image" Target="../media/image256.emf"/><Relationship Id="rId4" Type="http://schemas.openxmlformats.org/officeDocument/2006/relationships/image" Target="../media/image96.emf"/><Relationship Id="rId9" Type="http://schemas.openxmlformats.org/officeDocument/2006/relationships/image" Target="../media/image101.emf"/><Relationship Id="rId13" Type="http://schemas.openxmlformats.org/officeDocument/2006/relationships/image" Target="../media/image105.emf"/><Relationship Id="rId18" Type="http://schemas.openxmlformats.org/officeDocument/2006/relationships/image" Target="../media/image110.emf"/><Relationship Id="rId39" Type="http://schemas.openxmlformats.org/officeDocument/2006/relationships/image" Target="../media/image131.emf"/><Relationship Id="rId109" Type="http://schemas.openxmlformats.org/officeDocument/2006/relationships/image" Target="../media/image201.emf"/><Relationship Id="rId34" Type="http://schemas.openxmlformats.org/officeDocument/2006/relationships/image" Target="../media/image126.emf"/><Relationship Id="rId50" Type="http://schemas.openxmlformats.org/officeDocument/2006/relationships/image" Target="../media/image142.emf"/><Relationship Id="rId55" Type="http://schemas.openxmlformats.org/officeDocument/2006/relationships/image" Target="../media/image147.emf"/><Relationship Id="rId76" Type="http://schemas.openxmlformats.org/officeDocument/2006/relationships/image" Target="../media/image168.emf"/><Relationship Id="rId97" Type="http://schemas.openxmlformats.org/officeDocument/2006/relationships/image" Target="../media/image189.emf"/><Relationship Id="rId104" Type="http://schemas.openxmlformats.org/officeDocument/2006/relationships/image" Target="../media/image196.emf"/><Relationship Id="rId120" Type="http://schemas.openxmlformats.org/officeDocument/2006/relationships/image" Target="../media/image212.emf"/><Relationship Id="rId125" Type="http://schemas.openxmlformats.org/officeDocument/2006/relationships/image" Target="../media/image217.emf"/><Relationship Id="rId141" Type="http://schemas.openxmlformats.org/officeDocument/2006/relationships/image" Target="../media/image233.emf"/><Relationship Id="rId146" Type="http://schemas.openxmlformats.org/officeDocument/2006/relationships/image" Target="../media/image238.emf"/><Relationship Id="rId167" Type="http://schemas.openxmlformats.org/officeDocument/2006/relationships/image" Target="../media/image259.png"/><Relationship Id="rId7" Type="http://schemas.openxmlformats.org/officeDocument/2006/relationships/image" Target="../media/image99.emf"/><Relationship Id="rId71" Type="http://schemas.openxmlformats.org/officeDocument/2006/relationships/image" Target="../media/image163.emf"/><Relationship Id="rId92" Type="http://schemas.openxmlformats.org/officeDocument/2006/relationships/image" Target="../media/image184.emf"/><Relationship Id="rId162" Type="http://schemas.openxmlformats.org/officeDocument/2006/relationships/image" Target="../media/image254.emf"/><Relationship Id="rId2" Type="http://schemas.openxmlformats.org/officeDocument/2006/relationships/notesSlide" Target="../notesSlides/notesSlide5.xml"/><Relationship Id="rId29" Type="http://schemas.openxmlformats.org/officeDocument/2006/relationships/image" Target="../media/image121.emf"/><Relationship Id="rId24" Type="http://schemas.openxmlformats.org/officeDocument/2006/relationships/image" Target="../media/image116.emf"/><Relationship Id="rId40" Type="http://schemas.openxmlformats.org/officeDocument/2006/relationships/image" Target="../media/image132.emf"/><Relationship Id="rId45" Type="http://schemas.openxmlformats.org/officeDocument/2006/relationships/image" Target="../media/image137.emf"/><Relationship Id="rId66" Type="http://schemas.openxmlformats.org/officeDocument/2006/relationships/image" Target="../media/image158.emf"/><Relationship Id="rId87" Type="http://schemas.openxmlformats.org/officeDocument/2006/relationships/image" Target="../media/image179.emf"/><Relationship Id="rId110" Type="http://schemas.openxmlformats.org/officeDocument/2006/relationships/image" Target="../media/image202.emf"/><Relationship Id="rId115" Type="http://schemas.openxmlformats.org/officeDocument/2006/relationships/image" Target="../media/image207.emf"/><Relationship Id="rId131" Type="http://schemas.openxmlformats.org/officeDocument/2006/relationships/image" Target="../media/image223.emf"/><Relationship Id="rId136" Type="http://schemas.openxmlformats.org/officeDocument/2006/relationships/image" Target="../media/image228.emf"/><Relationship Id="rId157" Type="http://schemas.openxmlformats.org/officeDocument/2006/relationships/image" Target="../media/image249.emf"/><Relationship Id="rId61" Type="http://schemas.openxmlformats.org/officeDocument/2006/relationships/image" Target="../media/image153.emf"/><Relationship Id="rId82" Type="http://schemas.openxmlformats.org/officeDocument/2006/relationships/image" Target="../media/image174.emf"/><Relationship Id="rId152" Type="http://schemas.openxmlformats.org/officeDocument/2006/relationships/image" Target="../media/image244.emf"/><Relationship Id="rId19" Type="http://schemas.openxmlformats.org/officeDocument/2006/relationships/image" Target="../media/image111.emf"/><Relationship Id="rId14" Type="http://schemas.openxmlformats.org/officeDocument/2006/relationships/image" Target="../media/image106.emf"/><Relationship Id="rId30" Type="http://schemas.openxmlformats.org/officeDocument/2006/relationships/image" Target="../media/image122.emf"/><Relationship Id="rId35" Type="http://schemas.openxmlformats.org/officeDocument/2006/relationships/image" Target="../media/image127.emf"/><Relationship Id="rId56" Type="http://schemas.openxmlformats.org/officeDocument/2006/relationships/image" Target="../media/image148.emf"/><Relationship Id="rId77" Type="http://schemas.openxmlformats.org/officeDocument/2006/relationships/image" Target="../media/image169.emf"/><Relationship Id="rId100" Type="http://schemas.openxmlformats.org/officeDocument/2006/relationships/image" Target="../media/image192.emf"/><Relationship Id="rId105" Type="http://schemas.openxmlformats.org/officeDocument/2006/relationships/image" Target="../media/image197.emf"/><Relationship Id="rId126" Type="http://schemas.openxmlformats.org/officeDocument/2006/relationships/image" Target="../media/image218.emf"/><Relationship Id="rId147" Type="http://schemas.openxmlformats.org/officeDocument/2006/relationships/image" Target="../media/image239.emf"/><Relationship Id="rId8" Type="http://schemas.openxmlformats.org/officeDocument/2006/relationships/image" Target="../media/image100.emf"/><Relationship Id="rId51" Type="http://schemas.openxmlformats.org/officeDocument/2006/relationships/image" Target="../media/image143.emf"/><Relationship Id="rId72" Type="http://schemas.openxmlformats.org/officeDocument/2006/relationships/image" Target="../media/image164.emf"/><Relationship Id="rId93" Type="http://schemas.openxmlformats.org/officeDocument/2006/relationships/image" Target="../media/image185.emf"/><Relationship Id="rId98" Type="http://schemas.openxmlformats.org/officeDocument/2006/relationships/image" Target="../media/image190.emf"/><Relationship Id="rId121" Type="http://schemas.openxmlformats.org/officeDocument/2006/relationships/image" Target="../media/image213.emf"/><Relationship Id="rId142" Type="http://schemas.openxmlformats.org/officeDocument/2006/relationships/image" Target="../media/image234.emf"/><Relationship Id="rId163" Type="http://schemas.openxmlformats.org/officeDocument/2006/relationships/image" Target="../media/image255.emf"/><Relationship Id="rId3" Type="http://schemas.openxmlformats.org/officeDocument/2006/relationships/image" Target="../media/image95.emf"/><Relationship Id="rId25" Type="http://schemas.openxmlformats.org/officeDocument/2006/relationships/image" Target="../media/image117.emf"/><Relationship Id="rId46" Type="http://schemas.openxmlformats.org/officeDocument/2006/relationships/image" Target="../media/image138.emf"/><Relationship Id="rId67" Type="http://schemas.openxmlformats.org/officeDocument/2006/relationships/image" Target="../media/image159.emf"/><Relationship Id="rId116" Type="http://schemas.openxmlformats.org/officeDocument/2006/relationships/image" Target="../media/image208.emf"/><Relationship Id="rId137" Type="http://schemas.openxmlformats.org/officeDocument/2006/relationships/image" Target="../media/image229.emf"/><Relationship Id="rId158" Type="http://schemas.openxmlformats.org/officeDocument/2006/relationships/image" Target="../media/image250.emf"/><Relationship Id="rId20" Type="http://schemas.openxmlformats.org/officeDocument/2006/relationships/image" Target="../media/image112.emf"/><Relationship Id="rId41" Type="http://schemas.openxmlformats.org/officeDocument/2006/relationships/image" Target="../media/image133.emf"/><Relationship Id="rId62" Type="http://schemas.openxmlformats.org/officeDocument/2006/relationships/image" Target="../media/image154.emf"/><Relationship Id="rId83" Type="http://schemas.openxmlformats.org/officeDocument/2006/relationships/image" Target="../media/image175.emf"/><Relationship Id="rId88" Type="http://schemas.openxmlformats.org/officeDocument/2006/relationships/image" Target="../media/image180.emf"/><Relationship Id="rId111" Type="http://schemas.openxmlformats.org/officeDocument/2006/relationships/image" Target="../media/image203.emf"/><Relationship Id="rId132" Type="http://schemas.openxmlformats.org/officeDocument/2006/relationships/image" Target="../media/image224.emf"/><Relationship Id="rId153" Type="http://schemas.openxmlformats.org/officeDocument/2006/relationships/image" Target="../media/image245.emf"/></Relationships>
</file>

<file path=ppt/slides/_rels/slide6.xml.rels><?xml version="1.0" encoding="UTF-8" standalone="yes"?>
<Relationships xmlns="http://schemas.openxmlformats.org/package/2006/relationships"><Relationship Id="rId13" Type="http://schemas.openxmlformats.org/officeDocument/2006/relationships/image" Target="../media/image270.emf"/><Relationship Id="rId18" Type="http://schemas.openxmlformats.org/officeDocument/2006/relationships/image" Target="../media/image275.emf"/><Relationship Id="rId26" Type="http://schemas.openxmlformats.org/officeDocument/2006/relationships/image" Target="../media/image283.emf"/><Relationship Id="rId39" Type="http://schemas.openxmlformats.org/officeDocument/2006/relationships/image" Target="../media/image296.emf"/><Relationship Id="rId21" Type="http://schemas.openxmlformats.org/officeDocument/2006/relationships/image" Target="../media/image278.emf"/><Relationship Id="rId34" Type="http://schemas.openxmlformats.org/officeDocument/2006/relationships/image" Target="../media/image291.emf"/><Relationship Id="rId42" Type="http://schemas.openxmlformats.org/officeDocument/2006/relationships/image" Target="../media/image299.emf"/><Relationship Id="rId47" Type="http://schemas.openxmlformats.org/officeDocument/2006/relationships/image" Target="../media/image304.emf"/><Relationship Id="rId50" Type="http://schemas.openxmlformats.org/officeDocument/2006/relationships/image" Target="../media/image307.emf"/><Relationship Id="rId55" Type="http://schemas.openxmlformats.org/officeDocument/2006/relationships/image" Target="../media/image312.emf"/><Relationship Id="rId63" Type="http://schemas.openxmlformats.org/officeDocument/2006/relationships/image" Target="../media/image320.emf"/><Relationship Id="rId68" Type="http://schemas.openxmlformats.org/officeDocument/2006/relationships/image" Target="../media/image325.emf"/><Relationship Id="rId7" Type="http://schemas.openxmlformats.org/officeDocument/2006/relationships/image" Target="../media/image264.emf"/><Relationship Id="rId71" Type="http://schemas.openxmlformats.org/officeDocument/2006/relationships/image" Target="../media/image328.emf"/><Relationship Id="rId2" Type="http://schemas.openxmlformats.org/officeDocument/2006/relationships/notesSlide" Target="../notesSlides/notesSlide6.xml"/><Relationship Id="rId16" Type="http://schemas.openxmlformats.org/officeDocument/2006/relationships/image" Target="../media/image273.emf"/><Relationship Id="rId29" Type="http://schemas.openxmlformats.org/officeDocument/2006/relationships/image" Target="../media/image286.emf"/><Relationship Id="rId11" Type="http://schemas.openxmlformats.org/officeDocument/2006/relationships/image" Target="../media/image268.emf"/><Relationship Id="rId24" Type="http://schemas.openxmlformats.org/officeDocument/2006/relationships/image" Target="../media/image281.emf"/><Relationship Id="rId32" Type="http://schemas.openxmlformats.org/officeDocument/2006/relationships/image" Target="../media/image289.emf"/><Relationship Id="rId37" Type="http://schemas.openxmlformats.org/officeDocument/2006/relationships/image" Target="../media/image294.emf"/><Relationship Id="rId40" Type="http://schemas.openxmlformats.org/officeDocument/2006/relationships/image" Target="../media/image297.emf"/><Relationship Id="rId45" Type="http://schemas.openxmlformats.org/officeDocument/2006/relationships/image" Target="../media/image302.emf"/><Relationship Id="rId53" Type="http://schemas.openxmlformats.org/officeDocument/2006/relationships/image" Target="../media/image310.emf"/><Relationship Id="rId58" Type="http://schemas.openxmlformats.org/officeDocument/2006/relationships/image" Target="../media/image315.emf"/><Relationship Id="rId66" Type="http://schemas.openxmlformats.org/officeDocument/2006/relationships/image" Target="../media/image323.emf"/><Relationship Id="rId74" Type="http://schemas.openxmlformats.org/officeDocument/2006/relationships/image" Target="../media/image331.emf"/><Relationship Id="rId5" Type="http://schemas.openxmlformats.org/officeDocument/2006/relationships/image" Target="../media/image262.emf"/><Relationship Id="rId15" Type="http://schemas.openxmlformats.org/officeDocument/2006/relationships/image" Target="../media/image272.emf"/><Relationship Id="rId23" Type="http://schemas.openxmlformats.org/officeDocument/2006/relationships/image" Target="../media/image280.emf"/><Relationship Id="rId28" Type="http://schemas.openxmlformats.org/officeDocument/2006/relationships/image" Target="../media/image285.emf"/><Relationship Id="rId36" Type="http://schemas.openxmlformats.org/officeDocument/2006/relationships/image" Target="../media/image293.emf"/><Relationship Id="rId49" Type="http://schemas.openxmlformats.org/officeDocument/2006/relationships/image" Target="../media/image306.emf"/><Relationship Id="rId57" Type="http://schemas.openxmlformats.org/officeDocument/2006/relationships/image" Target="../media/image314.emf"/><Relationship Id="rId61" Type="http://schemas.openxmlformats.org/officeDocument/2006/relationships/image" Target="../media/image318.emf"/><Relationship Id="rId10" Type="http://schemas.openxmlformats.org/officeDocument/2006/relationships/image" Target="../media/image267.emf"/><Relationship Id="rId19" Type="http://schemas.openxmlformats.org/officeDocument/2006/relationships/image" Target="../media/image276.emf"/><Relationship Id="rId31" Type="http://schemas.openxmlformats.org/officeDocument/2006/relationships/image" Target="../media/image288.emf"/><Relationship Id="rId44" Type="http://schemas.openxmlformats.org/officeDocument/2006/relationships/image" Target="../media/image301.emf"/><Relationship Id="rId52" Type="http://schemas.openxmlformats.org/officeDocument/2006/relationships/image" Target="../media/image309.emf"/><Relationship Id="rId60" Type="http://schemas.openxmlformats.org/officeDocument/2006/relationships/image" Target="../media/image317.emf"/><Relationship Id="rId65" Type="http://schemas.openxmlformats.org/officeDocument/2006/relationships/image" Target="../media/image322.emf"/><Relationship Id="rId73" Type="http://schemas.openxmlformats.org/officeDocument/2006/relationships/image" Target="../media/image330.emf"/><Relationship Id="rId4" Type="http://schemas.openxmlformats.org/officeDocument/2006/relationships/image" Target="../media/image261.emf"/><Relationship Id="rId9" Type="http://schemas.openxmlformats.org/officeDocument/2006/relationships/image" Target="../media/image266.emf"/><Relationship Id="rId14" Type="http://schemas.openxmlformats.org/officeDocument/2006/relationships/image" Target="../media/image271.emf"/><Relationship Id="rId22" Type="http://schemas.openxmlformats.org/officeDocument/2006/relationships/image" Target="../media/image279.emf"/><Relationship Id="rId27" Type="http://schemas.openxmlformats.org/officeDocument/2006/relationships/image" Target="../media/image284.emf"/><Relationship Id="rId30" Type="http://schemas.openxmlformats.org/officeDocument/2006/relationships/image" Target="../media/image287.emf"/><Relationship Id="rId35" Type="http://schemas.openxmlformats.org/officeDocument/2006/relationships/image" Target="../media/image292.emf"/><Relationship Id="rId43" Type="http://schemas.openxmlformats.org/officeDocument/2006/relationships/image" Target="../media/image300.emf"/><Relationship Id="rId48" Type="http://schemas.openxmlformats.org/officeDocument/2006/relationships/image" Target="../media/image305.emf"/><Relationship Id="rId56" Type="http://schemas.openxmlformats.org/officeDocument/2006/relationships/image" Target="../media/image313.emf"/><Relationship Id="rId64" Type="http://schemas.openxmlformats.org/officeDocument/2006/relationships/image" Target="../media/image321.emf"/><Relationship Id="rId69" Type="http://schemas.openxmlformats.org/officeDocument/2006/relationships/image" Target="../media/image326.emf"/><Relationship Id="rId8" Type="http://schemas.openxmlformats.org/officeDocument/2006/relationships/image" Target="../media/image265.emf"/><Relationship Id="rId51" Type="http://schemas.openxmlformats.org/officeDocument/2006/relationships/image" Target="../media/image308.emf"/><Relationship Id="rId72" Type="http://schemas.openxmlformats.org/officeDocument/2006/relationships/image" Target="../media/image329.emf"/><Relationship Id="rId3" Type="http://schemas.openxmlformats.org/officeDocument/2006/relationships/image" Target="../media/image260.emf"/><Relationship Id="rId12" Type="http://schemas.openxmlformats.org/officeDocument/2006/relationships/image" Target="../media/image269.emf"/><Relationship Id="rId17" Type="http://schemas.openxmlformats.org/officeDocument/2006/relationships/image" Target="../media/image274.emf"/><Relationship Id="rId25" Type="http://schemas.openxmlformats.org/officeDocument/2006/relationships/image" Target="../media/image282.emf"/><Relationship Id="rId33" Type="http://schemas.openxmlformats.org/officeDocument/2006/relationships/image" Target="../media/image290.emf"/><Relationship Id="rId38" Type="http://schemas.openxmlformats.org/officeDocument/2006/relationships/image" Target="../media/image295.emf"/><Relationship Id="rId46" Type="http://schemas.openxmlformats.org/officeDocument/2006/relationships/image" Target="../media/image303.emf"/><Relationship Id="rId59" Type="http://schemas.openxmlformats.org/officeDocument/2006/relationships/image" Target="../media/image316.emf"/><Relationship Id="rId67" Type="http://schemas.openxmlformats.org/officeDocument/2006/relationships/image" Target="../media/image324.emf"/><Relationship Id="rId20" Type="http://schemas.openxmlformats.org/officeDocument/2006/relationships/image" Target="../media/image277.emf"/><Relationship Id="rId41" Type="http://schemas.openxmlformats.org/officeDocument/2006/relationships/image" Target="../media/image298.emf"/><Relationship Id="rId54" Type="http://schemas.openxmlformats.org/officeDocument/2006/relationships/image" Target="../media/image311.emf"/><Relationship Id="rId62" Type="http://schemas.openxmlformats.org/officeDocument/2006/relationships/image" Target="../media/image319.emf"/><Relationship Id="rId70" Type="http://schemas.openxmlformats.org/officeDocument/2006/relationships/image" Target="../media/image327.emf"/><Relationship Id="rId75" Type="http://schemas.openxmlformats.org/officeDocument/2006/relationships/image" Target="../media/image332.png"/><Relationship Id="rId1" Type="http://schemas.openxmlformats.org/officeDocument/2006/relationships/slideLayout" Target="../slideLayouts/slideLayout4.xml"/><Relationship Id="rId6" Type="http://schemas.openxmlformats.org/officeDocument/2006/relationships/image" Target="../media/image263.emf"/></Relationships>
</file>

<file path=ppt/slides/_rels/slide7.xml.rels><?xml version="1.0" encoding="UTF-8" standalone="yes"?>
<Relationships xmlns="http://schemas.openxmlformats.org/package/2006/relationships"><Relationship Id="rId26" Type="http://schemas.openxmlformats.org/officeDocument/2006/relationships/image" Target="../media/image356.emf"/><Relationship Id="rId21" Type="http://schemas.openxmlformats.org/officeDocument/2006/relationships/image" Target="../media/image351.emf"/><Relationship Id="rId42" Type="http://schemas.openxmlformats.org/officeDocument/2006/relationships/image" Target="../media/image372.emf"/><Relationship Id="rId47" Type="http://schemas.openxmlformats.org/officeDocument/2006/relationships/image" Target="../media/image377.emf"/><Relationship Id="rId63" Type="http://schemas.openxmlformats.org/officeDocument/2006/relationships/image" Target="../media/image393.emf"/><Relationship Id="rId68" Type="http://schemas.openxmlformats.org/officeDocument/2006/relationships/image" Target="../media/image398.emf"/><Relationship Id="rId84" Type="http://schemas.openxmlformats.org/officeDocument/2006/relationships/image" Target="../media/image414.emf"/><Relationship Id="rId89" Type="http://schemas.openxmlformats.org/officeDocument/2006/relationships/image" Target="../media/image419.emf"/><Relationship Id="rId112" Type="http://schemas.openxmlformats.org/officeDocument/2006/relationships/image" Target="../media/image442.png"/><Relationship Id="rId2" Type="http://schemas.openxmlformats.org/officeDocument/2006/relationships/notesSlide" Target="../notesSlides/notesSlide7.xml"/><Relationship Id="rId16" Type="http://schemas.openxmlformats.org/officeDocument/2006/relationships/image" Target="../media/image346.emf"/><Relationship Id="rId29" Type="http://schemas.openxmlformats.org/officeDocument/2006/relationships/image" Target="../media/image359.emf"/><Relationship Id="rId107" Type="http://schemas.openxmlformats.org/officeDocument/2006/relationships/image" Target="../media/image437.emf"/><Relationship Id="rId11" Type="http://schemas.openxmlformats.org/officeDocument/2006/relationships/image" Target="../media/image341.emf"/><Relationship Id="rId24" Type="http://schemas.openxmlformats.org/officeDocument/2006/relationships/image" Target="../media/image354.emf"/><Relationship Id="rId32" Type="http://schemas.openxmlformats.org/officeDocument/2006/relationships/image" Target="../media/image362.emf"/><Relationship Id="rId37" Type="http://schemas.openxmlformats.org/officeDocument/2006/relationships/image" Target="../media/image367.emf"/><Relationship Id="rId40" Type="http://schemas.openxmlformats.org/officeDocument/2006/relationships/image" Target="../media/image370.emf"/><Relationship Id="rId45" Type="http://schemas.openxmlformats.org/officeDocument/2006/relationships/image" Target="../media/image375.emf"/><Relationship Id="rId53" Type="http://schemas.openxmlformats.org/officeDocument/2006/relationships/image" Target="../media/image383.emf"/><Relationship Id="rId58" Type="http://schemas.openxmlformats.org/officeDocument/2006/relationships/image" Target="../media/image388.emf"/><Relationship Id="rId66" Type="http://schemas.openxmlformats.org/officeDocument/2006/relationships/image" Target="../media/image396.emf"/><Relationship Id="rId74" Type="http://schemas.openxmlformats.org/officeDocument/2006/relationships/image" Target="../media/image404.emf"/><Relationship Id="rId79" Type="http://schemas.openxmlformats.org/officeDocument/2006/relationships/image" Target="../media/image409.emf"/><Relationship Id="rId87" Type="http://schemas.openxmlformats.org/officeDocument/2006/relationships/image" Target="../media/image417.emf"/><Relationship Id="rId102" Type="http://schemas.openxmlformats.org/officeDocument/2006/relationships/image" Target="../media/image432.emf"/><Relationship Id="rId110" Type="http://schemas.openxmlformats.org/officeDocument/2006/relationships/image" Target="../media/image440.emf"/><Relationship Id="rId5" Type="http://schemas.openxmlformats.org/officeDocument/2006/relationships/image" Target="../media/image335.emf"/><Relationship Id="rId61" Type="http://schemas.openxmlformats.org/officeDocument/2006/relationships/image" Target="../media/image391.emf"/><Relationship Id="rId82" Type="http://schemas.openxmlformats.org/officeDocument/2006/relationships/image" Target="../media/image412.emf"/><Relationship Id="rId90" Type="http://schemas.openxmlformats.org/officeDocument/2006/relationships/image" Target="../media/image420.emf"/><Relationship Id="rId95" Type="http://schemas.openxmlformats.org/officeDocument/2006/relationships/image" Target="../media/image425.emf"/><Relationship Id="rId19" Type="http://schemas.openxmlformats.org/officeDocument/2006/relationships/image" Target="../media/image349.emf"/><Relationship Id="rId14" Type="http://schemas.openxmlformats.org/officeDocument/2006/relationships/image" Target="../media/image344.emf"/><Relationship Id="rId22" Type="http://schemas.openxmlformats.org/officeDocument/2006/relationships/image" Target="../media/image352.emf"/><Relationship Id="rId27" Type="http://schemas.openxmlformats.org/officeDocument/2006/relationships/image" Target="../media/image357.emf"/><Relationship Id="rId30" Type="http://schemas.openxmlformats.org/officeDocument/2006/relationships/image" Target="../media/image360.emf"/><Relationship Id="rId35" Type="http://schemas.openxmlformats.org/officeDocument/2006/relationships/image" Target="../media/image365.emf"/><Relationship Id="rId43" Type="http://schemas.openxmlformats.org/officeDocument/2006/relationships/image" Target="../media/image373.emf"/><Relationship Id="rId48" Type="http://schemas.openxmlformats.org/officeDocument/2006/relationships/image" Target="../media/image378.emf"/><Relationship Id="rId56" Type="http://schemas.openxmlformats.org/officeDocument/2006/relationships/image" Target="../media/image386.emf"/><Relationship Id="rId64" Type="http://schemas.openxmlformats.org/officeDocument/2006/relationships/image" Target="../media/image394.emf"/><Relationship Id="rId69" Type="http://schemas.openxmlformats.org/officeDocument/2006/relationships/image" Target="../media/image399.emf"/><Relationship Id="rId77" Type="http://schemas.openxmlformats.org/officeDocument/2006/relationships/image" Target="../media/image407.emf"/><Relationship Id="rId100" Type="http://schemas.openxmlformats.org/officeDocument/2006/relationships/image" Target="../media/image430.emf"/><Relationship Id="rId105" Type="http://schemas.openxmlformats.org/officeDocument/2006/relationships/image" Target="../media/image435.emf"/><Relationship Id="rId8" Type="http://schemas.openxmlformats.org/officeDocument/2006/relationships/image" Target="../media/image338.emf"/><Relationship Id="rId51" Type="http://schemas.openxmlformats.org/officeDocument/2006/relationships/image" Target="../media/image381.emf"/><Relationship Id="rId72" Type="http://schemas.openxmlformats.org/officeDocument/2006/relationships/image" Target="../media/image402.emf"/><Relationship Id="rId80" Type="http://schemas.openxmlformats.org/officeDocument/2006/relationships/image" Target="../media/image410.emf"/><Relationship Id="rId85" Type="http://schemas.openxmlformats.org/officeDocument/2006/relationships/image" Target="../media/image415.emf"/><Relationship Id="rId93" Type="http://schemas.openxmlformats.org/officeDocument/2006/relationships/image" Target="../media/image423.emf"/><Relationship Id="rId98" Type="http://schemas.openxmlformats.org/officeDocument/2006/relationships/image" Target="../media/image428.emf"/><Relationship Id="rId3" Type="http://schemas.openxmlformats.org/officeDocument/2006/relationships/image" Target="../media/image333.emf"/><Relationship Id="rId12" Type="http://schemas.openxmlformats.org/officeDocument/2006/relationships/image" Target="../media/image342.emf"/><Relationship Id="rId17" Type="http://schemas.openxmlformats.org/officeDocument/2006/relationships/image" Target="../media/image347.emf"/><Relationship Id="rId25" Type="http://schemas.openxmlformats.org/officeDocument/2006/relationships/image" Target="../media/image355.emf"/><Relationship Id="rId33" Type="http://schemas.openxmlformats.org/officeDocument/2006/relationships/image" Target="../media/image363.emf"/><Relationship Id="rId38" Type="http://schemas.openxmlformats.org/officeDocument/2006/relationships/image" Target="../media/image368.emf"/><Relationship Id="rId46" Type="http://schemas.openxmlformats.org/officeDocument/2006/relationships/image" Target="../media/image376.emf"/><Relationship Id="rId59" Type="http://schemas.openxmlformats.org/officeDocument/2006/relationships/image" Target="../media/image389.emf"/><Relationship Id="rId67" Type="http://schemas.openxmlformats.org/officeDocument/2006/relationships/image" Target="../media/image397.emf"/><Relationship Id="rId103" Type="http://schemas.openxmlformats.org/officeDocument/2006/relationships/image" Target="../media/image433.emf"/><Relationship Id="rId108" Type="http://schemas.openxmlformats.org/officeDocument/2006/relationships/image" Target="../media/image438.emf"/><Relationship Id="rId20" Type="http://schemas.openxmlformats.org/officeDocument/2006/relationships/image" Target="../media/image350.emf"/><Relationship Id="rId41" Type="http://schemas.openxmlformats.org/officeDocument/2006/relationships/image" Target="../media/image371.emf"/><Relationship Id="rId54" Type="http://schemas.openxmlformats.org/officeDocument/2006/relationships/image" Target="../media/image384.emf"/><Relationship Id="rId62" Type="http://schemas.openxmlformats.org/officeDocument/2006/relationships/image" Target="../media/image392.emf"/><Relationship Id="rId70" Type="http://schemas.openxmlformats.org/officeDocument/2006/relationships/image" Target="../media/image400.emf"/><Relationship Id="rId75" Type="http://schemas.openxmlformats.org/officeDocument/2006/relationships/image" Target="../media/image405.emf"/><Relationship Id="rId83" Type="http://schemas.openxmlformats.org/officeDocument/2006/relationships/image" Target="../media/image413.emf"/><Relationship Id="rId88" Type="http://schemas.openxmlformats.org/officeDocument/2006/relationships/image" Target="../media/image418.emf"/><Relationship Id="rId91" Type="http://schemas.openxmlformats.org/officeDocument/2006/relationships/image" Target="../media/image421.emf"/><Relationship Id="rId96" Type="http://schemas.openxmlformats.org/officeDocument/2006/relationships/image" Target="../media/image426.emf"/><Relationship Id="rId111" Type="http://schemas.openxmlformats.org/officeDocument/2006/relationships/image" Target="../media/image441.png"/><Relationship Id="rId1" Type="http://schemas.openxmlformats.org/officeDocument/2006/relationships/slideLayout" Target="../slideLayouts/slideLayout4.xml"/><Relationship Id="rId6" Type="http://schemas.openxmlformats.org/officeDocument/2006/relationships/image" Target="../media/image336.emf"/><Relationship Id="rId15" Type="http://schemas.openxmlformats.org/officeDocument/2006/relationships/image" Target="../media/image345.emf"/><Relationship Id="rId23" Type="http://schemas.openxmlformats.org/officeDocument/2006/relationships/image" Target="../media/image353.emf"/><Relationship Id="rId28" Type="http://schemas.openxmlformats.org/officeDocument/2006/relationships/image" Target="../media/image358.emf"/><Relationship Id="rId36" Type="http://schemas.openxmlformats.org/officeDocument/2006/relationships/image" Target="../media/image366.emf"/><Relationship Id="rId49" Type="http://schemas.openxmlformats.org/officeDocument/2006/relationships/image" Target="../media/image379.emf"/><Relationship Id="rId57" Type="http://schemas.openxmlformats.org/officeDocument/2006/relationships/image" Target="../media/image387.emf"/><Relationship Id="rId106" Type="http://schemas.openxmlformats.org/officeDocument/2006/relationships/image" Target="../media/image436.emf"/><Relationship Id="rId10" Type="http://schemas.openxmlformats.org/officeDocument/2006/relationships/image" Target="../media/image340.emf"/><Relationship Id="rId31" Type="http://schemas.openxmlformats.org/officeDocument/2006/relationships/image" Target="../media/image361.emf"/><Relationship Id="rId44" Type="http://schemas.openxmlformats.org/officeDocument/2006/relationships/image" Target="../media/image374.emf"/><Relationship Id="rId52" Type="http://schemas.openxmlformats.org/officeDocument/2006/relationships/image" Target="../media/image382.emf"/><Relationship Id="rId60" Type="http://schemas.openxmlformats.org/officeDocument/2006/relationships/image" Target="../media/image390.emf"/><Relationship Id="rId65" Type="http://schemas.openxmlformats.org/officeDocument/2006/relationships/image" Target="../media/image395.emf"/><Relationship Id="rId73" Type="http://schemas.openxmlformats.org/officeDocument/2006/relationships/image" Target="../media/image403.emf"/><Relationship Id="rId78" Type="http://schemas.openxmlformats.org/officeDocument/2006/relationships/image" Target="../media/image408.emf"/><Relationship Id="rId81" Type="http://schemas.openxmlformats.org/officeDocument/2006/relationships/image" Target="../media/image411.emf"/><Relationship Id="rId86" Type="http://schemas.openxmlformats.org/officeDocument/2006/relationships/image" Target="../media/image416.emf"/><Relationship Id="rId94" Type="http://schemas.openxmlformats.org/officeDocument/2006/relationships/image" Target="../media/image424.emf"/><Relationship Id="rId99" Type="http://schemas.openxmlformats.org/officeDocument/2006/relationships/image" Target="../media/image429.emf"/><Relationship Id="rId101" Type="http://schemas.openxmlformats.org/officeDocument/2006/relationships/image" Target="../media/image431.emf"/><Relationship Id="rId4" Type="http://schemas.openxmlformats.org/officeDocument/2006/relationships/image" Target="../media/image334.emf"/><Relationship Id="rId9" Type="http://schemas.openxmlformats.org/officeDocument/2006/relationships/image" Target="../media/image339.emf"/><Relationship Id="rId13" Type="http://schemas.openxmlformats.org/officeDocument/2006/relationships/image" Target="../media/image343.emf"/><Relationship Id="rId18" Type="http://schemas.openxmlformats.org/officeDocument/2006/relationships/image" Target="../media/image348.emf"/><Relationship Id="rId39" Type="http://schemas.openxmlformats.org/officeDocument/2006/relationships/image" Target="../media/image369.emf"/><Relationship Id="rId109" Type="http://schemas.openxmlformats.org/officeDocument/2006/relationships/image" Target="../media/image439.emf"/><Relationship Id="rId34" Type="http://schemas.openxmlformats.org/officeDocument/2006/relationships/image" Target="../media/image364.emf"/><Relationship Id="rId50" Type="http://schemas.openxmlformats.org/officeDocument/2006/relationships/image" Target="../media/image380.emf"/><Relationship Id="rId55" Type="http://schemas.openxmlformats.org/officeDocument/2006/relationships/image" Target="../media/image385.emf"/><Relationship Id="rId76" Type="http://schemas.openxmlformats.org/officeDocument/2006/relationships/image" Target="../media/image406.emf"/><Relationship Id="rId97" Type="http://schemas.openxmlformats.org/officeDocument/2006/relationships/image" Target="../media/image427.emf"/><Relationship Id="rId104" Type="http://schemas.openxmlformats.org/officeDocument/2006/relationships/image" Target="../media/image434.emf"/><Relationship Id="rId7" Type="http://schemas.openxmlformats.org/officeDocument/2006/relationships/image" Target="../media/image337.emf"/><Relationship Id="rId71" Type="http://schemas.openxmlformats.org/officeDocument/2006/relationships/image" Target="../media/image401.emf"/><Relationship Id="rId92" Type="http://schemas.openxmlformats.org/officeDocument/2006/relationships/image" Target="../media/image422.emf"/></Relationships>
</file>

<file path=ppt/slides/_rels/slide8.xml.rels><?xml version="1.0" encoding="UTF-8" standalone="yes"?>
<Relationships xmlns="http://schemas.openxmlformats.org/package/2006/relationships"><Relationship Id="rId8" Type="http://schemas.openxmlformats.org/officeDocument/2006/relationships/image" Target="../media/image448.emf"/><Relationship Id="rId13" Type="http://schemas.openxmlformats.org/officeDocument/2006/relationships/image" Target="../media/image453.emf"/><Relationship Id="rId18" Type="http://schemas.openxmlformats.org/officeDocument/2006/relationships/image" Target="../media/image458.emf"/><Relationship Id="rId26" Type="http://schemas.openxmlformats.org/officeDocument/2006/relationships/image" Target="../media/image466.emf"/><Relationship Id="rId3" Type="http://schemas.openxmlformats.org/officeDocument/2006/relationships/image" Target="../media/image443.emf"/><Relationship Id="rId21" Type="http://schemas.openxmlformats.org/officeDocument/2006/relationships/image" Target="../media/image461.emf"/><Relationship Id="rId7" Type="http://schemas.openxmlformats.org/officeDocument/2006/relationships/image" Target="../media/image447.emf"/><Relationship Id="rId12" Type="http://schemas.openxmlformats.org/officeDocument/2006/relationships/image" Target="../media/image452.emf"/><Relationship Id="rId17" Type="http://schemas.openxmlformats.org/officeDocument/2006/relationships/image" Target="../media/image457.emf"/><Relationship Id="rId25" Type="http://schemas.openxmlformats.org/officeDocument/2006/relationships/image" Target="../media/image465.emf"/><Relationship Id="rId2" Type="http://schemas.openxmlformats.org/officeDocument/2006/relationships/notesSlide" Target="../notesSlides/notesSlide8.xml"/><Relationship Id="rId16" Type="http://schemas.openxmlformats.org/officeDocument/2006/relationships/image" Target="../media/image456.emf"/><Relationship Id="rId20" Type="http://schemas.openxmlformats.org/officeDocument/2006/relationships/image" Target="../media/image460.emf"/><Relationship Id="rId29" Type="http://schemas.openxmlformats.org/officeDocument/2006/relationships/image" Target="../media/image469.emf"/><Relationship Id="rId1" Type="http://schemas.openxmlformats.org/officeDocument/2006/relationships/slideLayout" Target="../slideLayouts/slideLayout4.xml"/><Relationship Id="rId6" Type="http://schemas.openxmlformats.org/officeDocument/2006/relationships/image" Target="../media/image446.emf"/><Relationship Id="rId11" Type="http://schemas.openxmlformats.org/officeDocument/2006/relationships/image" Target="../media/image451.emf"/><Relationship Id="rId24" Type="http://schemas.openxmlformats.org/officeDocument/2006/relationships/image" Target="../media/image464.emf"/><Relationship Id="rId5" Type="http://schemas.openxmlformats.org/officeDocument/2006/relationships/image" Target="../media/image445.emf"/><Relationship Id="rId15" Type="http://schemas.openxmlformats.org/officeDocument/2006/relationships/image" Target="../media/image455.emf"/><Relationship Id="rId23" Type="http://schemas.openxmlformats.org/officeDocument/2006/relationships/image" Target="../media/image463.emf"/><Relationship Id="rId28" Type="http://schemas.openxmlformats.org/officeDocument/2006/relationships/image" Target="../media/image468.emf"/><Relationship Id="rId10" Type="http://schemas.openxmlformats.org/officeDocument/2006/relationships/image" Target="../media/image450.emf"/><Relationship Id="rId19" Type="http://schemas.openxmlformats.org/officeDocument/2006/relationships/image" Target="../media/image459.emf"/><Relationship Id="rId31" Type="http://schemas.openxmlformats.org/officeDocument/2006/relationships/image" Target="../media/image471.jpeg"/><Relationship Id="rId4" Type="http://schemas.openxmlformats.org/officeDocument/2006/relationships/image" Target="../media/image444.emf"/><Relationship Id="rId9" Type="http://schemas.openxmlformats.org/officeDocument/2006/relationships/image" Target="../media/image449.emf"/><Relationship Id="rId14" Type="http://schemas.openxmlformats.org/officeDocument/2006/relationships/image" Target="../media/image454.emf"/><Relationship Id="rId22" Type="http://schemas.openxmlformats.org/officeDocument/2006/relationships/image" Target="../media/image462.emf"/><Relationship Id="rId27" Type="http://schemas.openxmlformats.org/officeDocument/2006/relationships/image" Target="../media/image467.emf"/><Relationship Id="rId30" Type="http://schemas.openxmlformats.org/officeDocument/2006/relationships/image" Target="../media/image470.emf"/></Relationships>
</file>

<file path=ppt/slides/_rels/slide9.xml.rels><?xml version="1.0" encoding="UTF-8" standalone="yes"?>
<Relationships xmlns="http://schemas.openxmlformats.org/package/2006/relationships"><Relationship Id="rId13" Type="http://schemas.openxmlformats.org/officeDocument/2006/relationships/image" Target="../media/image482.emf"/><Relationship Id="rId18" Type="http://schemas.openxmlformats.org/officeDocument/2006/relationships/image" Target="../media/image487.emf"/><Relationship Id="rId26" Type="http://schemas.openxmlformats.org/officeDocument/2006/relationships/image" Target="../media/image495.emf"/><Relationship Id="rId39" Type="http://schemas.openxmlformats.org/officeDocument/2006/relationships/image" Target="../media/image508.emf"/><Relationship Id="rId21" Type="http://schemas.openxmlformats.org/officeDocument/2006/relationships/image" Target="../media/image490.emf"/><Relationship Id="rId34" Type="http://schemas.openxmlformats.org/officeDocument/2006/relationships/image" Target="../media/image503.emf"/><Relationship Id="rId42" Type="http://schemas.openxmlformats.org/officeDocument/2006/relationships/image" Target="../media/image511.emf"/><Relationship Id="rId47" Type="http://schemas.openxmlformats.org/officeDocument/2006/relationships/image" Target="../media/image516.emf"/><Relationship Id="rId50" Type="http://schemas.openxmlformats.org/officeDocument/2006/relationships/image" Target="../media/image519.emf"/><Relationship Id="rId55" Type="http://schemas.openxmlformats.org/officeDocument/2006/relationships/image" Target="../media/image524.emf"/><Relationship Id="rId63" Type="http://schemas.openxmlformats.org/officeDocument/2006/relationships/image" Target="../media/image532.emf"/><Relationship Id="rId68" Type="http://schemas.openxmlformats.org/officeDocument/2006/relationships/image" Target="../media/image537.emf"/><Relationship Id="rId76" Type="http://schemas.openxmlformats.org/officeDocument/2006/relationships/image" Target="../media/image545.emf"/><Relationship Id="rId7" Type="http://schemas.openxmlformats.org/officeDocument/2006/relationships/image" Target="../media/image476.emf"/><Relationship Id="rId71" Type="http://schemas.openxmlformats.org/officeDocument/2006/relationships/image" Target="../media/image540.emf"/><Relationship Id="rId2" Type="http://schemas.openxmlformats.org/officeDocument/2006/relationships/notesSlide" Target="../notesSlides/notesSlide9.xml"/><Relationship Id="rId16" Type="http://schemas.openxmlformats.org/officeDocument/2006/relationships/image" Target="../media/image485.emf"/><Relationship Id="rId29" Type="http://schemas.openxmlformats.org/officeDocument/2006/relationships/image" Target="../media/image498.emf"/><Relationship Id="rId11" Type="http://schemas.openxmlformats.org/officeDocument/2006/relationships/image" Target="../media/image480.emf"/><Relationship Id="rId24" Type="http://schemas.openxmlformats.org/officeDocument/2006/relationships/image" Target="../media/image493.emf"/><Relationship Id="rId32" Type="http://schemas.openxmlformats.org/officeDocument/2006/relationships/image" Target="../media/image501.emf"/><Relationship Id="rId37" Type="http://schemas.openxmlformats.org/officeDocument/2006/relationships/image" Target="../media/image506.emf"/><Relationship Id="rId40" Type="http://schemas.openxmlformats.org/officeDocument/2006/relationships/image" Target="../media/image509.emf"/><Relationship Id="rId45" Type="http://schemas.openxmlformats.org/officeDocument/2006/relationships/image" Target="../media/image514.emf"/><Relationship Id="rId53" Type="http://schemas.openxmlformats.org/officeDocument/2006/relationships/image" Target="../media/image522.emf"/><Relationship Id="rId58" Type="http://schemas.openxmlformats.org/officeDocument/2006/relationships/image" Target="../media/image527.emf"/><Relationship Id="rId66" Type="http://schemas.openxmlformats.org/officeDocument/2006/relationships/image" Target="../media/image535.emf"/><Relationship Id="rId74" Type="http://schemas.openxmlformats.org/officeDocument/2006/relationships/image" Target="../media/image543.emf"/><Relationship Id="rId5" Type="http://schemas.openxmlformats.org/officeDocument/2006/relationships/image" Target="../media/image474.emf"/><Relationship Id="rId15" Type="http://schemas.openxmlformats.org/officeDocument/2006/relationships/image" Target="../media/image484.emf"/><Relationship Id="rId23" Type="http://schemas.openxmlformats.org/officeDocument/2006/relationships/image" Target="../media/image492.emf"/><Relationship Id="rId28" Type="http://schemas.openxmlformats.org/officeDocument/2006/relationships/image" Target="../media/image497.emf"/><Relationship Id="rId36" Type="http://schemas.openxmlformats.org/officeDocument/2006/relationships/image" Target="../media/image505.emf"/><Relationship Id="rId49" Type="http://schemas.openxmlformats.org/officeDocument/2006/relationships/image" Target="../media/image518.emf"/><Relationship Id="rId57" Type="http://schemas.openxmlformats.org/officeDocument/2006/relationships/image" Target="../media/image526.emf"/><Relationship Id="rId61" Type="http://schemas.openxmlformats.org/officeDocument/2006/relationships/image" Target="../media/image530.emf"/><Relationship Id="rId10" Type="http://schemas.openxmlformats.org/officeDocument/2006/relationships/image" Target="../media/image479.emf"/><Relationship Id="rId19" Type="http://schemas.openxmlformats.org/officeDocument/2006/relationships/image" Target="../media/image488.emf"/><Relationship Id="rId31" Type="http://schemas.openxmlformats.org/officeDocument/2006/relationships/image" Target="../media/image500.emf"/><Relationship Id="rId44" Type="http://schemas.openxmlformats.org/officeDocument/2006/relationships/image" Target="../media/image513.emf"/><Relationship Id="rId52" Type="http://schemas.openxmlformats.org/officeDocument/2006/relationships/image" Target="../media/image521.emf"/><Relationship Id="rId60" Type="http://schemas.openxmlformats.org/officeDocument/2006/relationships/image" Target="../media/image529.emf"/><Relationship Id="rId65" Type="http://schemas.openxmlformats.org/officeDocument/2006/relationships/image" Target="../media/image534.emf"/><Relationship Id="rId73" Type="http://schemas.openxmlformats.org/officeDocument/2006/relationships/image" Target="../media/image542.emf"/><Relationship Id="rId4" Type="http://schemas.openxmlformats.org/officeDocument/2006/relationships/image" Target="../media/image473.emf"/><Relationship Id="rId9" Type="http://schemas.openxmlformats.org/officeDocument/2006/relationships/image" Target="../media/image478.emf"/><Relationship Id="rId14" Type="http://schemas.openxmlformats.org/officeDocument/2006/relationships/image" Target="../media/image483.emf"/><Relationship Id="rId22" Type="http://schemas.openxmlformats.org/officeDocument/2006/relationships/image" Target="../media/image491.emf"/><Relationship Id="rId27" Type="http://schemas.openxmlformats.org/officeDocument/2006/relationships/image" Target="../media/image496.emf"/><Relationship Id="rId30" Type="http://schemas.openxmlformats.org/officeDocument/2006/relationships/image" Target="../media/image499.emf"/><Relationship Id="rId35" Type="http://schemas.openxmlformats.org/officeDocument/2006/relationships/image" Target="../media/image504.emf"/><Relationship Id="rId43" Type="http://schemas.openxmlformats.org/officeDocument/2006/relationships/image" Target="../media/image512.emf"/><Relationship Id="rId48" Type="http://schemas.openxmlformats.org/officeDocument/2006/relationships/image" Target="../media/image517.emf"/><Relationship Id="rId56" Type="http://schemas.openxmlformats.org/officeDocument/2006/relationships/image" Target="../media/image525.emf"/><Relationship Id="rId64" Type="http://schemas.openxmlformats.org/officeDocument/2006/relationships/image" Target="../media/image533.emf"/><Relationship Id="rId69" Type="http://schemas.openxmlformats.org/officeDocument/2006/relationships/image" Target="../media/image538.emf"/><Relationship Id="rId77" Type="http://schemas.openxmlformats.org/officeDocument/2006/relationships/image" Target="../media/image546.png"/><Relationship Id="rId8" Type="http://schemas.openxmlformats.org/officeDocument/2006/relationships/image" Target="../media/image477.emf"/><Relationship Id="rId51" Type="http://schemas.openxmlformats.org/officeDocument/2006/relationships/image" Target="../media/image520.emf"/><Relationship Id="rId72" Type="http://schemas.openxmlformats.org/officeDocument/2006/relationships/image" Target="../media/image541.emf"/><Relationship Id="rId3" Type="http://schemas.openxmlformats.org/officeDocument/2006/relationships/image" Target="../media/image472.emf"/><Relationship Id="rId12" Type="http://schemas.openxmlformats.org/officeDocument/2006/relationships/image" Target="../media/image481.emf"/><Relationship Id="rId17" Type="http://schemas.openxmlformats.org/officeDocument/2006/relationships/image" Target="../media/image486.emf"/><Relationship Id="rId25" Type="http://schemas.openxmlformats.org/officeDocument/2006/relationships/image" Target="../media/image494.emf"/><Relationship Id="rId33" Type="http://schemas.openxmlformats.org/officeDocument/2006/relationships/image" Target="../media/image502.emf"/><Relationship Id="rId38" Type="http://schemas.openxmlformats.org/officeDocument/2006/relationships/image" Target="../media/image507.emf"/><Relationship Id="rId46" Type="http://schemas.openxmlformats.org/officeDocument/2006/relationships/image" Target="../media/image515.emf"/><Relationship Id="rId59" Type="http://schemas.openxmlformats.org/officeDocument/2006/relationships/image" Target="../media/image528.emf"/><Relationship Id="rId67" Type="http://schemas.openxmlformats.org/officeDocument/2006/relationships/image" Target="../media/image536.emf"/><Relationship Id="rId20" Type="http://schemas.openxmlformats.org/officeDocument/2006/relationships/image" Target="../media/image489.emf"/><Relationship Id="rId41" Type="http://schemas.openxmlformats.org/officeDocument/2006/relationships/image" Target="../media/image510.emf"/><Relationship Id="rId54" Type="http://schemas.openxmlformats.org/officeDocument/2006/relationships/image" Target="../media/image523.emf"/><Relationship Id="rId62" Type="http://schemas.openxmlformats.org/officeDocument/2006/relationships/image" Target="../media/image531.emf"/><Relationship Id="rId70" Type="http://schemas.openxmlformats.org/officeDocument/2006/relationships/image" Target="../media/image539.emf"/><Relationship Id="rId75" Type="http://schemas.openxmlformats.org/officeDocument/2006/relationships/image" Target="../media/image544.emf"/><Relationship Id="rId1" Type="http://schemas.openxmlformats.org/officeDocument/2006/relationships/slideLayout" Target="../slideLayouts/slideLayout12.xml"/><Relationship Id="rId6" Type="http://schemas.openxmlformats.org/officeDocument/2006/relationships/image" Target="../media/image47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43992" y="91108"/>
            <a:ext cx="4437183"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2017</a:t>
            </a:r>
            <a:endParaRPr lang="cs-CZ" sz="2400" dirty="0">
              <a:latin typeface="Albertus MT" pitchFamily="18" charset="0"/>
            </a:endParaRPr>
          </a:p>
        </p:txBody>
      </p:sp>
      <p:sp>
        <p:nvSpPr>
          <p:cNvPr id="22" name="Rectangle 1280"/>
          <p:cNvSpPr>
            <a:spLocks noChangeArrowheads="1"/>
          </p:cNvSpPr>
          <p:nvPr/>
        </p:nvSpPr>
        <p:spPr bwMode="auto">
          <a:xfrm>
            <a:off x="143992" y="2035324"/>
            <a:ext cx="4437183"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2017</a:t>
            </a:r>
            <a:endParaRPr lang="cs-CZ" sz="2400" b="0" dirty="0">
              <a:latin typeface="Times New Roman" pitchFamily="18" charset="0"/>
            </a:endParaRPr>
          </a:p>
        </p:txBody>
      </p:sp>
      <p:sp>
        <p:nvSpPr>
          <p:cNvPr id="23" name="Rectangle 1339"/>
          <p:cNvSpPr>
            <a:spLocks noChangeArrowheads="1"/>
          </p:cNvSpPr>
          <p:nvPr/>
        </p:nvSpPr>
        <p:spPr bwMode="auto">
          <a:xfrm>
            <a:off x="143992" y="595164"/>
            <a:ext cx="4437183"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748364" y="739180"/>
            <a:ext cx="1024087" cy="936625"/>
          </a:xfrm>
          <a:prstGeom prst="rect">
            <a:avLst/>
          </a:prstGeom>
          <a:noFill/>
          <a:ln w="9525">
            <a:noFill/>
            <a:miter lim="800000"/>
            <a:headEnd/>
            <a:tailEnd/>
          </a:ln>
        </p:spPr>
      </p:pic>
      <p:sp>
        <p:nvSpPr>
          <p:cNvPr id="25" name="Rectangle 1278"/>
          <p:cNvSpPr>
            <a:spLocks noChangeArrowheads="1"/>
          </p:cNvSpPr>
          <p:nvPr/>
        </p:nvSpPr>
        <p:spPr bwMode="auto">
          <a:xfrm>
            <a:off x="143992" y="2575900"/>
            <a:ext cx="4437183" cy="4500000"/>
          </a:xfrm>
          <a:prstGeom prst="rect">
            <a:avLst/>
          </a:prstGeom>
          <a:pattFill prst="openDmnd">
            <a:fgClr>
              <a:srgbClr val="99FF99"/>
            </a:fgClr>
            <a:bgClr>
              <a:schemeClr val="bg1"/>
            </a:bgClr>
          </a:pattFill>
          <a:ln w="8001">
            <a:solidFill>
              <a:srgbClr val="000000"/>
            </a:solidFill>
            <a:miter lim="800000"/>
            <a:headEnd/>
            <a:tailEnd/>
          </a:ln>
        </p:spPr>
        <p:txBody>
          <a:bodyPr lIns="91425" tIns="45713" rIns="91425" bIns="45713"/>
          <a:lstStyle/>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FORNAXA </a:t>
            </a: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Ahlfit </a:t>
            </a: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Izolace </a:t>
            </a: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sz="1900" dirty="0" err="1"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Průmstav</a:t>
            </a: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 </a:t>
            </a: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rPr>
              <a:t>D</a:t>
            </a:r>
            <a:r>
              <a:rPr lang="en-GB" sz="1900" dirty="0">
                <a:solidFill>
                  <a:srgbClr val="FF0066"/>
                </a:solidFill>
                <a:effectLst>
                  <a:outerShdw blurRad="38100" dist="38100" dir="2700000" algn="tl">
                    <a:srgbClr val="000000">
                      <a:alpha val="43137"/>
                    </a:srgbClr>
                  </a:outerShdw>
                </a:effectLst>
                <a:latin typeface="Century Gothic" pitchFamily="34" charset="0"/>
              </a:rPr>
              <a:t>EKRA Industrial s.r.o. </a:t>
            </a:r>
            <a:endParaRPr lang="cs-CZ" sz="1900" dirty="0">
              <a:solidFill>
                <a:srgbClr val="FF0066"/>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INDUSTRIAL </a:t>
            </a: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CZ, spol. s r.o.</a:t>
            </a:r>
          </a:p>
          <a:p>
            <a:pPr algn="ctr" eaLnBrk="0" hangingPunct="0">
              <a:defRPr/>
            </a:pPr>
            <a:r>
              <a:rPr lang="cs-CZ" sz="1900" dirty="0">
                <a:solidFill>
                  <a:srgbClr val="FF0066"/>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sz="1900" dirty="0" smtClean="0">
                <a:solidFill>
                  <a:srgbClr val="FF0066"/>
                </a:solidFill>
                <a:effectLst>
                  <a:outerShdw blurRad="38100" dist="38100" dir="2700000" algn="tl">
                    <a:srgbClr val="000000">
                      <a:alpha val="43137"/>
                    </a:srgbClr>
                  </a:outerShdw>
                </a:effectLst>
                <a:latin typeface="Century Gothic" pitchFamily="34" charset="0"/>
                <a:cs typeface="Arial" pitchFamily="34" charset="0"/>
              </a:rPr>
              <a:t>GEAR SERVICE s.r.o.</a:t>
            </a:r>
            <a:endParaRPr lang="cs-CZ" sz="1600" dirty="0">
              <a:solidFill>
                <a:srgbClr val="FF0066"/>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26" name="Text Box 6"/>
          <p:cNvSpPr txBox="1">
            <a:spLocks noChangeArrowheads="1"/>
          </p:cNvSpPr>
          <p:nvPr/>
        </p:nvSpPr>
        <p:spPr bwMode="auto">
          <a:xfrm>
            <a:off x="5244256" y="4611733"/>
            <a:ext cx="4866526" cy="2176732"/>
          </a:xfrm>
          <a:prstGeom prst="rect">
            <a:avLst/>
          </a:prstGeom>
          <a:blipFill>
            <a:blip r:embed="rId6"/>
            <a:stretch>
              <a:fillRect r="-2000"/>
            </a:stretch>
          </a:blipFill>
          <a:ln w="88900" cap="rnd" cmpd="sng">
            <a:solidFill>
              <a:schemeClr val="tx1"/>
            </a:solidFill>
            <a:prstDash val="solid"/>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4400" dirty="0" smtClean="0">
                <a:ln w="76200" cap="rnd" cmpd="dbl">
                  <a:noFill/>
                  <a:bevel/>
                </a:ln>
                <a:blipFill>
                  <a:blip r:embed="rId7"/>
                  <a:stretch>
                    <a:fillRect r="-2000"/>
                  </a:stretch>
                </a:blipFill>
                <a:effectLst>
                  <a:glow rad="76200">
                    <a:srgbClr val="008000"/>
                  </a:glow>
                  <a:outerShdw blurRad="38100" dist="38100" dir="2700000" algn="tl">
                    <a:srgbClr val="000000">
                      <a:alpha val="43137"/>
                    </a:srgbClr>
                  </a:outerShdw>
                </a:effectLst>
                <a:latin typeface="Wide Latin" panose="020A0A07050505020404" pitchFamily="18" charset="0"/>
                <a:ea typeface="Gungsuh" pitchFamily="18" charset="-127"/>
                <a:cs typeface="Arial" panose="020B0604020202020204" pitchFamily="34" charset="0"/>
              </a:rPr>
              <a:t>2.</a:t>
            </a:r>
          </a:p>
          <a:p>
            <a:pPr algn="ctr" eaLnBrk="0" hangingPunct="0">
              <a:defRPr/>
            </a:pPr>
            <a:r>
              <a:rPr lang="cs-CZ" sz="4400" dirty="0" smtClean="0">
                <a:ln w="76200" cap="rnd" cmpd="dbl">
                  <a:noFill/>
                  <a:bevel/>
                </a:ln>
                <a:blipFill>
                  <a:blip r:embed="rId7"/>
                  <a:stretch>
                    <a:fillRect r="-2000"/>
                  </a:stretch>
                </a:blipFill>
                <a:effectLst>
                  <a:glow rad="76200">
                    <a:srgbClr val="008000"/>
                  </a:glow>
                  <a:outerShdw blurRad="38100" dist="38100" dir="2700000" algn="tl">
                    <a:srgbClr val="000000">
                      <a:alpha val="43137"/>
                    </a:srgbClr>
                  </a:outerShdw>
                </a:effectLst>
                <a:latin typeface="Wide Latin" panose="020A0A07050505020404" pitchFamily="18" charset="0"/>
                <a:ea typeface="Gungsuh" pitchFamily="18" charset="-127"/>
                <a:cs typeface="Arial" panose="020B0604020202020204" pitchFamily="34" charset="0"/>
              </a:rPr>
              <a:t>FK Neštěmice</a:t>
            </a:r>
            <a:endParaRPr lang="cs-CZ" sz="3600" dirty="0" smtClean="0">
              <a:ln w="76200" cap="rnd" cmpd="dbl">
                <a:noFill/>
                <a:bevel/>
              </a:ln>
              <a:blipFill>
                <a:blip r:embed="rId7"/>
                <a:stretch>
                  <a:fillRect r="-2000"/>
                </a:stretch>
              </a:blipFill>
              <a:effectLst>
                <a:glow rad="76200">
                  <a:srgbClr val="008000"/>
                </a:glow>
                <a:outerShdw blurRad="38100" dist="38100" dir="2700000" algn="tl">
                  <a:srgbClr val="000000">
                    <a:alpha val="43137"/>
                  </a:srgbClr>
                </a:outerShdw>
              </a:effectLst>
              <a:latin typeface="Wide Latin" panose="020A0A07050505020404" pitchFamily="18" charset="0"/>
              <a:ea typeface="Gungsuh" pitchFamily="18" charset="-127"/>
              <a:cs typeface="Arial" panose="020B0604020202020204" pitchFamily="34" charset="0"/>
            </a:endParaRPr>
          </a:p>
        </p:txBody>
      </p:sp>
      <p:sp>
        <p:nvSpPr>
          <p:cNvPr id="27" name="TextovéPole 26"/>
          <p:cNvSpPr txBox="1"/>
          <p:nvPr/>
        </p:nvSpPr>
        <p:spPr>
          <a:xfrm>
            <a:off x="5255694" y="2539380"/>
            <a:ext cx="4867074" cy="1728192"/>
          </a:xfrm>
          <a:prstGeom prst="rect">
            <a:avLst/>
          </a:prstGeom>
          <a:blipFill>
            <a:blip r:embed="rId8"/>
            <a:stretch>
              <a:fillRect r="-2000"/>
            </a:stretch>
          </a:blipFill>
          <a:ln w="76200" cap="rnd" cmpd="sng">
            <a:solidFill>
              <a:srgbClr val="A4E6DB"/>
            </a:solidFill>
            <a:prstDash val="sysDot"/>
            <a:miter lim="800000"/>
          </a:ln>
          <a:effectLst/>
          <a:scene3d>
            <a:camera prst="orthographicFront"/>
            <a:lightRig rig="threePt" dir="t"/>
          </a:scene3d>
          <a:sp3d contourW="12700">
            <a:contourClr>
              <a:schemeClr val="bg1"/>
            </a:contourClr>
          </a:sp3d>
        </p:spPr>
        <p:txBody>
          <a:bodyPr wrap="square" rtlCol="0" anchor="ctr">
            <a:noAutofit/>
            <a:sp3d contourW="12700">
              <a:extrusionClr>
                <a:schemeClr val="bg1"/>
              </a:extrusionClr>
              <a:contourClr>
                <a:srgbClr val="FFFFFF"/>
              </a:contourClr>
            </a:sp3d>
          </a:bodyPr>
          <a:lstStyle/>
          <a:p>
            <a:pPr algn="ctr"/>
            <a:r>
              <a:rPr lang="cs-CZ" sz="4800" dirty="0" smtClean="0">
                <a:ln w="38100">
                  <a:solidFill>
                    <a:srgbClr val="000099"/>
                  </a:solidFill>
                </a:ln>
                <a:blipFill>
                  <a:blip r:embed="rId9"/>
                  <a:stretch>
                    <a:fillRect r="-2000"/>
                  </a:stretch>
                </a:blipFill>
                <a:effectLst>
                  <a:reflection endPos="0" dist="50800" dir="5400000" sy="-100000" algn="bl" rotWithShape="0"/>
                </a:effectLst>
                <a:latin typeface="Tw Cen MT Condensed Extra Bold" panose="020B0803020202020204" pitchFamily="34" charset="-18"/>
                <a:ea typeface="FangSong" pitchFamily="49" charset="-122"/>
                <a:cs typeface="Arial" panose="020B0604020202020204" pitchFamily="34" charset="0"/>
              </a:rPr>
              <a:t>26.8.2017 sobota    </a:t>
            </a:r>
          </a:p>
          <a:p>
            <a:pPr algn="ctr"/>
            <a:r>
              <a:rPr lang="cs-CZ" sz="4800" dirty="0" smtClean="0">
                <a:ln w="38100">
                  <a:solidFill>
                    <a:srgbClr val="000099"/>
                  </a:solidFill>
                </a:ln>
                <a:blipFill>
                  <a:blip r:embed="rId9"/>
                  <a:stretch>
                    <a:fillRect r="-2000"/>
                  </a:stretch>
                </a:blipFill>
                <a:effectLst>
                  <a:reflection endPos="0" dist="50800" dir="5400000" sy="-100000" algn="bl" rotWithShape="0"/>
                </a:effectLst>
                <a:latin typeface="Tw Cen MT Condensed Extra Bold" panose="020B0803020202020204" pitchFamily="34" charset="-18"/>
                <a:ea typeface="FangSong" pitchFamily="49" charset="-122"/>
                <a:cs typeface="Arial" panose="020B0604020202020204" pitchFamily="34" charset="0"/>
              </a:rPr>
              <a:t>10:15 hod  3. kolo</a:t>
            </a:r>
          </a:p>
        </p:txBody>
      </p:sp>
      <p:sp>
        <p:nvSpPr>
          <p:cNvPr id="28" name="AutoShape 3" descr="ů§"/>
          <p:cNvSpPr>
            <a:spLocks noChangeArrowheads="1"/>
          </p:cNvSpPr>
          <p:nvPr/>
        </p:nvSpPr>
        <p:spPr bwMode="auto">
          <a:xfrm>
            <a:off x="5255694" y="74422"/>
            <a:ext cx="4867074" cy="1116000"/>
          </a:xfrm>
          <a:prstGeom prst="flowChartAlternateProcess">
            <a:avLst/>
          </a:prstGeom>
          <a:pattFill prst="dashDnDiag">
            <a:fgClr>
              <a:srgbClr val="FFFF00"/>
            </a:fgClr>
            <a:bgClr>
              <a:srgbClr val="FFFFFF"/>
            </a:bgClr>
          </a:pattFill>
          <a:ln w="57150" cap="rnd" cmpd="sng">
            <a:solidFill>
              <a:srgbClr val="3333FF"/>
            </a:solidFill>
            <a:prstDash val="lgDashDotDot"/>
            <a:bevel/>
            <a:headEnd/>
            <a:tailEnd/>
          </a:ln>
          <a:effectLst/>
          <a:scene3d>
            <a:camera prst="orthographicFront"/>
            <a:lightRig rig="threePt" dir="t"/>
          </a:scene3d>
          <a:sp3d>
            <a:bevelT prst="relaxedInset"/>
          </a:sp3d>
        </p:spPr>
        <p:txBody>
          <a:bodyPr wrap="none" lIns="0" tIns="45713" rIns="91425" bIns="45713" anchor="ctr"/>
          <a:lstStyle/>
          <a:p>
            <a:pPr algn="ctr" eaLnBrk="0" hangingPunct="0">
              <a:defRPr/>
            </a:pPr>
            <a:r>
              <a:rPr lang="cs-CZ" sz="3200" dirty="0">
                <a:ln w="19050" cap="rnd">
                  <a:solidFill>
                    <a:srgbClr val="FFFF00"/>
                  </a:solidFill>
                  <a:miter lim="800000"/>
                </a:ln>
                <a:blipFill>
                  <a:blip r:embed="rId10"/>
                  <a:stretch>
                    <a:fillRect/>
                  </a:stretch>
                </a:blipFill>
                <a:latin typeface="Khmer UI" pitchFamily="34" charset="0"/>
                <a:cs typeface="Khmer UI" pitchFamily="34" charset="0"/>
              </a:rPr>
              <a:t> </a:t>
            </a:r>
            <a:r>
              <a:rPr lang="cs-CZ" sz="3200" dirty="0">
                <a:ln w="19050" cap="rnd">
                  <a:noFill/>
                  <a:miter lim="800000"/>
                </a:ln>
                <a:solidFill>
                  <a:srgbClr val="009A00"/>
                </a:solidFill>
                <a:latin typeface="Stencil" panose="040409050D0802020404" pitchFamily="82" charset="0"/>
                <a:ea typeface="SimHei" pitchFamily="49" charset="-122"/>
                <a:cs typeface="Arial" panose="020B0604020202020204" pitchFamily="34" charset="0"/>
              </a:rPr>
              <a:t>Fotbalový </a:t>
            </a:r>
            <a:r>
              <a:rPr lang="cs-CZ" sz="3200" dirty="0" smtClean="0">
                <a:ln w="19050" cap="rnd">
                  <a:noFill/>
                  <a:miter lim="800000"/>
                </a:ln>
                <a:solidFill>
                  <a:srgbClr val="009A00"/>
                </a:solidFill>
                <a:latin typeface="Stencil" panose="040409050D0802020404" pitchFamily="82" charset="0"/>
                <a:ea typeface="SimHei" pitchFamily="49" charset="-122"/>
                <a:cs typeface="Arial" panose="020B0604020202020204" pitchFamily="34" charset="0"/>
              </a:rPr>
              <a:t>zpravodaj</a:t>
            </a:r>
            <a:endParaRPr lang="cs-CZ" sz="3200" dirty="0">
              <a:ln w="19050" cap="rnd">
                <a:noFill/>
                <a:miter lim="800000"/>
              </a:ln>
              <a:solidFill>
                <a:srgbClr val="009A00"/>
              </a:solidFill>
              <a:latin typeface="Stencil" panose="040409050D0802020404" pitchFamily="82" charset="0"/>
              <a:ea typeface="SimHei" pitchFamily="49" charset="-122"/>
              <a:cs typeface="Arial" panose="020B0604020202020204" pitchFamily="34" charset="0"/>
            </a:endParaRPr>
          </a:p>
          <a:p>
            <a:pPr algn="ctr" eaLnBrk="0" hangingPunct="0">
              <a:defRPr/>
            </a:pPr>
            <a:r>
              <a:rPr lang="cs-CZ" sz="4400" dirty="0">
                <a:ln w="19050" cap="rnd">
                  <a:noFill/>
                  <a:miter lim="800000"/>
                </a:ln>
                <a:solidFill>
                  <a:srgbClr val="009A00"/>
                </a:solidFill>
                <a:latin typeface="Stencil" panose="040409050D0802020404" pitchFamily="82" charset="0"/>
                <a:ea typeface="SimHei" pitchFamily="49" charset="-122"/>
                <a:cs typeface="Arial" panose="020B0604020202020204" pitchFamily="34" charset="0"/>
              </a:rPr>
              <a:t>SK </a:t>
            </a:r>
            <a:r>
              <a:rPr lang="cs-CZ" sz="4400" dirty="0" smtClean="0">
                <a:ln w="19050" cap="rnd">
                  <a:noFill/>
                  <a:miter lim="800000"/>
                </a:ln>
                <a:solidFill>
                  <a:srgbClr val="009A00"/>
                </a:solidFill>
                <a:latin typeface="Stencil" panose="040409050D0802020404" pitchFamily="82" charset="0"/>
                <a:ea typeface="SimHei" pitchFamily="49" charset="-122"/>
                <a:cs typeface="Arial" panose="020B0604020202020204" pitchFamily="34" charset="0"/>
              </a:rPr>
              <a:t>Štětí, z.s.</a:t>
            </a:r>
            <a:endParaRPr lang="cs-CZ" sz="4400" dirty="0">
              <a:ln w="19050" cap="rnd">
                <a:noFill/>
                <a:miter lim="800000"/>
              </a:ln>
              <a:solidFill>
                <a:srgbClr val="009A00"/>
              </a:solidFill>
              <a:latin typeface="Stencil" panose="040409050D0802020404" pitchFamily="82" charset="0"/>
              <a:ea typeface="SimHei" pitchFamily="49" charset="-122"/>
              <a:cs typeface="Arial" panose="020B0604020202020204" pitchFamily="34" charset="0"/>
            </a:endParaRPr>
          </a:p>
        </p:txBody>
      </p:sp>
      <p:sp>
        <p:nvSpPr>
          <p:cNvPr id="32" name="TextovéPole 31"/>
          <p:cNvSpPr txBox="1"/>
          <p:nvPr/>
        </p:nvSpPr>
        <p:spPr>
          <a:xfrm>
            <a:off x="5255693" y="1327961"/>
            <a:ext cx="4866534" cy="1067403"/>
          </a:xfrm>
          <a:prstGeom prst="rect">
            <a:avLst/>
          </a:prstGeom>
          <a:solidFill>
            <a:srgbClr val="FF3399"/>
          </a:solidFill>
          <a:ln w="57150" cmpd="sng">
            <a:gradFill>
              <a:gsLst>
                <a:gs pos="0">
                  <a:schemeClr val="accent1">
                    <a:lumMod val="5000"/>
                    <a:lumOff val="95000"/>
                  </a:schemeClr>
                </a:gs>
                <a:gs pos="28000">
                  <a:srgbClr val="C769C9"/>
                </a:gs>
                <a:gs pos="65000">
                  <a:schemeClr val="accent1">
                    <a:lumMod val="45000"/>
                    <a:lumOff val="55000"/>
                  </a:schemeClr>
                </a:gs>
                <a:gs pos="100000">
                  <a:schemeClr val="accent1">
                    <a:lumMod val="30000"/>
                    <a:lumOff val="70000"/>
                  </a:schemeClr>
                </a:gs>
              </a:gsLst>
              <a:lin ang="5400000" scaled="1"/>
            </a:gradFill>
            <a:prstDash val="solid"/>
          </a:ln>
          <a:effectLst>
            <a:innerShdw blurRad="63500" dist="50800" dir="10800000">
              <a:srgbClr val="FF3399">
                <a:alpha val="49804"/>
              </a:srgbClr>
            </a:innerShdw>
          </a:effectLst>
          <a:scene3d>
            <a:camera prst="orthographicFront"/>
            <a:lightRig rig="threePt" dir="t"/>
          </a:scene3d>
          <a:sp3d contourW="12700" prstMaterial="matte">
            <a:bevelT w="0" h="0" prst="coolSlant"/>
            <a:extrusionClr>
              <a:srgbClr val="CC00CC"/>
            </a:extrusionClr>
            <a:contourClr>
              <a:schemeClr val="bg1"/>
            </a:contourClr>
          </a:sp3d>
        </p:spPr>
        <p:txBody>
          <a:bodyPr wrap="square" tIns="36000" rtlCol="0" anchor="ctr">
            <a:spAutoFit/>
          </a:bodyPr>
          <a:lstStyle/>
          <a:p>
            <a:pPr algn="ctr"/>
            <a:r>
              <a:rPr lang="cs-CZ" sz="3200" dirty="0" smtClean="0">
                <a:ln w="22225">
                  <a:noFill/>
                  <a:prstDash val="solid"/>
                </a:ln>
                <a:gradFill>
                  <a:gsLst>
                    <a:gs pos="0">
                      <a:schemeClr val="accent1">
                        <a:lumMod val="5000"/>
                        <a:lumOff val="95000"/>
                      </a:schemeClr>
                    </a:gs>
                    <a:gs pos="28000">
                      <a:srgbClr val="C769C9"/>
                    </a:gs>
                    <a:gs pos="65000">
                      <a:schemeClr val="accent1">
                        <a:lumMod val="45000"/>
                        <a:lumOff val="55000"/>
                      </a:schemeClr>
                    </a:gs>
                    <a:gs pos="100000">
                      <a:schemeClr val="accent1">
                        <a:lumMod val="30000"/>
                        <a:lumOff val="70000"/>
                      </a:schemeClr>
                    </a:gs>
                  </a:gsLst>
                  <a:lin ang="5400000" scaled="1"/>
                </a:gradFill>
                <a:effectLst>
                  <a:outerShdw blurRad="127000" dist="50800" dir="5400000" algn="ctr" rotWithShape="0">
                    <a:srgbClr val="FFFF00"/>
                  </a:outerShdw>
                </a:effectLst>
                <a:latin typeface="Bauhaus 93" panose="04030905020B02020C02" pitchFamily="82" charset="0"/>
                <a:ea typeface="GungsuhChe" pitchFamily="49" charset="-127"/>
                <a:cs typeface="Arial" panose="020B0604020202020204" pitchFamily="34" charset="0"/>
              </a:rPr>
              <a:t>Sezóna 2017/2018</a:t>
            </a:r>
          </a:p>
          <a:p>
            <a:pPr algn="ctr"/>
            <a:r>
              <a:rPr lang="cs-CZ" sz="3200" dirty="0" smtClean="0">
                <a:ln w="22225">
                  <a:noFill/>
                  <a:prstDash val="solid"/>
                </a:ln>
                <a:gradFill>
                  <a:gsLst>
                    <a:gs pos="0">
                      <a:schemeClr val="accent1">
                        <a:lumMod val="5000"/>
                        <a:lumOff val="95000"/>
                      </a:schemeClr>
                    </a:gs>
                    <a:gs pos="28000">
                      <a:srgbClr val="C769C9"/>
                    </a:gs>
                    <a:gs pos="65000">
                      <a:schemeClr val="accent1">
                        <a:lumMod val="45000"/>
                        <a:lumOff val="55000"/>
                      </a:schemeClr>
                    </a:gs>
                    <a:gs pos="100000">
                      <a:schemeClr val="accent1">
                        <a:lumMod val="30000"/>
                        <a:lumOff val="70000"/>
                      </a:schemeClr>
                    </a:gs>
                  </a:gsLst>
                  <a:lin ang="5400000" scaled="1"/>
                </a:gradFill>
                <a:effectLst>
                  <a:outerShdw blurRad="127000" dist="50800" dir="5400000" algn="ctr" rotWithShape="0">
                    <a:srgbClr val="FFFF00"/>
                  </a:outerShdw>
                </a:effectLst>
                <a:latin typeface="Bauhaus 93" panose="04030905020B02020C02" pitchFamily="82" charset="0"/>
                <a:ea typeface="GungsuhChe" pitchFamily="49" charset="-127"/>
                <a:cs typeface="Arial" panose="020B0604020202020204" pitchFamily="34" charset="0"/>
              </a:rPr>
              <a:t>Ústecký přebor Podzim</a:t>
            </a:r>
            <a:endParaRPr lang="cs-CZ" sz="2600" dirty="0" smtClean="0">
              <a:ln w="22225">
                <a:noFill/>
                <a:prstDash val="solid"/>
              </a:ln>
              <a:gradFill>
                <a:gsLst>
                  <a:gs pos="0">
                    <a:schemeClr val="accent1">
                      <a:lumMod val="5000"/>
                      <a:lumOff val="95000"/>
                    </a:schemeClr>
                  </a:gs>
                  <a:gs pos="28000">
                    <a:srgbClr val="C769C9"/>
                  </a:gs>
                  <a:gs pos="65000">
                    <a:schemeClr val="accent1">
                      <a:lumMod val="45000"/>
                      <a:lumOff val="55000"/>
                    </a:schemeClr>
                  </a:gs>
                  <a:gs pos="100000">
                    <a:schemeClr val="accent1">
                      <a:lumMod val="30000"/>
                      <a:lumOff val="70000"/>
                    </a:schemeClr>
                  </a:gs>
                </a:gsLst>
                <a:lin ang="5400000" scaled="1"/>
              </a:gradFill>
              <a:effectLst>
                <a:outerShdw blurRad="127000" dist="50800" dir="5400000" algn="ctr" rotWithShape="0">
                  <a:srgbClr val="FFFF00"/>
                </a:outerShdw>
              </a:effectLst>
              <a:latin typeface="Bauhaus 93" panose="04030905020B02020C02" pitchFamily="82" charset="0"/>
              <a:ea typeface="GungsuhChe" pitchFamily="49" charset="-127"/>
              <a:cs typeface="Arial" panose="020B0604020202020204" pitchFamily="34" charset="0"/>
            </a:endParaRPr>
          </a:p>
        </p:txBody>
      </p:sp>
      <p:sp>
        <p:nvSpPr>
          <p:cNvPr id="14" name="TextovéPole 13"/>
          <p:cNvSpPr txBox="1">
            <a:spLocks noChangeArrowheads="1"/>
          </p:cNvSpPr>
          <p:nvPr/>
        </p:nvSpPr>
        <p:spPr bwMode="auto">
          <a:xfrm>
            <a:off x="5327269" y="695335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pic>
        <p:nvPicPr>
          <p:cNvPr id="18" name="Picture 2"/>
          <p:cNvPicPr>
            <a:picLocks noChangeAspect="1" noChangeArrowheads="1"/>
          </p:cNvPicPr>
          <p:nvPr/>
        </p:nvPicPr>
        <p:blipFill>
          <a:blip r:embed="rId11" cstate="print"/>
          <a:srcRect/>
          <a:stretch>
            <a:fillRect/>
          </a:stretch>
        </p:blipFill>
        <p:spPr bwMode="auto">
          <a:xfrm>
            <a:off x="5400576" y="4872632"/>
            <a:ext cx="860071" cy="864000"/>
          </a:xfrm>
          <a:prstGeom prst="rect">
            <a:avLst/>
          </a:prstGeom>
          <a:noFill/>
          <a:ln w="28575">
            <a:solidFill>
              <a:srgbClr val="FF0000"/>
            </a:solidFill>
            <a:miter lim="800000"/>
            <a:headEnd/>
            <a:tailEnd/>
          </a:ln>
        </p:spPr>
      </p:pic>
      <p:pic>
        <p:nvPicPr>
          <p:cNvPr id="2" name="Obrázek 1"/>
          <p:cNvPicPr>
            <a:picLocks noChangeAspect="1"/>
          </p:cNvPicPr>
          <p:nvPr/>
        </p:nvPicPr>
        <p:blipFill>
          <a:blip r:embed="rId12"/>
          <a:stretch>
            <a:fillRect/>
          </a:stretch>
        </p:blipFill>
        <p:spPr>
          <a:xfrm>
            <a:off x="8865582" y="4825604"/>
            <a:ext cx="806038" cy="900000"/>
          </a:xfrm>
          <a:prstGeom prst="rect">
            <a:avLst/>
          </a:prstGeom>
          <a:ln w="44450">
            <a:solidFill>
              <a:srgbClr val="FF3399"/>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2"/>
            <a:ext cx="184700" cy="615539"/>
          </a:xfrm>
          <a:prstGeom prst="rect">
            <a:avLst/>
          </a:prstGeom>
          <a:noFill/>
          <a:ln w="9525">
            <a:noFill/>
            <a:miter lim="800000"/>
            <a:headEnd/>
            <a:tailEnd/>
          </a:ln>
        </p:spPr>
        <p:txBody>
          <a:bodyPr wrap="none" lIns="91425" tIns="45713" rIns="91425" bIns="45713">
            <a:spAutoFit/>
          </a:bodyPr>
          <a:lstStyle/>
          <a:p>
            <a:endParaRPr lang="cs-CZ" sz="1800" dirty="0">
              <a:solidFill>
                <a:srgbClr val="000000"/>
              </a:solidFill>
              <a:latin typeface="Arial Black" pitchFamily="34" charset="0"/>
            </a:endParaRPr>
          </a:p>
          <a:p>
            <a:endParaRPr lang="cs-CZ" sz="1600" dirty="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02933"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p>
        </p:txBody>
      </p:sp>
      <p:pic>
        <p:nvPicPr>
          <p:cNvPr id="7170" name="Picture 9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sp>
        <p:nvSpPr>
          <p:cNvPr id="68" name="TextovéPole 67"/>
          <p:cNvSpPr txBox="1"/>
          <p:nvPr/>
        </p:nvSpPr>
        <p:spPr>
          <a:xfrm>
            <a:off x="71984" y="91108"/>
            <a:ext cx="4680520" cy="1200329"/>
          </a:xfrm>
          <a:prstGeom prst="rect">
            <a:avLst/>
          </a:prstGeom>
          <a:blipFill>
            <a:blip r:embed="rId63"/>
            <a:tile tx="0" ty="0" sx="100000" sy="100000" flip="none" algn="tl"/>
          </a:blipFill>
          <a:ln w="63500">
            <a:solidFill>
              <a:srgbClr val="FFCC00"/>
            </a:solidFill>
            <a:prstDash val="dashDot"/>
          </a:ln>
        </p:spPr>
        <p:txBody>
          <a:bodyPr wrap="square" rtlCol="0">
            <a:spAutoFit/>
          </a:bodyPr>
          <a:lstStyle/>
          <a:p>
            <a:pPr algn="ctr"/>
            <a:r>
              <a:rPr lang="cs-CZ" sz="2400" dirty="0" smtClean="0">
                <a:solidFill>
                  <a:schemeClr val="bg1"/>
                </a:solidFill>
                <a:latin typeface="Bookman Old Style" pitchFamily="18" charset="0"/>
              </a:rPr>
              <a:t>Karel Zuna trenér Štětí po zápase v Horním Jiřetíně pro Litoměřický deník </a:t>
            </a:r>
          </a:p>
        </p:txBody>
      </p:sp>
      <p:sp>
        <p:nvSpPr>
          <p:cNvPr id="69" name="TextovéPole 68"/>
          <p:cNvSpPr txBox="1"/>
          <p:nvPr/>
        </p:nvSpPr>
        <p:spPr>
          <a:xfrm>
            <a:off x="143992" y="1459260"/>
            <a:ext cx="4611689" cy="1938992"/>
          </a:xfrm>
          <a:prstGeom prst="rect">
            <a:avLst/>
          </a:prstGeom>
          <a:pattFill prst="dashVert">
            <a:fgClr>
              <a:schemeClr val="bg2">
                <a:lumMod val="20000"/>
                <a:lumOff val="80000"/>
              </a:schemeClr>
            </a:fgClr>
            <a:bgClr>
              <a:schemeClr val="bg1"/>
            </a:bgClr>
          </a:pattFill>
          <a:ln w="60325">
            <a:solidFill>
              <a:srgbClr val="FF00FF"/>
            </a:solidFill>
          </a:ln>
        </p:spPr>
        <p:txBody>
          <a:bodyPr wrap="square" rtlCol="0">
            <a:spAutoFit/>
          </a:bodyPr>
          <a:lstStyle/>
          <a:p>
            <a:pPr algn="just"/>
            <a:r>
              <a:rPr lang="cs-CZ" sz="1500" dirty="0" smtClean="0">
                <a:latin typeface="Arial Unicode MS" panose="020B0604020202020204" pitchFamily="34" charset="-128"/>
                <a:ea typeface="Arial Unicode MS" panose="020B0604020202020204" pitchFamily="34" charset="-128"/>
                <a:cs typeface="Arial Unicode MS" panose="020B0604020202020204" pitchFamily="34" charset="-128"/>
              </a:rPr>
              <a:t>Bylo to tentokrát hodně bojovné utkání. Na nás je vidět, že mančaft není dlouho spolu, stále se jen sehrává. Ale celkově jsme byli o ten kousíček lepší, takže výhra je podle mě zasloužená. Šance byly na obou stranách, zatímco my jsme je dokázali využít, domácí ne. Několikrát nás taky podržel gólman Jirka Gabriel, no a samozřejmě zápas rozhodly ty dva góly Marka Fausta. </a:t>
            </a:r>
          </a:p>
        </p:txBody>
      </p:sp>
      <p:pic>
        <p:nvPicPr>
          <p:cNvPr id="70" name="Obrázek 69"/>
          <p:cNvPicPr>
            <a:picLocks noChangeAspect="1"/>
          </p:cNvPicPr>
          <p:nvPr/>
        </p:nvPicPr>
        <p:blipFill>
          <a:blip r:embed="rId64"/>
          <a:stretch>
            <a:fillRect/>
          </a:stretch>
        </p:blipFill>
        <p:spPr>
          <a:xfrm>
            <a:off x="395839" y="3610362"/>
            <a:ext cx="4061385" cy="2952000"/>
          </a:xfrm>
          <a:prstGeom prst="rect">
            <a:avLst/>
          </a:prstGeom>
          <a:ln w="31750">
            <a:solidFill>
              <a:schemeClr val="accent5">
                <a:lumMod val="50000"/>
              </a:schemeClr>
            </a:solidFill>
          </a:ln>
        </p:spPr>
      </p:pic>
      <p:sp>
        <p:nvSpPr>
          <p:cNvPr id="71" name="TextovéPole 70"/>
          <p:cNvSpPr txBox="1"/>
          <p:nvPr/>
        </p:nvSpPr>
        <p:spPr>
          <a:xfrm>
            <a:off x="576040" y="6670258"/>
            <a:ext cx="3372728" cy="261610"/>
          </a:xfrm>
          <a:prstGeom prst="rect">
            <a:avLst/>
          </a:prstGeom>
          <a:solidFill>
            <a:srgbClr val="99FF66"/>
          </a:solidFill>
        </p:spPr>
        <p:txBody>
          <a:bodyPr wrap="square" rtlCol="0">
            <a:spAutoFit/>
          </a:bodyPr>
          <a:lstStyle/>
          <a:p>
            <a:pPr algn="ctr"/>
            <a:r>
              <a:rPr lang="cs-CZ" sz="1050" u="sng" dirty="0" smtClean="0">
                <a:latin typeface="Bookman Old Style" pitchFamily="18" charset="0"/>
              </a:rPr>
              <a:t>Sokol Horní Jiřetín/FK Litvínov 19.8.2017</a:t>
            </a:r>
          </a:p>
        </p:txBody>
      </p:sp>
      <p:sp>
        <p:nvSpPr>
          <p:cNvPr id="72" name="TextovéPole 71"/>
          <p:cNvSpPr txBox="1"/>
          <p:nvPr/>
        </p:nvSpPr>
        <p:spPr>
          <a:xfrm>
            <a:off x="5472584" y="163116"/>
            <a:ext cx="4536504" cy="523220"/>
          </a:xfrm>
          <a:prstGeom prst="rect">
            <a:avLst/>
          </a:prstGeom>
          <a:pattFill prst="pct50">
            <a:fgClr>
              <a:srgbClr val="FFFF00"/>
            </a:fgClr>
            <a:bgClr>
              <a:schemeClr val="bg1"/>
            </a:bgClr>
          </a:pattFill>
          <a:ln w="69850">
            <a:solidFill>
              <a:schemeClr val="accent6">
                <a:lumMod val="60000"/>
                <a:lumOff val="40000"/>
              </a:schemeClr>
            </a:solidFill>
            <a:prstDash val="sysDash"/>
          </a:ln>
        </p:spPr>
        <p:txBody>
          <a:bodyPr wrap="square" rtlCol="0">
            <a:spAutoFit/>
          </a:bodyPr>
          <a:lstStyle/>
          <a:p>
            <a:pPr algn="ctr"/>
            <a:r>
              <a:rPr lang="cs-CZ" sz="2800" dirty="0" smtClean="0">
                <a:solidFill>
                  <a:srgbClr val="FF0000"/>
                </a:solidFill>
                <a:latin typeface="Eras Bold ITC" panose="020B0907030504020204" pitchFamily="34" charset="0"/>
              </a:rPr>
              <a:t>Soupiska starších žáků</a:t>
            </a:r>
          </a:p>
        </p:txBody>
      </p:sp>
      <p:graphicFrame>
        <p:nvGraphicFramePr>
          <p:cNvPr id="73" name="Tabulka 72"/>
          <p:cNvGraphicFramePr>
            <a:graphicFrameLocks noGrp="1"/>
          </p:cNvGraphicFramePr>
          <p:nvPr>
            <p:extLst>
              <p:ext uri="{D42A27DB-BD31-4B8C-83A1-F6EECF244321}">
                <p14:modId xmlns:p14="http://schemas.microsoft.com/office/powerpoint/2010/main" val="1491242136"/>
              </p:ext>
            </p:extLst>
          </p:nvPr>
        </p:nvGraphicFramePr>
        <p:xfrm>
          <a:off x="5544592" y="955204"/>
          <a:ext cx="4464496" cy="5763290"/>
        </p:xfrm>
        <a:graphic>
          <a:graphicData uri="http://schemas.openxmlformats.org/drawingml/2006/table">
            <a:tbl>
              <a:tblPr/>
              <a:tblGrid>
                <a:gridCol w="1087147">
                  <a:extLst>
                    <a:ext uri="{9D8B030D-6E8A-4147-A177-3AD203B41FA5}">
                      <a16:colId xmlns:a16="http://schemas.microsoft.com/office/drawing/2014/main" val="3435203421"/>
                    </a:ext>
                  </a:extLst>
                </a:gridCol>
                <a:gridCol w="1139106">
                  <a:extLst>
                    <a:ext uri="{9D8B030D-6E8A-4147-A177-3AD203B41FA5}">
                      <a16:colId xmlns:a16="http://schemas.microsoft.com/office/drawing/2014/main" val="1761505892"/>
                    </a:ext>
                  </a:extLst>
                </a:gridCol>
                <a:gridCol w="1470846">
                  <a:extLst>
                    <a:ext uri="{9D8B030D-6E8A-4147-A177-3AD203B41FA5}">
                      <a16:colId xmlns:a16="http://schemas.microsoft.com/office/drawing/2014/main" val="4198178500"/>
                    </a:ext>
                  </a:extLst>
                </a:gridCol>
                <a:gridCol w="767397">
                  <a:extLst>
                    <a:ext uri="{9D8B030D-6E8A-4147-A177-3AD203B41FA5}">
                      <a16:colId xmlns:a16="http://schemas.microsoft.com/office/drawing/2014/main" val="342191569"/>
                    </a:ext>
                  </a:extLst>
                </a:gridCol>
              </a:tblGrid>
              <a:tr h="166096">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Josef</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Bílý</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3.8.2003</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03672613"/>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Matyáš</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Nedvěd</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9.11.2003</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825294659"/>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Martin</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err="1">
                          <a:solidFill>
                            <a:srgbClr val="000000"/>
                          </a:solidFill>
                          <a:effectLst/>
                          <a:latin typeface="Arial" panose="020B0604020202020204" pitchFamily="34" charset="0"/>
                          <a:cs typeface="Arial" panose="020B0604020202020204" pitchFamily="34" charset="0"/>
                        </a:rPr>
                        <a:t>Sičák</a:t>
                      </a:r>
                      <a:endParaRPr lang="cs-CZ" sz="1400" b="1" i="0" u="none" strike="noStrike" dirty="0">
                        <a:solidFill>
                          <a:srgbClr val="000000"/>
                        </a:solidFill>
                        <a:effectLst/>
                        <a:latin typeface="Arial" panose="020B0604020202020204" pitchFamily="34" charset="0"/>
                        <a:cs typeface="Arial" panose="020B0604020202020204" pitchFamily="34" charset="0"/>
                      </a:endParaRP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23.2.2004</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005888434"/>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Luboš</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Franc</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28.2.2004</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298466009"/>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Martin</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Hrdlička</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11.12.2003</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17337656"/>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Lukáš</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Švarcbach</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11.3.2004</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817147942"/>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Filip</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Kettner</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26.7.2004</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102224654"/>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Ladislav</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Kuča</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15.7.2003</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191134267"/>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Martin</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Procházka</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27.10.2004</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142015187"/>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Jan</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Kroupa</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24.2.2004</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50808478"/>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Tomáš</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Kabelka</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9.3.2004</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698128709"/>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Oldřich</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Malecha</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13.6.2003</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280057577"/>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Martin</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Slapnička</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28.4.2003</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209940446"/>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Matěj</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Schleiss</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16.7.2003</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869567126"/>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Pavel</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Prokopec</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14.1.2004</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846441919"/>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Jakub</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Pilař</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13.6.2003</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981131337"/>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Jakub</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Novák</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17.8.2004</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703763949"/>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Daniel</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Ivanič</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18.4.2004</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822230755"/>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Jakub</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Daniluk</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20.8.2003</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216529959"/>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Pavel</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Cizler</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27.7.2004</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08759732"/>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Michal</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Bartko</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30.5.2003</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160150687"/>
                  </a:ext>
                </a:extLst>
              </a:tr>
              <a:tr h="174400">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Šimon</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Černý</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16.3.2004</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hráč</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886563430"/>
                  </a:ext>
                </a:extLst>
              </a:tr>
              <a:tr h="174400">
                <a:tc>
                  <a:txBody>
                    <a:bodyPr/>
                    <a:lstStyle/>
                    <a:p>
                      <a:pPr algn="l" fontAlgn="b"/>
                      <a:r>
                        <a:rPr lang="cs-CZ" sz="1400" b="0" i="0" u="none" strike="noStrike">
                          <a:solidFill>
                            <a:srgbClr val="000000"/>
                          </a:solidFill>
                          <a:effectLst/>
                          <a:latin typeface="Arial" panose="020B0604020202020204" pitchFamily="34" charset="0"/>
                          <a:cs typeface="Arial" panose="020B0604020202020204" pitchFamily="34" charset="0"/>
                        </a:rPr>
                        <a:t> </a:t>
                      </a:r>
                    </a:p>
                  </a:txBody>
                  <a:tcPr marL="8305" marR="8305" marT="83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33"/>
                    </a:solidFill>
                  </a:tcPr>
                </a:tc>
                <a:tc>
                  <a:txBody>
                    <a:bodyPr/>
                    <a:lstStyle/>
                    <a:p>
                      <a:pPr algn="l" fontAlgn="b"/>
                      <a:r>
                        <a:rPr lang="cs-CZ" sz="1400" b="0" i="0" u="none" strike="noStrike">
                          <a:solidFill>
                            <a:srgbClr val="000000"/>
                          </a:solidFill>
                          <a:effectLst/>
                          <a:latin typeface="Arial" panose="020B0604020202020204" pitchFamily="34" charset="0"/>
                          <a:cs typeface="Arial" panose="020B0604020202020204" pitchFamily="34" charset="0"/>
                        </a:rPr>
                        <a:t> </a:t>
                      </a:r>
                    </a:p>
                  </a:txBody>
                  <a:tcPr marL="8305" marR="8305" marT="83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33"/>
                    </a:solidFill>
                  </a:tcPr>
                </a:tc>
                <a:tc>
                  <a:txBody>
                    <a:bodyPr/>
                    <a:lstStyle/>
                    <a:p>
                      <a:pPr algn="l" fontAlgn="b"/>
                      <a:r>
                        <a:rPr lang="cs-CZ" sz="1400" b="0" i="0" u="none" strike="noStrike">
                          <a:solidFill>
                            <a:srgbClr val="000000"/>
                          </a:solidFill>
                          <a:effectLst/>
                          <a:latin typeface="Arial" panose="020B0604020202020204" pitchFamily="34" charset="0"/>
                          <a:cs typeface="Arial" panose="020B0604020202020204" pitchFamily="34" charset="0"/>
                        </a:rPr>
                        <a:t> </a:t>
                      </a:r>
                    </a:p>
                  </a:txBody>
                  <a:tcPr marL="8305" marR="8305" marT="83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33"/>
                    </a:solidFill>
                  </a:tcPr>
                </a:tc>
                <a:tc>
                  <a:txBody>
                    <a:bodyPr/>
                    <a:lstStyle/>
                    <a:p>
                      <a:pPr algn="l" fontAlgn="b"/>
                      <a:r>
                        <a:rPr lang="cs-CZ" sz="1400" b="0" i="0" u="none" strike="noStrike" dirty="0">
                          <a:solidFill>
                            <a:srgbClr val="000000"/>
                          </a:solidFill>
                          <a:effectLst/>
                          <a:latin typeface="Arial" panose="020B0604020202020204" pitchFamily="34" charset="0"/>
                          <a:cs typeface="Arial" panose="020B0604020202020204" pitchFamily="34" charset="0"/>
                        </a:rPr>
                        <a:t> </a:t>
                      </a:r>
                    </a:p>
                  </a:txBody>
                  <a:tcPr marL="8305" marR="8305" marT="830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33"/>
                    </a:solidFill>
                  </a:tcPr>
                </a:tc>
                <a:extLst>
                  <a:ext uri="{0D108BD9-81ED-4DB2-BD59-A6C34878D82A}">
                    <a16:rowId xmlns:a16="http://schemas.microsoft.com/office/drawing/2014/main" val="3264313151"/>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Zdeněk</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Németh</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21.9.1969</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trenér</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17688382"/>
                  </a:ext>
                </a:extLst>
              </a:tr>
              <a:tr h="166096">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František</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Kučera</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16.7.1971</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trenér</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03441706"/>
                  </a:ext>
                </a:extLst>
              </a:tr>
              <a:tr h="174400">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René</a:t>
                      </a:r>
                    </a:p>
                  </a:txBody>
                  <a:tcPr marL="8305" marR="8305" marT="830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Hrdlička</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cs typeface="Arial" panose="020B0604020202020204" pitchFamily="34" charset="0"/>
                        </a:rPr>
                        <a:t>23.5.1975</a:t>
                      </a:r>
                    </a:p>
                  </a:txBody>
                  <a:tcPr marL="8305" marR="8305" marT="83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cs typeface="Arial" panose="020B0604020202020204" pitchFamily="34" charset="0"/>
                        </a:rPr>
                        <a:t>vedoucí</a:t>
                      </a:r>
                    </a:p>
                  </a:txBody>
                  <a:tcPr marL="8305" marR="8305" marT="830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52898614"/>
                  </a:ext>
                </a:extLst>
              </a:tr>
            </a:tbl>
          </a:graphicData>
        </a:graphic>
      </p:graphicFrame>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272784"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802777"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p>
        </p:txBody>
      </p:sp>
      <p:sp>
        <p:nvSpPr>
          <p:cNvPr id="8" name="Obdélník 7"/>
          <p:cNvSpPr/>
          <p:nvPr/>
        </p:nvSpPr>
        <p:spPr>
          <a:xfrm>
            <a:off x="5575176" y="91108"/>
            <a:ext cx="4320480" cy="487569"/>
          </a:xfrm>
          <a:prstGeom prst="rect">
            <a:avLst/>
          </a:prstGeom>
          <a:solidFill>
            <a:schemeClr val="accent1">
              <a:lumMod val="40000"/>
              <a:lumOff val="60000"/>
            </a:schemeClr>
          </a:solidFill>
          <a:ln w="25400">
            <a:solidFill>
              <a:srgbClr val="FF00FF"/>
            </a:solidFill>
          </a:ln>
        </p:spPr>
        <p:txBody>
          <a:bodyPr wrap="square">
            <a:spAutoFit/>
          </a:bodyPr>
          <a:lstStyle/>
          <a:p>
            <a:pPr algn="ctr">
              <a:lnSpc>
                <a:spcPct val="107000"/>
              </a:lnSpc>
              <a:spcAft>
                <a:spcPts val="0"/>
              </a:spcAft>
            </a:pPr>
            <a:r>
              <a:rPr lang="cs-CZ" dirty="0"/>
              <a:t>TJ Sokol Horní Jiřetín/FK Litvínov – SK Štětí   19.8.2017</a:t>
            </a:r>
          </a:p>
          <a:p>
            <a:pPr algn="ctr">
              <a:lnSpc>
                <a:spcPct val="107000"/>
              </a:lnSpc>
              <a:spcAft>
                <a:spcPts val="0"/>
              </a:spcAft>
            </a:pPr>
            <a:r>
              <a:rPr lang="cs-CZ" dirty="0"/>
              <a:t>Foto Jiří </a:t>
            </a:r>
            <a:r>
              <a:rPr lang="cs-CZ" dirty="0" err="1"/>
              <a:t>Havner</a:t>
            </a:r>
            <a:endParaRPr lang="cs-CZ" dirty="0"/>
          </a:p>
        </p:txBody>
      </p:sp>
      <p:pic>
        <p:nvPicPr>
          <p:cNvPr id="10" name="Obrázek 9"/>
          <p:cNvPicPr>
            <a:picLocks noChangeAspect="1"/>
          </p:cNvPicPr>
          <p:nvPr/>
        </p:nvPicPr>
        <p:blipFill>
          <a:blip r:embed="rId3"/>
          <a:stretch>
            <a:fillRect/>
          </a:stretch>
        </p:blipFill>
        <p:spPr>
          <a:xfrm>
            <a:off x="5558058" y="723692"/>
            <a:ext cx="4354715" cy="2664000"/>
          </a:xfrm>
          <a:prstGeom prst="rect">
            <a:avLst/>
          </a:prstGeom>
          <a:ln w="38100">
            <a:solidFill>
              <a:schemeClr val="accent6">
                <a:lumMod val="60000"/>
                <a:lumOff val="40000"/>
              </a:schemeClr>
            </a:solidFill>
          </a:ln>
        </p:spPr>
      </p:pic>
      <p:pic>
        <p:nvPicPr>
          <p:cNvPr id="11" name="Obrázek 10"/>
          <p:cNvPicPr>
            <a:picLocks noChangeAspect="1"/>
          </p:cNvPicPr>
          <p:nvPr/>
        </p:nvPicPr>
        <p:blipFill>
          <a:blip r:embed="rId4"/>
          <a:stretch>
            <a:fillRect/>
          </a:stretch>
        </p:blipFill>
        <p:spPr>
          <a:xfrm>
            <a:off x="5461742" y="4125402"/>
            <a:ext cx="4547346" cy="2196000"/>
          </a:xfrm>
          <a:prstGeom prst="rect">
            <a:avLst/>
          </a:prstGeom>
          <a:ln w="38100">
            <a:solidFill>
              <a:schemeClr val="accent6">
                <a:lumMod val="60000"/>
                <a:lumOff val="40000"/>
              </a:schemeClr>
            </a:solidFill>
          </a:ln>
        </p:spPr>
      </p:pic>
      <p:graphicFrame>
        <p:nvGraphicFramePr>
          <p:cNvPr id="15" name="Tabulka 14"/>
          <p:cNvGraphicFramePr>
            <a:graphicFrameLocks noGrp="1"/>
          </p:cNvGraphicFramePr>
          <p:nvPr>
            <p:extLst>
              <p:ext uri="{D42A27DB-BD31-4B8C-83A1-F6EECF244321}">
                <p14:modId xmlns:p14="http://schemas.microsoft.com/office/powerpoint/2010/main" val="171628218"/>
              </p:ext>
            </p:extLst>
          </p:nvPr>
        </p:nvGraphicFramePr>
        <p:xfrm>
          <a:off x="143992" y="2323356"/>
          <a:ext cx="4464496" cy="4545607"/>
        </p:xfrm>
        <a:graphic>
          <a:graphicData uri="http://schemas.openxmlformats.org/drawingml/2006/table">
            <a:tbl>
              <a:tblPr/>
              <a:tblGrid>
                <a:gridCol w="802606">
                  <a:extLst>
                    <a:ext uri="{9D8B030D-6E8A-4147-A177-3AD203B41FA5}">
                      <a16:colId xmlns:a16="http://schemas.microsoft.com/office/drawing/2014/main" val="2850949645"/>
                    </a:ext>
                  </a:extLst>
                </a:gridCol>
                <a:gridCol w="740867">
                  <a:extLst>
                    <a:ext uri="{9D8B030D-6E8A-4147-A177-3AD203B41FA5}">
                      <a16:colId xmlns:a16="http://schemas.microsoft.com/office/drawing/2014/main" val="205643610"/>
                    </a:ext>
                  </a:extLst>
                </a:gridCol>
                <a:gridCol w="617390">
                  <a:extLst>
                    <a:ext uri="{9D8B030D-6E8A-4147-A177-3AD203B41FA5}">
                      <a16:colId xmlns:a16="http://schemas.microsoft.com/office/drawing/2014/main" val="3520769082"/>
                    </a:ext>
                  </a:extLst>
                </a:gridCol>
                <a:gridCol w="740867">
                  <a:extLst>
                    <a:ext uri="{9D8B030D-6E8A-4147-A177-3AD203B41FA5}">
                      <a16:colId xmlns:a16="http://schemas.microsoft.com/office/drawing/2014/main" val="1031430381"/>
                    </a:ext>
                  </a:extLst>
                </a:gridCol>
                <a:gridCol w="740867">
                  <a:extLst>
                    <a:ext uri="{9D8B030D-6E8A-4147-A177-3AD203B41FA5}">
                      <a16:colId xmlns:a16="http://schemas.microsoft.com/office/drawing/2014/main" val="2249669278"/>
                    </a:ext>
                  </a:extLst>
                </a:gridCol>
                <a:gridCol w="821899">
                  <a:extLst>
                    <a:ext uri="{9D8B030D-6E8A-4147-A177-3AD203B41FA5}">
                      <a16:colId xmlns:a16="http://schemas.microsoft.com/office/drawing/2014/main" val="3894147263"/>
                    </a:ext>
                  </a:extLst>
                </a:gridCol>
              </a:tblGrid>
              <a:tr h="151734">
                <a:tc gridSpan="6">
                  <a:txBody>
                    <a:bodyPr/>
                    <a:lstStyle/>
                    <a:p>
                      <a:pPr algn="ctr" fontAlgn="ctr"/>
                      <a:r>
                        <a:rPr lang="cs-CZ" sz="1200" b="1" i="0" u="none" strike="noStrike" dirty="0">
                          <a:solidFill>
                            <a:srgbClr val="000000"/>
                          </a:solidFill>
                          <a:effectLst/>
                          <a:latin typeface="Calibri" panose="020F0502020204030204" pitchFamily="34" charset="0"/>
                        </a:rPr>
                        <a:t>Krajský přebor starších a mladších žáků skupina A Podzim 2017</a:t>
                      </a:r>
                    </a:p>
                  </a:txBody>
                  <a:tcPr marL="9483" marR="9483" marT="94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70697343"/>
                  </a:ext>
                </a:extLst>
              </a:tr>
              <a:tr h="151734">
                <a:tc>
                  <a:txBody>
                    <a:bodyPr/>
                    <a:lstStyle/>
                    <a:p>
                      <a:pPr algn="ctr" fontAlgn="ctr"/>
                      <a:r>
                        <a:rPr lang="cs-CZ" sz="1200" b="1" i="0" u="none" strike="noStrike">
                          <a:solidFill>
                            <a:srgbClr val="6600CC"/>
                          </a:solidFill>
                          <a:effectLst/>
                          <a:latin typeface="Calibri" panose="020F0502020204030204" pitchFamily="34" charset="0"/>
                        </a:rPr>
                        <a:t>Datum</a:t>
                      </a:r>
                    </a:p>
                  </a:txBody>
                  <a:tcPr marL="9483" marR="9483" marT="94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6600CC"/>
                          </a:solidFill>
                          <a:effectLst/>
                          <a:latin typeface="Calibri" panose="020F0502020204030204" pitchFamily="34" charset="0"/>
                        </a:rPr>
                        <a:t>Den</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6600CC"/>
                          </a:solidFill>
                          <a:effectLst/>
                          <a:latin typeface="Calibri" panose="020F0502020204030204" pitchFamily="34" charset="0"/>
                        </a:rPr>
                        <a:t>Čas</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6600CC"/>
                          </a:solidFill>
                          <a:effectLst/>
                          <a:latin typeface="Calibri" panose="020F0502020204030204" pitchFamily="34" charset="0"/>
                        </a:rPr>
                        <a:t>Doma</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6600CC"/>
                          </a:solidFill>
                          <a:effectLst/>
                          <a:latin typeface="Calibri" panose="020F0502020204030204" pitchFamily="34" charset="0"/>
                        </a:rPr>
                        <a:t>Venku</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6600CC"/>
                          </a:solidFill>
                          <a:effectLst/>
                          <a:latin typeface="Calibri" panose="020F0502020204030204" pitchFamily="34" charset="0"/>
                        </a:rPr>
                        <a:t>Kolo</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618614048"/>
                  </a:ext>
                </a:extLst>
              </a:tr>
              <a:tr h="303469">
                <a:tc>
                  <a:txBody>
                    <a:bodyPr/>
                    <a:lstStyle/>
                    <a:p>
                      <a:pPr algn="ctr" fontAlgn="ctr"/>
                      <a:r>
                        <a:rPr lang="cs-CZ" sz="1000" b="1" i="0" u="none" strike="noStrike" dirty="0">
                          <a:solidFill>
                            <a:srgbClr val="000000"/>
                          </a:solidFill>
                          <a:effectLst/>
                          <a:latin typeface="Calibri" panose="020F0502020204030204" pitchFamily="34" charset="0"/>
                        </a:rPr>
                        <a:t>27.8.2017</a:t>
                      </a:r>
                    </a:p>
                  </a:txBody>
                  <a:tcPr marL="9483" marR="9483" marT="94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neděle</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10:00, 12:00</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SK Štětí</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TJ Krupka</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1</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893863936"/>
                  </a:ext>
                </a:extLst>
              </a:tr>
              <a:tr h="303469">
                <a:tc>
                  <a:txBody>
                    <a:bodyPr/>
                    <a:lstStyle/>
                    <a:p>
                      <a:pPr algn="ctr" fontAlgn="ctr"/>
                      <a:r>
                        <a:rPr lang="cs-CZ" sz="1000" b="1" i="0" u="none" strike="noStrike" dirty="0">
                          <a:solidFill>
                            <a:srgbClr val="000000"/>
                          </a:solidFill>
                          <a:effectLst/>
                          <a:latin typeface="Calibri" panose="020F0502020204030204" pitchFamily="34" charset="0"/>
                        </a:rPr>
                        <a:t>3.9.2017</a:t>
                      </a:r>
                    </a:p>
                  </a:txBody>
                  <a:tcPr marL="9483" marR="9483" marT="94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neděle</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10:00, 12:00</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SK Štět</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SK Junior/ FK Teplice </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2</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027952908"/>
                  </a:ext>
                </a:extLst>
              </a:tr>
              <a:tr h="303469">
                <a:tc>
                  <a:txBody>
                    <a:bodyPr/>
                    <a:lstStyle/>
                    <a:p>
                      <a:pPr algn="ctr" fontAlgn="ctr"/>
                      <a:r>
                        <a:rPr lang="cs-CZ" sz="1000" b="1" i="0" u="none" strike="noStrike">
                          <a:solidFill>
                            <a:srgbClr val="000000"/>
                          </a:solidFill>
                          <a:effectLst/>
                          <a:latin typeface="Calibri" panose="020F0502020204030204" pitchFamily="34" charset="0"/>
                        </a:rPr>
                        <a:t>6.9.2017</a:t>
                      </a:r>
                    </a:p>
                  </a:txBody>
                  <a:tcPr marL="9483" marR="9483" marT="94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rgbClr val="000000"/>
                          </a:solidFill>
                          <a:effectLst/>
                          <a:latin typeface="Calibri" panose="020F0502020204030204" pitchFamily="34" charset="0"/>
                        </a:rPr>
                        <a:t>středa</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17:00</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SK Štětí</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FK Junior Děčín  A</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12</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470270642"/>
                  </a:ext>
                </a:extLst>
              </a:tr>
              <a:tr h="303469">
                <a:tc>
                  <a:txBody>
                    <a:bodyPr/>
                    <a:lstStyle/>
                    <a:p>
                      <a:pPr algn="ctr" fontAlgn="ctr"/>
                      <a:r>
                        <a:rPr lang="cs-CZ" sz="1000" b="1" i="0" u="none" strike="noStrike">
                          <a:solidFill>
                            <a:srgbClr val="000000"/>
                          </a:solidFill>
                          <a:effectLst/>
                          <a:latin typeface="Calibri" panose="020F0502020204030204" pitchFamily="34" charset="0"/>
                        </a:rPr>
                        <a:t>10.9.2017</a:t>
                      </a:r>
                    </a:p>
                  </a:txBody>
                  <a:tcPr marL="9483" marR="9483" marT="94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neděle</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Calibri" panose="020F0502020204030204" pitchFamily="34" charset="0"/>
                        </a:rPr>
                        <a:t>10:00, 12:00</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FK Junior Děčín A</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SK Štět</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3</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354161480"/>
                  </a:ext>
                </a:extLst>
              </a:tr>
              <a:tr h="455203">
                <a:tc>
                  <a:txBody>
                    <a:bodyPr/>
                    <a:lstStyle/>
                    <a:p>
                      <a:pPr algn="ctr" fontAlgn="ctr"/>
                      <a:r>
                        <a:rPr lang="cs-CZ" sz="1000" b="1" i="0" u="none" strike="noStrike">
                          <a:solidFill>
                            <a:srgbClr val="000000"/>
                          </a:solidFill>
                          <a:effectLst/>
                          <a:latin typeface="Calibri" panose="020F0502020204030204" pitchFamily="34" charset="0"/>
                        </a:rPr>
                        <a:t>17.9.2017</a:t>
                      </a:r>
                    </a:p>
                  </a:txBody>
                  <a:tcPr marL="9483" marR="9483" marT="94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neděle</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rgbClr val="000000"/>
                          </a:solidFill>
                          <a:effectLst/>
                          <a:latin typeface="Calibri" panose="020F0502020204030204" pitchFamily="34" charset="0"/>
                        </a:rPr>
                        <a:t>10:00, 12:00</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rgbClr val="000000"/>
                          </a:solidFill>
                          <a:effectLst/>
                          <a:latin typeface="Calibri" panose="020F0502020204030204" pitchFamily="34" charset="0"/>
                        </a:rPr>
                        <a:t>SK Štětí</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FK Neštěmice, z.s. </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4</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845139304"/>
                  </a:ext>
                </a:extLst>
              </a:tr>
              <a:tr h="303469">
                <a:tc>
                  <a:txBody>
                    <a:bodyPr/>
                    <a:lstStyle/>
                    <a:p>
                      <a:pPr algn="ctr" fontAlgn="ctr"/>
                      <a:r>
                        <a:rPr lang="cs-CZ" sz="1000" b="1" i="0" u="none" strike="noStrike">
                          <a:solidFill>
                            <a:srgbClr val="000000"/>
                          </a:solidFill>
                          <a:effectLst/>
                          <a:latin typeface="Calibri" panose="020F0502020204030204" pitchFamily="34" charset="0"/>
                        </a:rPr>
                        <a:t>24.9.2017</a:t>
                      </a:r>
                    </a:p>
                  </a:txBody>
                  <a:tcPr marL="9483" marR="9483" marT="94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neděle</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11:30, 10:00</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Calibri" panose="020F0502020204030204" pitchFamily="34" charset="0"/>
                        </a:rPr>
                        <a:t>TJ Hvězda Trnovany</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SK Štětí</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5</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829383883"/>
                  </a:ext>
                </a:extLst>
              </a:tr>
              <a:tr h="303469">
                <a:tc>
                  <a:txBody>
                    <a:bodyPr/>
                    <a:lstStyle/>
                    <a:p>
                      <a:pPr algn="ctr" fontAlgn="ctr"/>
                      <a:r>
                        <a:rPr lang="cs-CZ" sz="1000" b="1" i="0" u="none" strike="noStrike">
                          <a:solidFill>
                            <a:srgbClr val="000000"/>
                          </a:solidFill>
                          <a:effectLst/>
                          <a:latin typeface="Calibri" panose="020F0502020204030204" pitchFamily="34" charset="0"/>
                        </a:rPr>
                        <a:t>1.10.2017</a:t>
                      </a:r>
                    </a:p>
                  </a:txBody>
                  <a:tcPr marL="9483" marR="9483" marT="94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neděle</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10:00, 12:00</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SK Štětí</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rgbClr val="000000"/>
                          </a:solidFill>
                          <a:effectLst/>
                          <a:latin typeface="Calibri" panose="020F0502020204030204" pitchFamily="34" charset="0"/>
                        </a:rPr>
                        <a:t>MFK Trmice </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6</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30018253"/>
                  </a:ext>
                </a:extLst>
              </a:tr>
              <a:tr h="303469">
                <a:tc>
                  <a:txBody>
                    <a:bodyPr/>
                    <a:lstStyle/>
                    <a:p>
                      <a:pPr algn="ctr" fontAlgn="ctr"/>
                      <a:r>
                        <a:rPr lang="cs-CZ" sz="1000" b="1" i="0" u="none" strike="noStrike">
                          <a:solidFill>
                            <a:srgbClr val="000000"/>
                          </a:solidFill>
                          <a:effectLst/>
                          <a:latin typeface="Calibri" panose="020F0502020204030204" pitchFamily="34" charset="0"/>
                        </a:rPr>
                        <a:t>7.10.2017</a:t>
                      </a:r>
                    </a:p>
                  </a:txBody>
                  <a:tcPr marL="9483" marR="9483" marT="94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sobota</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10:00, 12:00</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Calibri" panose="020F0502020204030204" pitchFamily="34" charset="0"/>
                        </a:rPr>
                        <a:t>SK Sokol Brozany</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Calibri" panose="020F0502020204030204" pitchFamily="34" charset="0"/>
                        </a:rPr>
                        <a:t>SK Štětí</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7</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971146019"/>
                  </a:ext>
                </a:extLst>
              </a:tr>
              <a:tr h="303469">
                <a:tc>
                  <a:txBody>
                    <a:bodyPr/>
                    <a:lstStyle/>
                    <a:p>
                      <a:pPr algn="ctr" fontAlgn="ctr"/>
                      <a:r>
                        <a:rPr lang="cs-CZ" sz="1000" b="1" i="0" u="none" strike="noStrike">
                          <a:solidFill>
                            <a:srgbClr val="000000"/>
                          </a:solidFill>
                          <a:effectLst/>
                          <a:latin typeface="Calibri" panose="020F0502020204030204" pitchFamily="34" charset="0"/>
                        </a:rPr>
                        <a:t>15.10.2017</a:t>
                      </a:r>
                    </a:p>
                  </a:txBody>
                  <a:tcPr marL="9483" marR="9483" marT="94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neděle</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10:00, 12:00</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a:solidFill>
                            <a:srgbClr val="000000"/>
                          </a:solidFill>
                          <a:effectLst/>
                          <a:latin typeface="Calibri" panose="020F0502020204030204" pitchFamily="34" charset="0"/>
                        </a:rPr>
                        <a:t>SK Štětí</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rgbClr val="000000"/>
                          </a:solidFill>
                          <a:effectLst/>
                          <a:latin typeface="Calibri" panose="020F0502020204030204" pitchFamily="34" charset="0"/>
                        </a:rPr>
                        <a:t>FK Junior Děčín B </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1000" b="1" i="0" u="none" strike="noStrike" dirty="0">
                          <a:solidFill>
                            <a:srgbClr val="000000"/>
                          </a:solidFill>
                          <a:effectLst/>
                          <a:latin typeface="Calibri" panose="020F0502020204030204" pitchFamily="34" charset="0"/>
                        </a:rPr>
                        <a:t>8</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498171930"/>
                  </a:ext>
                </a:extLst>
              </a:tr>
              <a:tr h="303469">
                <a:tc>
                  <a:txBody>
                    <a:bodyPr/>
                    <a:lstStyle/>
                    <a:p>
                      <a:pPr algn="ctr" fontAlgn="ctr"/>
                      <a:r>
                        <a:rPr lang="cs-CZ" sz="1000" b="1" i="0" u="none" strike="noStrike">
                          <a:solidFill>
                            <a:srgbClr val="000000"/>
                          </a:solidFill>
                          <a:effectLst/>
                          <a:latin typeface="Calibri" panose="020F0502020204030204" pitchFamily="34" charset="0"/>
                        </a:rPr>
                        <a:t>22.10.2017</a:t>
                      </a:r>
                    </a:p>
                  </a:txBody>
                  <a:tcPr marL="9483" marR="9483" marT="94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neděle</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10:00, 12:00</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ASK Lovosice </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SK Štětí</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Calibri" panose="020F0502020204030204" pitchFamily="34" charset="0"/>
                        </a:rPr>
                        <a:t>9</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72828920"/>
                  </a:ext>
                </a:extLst>
              </a:tr>
              <a:tr h="303469">
                <a:tc>
                  <a:txBody>
                    <a:bodyPr/>
                    <a:lstStyle/>
                    <a:p>
                      <a:pPr algn="ctr" fontAlgn="ctr"/>
                      <a:r>
                        <a:rPr lang="cs-CZ" sz="1000" b="1" i="0" u="none" strike="noStrike">
                          <a:solidFill>
                            <a:srgbClr val="000000"/>
                          </a:solidFill>
                          <a:effectLst/>
                          <a:latin typeface="Calibri" panose="020F0502020204030204" pitchFamily="34" charset="0"/>
                        </a:rPr>
                        <a:t>28.10.2017</a:t>
                      </a:r>
                    </a:p>
                  </a:txBody>
                  <a:tcPr marL="9483" marR="9483" marT="94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sobota</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10:00, 12:00</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TJ Krupka </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SK Štětí</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Calibri" panose="020F0502020204030204" pitchFamily="34" charset="0"/>
                        </a:rPr>
                        <a:t>10</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744443331"/>
                  </a:ext>
                </a:extLst>
              </a:tr>
              <a:tr h="312952">
                <a:tc>
                  <a:txBody>
                    <a:bodyPr/>
                    <a:lstStyle/>
                    <a:p>
                      <a:pPr algn="ctr" fontAlgn="ctr"/>
                      <a:r>
                        <a:rPr lang="cs-CZ" sz="1000" b="1" i="0" u="none" strike="noStrike">
                          <a:solidFill>
                            <a:srgbClr val="000000"/>
                          </a:solidFill>
                          <a:effectLst/>
                          <a:latin typeface="Calibri" panose="020F0502020204030204" pitchFamily="34" charset="0"/>
                        </a:rPr>
                        <a:t>5.11.2017</a:t>
                      </a:r>
                    </a:p>
                  </a:txBody>
                  <a:tcPr marL="9483" marR="9483" marT="948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neděle</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10:00, 12:00</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SK Junior  / FK Teplice </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SK Štětí</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dirty="0">
                          <a:solidFill>
                            <a:srgbClr val="000000"/>
                          </a:solidFill>
                          <a:effectLst/>
                          <a:latin typeface="Calibri" panose="020F0502020204030204" pitchFamily="34" charset="0"/>
                        </a:rPr>
                        <a:t>11</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315071148"/>
                  </a:ext>
                </a:extLst>
              </a:tr>
              <a:tr h="237085">
                <a:tc gridSpan="6">
                  <a:txBody>
                    <a:bodyPr/>
                    <a:lstStyle/>
                    <a:p>
                      <a:pPr algn="ctr" fontAlgn="ctr"/>
                      <a:r>
                        <a:rPr lang="cs-CZ" sz="1400" b="0" i="0" u="none" strike="noStrike" dirty="0" err="1">
                          <a:solidFill>
                            <a:srgbClr val="000000"/>
                          </a:solidFill>
                          <a:effectLst/>
                          <a:latin typeface="Calibri" panose="020F0502020204030204" pitchFamily="34" charset="0"/>
                        </a:rPr>
                        <a:t>Dvoukolově+nadstavba</a:t>
                      </a:r>
                      <a:r>
                        <a:rPr lang="cs-CZ" sz="1400" b="0" i="0" u="none" strike="noStrike" dirty="0">
                          <a:solidFill>
                            <a:srgbClr val="000000"/>
                          </a:solidFill>
                          <a:effectLst/>
                          <a:latin typeface="Calibri" panose="020F0502020204030204" pitchFamily="34" charset="0"/>
                        </a:rPr>
                        <a:t> (9 + 3/6 + 6)</a:t>
                      </a:r>
                    </a:p>
                  </a:txBody>
                  <a:tcPr marL="9483" marR="9483" marT="9483"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191440028"/>
                  </a:ext>
                </a:extLst>
              </a:tr>
            </a:tbl>
          </a:graphicData>
        </a:graphic>
      </p:graphicFrame>
      <p:sp>
        <p:nvSpPr>
          <p:cNvPr id="17" name="TextovéPole 16"/>
          <p:cNvSpPr txBox="1"/>
          <p:nvPr/>
        </p:nvSpPr>
        <p:spPr>
          <a:xfrm>
            <a:off x="143992" y="159089"/>
            <a:ext cx="4529318" cy="1938992"/>
          </a:xfrm>
          <a:prstGeom prst="rect">
            <a:avLst/>
          </a:prstGeom>
          <a:pattFill prst="plaid">
            <a:fgClr>
              <a:srgbClr val="FFFF99"/>
            </a:fgClr>
            <a:bgClr>
              <a:schemeClr val="bg1"/>
            </a:bgClr>
          </a:pattFill>
          <a:ln w="79375" cmpd="dbl">
            <a:solidFill>
              <a:schemeClr val="accent6">
                <a:lumMod val="60000"/>
                <a:lumOff val="40000"/>
              </a:schemeClr>
            </a:solidFill>
          </a:ln>
        </p:spPr>
        <p:txBody>
          <a:bodyPr wrap="square" rtlCol="0">
            <a:spAutoFit/>
          </a:bodyPr>
          <a:lstStyle/>
          <a:p>
            <a:pPr algn="just"/>
            <a:r>
              <a:rPr lang="cs-CZ" sz="2000" dirty="0" smtClean="0">
                <a:latin typeface="Arial Black" panose="020B0A04020102020204" pitchFamily="34" charset="0"/>
              </a:rPr>
              <a:t>První </a:t>
            </a:r>
            <a:r>
              <a:rPr lang="cs-CZ" sz="2000" dirty="0" smtClean="0">
                <a:latin typeface="Arial Black" panose="020B0A04020102020204" pitchFamily="34" charset="0"/>
              </a:rPr>
              <a:t>tří </a:t>
            </a:r>
            <a:r>
              <a:rPr lang="cs-CZ" sz="2000" dirty="0" smtClean="0">
                <a:latin typeface="Arial Black" panose="020B0A04020102020204" pitchFamily="34" charset="0"/>
              </a:rPr>
              <a:t>podzimní kola Ústeckého přeboru hrají žáci v domácím prostředí. Poslední 3 podzimní kola zase na hřištích soupeřů. Hlavním důvodem je předehrávka 3 jarních kol.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p>
        </p:txBody>
      </p:sp>
      <p:cxnSp>
        <p:nvCxnSpPr>
          <p:cNvPr id="16" name="Přímá spojovací šipka 15"/>
          <p:cNvCxnSpPr/>
          <p:nvPr/>
        </p:nvCxnSpPr>
        <p:spPr bwMode="auto">
          <a:xfrm>
            <a:off x="3384352"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91687" y="7091853"/>
            <a:ext cx="429448" cy="200055"/>
          </a:xfrm>
          <a:prstGeom prst="rect">
            <a:avLst/>
          </a:prstGeom>
          <a:noFill/>
          <a:ln>
            <a:solidFill>
              <a:schemeClr val="tx1"/>
            </a:solidFill>
          </a:ln>
        </p:spPr>
        <p:txBody>
          <a:bodyPr wrap="square" rtlCol="0">
            <a:spAutoFit/>
          </a:bodyPr>
          <a:lstStyle/>
          <a:p>
            <a:pPr algn="ctr"/>
            <a:r>
              <a:rPr lang="cs-CZ" sz="700" dirty="0" smtClean="0">
                <a:latin typeface="Bookman Old Style" pitchFamily="18" charset="0"/>
              </a:rPr>
              <a:t>12</a:t>
            </a:r>
          </a:p>
        </p:txBody>
      </p:sp>
      <p:sp>
        <p:nvSpPr>
          <p:cNvPr id="13" name="Obdélník 12"/>
          <p:cNvSpPr/>
          <p:nvPr/>
        </p:nvSpPr>
        <p:spPr>
          <a:xfrm>
            <a:off x="88887" y="1454552"/>
            <a:ext cx="4464496" cy="5609228"/>
          </a:xfrm>
          <a:prstGeom prst="rect">
            <a:avLst/>
          </a:prstGeom>
          <a:noFill/>
          <a:ln w="44450" cmpd="sng">
            <a:gradFill>
              <a:gsLst>
                <a:gs pos="0">
                  <a:schemeClr val="accent1">
                    <a:lumMod val="5000"/>
                    <a:lumOff val="95000"/>
                  </a:schemeClr>
                </a:gs>
                <a:gs pos="25000">
                  <a:schemeClr val="accent6">
                    <a:lumMod val="60000"/>
                    <a:lumOff val="40000"/>
                  </a:schemeClr>
                </a:gs>
                <a:gs pos="50000">
                  <a:srgbClr val="FFFF00"/>
                </a:gs>
                <a:gs pos="78000">
                  <a:srgbClr val="FF33CC"/>
                </a:gs>
              </a:gsLst>
              <a:lin ang="5400000" scaled="1"/>
            </a:gradFill>
            <a:prstDash val="solid"/>
          </a:ln>
          <a:effectLst/>
        </p:spPr>
        <p:txBody>
          <a:bodyPr wrap="square">
            <a:spAutoFit/>
          </a:bodyPr>
          <a:lstStyle/>
          <a:p>
            <a:pPr fontAlgn="ctr"/>
            <a:r>
              <a:rPr lang="cs-CZ" u="sng" dirty="0">
                <a:solidFill>
                  <a:srgbClr val="000099"/>
                </a:solidFill>
              </a:rPr>
              <a:t>FK Litoměřicko B</a:t>
            </a:r>
            <a:r>
              <a:rPr lang="cs-CZ" b="0" u="sng" dirty="0">
                <a:solidFill>
                  <a:srgbClr val="000099"/>
                </a:solidFill>
              </a:rPr>
              <a:t> - </a:t>
            </a:r>
            <a:r>
              <a:rPr lang="cs-CZ" u="sng" dirty="0">
                <a:solidFill>
                  <a:srgbClr val="000099"/>
                </a:solidFill>
              </a:rPr>
              <a:t>TJ Sokol </a:t>
            </a:r>
            <a:r>
              <a:rPr lang="cs-CZ" u="sng" dirty="0" smtClean="0">
                <a:solidFill>
                  <a:srgbClr val="000099"/>
                </a:solidFill>
              </a:rPr>
              <a:t>Srbice  3:0(0:0)</a:t>
            </a:r>
          </a:p>
          <a:p>
            <a:pPr algn="just" fontAlgn="ctr"/>
            <a:r>
              <a:rPr lang="cs-CZ" sz="1050" dirty="0" smtClean="0">
                <a:solidFill>
                  <a:srgbClr val="FF0000"/>
                </a:solidFill>
                <a:latin typeface="Arial" panose="020B0604020202020204" pitchFamily="34" charset="0"/>
                <a:cs typeface="Arial" panose="020B0604020202020204" pitchFamily="34" charset="0"/>
              </a:rPr>
              <a:t>poločas </a:t>
            </a:r>
            <a:r>
              <a:rPr lang="cs-CZ" sz="1050" dirty="0" smtClean="0">
                <a:solidFill>
                  <a:srgbClr val="FF0000"/>
                </a:solidFill>
                <a:latin typeface="Arial" panose="020B0604020202020204" pitchFamily="34" charset="0"/>
                <a:cs typeface="Arial" panose="020B0604020202020204" pitchFamily="34" charset="0"/>
              </a:rPr>
              <a:t>bez branek. Ve </a:t>
            </a:r>
            <a:r>
              <a:rPr lang="cs-CZ" sz="1050" dirty="0" smtClean="0">
                <a:solidFill>
                  <a:srgbClr val="FF0000"/>
                </a:solidFill>
                <a:latin typeface="Arial" panose="020B0604020202020204" pitchFamily="34" charset="0"/>
                <a:cs typeface="Arial" panose="020B0604020202020204" pitchFamily="34" charset="0"/>
              </a:rPr>
              <a:t>druhém </a:t>
            </a:r>
            <a:r>
              <a:rPr lang="cs-CZ" sz="1050" dirty="0" smtClean="0">
                <a:solidFill>
                  <a:srgbClr val="FF0000"/>
                </a:solidFill>
                <a:latin typeface="Arial" panose="020B0604020202020204" pitchFamily="34" charset="0"/>
                <a:cs typeface="Arial" panose="020B0604020202020204" pitchFamily="34" charset="0"/>
              </a:rPr>
              <a:t>v 57. a 65. minutě proměňuje penalty Flégl. V nastaveném čase přidává pojistku na 3:0 střídající Šulc.</a:t>
            </a:r>
          </a:p>
          <a:p>
            <a:pPr fontAlgn="ctr"/>
            <a:r>
              <a:rPr lang="cs-CZ" u="sng" dirty="0" smtClean="0">
                <a:solidFill>
                  <a:srgbClr val="000099"/>
                </a:solidFill>
              </a:rPr>
              <a:t>TJ </a:t>
            </a:r>
            <a:r>
              <a:rPr lang="cs-CZ" u="sng" dirty="0">
                <a:solidFill>
                  <a:srgbClr val="000099"/>
                </a:solidFill>
              </a:rPr>
              <a:t>Spartak Perštejn</a:t>
            </a:r>
            <a:r>
              <a:rPr lang="cs-CZ" b="0" u="sng" dirty="0">
                <a:solidFill>
                  <a:srgbClr val="000099"/>
                </a:solidFill>
              </a:rPr>
              <a:t> - </a:t>
            </a:r>
            <a:r>
              <a:rPr lang="cs-CZ" u="sng" dirty="0">
                <a:solidFill>
                  <a:srgbClr val="000099"/>
                </a:solidFill>
              </a:rPr>
              <a:t>TJ </a:t>
            </a:r>
            <a:r>
              <a:rPr lang="cs-CZ" u="sng" dirty="0" smtClean="0">
                <a:solidFill>
                  <a:srgbClr val="000099"/>
                </a:solidFill>
              </a:rPr>
              <a:t>Krupka   2:0(0:0)</a:t>
            </a:r>
          </a:p>
          <a:p>
            <a:pPr algn="just" fontAlgn="ctr"/>
            <a:r>
              <a:rPr lang="cs-CZ" sz="1050" dirty="0" smtClean="0">
                <a:solidFill>
                  <a:srgbClr val="FF0000"/>
                </a:solidFill>
                <a:latin typeface="Arial" panose="020B0604020202020204" pitchFamily="34" charset="0"/>
                <a:cs typeface="Arial" panose="020B0604020202020204" pitchFamily="34" charset="0"/>
              </a:rPr>
              <a:t>pro </a:t>
            </a:r>
            <a:r>
              <a:rPr lang="cs-CZ" sz="1050" dirty="0" smtClean="0">
                <a:solidFill>
                  <a:srgbClr val="FF0000"/>
                </a:solidFill>
                <a:latin typeface="Arial" panose="020B0604020202020204" pitchFamily="34" charset="0"/>
                <a:cs typeface="Arial" panose="020B0604020202020204" pitchFamily="34" charset="0"/>
              </a:rPr>
              <a:t>hosty nepovedený zápas, pro </a:t>
            </a:r>
            <a:r>
              <a:rPr lang="cs-CZ" sz="1050" dirty="0" smtClean="0">
                <a:solidFill>
                  <a:srgbClr val="FF0000"/>
                </a:solidFill>
                <a:latin typeface="Arial" panose="020B0604020202020204" pitchFamily="34" charset="0"/>
                <a:cs typeface="Arial" panose="020B0604020202020204" pitchFamily="34" charset="0"/>
              </a:rPr>
              <a:t>domácí po </a:t>
            </a:r>
            <a:r>
              <a:rPr lang="cs-CZ" sz="1050" dirty="0" smtClean="0">
                <a:solidFill>
                  <a:srgbClr val="FF0000"/>
                </a:solidFill>
                <a:latin typeface="Arial" panose="020B0604020202020204" pitchFamily="34" charset="0"/>
                <a:cs typeface="Arial" panose="020B0604020202020204" pitchFamily="34" charset="0"/>
              </a:rPr>
              <a:t>brankách </a:t>
            </a:r>
            <a:r>
              <a:rPr lang="cs-CZ" sz="1050" dirty="0" err="1" smtClean="0">
                <a:solidFill>
                  <a:srgbClr val="FF0000"/>
                </a:solidFill>
                <a:latin typeface="Arial" panose="020B0604020202020204" pitchFamily="34" charset="0"/>
                <a:cs typeface="Arial" panose="020B0604020202020204" pitchFamily="34" charset="0"/>
              </a:rPr>
              <a:t>Bachora</a:t>
            </a:r>
            <a:r>
              <a:rPr lang="cs-CZ" sz="1050" dirty="0" smtClean="0">
                <a:solidFill>
                  <a:srgbClr val="FF0000"/>
                </a:solidFill>
                <a:latin typeface="Arial" panose="020B0604020202020204" pitchFamily="34" charset="0"/>
                <a:cs typeface="Arial" panose="020B0604020202020204" pitchFamily="34" charset="0"/>
              </a:rPr>
              <a:t> a Saláka </a:t>
            </a:r>
            <a:r>
              <a:rPr lang="cs-CZ" sz="1050" dirty="0" smtClean="0">
                <a:solidFill>
                  <a:srgbClr val="FF0000"/>
                </a:solidFill>
                <a:latin typeface="Arial" panose="020B0604020202020204" pitchFamily="34" charset="0"/>
                <a:cs typeface="Arial" panose="020B0604020202020204" pitchFamily="34" charset="0"/>
              </a:rPr>
              <a:t>velká paráda</a:t>
            </a:r>
            <a:r>
              <a:rPr lang="cs-CZ" sz="1050" dirty="0" smtClean="0">
                <a:solidFill>
                  <a:srgbClr val="FF0000"/>
                </a:solidFill>
                <a:latin typeface="Arial" panose="020B0604020202020204" pitchFamily="34" charset="0"/>
                <a:cs typeface="Arial" panose="020B0604020202020204" pitchFamily="34" charset="0"/>
              </a:rPr>
              <a:t>.</a:t>
            </a:r>
          </a:p>
          <a:p>
            <a:pPr fontAlgn="ctr"/>
            <a:r>
              <a:rPr lang="cs-CZ" u="sng" dirty="0" smtClean="0">
                <a:solidFill>
                  <a:srgbClr val="000099"/>
                </a:solidFill>
              </a:rPr>
              <a:t>SK </a:t>
            </a:r>
            <a:r>
              <a:rPr lang="cs-CZ" u="sng" dirty="0">
                <a:solidFill>
                  <a:srgbClr val="000099"/>
                </a:solidFill>
              </a:rPr>
              <a:t>Baník Modlany</a:t>
            </a:r>
            <a:r>
              <a:rPr lang="cs-CZ" b="0" u="sng" dirty="0">
                <a:solidFill>
                  <a:srgbClr val="000099"/>
                </a:solidFill>
              </a:rPr>
              <a:t> - </a:t>
            </a:r>
            <a:r>
              <a:rPr lang="cs-CZ" u="sng" dirty="0">
                <a:solidFill>
                  <a:srgbClr val="000099"/>
                </a:solidFill>
              </a:rPr>
              <a:t>FK Slavoj </a:t>
            </a:r>
            <a:r>
              <a:rPr lang="cs-CZ" u="sng" dirty="0" smtClean="0">
                <a:solidFill>
                  <a:srgbClr val="000099"/>
                </a:solidFill>
              </a:rPr>
              <a:t>Žatec   1:2(0:1)</a:t>
            </a:r>
          </a:p>
          <a:p>
            <a:pPr algn="just" fontAlgn="ctr"/>
            <a:r>
              <a:rPr lang="cs-CZ" sz="1050" dirty="0" smtClean="0">
                <a:solidFill>
                  <a:srgbClr val="FF0000"/>
                </a:solidFill>
                <a:latin typeface="Arial" panose="020B0604020202020204" pitchFamily="34" charset="0"/>
                <a:cs typeface="Arial" panose="020B0604020202020204" pitchFamily="34" charset="0"/>
              </a:rPr>
              <a:t>utkání </a:t>
            </a:r>
            <a:r>
              <a:rPr lang="cs-CZ" sz="1050" dirty="0" smtClean="0">
                <a:solidFill>
                  <a:srgbClr val="FF0000"/>
                </a:solidFill>
                <a:latin typeface="Arial" panose="020B0604020202020204" pitchFamily="34" charset="0"/>
                <a:cs typeface="Arial" panose="020B0604020202020204" pitchFamily="34" charset="0"/>
              </a:rPr>
              <a:t>vítězů z úvodního kola lépe vyšel hostům. Rozhodující náskok získal Žatec v 1. poločase po brankách </a:t>
            </a:r>
            <a:r>
              <a:rPr lang="cs-CZ" sz="1050" dirty="0" err="1" smtClean="0">
                <a:solidFill>
                  <a:srgbClr val="FF0000"/>
                </a:solidFill>
                <a:latin typeface="Arial" panose="020B0604020202020204" pitchFamily="34" charset="0"/>
                <a:cs typeface="Arial" panose="020B0604020202020204" pitchFamily="34" charset="0"/>
              </a:rPr>
              <a:t>Hankóciho</a:t>
            </a:r>
            <a:r>
              <a:rPr lang="cs-CZ" sz="1050" dirty="0" smtClean="0">
                <a:solidFill>
                  <a:srgbClr val="FF0000"/>
                </a:solidFill>
                <a:latin typeface="Arial" panose="020B0604020202020204" pitchFamily="34" charset="0"/>
                <a:cs typeface="Arial" panose="020B0604020202020204" pitchFamily="34" charset="0"/>
              </a:rPr>
              <a:t> a </a:t>
            </a:r>
            <a:r>
              <a:rPr lang="cs-CZ" sz="1050" dirty="0" err="1" smtClean="0">
                <a:solidFill>
                  <a:srgbClr val="FF0000"/>
                </a:solidFill>
                <a:latin typeface="Arial" panose="020B0604020202020204" pitchFamily="34" charset="0"/>
                <a:cs typeface="Arial" panose="020B0604020202020204" pitchFamily="34" charset="0"/>
              </a:rPr>
              <a:t>Klince</a:t>
            </a:r>
            <a:r>
              <a:rPr lang="cs-CZ" sz="1050" dirty="0" smtClean="0">
                <a:solidFill>
                  <a:srgbClr val="FF0000"/>
                </a:solidFill>
                <a:latin typeface="Arial" panose="020B0604020202020204" pitchFamily="34" charset="0"/>
                <a:cs typeface="Arial" panose="020B0604020202020204" pitchFamily="34" charset="0"/>
              </a:rPr>
              <a:t>. Ve 2. části domácí už jen v 89. minutě snížili.</a:t>
            </a:r>
          </a:p>
          <a:p>
            <a:pPr fontAlgn="ctr"/>
            <a:r>
              <a:rPr lang="cs-CZ" u="sng" dirty="0" smtClean="0">
                <a:solidFill>
                  <a:srgbClr val="000099"/>
                </a:solidFill>
              </a:rPr>
              <a:t>TJ </a:t>
            </a:r>
            <a:r>
              <a:rPr lang="cs-CZ" u="sng" dirty="0">
                <a:solidFill>
                  <a:srgbClr val="000099"/>
                </a:solidFill>
              </a:rPr>
              <a:t>SOKOL </a:t>
            </a:r>
            <a:r>
              <a:rPr lang="cs-CZ" u="sng" dirty="0" err="1">
                <a:solidFill>
                  <a:srgbClr val="000099"/>
                </a:solidFill>
              </a:rPr>
              <a:t>H.Jiřetín</a:t>
            </a:r>
            <a:r>
              <a:rPr lang="cs-CZ" u="sng" dirty="0">
                <a:solidFill>
                  <a:srgbClr val="000099"/>
                </a:solidFill>
              </a:rPr>
              <a:t>/FK Litvínov</a:t>
            </a:r>
            <a:r>
              <a:rPr lang="cs-CZ" b="0" u="sng" dirty="0">
                <a:solidFill>
                  <a:srgbClr val="000099"/>
                </a:solidFill>
              </a:rPr>
              <a:t> - </a:t>
            </a:r>
            <a:r>
              <a:rPr lang="cs-CZ" u="sng" dirty="0">
                <a:solidFill>
                  <a:srgbClr val="000099"/>
                </a:solidFill>
              </a:rPr>
              <a:t>SK </a:t>
            </a:r>
            <a:r>
              <a:rPr lang="cs-CZ" u="sng" dirty="0" smtClean="0">
                <a:solidFill>
                  <a:srgbClr val="000099"/>
                </a:solidFill>
              </a:rPr>
              <a:t>Štětí  0:2(0:1)</a:t>
            </a:r>
            <a:endParaRPr lang="cs-CZ" sz="1400" u="sng" dirty="0" smtClean="0">
              <a:solidFill>
                <a:srgbClr val="000099"/>
              </a:solidFill>
              <a:latin typeface="Arial" panose="020B0604020202020204" pitchFamily="34" charset="0"/>
              <a:cs typeface="Arial" panose="020B0604020202020204" pitchFamily="34" charset="0"/>
            </a:endParaRPr>
          </a:p>
          <a:p>
            <a:pPr algn="just" fontAlgn="ctr"/>
            <a:r>
              <a:rPr lang="cs-CZ" sz="1050" dirty="0" smtClean="0">
                <a:solidFill>
                  <a:srgbClr val="FF0000"/>
                </a:solidFill>
                <a:latin typeface="Arial" panose="020B0604020202020204" pitchFamily="34" charset="0"/>
                <a:cs typeface="Arial" panose="020B0604020202020204" pitchFamily="34" charset="0"/>
              </a:rPr>
              <a:t>zápas </a:t>
            </a:r>
            <a:r>
              <a:rPr lang="cs-CZ" sz="1050" dirty="0" smtClean="0">
                <a:solidFill>
                  <a:srgbClr val="FF0000"/>
                </a:solidFill>
                <a:latin typeface="Arial" panose="020B0604020202020204" pitchFamily="34" charset="0"/>
                <a:cs typeface="Arial" panose="020B0604020202020204" pitchFamily="34" charset="0"/>
              </a:rPr>
              <a:t>Marka Fausta autora 2 branek.  V 1. poločase zužitkoval přihrávku </a:t>
            </a:r>
            <a:r>
              <a:rPr lang="cs-CZ" sz="1050" dirty="0" err="1" smtClean="0">
                <a:solidFill>
                  <a:srgbClr val="FF0000"/>
                </a:solidFill>
                <a:latin typeface="Arial" panose="020B0604020202020204" pitchFamily="34" charset="0"/>
                <a:cs typeface="Arial" panose="020B0604020202020204" pitchFamily="34" charset="0"/>
              </a:rPr>
              <a:t>Kuclera</a:t>
            </a:r>
            <a:r>
              <a:rPr lang="cs-CZ" sz="1050" dirty="0" smtClean="0">
                <a:solidFill>
                  <a:srgbClr val="FF0000"/>
                </a:solidFill>
                <a:latin typeface="Arial" panose="020B0604020202020204" pitchFamily="34" charset="0"/>
                <a:cs typeface="Arial" panose="020B0604020202020204" pitchFamily="34" charset="0"/>
              </a:rPr>
              <a:t> a ve 2. se prosadil individuálně. Výhra hostů byla zasloužená a domácí navíc v závěru přišly o vyloučeného Petra Linka.</a:t>
            </a:r>
          </a:p>
          <a:p>
            <a:pPr fontAlgn="ctr"/>
            <a:r>
              <a:rPr lang="cs-CZ" u="sng" dirty="0" smtClean="0">
                <a:solidFill>
                  <a:srgbClr val="000099"/>
                </a:solidFill>
              </a:rPr>
              <a:t>FK </a:t>
            </a:r>
            <a:r>
              <a:rPr lang="cs-CZ" u="sng" dirty="0">
                <a:solidFill>
                  <a:srgbClr val="000099"/>
                </a:solidFill>
              </a:rPr>
              <a:t>Jílové</a:t>
            </a:r>
            <a:r>
              <a:rPr lang="cs-CZ" b="0" u="sng" dirty="0">
                <a:solidFill>
                  <a:srgbClr val="000099"/>
                </a:solidFill>
              </a:rPr>
              <a:t> - </a:t>
            </a:r>
            <a:r>
              <a:rPr lang="cs-CZ" u="sng" dirty="0">
                <a:solidFill>
                  <a:srgbClr val="000099"/>
                </a:solidFill>
              </a:rPr>
              <a:t>FK </a:t>
            </a:r>
            <a:r>
              <a:rPr lang="cs-CZ" u="sng" dirty="0" err="1">
                <a:solidFill>
                  <a:srgbClr val="000099"/>
                </a:solidFill>
              </a:rPr>
              <a:t>Tatran</a:t>
            </a:r>
            <a:r>
              <a:rPr lang="cs-CZ" u="sng" dirty="0">
                <a:solidFill>
                  <a:srgbClr val="000099"/>
                </a:solidFill>
              </a:rPr>
              <a:t> </a:t>
            </a:r>
            <a:r>
              <a:rPr lang="cs-CZ" u="sng" dirty="0" smtClean="0">
                <a:solidFill>
                  <a:srgbClr val="000099"/>
                </a:solidFill>
              </a:rPr>
              <a:t>Kadaň  2:3 PK(2:0)</a:t>
            </a:r>
          </a:p>
          <a:p>
            <a:pPr algn="just" fontAlgn="ctr"/>
            <a:r>
              <a:rPr lang="cs-CZ" sz="1050" dirty="0" smtClean="0">
                <a:solidFill>
                  <a:srgbClr val="FF0000"/>
                </a:solidFill>
                <a:latin typeface="Arial" panose="020B0604020202020204" pitchFamily="34" charset="0"/>
                <a:cs typeface="Arial" panose="020B0604020202020204" pitchFamily="34" charset="0"/>
              </a:rPr>
              <a:t>ještě </a:t>
            </a:r>
            <a:r>
              <a:rPr lang="cs-CZ" sz="1050" dirty="0" smtClean="0">
                <a:solidFill>
                  <a:srgbClr val="FF0000"/>
                </a:solidFill>
                <a:latin typeface="Arial" panose="020B0604020202020204" pitchFamily="34" charset="0"/>
                <a:cs typeface="Arial" panose="020B0604020202020204" pitchFamily="34" charset="0"/>
              </a:rPr>
              <a:t>v 64. minutě vedli domácí 2:0. Všechno to zamotal vyloučený domácí </a:t>
            </a:r>
            <a:r>
              <a:rPr lang="cs-CZ" sz="1050" dirty="0" err="1" smtClean="0">
                <a:solidFill>
                  <a:srgbClr val="FF0000"/>
                </a:solidFill>
                <a:latin typeface="Arial" panose="020B0604020202020204" pitchFamily="34" charset="0"/>
                <a:cs typeface="Arial" panose="020B0604020202020204" pitchFamily="34" charset="0"/>
              </a:rPr>
              <a:t>Vait</a:t>
            </a:r>
            <a:r>
              <a:rPr lang="cs-CZ" sz="1050" dirty="0" smtClean="0">
                <a:solidFill>
                  <a:srgbClr val="FF0000"/>
                </a:solidFill>
                <a:latin typeface="Arial" panose="020B0604020202020204" pitchFamily="34" charset="0"/>
                <a:cs typeface="Arial" panose="020B0604020202020204" pitchFamily="34" charset="0"/>
              </a:rPr>
              <a:t> a Kadaň do konce zápasu stihla vyrovnat na 2:2. Úspěšná byla nakonec i na penalty.</a:t>
            </a:r>
          </a:p>
          <a:p>
            <a:pPr fontAlgn="ctr"/>
            <a:r>
              <a:rPr lang="cs-CZ" u="sng" dirty="0" smtClean="0">
                <a:solidFill>
                  <a:srgbClr val="000099"/>
                </a:solidFill>
              </a:rPr>
              <a:t>SK </a:t>
            </a:r>
            <a:r>
              <a:rPr lang="cs-CZ" u="sng" dirty="0">
                <a:solidFill>
                  <a:srgbClr val="000099"/>
                </a:solidFill>
              </a:rPr>
              <a:t>STAP-TRATEC Vilémov</a:t>
            </a:r>
            <a:r>
              <a:rPr lang="cs-CZ" b="0" u="sng" dirty="0">
                <a:solidFill>
                  <a:srgbClr val="000099"/>
                </a:solidFill>
              </a:rPr>
              <a:t> - </a:t>
            </a:r>
            <a:r>
              <a:rPr lang="cs-CZ" u="sng" dirty="0">
                <a:solidFill>
                  <a:srgbClr val="000099"/>
                </a:solidFill>
              </a:rPr>
              <a:t>Mostecký </a:t>
            </a:r>
            <a:r>
              <a:rPr lang="cs-CZ" u="sng" dirty="0" smtClean="0">
                <a:solidFill>
                  <a:srgbClr val="000099"/>
                </a:solidFill>
              </a:rPr>
              <a:t>FK   1:4(1:1)</a:t>
            </a:r>
          </a:p>
          <a:p>
            <a:pPr algn="just" fontAlgn="ctr"/>
            <a:r>
              <a:rPr lang="cs-CZ" sz="1050" dirty="0" smtClean="0">
                <a:solidFill>
                  <a:srgbClr val="FF0000"/>
                </a:solidFill>
                <a:latin typeface="Arial" panose="020B0604020202020204" pitchFamily="34" charset="0"/>
                <a:cs typeface="Arial" panose="020B0604020202020204" pitchFamily="34" charset="0"/>
              </a:rPr>
              <a:t>do </a:t>
            </a:r>
            <a:r>
              <a:rPr lang="cs-CZ" sz="1050" dirty="0" smtClean="0">
                <a:solidFill>
                  <a:srgbClr val="FF0000"/>
                </a:solidFill>
                <a:latin typeface="Arial" panose="020B0604020202020204" pitchFamily="34" charset="0"/>
                <a:cs typeface="Arial" panose="020B0604020202020204" pitchFamily="34" charset="0"/>
              </a:rPr>
              <a:t>druhého poločasu nastupovala obě mužstva za nerozhodného stavu, ale hosté zabrali a ukázali svou kvalitu, která vyústila v 3. brankové vítězství.</a:t>
            </a:r>
          </a:p>
          <a:p>
            <a:pPr fontAlgn="ctr"/>
            <a:r>
              <a:rPr lang="cs-CZ" u="sng" dirty="0" smtClean="0">
                <a:solidFill>
                  <a:srgbClr val="000099"/>
                </a:solidFill>
              </a:rPr>
              <a:t>FK </a:t>
            </a:r>
            <a:r>
              <a:rPr lang="cs-CZ" u="sng" dirty="0">
                <a:solidFill>
                  <a:srgbClr val="000099"/>
                </a:solidFill>
              </a:rPr>
              <a:t>Neštěmice</a:t>
            </a:r>
            <a:r>
              <a:rPr lang="cs-CZ" b="0" u="sng" dirty="0">
                <a:solidFill>
                  <a:srgbClr val="000099"/>
                </a:solidFill>
              </a:rPr>
              <a:t> - </a:t>
            </a:r>
            <a:r>
              <a:rPr lang="cs-CZ" u="sng" dirty="0">
                <a:solidFill>
                  <a:srgbClr val="000099"/>
                </a:solidFill>
              </a:rPr>
              <a:t>SK </a:t>
            </a:r>
            <a:r>
              <a:rPr lang="cs-CZ" u="sng" dirty="0" err="1" smtClean="0">
                <a:solidFill>
                  <a:srgbClr val="000099"/>
                </a:solidFill>
              </a:rPr>
              <a:t>Brná</a:t>
            </a:r>
            <a:r>
              <a:rPr lang="cs-CZ" u="sng" dirty="0" smtClean="0">
                <a:solidFill>
                  <a:srgbClr val="000099"/>
                </a:solidFill>
              </a:rPr>
              <a:t>  2:1 PK (1:1)</a:t>
            </a:r>
            <a:endParaRPr lang="cs-CZ" sz="1400" u="sng" dirty="0" smtClean="0">
              <a:solidFill>
                <a:srgbClr val="000099"/>
              </a:solidFill>
              <a:latin typeface="Arial" panose="020B0604020202020204" pitchFamily="34" charset="0"/>
              <a:cs typeface="Arial" panose="020B0604020202020204" pitchFamily="34" charset="0"/>
            </a:endParaRPr>
          </a:p>
          <a:p>
            <a:pPr algn="just" fontAlgn="ctr"/>
            <a:r>
              <a:rPr lang="cs-CZ" sz="1050" dirty="0" smtClean="0">
                <a:solidFill>
                  <a:srgbClr val="FF0000"/>
                </a:solidFill>
                <a:latin typeface="Arial" panose="020B0604020202020204" pitchFamily="34" charset="0"/>
                <a:cs typeface="Arial" panose="020B0604020202020204" pitchFamily="34" charset="0"/>
              </a:rPr>
              <a:t>300 sledovalo v úvodu převahu domácích, ale branku na 1:1 dali hosté. Domácí rychle vyrovnali a pak už rozhodovaly penalty. Ještě v poslední minutě normální hrací doby hostující Čermák nedal penaltu. Pokutové kopy lépe zvládly Neštěmice.</a:t>
            </a:r>
          </a:p>
          <a:p>
            <a:pPr fontAlgn="ctr"/>
            <a:r>
              <a:rPr lang="sv-SE" u="sng" dirty="0" smtClean="0">
                <a:solidFill>
                  <a:srgbClr val="000099"/>
                </a:solidFill>
              </a:rPr>
              <a:t>FK </a:t>
            </a:r>
            <a:r>
              <a:rPr lang="sv-SE" u="sng" dirty="0">
                <a:solidFill>
                  <a:srgbClr val="000099"/>
                </a:solidFill>
              </a:rPr>
              <a:t>Jiskra Modrá</a:t>
            </a:r>
            <a:r>
              <a:rPr lang="sv-SE" b="0" u="sng" dirty="0">
                <a:solidFill>
                  <a:srgbClr val="000099"/>
                </a:solidFill>
              </a:rPr>
              <a:t> - </a:t>
            </a:r>
            <a:r>
              <a:rPr lang="sv-SE" u="sng" dirty="0">
                <a:solidFill>
                  <a:srgbClr val="000099"/>
                </a:solidFill>
              </a:rPr>
              <a:t>FK </a:t>
            </a:r>
            <a:r>
              <a:rPr lang="sv-SE" u="sng" dirty="0" smtClean="0">
                <a:solidFill>
                  <a:srgbClr val="000099"/>
                </a:solidFill>
              </a:rPr>
              <a:t>Bílina</a:t>
            </a:r>
            <a:r>
              <a:rPr lang="cs-CZ" u="sng" dirty="0" smtClean="0">
                <a:solidFill>
                  <a:srgbClr val="000099"/>
                </a:solidFill>
              </a:rPr>
              <a:t> 0:1 PK</a:t>
            </a:r>
          </a:p>
          <a:p>
            <a:pPr algn="just" fontAlgn="ctr"/>
            <a:r>
              <a:rPr lang="cs-CZ" sz="1050" dirty="0" smtClean="0">
                <a:solidFill>
                  <a:srgbClr val="FF0000"/>
                </a:solidFill>
                <a:latin typeface="Arial" panose="020B0604020202020204" pitchFamily="34" charset="0"/>
                <a:cs typeface="Arial" panose="020B0604020202020204" pitchFamily="34" charset="0"/>
              </a:rPr>
              <a:t>domácím </a:t>
            </a:r>
            <a:r>
              <a:rPr lang="cs-CZ" sz="1050" dirty="0" smtClean="0">
                <a:solidFill>
                  <a:srgbClr val="FF0000"/>
                </a:solidFill>
                <a:latin typeface="Arial" panose="020B0604020202020204" pitchFamily="34" charset="0"/>
                <a:cs typeface="Arial" panose="020B0604020202020204" pitchFamily="34" charset="0"/>
              </a:rPr>
              <a:t>chyběl Štorc, 4 brankový </a:t>
            </a:r>
            <a:r>
              <a:rPr lang="cs-CZ" sz="1050" dirty="0" err="1" smtClean="0">
                <a:solidFill>
                  <a:srgbClr val="FF0000"/>
                </a:solidFill>
                <a:latin typeface="Arial" panose="020B0604020202020204" pitchFamily="34" charset="0"/>
                <a:cs typeface="Arial" panose="020B0604020202020204" pitchFamily="34" charset="0"/>
              </a:rPr>
              <a:t>Čisár</a:t>
            </a:r>
            <a:r>
              <a:rPr lang="cs-CZ" sz="1050" dirty="0" smtClean="0">
                <a:solidFill>
                  <a:srgbClr val="FF0000"/>
                </a:solidFill>
                <a:latin typeface="Arial" panose="020B0604020202020204" pitchFamily="34" charset="0"/>
                <a:cs typeface="Arial" panose="020B0604020202020204" pitchFamily="34" charset="0"/>
              </a:rPr>
              <a:t> z Kadaně se neprosadil a branku diváci nakonec žádnou neviděli. Ty začaly padat až v penaltách, kterých více proměnili hosté.</a:t>
            </a:r>
          </a:p>
        </p:txBody>
      </p:sp>
      <p:sp>
        <p:nvSpPr>
          <p:cNvPr id="19" name="TextovéPole 18"/>
          <p:cNvSpPr txBox="1"/>
          <p:nvPr/>
        </p:nvSpPr>
        <p:spPr>
          <a:xfrm>
            <a:off x="88887" y="91108"/>
            <a:ext cx="4447593" cy="1200329"/>
          </a:xfrm>
          <a:prstGeom prst="rect">
            <a:avLst/>
          </a:prstGeom>
          <a:gradFill flip="none" rotWithShape="1">
            <a:gsLst>
              <a:gs pos="0">
                <a:schemeClr val="accent5">
                  <a:lumMod val="5000"/>
                  <a:lumOff val="95000"/>
                </a:schemeClr>
              </a:gs>
              <a:gs pos="43000">
                <a:schemeClr val="accent5">
                  <a:lumMod val="45000"/>
                  <a:lumOff val="55000"/>
                </a:schemeClr>
              </a:gs>
              <a:gs pos="68000">
                <a:srgbClr val="CCFFCC"/>
              </a:gs>
              <a:gs pos="100000">
                <a:schemeClr val="accent5">
                  <a:lumMod val="30000"/>
                  <a:lumOff val="70000"/>
                </a:schemeClr>
              </a:gs>
            </a:gsLst>
            <a:lin ang="5400000" scaled="1"/>
            <a:tileRect/>
          </a:gradFill>
          <a:ln w="53975">
            <a:solidFill>
              <a:srgbClr val="FF9999"/>
            </a:solidFill>
          </a:ln>
        </p:spPr>
        <p:txBody>
          <a:bodyPr wrap="square" rtlCol="0">
            <a:spAutoFit/>
          </a:bodyPr>
          <a:lstStyle/>
          <a:p>
            <a:pPr algn="ctr"/>
            <a:r>
              <a:rPr lang="cs-CZ" sz="2400" dirty="0" smtClean="0">
                <a:latin typeface="Arial Black" panose="020B0A04020102020204" pitchFamily="34" charset="0"/>
              </a:rPr>
              <a:t>Ve 2. kole Ústeckého přeboru se kopaly </a:t>
            </a:r>
          </a:p>
          <a:p>
            <a:pPr algn="ctr"/>
            <a:r>
              <a:rPr lang="cs-CZ" sz="2400" dirty="0" smtClean="0">
                <a:latin typeface="Arial Black" panose="020B0A04020102020204" pitchFamily="34" charset="0"/>
              </a:rPr>
              <a:t>3x penalty </a:t>
            </a:r>
          </a:p>
        </p:txBody>
      </p:sp>
      <p:sp>
        <p:nvSpPr>
          <p:cNvPr id="21" name="TextovéPole 20"/>
          <p:cNvSpPr txBox="1"/>
          <p:nvPr/>
        </p:nvSpPr>
        <p:spPr>
          <a:xfrm>
            <a:off x="5328568" y="101161"/>
            <a:ext cx="4752528" cy="400110"/>
          </a:xfrm>
          <a:prstGeom prst="rect">
            <a:avLst/>
          </a:prstGeom>
          <a:solidFill>
            <a:srgbClr val="99FF66"/>
          </a:solidFill>
          <a:ln w="57150">
            <a:solidFill>
              <a:srgbClr val="D60093"/>
            </a:solidFill>
            <a:prstDash val="sysDash"/>
          </a:ln>
        </p:spPr>
        <p:txBody>
          <a:bodyPr wrap="square" rtlCol="0">
            <a:spAutoFit/>
          </a:bodyPr>
          <a:lstStyle/>
          <a:p>
            <a:pPr algn="ctr"/>
            <a:r>
              <a:rPr lang="cs-CZ" sz="2000" dirty="0" smtClean="0">
                <a:effectLst>
                  <a:outerShdw blurRad="38100" dist="38100" dir="2700000" algn="tl">
                    <a:srgbClr val="000000">
                      <a:alpha val="43137"/>
                    </a:srgbClr>
                  </a:outerShdw>
                </a:effectLst>
                <a:latin typeface="Baskerville Old Face" panose="02020602080505020303" pitchFamily="18" charset="0"/>
              </a:rPr>
              <a:t>Možná jste tyto archivní fotky ještě neviděli.</a:t>
            </a:r>
          </a:p>
        </p:txBody>
      </p:sp>
      <p:pic>
        <p:nvPicPr>
          <p:cNvPr id="22" name="Obrázek 21"/>
          <p:cNvPicPr>
            <a:picLocks noChangeAspect="1"/>
          </p:cNvPicPr>
          <p:nvPr/>
        </p:nvPicPr>
        <p:blipFill>
          <a:blip r:embed="rId3"/>
          <a:stretch>
            <a:fillRect/>
          </a:stretch>
        </p:blipFill>
        <p:spPr>
          <a:xfrm>
            <a:off x="5613107" y="627349"/>
            <a:ext cx="4183450" cy="3060000"/>
          </a:xfrm>
          <a:prstGeom prst="rect">
            <a:avLst/>
          </a:prstGeom>
        </p:spPr>
      </p:pic>
      <p:pic>
        <p:nvPicPr>
          <p:cNvPr id="23" name="Obrázek 22"/>
          <p:cNvPicPr>
            <a:picLocks noChangeAspect="1"/>
          </p:cNvPicPr>
          <p:nvPr/>
        </p:nvPicPr>
        <p:blipFill>
          <a:blip r:embed="rId4"/>
          <a:stretch>
            <a:fillRect/>
          </a:stretch>
        </p:blipFill>
        <p:spPr>
          <a:xfrm>
            <a:off x="5613107" y="3835524"/>
            <a:ext cx="4053265" cy="306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p>
        </p:txBody>
      </p:sp>
      <p:graphicFrame>
        <p:nvGraphicFramePr>
          <p:cNvPr id="9" name="Tabulka 8"/>
          <p:cNvGraphicFramePr>
            <a:graphicFrameLocks noGrp="1"/>
          </p:cNvGraphicFramePr>
          <p:nvPr>
            <p:extLst>
              <p:ext uri="{D42A27DB-BD31-4B8C-83A1-F6EECF244321}">
                <p14:modId xmlns:p14="http://schemas.microsoft.com/office/powerpoint/2010/main" val="1887524806"/>
              </p:ext>
            </p:extLst>
          </p:nvPr>
        </p:nvGraphicFramePr>
        <p:xfrm>
          <a:off x="5544594" y="91108"/>
          <a:ext cx="4392486" cy="3150161"/>
        </p:xfrm>
        <a:graphic>
          <a:graphicData uri="http://schemas.openxmlformats.org/drawingml/2006/table">
            <a:tbl>
              <a:tblPr/>
              <a:tblGrid>
                <a:gridCol w="214007">
                  <a:extLst>
                    <a:ext uri="{9D8B030D-6E8A-4147-A177-3AD203B41FA5}">
                      <a16:colId xmlns:a16="http://schemas.microsoft.com/office/drawing/2014/main" val="3895997214"/>
                    </a:ext>
                  </a:extLst>
                </a:gridCol>
                <a:gridCol w="406612">
                  <a:extLst>
                    <a:ext uri="{9D8B030D-6E8A-4147-A177-3AD203B41FA5}">
                      <a16:colId xmlns:a16="http://schemas.microsoft.com/office/drawing/2014/main" val="1369812275"/>
                    </a:ext>
                  </a:extLst>
                </a:gridCol>
                <a:gridCol w="1308115">
                  <a:extLst>
                    <a:ext uri="{9D8B030D-6E8A-4147-A177-3AD203B41FA5}">
                      <a16:colId xmlns:a16="http://schemas.microsoft.com/office/drawing/2014/main" val="3281609545"/>
                    </a:ext>
                  </a:extLst>
                </a:gridCol>
                <a:gridCol w="342411">
                  <a:extLst>
                    <a:ext uri="{9D8B030D-6E8A-4147-A177-3AD203B41FA5}">
                      <a16:colId xmlns:a16="http://schemas.microsoft.com/office/drawing/2014/main" val="719398476"/>
                    </a:ext>
                  </a:extLst>
                </a:gridCol>
                <a:gridCol w="331710">
                  <a:extLst>
                    <a:ext uri="{9D8B030D-6E8A-4147-A177-3AD203B41FA5}">
                      <a16:colId xmlns:a16="http://schemas.microsoft.com/office/drawing/2014/main" val="3364678411"/>
                    </a:ext>
                  </a:extLst>
                </a:gridCol>
                <a:gridCol w="214007">
                  <a:extLst>
                    <a:ext uri="{9D8B030D-6E8A-4147-A177-3AD203B41FA5}">
                      <a16:colId xmlns:a16="http://schemas.microsoft.com/office/drawing/2014/main" val="1605213672"/>
                    </a:ext>
                  </a:extLst>
                </a:gridCol>
                <a:gridCol w="214007">
                  <a:extLst>
                    <a:ext uri="{9D8B030D-6E8A-4147-A177-3AD203B41FA5}">
                      <a16:colId xmlns:a16="http://schemas.microsoft.com/office/drawing/2014/main" val="568427013"/>
                    </a:ext>
                  </a:extLst>
                </a:gridCol>
                <a:gridCol w="214007">
                  <a:extLst>
                    <a:ext uri="{9D8B030D-6E8A-4147-A177-3AD203B41FA5}">
                      <a16:colId xmlns:a16="http://schemas.microsoft.com/office/drawing/2014/main" val="1179975964"/>
                    </a:ext>
                  </a:extLst>
                </a:gridCol>
                <a:gridCol w="535017">
                  <a:extLst>
                    <a:ext uri="{9D8B030D-6E8A-4147-A177-3AD203B41FA5}">
                      <a16:colId xmlns:a16="http://schemas.microsoft.com/office/drawing/2014/main" val="860226800"/>
                    </a:ext>
                  </a:extLst>
                </a:gridCol>
                <a:gridCol w="345085">
                  <a:extLst>
                    <a:ext uri="{9D8B030D-6E8A-4147-A177-3AD203B41FA5}">
                      <a16:colId xmlns:a16="http://schemas.microsoft.com/office/drawing/2014/main" val="3328147448"/>
                    </a:ext>
                  </a:extLst>
                </a:gridCol>
                <a:gridCol w="267508">
                  <a:extLst>
                    <a:ext uri="{9D8B030D-6E8A-4147-A177-3AD203B41FA5}">
                      <a16:colId xmlns:a16="http://schemas.microsoft.com/office/drawing/2014/main" val="301820691"/>
                    </a:ext>
                  </a:extLst>
                </a:gridCol>
              </a:tblGrid>
              <a:tr h="11161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45718368"/>
                  </a:ext>
                </a:extLst>
              </a:tr>
              <a:tr h="21515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pl-PL" sz="1600" b="1" i="0" u="none" strike="noStrike" dirty="0">
                          <a:solidFill>
                            <a:srgbClr val="0000CC"/>
                          </a:solidFill>
                          <a:effectLst/>
                          <a:latin typeface="Calibri" panose="020F0502020204030204" pitchFamily="34" charset="0"/>
                        </a:rPr>
                        <a:t>Ústecký přebor 2017-2018 po 2.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5656758"/>
                  </a:ext>
                </a:extLst>
              </a:tr>
              <a:tr h="1375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FF0000"/>
                          </a:solidFill>
                          <a:effectLst/>
                          <a:latin typeface="Arial" panose="020B0604020202020204" pitchFamily="34" charset="0"/>
                        </a:rPr>
                        <a:t>Mostecký </a:t>
                      </a:r>
                      <a:r>
                        <a:rPr lang="cs-CZ" sz="1000" b="1" i="0" u="none" strike="noStrike" dirty="0" err="1" smtClean="0">
                          <a:solidFill>
                            <a:srgbClr val="FF0000"/>
                          </a:solidFill>
                          <a:effectLst/>
                          <a:latin typeface="Arial" panose="020B0604020202020204" pitchFamily="34" charset="0"/>
                        </a:rPr>
                        <a:t>fotb</a:t>
                      </a:r>
                      <a:r>
                        <a:rPr lang="cs-CZ" sz="1000" b="1" i="0" u="none" strike="noStrike" dirty="0" smtClean="0">
                          <a:solidFill>
                            <a:srgbClr val="FF0000"/>
                          </a:solidFill>
                          <a:effectLst/>
                          <a:latin typeface="Arial" panose="020B0604020202020204" pitchFamily="34" charset="0"/>
                        </a:rPr>
                        <a:t>. </a:t>
                      </a:r>
                      <a:r>
                        <a:rPr lang="cs-CZ" sz="1000" b="1" i="0" u="none" strike="noStrike" dirty="0">
                          <a:solidFill>
                            <a:srgbClr val="FF0000"/>
                          </a:solidFill>
                          <a:effectLst/>
                          <a:latin typeface="Arial" panose="020B0604020202020204" pitchFamily="34" charset="0"/>
                        </a:rPr>
                        <a:t>klub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FF0000"/>
                          </a:solidFill>
                          <a:effectLst/>
                          <a:latin typeface="Arial" panose="020B0604020202020204" pitchFamily="34" charset="0"/>
                        </a:rPr>
                        <a:t>10:1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81795890"/>
                  </a:ext>
                </a:extLst>
              </a:tr>
              <a:tr h="1375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Slavoj Žatec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82110705"/>
                  </a:ext>
                </a:extLst>
              </a:tr>
              <a:tr h="1375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a:t>
                      </a:r>
                      <a:r>
                        <a:rPr lang="cs-CZ" sz="1000" b="1" i="0" u="none" strike="noStrike" dirty="0" smtClean="0">
                          <a:solidFill>
                            <a:srgbClr val="000000"/>
                          </a:solidFill>
                          <a:effectLst/>
                          <a:latin typeface="Arial" panose="020B0604020202020204" pitchFamily="34" charset="0"/>
                        </a:rPr>
                        <a:t>Neštěmice</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07401891"/>
                  </a:ext>
                </a:extLst>
              </a:tr>
              <a:tr h="1375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Jiskra </a:t>
                      </a:r>
                      <a:r>
                        <a:rPr lang="cs-CZ" sz="1000" b="1" i="0" u="none" strike="noStrike" dirty="0" smtClean="0">
                          <a:solidFill>
                            <a:srgbClr val="000000"/>
                          </a:solidFill>
                          <a:effectLst/>
                          <a:latin typeface="Arial" panose="020B0604020202020204" pitchFamily="34" charset="0"/>
                        </a:rPr>
                        <a:t>Modrá</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63715916"/>
                  </a:ext>
                </a:extLst>
              </a:tr>
              <a:tr h="1375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SK Baník Modlany </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84623089"/>
                  </a:ext>
                </a:extLst>
              </a:tr>
              <a:tr h="17455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a:t>
                      </a:r>
                      <a:r>
                        <a:rPr lang="cs-CZ" sz="1000" b="1" i="0" u="none" strike="noStrike" dirty="0" smtClean="0">
                          <a:solidFill>
                            <a:srgbClr val="000000"/>
                          </a:solidFill>
                          <a:effectLst/>
                          <a:latin typeface="Arial" panose="020B0604020202020204" pitchFamily="34" charset="0"/>
                        </a:rPr>
                        <a:t>Litoměřicko </a:t>
                      </a:r>
                      <a:r>
                        <a:rPr lang="cs-CZ" sz="1000" b="1" i="0" u="none" strike="noStrike" dirty="0">
                          <a:solidFill>
                            <a:srgbClr val="000000"/>
                          </a:solidFill>
                          <a:effectLst/>
                          <a:latin typeface="Arial" panose="020B0604020202020204" pitchFamily="34" charset="0"/>
                        </a:rPr>
                        <a:t>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60990608"/>
                  </a:ext>
                </a:extLst>
              </a:tr>
              <a:tr h="1375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TJ Spartak </a:t>
                      </a:r>
                      <a:r>
                        <a:rPr lang="cs-CZ" sz="1000" b="1" i="0" u="none" strike="noStrike" dirty="0" smtClean="0">
                          <a:solidFill>
                            <a:srgbClr val="000000"/>
                          </a:solidFill>
                          <a:effectLst/>
                          <a:latin typeface="Arial" panose="020B0604020202020204" pitchFamily="34" charset="0"/>
                        </a:rPr>
                        <a:t>Perštejn.</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01106392"/>
                  </a:ext>
                </a:extLst>
              </a:tr>
              <a:tr h="1375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a:t>
                      </a:r>
                      <a:r>
                        <a:rPr lang="cs-CZ" sz="1000" b="1" i="0" u="none" strike="noStrike" dirty="0" err="1" smtClean="0">
                          <a:solidFill>
                            <a:srgbClr val="000000"/>
                          </a:solidFill>
                          <a:effectLst/>
                          <a:latin typeface="Arial" panose="020B0604020202020204" pitchFamily="34" charset="0"/>
                        </a:rPr>
                        <a:t>Brná</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9729970"/>
                  </a:ext>
                </a:extLst>
              </a:tr>
              <a:tr h="16338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dirty="0">
                          <a:solidFill>
                            <a:srgbClr val="000099"/>
                          </a:solidFill>
                          <a:effectLst>
                            <a:outerShdw blurRad="38100" dist="38100" dir="2700000" algn="tl">
                              <a:srgbClr val="000000">
                                <a:alpha val="43137"/>
                              </a:srgbClr>
                            </a:outerShdw>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dirty="0">
                          <a:solidFill>
                            <a:srgbClr val="000099"/>
                          </a:solidFill>
                          <a:effectLst>
                            <a:outerShdw blurRad="38100" dist="38100" dir="2700000" algn="tl">
                              <a:srgbClr val="000000">
                                <a:alpha val="43137"/>
                              </a:srgbClr>
                            </a:outerShdw>
                          </a:effectLst>
                          <a:latin typeface="Arial" panose="020B0604020202020204" pitchFamily="34" charset="0"/>
                        </a:rPr>
                        <a:t>SK </a:t>
                      </a:r>
                      <a:r>
                        <a:rPr lang="cs-CZ" sz="1200" b="1" i="0" u="none" strike="noStrike" dirty="0" smtClean="0">
                          <a:solidFill>
                            <a:srgbClr val="000099"/>
                          </a:solidFill>
                          <a:effectLst>
                            <a:outerShdw blurRad="38100" dist="38100" dir="2700000" algn="tl">
                              <a:srgbClr val="000000">
                                <a:alpha val="43137"/>
                              </a:srgbClr>
                            </a:outerShdw>
                          </a:effectLst>
                          <a:latin typeface="Arial" panose="020B0604020202020204" pitchFamily="34" charset="0"/>
                        </a:rPr>
                        <a:t>Štětí</a:t>
                      </a:r>
                      <a:endParaRPr lang="cs-CZ" sz="1200" b="1" i="0" u="none" strike="noStrike" dirty="0">
                        <a:solidFill>
                          <a:srgbClr val="000099"/>
                        </a:solidFill>
                        <a:effectLst>
                          <a:outerShdw blurRad="38100" dist="38100" dir="2700000" algn="tl">
                            <a:srgbClr val="000000">
                              <a:alpha val="43137"/>
                            </a:srgbClr>
                          </a:outerShdw>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99"/>
                          </a:solidFill>
                          <a:effectLst>
                            <a:outerShdw blurRad="38100" dist="38100" dir="2700000" algn="tl">
                              <a:srgbClr val="000000">
                                <a:alpha val="43137"/>
                              </a:srgbClr>
                            </a:outerShdw>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99"/>
                          </a:solidFill>
                          <a:effectLst>
                            <a:outerShdw blurRad="38100" dist="38100" dir="2700000" algn="tl">
                              <a:srgbClr val="000000">
                                <a:alpha val="43137"/>
                              </a:srgbClr>
                            </a:outerShdw>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99"/>
                          </a:solidFill>
                          <a:effectLst>
                            <a:outerShdw blurRad="38100" dist="38100" dir="2700000" algn="tl">
                              <a:srgbClr val="000000">
                                <a:alpha val="43137"/>
                              </a:srgbClr>
                            </a:outerShdw>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99"/>
                          </a:solidFill>
                          <a:effectLst>
                            <a:outerShdw blurRad="38100" dist="38100" dir="2700000" algn="tl">
                              <a:srgbClr val="000000">
                                <a:alpha val="43137"/>
                              </a:srgbClr>
                            </a:outerShdw>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99"/>
                          </a:solidFill>
                          <a:effectLst>
                            <a:outerShdw blurRad="38100" dist="38100" dir="2700000" algn="tl">
                              <a:srgbClr val="000000">
                                <a:alpha val="43137"/>
                              </a:srgbClr>
                            </a:outerShdw>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99"/>
                          </a:solidFill>
                          <a:effectLst>
                            <a:outerShdw blurRad="38100" dist="38100" dir="2700000" algn="tl">
                              <a:srgbClr val="000000">
                                <a:alpha val="43137"/>
                              </a:srgbClr>
                            </a:outerShdw>
                          </a:effectLst>
                          <a:latin typeface="Arial" panose="020B0604020202020204" pitchFamily="34" charset="0"/>
                        </a:rPr>
                        <a:t>4:5</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99"/>
                          </a:solidFill>
                          <a:effectLst>
                            <a:outerShdw blurRad="38100" dist="38100" dir="2700000" algn="tl">
                              <a:srgbClr val="000000">
                                <a:alpha val="43137"/>
                              </a:srgbClr>
                            </a:outerShdw>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399658424"/>
                  </a:ext>
                </a:extLst>
              </a:tr>
              <a:tr h="1375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SK </a:t>
                      </a:r>
                      <a:r>
                        <a:rPr lang="cs-CZ" sz="1000" b="1" i="0" u="none" strike="noStrike" dirty="0" smtClean="0">
                          <a:solidFill>
                            <a:srgbClr val="000000"/>
                          </a:solidFill>
                          <a:effectLst/>
                          <a:latin typeface="Arial" panose="020B0604020202020204" pitchFamily="34" charset="0"/>
                        </a:rPr>
                        <a:t>STAP </a:t>
                      </a:r>
                      <a:r>
                        <a:rPr lang="cs-CZ" sz="1000" b="1" i="0" u="none" strike="noStrike" dirty="0">
                          <a:solidFill>
                            <a:srgbClr val="000000"/>
                          </a:solidFill>
                          <a:effectLst/>
                          <a:latin typeface="Arial" panose="020B0604020202020204" pitchFamily="34" charset="0"/>
                        </a:rPr>
                        <a:t>Vilémov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17536633"/>
                  </a:ext>
                </a:extLst>
              </a:tr>
              <a:tr h="1375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Fotbalový klub Bílina</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53375488"/>
                  </a:ext>
                </a:extLst>
              </a:tr>
              <a:tr h="1375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10500094"/>
                  </a:ext>
                </a:extLst>
              </a:tr>
              <a:tr h="1375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FK </a:t>
                      </a:r>
                      <a:r>
                        <a:rPr lang="cs-CZ" sz="1000" b="1" i="0" u="none" strike="noStrike" dirty="0" err="1">
                          <a:solidFill>
                            <a:srgbClr val="000000"/>
                          </a:solidFill>
                          <a:effectLst/>
                          <a:latin typeface="Arial" panose="020B0604020202020204" pitchFamily="34" charset="0"/>
                        </a:rPr>
                        <a:t>Tatran</a:t>
                      </a:r>
                      <a:r>
                        <a:rPr lang="cs-CZ" sz="1000" b="1" i="0" u="none" strike="noStrike" dirty="0">
                          <a:solidFill>
                            <a:srgbClr val="000000"/>
                          </a:solidFill>
                          <a:effectLst/>
                          <a:latin typeface="Arial" panose="020B0604020202020204" pitchFamily="34" charset="0"/>
                        </a:rPr>
                        <a:t> Kadaň </a:t>
                      </a:r>
                      <a:r>
                        <a:rPr lang="cs-CZ" sz="1000" b="1" i="0" u="none" strike="noStrike" dirty="0" smtClean="0">
                          <a:solidFill>
                            <a:srgbClr val="000000"/>
                          </a:solidFill>
                          <a:effectLst/>
                          <a:latin typeface="Arial" panose="020B0604020202020204" pitchFamily="34" charset="0"/>
                        </a:rPr>
                        <a:t>.</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57363734"/>
                  </a:ext>
                </a:extLst>
              </a:tr>
              <a:tr h="1375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22403454"/>
                  </a:ext>
                </a:extLst>
              </a:tr>
              <a:tr h="1375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FF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FF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FF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93559111"/>
                  </a:ext>
                </a:extLst>
              </a:tr>
              <a:tr h="13750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Jílové</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14832579"/>
                  </a:ext>
                </a:extLst>
              </a:tr>
              <a:tr h="11161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83857749"/>
                  </a:ext>
                </a:extLst>
              </a:tr>
            </a:tbl>
          </a:graphicData>
        </a:graphic>
      </p:graphicFrame>
      <p:sp>
        <p:nvSpPr>
          <p:cNvPr id="10" name="TextovéPole 9"/>
          <p:cNvSpPr txBox="1"/>
          <p:nvPr/>
        </p:nvSpPr>
        <p:spPr>
          <a:xfrm>
            <a:off x="5544594" y="3310811"/>
            <a:ext cx="4392486" cy="3477875"/>
          </a:xfrm>
          <a:prstGeom prst="rect">
            <a:avLst/>
          </a:prstGeom>
          <a:solidFill>
            <a:srgbClr val="FFFFCC"/>
          </a:solidFill>
        </p:spPr>
        <p:txBody>
          <a:bodyPr wrap="square" rtlCol="0">
            <a:spAutoFit/>
          </a:bodyPr>
          <a:lstStyle/>
          <a:p>
            <a:pPr algn="just"/>
            <a:r>
              <a:rPr lang="cs-CZ" sz="1100" dirty="0" smtClean="0">
                <a:latin typeface="Arial" panose="020B0604020202020204" pitchFamily="34" charset="0"/>
                <a:cs typeface="Arial" panose="020B0604020202020204" pitchFamily="34" charset="0"/>
              </a:rPr>
              <a:t>Tabulka má odehraná teprve 2 kola, ale i tak už se nabízí krátký komentář. Na čele se 6 body je Mostecký fotbalový klub a první 2 vysoká vítězství napovídají, že jednoho favorita soutěže už známe. Stejně tak 6 bodů má Žatec a ti co si mysleli, že v městě chmele budou problémy, tak se mýlil. 5 bodů na 3. místě mají Neštěmice, které těží z 1. vítězného zápasu v Bílině. Modrá jako staronový nováček vstoupila do přeboru rázným krokem a má na 4. místě 4 body. Od 5. místa do 10. místa jsou mužstva se 3 body. Modlany nepotvrdily vítězství ve Štětí a doma padly s Žatcem. Litoměřicko B přehrálo </a:t>
            </a:r>
            <a:r>
              <a:rPr lang="cs-CZ" sz="1100" dirty="0" err="1" smtClean="0">
                <a:latin typeface="Arial" panose="020B0604020202020204" pitchFamily="34" charset="0"/>
                <a:cs typeface="Arial" panose="020B0604020202020204" pitchFamily="34" charset="0"/>
              </a:rPr>
              <a:t>Srbici</a:t>
            </a:r>
            <a:r>
              <a:rPr lang="cs-CZ" sz="1100" dirty="0" smtClean="0">
                <a:latin typeface="Arial" panose="020B0604020202020204" pitchFamily="34" charset="0"/>
                <a:cs typeface="Arial" panose="020B0604020202020204" pitchFamily="34" charset="0"/>
              </a:rPr>
              <a:t>, která se s 1 bodem krčí na 15. místě. 3 body na 7. místě má nováček Perštejn, který má ve svém středu zkušené borce a přehrát ho nebude jednoduché. </a:t>
            </a:r>
            <a:r>
              <a:rPr lang="cs-CZ" sz="1100" dirty="0" err="1" smtClean="0">
                <a:latin typeface="Arial" panose="020B0604020202020204" pitchFamily="34" charset="0"/>
                <a:cs typeface="Arial" panose="020B0604020202020204" pitchFamily="34" charset="0"/>
              </a:rPr>
              <a:t>Brná</a:t>
            </a:r>
            <a:r>
              <a:rPr lang="cs-CZ" sz="1100" dirty="0" smtClean="0">
                <a:latin typeface="Arial" panose="020B0604020202020204" pitchFamily="34" charset="0"/>
                <a:cs typeface="Arial" panose="020B0604020202020204" pitchFamily="34" charset="0"/>
              </a:rPr>
              <a:t> bez výhry, ale i prohry má po 2 penaltových rozstřelech 3 body. Pak je tu náš tým Štětí, který doma prohrál a venku v Jiřetíně vyhrál. 3 body ve 2 domácích zápasech získal </a:t>
            </a:r>
            <a:r>
              <a:rPr lang="cs-CZ" sz="1100" dirty="0" err="1" smtClean="0">
                <a:latin typeface="Arial" panose="020B0604020202020204" pitchFamily="34" charset="0"/>
                <a:cs typeface="Arial" panose="020B0604020202020204" pitchFamily="34" charset="0"/>
              </a:rPr>
              <a:t>Vílémov</a:t>
            </a:r>
            <a:r>
              <a:rPr lang="cs-CZ" sz="1100" dirty="0" smtClean="0">
                <a:latin typeface="Arial" panose="020B0604020202020204" pitchFamily="34" charset="0"/>
                <a:cs typeface="Arial" panose="020B0604020202020204" pitchFamily="34" charset="0"/>
              </a:rPr>
              <a:t>.  2 body má 11. Bílina a stejně tak Krupka , což se asi nečekalo. K 2 bodovým patří i další nováček Kadaň. Na posledních 3 místech jsou 1 bodové týmy. Sdružený tým Horní Jiřetín/Litvínov, Srbice, o které jsme se již zmiňovali a poslední z nováčků FK Jílové. </a:t>
            </a:r>
          </a:p>
        </p:txBody>
      </p:sp>
      <p:pic>
        <p:nvPicPr>
          <p:cNvPr id="11" name="Obrázek 10"/>
          <p:cNvPicPr>
            <a:picLocks noChangeAspect="1"/>
          </p:cNvPicPr>
          <p:nvPr/>
        </p:nvPicPr>
        <p:blipFill>
          <a:blip r:embed="rId3"/>
          <a:stretch>
            <a:fillRect/>
          </a:stretch>
        </p:blipFill>
        <p:spPr>
          <a:xfrm>
            <a:off x="216000" y="1110031"/>
            <a:ext cx="4658394" cy="2308887"/>
          </a:xfrm>
          <a:prstGeom prst="rect">
            <a:avLst/>
          </a:prstGeom>
          <a:ln w="66675">
            <a:solidFill>
              <a:schemeClr val="accent6">
                <a:lumMod val="50000"/>
              </a:schemeClr>
            </a:solidFill>
          </a:ln>
        </p:spPr>
      </p:pic>
      <p:pic>
        <p:nvPicPr>
          <p:cNvPr id="12" name="Obrázek 11"/>
          <p:cNvPicPr>
            <a:picLocks noChangeAspect="1"/>
          </p:cNvPicPr>
          <p:nvPr/>
        </p:nvPicPr>
        <p:blipFill>
          <a:blip r:embed="rId4"/>
          <a:stretch>
            <a:fillRect/>
          </a:stretch>
        </p:blipFill>
        <p:spPr>
          <a:xfrm>
            <a:off x="515013" y="3989914"/>
            <a:ext cx="4191000" cy="2466975"/>
          </a:xfrm>
          <a:prstGeom prst="rect">
            <a:avLst/>
          </a:prstGeom>
        </p:spPr>
      </p:pic>
      <p:sp>
        <p:nvSpPr>
          <p:cNvPr id="13" name="Obdélník 12"/>
          <p:cNvSpPr/>
          <p:nvPr/>
        </p:nvSpPr>
        <p:spPr>
          <a:xfrm>
            <a:off x="384382" y="153865"/>
            <a:ext cx="4321631" cy="584775"/>
          </a:xfrm>
          <a:prstGeom prst="rect">
            <a:avLst/>
          </a:prstGeom>
          <a:solidFill>
            <a:schemeClr val="bg2">
              <a:lumMod val="20000"/>
              <a:lumOff val="80000"/>
            </a:schemeClr>
          </a:solidFill>
          <a:ln w="53975">
            <a:solidFill>
              <a:schemeClr val="tx1"/>
            </a:solidFill>
          </a:ln>
        </p:spPr>
        <p:txBody>
          <a:bodyPr wrap="none" lIns="91440" tIns="45720" rIns="91440" bIns="45720">
            <a:spAutoFit/>
          </a:bodyPr>
          <a:lstStyle/>
          <a:p>
            <a:pPr algn="ctr"/>
            <a:r>
              <a:rPr lang="cs-CZ" sz="3200" b="1" cap="none" spc="0" dirty="0" smtClean="0">
                <a:ln w="22225">
                  <a:solidFill>
                    <a:schemeClr val="accent2"/>
                  </a:solidFill>
                  <a:prstDash val="solid"/>
                </a:ln>
                <a:solidFill>
                  <a:schemeClr val="accent2">
                    <a:lumMod val="40000"/>
                    <a:lumOff val="60000"/>
                  </a:schemeClr>
                </a:solidFill>
                <a:effectLst/>
              </a:rPr>
              <a:t>Děkujeme partnerům</a:t>
            </a:r>
            <a:endParaRPr lang="cs-CZ" sz="32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p>
        </p:txBody>
      </p:sp>
      <p:graphicFrame>
        <p:nvGraphicFramePr>
          <p:cNvPr id="6" name="Tabulka 5"/>
          <p:cNvGraphicFramePr>
            <a:graphicFrameLocks noGrp="1"/>
          </p:cNvGraphicFramePr>
          <p:nvPr>
            <p:extLst>
              <p:ext uri="{D42A27DB-BD31-4B8C-83A1-F6EECF244321}">
                <p14:modId xmlns:p14="http://schemas.microsoft.com/office/powerpoint/2010/main" val="3543972773"/>
              </p:ext>
            </p:extLst>
          </p:nvPr>
        </p:nvGraphicFramePr>
        <p:xfrm>
          <a:off x="71985" y="1162674"/>
          <a:ext cx="4694401" cy="5656992"/>
        </p:xfrm>
        <a:graphic>
          <a:graphicData uri="http://schemas.openxmlformats.org/drawingml/2006/table">
            <a:tbl>
              <a:tblPr/>
              <a:tblGrid>
                <a:gridCol w="1787304">
                  <a:extLst>
                    <a:ext uri="{9D8B030D-6E8A-4147-A177-3AD203B41FA5}">
                      <a16:colId xmlns:a16="http://schemas.microsoft.com/office/drawing/2014/main" val="4177017248"/>
                    </a:ext>
                  </a:extLst>
                </a:gridCol>
                <a:gridCol w="2907097">
                  <a:extLst>
                    <a:ext uri="{9D8B030D-6E8A-4147-A177-3AD203B41FA5}">
                      <a16:colId xmlns:a16="http://schemas.microsoft.com/office/drawing/2014/main" val="4113397658"/>
                    </a:ext>
                  </a:extLst>
                </a:gridCol>
              </a:tblGrid>
              <a:tr h="207070">
                <a:tc gridSpan="2">
                  <a:txBody>
                    <a:bodyPr/>
                    <a:lstStyle/>
                    <a:p>
                      <a:pPr algn="ctr" fontAlgn="ctr"/>
                      <a:r>
                        <a:rPr lang="cs-CZ" sz="1400" b="1" i="0" u="none" strike="noStrike" dirty="0">
                          <a:solidFill>
                            <a:srgbClr val="6600CC"/>
                          </a:solidFill>
                          <a:effectLst/>
                          <a:latin typeface="Arial Black" panose="020B0A04020102020204" pitchFamily="34" charset="0"/>
                        </a:rPr>
                        <a:t>3. kolo Ústeckého přeboru dospělých</a:t>
                      </a:r>
                    </a:p>
                  </a:txBody>
                  <a:tcPr marL="7784" marR="7784" marT="778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cs-CZ"/>
                    </a:p>
                  </a:txBody>
                  <a:tcPr/>
                </a:tc>
                <a:extLst>
                  <a:ext uri="{0D108BD9-81ED-4DB2-BD59-A6C34878D82A}">
                    <a16:rowId xmlns:a16="http://schemas.microsoft.com/office/drawing/2014/main" val="945631623"/>
                  </a:ext>
                </a:extLst>
              </a:tr>
              <a:tr h="164408">
                <a:tc>
                  <a:txBody>
                    <a:bodyPr/>
                    <a:lstStyle/>
                    <a:p>
                      <a:pPr algn="ctr" fontAlgn="ctr"/>
                      <a:r>
                        <a:rPr lang="pl-PL" sz="1100" b="1" i="0" u="none" strike="noStrike" dirty="0">
                          <a:solidFill>
                            <a:srgbClr val="1A2C37"/>
                          </a:solidFill>
                          <a:effectLst/>
                          <a:latin typeface="Arial" panose="020B0604020202020204" pitchFamily="34" charset="0"/>
                          <a:cs typeface="Arial" panose="020B0604020202020204" pitchFamily="34" charset="0"/>
                        </a:rPr>
                        <a:t>Sobota 26. 8. 2017 10:15</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1A2C37"/>
                          </a:solidFill>
                          <a:effectLst/>
                          <a:latin typeface="Arial" panose="020B0604020202020204" pitchFamily="34" charset="0"/>
                          <a:cs typeface="Arial" panose="020B0604020202020204" pitchFamily="34" charset="0"/>
                        </a:rPr>
                        <a:t>Mostecký FK - FK Litoměřicko B</a:t>
                      </a: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463578506"/>
                  </a:ext>
                </a:extLst>
              </a:tr>
              <a:tr h="321231">
                <a:tc>
                  <a:txBody>
                    <a:bodyPr/>
                    <a:lstStyle/>
                    <a:p>
                      <a:pPr algn="ctr" fontAlgn="ctr"/>
                      <a:endParaRPr lang="pl-PL" sz="1100" b="1" i="0" u="none" strike="noStrike" dirty="0">
                        <a:solidFill>
                          <a:srgbClr val="1A2C37"/>
                        </a:solidFill>
                        <a:effectLst/>
                        <a:latin typeface="Arial" panose="020B0604020202020204" pitchFamily="34" charset="0"/>
                        <a:cs typeface="Arial" panose="020B0604020202020204" pitchFamily="34" charset="0"/>
                      </a:endParaRPr>
                    </a:p>
                    <a:p>
                      <a:pPr algn="ctr" fontAlgn="ctr"/>
                      <a:r>
                        <a:rPr lang="pl-PL" sz="1100" b="1" i="0" u="none" strike="noStrike" dirty="0">
                          <a:solidFill>
                            <a:srgbClr val="1A2C37"/>
                          </a:solidFill>
                          <a:effectLst/>
                          <a:latin typeface="Arial" panose="020B0604020202020204" pitchFamily="34" charset="0"/>
                          <a:cs typeface="Arial" panose="020B0604020202020204" pitchFamily="34" charset="0"/>
                        </a:rPr>
                        <a:t>Sobota 26. 8. 2017 10:15</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1A2C37"/>
                          </a:solidFill>
                          <a:effectLst/>
                          <a:latin typeface="Arial" panose="020B0604020202020204" pitchFamily="34" charset="0"/>
                          <a:cs typeface="Arial" panose="020B0604020202020204" pitchFamily="34" charset="0"/>
                        </a:rPr>
                        <a:t>FK </a:t>
                      </a:r>
                      <a:r>
                        <a:rPr lang="cs-CZ" sz="1100" b="1" i="0" u="none" strike="noStrike" dirty="0" err="1">
                          <a:solidFill>
                            <a:srgbClr val="1A2C37"/>
                          </a:solidFill>
                          <a:effectLst/>
                          <a:latin typeface="Arial" panose="020B0604020202020204" pitchFamily="34" charset="0"/>
                          <a:cs typeface="Arial" panose="020B0604020202020204" pitchFamily="34" charset="0"/>
                        </a:rPr>
                        <a:t>Tatran</a:t>
                      </a:r>
                      <a:r>
                        <a:rPr lang="cs-CZ" sz="1100" b="1" i="0" u="none" strike="noStrike" dirty="0">
                          <a:solidFill>
                            <a:srgbClr val="1A2C37"/>
                          </a:solidFill>
                          <a:effectLst/>
                          <a:latin typeface="Arial" panose="020B0604020202020204" pitchFamily="34" charset="0"/>
                          <a:cs typeface="Arial" panose="020B0604020202020204" pitchFamily="34" charset="0"/>
                        </a:rPr>
                        <a:t> Kadaň - SK STAP-Vilémov</a:t>
                      </a: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211592373"/>
                  </a:ext>
                </a:extLst>
              </a:tr>
              <a:tr h="349771">
                <a:tc>
                  <a:txBody>
                    <a:bodyPr/>
                    <a:lstStyle/>
                    <a:p>
                      <a:pPr algn="ctr" fontAlgn="ctr"/>
                      <a:endParaRPr lang="pl-PL" sz="1200" b="1" i="0" u="none" strike="noStrike" dirty="0">
                        <a:solidFill>
                          <a:srgbClr val="1A2C37"/>
                        </a:solidFill>
                        <a:effectLst/>
                        <a:latin typeface="Arial" panose="020B0604020202020204" pitchFamily="34" charset="0"/>
                        <a:cs typeface="Arial" panose="020B0604020202020204" pitchFamily="34" charset="0"/>
                      </a:endParaRPr>
                    </a:p>
                    <a:p>
                      <a:pPr algn="ctr" fontAlgn="ctr"/>
                      <a:r>
                        <a:rPr lang="pl-PL" sz="1200" b="1" i="0" u="none" strike="noStrike" dirty="0">
                          <a:solidFill>
                            <a:srgbClr val="1A2C37"/>
                          </a:solidFill>
                          <a:effectLst/>
                          <a:latin typeface="Arial" panose="020B0604020202020204" pitchFamily="34" charset="0"/>
                          <a:cs typeface="Arial" panose="020B0604020202020204" pitchFamily="34" charset="0"/>
                        </a:rPr>
                        <a:t>Sobota 26. 8. 2017 10:15</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1A2C37"/>
                          </a:solidFill>
                          <a:effectLst/>
                          <a:latin typeface="Arial" panose="020B0604020202020204" pitchFamily="34" charset="0"/>
                          <a:cs typeface="Arial" panose="020B0604020202020204" pitchFamily="34" charset="0"/>
                        </a:rPr>
                        <a:t>SK Štětí - FK Neštěmice</a:t>
                      </a: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244577054"/>
                  </a:ext>
                </a:extLst>
              </a:tr>
              <a:tr h="321231">
                <a:tc>
                  <a:txBody>
                    <a:bodyPr/>
                    <a:lstStyle/>
                    <a:p>
                      <a:pPr algn="ctr" fontAlgn="ctr"/>
                      <a:endParaRPr lang="pl-PL" sz="1100" b="1" i="0" u="none" strike="noStrike" dirty="0">
                        <a:solidFill>
                          <a:srgbClr val="1A2C37"/>
                        </a:solidFill>
                        <a:effectLst/>
                        <a:latin typeface="Arial" panose="020B0604020202020204" pitchFamily="34" charset="0"/>
                        <a:cs typeface="Arial" panose="020B0604020202020204" pitchFamily="34" charset="0"/>
                      </a:endParaRPr>
                    </a:p>
                    <a:p>
                      <a:pPr algn="ctr" fontAlgn="ctr"/>
                      <a:r>
                        <a:rPr lang="pl-PL" sz="1100" b="1" i="0" u="none" strike="noStrike" dirty="0">
                          <a:solidFill>
                            <a:srgbClr val="1A2C37"/>
                          </a:solidFill>
                          <a:effectLst/>
                          <a:latin typeface="Arial" panose="020B0604020202020204" pitchFamily="34" charset="0"/>
                          <a:cs typeface="Arial" panose="020B0604020202020204" pitchFamily="34" charset="0"/>
                        </a:rPr>
                        <a:t>Sobota 26. 8. 2017 15:00</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1A2C37"/>
                          </a:solidFill>
                          <a:effectLst/>
                          <a:latin typeface="Arial" panose="020B0604020202020204" pitchFamily="34" charset="0"/>
                          <a:cs typeface="Arial" panose="020B0604020202020204" pitchFamily="34" charset="0"/>
                        </a:rPr>
                        <a:t>FK Bílina - FK Jílové</a:t>
                      </a: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10822536"/>
                  </a:ext>
                </a:extLst>
              </a:tr>
              <a:tr h="321231">
                <a:tc>
                  <a:txBody>
                    <a:bodyPr/>
                    <a:lstStyle/>
                    <a:p>
                      <a:pPr algn="ctr" fontAlgn="ctr"/>
                      <a:endParaRPr lang="pl-PL" sz="1100" b="1" i="0" u="none" strike="noStrike">
                        <a:solidFill>
                          <a:srgbClr val="1A2C37"/>
                        </a:solidFill>
                        <a:effectLst/>
                        <a:latin typeface="Arial" panose="020B0604020202020204" pitchFamily="34" charset="0"/>
                        <a:cs typeface="Arial" panose="020B0604020202020204" pitchFamily="34" charset="0"/>
                      </a:endParaRPr>
                    </a:p>
                    <a:p>
                      <a:pPr algn="ctr" fontAlgn="ctr"/>
                      <a:r>
                        <a:rPr lang="pl-PL" sz="1100" b="1" i="0" u="none" strike="noStrike">
                          <a:solidFill>
                            <a:srgbClr val="1A2C37"/>
                          </a:solidFill>
                          <a:effectLst/>
                          <a:latin typeface="Arial" panose="020B0604020202020204" pitchFamily="34" charset="0"/>
                          <a:cs typeface="Arial" panose="020B0604020202020204" pitchFamily="34" charset="0"/>
                        </a:rPr>
                        <a:t>Sobota 26. 8. 2017 17:00</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1A2C37"/>
                          </a:solidFill>
                          <a:effectLst/>
                          <a:latin typeface="Arial" panose="020B0604020202020204" pitchFamily="34" charset="0"/>
                          <a:cs typeface="Arial" panose="020B0604020202020204" pitchFamily="34" charset="0"/>
                        </a:rPr>
                        <a:t>SK </a:t>
                      </a:r>
                      <a:r>
                        <a:rPr lang="cs-CZ" sz="1100" b="1" i="0" u="none" strike="noStrike" dirty="0" err="1">
                          <a:solidFill>
                            <a:srgbClr val="1A2C37"/>
                          </a:solidFill>
                          <a:effectLst/>
                          <a:latin typeface="Arial" panose="020B0604020202020204" pitchFamily="34" charset="0"/>
                          <a:cs typeface="Arial" panose="020B0604020202020204" pitchFamily="34" charset="0"/>
                        </a:rPr>
                        <a:t>Brná</a:t>
                      </a:r>
                      <a:r>
                        <a:rPr lang="cs-CZ" sz="1100" b="1" i="0" u="none" strike="noStrike" dirty="0">
                          <a:solidFill>
                            <a:srgbClr val="1A2C37"/>
                          </a:solidFill>
                          <a:effectLst/>
                          <a:latin typeface="Arial" panose="020B0604020202020204" pitchFamily="34" charset="0"/>
                          <a:cs typeface="Arial" panose="020B0604020202020204" pitchFamily="34" charset="0"/>
                        </a:rPr>
                        <a:t> - FK Jiskra Modrá</a:t>
                      </a: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29018655"/>
                  </a:ext>
                </a:extLst>
              </a:tr>
              <a:tr h="321231">
                <a:tc>
                  <a:txBody>
                    <a:bodyPr/>
                    <a:lstStyle/>
                    <a:p>
                      <a:pPr algn="ctr" fontAlgn="ctr"/>
                      <a:endParaRPr lang="pl-PL" sz="1100" b="1" i="0" u="none" strike="noStrike">
                        <a:solidFill>
                          <a:srgbClr val="1A2C37"/>
                        </a:solidFill>
                        <a:effectLst/>
                        <a:latin typeface="Arial" panose="020B0604020202020204" pitchFamily="34" charset="0"/>
                        <a:cs typeface="Arial" panose="020B0604020202020204" pitchFamily="34" charset="0"/>
                      </a:endParaRPr>
                    </a:p>
                    <a:p>
                      <a:pPr algn="ctr" fontAlgn="ctr"/>
                      <a:r>
                        <a:rPr lang="pl-PL" sz="1100" b="1" i="0" u="none" strike="noStrike">
                          <a:solidFill>
                            <a:srgbClr val="1A2C37"/>
                          </a:solidFill>
                          <a:effectLst/>
                          <a:latin typeface="Arial" panose="020B0604020202020204" pitchFamily="34" charset="0"/>
                          <a:cs typeface="Arial" panose="020B0604020202020204" pitchFamily="34" charset="0"/>
                        </a:rPr>
                        <a:t>Sobota 26. 8. 2017 17:00</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1A2C37"/>
                          </a:solidFill>
                          <a:effectLst/>
                          <a:latin typeface="Arial" panose="020B0604020202020204" pitchFamily="34" charset="0"/>
                          <a:cs typeface="Arial" panose="020B0604020202020204" pitchFamily="34" charset="0"/>
                        </a:rPr>
                        <a:t>FK Slavoj Žatec - TJ </a:t>
                      </a:r>
                      <a:r>
                        <a:rPr lang="cs-CZ" sz="1100" b="1" i="0" u="none" strike="noStrike" dirty="0" err="1">
                          <a:solidFill>
                            <a:srgbClr val="1A2C37"/>
                          </a:solidFill>
                          <a:effectLst/>
                          <a:latin typeface="Arial" panose="020B0604020202020204" pitchFamily="34" charset="0"/>
                          <a:cs typeface="Arial" panose="020B0604020202020204" pitchFamily="34" charset="0"/>
                        </a:rPr>
                        <a:t>H.Jiřetín</a:t>
                      </a:r>
                      <a:r>
                        <a:rPr lang="cs-CZ" sz="1100" b="1" i="0" u="none" strike="noStrike" dirty="0">
                          <a:solidFill>
                            <a:srgbClr val="1A2C37"/>
                          </a:solidFill>
                          <a:effectLst/>
                          <a:latin typeface="Arial" panose="020B0604020202020204" pitchFamily="34" charset="0"/>
                          <a:cs typeface="Arial" panose="020B0604020202020204" pitchFamily="34" charset="0"/>
                        </a:rPr>
                        <a:t>/FK Litvínov</a:t>
                      </a: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747136060"/>
                  </a:ext>
                </a:extLst>
              </a:tr>
              <a:tr h="321231">
                <a:tc>
                  <a:txBody>
                    <a:bodyPr/>
                    <a:lstStyle/>
                    <a:p>
                      <a:pPr algn="ctr" fontAlgn="ctr"/>
                      <a:endParaRPr lang="pl-PL" sz="1100" b="1" i="0" u="none" strike="noStrike">
                        <a:solidFill>
                          <a:srgbClr val="1A2C37"/>
                        </a:solidFill>
                        <a:effectLst/>
                        <a:latin typeface="Arial" panose="020B0604020202020204" pitchFamily="34" charset="0"/>
                        <a:cs typeface="Arial" panose="020B0604020202020204" pitchFamily="34" charset="0"/>
                      </a:endParaRPr>
                    </a:p>
                    <a:p>
                      <a:pPr algn="ctr" fontAlgn="ctr"/>
                      <a:r>
                        <a:rPr lang="pl-PL" sz="1100" b="1" i="0" u="none" strike="noStrike">
                          <a:solidFill>
                            <a:srgbClr val="1A2C37"/>
                          </a:solidFill>
                          <a:effectLst/>
                          <a:latin typeface="Arial" panose="020B0604020202020204" pitchFamily="34" charset="0"/>
                          <a:cs typeface="Arial" panose="020B0604020202020204" pitchFamily="34" charset="0"/>
                        </a:rPr>
                        <a:t>Sobota 26. 8. 2017 17:00</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pl-PL" sz="1100" b="1" i="0" u="none" strike="noStrike" dirty="0">
                          <a:solidFill>
                            <a:srgbClr val="1A2C37"/>
                          </a:solidFill>
                          <a:effectLst/>
                          <a:latin typeface="Arial" panose="020B0604020202020204" pitchFamily="34" charset="0"/>
                          <a:cs typeface="Arial" panose="020B0604020202020204" pitchFamily="34" charset="0"/>
                        </a:rPr>
                        <a:t>TJ Krupka - SK Baník Modlany</a:t>
                      </a: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638615351"/>
                  </a:ext>
                </a:extLst>
              </a:tr>
              <a:tr h="321231">
                <a:tc>
                  <a:txBody>
                    <a:bodyPr/>
                    <a:lstStyle/>
                    <a:p>
                      <a:pPr algn="ctr" fontAlgn="ctr"/>
                      <a:endParaRPr lang="pl-PL" sz="1100" b="1" i="0" u="none" strike="noStrike" dirty="0">
                        <a:solidFill>
                          <a:srgbClr val="1A2C37"/>
                        </a:solidFill>
                        <a:effectLst/>
                        <a:latin typeface="Arial" panose="020B0604020202020204" pitchFamily="34" charset="0"/>
                        <a:cs typeface="Arial" panose="020B0604020202020204" pitchFamily="34" charset="0"/>
                      </a:endParaRPr>
                    </a:p>
                    <a:p>
                      <a:pPr algn="ctr" fontAlgn="ctr"/>
                      <a:r>
                        <a:rPr lang="pl-PL" sz="1100" b="1" i="0" u="none" strike="noStrike" dirty="0">
                          <a:solidFill>
                            <a:srgbClr val="1A2C37"/>
                          </a:solidFill>
                          <a:effectLst/>
                          <a:latin typeface="Arial" panose="020B0604020202020204" pitchFamily="34" charset="0"/>
                          <a:cs typeface="Arial" panose="020B0604020202020204" pitchFamily="34" charset="0"/>
                        </a:rPr>
                        <a:t>Sobota 26. 8. 2017 17:00</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1A2C37"/>
                          </a:solidFill>
                          <a:effectLst/>
                          <a:latin typeface="Arial" panose="020B0604020202020204" pitchFamily="34" charset="0"/>
                          <a:cs typeface="Arial" panose="020B0604020202020204" pitchFamily="34" charset="0"/>
                        </a:rPr>
                        <a:t>TJ Sokol Srbice - TJ Spartak Perštejn</a:t>
                      </a: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473051535"/>
                  </a:ext>
                </a:extLst>
              </a:tr>
              <a:tr h="207070">
                <a:tc gridSpan="2">
                  <a:txBody>
                    <a:bodyPr/>
                    <a:lstStyle/>
                    <a:p>
                      <a:pPr algn="ctr" fontAlgn="ctr"/>
                      <a:r>
                        <a:rPr lang="cs-CZ" sz="1400" b="1" i="0" u="none" strike="noStrike" dirty="0">
                          <a:solidFill>
                            <a:srgbClr val="6600CC"/>
                          </a:solidFill>
                          <a:effectLst/>
                          <a:latin typeface="Arial Black" panose="020B0A04020102020204" pitchFamily="34" charset="0"/>
                        </a:rPr>
                        <a:t>4. kolo Ústeckého přeboru dospělých</a:t>
                      </a:r>
                    </a:p>
                  </a:txBody>
                  <a:tcPr marL="7784" marR="7784" marT="778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extLst>
                  <a:ext uri="{0D108BD9-81ED-4DB2-BD59-A6C34878D82A}">
                    <a16:rowId xmlns:a16="http://schemas.microsoft.com/office/drawing/2014/main" val="3001905684"/>
                  </a:ext>
                </a:extLst>
              </a:tr>
              <a:tr h="164408">
                <a:tc>
                  <a:txBody>
                    <a:bodyPr/>
                    <a:lstStyle/>
                    <a:p>
                      <a:pPr algn="ctr" fontAlgn="ctr"/>
                      <a:r>
                        <a:rPr lang="pl-PL" sz="1100" b="1" i="0" u="none" strike="noStrike" dirty="0">
                          <a:solidFill>
                            <a:srgbClr val="1A2C37"/>
                          </a:solidFill>
                          <a:effectLst/>
                          <a:latin typeface="Arial" panose="020B0604020202020204" pitchFamily="34" charset="0"/>
                          <a:cs typeface="Arial" panose="020B0604020202020204" pitchFamily="34" charset="0"/>
                        </a:rPr>
                        <a:t>Sobota 2. 9. 2017 10:15</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1A2C37"/>
                          </a:solidFill>
                          <a:effectLst/>
                          <a:latin typeface="Arial" panose="020B0604020202020204" pitchFamily="34" charset="0"/>
                          <a:cs typeface="Arial" panose="020B0604020202020204" pitchFamily="34" charset="0"/>
                        </a:rPr>
                        <a:t>SK Baník Modlany - TJ Sokol Srbice</a:t>
                      </a: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284030363"/>
                  </a:ext>
                </a:extLst>
              </a:tr>
              <a:tr h="321231">
                <a:tc>
                  <a:txBody>
                    <a:bodyPr/>
                    <a:lstStyle/>
                    <a:p>
                      <a:pPr algn="ctr" fontAlgn="ctr"/>
                      <a:endParaRPr lang="pl-PL" sz="1100" b="1" i="0" u="none" strike="noStrike">
                        <a:solidFill>
                          <a:srgbClr val="1A2C37"/>
                        </a:solidFill>
                        <a:effectLst/>
                        <a:latin typeface="Arial" panose="020B0604020202020204" pitchFamily="34" charset="0"/>
                        <a:cs typeface="Arial" panose="020B0604020202020204" pitchFamily="34" charset="0"/>
                      </a:endParaRPr>
                    </a:p>
                    <a:p>
                      <a:pPr algn="ctr" fontAlgn="ctr"/>
                      <a:r>
                        <a:rPr lang="pl-PL" sz="1100" b="1" i="0" u="none" strike="noStrike">
                          <a:solidFill>
                            <a:srgbClr val="1A2C37"/>
                          </a:solidFill>
                          <a:effectLst/>
                          <a:latin typeface="Arial" panose="020B0604020202020204" pitchFamily="34" charset="0"/>
                          <a:cs typeface="Arial" panose="020B0604020202020204" pitchFamily="34" charset="0"/>
                        </a:rPr>
                        <a:t>Sobota 2. 9. 2017 10:15</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1A2C37"/>
                          </a:solidFill>
                          <a:effectLst/>
                          <a:latin typeface="Arial" panose="020B0604020202020204" pitchFamily="34" charset="0"/>
                          <a:cs typeface="Arial" panose="020B0604020202020204" pitchFamily="34" charset="0"/>
                        </a:rPr>
                        <a:t>Mostecký FK - FK </a:t>
                      </a:r>
                      <a:r>
                        <a:rPr lang="cs-CZ" sz="1100" b="1" i="0" u="none" strike="noStrike" dirty="0" err="1">
                          <a:solidFill>
                            <a:srgbClr val="1A2C37"/>
                          </a:solidFill>
                          <a:effectLst/>
                          <a:latin typeface="Arial" panose="020B0604020202020204" pitchFamily="34" charset="0"/>
                          <a:cs typeface="Arial" panose="020B0604020202020204" pitchFamily="34" charset="0"/>
                        </a:rPr>
                        <a:t>Tatran</a:t>
                      </a:r>
                      <a:r>
                        <a:rPr lang="cs-CZ" sz="1100" b="1" i="0" u="none" strike="noStrike" dirty="0">
                          <a:solidFill>
                            <a:srgbClr val="1A2C37"/>
                          </a:solidFill>
                          <a:effectLst/>
                          <a:latin typeface="Arial" panose="020B0604020202020204" pitchFamily="34" charset="0"/>
                          <a:cs typeface="Arial" panose="020B0604020202020204" pitchFamily="34" charset="0"/>
                        </a:rPr>
                        <a:t> Kadaň</a:t>
                      </a: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231661346"/>
                  </a:ext>
                </a:extLst>
              </a:tr>
              <a:tr h="321231">
                <a:tc>
                  <a:txBody>
                    <a:bodyPr/>
                    <a:lstStyle/>
                    <a:p>
                      <a:pPr algn="ctr" fontAlgn="ctr"/>
                      <a:endParaRPr lang="pl-PL" sz="1100" b="1" i="0" u="none" strike="noStrike">
                        <a:solidFill>
                          <a:srgbClr val="1A2C37"/>
                        </a:solidFill>
                        <a:effectLst/>
                        <a:latin typeface="Arial" panose="020B0604020202020204" pitchFamily="34" charset="0"/>
                        <a:cs typeface="Arial" panose="020B0604020202020204" pitchFamily="34" charset="0"/>
                      </a:endParaRPr>
                    </a:p>
                    <a:p>
                      <a:pPr algn="ctr" fontAlgn="ctr"/>
                      <a:r>
                        <a:rPr lang="pl-PL" sz="1100" b="1" i="0" u="none" strike="noStrike">
                          <a:solidFill>
                            <a:srgbClr val="1A2C37"/>
                          </a:solidFill>
                          <a:effectLst/>
                          <a:latin typeface="Arial" panose="020B0604020202020204" pitchFamily="34" charset="0"/>
                          <a:cs typeface="Arial" panose="020B0604020202020204" pitchFamily="34" charset="0"/>
                        </a:rPr>
                        <a:t>Sobota 2. 9. 2017 14:30</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1A2C37"/>
                          </a:solidFill>
                          <a:effectLst/>
                          <a:latin typeface="Arial" panose="020B0604020202020204" pitchFamily="34" charset="0"/>
                          <a:cs typeface="Arial" panose="020B0604020202020204" pitchFamily="34" charset="0"/>
                        </a:rPr>
                        <a:t>FK Litoměřicko B - TJ Spartak Perštejn</a:t>
                      </a: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968876212"/>
                  </a:ext>
                </a:extLst>
              </a:tr>
              <a:tr h="321231">
                <a:tc>
                  <a:txBody>
                    <a:bodyPr/>
                    <a:lstStyle/>
                    <a:p>
                      <a:pPr algn="ctr" fontAlgn="ctr"/>
                      <a:endParaRPr lang="pl-PL" sz="1100" b="1" i="0" u="none" strike="noStrike">
                        <a:solidFill>
                          <a:srgbClr val="1A2C37"/>
                        </a:solidFill>
                        <a:effectLst/>
                        <a:latin typeface="Arial" panose="020B0604020202020204" pitchFamily="34" charset="0"/>
                        <a:cs typeface="Arial" panose="020B0604020202020204" pitchFamily="34" charset="0"/>
                      </a:endParaRPr>
                    </a:p>
                    <a:p>
                      <a:pPr algn="ctr" fontAlgn="ctr"/>
                      <a:r>
                        <a:rPr lang="pl-PL" sz="1100" b="1" i="0" u="none" strike="noStrike">
                          <a:solidFill>
                            <a:srgbClr val="1A2C37"/>
                          </a:solidFill>
                          <a:effectLst/>
                          <a:latin typeface="Arial" panose="020B0604020202020204" pitchFamily="34" charset="0"/>
                          <a:cs typeface="Arial" panose="020B0604020202020204" pitchFamily="34" charset="0"/>
                        </a:rPr>
                        <a:t>Sobota 2. 9. 2017 17:00</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1A2C37"/>
                          </a:solidFill>
                          <a:effectLst/>
                          <a:latin typeface="Arial" panose="020B0604020202020204" pitchFamily="34" charset="0"/>
                          <a:cs typeface="Arial" panose="020B0604020202020204" pitchFamily="34" charset="0"/>
                        </a:rPr>
                        <a:t>TJ  </a:t>
                      </a:r>
                      <a:r>
                        <a:rPr lang="cs-CZ" sz="1100" b="1" i="0" u="none" strike="noStrike" dirty="0" err="1">
                          <a:solidFill>
                            <a:srgbClr val="1A2C37"/>
                          </a:solidFill>
                          <a:effectLst/>
                          <a:latin typeface="Arial" panose="020B0604020202020204" pitchFamily="34" charset="0"/>
                          <a:cs typeface="Arial" panose="020B0604020202020204" pitchFamily="34" charset="0"/>
                        </a:rPr>
                        <a:t>H.Jiřetín</a:t>
                      </a:r>
                      <a:r>
                        <a:rPr lang="cs-CZ" sz="1100" b="1" i="0" u="none" strike="noStrike" dirty="0">
                          <a:solidFill>
                            <a:srgbClr val="1A2C37"/>
                          </a:solidFill>
                          <a:effectLst/>
                          <a:latin typeface="Arial" panose="020B0604020202020204" pitchFamily="34" charset="0"/>
                          <a:cs typeface="Arial" panose="020B0604020202020204" pitchFamily="34" charset="0"/>
                        </a:rPr>
                        <a:t>/FK Litvínov - TJ Krupka</a:t>
                      </a: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673483831"/>
                  </a:ext>
                </a:extLst>
              </a:tr>
              <a:tr h="321231">
                <a:tc>
                  <a:txBody>
                    <a:bodyPr/>
                    <a:lstStyle/>
                    <a:p>
                      <a:pPr algn="ctr" fontAlgn="ctr"/>
                      <a:endParaRPr lang="pl-PL" sz="1100" b="1" i="0" u="none" strike="noStrike">
                        <a:solidFill>
                          <a:srgbClr val="1A2C37"/>
                        </a:solidFill>
                        <a:effectLst/>
                        <a:latin typeface="Arial" panose="020B0604020202020204" pitchFamily="34" charset="0"/>
                        <a:cs typeface="Arial" panose="020B0604020202020204" pitchFamily="34" charset="0"/>
                      </a:endParaRPr>
                    </a:p>
                    <a:p>
                      <a:pPr algn="ctr" fontAlgn="ctr"/>
                      <a:r>
                        <a:rPr lang="pl-PL" sz="1100" b="1" i="0" u="none" strike="noStrike">
                          <a:solidFill>
                            <a:srgbClr val="1A2C37"/>
                          </a:solidFill>
                          <a:effectLst/>
                          <a:latin typeface="Arial" panose="020B0604020202020204" pitchFamily="34" charset="0"/>
                          <a:cs typeface="Arial" panose="020B0604020202020204" pitchFamily="34" charset="0"/>
                        </a:rPr>
                        <a:t>Sobota 2. 9. 2017 17:00</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1A2C37"/>
                          </a:solidFill>
                          <a:effectLst/>
                          <a:latin typeface="Arial" panose="020B0604020202020204" pitchFamily="34" charset="0"/>
                          <a:cs typeface="Arial" panose="020B0604020202020204" pitchFamily="34" charset="0"/>
                        </a:rPr>
                        <a:t>FK Jílové - SK </a:t>
                      </a:r>
                      <a:r>
                        <a:rPr lang="cs-CZ" sz="1100" b="1" i="0" u="none" strike="noStrike" dirty="0" err="1">
                          <a:solidFill>
                            <a:srgbClr val="1A2C37"/>
                          </a:solidFill>
                          <a:effectLst/>
                          <a:latin typeface="Arial" panose="020B0604020202020204" pitchFamily="34" charset="0"/>
                          <a:cs typeface="Arial" panose="020B0604020202020204" pitchFamily="34" charset="0"/>
                        </a:rPr>
                        <a:t>Brná</a:t>
                      </a:r>
                      <a:endParaRPr lang="cs-CZ" sz="1100" b="1" i="0" u="none" strike="noStrike" dirty="0">
                        <a:solidFill>
                          <a:srgbClr val="1A2C37"/>
                        </a:solidFill>
                        <a:effectLst/>
                        <a:latin typeface="Arial" panose="020B0604020202020204" pitchFamily="34" charset="0"/>
                        <a:cs typeface="Arial" panose="020B0604020202020204" pitchFamily="34" charset="0"/>
                      </a:endParaRP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775532552"/>
                  </a:ext>
                </a:extLst>
              </a:tr>
              <a:tr h="321231">
                <a:tc>
                  <a:txBody>
                    <a:bodyPr/>
                    <a:lstStyle/>
                    <a:p>
                      <a:pPr algn="ctr" fontAlgn="ctr"/>
                      <a:endParaRPr lang="pl-PL" sz="1100" b="1" i="0" u="none" strike="noStrike">
                        <a:solidFill>
                          <a:srgbClr val="1A2C37"/>
                        </a:solidFill>
                        <a:effectLst/>
                        <a:latin typeface="Arial" panose="020B0604020202020204" pitchFamily="34" charset="0"/>
                        <a:cs typeface="Arial" panose="020B0604020202020204" pitchFamily="34" charset="0"/>
                      </a:endParaRPr>
                    </a:p>
                    <a:p>
                      <a:pPr algn="ctr" fontAlgn="ctr"/>
                      <a:r>
                        <a:rPr lang="pl-PL" sz="1100" b="1" i="0" u="none" strike="noStrike">
                          <a:solidFill>
                            <a:srgbClr val="1A2C37"/>
                          </a:solidFill>
                          <a:effectLst/>
                          <a:latin typeface="Arial" panose="020B0604020202020204" pitchFamily="34" charset="0"/>
                          <a:cs typeface="Arial" panose="020B0604020202020204" pitchFamily="34" charset="0"/>
                        </a:rPr>
                        <a:t>Sobota 2. 9. 2017 17:00</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100" b="1" i="0" u="none" strike="noStrike" dirty="0">
                          <a:solidFill>
                            <a:srgbClr val="1A2C37"/>
                          </a:solidFill>
                          <a:effectLst/>
                          <a:latin typeface="Arial" panose="020B0604020202020204" pitchFamily="34" charset="0"/>
                          <a:cs typeface="Arial" panose="020B0604020202020204" pitchFamily="34" charset="0"/>
                        </a:rPr>
                        <a:t>SK STAP-TRATEC Vilémov - FK Bílina</a:t>
                      </a: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555597396"/>
                  </a:ext>
                </a:extLst>
              </a:tr>
              <a:tr h="321231">
                <a:tc>
                  <a:txBody>
                    <a:bodyPr/>
                    <a:lstStyle/>
                    <a:p>
                      <a:pPr algn="ctr" fontAlgn="ctr"/>
                      <a:endParaRPr lang="cs-CZ" sz="1100" b="1" i="0" u="none" strike="noStrike">
                        <a:solidFill>
                          <a:srgbClr val="1A2C37"/>
                        </a:solidFill>
                        <a:effectLst/>
                        <a:latin typeface="Arial" panose="020B0604020202020204" pitchFamily="34" charset="0"/>
                        <a:cs typeface="Arial" panose="020B0604020202020204" pitchFamily="34" charset="0"/>
                      </a:endParaRPr>
                    </a:p>
                    <a:p>
                      <a:pPr algn="ctr" fontAlgn="ctr"/>
                      <a:r>
                        <a:rPr lang="cs-CZ" sz="1100" b="1" i="0" u="none" strike="noStrike">
                          <a:solidFill>
                            <a:srgbClr val="1A2C37"/>
                          </a:solidFill>
                          <a:effectLst/>
                          <a:latin typeface="Arial" panose="020B0604020202020204" pitchFamily="34" charset="0"/>
                          <a:cs typeface="Arial" panose="020B0604020202020204" pitchFamily="34" charset="0"/>
                        </a:rPr>
                        <a:t>Neděle 3. 9. 2017 15:00</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1A2C37"/>
                          </a:solidFill>
                          <a:effectLst/>
                          <a:latin typeface="Arial" panose="020B0604020202020204" pitchFamily="34" charset="0"/>
                          <a:cs typeface="Arial" panose="020B0604020202020204" pitchFamily="34" charset="0"/>
                        </a:rPr>
                        <a:t>FK Neštěmice - FK Slavoj Žatec</a:t>
                      </a: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843366507"/>
                  </a:ext>
                </a:extLst>
              </a:tr>
              <a:tr h="349771">
                <a:tc>
                  <a:txBody>
                    <a:bodyPr/>
                    <a:lstStyle/>
                    <a:p>
                      <a:pPr algn="ctr" fontAlgn="ctr"/>
                      <a:endParaRPr lang="cs-CZ" sz="1200" b="1" i="0" u="none" strike="noStrike" dirty="0">
                        <a:solidFill>
                          <a:srgbClr val="1A2C37"/>
                        </a:solidFill>
                        <a:effectLst/>
                        <a:latin typeface="Arial" panose="020B0604020202020204" pitchFamily="34" charset="0"/>
                        <a:cs typeface="Arial" panose="020B0604020202020204" pitchFamily="34" charset="0"/>
                      </a:endParaRPr>
                    </a:p>
                    <a:p>
                      <a:pPr algn="ctr" fontAlgn="ctr"/>
                      <a:r>
                        <a:rPr lang="cs-CZ" sz="1200" b="1" i="0" u="none" strike="noStrike" dirty="0">
                          <a:solidFill>
                            <a:srgbClr val="1A2C37"/>
                          </a:solidFill>
                          <a:effectLst/>
                          <a:latin typeface="Arial" panose="020B0604020202020204" pitchFamily="34" charset="0"/>
                          <a:cs typeface="Arial" panose="020B0604020202020204" pitchFamily="34" charset="0"/>
                        </a:rPr>
                        <a:t>Neděle 3. 9. 2017 17:00</a:t>
                      </a:r>
                    </a:p>
                  </a:txBody>
                  <a:tcPr marL="7784" marR="7784" marT="77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200" b="1" i="0" u="none" strike="noStrike" dirty="0">
                          <a:solidFill>
                            <a:srgbClr val="1A2C37"/>
                          </a:solidFill>
                          <a:effectLst/>
                          <a:latin typeface="Arial" panose="020B0604020202020204" pitchFamily="34" charset="0"/>
                          <a:cs typeface="Arial" panose="020B0604020202020204" pitchFamily="34" charset="0"/>
                        </a:rPr>
                        <a:t>FK Jiskra Modrá - SK Štětí</a:t>
                      </a:r>
                    </a:p>
                  </a:txBody>
                  <a:tcPr marL="7784" marR="7784" marT="77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436935696"/>
                  </a:ext>
                </a:extLst>
              </a:tr>
            </a:tbl>
          </a:graphicData>
        </a:graphic>
      </p:graphicFrame>
      <p:sp>
        <p:nvSpPr>
          <p:cNvPr id="7" name="TextovéPole 6"/>
          <p:cNvSpPr txBox="1"/>
          <p:nvPr/>
        </p:nvSpPr>
        <p:spPr>
          <a:xfrm>
            <a:off x="71984" y="91108"/>
            <a:ext cx="4694401" cy="800219"/>
          </a:xfrm>
          <a:prstGeom prst="rect">
            <a:avLst/>
          </a:prstGeom>
          <a:pattFill prst="dkVert">
            <a:fgClr>
              <a:schemeClr val="accent4">
                <a:lumMod val="75000"/>
                <a:lumOff val="25000"/>
              </a:schemeClr>
            </a:fgClr>
            <a:bgClr>
              <a:srgbClr val="FF66CC"/>
            </a:bgClr>
          </a:pattFill>
        </p:spPr>
        <p:txBody>
          <a:bodyPr wrap="square" rtlCol="0">
            <a:spAutoFit/>
          </a:bodyPr>
          <a:lstStyle/>
          <a:p>
            <a:pPr algn="ctr"/>
            <a:r>
              <a:rPr lang="cs-CZ" sz="2300" u="sng" dirty="0" smtClean="0">
                <a:solidFill>
                  <a:schemeClr val="bg1"/>
                </a:solidFill>
                <a:latin typeface="Arial Black" panose="020B0A04020102020204" pitchFamily="34" charset="0"/>
              </a:rPr>
              <a:t>Zápasy v Ústeckém přeboru nabírají na obrátkách</a:t>
            </a:r>
          </a:p>
        </p:txBody>
      </p:sp>
      <p:sp>
        <p:nvSpPr>
          <p:cNvPr id="8" name="TextovéPole 7"/>
          <p:cNvSpPr txBox="1"/>
          <p:nvPr/>
        </p:nvSpPr>
        <p:spPr>
          <a:xfrm>
            <a:off x="5328568" y="91108"/>
            <a:ext cx="4752528" cy="1077218"/>
          </a:xfrm>
          <a:prstGeom prst="rect">
            <a:avLst/>
          </a:prstGeom>
          <a:blipFill>
            <a:blip r:embed="rId3"/>
            <a:tile tx="0" ty="0" sx="100000" sy="100000" flip="none" algn="tl"/>
          </a:blipFill>
          <a:ln w="60325">
            <a:solidFill>
              <a:srgbClr val="CC0066"/>
            </a:solidFill>
          </a:ln>
        </p:spPr>
        <p:txBody>
          <a:bodyPr wrap="square" rtlCol="0">
            <a:spAutoFit/>
          </a:bodyPr>
          <a:lstStyle/>
          <a:p>
            <a:pPr algn="ctr"/>
            <a:r>
              <a:rPr lang="cs-CZ" sz="3200" dirty="0" smtClean="0">
                <a:solidFill>
                  <a:srgbClr val="FF0000"/>
                </a:solidFill>
                <a:latin typeface="Berlin Sans FB Demi" panose="020E0802020502020306" pitchFamily="34" charset="0"/>
              </a:rPr>
              <a:t>Hlavní partner Ústeckého přeboru</a:t>
            </a:r>
          </a:p>
        </p:txBody>
      </p:sp>
      <p:pic>
        <p:nvPicPr>
          <p:cNvPr id="9" name="Obrázek 8"/>
          <p:cNvPicPr>
            <a:picLocks noChangeAspect="1"/>
          </p:cNvPicPr>
          <p:nvPr/>
        </p:nvPicPr>
        <p:blipFill>
          <a:blip r:embed="rId4"/>
          <a:stretch>
            <a:fillRect/>
          </a:stretch>
        </p:blipFill>
        <p:spPr>
          <a:xfrm>
            <a:off x="6075891" y="1302431"/>
            <a:ext cx="3257881" cy="2628000"/>
          </a:xfrm>
          <a:prstGeom prst="rect">
            <a:avLst/>
          </a:prstGeom>
        </p:spPr>
      </p:pic>
      <p:pic>
        <p:nvPicPr>
          <p:cNvPr id="10" name="Obrázek 9"/>
          <p:cNvPicPr>
            <a:picLocks noChangeAspect="1"/>
          </p:cNvPicPr>
          <p:nvPr/>
        </p:nvPicPr>
        <p:blipFill>
          <a:blip r:embed="rId5"/>
          <a:stretch>
            <a:fillRect/>
          </a:stretch>
        </p:blipFill>
        <p:spPr>
          <a:xfrm>
            <a:off x="5544592" y="4064536"/>
            <a:ext cx="4124325" cy="27241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p>
        </p:txBody>
      </p:sp>
      <p:pic>
        <p:nvPicPr>
          <p:cNvPr id="36902" name="Picture 5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1" name="Picture 5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0" name="Picture 5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9" name="Picture 4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8" name="Picture 4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7" name="Picture 4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6" name="Picture 4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5" name="Picture 4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4" name="Picture 4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3" name="Picture 4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2" name="Picture 4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1" name="Picture 4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0" name="Picture 4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9" name="Picture 3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8" name="Picture 3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7" name="Picture 3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6" name="Picture 3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5" name="Picture 3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4" name="Picture 3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3" name="Picture 3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2" name="Picture 3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1" name="Picture 3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0" name="Picture 3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9" name="Picture 2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8" name="Picture 2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7" name="Picture 2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6" name="Picture 2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5" name="Picture 2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4" name="Picture 2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3" name="Picture 2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2" name="Picture 2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1" name="Picture 2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0" name="Picture 2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9" name="Picture 1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8" name="Picture 1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7" name="Picture 1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6" name="Picture 1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pic>
        <p:nvPicPr>
          <p:cNvPr id="36865" name="Picture 1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sp>
        <p:nvSpPr>
          <p:cNvPr id="2" name="TextovéPole 1"/>
          <p:cNvSpPr txBox="1"/>
          <p:nvPr/>
        </p:nvSpPr>
        <p:spPr>
          <a:xfrm>
            <a:off x="5400576" y="91108"/>
            <a:ext cx="4718545" cy="2308324"/>
          </a:xfrm>
          <a:prstGeom prst="rect">
            <a:avLst/>
          </a:prstGeom>
          <a:pattFill prst="dkDnDiag">
            <a:fgClr>
              <a:srgbClr val="FFFF00"/>
            </a:fgClr>
            <a:bgClr>
              <a:schemeClr val="bg1"/>
            </a:bgClr>
          </a:pattFill>
          <a:ln w="85725" cmpd="dbl">
            <a:solidFill>
              <a:srgbClr val="FF9999"/>
            </a:solidFill>
          </a:ln>
        </p:spPr>
        <p:txBody>
          <a:bodyPr wrap="square" rtlCol="0">
            <a:spAutoFit/>
          </a:bodyPr>
          <a:lstStyle/>
          <a:p>
            <a:pPr algn="ctr"/>
            <a:r>
              <a:rPr lang="cs-CZ" sz="2400" dirty="0" smtClean="0">
                <a:latin typeface="Georgia" panose="02040502050405020303" pitchFamily="18" charset="0"/>
              </a:rPr>
              <a:t>Ve 2 dosavadních zápasech vstřelilo naše mužstvo 4 branky. Postarali se o to 2 nové tváře v našem týmu, když vstřelili po 2 brankách. Přidají se k nim dnes další?</a:t>
            </a:r>
          </a:p>
        </p:txBody>
      </p:sp>
      <p:sp>
        <p:nvSpPr>
          <p:cNvPr id="3" name="TextovéPole 2"/>
          <p:cNvSpPr txBox="1"/>
          <p:nvPr/>
        </p:nvSpPr>
        <p:spPr>
          <a:xfrm>
            <a:off x="5400576" y="2539380"/>
            <a:ext cx="4690586" cy="4339650"/>
          </a:xfrm>
          <a:prstGeom prst="rect">
            <a:avLst/>
          </a:prstGeom>
          <a:solidFill>
            <a:srgbClr val="CCFFCC"/>
          </a:solidFill>
          <a:ln w="60325">
            <a:solidFill>
              <a:srgbClr val="000099"/>
            </a:solidFill>
            <a:prstDash val="sysDash"/>
          </a:ln>
        </p:spPr>
        <p:txBody>
          <a:bodyPr wrap="square" rtlCol="0">
            <a:spAutoFit/>
          </a:bodyPr>
          <a:lstStyle/>
          <a:p>
            <a:pPr algn="just"/>
            <a:r>
              <a:rPr lang="cs-CZ" sz="2400" u="sng" dirty="0" smtClean="0">
                <a:latin typeface="Bookman Old Style" pitchFamily="18" charset="0"/>
              </a:rPr>
              <a:t>David Brandejs – 2 branky</a:t>
            </a:r>
          </a:p>
          <a:p>
            <a:pPr algn="just"/>
            <a:r>
              <a:rPr lang="cs-CZ" dirty="0" smtClean="0">
                <a:latin typeface="Arial" panose="020B0604020202020204" pitchFamily="34" charset="0"/>
                <a:cs typeface="Arial" panose="020B0604020202020204" pitchFamily="34" charset="0"/>
              </a:rPr>
              <a:t>Obě vstřelil v našem úvodním utkání proti Modlanům. Tu první hned ve 4. minutě a druhou přidal těsně před změnou stran. Bylo to z penalty už za hodně nepříznivého stavu 1:5.</a:t>
            </a:r>
          </a:p>
          <a:p>
            <a:pPr algn="just"/>
            <a:endParaRPr lang="cs-CZ" dirty="0">
              <a:latin typeface="Arial" panose="020B0604020202020204" pitchFamily="34" charset="0"/>
              <a:cs typeface="Arial" panose="020B0604020202020204" pitchFamily="34" charset="0"/>
            </a:endParaRPr>
          </a:p>
          <a:p>
            <a:pPr algn="just"/>
            <a:endParaRPr lang="cs-CZ" dirty="0" smtClean="0">
              <a:latin typeface="Arial" panose="020B0604020202020204" pitchFamily="34" charset="0"/>
              <a:cs typeface="Arial" panose="020B0604020202020204" pitchFamily="34" charset="0"/>
            </a:endParaRPr>
          </a:p>
          <a:p>
            <a:pPr algn="just"/>
            <a:endParaRPr lang="cs-CZ" dirty="0">
              <a:latin typeface="Arial" panose="020B0604020202020204" pitchFamily="34" charset="0"/>
              <a:cs typeface="Arial" panose="020B0604020202020204" pitchFamily="34" charset="0"/>
            </a:endParaRPr>
          </a:p>
          <a:p>
            <a:pPr algn="just"/>
            <a:endParaRPr lang="cs-CZ" dirty="0" smtClean="0">
              <a:latin typeface="Arial" panose="020B0604020202020204" pitchFamily="34" charset="0"/>
              <a:cs typeface="Arial" panose="020B0604020202020204" pitchFamily="34" charset="0"/>
            </a:endParaRPr>
          </a:p>
          <a:p>
            <a:pPr algn="just"/>
            <a:endParaRPr lang="cs-CZ" dirty="0" smtClean="0">
              <a:latin typeface="Arial" panose="020B0604020202020204" pitchFamily="34" charset="0"/>
              <a:cs typeface="Arial" panose="020B0604020202020204" pitchFamily="34" charset="0"/>
            </a:endParaRPr>
          </a:p>
          <a:p>
            <a:pPr algn="just"/>
            <a:endParaRPr lang="cs-CZ" dirty="0" smtClean="0">
              <a:latin typeface="Arial" panose="020B0604020202020204" pitchFamily="34" charset="0"/>
              <a:cs typeface="Arial" panose="020B0604020202020204" pitchFamily="34" charset="0"/>
            </a:endParaRPr>
          </a:p>
          <a:p>
            <a:pPr algn="just"/>
            <a:r>
              <a:rPr lang="cs-CZ" sz="2400" u="sng" dirty="0" smtClean="0">
                <a:latin typeface="Bookman Old Style" pitchFamily="18" charset="0"/>
              </a:rPr>
              <a:t>Marek Faust </a:t>
            </a:r>
            <a:r>
              <a:rPr lang="cs-CZ" sz="2400" u="sng" dirty="0">
                <a:latin typeface="Bookman Old Style" pitchFamily="18" charset="0"/>
              </a:rPr>
              <a:t>– 2 branky</a:t>
            </a:r>
          </a:p>
          <a:p>
            <a:pPr algn="just"/>
            <a:r>
              <a:rPr lang="cs-CZ" dirty="0" smtClean="0">
                <a:latin typeface="Arial" panose="020B0604020202020204" pitchFamily="34" charset="0"/>
                <a:cs typeface="Arial" panose="020B0604020202020204" pitchFamily="34" charset="0"/>
              </a:rPr>
              <a:t>Jeho 2 zásahy rozhodly o našem letošním prvním vítězství. V Horním Jiřetíně se trefil v obou poločasech. První gól padl po centru zprava a druhý po samostatném průniku před branku, který znamenal naše konečné vítězství 2:0.</a:t>
            </a:r>
          </a:p>
          <a:p>
            <a:pPr algn="just"/>
            <a:endParaRPr lang="cs-CZ" dirty="0" smtClean="0">
              <a:latin typeface="Arial" panose="020B0604020202020204" pitchFamily="34" charset="0"/>
              <a:cs typeface="Arial" panose="020B0604020202020204" pitchFamily="34" charset="0"/>
            </a:endParaRPr>
          </a:p>
          <a:p>
            <a:pPr algn="just"/>
            <a:endParaRPr lang="cs-CZ" dirty="0">
              <a:latin typeface="Arial" panose="020B0604020202020204" pitchFamily="34" charset="0"/>
              <a:cs typeface="Arial" panose="020B0604020202020204" pitchFamily="34" charset="0"/>
            </a:endParaRPr>
          </a:p>
          <a:p>
            <a:pPr algn="just"/>
            <a:endParaRPr lang="cs-CZ" dirty="0" smtClean="0">
              <a:latin typeface="Arial" panose="020B0604020202020204" pitchFamily="34" charset="0"/>
              <a:cs typeface="Arial" panose="020B0604020202020204" pitchFamily="34" charset="0"/>
            </a:endParaRPr>
          </a:p>
          <a:p>
            <a:pPr algn="just"/>
            <a:endParaRPr lang="cs-CZ" dirty="0">
              <a:latin typeface="Arial" panose="020B0604020202020204" pitchFamily="34" charset="0"/>
              <a:cs typeface="Arial" panose="020B0604020202020204" pitchFamily="34" charset="0"/>
            </a:endParaRPr>
          </a:p>
          <a:p>
            <a:pPr algn="just"/>
            <a:endParaRPr lang="cs-CZ" dirty="0" smtClean="0">
              <a:latin typeface="Arial" panose="020B0604020202020204" pitchFamily="34" charset="0"/>
              <a:cs typeface="Arial" panose="020B0604020202020204" pitchFamily="34" charset="0"/>
            </a:endParaRPr>
          </a:p>
          <a:p>
            <a:pPr algn="just"/>
            <a:r>
              <a:rPr lang="cs-CZ" dirty="0" smtClean="0">
                <a:latin typeface="Arial" panose="020B0604020202020204" pitchFamily="34" charset="0"/>
                <a:cs typeface="Arial" panose="020B0604020202020204" pitchFamily="34" charset="0"/>
              </a:rPr>
              <a:t> </a:t>
            </a:r>
          </a:p>
        </p:txBody>
      </p:sp>
      <p:pic>
        <p:nvPicPr>
          <p:cNvPr id="4" name="Obrázek 3"/>
          <p:cNvPicPr>
            <a:picLocks noChangeAspect="1"/>
          </p:cNvPicPr>
          <p:nvPr/>
        </p:nvPicPr>
        <p:blipFill>
          <a:blip r:embed="rId41"/>
          <a:stretch>
            <a:fillRect/>
          </a:stretch>
        </p:blipFill>
        <p:spPr>
          <a:xfrm>
            <a:off x="7222433" y="3619612"/>
            <a:ext cx="790448" cy="1008000"/>
          </a:xfrm>
          <a:prstGeom prst="rect">
            <a:avLst/>
          </a:prstGeom>
        </p:spPr>
      </p:pic>
      <p:pic>
        <p:nvPicPr>
          <p:cNvPr id="5" name="Obrázek 4"/>
          <p:cNvPicPr>
            <a:picLocks noChangeAspect="1"/>
          </p:cNvPicPr>
          <p:nvPr/>
        </p:nvPicPr>
        <p:blipFill>
          <a:blip r:embed="rId42"/>
          <a:stretch>
            <a:fillRect/>
          </a:stretch>
        </p:blipFill>
        <p:spPr>
          <a:xfrm>
            <a:off x="7222433" y="5635724"/>
            <a:ext cx="851465" cy="1116000"/>
          </a:xfrm>
          <a:prstGeom prst="rect">
            <a:avLst/>
          </a:prstGeom>
        </p:spPr>
      </p:pic>
      <p:pic>
        <p:nvPicPr>
          <p:cNvPr id="6" name="Obrázek 5"/>
          <p:cNvPicPr>
            <a:picLocks noChangeAspect="1"/>
          </p:cNvPicPr>
          <p:nvPr/>
        </p:nvPicPr>
        <p:blipFill>
          <a:blip r:embed="rId43"/>
          <a:stretch>
            <a:fillRect/>
          </a:stretch>
        </p:blipFill>
        <p:spPr>
          <a:xfrm>
            <a:off x="102388" y="2368892"/>
            <a:ext cx="4781550" cy="3771900"/>
          </a:xfrm>
          <a:prstGeom prst="rect">
            <a:avLst/>
          </a:prstGeom>
          <a:pattFill prst="pct5">
            <a:fgClr>
              <a:schemeClr val="accent1"/>
            </a:fgClr>
            <a:bgClr>
              <a:schemeClr val="bg1"/>
            </a:bgClr>
          </a:pattFill>
        </p:spPr>
      </p:pic>
      <p:sp>
        <p:nvSpPr>
          <p:cNvPr id="7" name="Obdélník 6"/>
          <p:cNvSpPr/>
          <p:nvPr/>
        </p:nvSpPr>
        <p:spPr>
          <a:xfrm>
            <a:off x="288008" y="235124"/>
            <a:ext cx="4410310" cy="1323439"/>
          </a:xfrm>
          <a:prstGeom prst="rect">
            <a:avLst/>
          </a:prstGeom>
          <a:gradFill>
            <a:gsLst>
              <a:gs pos="0">
                <a:schemeClr val="accent1">
                  <a:lumMod val="5000"/>
                  <a:lumOff val="95000"/>
                </a:schemeClr>
              </a:gs>
              <a:gs pos="46000">
                <a:srgbClr val="CCFFFF"/>
              </a:gs>
              <a:gs pos="83000">
                <a:schemeClr val="accent1">
                  <a:lumMod val="45000"/>
                  <a:lumOff val="55000"/>
                </a:schemeClr>
              </a:gs>
              <a:gs pos="100000">
                <a:schemeClr val="accent1">
                  <a:lumMod val="30000"/>
                  <a:lumOff val="70000"/>
                </a:schemeClr>
              </a:gs>
            </a:gsLst>
            <a:lin ang="5400000" scaled="1"/>
          </a:gradFill>
          <a:ln w="114300">
            <a:solidFill>
              <a:srgbClr val="FF9933"/>
            </a:solidFill>
            <a:prstDash val="sysDot"/>
          </a:ln>
        </p:spPr>
        <p:txBody>
          <a:bodyPr wrap="none" lIns="91440" tIns="45720" rIns="91440" bIns="45720">
            <a:spAutoFit/>
          </a:bodyPr>
          <a:lstStyle/>
          <a:p>
            <a:pPr algn="ctr"/>
            <a:r>
              <a:rPr lang="cs-CZ" sz="8000" b="1" cap="none" spc="0" dirty="0" smtClean="0">
                <a:ln w="12700">
                  <a:solidFill>
                    <a:schemeClr val="accent1"/>
                  </a:solidFill>
                  <a:prstDash val="solid"/>
                </a:ln>
                <a:solidFill>
                  <a:srgbClr val="FF7C80"/>
                </a:solidFill>
                <a:effectLst>
                  <a:outerShdw dist="38100" dir="2640000" algn="bl" rotWithShape="0">
                    <a:schemeClr val="accent1"/>
                  </a:outerShdw>
                </a:effectLst>
              </a:rPr>
              <a:t>Hrajeme</a:t>
            </a:r>
            <a:endParaRPr lang="cs-CZ" sz="8000" b="1" cap="none" spc="0" dirty="0">
              <a:ln w="12700">
                <a:solidFill>
                  <a:schemeClr val="accent1"/>
                </a:solidFill>
                <a:prstDash val="solid"/>
              </a:ln>
              <a:solidFill>
                <a:srgbClr val="FF7C80"/>
              </a:solidFill>
              <a:effectLst>
                <a:outerShdw dist="38100" dir="2640000" algn="bl" rotWithShape="0">
                  <a:schemeClr val="accent1"/>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74505"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p>
        </p:txBody>
      </p:sp>
      <p:sp>
        <p:nvSpPr>
          <p:cNvPr id="17" name="TextovéPole 16"/>
          <p:cNvSpPr txBox="1"/>
          <p:nvPr/>
        </p:nvSpPr>
        <p:spPr>
          <a:xfrm>
            <a:off x="1748537"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sp>
        <p:nvSpPr>
          <p:cNvPr id="8" name="Obdélník 7"/>
          <p:cNvSpPr/>
          <p:nvPr/>
        </p:nvSpPr>
        <p:spPr>
          <a:xfrm>
            <a:off x="-24" y="2251348"/>
            <a:ext cx="4762742" cy="4620817"/>
          </a:xfrm>
          <a:prstGeom prst="rect">
            <a:avLst/>
          </a:prstGeom>
        </p:spPr>
        <p:txBody>
          <a:bodyPr wrap="square">
            <a:spAutoFit/>
          </a:bodyPr>
          <a:lstStyle/>
          <a:p>
            <a:pPr algn="ctr">
              <a:lnSpc>
                <a:spcPct val="107000"/>
              </a:lnSpc>
              <a:spcAft>
                <a:spcPts val="0"/>
              </a:spcAft>
            </a:pPr>
            <a:r>
              <a:rPr lang="cs-CZ" sz="2200" u="sng" dirty="0">
                <a:effectLst>
                  <a:glow rad="88900">
                    <a:srgbClr val="0033CC">
                      <a:alpha val="60000"/>
                    </a:srgbClr>
                  </a:glow>
                </a:effectLst>
                <a:latin typeface="Arial Black" panose="020B0A04020102020204" pitchFamily="34" charset="0"/>
                <a:ea typeface="Calibri" panose="020F0502020204030204" pitchFamily="34" charset="0"/>
                <a:cs typeface="Times New Roman" panose="02020603050405020304" pitchFamily="18" charset="0"/>
              </a:rPr>
              <a:t>SK Štětí – SK Baník Modlany</a:t>
            </a:r>
            <a:endParaRPr lang="cs-CZ" sz="2200" dirty="0">
              <a:effectLst>
                <a:glow rad="88900">
                  <a:srgbClr val="0033CC">
                    <a:alpha val="60000"/>
                  </a:srgbClr>
                </a:glow>
              </a:effectLst>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200" u="sng" dirty="0">
                <a:effectLst>
                  <a:glow rad="88900">
                    <a:srgbClr val="0033CC">
                      <a:alpha val="60000"/>
                    </a:srgbClr>
                  </a:glow>
                </a:effectLst>
                <a:latin typeface="Arial Black" panose="020B0A04020102020204" pitchFamily="34" charset="0"/>
                <a:ea typeface="Calibri" panose="020F0502020204030204" pitchFamily="34" charset="0"/>
                <a:cs typeface="Times New Roman" panose="02020603050405020304" pitchFamily="18" charset="0"/>
              </a:rPr>
              <a:t>2:5(2:5)   12.8.2016  1.kolo</a:t>
            </a:r>
            <a:endParaRPr lang="cs-CZ" sz="2200" dirty="0">
              <a:effectLst>
                <a:glow rad="88900">
                  <a:srgbClr val="0033CC">
                    <a:alpha val="60000"/>
                  </a:srgbClr>
                </a:glow>
              </a:effectLst>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Na úvod Ústeckého přeboru po sestupu z divize jsme v 1. kole přivítali hráčskými zkušenostmi poskládaný tým Modlan. Úvodní zápasy, které představují vždy velkou neznámou, jsme začali s bravurou. Hned při prvním útoku  jsme si  vypracovali roh a jen koncovka mohla být lepší.  Mrzet nás to  nemuselo, protože hned ve 4. minutě se obrana hostů nestačila poskládat, Mencl postrčil míč na jednoho z noviců v našem týmu Davida  Brandejse a jeho šikovné zakončení pod nohama brankáře znamenalo vedení 1:0. Času na radování  ale moc nebylo. Za obránce Štětí si naběhl Kupka a Gabriel nohama zabránil okamžitému vyrovnání. Šancemi nabitý úvod utkání přinesl vyrovnání pro hosty v 7. minutě. Nikým neobtěžován si před naší brankou na centr zprava počkal Kupka a hlavou nedal brankáři šanci zasáhnout. V 11. minutě vyfasoval žlutou kartu hostující </a:t>
            </a:r>
            <a:r>
              <a:rPr lang="cs-CZ" sz="1100" b="0" dirty="0" err="1">
                <a:latin typeface="Arial" panose="020B0604020202020204" pitchFamily="34" charset="0"/>
                <a:ea typeface="Calibri" panose="020F0502020204030204" pitchFamily="34" charset="0"/>
                <a:cs typeface="Arial" panose="020B0604020202020204" pitchFamily="34" charset="0"/>
              </a:rPr>
              <a:t>Ludík</a:t>
            </a:r>
            <a:r>
              <a:rPr lang="cs-CZ" sz="1100" b="0" dirty="0">
                <a:latin typeface="Arial" panose="020B0604020202020204" pitchFamily="34" charset="0"/>
                <a:ea typeface="Calibri" panose="020F0502020204030204" pitchFamily="34" charset="0"/>
                <a:cs typeface="Arial" panose="020B0604020202020204" pitchFamily="34" charset="0"/>
              </a:rPr>
              <a:t> a z volného přímého kopu zkoušel prostřelit hradbu těl před brankářem Slavíkem Faust. Ta zůstala nedobita a skóre se neměnilo. Jak utíkaly minuty prvního poločasu tak začínal pomalu sílit průvan v naší obraně. První kalamitu způsobil už v 18. minutě. Na centr zleva podél brankové čáry si naběhl  Šípek a obrat ve vývoji utkání byl dokonán. 2:1 pro hosty. Zdaleka to ale ještě nemuselo nic znamenat a kdyby hezká střela Fausta z těžkého úhlu nebo hlavička Brandejse po centru </a:t>
            </a:r>
            <a:r>
              <a:rPr lang="cs-CZ" sz="1100" b="0" dirty="0" err="1">
                <a:latin typeface="Arial" panose="020B0604020202020204" pitchFamily="34" charset="0"/>
                <a:ea typeface="Calibri" panose="020F0502020204030204" pitchFamily="34" charset="0"/>
                <a:cs typeface="Arial" panose="020B0604020202020204" pitchFamily="34" charset="0"/>
              </a:rPr>
              <a:t>Čámského</a:t>
            </a:r>
            <a:r>
              <a:rPr lang="cs-CZ" sz="1100" b="0" dirty="0">
                <a:latin typeface="Arial" panose="020B0604020202020204" pitchFamily="34" charset="0"/>
                <a:ea typeface="Calibri" panose="020F0502020204030204" pitchFamily="34" charset="0"/>
                <a:cs typeface="Arial" panose="020B0604020202020204" pitchFamily="34" charset="0"/>
              </a:rPr>
              <a:t> skončily v síti, tak mohlo být i jinak. Takto nastal další </a:t>
            </a:r>
            <a:r>
              <a:rPr lang="cs-CZ" sz="1100" b="0" dirty="0" err="1">
                <a:latin typeface="Arial" panose="020B0604020202020204" pitchFamily="34" charset="0"/>
                <a:ea typeface="Calibri" panose="020F0502020204030204" pitchFamily="34" charset="0"/>
                <a:cs typeface="Arial" panose="020B0604020202020204" pitchFamily="34" charset="0"/>
              </a:rPr>
              <a:t>fičák</a:t>
            </a:r>
            <a:r>
              <a:rPr lang="cs-CZ" sz="1100" b="0" dirty="0">
                <a:latin typeface="Arial" panose="020B0604020202020204" pitchFamily="34" charset="0"/>
                <a:ea typeface="Calibri" panose="020F0502020204030204" pitchFamily="34" charset="0"/>
                <a:cs typeface="Arial" panose="020B0604020202020204" pitchFamily="34" charset="0"/>
              </a:rPr>
              <a:t> v naší obraně </a:t>
            </a:r>
            <a:r>
              <a:rPr lang="cs-CZ" sz="1100" b="0" dirty="0" smtClean="0">
                <a:latin typeface="Arial" panose="020B0604020202020204" pitchFamily="34" charset="0"/>
                <a:ea typeface="Calibri" panose="020F0502020204030204" pitchFamily="34" charset="0"/>
                <a:cs typeface="Arial" panose="020B0604020202020204" pitchFamily="34" charset="0"/>
              </a:rPr>
              <a:t>a</a:t>
            </a:r>
            <a:endParaRPr lang="cs-CZ" sz="1100" b="0" dirty="0">
              <a:latin typeface="Arial" panose="020B0604020202020204" pitchFamily="34" charset="0"/>
              <a:ea typeface="Calibri" panose="020F0502020204030204" pitchFamily="34" charset="0"/>
              <a:cs typeface="Arial" panose="020B0604020202020204" pitchFamily="34" charset="0"/>
            </a:endParaRPr>
          </a:p>
        </p:txBody>
      </p:sp>
      <p:sp>
        <p:nvSpPr>
          <p:cNvPr id="10" name="TextovéPole 9"/>
          <p:cNvSpPr txBox="1"/>
          <p:nvPr/>
        </p:nvSpPr>
        <p:spPr>
          <a:xfrm>
            <a:off x="82198" y="91108"/>
            <a:ext cx="4680520" cy="2062103"/>
          </a:xfrm>
          <a:prstGeom prst="rect">
            <a:avLst/>
          </a:prstGeom>
          <a:blipFill>
            <a:blip r:embed="rId3"/>
            <a:stretch>
              <a:fillRect/>
            </a:stretch>
          </a:blipFill>
          <a:ln w="66675">
            <a:gradFill flip="none" rotWithShape="1">
              <a:gsLst>
                <a:gs pos="93472">
                  <a:srgbClr val="A0CAF0"/>
                </a:gs>
                <a:gs pos="0">
                  <a:srgbClr val="E14419"/>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p:spPr>
        <p:txBody>
          <a:bodyPr wrap="square" rtlCol="0">
            <a:spAutoFit/>
          </a:bodyPr>
          <a:lstStyle/>
          <a:p>
            <a:pPr algn="ctr"/>
            <a:r>
              <a:rPr lang="cs-CZ" sz="3200" dirty="0" smtClean="0">
                <a:solidFill>
                  <a:srgbClr val="000099"/>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Vstup do nového ročníku Ústeckého přeboru se nepovedl. Všechny branky padly v 1. poločase</a:t>
            </a:r>
          </a:p>
        </p:txBody>
      </p:sp>
      <p:cxnSp>
        <p:nvCxnSpPr>
          <p:cNvPr id="15" name="Přímá spojnice se šipkou 14"/>
          <p:cNvCxnSpPr/>
          <p:nvPr/>
        </p:nvCxnSpPr>
        <p:spPr bwMode="auto">
          <a:xfrm>
            <a:off x="3384352" y="7004456"/>
            <a:ext cx="936104" cy="0"/>
          </a:xfrm>
          <a:prstGeom prst="straightConnector1">
            <a:avLst/>
          </a:prstGeom>
          <a:noFill/>
          <a:ln w="47625" cap="flat" cmpd="sng" algn="ctr">
            <a:solidFill>
              <a:schemeClr val="tx1"/>
            </a:solidFill>
            <a:prstDash val="solid"/>
            <a:round/>
            <a:headEnd type="none" w="med" len="med"/>
            <a:tailEnd type="triangle"/>
          </a:ln>
          <a:effectLst>
            <a:outerShdw dist="45791" dir="2021404" algn="ctr" rotWithShape="0">
              <a:srgbClr val="9999FF"/>
            </a:outerShdw>
          </a:effectLst>
        </p:spPr>
      </p:cxnSp>
      <p:sp>
        <p:nvSpPr>
          <p:cNvPr id="2" name="TextovéPole 1"/>
          <p:cNvSpPr txBox="1"/>
          <p:nvPr/>
        </p:nvSpPr>
        <p:spPr>
          <a:xfrm>
            <a:off x="5400576" y="100118"/>
            <a:ext cx="4649539" cy="1815882"/>
          </a:xfrm>
          <a:prstGeom prst="rect">
            <a:avLst/>
          </a:prstGeom>
          <a:pattFill prst="dotDmnd">
            <a:fgClr>
              <a:srgbClr val="FF33CC"/>
            </a:fgClr>
            <a:bgClr>
              <a:schemeClr val="bg1"/>
            </a:bgClr>
          </a:pattFill>
          <a:ln w="82550">
            <a:solidFill>
              <a:srgbClr val="322CA0"/>
            </a:solidFill>
            <a:prstDash val="dashDot"/>
          </a:ln>
        </p:spPr>
        <p:txBody>
          <a:bodyPr wrap="square" rtlCol="0">
            <a:spAutoFit/>
          </a:bodyPr>
          <a:lstStyle/>
          <a:p>
            <a:pPr algn="ctr"/>
            <a:r>
              <a:rPr lang="cs-CZ" sz="2800" dirty="0" smtClean="0">
                <a:ln w="28575">
                  <a:solidFill>
                    <a:srgbClr val="FFFF00"/>
                  </a:solidFill>
                </a:ln>
                <a:solidFill>
                  <a:schemeClr val="accent1">
                    <a:lumMod val="75000"/>
                  </a:schemeClr>
                </a:solidFill>
                <a:latin typeface="Cooper Black" panose="0208090404030B020404" pitchFamily="18" charset="0"/>
              </a:rPr>
              <a:t>Za týden jedeme na hřiště nováčka soutěže. Fanoušci mohou jet s námi</a:t>
            </a:r>
          </a:p>
        </p:txBody>
      </p:sp>
      <p:sp>
        <p:nvSpPr>
          <p:cNvPr id="3" name="TextovéPole 2"/>
          <p:cNvSpPr txBox="1"/>
          <p:nvPr/>
        </p:nvSpPr>
        <p:spPr>
          <a:xfrm>
            <a:off x="5400576" y="2172725"/>
            <a:ext cx="4680520" cy="4339650"/>
          </a:xfrm>
          <a:prstGeom prst="rect">
            <a:avLst/>
          </a:prstGeom>
          <a:blipFill>
            <a:blip r:embed="rId4"/>
            <a:stretch>
              <a:fillRect/>
            </a:stretch>
          </a:blipFill>
          <a:ln w="63500">
            <a:solidFill>
              <a:srgbClr val="BEA50E"/>
            </a:solidFill>
          </a:ln>
        </p:spPr>
        <p:txBody>
          <a:bodyPr wrap="square" rtlCol="0">
            <a:spAutoFit/>
          </a:bodyPr>
          <a:lstStyle/>
          <a:p>
            <a:pPr algn="ctr"/>
            <a:r>
              <a:rPr lang="cs-CZ" sz="4400" dirty="0" smtClean="0">
                <a:solidFill>
                  <a:srgbClr val="000099"/>
                </a:solidFill>
                <a:effectLst>
                  <a:outerShdw blurRad="38100" dist="38100" dir="2700000" algn="tl">
                    <a:srgbClr val="000000">
                      <a:alpha val="43137"/>
                    </a:srgbClr>
                  </a:outerShdw>
                </a:effectLst>
                <a:latin typeface="Comic Sans MS" panose="030F0702030302020204" pitchFamily="66" charset="0"/>
              </a:rPr>
              <a:t>FK Jiskra Modrá</a:t>
            </a:r>
          </a:p>
          <a:p>
            <a:pPr algn="ctr"/>
            <a:r>
              <a:rPr lang="cs-CZ" sz="1600" dirty="0">
                <a:effectLst>
                  <a:outerShdw blurRad="38100" dist="38100" dir="2700000" algn="tl">
                    <a:srgbClr val="000000">
                      <a:alpha val="43137"/>
                    </a:srgbClr>
                  </a:outerShdw>
                </a:effectLst>
                <a:latin typeface="Comic Sans MS" panose="030F0702030302020204" pitchFamily="66" charset="0"/>
              </a:rPr>
              <a:t>-</a:t>
            </a:r>
            <a:endParaRPr lang="cs-CZ" sz="1600" dirty="0" smtClean="0">
              <a:effectLst>
                <a:outerShdw blurRad="38100" dist="38100" dir="2700000" algn="tl">
                  <a:srgbClr val="000000">
                    <a:alpha val="43137"/>
                  </a:srgbClr>
                </a:outerShdw>
              </a:effectLst>
              <a:latin typeface="Comic Sans MS" panose="030F0702030302020204" pitchFamily="66" charset="0"/>
            </a:endParaRPr>
          </a:p>
          <a:p>
            <a:pPr algn="ctr"/>
            <a:r>
              <a:rPr lang="cs-CZ" sz="4400" dirty="0" smtClean="0">
                <a:solidFill>
                  <a:srgbClr val="FF0000"/>
                </a:solidFill>
                <a:effectLst>
                  <a:outerShdw blurRad="38100" dist="38100" dir="2700000" algn="tl">
                    <a:srgbClr val="000000">
                      <a:alpha val="43137"/>
                    </a:srgbClr>
                  </a:outerShdw>
                </a:effectLst>
                <a:latin typeface="Comic Sans MS" panose="030F0702030302020204" pitchFamily="66" charset="0"/>
              </a:rPr>
              <a:t>SK Štětí</a:t>
            </a:r>
          </a:p>
          <a:p>
            <a:pPr algn="ctr"/>
            <a:r>
              <a:rPr lang="cs-CZ" sz="4400" dirty="0" smtClean="0">
                <a:solidFill>
                  <a:srgbClr val="FF0066"/>
                </a:solidFill>
                <a:effectLst>
                  <a:outerShdw blurRad="38100" dist="38100" dir="2700000" algn="tl">
                    <a:srgbClr val="000000">
                      <a:alpha val="43137"/>
                    </a:srgbClr>
                  </a:outerShdw>
                </a:effectLst>
                <a:latin typeface="Comic Sans MS" panose="030F0702030302020204" pitchFamily="66" charset="0"/>
              </a:rPr>
              <a:t>neděle 3.9.2017</a:t>
            </a:r>
          </a:p>
          <a:p>
            <a:pPr algn="ctr"/>
            <a:r>
              <a:rPr lang="cs-CZ" sz="4400" dirty="0" smtClean="0">
                <a:solidFill>
                  <a:srgbClr val="FF0066"/>
                </a:solidFill>
                <a:effectLst>
                  <a:outerShdw blurRad="38100" dist="38100" dir="2700000" algn="tl">
                    <a:srgbClr val="000000">
                      <a:alpha val="43137"/>
                    </a:srgbClr>
                  </a:outerShdw>
                </a:effectLst>
                <a:latin typeface="Comic Sans MS" panose="030F0702030302020204" pitchFamily="66" charset="0"/>
              </a:rPr>
              <a:t>17:00 hod</a:t>
            </a:r>
          </a:p>
          <a:p>
            <a:pPr algn="ctr"/>
            <a:r>
              <a:rPr lang="cs-CZ" sz="4000" dirty="0" smtClean="0">
                <a:solidFill>
                  <a:srgbClr val="FF0066"/>
                </a:solidFill>
                <a:effectLst>
                  <a:outerShdw blurRad="38100" dist="38100" dir="2700000" algn="tl">
                    <a:srgbClr val="000000">
                      <a:alpha val="43137"/>
                    </a:srgbClr>
                  </a:outerShdw>
                </a:effectLst>
                <a:latin typeface="Comic Sans MS" panose="030F0702030302020204" pitchFamily="66" charset="0"/>
              </a:rPr>
              <a:t>Odjezd 14:30</a:t>
            </a:r>
          </a:p>
        </p:txBody>
      </p:sp>
      <p:pic>
        <p:nvPicPr>
          <p:cNvPr id="4" name="Obrázek 3"/>
          <p:cNvPicPr>
            <a:picLocks noChangeAspect="1"/>
          </p:cNvPicPr>
          <p:nvPr/>
        </p:nvPicPr>
        <p:blipFill>
          <a:blip r:embed="rId5"/>
          <a:stretch>
            <a:fillRect/>
          </a:stretch>
        </p:blipFill>
        <p:spPr>
          <a:xfrm>
            <a:off x="5544592" y="3331468"/>
            <a:ext cx="649179" cy="792000"/>
          </a:xfrm>
          <a:prstGeom prst="rect">
            <a:avLst/>
          </a:prstGeom>
        </p:spPr>
      </p:pic>
      <p:pic>
        <p:nvPicPr>
          <p:cNvPr id="12" name="Picture 2"/>
          <p:cNvPicPr>
            <a:picLocks noChangeAspect="1" noChangeArrowheads="1"/>
          </p:cNvPicPr>
          <p:nvPr/>
        </p:nvPicPr>
        <p:blipFill>
          <a:blip r:embed="rId6" cstate="print"/>
          <a:srcRect/>
          <a:stretch>
            <a:fillRect/>
          </a:stretch>
        </p:blipFill>
        <p:spPr bwMode="auto">
          <a:xfrm>
            <a:off x="9072984" y="3295468"/>
            <a:ext cx="680891" cy="684000"/>
          </a:xfrm>
          <a:prstGeom prst="rect">
            <a:avLst/>
          </a:prstGeom>
          <a:noFill/>
          <a:ln w="28575">
            <a:noFill/>
            <a:miter lim="800000"/>
            <a:headEnd/>
            <a:tailEnd/>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7044" y="3259461"/>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p>
        </p:txBody>
      </p:sp>
      <p:sp>
        <p:nvSpPr>
          <p:cNvPr id="13" name="TextovéPole 12"/>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23179" y="7239000"/>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9218" name="Picture 10"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3" name="Obrázek 22"/>
          <p:cNvPicPr>
            <a:picLocks noChangeAspect="1"/>
          </p:cNvPicPr>
          <p:nvPr/>
        </p:nvPicPr>
        <p:blipFill>
          <a:blip r:embed="rId13"/>
          <a:stretch>
            <a:fillRect/>
          </a:stretch>
        </p:blipFill>
        <p:spPr>
          <a:xfrm>
            <a:off x="143992" y="2130127"/>
            <a:ext cx="4464496" cy="4657725"/>
          </a:xfrm>
          <a:prstGeom prst="rect">
            <a:avLst/>
          </a:prstGeom>
        </p:spPr>
      </p:pic>
      <p:sp>
        <p:nvSpPr>
          <p:cNvPr id="24" name="TextovéPole 23"/>
          <p:cNvSpPr txBox="1"/>
          <p:nvPr/>
        </p:nvSpPr>
        <p:spPr>
          <a:xfrm>
            <a:off x="143992" y="235124"/>
            <a:ext cx="4464495" cy="1569660"/>
          </a:xfrm>
          <a:prstGeom prst="rect">
            <a:avLst/>
          </a:prstGeom>
          <a:pattFill prst="plaid">
            <a:fgClr>
              <a:srgbClr val="66FFFF"/>
            </a:fgClr>
            <a:bgClr>
              <a:schemeClr val="bg1"/>
            </a:bgClr>
          </a:pattFill>
          <a:ln w="76200">
            <a:solidFill>
              <a:srgbClr val="FF9999"/>
            </a:solidFill>
            <a:prstDash val="dashDot"/>
          </a:ln>
        </p:spPr>
        <p:txBody>
          <a:bodyPr wrap="square" rtlCol="0">
            <a:spAutoFit/>
          </a:bodyPr>
          <a:lstStyle/>
          <a:p>
            <a:pPr algn="ctr"/>
            <a:r>
              <a:rPr lang="cs-CZ" sz="2400" dirty="0" smtClean="0">
                <a:latin typeface="Bookman Old Style" pitchFamily="18" charset="0"/>
              </a:rPr>
              <a:t>V průměru přes 5 branek na zápas padlo v 1. kolo Ústeckého přeboru dospělých</a:t>
            </a:r>
          </a:p>
        </p:txBody>
      </p:sp>
      <p:sp>
        <p:nvSpPr>
          <p:cNvPr id="25" name="Obdélník 24"/>
          <p:cNvSpPr/>
          <p:nvPr/>
        </p:nvSpPr>
        <p:spPr>
          <a:xfrm>
            <a:off x="5623432" y="595164"/>
            <a:ext cx="4457664" cy="6251070"/>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na dlouhý centr k zadní tyči si počkal Šípek. Hlavička znamenala vedení Modlan už o 2 branky 3:1. Ještě než přišla další pohroma pro náš tým, tak mohl skórovat Vokoun, ale zpoza šestnáctky po jednom z rohů střílel sice tvrdě a doprostřed branky, kde stál gólman.  Na záda </a:t>
            </a:r>
            <a:r>
              <a:rPr lang="cs-CZ" sz="1100" b="0" dirty="0" err="1">
                <a:latin typeface="Arial" panose="020B0604020202020204" pitchFamily="34" charset="0"/>
                <a:ea typeface="Calibri" panose="020F0502020204030204" pitchFamily="34" charset="0"/>
                <a:cs typeface="Arial" panose="020B0604020202020204" pitchFamily="34" charset="0"/>
              </a:rPr>
              <a:t>Vavrince</a:t>
            </a:r>
            <a:r>
              <a:rPr lang="cs-CZ" sz="1100" b="0" dirty="0">
                <a:latin typeface="Arial" panose="020B0604020202020204" pitchFamily="34" charset="0"/>
                <a:ea typeface="Calibri" panose="020F0502020204030204" pitchFamily="34" charset="0"/>
                <a:cs typeface="Arial" panose="020B0604020202020204" pitchFamily="34" charset="0"/>
              </a:rPr>
              <a:t> se díval </a:t>
            </a:r>
            <a:r>
              <a:rPr lang="cs-CZ" sz="1100" b="0" dirty="0" err="1">
                <a:latin typeface="Arial" panose="020B0604020202020204" pitchFamily="34" charset="0"/>
                <a:ea typeface="Calibri" panose="020F0502020204030204" pitchFamily="34" charset="0"/>
                <a:cs typeface="Arial" panose="020B0604020202020204" pitchFamily="34" charset="0"/>
              </a:rPr>
              <a:t>Poráč</a:t>
            </a:r>
            <a:r>
              <a:rPr lang="cs-CZ" sz="1100" b="0" dirty="0">
                <a:latin typeface="Arial" panose="020B0604020202020204" pitchFamily="34" charset="0"/>
                <a:ea typeface="Calibri" panose="020F0502020204030204" pitchFamily="34" charset="0"/>
                <a:cs typeface="Arial" panose="020B0604020202020204" pitchFamily="34" charset="0"/>
              </a:rPr>
              <a:t> a tvrdá střel pod břevno, která málem přetrhla síť upravila skóre už na 4:1 pro hosty. Trenéři Štětí zareagovali dvojím střídáním, ale ani to nezabránilo tomu, aby Lumír Šípek završil brankou pod nohama brankáře hattrick. Prohrávat doma 5:1 po 38 minutách, to neočekával ani ten největší nepřítel fotbalistů Štětí. Malinkatou náplastí ještě před změnou stran byla po faulu na Slavíka v pokutovém území  </a:t>
            </a:r>
            <a:r>
              <a:rPr lang="cs-CZ" sz="1100" b="0" dirty="0" smtClean="0">
                <a:latin typeface="Arial" panose="020B0604020202020204" pitchFamily="34" charset="0"/>
                <a:ea typeface="Calibri" panose="020F0502020204030204" pitchFamily="34" charset="0"/>
                <a:cs typeface="Arial" panose="020B0604020202020204" pitchFamily="34" charset="0"/>
              </a:rPr>
              <a:t>penalta </a:t>
            </a:r>
            <a:r>
              <a:rPr lang="cs-CZ" sz="1100" b="0" dirty="0">
                <a:latin typeface="Arial" panose="020B0604020202020204" pitchFamily="34" charset="0"/>
                <a:ea typeface="Calibri" panose="020F0502020204030204" pitchFamily="34" charset="0"/>
                <a:cs typeface="Arial" panose="020B0604020202020204" pitchFamily="34" charset="0"/>
              </a:rPr>
              <a:t>proti hostům, kterou Brandejs snížil na 2:5. Druhou kapitolu jsme začali aktivně. Gól měl na hlavě Faust, ale branku minul. V 56. minutě už jsme se radovali, ale všechno bylo předčasné. Praporek asistenta rozhodčího byl nad hlavou a zahrávalo se postavení mimo hry. Modlany zahrávaly volný přímý kop v 63. minutě, ale žádné velké nebezpečí z toho nebylo. Zdálo se, že hostům dochází pomalu síly, ale využít jsme toho nedokázali. Soupeř hrál navíc s velkým přehledem a již zmiňované zkušenosti v úvodu se ukázaly velkou zbraní. Šance jsme ale měli. Zahrávali jsme 2 volné přímé kopy z dobrého postavení a hlavička Brandejse byla gólová. Vrhali jsme se do útočení a v několika případech to byla voda na mlýn hostů. 7 minut před koncem proti jedovaté střele zasahoval brankář Štětí a nadzvedl míč na břevno. Poslední šanci celého zápasu měl minutu před koncem Brandejs, ale ani po jeho střele se diváci branky ve 2. poločase nedočkali.</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smtClean="0">
                <a:latin typeface="Arial" panose="020B0604020202020204" pitchFamily="34" charset="0"/>
                <a:ea typeface="Calibri" panose="020F0502020204030204" pitchFamily="34" charset="0"/>
                <a:cs typeface="Arial" panose="020B0604020202020204" pitchFamily="34" charset="0"/>
              </a:rPr>
              <a:t>Branky</a:t>
            </a:r>
            <a:r>
              <a:rPr lang="cs-CZ" sz="1100" b="0" u="sng" dirty="0">
                <a:latin typeface="Arial" panose="020B0604020202020204" pitchFamily="34" charset="0"/>
                <a:ea typeface="Calibri" panose="020F0502020204030204" pitchFamily="34" charset="0"/>
                <a:cs typeface="Arial" panose="020B0604020202020204" pitchFamily="34" charset="0"/>
              </a:rPr>
              <a:t>:</a:t>
            </a:r>
            <a:r>
              <a:rPr lang="cs-CZ" sz="1100" b="0" dirty="0">
                <a:latin typeface="Arial" panose="020B0604020202020204" pitchFamily="34" charset="0"/>
                <a:ea typeface="Calibri" panose="020F0502020204030204" pitchFamily="34" charset="0"/>
                <a:cs typeface="Arial" panose="020B0604020202020204" pitchFamily="34" charset="0"/>
              </a:rPr>
              <a:t> Brandejs 2(1 z penalty)</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Gabriel-</a:t>
            </a:r>
            <a:r>
              <a:rPr lang="cs-CZ" sz="1100" b="0" dirty="0" err="1">
                <a:latin typeface="Arial" panose="020B0604020202020204" pitchFamily="34" charset="0"/>
                <a:ea typeface="Calibri" panose="020F0502020204030204" pitchFamily="34" charset="0"/>
                <a:cs typeface="Arial" panose="020B0604020202020204" pitchFamily="34" charset="0"/>
              </a:rPr>
              <a:t>Čámský</a:t>
            </a:r>
            <a:r>
              <a:rPr lang="cs-CZ" sz="1100" b="0" dirty="0">
                <a:latin typeface="Arial" panose="020B0604020202020204" pitchFamily="34" charset="0"/>
                <a:ea typeface="Calibri" panose="020F0502020204030204" pitchFamily="34" charset="0"/>
                <a:cs typeface="Arial" panose="020B0604020202020204" pitchFamily="34" charset="0"/>
              </a:rPr>
              <a:t>(85.Šmidrkal), </a:t>
            </a:r>
            <a:r>
              <a:rPr lang="cs-CZ" sz="1100" b="0" dirty="0" err="1">
                <a:latin typeface="Arial" panose="020B0604020202020204" pitchFamily="34" charset="0"/>
                <a:ea typeface="Calibri" panose="020F0502020204030204" pitchFamily="34" charset="0"/>
                <a:cs typeface="Arial" panose="020B0604020202020204" pitchFamily="34" charset="0"/>
              </a:rPr>
              <a:t>F.Svoboda</a:t>
            </a:r>
            <a:r>
              <a:rPr lang="cs-CZ" sz="1100" b="0" dirty="0">
                <a:latin typeface="Arial" panose="020B0604020202020204" pitchFamily="34" charset="0"/>
                <a:ea typeface="Calibri" panose="020F0502020204030204" pitchFamily="34" charset="0"/>
                <a:cs typeface="Arial" panose="020B0604020202020204" pitchFamily="34" charset="0"/>
              </a:rPr>
              <a:t>, Vacek, </a:t>
            </a:r>
            <a:r>
              <a:rPr lang="cs-CZ" sz="1100" b="0" dirty="0" err="1">
                <a:latin typeface="Arial" panose="020B0604020202020204" pitchFamily="34" charset="0"/>
                <a:ea typeface="Calibri" panose="020F0502020204030204" pitchFamily="34" charset="0"/>
                <a:cs typeface="Arial" panose="020B0604020202020204" pitchFamily="34" charset="0"/>
              </a:rPr>
              <a:t>Poráč</a:t>
            </a:r>
            <a:r>
              <a:rPr lang="cs-CZ" sz="1100" b="0" dirty="0">
                <a:latin typeface="Arial" panose="020B0604020202020204" pitchFamily="34" charset="0"/>
                <a:ea typeface="Calibri" panose="020F0502020204030204" pitchFamily="34" charset="0"/>
                <a:cs typeface="Arial" panose="020B0604020202020204" pitchFamily="34" charset="0"/>
              </a:rPr>
              <a:t>(36. </a:t>
            </a:r>
            <a:r>
              <a:rPr lang="cs-CZ" sz="1100" b="0" dirty="0" err="1">
                <a:latin typeface="Arial" panose="020B0604020202020204" pitchFamily="34" charset="0"/>
                <a:ea typeface="Calibri" panose="020F0502020204030204" pitchFamily="34" charset="0"/>
                <a:cs typeface="Arial" panose="020B0604020202020204" pitchFamily="34" charset="0"/>
              </a:rPr>
              <a:t>Ransdorf</a:t>
            </a:r>
            <a:r>
              <a:rPr lang="cs-CZ" sz="1100" b="0" dirty="0">
                <a:latin typeface="Arial" panose="020B0604020202020204" pitchFamily="34" charset="0"/>
                <a:ea typeface="Calibri" panose="020F0502020204030204" pitchFamily="34" charset="0"/>
                <a:cs typeface="Arial" panose="020B0604020202020204" pitchFamily="34" charset="0"/>
              </a:rPr>
              <a:t>)-Vokoun, </a:t>
            </a:r>
            <a:r>
              <a:rPr lang="cs-CZ" sz="1100" b="0" dirty="0" err="1">
                <a:latin typeface="Arial" panose="020B0604020202020204" pitchFamily="34" charset="0"/>
                <a:ea typeface="Calibri" panose="020F0502020204030204" pitchFamily="34" charset="0"/>
                <a:cs typeface="Arial" panose="020B0604020202020204" pitchFamily="34" charset="0"/>
              </a:rPr>
              <a:t>Kucler</a:t>
            </a:r>
            <a:r>
              <a:rPr lang="cs-CZ" sz="11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Stejskal, Mencl(36.Slavík)-Brandejs, Faust   </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Připraveni:</a:t>
            </a:r>
            <a:r>
              <a:rPr lang="cs-CZ" sz="1100" b="0" dirty="0">
                <a:latin typeface="Arial" panose="020B0604020202020204" pitchFamily="34" charset="0"/>
                <a:ea typeface="Calibri" panose="020F0502020204030204" pitchFamily="34" charset="0"/>
                <a:cs typeface="Arial" panose="020B0604020202020204" pitchFamily="34" charset="0"/>
              </a:rPr>
              <a:t> Beruška, Horváth, </a:t>
            </a:r>
            <a:r>
              <a:rPr lang="cs-CZ" sz="1100" b="0" dirty="0" err="1">
                <a:latin typeface="Arial" panose="020B0604020202020204" pitchFamily="34" charset="0"/>
                <a:ea typeface="Calibri" panose="020F0502020204030204" pitchFamily="34" charset="0"/>
                <a:cs typeface="Arial" panose="020B0604020202020204" pitchFamily="34" charset="0"/>
              </a:rPr>
              <a:t>Feko</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M.Svoboda</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Trenéři:</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J.Ransdorf</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K.Zuna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Vedoucí: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J.Tyle</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Masér: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K.Zavřel</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M.Karrmann-J.Sedlíček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I.Kuriljak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Delegát:</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M.Košťál</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Hlavní pořadatel:</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J.Havner</a:t>
            </a:r>
            <a:r>
              <a:rPr lang="cs-CZ" sz="1100" b="0" dirty="0">
                <a:latin typeface="Arial" panose="020B0604020202020204" pitchFamily="34" charset="0"/>
                <a:ea typeface="Calibri" panose="020F0502020204030204" pitchFamily="34" charset="0"/>
                <a:cs typeface="Arial" panose="020B0604020202020204" pitchFamily="34" charset="0"/>
              </a:rPr>
              <a:t>    150 diváků</a:t>
            </a:r>
          </a:p>
        </p:txBody>
      </p:sp>
      <p:sp>
        <p:nvSpPr>
          <p:cNvPr id="26" name="TextovéPole 25"/>
          <p:cNvSpPr txBox="1"/>
          <p:nvPr/>
        </p:nvSpPr>
        <p:spPr>
          <a:xfrm>
            <a:off x="5688608" y="163116"/>
            <a:ext cx="4248472" cy="307777"/>
          </a:xfrm>
          <a:prstGeom prst="rect">
            <a:avLst/>
          </a:prstGeom>
          <a:solidFill>
            <a:srgbClr val="99FF66"/>
          </a:solidFill>
        </p:spPr>
        <p:txBody>
          <a:bodyPr wrap="square" rtlCol="0">
            <a:spAutoFit/>
          </a:bodyPr>
          <a:lstStyle/>
          <a:p>
            <a:pPr algn="ctr"/>
            <a:r>
              <a:rPr lang="cs-CZ" sz="1400" dirty="0" smtClean="0">
                <a:latin typeface="Bookman Old Style" pitchFamily="18" charset="0"/>
              </a:rPr>
              <a:t>Pokračování SK Štětí – SK Baník Modlany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760805"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19</a:t>
            </a:r>
          </a:p>
        </p:txBody>
      </p:sp>
      <p:sp>
        <p:nvSpPr>
          <p:cNvPr id="12" name="TextovéPole 11"/>
          <p:cNvSpPr txBox="1"/>
          <p:nvPr/>
        </p:nvSpPr>
        <p:spPr>
          <a:xfrm>
            <a:off x="1440136" y="7076464"/>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sp>
        <p:nvSpPr>
          <p:cNvPr id="6" name="TextovéPole 5"/>
          <p:cNvSpPr txBox="1"/>
          <p:nvPr/>
        </p:nvSpPr>
        <p:spPr>
          <a:xfrm>
            <a:off x="5328568" y="1099220"/>
            <a:ext cx="4680520" cy="1661993"/>
          </a:xfrm>
          <a:prstGeom prst="rect">
            <a:avLst/>
          </a:prstGeom>
          <a:solidFill>
            <a:srgbClr val="FFFF99"/>
          </a:solidFill>
        </p:spPr>
        <p:txBody>
          <a:bodyPr wrap="square" rtlCol="0">
            <a:spAutoFit/>
          </a:bodyPr>
          <a:lstStyle/>
          <a:p>
            <a:pPr algn="just"/>
            <a:r>
              <a:rPr lang="cs-CZ" sz="1800" u="sng"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Miloslav Pohl - trenér Modlan</a:t>
            </a:r>
          </a:p>
          <a:p>
            <a:pPr algn="just"/>
            <a:r>
              <a:rPr lang="cs-CZ" dirty="0" smtClean="0">
                <a:latin typeface="Arial" panose="020B0604020202020204" pitchFamily="34" charset="0"/>
                <a:cs typeface="Arial" panose="020B0604020202020204" pitchFamily="34" charset="0"/>
              </a:rPr>
              <a:t>Spokojeni jsme s body, protože jsme věděli, že to tady určitě nebude lehké utkání, protože domácí sestoupili z divize, ale samozřejmě jsou tady nějaké hráčské změny. Za průběh zápasu, hlavně za 1. poločas jsou 3 body zasloužené. Chtěli jsme, aby centry létaly do vápna a vycházelo to. Ve druhé půli nám trocho odešly fyzické síly.  Domácí měli šance, ale naštěstí je nedotáhly do konce. Jsme rádi za 3 body.</a:t>
            </a:r>
          </a:p>
        </p:txBody>
      </p:sp>
      <p:sp>
        <p:nvSpPr>
          <p:cNvPr id="7" name="TextovéPole 6"/>
          <p:cNvSpPr txBox="1"/>
          <p:nvPr/>
        </p:nvSpPr>
        <p:spPr>
          <a:xfrm>
            <a:off x="5328568" y="163116"/>
            <a:ext cx="4608512" cy="830997"/>
          </a:xfrm>
          <a:prstGeom prst="rect">
            <a:avLst/>
          </a:prstGeom>
          <a:solidFill>
            <a:schemeClr val="bg2">
              <a:lumMod val="20000"/>
              <a:lumOff val="80000"/>
            </a:schemeClr>
          </a:solidFill>
          <a:ln w="76200" cmpd="dbl">
            <a:solidFill>
              <a:schemeClr val="accent1"/>
            </a:solidFill>
          </a:ln>
        </p:spPr>
        <p:txBody>
          <a:bodyPr wrap="square" rtlCol="0">
            <a:spAutoFit/>
          </a:bodyPr>
          <a:lstStyle/>
          <a:p>
            <a:pPr algn="ctr"/>
            <a:r>
              <a:rPr lang="cs-CZ" sz="2400" dirty="0" smtClean="0">
                <a:solidFill>
                  <a:schemeClr val="accent6">
                    <a:lumMod val="50000"/>
                  </a:schemeClr>
                </a:solidFill>
                <a:effectLst>
                  <a:glow rad="101600">
                    <a:srgbClr val="FF9933"/>
                  </a:glow>
                </a:effectLst>
                <a:latin typeface="Franklin Gothic Heavy" panose="020B0903020102020204" pitchFamily="34" charset="0"/>
                <a:cs typeface="Courier New" panose="02070309020205020404" pitchFamily="49" charset="0"/>
              </a:rPr>
              <a:t>Co jsme se dozvěděli od trenérů po zápase s Modlany</a:t>
            </a:r>
          </a:p>
        </p:txBody>
      </p:sp>
      <p:sp>
        <p:nvSpPr>
          <p:cNvPr id="8" name="TextovéPole 7"/>
          <p:cNvSpPr txBox="1"/>
          <p:nvPr/>
        </p:nvSpPr>
        <p:spPr>
          <a:xfrm>
            <a:off x="5328568" y="4483596"/>
            <a:ext cx="4680520" cy="1107996"/>
          </a:xfrm>
          <a:prstGeom prst="rect">
            <a:avLst/>
          </a:prstGeom>
          <a:solidFill>
            <a:srgbClr val="FFFF99"/>
          </a:solidFill>
        </p:spPr>
        <p:txBody>
          <a:bodyPr wrap="square" rtlCol="0">
            <a:spAutoFit/>
          </a:bodyPr>
          <a:lstStyle/>
          <a:p>
            <a:pPr algn="just"/>
            <a:r>
              <a:rPr lang="cs-CZ" sz="1800" u="sng"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Jiří </a:t>
            </a:r>
            <a:r>
              <a:rPr lang="cs-CZ" sz="1800" u="sng" dirty="0" err="1"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Ransdorf</a:t>
            </a:r>
            <a:r>
              <a:rPr lang="cs-CZ" sz="1800" u="sng"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 trenér Štětí</a:t>
            </a:r>
          </a:p>
          <a:p>
            <a:pPr algn="just"/>
            <a:r>
              <a:rPr lang="cs-CZ" dirty="0" smtClean="0">
                <a:latin typeface="Arial" panose="020B0604020202020204" pitchFamily="34" charset="0"/>
                <a:cs typeface="Arial" panose="020B0604020202020204" pitchFamily="34" charset="0"/>
              </a:rPr>
              <a:t>Velmi špatná hra dozadu. 3 góly jsme dostali z malého vápna. Špatně pobraný a to se nemůže stát. Ve 2. poločase jsme šance měli. Soupeř už hrál na udržení, fyzicky i odcházel, ale ty ložené šance jsme nevyužili. </a:t>
            </a:r>
          </a:p>
        </p:txBody>
      </p:sp>
      <p:pic>
        <p:nvPicPr>
          <p:cNvPr id="9" name="Obrázek 8"/>
          <p:cNvPicPr>
            <a:picLocks noChangeAspect="1"/>
          </p:cNvPicPr>
          <p:nvPr/>
        </p:nvPicPr>
        <p:blipFill>
          <a:blip r:embed="rId3"/>
          <a:stretch>
            <a:fillRect/>
          </a:stretch>
        </p:blipFill>
        <p:spPr>
          <a:xfrm>
            <a:off x="6480696" y="2911995"/>
            <a:ext cx="1853672" cy="1476000"/>
          </a:xfrm>
          <a:prstGeom prst="rect">
            <a:avLst/>
          </a:prstGeom>
        </p:spPr>
      </p:pic>
      <p:pic>
        <p:nvPicPr>
          <p:cNvPr id="10" name="Obrázek 9"/>
          <p:cNvPicPr>
            <a:picLocks noChangeAspect="1"/>
          </p:cNvPicPr>
          <p:nvPr/>
        </p:nvPicPr>
        <p:blipFill>
          <a:blip r:embed="rId4"/>
          <a:stretch>
            <a:fillRect/>
          </a:stretch>
        </p:blipFill>
        <p:spPr>
          <a:xfrm>
            <a:off x="8446070" y="5707876"/>
            <a:ext cx="1346994" cy="1296000"/>
          </a:xfrm>
          <a:prstGeom prst="rect">
            <a:avLst/>
          </a:prstGeom>
        </p:spPr>
      </p:pic>
      <p:sp>
        <p:nvSpPr>
          <p:cNvPr id="11" name="Obdélník 10"/>
          <p:cNvSpPr/>
          <p:nvPr/>
        </p:nvSpPr>
        <p:spPr>
          <a:xfrm>
            <a:off x="71985" y="4941193"/>
            <a:ext cx="4608512" cy="1846659"/>
          </a:xfrm>
          <a:prstGeom prst="rect">
            <a:avLst/>
          </a:prstGeom>
          <a:solidFill>
            <a:schemeClr val="bg1">
              <a:lumMod val="95000"/>
            </a:schemeClr>
          </a:solidFill>
          <a:ln w="63500">
            <a:solidFill>
              <a:srgbClr val="FF00FF"/>
            </a:solidFill>
            <a:prstDash val="dashDot"/>
          </a:ln>
        </p:spPr>
        <p:txBody>
          <a:bodyPr wrap="square">
            <a:spAutoFit/>
          </a:bodyPr>
          <a:lstStyle/>
          <a:p>
            <a:r>
              <a:rPr lang="cs-CZ" sz="1800" dirty="0" smtClean="0">
                <a:latin typeface="Arial" panose="020B0604020202020204" pitchFamily="34" charset="0"/>
                <a:ea typeface="Calibri" panose="020F0502020204030204" pitchFamily="34" charset="0"/>
                <a:cs typeface="Arial" panose="020B0604020202020204" pitchFamily="34" charset="0"/>
              </a:rPr>
              <a:t>Po zápase s Modlany:</a:t>
            </a:r>
          </a:p>
          <a:p>
            <a:r>
              <a:rPr lang="cs-CZ" dirty="0" smtClean="0">
                <a:latin typeface="Arial" panose="020B0604020202020204" pitchFamily="34" charset="0"/>
                <a:ea typeface="Calibri" panose="020F0502020204030204" pitchFamily="34" charset="0"/>
                <a:cs typeface="Arial" panose="020B0604020202020204" pitchFamily="34" charset="0"/>
              </a:rPr>
              <a:t>Všechno </a:t>
            </a:r>
            <a:r>
              <a:rPr lang="cs-CZ" dirty="0">
                <a:latin typeface="Arial" panose="020B0604020202020204" pitchFamily="34" charset="0"/>
                <a:ea typeface="Calibri" panose="020F0502020204030204" pitchFamily="34" charset="0"/>
                <a:cs typeface="Arial" panose="020B0604020202020204" pitchFamily="34" charset="0"/>
              </a:rPr>
              <a:t>podstatné se odehrálo v 1. poločase, kdy padly všechny branky utkání. Inkasovat 5 branek v rozmezí 30 minut není nejlepší vizitkou. Vedli jsme sice 1:0, ale pak se naše obraná činnost rozpadla, jak domeček z karet. Vstup do přeboru nevyšel, ale věšet hlavy není třeba. Jsme na začátku a nově se rodící tým se sehrává. Za týden 19.7.2017 do Horního Jiřetína  a za 14 dní 26.8.2017 od 10:15 nás doma čekají FK ČL Neštěmice. </a:t>
            </a:r>
            <a:endParaRPr lang="cs-CZ" dirty="0"/>
          </a:p>
        </p:txBody>
      </p:sp>
      <p:pic>
        <p:nvPicPr>
          <p:cNvPr id="13" name="Obrázek 12"/>
          <p:cNvPicPr>
            <a:picLocks noChangeAspect="1"/>
          </p:cNvPicPr>
          <p:nvPr/>
        </p:nvPicPr>
        <p:blipFill>
          <a:blip r:embed="rId5"/>
          <a:stretch>
            <a:fillRect/>
          </a:stretch>
        </p:blipFill>
        <p:spPr>
          <a:xfrm>
            <a:off x="473503" y="739180"/>
            <a:ext cx="4111913" cy="2700000"/>
          </a:xfrm>
          <a:prstGeom prst="rect">
            <a:avLst/>
          </a:prstGeom>
          <a:ln w="47625">
            <a:solidFill>
              <a:schemeClr val="accent1">
                <a:lumMod val="40000"/>
                <a:lumOff val="60000"/>
              </a:schemeClr>
            </a:solidFill>
          </a:ln>
        </p:spPr>
      </p:pic>
      <p:pic>
        <p:nvPicPr>
          <p:cNvPr id="14" name="Obrázek 13"/>
          <p:cNvPicPr>
            <a:picLocks noChangeAspect="1"/>
          </p:cNvPicPr>
          <p:nvPr/>
        </p:nvPicPr>
        <p:blipFill>
          <a:blip r:embed="rId6"/>
          <a:stretch>
            <a:fillRect/>
          </a:stretch>
        </p:blipFill>
        <p:spPr>
          <a:xfrm>
            <a:off x="473503" y="3547492"/>
            <a:ext cx="4082400" cy="1296000"/>
          </a:xfrm>
          <a:prstGeom prst="rect">
            <a:avLst/>
          </a:prstGeom>
        </p:spPr>
      </p:pic>
      <p:sp>
        <p:nvSpPr>
          <p:cNvPr id="15" name="TextovéPole 14"/>
          <p:cNvSpPr txBox="1"/>
          <p:nvPr/>
        </p:nvSpPr>
        <p:spPr>
          <a:xfrm>
            <a:off x="71984" y="91108"/>
            <a:ext cx="4608513" cy="523220"/>
          </a:xfrm>
          <a:prstGeom prst="rect">
            <a:avLst/>
          </a:prstGeom>
          <a:solidFill>
            <a:srgbClr val="FFFFCC"/>
          </a:solidFill>
        </p:spPr>
        <p:txBody>
          <a:bodyPr wrap="square" rtlCol="0">
            <a:spAutoFit/>
          </a:bodyPr>
          <a:lstStyle/>
          <a:p>
            <a:pPr algn="ctr"/>
            <a:r>
              <a:rPr lang="cs-CZ" sz="1400" u="sng" dirty="0" smtClean="0">
                <a:latin typeface="Bookman Old Style" pitchFamily="18" charset="0"/>
              </a:rPr>
              <a:t>SK Štětí – SK Baník Modlany 12.8.2017</a:t>
            </a:r>
          </a:p>
          <a:p>
            <a:pPr algn="ctr"/>
            <a:r>
              <a:rPr lang="cs-CZ" sz="1400" u="sng" dirty="0" smtClean="0">
                <a:latin typeface="Bookman Old Style" pitchFamily="18" charset="0"/>
              </a:rPr>
              <a:t>Foto Jiří </a:t>
            </a:r>
            <a:r>
              <a:rPr lang="cs-CZ" sz="1400" u="sng" dirty="0" err="1" smtClean="0">
                <a:latin typeface="Bookman Old Style" pitchFamily="18" charset="0"/>
              </a:rPr>
              <a:t>Havner</a:t>
            </a:r>
            <a:endParaRPr lang="cs-CZ" sz="1400" u="sng" dirty="0" smtClean="0">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7" name="Rectangle 87"/>
          <p:cNvSpPr>
            <a:spLocks noChangeArrowheads="1"/>
          </p:cNvSpPr>
          <p:nvPr/>
        </p:nvSpPr>
        <p:spPr bwMode="auto">
          <a:xfrm>
            <a:off x="63249" y="83557"/>
            <a:ext cx="4617247" cy="1015663"/>
          </a:xfrm>
          <a:prstGeom prst="rect">
            <a:avLst/>
          </a:prstGeom>
          <a:pattFill prst="weave">
            <a:fgClr>
              <a:srgbClr val="FF3399"/>
            </a:fgClr>
            <a:bgClr>
              <a:schemeClr val="bg1"/>
            </a:bgClr>
          </a:pattFill>
          <a:ln w="60325" cmpd="sng">
            <a:gradFill flip="none" rotWithShape="1">
              <a:gsLst>
                <a:gs pos="0">
                  <a:schemeClr val="accent1">
                    <a:lumMod val="43000"/>
                  </a:schemeClr>
                </a:gs>
                <a:gs pos="44000">
                  <a:srgbClr val="80F48E"/>
                </a:gs>
                <a:gs pos="83000">
                  <a:schemeClr val="accent1">
                    <a:lumMod val="45000"/>
                    <a:lumOff val="55000"/>
                  </a:schemeClr>
                </a:gs>
                <a:gs pos="100000">
                  <a:schemeClr val="accent1">
                    <a:lumMod val="30000"/>
                    <a:lumOff val="70000"/>
                  </a:schemeClr>
                </a:gs>
              </a:gsLst>
              <a:path path="rect">
                <a:fillToRect l="100000" t="100000"/>
              </a:path>
              <a:tileRect r="-100000" b="-100000"/>
            </a:gradFill>
            <a:prstDash val="solid"/>
            <a:headEnd/>
            <a:tailEnd/>
          </a:ln>
          <a:effectLst>
            <a:outerShdw blurRad="50800" dist="50800" dir="5400000" algn="ctr" rotWithShape="0">
              <a:schemeClr val="bg1"/>
            </a:outerShdw>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1">
            <a:normAutofit/>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000" dirty="0" smtClean="0">
                <a:ln w="12700">
                  <a:noFill/>
                  <a:prstDash val="solid"/>
                </a:ln>
                <a:solidFill>
                  <a:schemeClr val="tx2"/>
                </a:solidFill>
                <a:effectLst>
                  <a:glow rad="228600">
                    <a:schemeClr val="accent6">
                      <a:satMod val="175000"/>
                      <a:alpha val="40000"/>
                    </a:schemeClr>
                  </a:glow>
                </a:effectLst>
                <a:latin typeface="Jokerman" panose="04090605060D06020702" pitchFamily="82" charset="0"/>
                <a:ea typeface="Gungsuh" pitchFamily="18" charset="-127"/>
                <a:cs typeface="Arial" panose="020B0604020202020204" pitchFamily="34" charset="0"/>
              </a:rPr>
              <a:t>Vítáme</a:t>
            </a:r>
            <a:endParaRPr lang="cs-CZ" sz="8000" dirty="0">
              <a:ln w="12700">
                <a:noFill/>
                <a:prstDash val="solid"/>
              </a:ln>
              <a:solidFill>
                <a:schemeClr val="tx2"/>
              </a:solidFill>
              <a:effectLst>
                <a:glow rad="228600">
                  <a:schemeClr val="accent6">
                    <a:satMod val="175000"/>
                    <a:alpha val="40000"/>
                  </a:schemeClr>
                </a:glow>
              </a:effectLst>
              <a:latin typeface="Jokerman" panose="04090605060D06020702" pitchFamily="82" charset="0"/>
              <a:ea typeface="Gungsuh" pitchFamily="18" charset="-127"/>
              <a:cs typeface="Arial" panose="020B0604020202020204" pitchFamily="34" charset="0"/>
            </a:endParaRPr>
          </a:p>
        </p:txBody>
      </p:sp>
      <p:sp>
        <p:nvSpPr>
          <p:cNvPr id="20" name="Rectangle 129"/>
          <p:cNvSpPr>
            <a:spLocks noChangeArrowheads="1"/>
          </p:cNvSpPr>
          <p:nvPr/>
        </p:nvSpPr>
        <p:spPr bwMode="auto">
          <a:xfrm>
            <a:off x="30746" y="1963404"/>
            <a:ext cx="4649750" cy="792000"/>
          </a:xfrm>
          <a:prstGeom prst="rect">
            <a:avLst/>
          </a:prstGeom>
          <a:blipFill dpi="0" rotWithShape="1">
            <a:blip r:embed="rId3"/>
            <a:srcRect/>
            <a:tile tx="31750" ty="0" sx="100000" sy="100000" flip="y" algn="ctr"/>
          </a:blipFill>
          <a:ln w="53975" cmpd="sng">
            <a:gradFill>
              <a:gsLst>
                <a:gs pos="0">
                  <a:schemeClr val="accent1">
                    <a:lumMod val="5000"/>
                    <a:lumOff val="95000"/>
                  </a:schemeClr>
                </a:gs>
                <a:gs pos="28000">
                  <a:schemeClr val="accent1">
                    <a:lumMod val="45000"/>
                    <a:lumOff val="55000"/>
                  </a:schemeClr>
                </a:gs>
                <a:gs pos="60000">
                  <a:srgbClr val="9933FF"/>
                </a:gs>
                <a:gs pos="84000">
                  <a:srgbClr val="FBA7AD"/>
                </a:gs>
              </a:gsLst>
              <a:lin ang="5400000" scaled="1"/>
            </a:gra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5400" dirty="0" smtClean="0">
                <a:ln w="25400">
                  <a:noFill/>
                </a:ln>
                <a:solidFill>
                  <a:srgbClr val="0000FF"/>
                </a:solidFill>
                <a:effectLst>
                  <a:outerShdw blurRad="38100" dist="38100" dir="2700000" algn="tl">
                    <a:srgbClr val="000000">
                      <a:alpha val="43137"/>
                    </a:srgbClr>
                  </a:outerShdw>
                </a:effectLst>
                <a:latin typeface="Poor Richard" panose="02080502050505020702" pitchFamily="18" charset="0"/>
                <a:ea typeface="Verdana" pitchFamily="34" charset="0"/>
                <a:cs typeface="Arial" panose="020B0604020202020204" pitchFamily="34" charset="0"/>
              </a:rPr>
              <a:t>SK </a:t>
            </a:r>
            <a:r>
              <a:rPr lang="cs-CZ" sz="5400" dirty="0" err="1" smtClean="0">
                <a:ln w="25400">
                  <a:noFill/>
                </a:ln>
                <a:solidFill>
                  <a:srgbClr val="0000FF"/>
                </a:solidFill>
                <a:effectLst>
                  <a:outerShdw blurRad="38100" dist="38100" dir="2700000" algn="tl">
                    <a:srgbClr val="000000">
                      <a:alpha val="43137"/>
                    </a:srgbClr>
                  </a:outerShdw>
                </a:effectLst>
                <a:latin typeface="Poor Richard" panose="02080502050505020702" pitchFamily="18" charset="0"/>
                <a:ea typeface="Verdana" pitchFamily="34" charset="0"/>
                <a:cs typeface="Arial" panose="020B0604020202020204" pitchFamily="34" charset="0"/>
              </a:rPr>
              <a:t>Štětí</a:t>
            </a:r>
            <a:r>
              <a:rPr lang="cs-CZ" sz="5400" dirty="0" smtClean="0">
                <a:ln w="25400">
                  <a:noFill/>
                </a:ln>
                <a:solidFill>
                  <a:srgbClr val="0000FF"/>
                </a:solidFill>
                <a:effectLst>
                  <a:outerShdw blurRad="38100" dist="38100" dir="2700000" algn="tl">
                    <a:srgbClr val="000000">
                      <a:alpha val="43137"/>
                    </a:srgbClr>
                  </a:outerShdw>
                </a:effectLst>
                <a:latin typeface="Poor Richard" panose="02080502050505020702" pitchFamily="18" charset="0"/>
                <a:ea typeface="Verdana" pitchFamily="34" charset="0"/>
                <a:cs typeface="Arial" panose="020B0604020202020204" pitchFamily="34" charset="0"/>
              </a:rPr>
              <a:t>, z.s.</a:t>
            </a:r>
            <a:endParaRPr lang="cs-CZ" sz="5400" dirty="0">
              <a:ln w="25400">
                <a:noFill/>
              </a:ln>
              <a:solidFill>
                <a:srgbClr val="0000FF"/>
              </a:solidFill>
              <a:effectLst>
                <a:outerShdw blurRad="38100" dist="38100" dir="2700000" algn="tl">
                  <a:srgbClr val="000000">
                    <a:alpha val="43137"/>
                  </a:srgbClr>
                </a:outerShdw>
              </a:effectLst>
              <a:latin typeface="Poor Richard" panose="02080502050505020702" pitchFamily="18" charset="0"/>
              <a:ea typeface="Verdana" pitchFamily="34" charset="0"/>
              <a:cs typeface="Arial" panose="020B0604020202020204" pitchFamily="34" charset="0"/>
            </a:endParaRPr>
          </a:p>
        </p:txBody>
      </p:sp>
      <p:sp>
        <p:nvSpPr>
          <p:cNvPr id="22" name="Text Box 148"/>
          <p:cNvSpPr txBox="1">
            <a:spLocks noChangeArrowheads="1"/>
          </p:cNvSpPr>
          <p:nvPr/>
        </p:nvSpPr>
        <p:spPr bwMode="auto">
          <a:xfrm>
            <a:off x="102755" y="4397662"/>
            <a:ext cx="4577741" cy="2462198"/>
          </a:xfrm>
          <a:prstGeom prst="rect">
            <a:avLst/>
          </a:prstGeom>
          <a:pattFill prst="pct70">
            <a:fgClr>
              <a:srgbClr val="CCFFFF"/>
            </a:fgClr>
            <a:bgClr>
              <a:schemeClr val="bg1"/>
            </a:bgClr>
          </a:pattFill>
          <a:ln w="53975" cmpd="sng">
            <a:solidFill>
              <a:srgbClr val="990033"/>
            </a:solidFill>
            <a:prstDash val="sysDash"/>
            <a:miter lim="800000"/>
            <a:headEnd/>
            <a:tailEnd/>
          </a:ln>
          <a:effectLst>
            <a:innerShdw blurRad="63500" dist="88900" dir="6600000">
              <a:schemeClr val="accent1">
                <a:lumMod val="20000"/>
                <a:lumOff val="80000"/>
                <a:alpha val="50000"/>
              </a:schemeClr>
            </a:innerShdw>
          </a:effectLst>
          <a:scene3d>
            <a:camera prst="orthographicFront"/>
            <a:lightRig rig="threePt" dir="t"/>
          </a:scene3d>
          <a:sp3d contourW="12700">
            <a:bevelT w="152400" h="50800" prst="softRound"/>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200" u="sng" dirty="0" smtClean="0">
                <a:ln w="3175">
                  <a:noFill/>
                </a:ln>
                <a:solidFill>
                  <a:schemeClr val="tx2"/>
                </a:solidFill>
                <a:effectLst>
                  <a:outerShdw blurRad="38100" dist="38100" dir="2700000" algn="tl">
                    <a:srgbClr val="000000">
                      <a:alpha val="43137"/>
                    </a:srgbClr>
                  </a:outerShdw>
                </a:effectLst>
                <a:latin typeface="Colonna MT" panose="04020805060202030203" pitchFamily="82" charset="0"/>
                <a:ea typeface="GungsuhChe" pitchFamily="49" charset="-127"/>
                <a:cs typeface="Arial" panose="020B0604020202020204" pitchFamily="34" charset="0"/>
              </a:rPr>
              <a:t>Hlavní rozhodčí</a:t>
            </a:r>
          </a:p>
          <a:p>
            <a:pPr algn="ctr" eaLnBrk="0" hangingPunct="0">
              <a:defRPr/>
            </a:pPr>
            <a:r>
              <a:rPr lang="cs-CZ" sz="2200" dirty="0" smtClean="0">
                <a:ln w="3175">
                  <a:noFill/>
                </a:ln>
                <a:solidFill>
                  <a:schemeClr val="tx2"/>
                </a:solidFill>
                <a:effectLst>
                  <a:outerShdw blurRad="38100" dist="38100" dir="2700000" algn="tl">
                    <a:srgbClr val="000000">
                      <a:alpha val="43137"/>
                    </a:srgbClr>
                  </a:outerShdw>
                </a:effectLst>
                <a:latin typeface="Lucida Fax" panose="02060602050505020204" pitchFamily="18" charset="0"/>
                <a:ea typeface="GungsuhChe" pitchFamily="49" charset="-127"/>
                <a:cs typeface="Arial" panose="020B0604020202020204" pitchFamily="34" charset="0"/>
              </a:rPr>
              <a:t>František Černý</a:t>
            </a:r>
          </a:p>
          <a:p>
            <a:pPr algn="ctr" eaLnBrk="0" hangingPunct="0">
              <a:defRPr/>
            </a:pPr>
            <a:r>
              <a:rPr lang="cs-CZ" sz="2000" b="0" dirty="0" smtClean="0">
                <a:ln w="3175">
                  <a:noFill/>
                </a:ln>
                <a:solidFill>
                  <a:schemeClr val="tx2"/>
                </a:solidFill>
                <a:effectLst>
                  <a:outerShdw blurRad="38100" dist="38100" dir="2700000" algn="tl">
                    <a:srgbClr val="000000">
                      <a:alpha val="43137"/>
                    </a:srgbClr>
                  </a:outerShdw>
                </a:effectLst>
                <a:latin typeface="Arial" pitchFamily="34" charset="0"/>
                <a:ea typeface="GungsuhChe" pitchFamily="49" charset="-127"/>
                <a:cs typeface="Arial" pitchFamily="34" charset="0"/>
              </a:rPr>
              <a:t>   </a:t>
            </a:r>
            <a:r>
              <a:rPr lang="cs-CZ" sz="2000" u="sng" dirty="0" smtClean="0">
                <a:ln w="3175">
                  <a:noFill/>
                </a:ln>
                <a:solidFill>
                  <a:schemeClr val="tx2"/>
                </a:solidFill>
                <a:effectLst>
                  <a:outerShdw blurRad="38100" dist="38100" dir="2700000" algn="tl">
                    <a:srgbClr val="000000">
                      <a:alpha val="43137"/>
                    </a:srgbClr>
                  </a:outerShdw>
                </a:effectLst>
                <a:latin typeface="Colonna MT" panose="04020805060202030203" pitchFamily="82" charset="0"/>
                <a:ea typeface="GungsuhChe" pitchFamily="49" charset="-127"/>
                <a:cs typeface="Arial" panose="020B0604020202020204" pitchFamily="34" charset="0"/>
              </a:rPr>
              <a:t>Asistenti hlavního rozhodčího</a:t>
            </a:r>
          </a:p>
          <a:p>
            <a:pPr algn="ctr" eaLnBrk="0" hangingPunct="0">
              <a:defRPr/>
            </a:pPr>
            <a:r>
              <a:rPr lang="cs-CZ" sz="2200" dirty="0" smtClean="0">
                <a:ln w="3175">
                  <a:noFill/>
                </a:ln>
                <a:solidFill>
                  <a:schemeClr val="tx2"/>
                </a:solidFill>
                <a:effectLst>
                  <a:outerShdw blurRad="38100" dist="38100" dir="2700000" algn="tl">
                    <a:srgbClr val="000000">
                      <a:alpha val="43137"/>
                    </a:srgbClr>
                  </a:outerShdw>
                </a:effectLst>
                <a:latin typeface="Lucida Fax" panose="02060602050505020204" pitchFamily="18" charset="0"/>
                <a:ea typeface="GungsuhChe" pitchFamily="49" charset="-127"/>
                <a:cs typeface="Arial" panose="020B0604020202020204" pitchFamily="34" charset="0"/>
              </a:rPr>
              <a:t>Jindřich Čáka</a:t>
            </a:r>
          </a:p>
          <a:p>
            <a:pPr algn="ctr" eaLnBrk="0" hangingPunct="0">
              <a:defRPr/>
            </a:pPr>
            <a:r>
              <a:rPr lang="cs-CZ" sz="2200" dirty="0" smtClean="0">
                <a:ln w="3175">
                  <a:noFill/>
                </a:ln>
                <a:solidFill>
                  <a:schemeClr val="tx2"/>
                </a:solidFill>
                <a:effectLst>
                  <a:outerShdw blurRad="38100" dist="38100" dir="2700000" algn="tl">
                    <a:srgbClr val="000000">
                      <a:alpha val="43137"/>
                    </a:srgbClr>
                  </a:outerShdw>
                </a:effectLst>
                <a:latin typeface="Lucida Fax" panose="02060602050505020204" pitchFamily="18" charset="0"/>
                <a:ea typeface="GungsuhChe" pitchFamily="49" charset="-127"/>
                <a:cs typeface="Arial" panose="020B0604020202020204" pitchFamily="34" charset="0"/>
              </a:rPr>
              <a:t>Milan </a:t>
            </a:r>
            <a:r>
              <a:rPr lang="cs-CZ" sz="2200" dirty="0" err="1" smtClean="0">
                <a:ln w="3175">
                  <a:noFill/>
                </a:ln>
                <a:solidFill>
                  <a:schemeClr val="tx2"/>
                </a:solidFill>
                <a:effectLst>
                  <a:outerShdw blurRad="38100" dist="38100" dir="2700000" algn="tl">
                    <a:srgbClr val="000000">
                      <a:alpha val="43137"/>
                    </a:srgbClr>
                  </a:outerShdw>
                </a:effectLst>
                <a:latin typeface="Lucida Fax" panose="02060602050505020204" pitchFamily="18" charset="0"/>
                <a:ea typeface="GungsuhChe" pitchFamily="49" charset="-127"/>
                <a:cs typeface="Arial" panose="020B0604020202020204" pitchFamily="34" charset="0"/>
              </a:rPr>
              <a:t>Karrmann</a:t>
            </a:r>
            <a:endParaRPr lang="cs-CZ" sz="2200" dirty="0" smtClean="0">
              <a:ln w="3175">
                <a:noFill/>
              </a:ln>
              <a:solidFill>
                <a:schemeClr val="tx2"/>
              </a:solidFill>
              <a:effectLst>
                <a:outerShdw blurRad="38100" dist="38100" dir="2700000" algn="tl">
                  <a:srgbClr val="000000">
                    <a:alpha val="43137"/>
                  </a:srgbClr>
                </a:outerShdw>
              </a:effectLst>
              <a:latin typeface="Lucida Fax" panose="02060602050505020204" pitchFamily="18" charset="0"/>
              <a:ea typeface="GungsuhChe" pitchFamily="49" charset="-127"/>
              <a:cs typeface="Arial" panose="020B0604020202020204" pitchFamily="34" charset="0"/>
            </a:endParaRPr>
          </a:p>
          <a:p>
            <a:pPr algn="ctr" eaLnBrk="0" hangingPunct="0">
              <a:defRPr/>
            </a:pPr>
            <a:r>
              <a:rPr lang="cs-CZ" sz="2200" u="sng" dirty="0" smtClean="0">
                <a:ln w="3175">
                  <a:noFill/>
                </a:ln>
                <a:solidFill>
                  <a:schemeClr val="tx2"/>
                </a:solidFill>
                <a:effectLst>
                  <a:outerShdw blurRad="38100" dist="38100" dir="2700000" algn="tl">
                    <a:srgbClr val="000000">
                      <a:alpha val="43137"/>
                    </a:srgbClr>
                  </a:outerShdw>
                </a:effectLst>
                <a:latin typeface="Colonna MT" panose="04020805060202030203" pitchFamily="82" charset="0"/>
                <a:ea typeface="GungsuhChe" pitchFamily="49" charset="-127"/>
                <a:cs typeface="Arial" panose="020B0604020202020204" pitchFamily="34" charset="0"/>
              </a:rPr>
              <a:t>Delegát ÚKFS</a:t>
            </a:r>
          </a:p>
          <a:p>
            <a:pPr eaLnBrk="0" hangingPunct="0">
              <a:defRPr/>
            </a:pPr>
            <a:r>
              <a:rPr lang="cs-CZ" sz="2400" dirty="0" smtClean="0">
                <a:ln w="3175">
                  <a:noFill/>
                </a:ln>
                <a:solidFill>
                  <a:schemeClr val="tx2"/>
                </a:solidFill>
                <a:effectLst>
                  <a:outerShdw blurRad="38100" dist="38100" dir="2700000" algn="tl">
                    <a:srgbClr val="000000">
                      <a:alpha val="43137"/>
                    </a:srgbClr>
                  </a:outerShdw>
                </a:effectLst>
                <a:latin typeface="Arial" pitchFamily="34" charset="0"/>
                <a:ea typeface="GungsuhChe" pitchFamily="49" charset="-127"/>
                <a:cs typeface="Arial" pitchFamily="34" charset="0"/>
              </a:rPr>
              <a:t>              </a:t>
            </a:r>
            <a:r>
              <a:rPr lang="cs-CZ" sz="2400" dirty="0" smtClean="0">
                <a:ln w="3175">
                  <a:noFill/>
                </a:ln>
                <a:solidFill>
                  <a:schemeClr val="tx2"/>
                </a:solidFill>
                <a:effectLst>
                  <a:outerShdw blurRad="38100" dist="38100" dir="2700000" algn="tl">
                    <a:srgbClr val="000000">
                      <a:alpha val="43137"/>
                    </a:srgbClr>
                  </a:outerShdw>
                </a:effectLst>
                <a:latin typeface="Lucida Fax" panose="02060602050505020204" pitchFamily="18" charset="0"/>
                <a:ea typeface="GungsuhChe" pitchFamily="49" charset="-127"/>
                <a:cs typeface="Arial" pitchFamily="34" charset="0"/>
              </a:rPr>
              <a:t>Miloslav Žilka</a:t>
            </a:r>
          </a:p>
        </p:txBody>
      </p:sp>
      <p:sp>
        <p:nvSpPr>
          <p:cNvPr id="23" name="TextovéPole 22"/>
          <p:cNvSpPr txBox="1"/>
          <p:nvPr/>
        </p:nvSpPr>
        <p:spPr>
          <a:xfrm>
            <a:off x="71984" y="1234525"/>
            <a:ext cx="4608512" cy="584775"/>
          </a:xfrm>
          <a:prstGeom prst="rect">
            <a:avLst/>
          </a:prstGeom>
          <a:noFill/>
          <a:ln w="44450" cap="rnd">
            <a:solidFill>
              <a:srgbClr val="CCCC00"/>
            </a:solidFill>
            <a:bevel/>
          </a:ln>
          <a:effectLst/>
        </p:spPr>
        <p:txBody>
          <a:bodyPr wrap="square" rtlCol="0">
            <a:spAutoFit/>
            <a:scene3d>
              <a:camera prst="orthographicFront"/>
              <a:lightRig rig="freezing" dir="t"/>
            </a:scene3d>
            <a:sp3d extrusionH="57150" contourW="6350" prstMaterial="matte">
              <a:extrusionClr>
                <a:schemeClr val="bg1"/>
              </a:extrusionClr>
              <a:contourClr>
                <a:schemeClr val="bg1"/>
              </a:contourClr>
            </a:sp3d>
          </a:bodyPr>
          <a:lstStyle/>
          <a:p>
            <a:pPr algn="ctr"/>
            <a:r>
              <a:rPr lang="cs-CZ" sz="1600" dirty="0" smtClean="0">
                <a:solidFill>
                  <a:schemeClr val="tx2"/>
                </a:solidFill>
                <a:latin typeface="Swis721 BlkCn BT" panose="020B0806030502040204" pitchFamily="34" charset="0"/>
                <a:ea typeface="Tahoma" pitchFamily="34" charset="0"/>
                <a:cs typeface="Arial" panose="020B0604020202020204" pitchFamily="34" charset="0"/>
              </a:rPr>
              <a:t>Při příležitosti dnešního utkání Ústeckého přeboru funkcionáře, hráče a příznivce</a:t>
            </a:r>
          </a:p>
        </p:txBody>
      </p:sp>
      <p:sp>
        <p:nvSpPr>
          <p:cNvPr id="24" name="Rectangle 129"/>
          <p:cNvSpPr>
            <a:spLocks noChangeArrowheads="1"/>
          </p:cNvSpPr>
          <p:nvPr/>
        </p:nvSpPr>
        <p:spPr bwMode="auto">
          <a:xfrm>
            <a:off x="71984" y="3043436"/>
            <a:ext cx="4608512" cy="1224136"/>
          </a:xfrm>
          <a:prstGeom prst="rect">
            <a:avLst/>
          </a:prstGeom>
          <a:blipFill dpi="0" rotWithShape="1">
            <a:blip r:embed="rId3"/>
            <a:srcRect/>
            <a:tile tx="19050" ty="0" sx="100000" sy="100000" flip="y" algn="ctr"/>
          </a:blipFill>
          <a:ln w="57150" cmpd="sng">
            <a:solidFill>
              <a:srgbClr val="AC20A5"/>
            </a:solidFill>
            <a:prstDash val="solid"/>
            <a:miter lim="800000"/>
            <a:headEnd/>
            <a:tailEnd/>
          </a:ln>
          <a:effectLst>
            <a:innerShdw blurRad="647700" dist="1498600">
              <a:schemeClr val="accent1">
                <a:lumMod val="60000"/>
                <a:lumOff val="40000"/>
                <a:alpha val="62000"/>
              </a:scheme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4400" dirty="0" smtClean="0">
                <a:ln w="25400" cap="rnd" cmpd="dbl">
                  <a:noFill/>
                  <a:bevel/>
                </a:ln>
                <a:solidFill>
                  <a:schemeClr val="tx2"/>
                </a:solidFill>
                <a:effectLst>
                  <a:glow rad="101600">
                    <a:srgbClr val="FFFF00">
                      <a:alpha val="60000"/>
                    </a:srgbClr>
                  </a:glow>
                  <a:outerShdw blurRad="38100" dist="38100" dir="2700000" algn="tl">
                    <a:srgbClr val="000000">
                      <a:alpha val="43137"/>
                    </a:srgbClr>
                  </a:outerShdw>
                </a:effectLst>
                <a:latin typeface="Plantagenet Cherokee" panose="02020602070100000000" pitchFamily="18" charset="0"/>
                <a:ea typeface="Gungsuh" pitchFamily="18" charset="-127"/>
                <a:cs typeface="Arial" panose="020B0604020202020204" pitchFamily="34" charset="0"/>
              </a:rPr>
              <a:t>FK </a:t>
            </a:r>
            <a:r>
              <a:rPr lang="cs-CZ" sz="4400" dirty="0" smtClean="0">
                <a:ln w="25400" cap="rnd" cmpd="dbl">
                  <a:noFill/>
                  <a:bevel/>
                </a:ln>
                <a:solidFill>
                  <a:schemeClr val="tx2"/>
                </a:solidFill>
                <a:effectLst>
                  <a:glow rad="101600">
                    <a:srgbClr val="FFFF00">
                      <a:alpha val="60000"/>
                    </a:srgbClr>
                  </a:glow>
                  <a:outerShdw blurRad="38100" dist="38100" dir="2700000" algn="tl">
                    <a:srgbClr val="000000">
                      <a:alpha val="43137"/>
                    </a:srgbClr>
                  </a:outerShdw>
                </a:effectLst>
                <a:latin typeface="Plantagenet Cherokee" panose="02020602070100000000" pitchFamily="18" charset="0"/>
                <a:ea typeface="Gungsuh" pitchFamily="18" charset="-127"/>
                <a:cs typeface="Arial" panose="020B0604020202020204" pitchFamily="34" charset="0"/>
              </a:rPr>
              <a:t>Neštěmice, </a:t>
            </a:r>
            <a:r>
              <a:rPr lang="cs-CZ" sz="4400" dirty="0" err="1" smtClean="0">
                <a:ln w="25400" cap="rnd" cmpd="dbl">
                  <a:noFill/>
                  <a:bevel/>
                </a:ln>
                <a:solidFill>
                  <a:schemeClr val="tx2"/>
                </a:solidFill>
                <a:effectLst>
                  <a:glow rad="101600">
                    <a:srgbClr val="FFFF00">
                      <a:alpha val="60000"/>
                    </a:srgbClr>
                  </a:glow>
                  <a:outerShdw blurRad="38100" dist="38100" dir="2700000" algn="tl">
                    <a:srgbClr val="000000">
                      <a:alpha val="43137"/>
                    </a:srgbClr>
                  </a:outerShdw>
                </a:effectLst>
                <a:latin typeface="Plantagenet Cherokee" panose="02020602070100000000" pitchFamily="18" charset="0"/>
                <a:ea typeface="Gungsuh" pitchFamily="18" charset="-127"/>
                <a:cs typeface="Arial" panose="020B0604020202020204" pitchFamily="34" charset="0"/>
              </a:rPr>
              <a:t>z.s</a:t>
            </a:r>
            <a:endParaRPr lang="cs-CZ" sz="4400" dirty="0" smtClean="0">
              <a:ln w="25400" cap="rnd" cmpd="dbl">
                <a:noFill/>
                <a:bevel/>
              </a:ln>
              <a:solidFill>
                <a:schemeClr val="tx2"/>
              </a:solidFill>
              <a:effectLst>
                <a:glow rad="101600">
                  <a:srgbClr val="FFFF00">
                    <a:alpha val="60000"/>
                  </a:srgbClr>
                </a:glow>
                <a:outerShdw blurRad="38100" dist="38100" dir="2700000" algn="tl">
                  <a:srgbClr val="000000">
                    <a:alpha val="43137"/>
                  </a:srgbClr>
                </a:outerShdw>
              </a:effectLst>
              <a:latin typeface="Plantagenet Cherokee" panose="02020602070100000000" pitchFamily="18" charset="0"/>
              <a:ea typeface="Gungsuh" pitchFamily="18" charset="-127"/>
              <a:cs typeface="Arial" panose="020B0604020202020204" pitchFamily="34" charset="0"/>
            </a:endParaRPr>
          </a:p>
        </p:txBody>
      </p:sp>
      <p:sp>
        <p:nvSpPr>
          <p:cNvPr id="2" name="TextovéPole 1"/>
          <p:cNvSpPr txBox="1"/>
          <p:nvPr/>
        </p:nvSpPr>
        <p:spPr>
          <a:xfrm>
            <a:off x="5400576" y="4363387"/>
            <a:ext cx="4752528" cy="1200329"/>
          </a:xfrm>
          <a:prstGeom prst="rect">
            <a:avLst/>
          </a:prstGeom>
          <a:blipFill>
            <a:blip r:embed="rId4"/>
            <a:tile tx="0" ty="0" sx="100000" sy="100000" flip="none" algn="tl"/>
          </a:blipFill>
          <a:ln w="82550" cmpd="dbl">
            <a:solidFill>
              <a:srgbClr val="008000"/>
            </a:solidFill>
          </a:ln>
        </p:spPr>
        <p:txBody>
          <a:bodyPr wrap="square" rtlCol="0">
            <a:spAutoFit/>
          </a:bodyPr>
          <a:lstStyle/>
          <a:p>
            <a:pPr algn="ctr"/>
            <a:r>
              <a:rPr lang="cs-CZ" sz="7200" dirty="0" smtClean="0">
                <a:ln w="57150">
                  <a:solidFill>
                    <a:srgbClr val="003399"/>
                  </a:solidFill>
                </a:ln>
                <a:solidFill>
                  <a:srgbClr val="FFFF00"/>
                </a:solidFill>
                <a:latin typeface="Bodoni MT Black" panose="02070A03080606020203" pitchFamily="18" charset="0"/>
              </a:rPr>
              <a:t>FK Jílové</a:t>
            </a:r>
          </a:p>
        </p:txBody>
      </p:sp>
      <p:sp>
        <p:nvSpPr>
          <p:cNvPr id="10" name="TextovéPole 9"/>
          <p:cNvSpPr txBox="1"/>
          <p:nvPr/>
        </p:nvSpPr>
        <p:spPr>
          <a:xfrm>
            <a:off x="5400576" y="1387252"/>
            <a:ext cx="4752528" cy="1569660"/>
          </a:xfrm>
          <a:prstGeom prst="rect">
            <a:avLst/>
          </a:prstGeom>
          <a:pattFill prst="solidDmnd">
            <a:fgClr>
              <a:srgbClr val="FFFF00"/>
            </a:fgClr>
            <a:bgClr>
              <a:srgbClr val="00FFFF"/>
            </a:bgClr>
          </a:pattFill>
          <a:ln w="82550" cmpd="dbl">
            <a:solidFill>
              <a:srgbClr val="3333CC"/>
            </a:solidFill>
          </a:ln>
        </p:spPr>
        <p:txBody>
          <a:bodyPr wrap="square" rtlCol="0">
            <a:spAutoFit/>
          </a:bodyPr>
          <a:lstStyle/>
          <a:p>
            <a:pPr algn="ctr"/>
            <a:r>
              <a:rPr lang="cs-CZ" sz="9600" dirty="0" smtClean="0">
                <a:ln w="57150">
                  <a:solidFill>
                    <a:srgbClr val="FF0000"/>
                  </a:solidFill>
                </a:ln>
                <a:solidFill>
                  <a:srgbClr val="000099"/>
                </a:solidFill>
                <a:latin typeface="Bernard MT Condensed" panose="02050806060905020404" pitchFamily="18" charset="0"/>
              </a:rPr>
              <a:t>SK Štětí</a:t>
            </a:r>
          </a:p>
        </p:txBody>
      </p:sp>
      <p:sp>
        <p:nvSpPr>
          <p:cNvPr id="3" name="TextovéPole 2"/>
          <p:cNvSpPr txBox="1"/>
          <p:nvPr/>
        </p:nvSpPr>
        <p:spPr>
          <a:xfrm>
            <a:off x="7056760" y="3635807"/>
            <a:ext cx="1728192" cy="307777"/>
          </a:xfrm>
          <a:prstGeom prst="rect">
            <a:avLst/>
          </a:prstGeom>
          <a:solidFill>
            <a:srgbClr val="FFCC66"/>
          </a:solidFill>
        </p:spPr>
        <p:txBody>
          <a:bodyPr wrap="square" rtlCol="0">
            <a:spAutoFit/>
          </a:bodyPr>
          <a:lstStyle/>
          <a:p>
            <a:pPr algn="just"/>
            <a:endParaRPr lang="cs-CZ" sz="1400" u="sng" dirty="0" smtClean="0">
              <a:latin typeface="Bookman Old Style" pitchFamily="18" charset="0"/>
            </a:endParaRPr>
          </a:p>
        </p:txBody>
      </p:sp>
      <p:sp>
        <p:nvSpPr>
          <p:cNvPr id="4" name="TextovéPole 3"/>
          <p:cNvSpPr txBox="1"/>
          <p:nvPr/>
        </p:nvSpPr>
        <p:spPr>
          <a:xfrm>
            <a:off x="5400576" y="5757789"/>
            <a:ext cx="4752528" cy="1077218"/>
          </a:xfrm>
          <a:prstGeom prst="rect">
            <a:avLst/>
          </a:prstGeom>
          <a:gradFill>
            <a:gsLst>
              <a:gs pos="0">
                <a:schemeClr val="accent1">
                  <a:lumMod val="5000"/>
                  <a:lumOff val="95000"/>
                </a:schemeClr>
              </a:gs>
              <a:gs pos="10152">
                <a:schemeClr val="accent1">
                  <a:lumMod val="20000"/>
                  <a:lumOff val="80000"/>
                </a:schemeClr>
              </a:gs>
              <a:gs pos="53000">
                <a:srgbClr val="FFFF00"/>
              </a:gs>
              <a:gs pos="83000">
                <a:schemeClr val="accent1">
                  <a:lumMod val="45000"/>
                  <a:lumOff val="55000"/>
                </a:schemeClr>
              </a:gs>
              <a:gs pos="100000">
                <a:schemeClr val="accent1">
                  <a:lumMod val="30000"/>
                  <a:lumOff val="70000"/>
                </a:schemeClr>
              </a:gs>
            </a:gsLst>
            <a:lin ang="5400000" scaled="1"/>
          </a:gradFill>
          <a:ln w="60325">
            <a:gradFill>
              <a:gsLst>
                <a:gs pos="0">
                  <a:schemeClr val="accent1">
                    <a:lumMod val="5000"/>
                    <a:lumOff val="95000"/>
                  </a:schemeClr>
                </a:gs>
                <a:gs pos="10152">
                  <a:schemeClr val="accent1">
                    <a:lumMod val="20000"/>
                    <a:lumOff val="80000"/>
                  </a:schemeClr>
                </a:gs>
                <a:gs pos="53000">
                  <a:srgbClr val="FFFF00"/>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ctr"/>
            <a:r>
              <a:rPr lang="cs-CZ" sz="3200" b="0" i="1" dirty="0" smtClean="0">
                <a:effectLst>
                  <a:outerShdw blurRad="38100" dist="38100" dir="2700000" algn="tl">
                    <a:srgbClr val="000000">
                      <a:alpha val="43137"/>
                    </a:srgbClr>
                  </a:outerShdw>
                </a:effectLst>
                <a:latin typeface="Arial Black" panose="020B0A04020102020204" pitchFamily="34" charset="0"/>
                <a:cs typeface="Aparajita" panose="020B0604020202020204" pitchFamily="34" charset="0"/>
              </a:rPr>
              <a:t>Sobota 9 září 2017</a:t>
            </a:r>
          </a:p>
          <a:p>
            <a:pPr algn="ctr"/>
            <a:r>
              <a:rPr lang="cs-CZ" sz="3200" b="0" i="1" dirty="0" smtClean="0">
                <a:effectLst>
                  <a:outerShdw blurRad="38100" dist="38100" dir="2700000" algn="tl">
                    <a:srgbClr val="000000">
                      <a:alpha val="43137"/>
                    </a:srgbClr>
                  </a:outerShdw>
                </a:effectLst>
                <a:latin typeface="Arial Black" panose="020B0A04020102020204" pitchFamily="34" charset="0"/>
                <a:cs typeface="Aparajita" panose="020B0604020202020204" pitchFamily="34" charset="0"/>
              </a:rPr>
              <a:t>10:15 hod</a:t>
            </a:r>
          </a:p>
        </p:txBody>
      </p:sp>
      <p:pic>
        <p:nvPicPr>
          <p:cNvPr id="13" name="Picture 2"/>
          <p:cNvPicPr>
            <a:picLocks noChangeAspect="1" noChangeArrowheads="1"/>
          </p:cNvPicPr>
          <p:nvPr/>
        </p:nvPicPr>
        <p:blipFill>
          <a:blip r:embed="rId5" cstate="print"/>
          <a:srcRect/>
          <a:stretch>
            <a:fillRect/>
          </a:stretch>
        </p:blipFill>
        <p:spPr bwMode="auto">
          <a:xfrm>
            <a:off x="5688608" y="3331564"/>
            <a:ext cx="860071" cy="864000"/>
          </a:xfrm>
          <a:prstGeom prst="rect">
            <a:avLst/>
          </a:prstGeom>
          <a:noFill/>
          <a:ln w="28575">
            <a:solidFill>
              <a:srgbClr val="FF0000"/>
            </a:solidFill>
            <a:miter lim="800000"/>
            <a:headEnd/>
            <a:tailEnd/>
          </a:ln>
        </p:spPr>
      </p:pic>
      <p:pic>
        <p:nvPicPr>
          <p:cNvPr id="5" name="Obrázek 4"/>
          <p:cNvPicPr>
            <a:picLocks noChangeAspect="1"/>
          </p:cNvPicPr>
          <p:nvPr/>
        </p:nvPicPr>
        <p:blipFill>
          <a:blip r:embed="rId6"/>
          <a:stretch>
            <a:fillRect/>
          </a:stretch>
        </p:blipFill>
        <p:spPr>
          <a:xfrm>
            <a:off x="9144992" y="3375754"/>
            <a:ext cx="864096" cy="792000"/>
          </a:xfrm>
          <a:prstGeom prst="rect">
            <a:avLst/>
          </a:prstGeom>
          <a:ln w="28575">
            <a:solidFill>
              <a:srgbClr val="FF0000"/>
            </a:solidFill>
          </a:ln>
        </p:spPr>
      </p:pic>
      <p:sp>
        <p:nvSpPr>
          <p:cNvPr id="7" name="TextovéPole 6"/>
          <p:cNvSpPr txBox="1"/>
          <p:nvPr/>
        </p:nvSpPr>
        <p:spPr>
          <a:xfrm>
            <a:off x="5400576" y="163116"/>
            <a:ext cx="4752528" cy="923330"/>
          </a:xfrm>
          <a:prstGeom prst="rect">
            <a:avLst/>
          </a:prstGeom>
          <a:pattFill prst="smGrid">
            <a:fgClr>
              <a:srgbClr val="FFFF66"/>
            </a:fgClr>
            <a:bgClr>
              <a:schemeClr val="bg1"/>
            </a:bgClr>
          </a:pattFill>
          <a:ln w="95250">
            <a:solidFill>
              <a:srgbClr val="09FF09"/>
            </a:solidFill>
            <a:prstDash val="sysDash"/>
          </a:ln>
        </p:spPr>
        <p:txBody>
          <a:bodyPr wrap="square" rtlCol="0" anchor="ctr">
            <a:spAutoFit/>
          </a:bodyPr>
          <a:lstStyle/>
          <a:p>
            <a:pPr algn="ctr"/>
            <a:r>
              <a:rPr lang="cs-CZ" sz="5400" dirty="0" smtClean="0">
                <a:solidFill>
                  <a:srgbClr val="6600CC"/>
                </a:solidFill>
                <a:effectLst>
                  <a:outerShdw blurRad="38100" dist="38100" dir="2700000" algn="tl">
                    <a:srgbClr val="000000">
                      <a:alpha val="43137"/>
                    </a:srgbClr>
                  </a:outerShdw>
                </a:effectLst>
                <a:latin typeface="Arial Black" panose="020B0A04020102020204" pitchFamily="34" charset="0"/>
                <a:cs typeface="Arial" pitchFamily="34" charset="0"/>
              </a:rPr>
              <a:t>Pozvánka</a:t>
            </a:r>
            <a:endParaRPr lang="cs-CZ" sz="3600" u="sng" dirty="0" smtClean="0">
              <a:solidFill>
                <a:srgbClr val="6600CC"/>
              </a:solidFill>
              <a:latin typeface="Arial Black" panose="020B0A04020102020204" pitchFamily="34" charset="0"/>
            </a:endParaRPr>
          </a:p>
        </p:txBody>
      </p:sp>
      <p:pic>
        <p:nvPicPr>
          <p:cNvPr id="6" name="Obrázek 5"/>
          <p:cNvPicPr>
            <a:picLocks noChangeAspect="1"/>
          </p:cNvPicPr>
          <p:nvPr/>
        </p:nvPicPr>
        <p:blipFill>
          <a:blip r:embed="rId7"/>
          <a:stretch>
            <a:fillRect/>
          </a:stretch>
        </p:blipFill>
        <p:spPr>
          <a:xfrm>
            <a:off x="3586149" y="6890709"/>
            <a:ext cx="359219" cy="324000"/>
          </a:xfrm>
          <a:prstGeom prst="rect">
            <a:avLst/>
          </a:prstGeom>
        </p:spPr>
      </p:pic>
      <p:pic>
        <p:nvPicPr>
          <p:cNvPr id="8" name="Obrázek 7"/>
          <p:cNvPicPr>
            <a:picLocks noChangeAspect="1"/>
          </p:cNvPicPr>
          <p:nvPr/>
        </p:nvPicPr>
        <p:blipFill>
          <a:blip r:embed="rId8"/>
          <a:stretch>
            <a:fillRect/>
          </a:stretch>
        </p:blipFill>
        <p:spPr>
          <a:xfrm>
            <a:off x="504032" y="6895312"/>
            <a:ext cx="412020" cy="25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328568" y="91108"/>
            <a:ext cx="4826246" cy="6186309"/>
          </a:xfrm>
          <a:prstGeom prst="rect">
            <a:avLst/>
          </a:prstGeom>
          <a:blipFill dpi="0" rotWithShape="1">
            <a:blip r:embed="rId3" cstate="print">
              <a:alphaModFix amt="27000"/>
            </a:blip>
            <a:srcRect/>
            <a:stretch>
              <a:fillRect/>
            </a:stretch>
          </a:blipFill>
          <a:ln w="25400">
            <a:solidFill>
              <a:schemeClr val="tx1"/>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4400" i="1" u="sng" dirty="0">
                <a:ln w="9525" cap="flat">
                  <a:noFill/>
                  <a:prstDash val="solid"/>
                  <a:round/>
                </a:ln>
                <a:solidFill>
                  <a:srgbClr val="6600CC"/>
                </a:solidFill>
                <a:effectLst>
                  <a:glow rad="101600">
                    <a:srgbClr val="DB1321"/>
                  </a:glow>
                  <a:outerShdw blurRad="50800" dist="38100" dir="2700000" algn="tl" rotWithShape="0">
                    <a:prstClr val="black">
                      <a:alpha val="40000"/>
                    </a:prstClr>
                  </a:outerShdw>
                </a:effectLst>
                <a:ea typeface="Malgun Gothic" pitchFamily="34" charset="-127"/>
                <a:cs typeface="Arabic Typesetting" panose="03020402040406030203" pitchFamily="66" charset="-78"/>
              </a:rPr>
              <a:t>Vážení sportovní </a:t>
            </a:r>
            <a:endParaRPr lang="cs-CZ" sz="4400" i="1" u="sng" dirty="0" smtClean="0">
              <a:ln w="9525" cap="flat">
                <a:noFill/>
                <a:prstDash val="solid"/>
                <a:round/>
              </a:ln>
              <a:solidFill>
                <a:srgbClr val="6600CC"/>
              </a:solidFill>
              <a:effectLst>
                <a:glow rad="101600">
                  <a:srgbClr val="DB1321"/>
                </a:glow>
                <a:outerShdw blurRad="50800" dist="38100" dir="2700000" algn="tl" rotWithShape="0">
                  <a:prstClr val="black">
                    <a:alpha val="40000"/>
                  </a:prstClr>
                </a:outerShdw>
              </a:effectLst>
              <a:ea typeface="Malgun Gothic" pitchFamily="34" charset="-127"/>
              <a:cs typeface="Arabic Typesetting" panose="03020402040406030203" pitchFamily="66" charset="-78"/>
            </a:endParaRPr>
          </a:p>
          <a:p>
            <a:pPr algn="ctr" eaLnBrk="0" hangingPunct="0">
              <a:defRPr/>
            </a:pPr>
            <a:r>
              <a:rPr lang="cs-CZ" sz="4400" i="1" u="sng" dirty="0" smtClean="0">
                <a:ln w="9525" cap="flat">
                  <a:noFill/>
                  <a:prstDash val="solid"/>
                  <a:round/>
                </a:ln>
                <a:solidFill>
                  <a:srgbClr val="6600CC"/>
                </a:solidFill>
                <a:effectLst>
                  <a:glow rad="101600">
                    <a:srgbClr val="DB1321"/>
                  </a:glow>
                  <a:outerShdw blurRad="50800" dist="38100" dir="2700000" algn="tl" rotWithShape="0">
                    <a:prstClr val="black">
                      <a:alpha val="40000"/>
                    </a:prstClr>
                  </a:outerShdw>
                </a:effectLst>
                <a:ea typeface="Malgun Gothic" pitchFamily="34" charset="-127"/>
                <a:cs typeface="Arabic Typesetting" panose="03020402040406030203" pitchFamily="66" charset="-78"/>
              </a:rPr>
              <a:t>přátelé</a:t>
            </a:r>
            <a:endParaRPr lang="cs-CZ" sz="4400" i="1" u="sng" dirty="0" smtClean="0">
              <a:ln w="9525" cap="flat">
                <a:noFill/>
                <a:prstDash val="solid"/>
                <a:round/>
              </a:ln>
              <a:solidFill>
                <a:srgbClr val="6600CC"/>
              </a:solidFill>
              <a:effectLst>
                <a:glow rad="101600">
                  <a:srgbClr val="DB1321"/>
                </a:glow>
                <a:outerShdw blurRad="50800" dist="38100" dir="2700000" algn="tl" rotWithShape="0">
                  <a:prstClr val="black">
                    <a:alpha val="40000"/>
                  </a:prstClr>
                </a:outerShdw>
              </a:effectLst>
              <a:ea typeface="Malgun Gothic" pitchFamily="34" charset="-127"/>
              <a:cs typeface="Arabic Typesetting" panose="03020402040406030203" pitchFamily="66" charset="-78"/>
            </a:endParaRPr>
          </a:p>
          <a:p>
            <a:pPr algn="just" eaLnBrk="0" hangingPunct="0">
              <a:defRPr/>
            </a:pPr>
            <a:r>
              <a:rPr lang="cs-CZ" sz="1100" i="1" dirty="0" smtClean="0">
                <a:latin typeface="Arial" pitchFamily="34" charset="0"/>
                <a:cs typeface="Arial" pitchFamily="34" charset="0"/>
              </a:rPr>
              <a:t>      o tomto víkendu vstupují do mistrovských soutěží další týmy SK Štětí. Dorostence čeká odpoledne premiéra v </a:t>
            </a:r>
            <a:r>
              <a:rPr lang="cs-CZ" sz="1100" i="1" dirty="0" err="1" smtClean="0">
                <a:latin typeface="Arial" pitchFamily="34" charset="0"/>
                <a:cs typeface="Arial" pitchFamily="34" charset="0"/>
              </a:rPr>
              <a:t>Mojžíři</a:t>
            </a:r>
            <a:r>
              <a:rPr lang="cs-CZ" sz="1100" i="1" dirty="0" smtClean="0">
                <a:latin typeface="Arial" pitchFamily="34" charset="0"/>
                <a:cs typeface="Arial" pitchFamily="34" charset="0"/>
              </a:rPr>
              <a:t> a přejeme jim, aby se jim dařilo lépe než mužstvu dospělých, které zde nedávno vypadlo v Ústeckém přeboru. Starší a mladší žáci mají zítřejší výhodu domácího hřiště v zápase proti TJ Krupka. Za týden se rozjíždí i soutěže přípravky. Mladší hraje v sobotu a starší jede v neděli do Žitenic, které se dodatečně přihlásili do soutěže a hned se zde pořádá turnaj.  Včera hrála stará garda v Brňanech proti </a:t>
            </a:r>
            <a:r>
              <a:rPr lang="cs-CZ" sz="1100" i="1" dirty="0" err="1" smtClean="0">
                <a:latin typeface="Arial" pitchFamily="34" charset="0"/>
                <a:cs typeface="Arial" pitchFamily="34" charset="0"/>
              </a:rPr>
              <a:t>Tigu</a:t>
            </a:r>
            <a:r>
              <a:rPr lang="cs-CZ" sz="1100" i="1" dirty="0" smtClean="0">
                <a:latin typeface="Arial" pitchFamily="34" charset="0"/>
                <a:cs typeface="Arial" pitchFamily="34" charset="0"/>
              </a:rPr>
              <a:t>. Do uzávěrky vydání tohoto zpravodaje jsme výsledek neznali. Zápasová rychlost nového ročníku je zařazena na nejvyšší stupeň a hřiště ve Štětí udržované mnohaletým správcem stadionu Jirkou Trutnovským je stále plné.</a:t>
            </a:r>
          </a:p>
          <a:p>
            <a:pPr algn="just" eaLnBrk="0" hangingPunct="0">
              <a:defRPr/>
            </a:pPr>
            <a:r>
              <a:rPr lang="cs-CZ" sz="1100" i="1" dirty="0">
                <a:latin typeface="Arial" pitchFamily="34" charset="0"/>
                <a:cs typeface="Arial" pitchFamily="34" charset="0"/>
              </a:rPr>
              <a:t> </a:t>
            </a:r>
            <a:r>
              <a:rPr lang="cs-CZ" sz="1100" i="1" dirty="0" smtClean="0">
                <a:latin typeface="Arial" pitchFamily="34" charset="0"/>
                <a:cs typeface="Arial" pitchFamily="34" charset="0"/>
              </a:rPr>
              <a:t>        Nejvíce má již odehráno mužstvo dospělých, které čeká 3.kolo. Zda byl vstup do nového ročníku úspěšný si řekneme po tomto utkání. Nyní je to padesát na padesát. Jedna výhra, jedna prohra. Doma jsme vstup do soutěže nezvládli. V mysli máme ještě všichni vysokou porážku s Modlany, které nás vyškolily z efektivity a během 45 minut  se 5x </a:t>
            </a:r>
            <a:r>
              <a:rPr lang="cs-CZ" sz="1100" i="1" dirty="0" smtClean="0">
                <a:latin typeface="Arial" pitchFamily="34" charset="0"/>
                <a:cs typeface="Arial" pitchFamily="34" charset="0"/>
              </a:rPr>
              <a:t>radovaly. </a:t>
            </a:r>
            <a:r>
              <a:rPr lang="cs-CZ" sz="1100" i="1" dirty="0" smtClean="0">
                <a:latin typeface="Arial" pitchFamily="34" charset="0"/>
                <a:cs typeface="Arial" pitchFamily="34" charset="0"/>
              </a:rPr>
              <a:t>Před týdnem se k naší velké radosti  urodilo první podzimní vítězství v Horním Jiřetíně a Štětí zde dokonce uhájilo čisté konto.  Dnes nás čekají Neštěmice , které mají 5 bodů a pokud se nám podaří vyhrát, tak se v tabulce můžeme dostat před ně. Nálada v týmu je dobrá, všichni poctivě trénují a to jsou první kroky k úspěchu. Nečeká nás však nic lehkého. Neštěmice vstoupily do soutěže úspěšně a ještě neprohrály. V předminulém ročníku, kdy jsme postupovali do divize se nám našeho dnešního soupeře podařilo 2x porazit vysokým rozdílem. Dnes  se pokusíme na vítězství navázat a věříme, že i s Vaší diváckou podporou se nám to podaří.</a:t>
            </a: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6048648" y="3340264"/>
            <a:ext cx="1219368" cy="128734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416800" y="693186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4" name="TextovéPole 13"/>
          <p:cNvSpPr txBox="1"/>
          <p:nvPr/>
        </p:nvSpPr>
        <p:spPr>
          <a:xfrm>
            <a:off x="196325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sp>
        <p:nvSpPr>
          <p:cNvPr id="11" name="TextovéPole 10"/>
          <p:cNvSpPr txBox="1"/>
          <p:nvPr/>
        </p:nvSpPr>
        <p:spPr>
          <a:xfrm>
            <a:off x="6768728" y="6424590"/>
            <a:ext cx="4680520" cy="707886"/>
          </a:xfrm>
          <a:prstGeom prst="rect">
            <a:avLst/>
          </a:prstGeom>
          <a:noFill/>
          <a:ln>
            <a:noFill/>
          </a:ln>
        </p:spPr>
        <p:txBody>
          <a:bodyPr wrap="square" rtlCol="0">
            <a:spAutoFit/>
          </a:bodyPr>
          <a:lstStyle/>
          <a:p>
            <a:pPr algn="ctr"/>
            <a:r>
              <a:rPr lang="cs-CZ" sz="2000" dirty="0" smtClean="0">
                <a:solidFill>
                  <a:srgbClr val="666633"/>
                </a:solidFill>
                <a:latin typeface="Cooper Black" pitchFamily="18" charset="0"/>
                <a:cs typeface="David" pitchFamily="34" charset="-79"/>
              </a:rPr>
              <a:t>Štětí </a:t>
            </a:r>
          </a:p>
          <a:p>
            <a:pPr algn="ctr"/>
            <a:r>
              <a:rPr lang="cs-CZ" sz="2000" dirty="0" smtClean="0">
                <a:solidFill>
                  <a:srgbClr val="666633"/>
                </a:solidFill>
                <a:latin typeface="Cooper Black" pitchFamily="18" charset="0"/>
                <a:cs typeface="David" pitchFamily="34" charset="-79"/>
              </a:rPr>
              <a:t>Do toho</a:t>
            </a:r>
          </a:p>
        </p:txBody>
      </p:sp>
      <p:sp>
        <p:nvSpPr>
          <p:cNvPr id="15" name="TextovéPole 14"/>
          <p:cNvSpPr txBox="1"/>
          <p:nvPr/>
        </p:nvSpPr>
        <p:spPr>
          <a:xfrm>
            <a:off x="71984" y="103989"/>
            <a:ext cx="4680520" cy="769441"/>
          </a:xfrm>
          <a:prstGeom prst="rect">
            <a:avLst/>
          </a:prstGeom>
          <a:pattFill prst="lgCheck">
            <a:fgClr>
              <a:srgbClr val="EFFDFF"/>
            </a:fgClr>
            <a:bgClr>
              <a:schemeClr val="bg1"/>
            </a:bgClr>
          </a:pattFill>
          <a:ln w="63500">
            <a:solidFill>
              <a:schemeClr val="accent3">
                <a:lumMod val="65000"/>
              </a:schemeClr>
            </a:solidFill>
            <a:prstDash val="dash"/>
          </a:ln>
        </p:spPr>
        <p:txBody>
          <a:bodyPr wrap="square" rtlCol="0">
            <a:spAutoFit/>
          </a:bodyPr>
          <a:lstStyle/>
          <a:p>
            <a:pPr algn="ctr"/>
            <a:r>
              <a:rPr lang="cs-CZ" sz="2000" dirty="0" smtClean="0">
                <a:latin typeface="Cambria Math" panose="02040503050406030204" pitchFamily="18" charset="0"/>
                <a:ea typeface="Cambria Math" panose="02040503050406030204" pitchFamily="18" charset="0"/>
              </a:rPr>
              <a:t>Soupiska staré gardy. Hlavní </a:t>
            </a:r>
            <a:r>
              <a:rPr lang="cs-CZ" sz="2000" dirty="0" err="1" smtClean="0">
                <a:latin typeface="Cambria Math" panose="02040503050406030204" pitchFamily="18" charset="0"/>
                <a:ea typeface="Cambria Math" panose="02040503050406030204" pitchFamily="18" charset="0"/>
              </a:rPr>
              <a:t>manager</a:t>
            </a:r>
            <a:endParaRPr lang="cs-CZ" sz="2000" dirty="0" smtClean="0">
              <a:latin typeface="Cambria Math" panose="02040503050406030204" pitchFamily="18" charset="0"/>
              <a:ea typeface="Cambria Math" panose="02040503050406030204" pitchFamily="18" charset="0"/>
            </a:endParaRPr>
          </a:p>
          <a:p>
            <a:pPr algn="ctr"/>
            <a:r>
              <a:rPr lang="cs-CZ" sz="2000" dirty="0" smtClean="0">
                <a:latin typeface="Cambria Math" panose="02040503050406030204" pitchFamily="18" charset="0"/>
                <a:ea typeface="Cambria Math" panose="02040503050406030204" pitchFamily="18" charset="0"/>
              </a:rPr>
              <a:t> </a:t>
            </a:r>
            <a:r>
              <a:rPr lang="cs-CZ" sz="2400" dirty="0" smtClean="0">
                <a:solidFill>
                  <a:srgbClr val="FF0000"/>
                </a:solidFill>
                <a:latin typeface="Cambria Math" panose="02040503050406030204" pitchFamily="18" charset="0"/>
                <a:ea typeface="Cambria Math" panose="02040503050406030204" pitchFamily="18" charset="0"/>
              </a:rPr>
              <a:t>Milan Šťastný </a:t>
            </a:r>
            <a:r>
              <a:rPr lang="cs-CZ" sz="2000" dirty="0" smtClean="0">
                <a:latin typeface="Cambria Math" panose="02040503050406030204" pitchFamily="18" charset="0"/>
                <a:ea typeface="Cambria Math" panose="02040503050406030204" pitchFamily="18" charset="0"/>
              </a:rPr>
              <a:t>má z čeho vybírat  </a:t>
            </a:r>
          </a:p>
        </p:txBody>
      </p:sp>
      <p:graphicFrame>
        <p:nvGraphicFramePr>
          <p:cNvPr id="17" name="Tabulka 16"/>
          <p:cNvGraphicFramePr>
            <a:graphicFrameLocks noGrp="1"/>
          </p:cNvGraphicFramePr>
          <p:nvPr>
            <p:extLst>
              <p:ext uri="{D42A27DB-BD31-4B8C-83A1-F6EECF244321}">
                <p14:modId xmlns:p14="http://schemas.microsoft.com/office/powerpoint/2010/main" val="2045922431"/>
              </p:ext>
            </p:extLst>
          </p:nvPr>
        </p:nvGraphicFramePr>
        <p:xfrm>
          <a:off x="71984" y="1027212"/>
          <a:ext cx="4680520" cy="5823462"/>
        </p:xfrm>
        <a:graphic>
          <a:graphicData uri="http://schemas.openxmlformats.org/drawingml/2006/table">
            <a:tbl>
              <a:tblPr/>
              <a:tblGrid>
                <a:gridCol w="2376828">
                  <a:extLst>
                    <a:ext uri="{9D8B030D-6E8A-4147-A177-3AD203B41FA5}">
                      <a16:colId xmlns:a16="http://schemas.microsoft.com/office/drawing/2014/main" val="2777943856"/>
                    </a:ext>
                  </a:extLst>
                </a:gridCol>
                <a:gridCol w="2303692">
                  <a:extLst>
                    <a:ext uri="{9D8B030D-6E8A-4147-A177-3AD203B41FA5}">
                      <a16:colId xmlns:a16="http://schemas.microsoft.com/office/drawing/2014/main" val="887921984"/>
                    </a:ext>
                  </a:extLst>
                </a:gridCol>
              </a:tblGrid>
              <a:tr h="254926">
                <a:tc>
                  <a:txBody>
                    <a:bodyPr/>
                    <a:lstStyle/>
                    <a:p>
                      <a:pPr algn="ctr" fontAlgn="ctr"/>
                      <a:r>
                        <a:rPr lang="cs-CZ" sz="2000" b="1" i="0" u="none" strike="noStrike" dirty="0">
                          <a:solidFill>
                            <a:srgbClr val="000000"/>
                          </a:solidFill>
                          <a:effectLst/>
                          <a:latin typeface="Calibri" panose="020F0502020204030204" pitchFamily="34" charset="0"/>
                        </a:rPr>
                        <a:t>Hráč</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2000" b="1" i="0" u="none" strike="noStrike" dirty="0">
                          <a:solidFill>
                            <a:srgbClr val="000000"/>
                          </a:solidFill>
                          <a:effectLst/>
                          <a:latin typeface="Calibri" panose="020F0502020204030204" pitchFamily="34" charset="0"/>
                        </a:rPr>
                        <a:t>Rok narození</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98885334"/>
                  </a:ext>
                </a:extLst>
              </a:tr>
              <a:tr h="182089">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Jakl Jiří</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1967</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585898026"/>
                  </a:ext>
                </a:extLst>
              </a:tr>
              <a:tr h="182089">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Janata Petr</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1967</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562325371"/>
                  </a:ext>
                </a:extLst>
              </a:tr>
              <a:tr h="182089">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Tyle Jan</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1968</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1554242"/>
                  </a:ext>
                </a:extLst>
              </a:tr>
              <a:tr h="182089">
                <a:tc>
                  <a:txBody>
                    <a:bodyPr/>
                    <a:lstStyle/>
                    <a:p>
                      <a:pPr algn="l" fontAlgn="ctr"/>
                      <a:r>
                        <a:rPr lang="cs-CZ" sz="1200" b="1" i="0" u="none" strike="noStrike" dirty="0" err="1">
                          <a:solidFill>
                            <a:srgbClr val="000000"/>
                          </a:solidFill>
                          <a:effectLst/>
                          <a:latin typeface="Arial" panose="020B0604020202020204" pitchFamily="34" charset="0"/>
                          <a:cs typeface="Arial" panose="020B0604020202020204" pitchFamily="34" charset="0"/>
                        </a:rPr>
                        <a:t>Arazim</a:t>
                      </a:r>
                      <a:r>
                        <a:rPr lang="cs-CZ" sz="1200" b="1" i="0" u="none" strike="noStrike" dirty="0">
                          <a:solidFill>
                            <a:srgbClr val="000000"/>
                          </a:solidFill>
                          <a:effectLst/>
                          <a:latin typeface="Arial" panose="020B0604020202020204" pitchFamily="34" charset="0"/>
                          <a:cs typeface="Arial" panose="020B0604020202020204" pitchFamily="34" charset="0"/>
                        </a:rPr>
                        <a:t> Luboš</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1969</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74206041"/>
                  </a:ext>
                </a:extLst>
              </a:tr>
              <a:tr h="182089">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Pilař Libor</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1969</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91608541"/>
                  </a:ext>
                </a:extLst>
              </a:tr>
              <a:tr h="182089">
                <a:tc>
                  <a:txBody>
                    <a:bodyPr/>
                    <a:lstStyle/>
                    <a:p>
                      <a:pPr algn="l" fontAlgn="ctr"/>
                      <a:r>
                        <a:rPr lang="cs-CZ" sz="1200" b="1" i="0" u="none" strike="noStrike" dirty="0" err="1">
                          <a:solidFill>
                            <a:srgbClr val="000000"/>
                          </a:solidFill>
                          <a:effectLst/>
                          <a:latin typeface="Arial" panose="020B0604020202020204" pitchFamily="34" charset="0"/>
                          <a:cs typeface="Arial" panose="020B0604020202020204" pitchFamily="34" charset="0"/>
                        </a:rPr>
                        <a:t>Arazim</a:t>
                      </a:r>
                      <a:r>
                        <a:rPr lang="cs-CZ" sz="1200" b="1" i="0" u="none" strike="noStrike" dirty="0">
                          <a:solidFill>
                            <a:srgbClr val="000000"/>
                          </a:solidFill>
                          <a:effectLst/>
                          <a:latin typeface="Arial" panose="020B0604020202020204" pitchFamily="34" charset="0"/>
                          <a:cs typeface="Arial" panose="020B0604020202020204" pitchFamily="34" charset="0"/>
                        </a:rPr>
                        <a:t> Jan</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1970</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186601517"/>
                  </a:ext>
                </a:extLst>
              </a:tr>
              <a:tr h="182089">
                <a:tc>
                  <a:txBody>
                    <a:bodyPr/>
                    <a:lstStyle/>
                    <a:p>
                      <a:pPr algn="l" fontAlgn="ctr"/>
                      <a:r>
                        <a:rPr lang="cs-CZ" sz="1200" b="1" i="0" u="none" strike="noStrike" dirty="0" err="1">
                          <a:solidFill>
                            <a:srgbClr val="000000"/>
                          </a:solidFill>
                          <a:effectLst/>
                          <a:latin typeface="Arial" panose="020B0604020202020204" pitchFamily="34" charset="0"/>
                          <a:cs typeface="Arial" panose="020B0604020202020204" pitchFamily="34" charset="0"/>
                        </a:rPr>
                        <a:t>Kušpál</a:t>
                      </a:r>
                      <a:r>
                        <a:rPr lang="cs-CZ" sz="1200" b="1" i="0" u="none" strike="noStrike" dirty="0">
                          <a:solidFill>
                            <a:srgbClr val="000000"/>
                          </a:solidFill>
                          <a:effectLst/>
                          <a:latin typeface="Arial" panose="020B0604020202020204" pitchFamily="34" charset="0"/>
                          <a:cs typeface="Arial" panose="020B0604020202020204" pitchFamily="34" charset="0"/>
                        </a:rPr>
                        <a:t> Miroslav</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1970</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725699856"/>
                  </a:ext>
                </a:extLst>
              </a:tr>
              <a:tr h="182089">
                <a:tc>
                  <a:txBody>
                    <a:bodyPr/>
                    <a:lstStyle/>
                    <a:p>
                      <a:pPr algn="l" fontAlgn="ctr"/>
                      <a:r>
                        <a:rPr lang="cs-CZ" sz="1200" b="1" i="0" u="none" strike="noStrike" dirty="0" err="1">
                          <a:solidFill>
                            <a:srgbClr val="000000"/>
                          </a:solidFill>
                          <a:effectLst/>
                          <a:latin typeface="Arial" panose="020B0604020202020204" pitchFamily="34" charset="0"/>
                          <a:cs typeface="Arial" panose="020B0604020202020204" pitchFamily="34" charset="0"/>
                        </a:rPr>
                        <a:t>Švejdar</a:t>
                      </a:r>
                      <a:r>
                        <a:rPr lang="cs-CZ" sz="1200" b="1" i="0" u="none" strike="noStrike" dirty="0">
                          <a:solidFill>
                            <a:srgbClr val="000000"/>
                          </a:solidFill>
                          <a:effectLst/>
                          <a:latin typeface="Arial" panose="020B0604020202020204" pitchFamily="34" charset="0"/>
                          <a:cs typeface="Arial" panose="020B0604020202020204" pitchFamily="34" charset="0"/>
                        </a:rPr>
                        <a:t> Radek</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1970</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15289170"/>
                  </a:ext>
                </a:extLst>
              </a:tr>
              <a:tr h="182089">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Jerman Daniel</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1971</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676294257"/>
                  </a:ext>
                </a:extLst>
              </a:tr>
              <a:tr h="182089">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Svoboda František</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1972</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680504343"/>
                  </a:ext>
                </a:extLst>
              </a:tr>
              <a:tr h="182089">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Hamšík Michal</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1974</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691214001"/>
                  </a:ext>
                </a:extLst>
              </a:tr>
              <a:tr h="182089">
                <a:tc>
                  <a:txBody>
                    <a:bodyPr/>
                    <a:lstStyle/>
                    <a:p>
                      <a:pPr algn="l" fontAlgn="ctr"/>
                      <a:r>
                        <a:rPr lang="cs-CZ" sz="1200" b="1" i="0" u="none" strike="noStrike" dirty="0">
                          <a:solidFill>
                            <a:srgbClr val="000000"/>
                          </a:solidFill>
                          <a:effectLst/>
                          <a:latin typeface="Arial" panose="020B0604020202020204" pitchFamily="34" charset="0"/>
                          <a:cs typeface="Arial" panose="020B0604020202020204" pitchFamily="34" charset="0"/>
                        </a:rPr>
                        <a:t>Fibich Jan</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1975</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625768618"/>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Jonák Josef</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1975</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9872468"/>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Páviš Roman</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1975</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671981924"/>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Vokoun Jiří</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1975</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295092441"/>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Weber Michal</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1975</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547818127"/>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Čermák Jan</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1976</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41901030"/>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Müller Michal</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1976</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06554860"/>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Toráč Martin</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1976</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2740253423"/>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Vála Miloš</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1976</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4064805"/>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Božík Pavel</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1977</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535261016"/>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Čermák Pavel</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1977</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805635720"/>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Suchitra Jan</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1978</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50222408"/>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Záloha Pavel</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a:solidFill>
                            <a:srgbClr val="000000"/>
                          </a:solidFill>
                          <a:effectLst/>
                          <a:latin typeface="Arial" panose="020B0604020202020204" pitchFamily="34" charset="0"/>
                          <a:cs typeface="Arial" panose="020B0604020202020204" pitchFamily="34" charset="0"/>
                        </a:rPr>
                        <a:t>1978</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892578919"/>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Procházka Stanislav</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1979</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4189010433"/>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Hoznédl Pavel</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1980</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18006128"/>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Vacek Lukáš</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1980</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73185559"/>
                  </a:ext>
                </a:extLst>
              </a:tr>
              <a:tr h="182089">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Duník Tomáš</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cs typeface="Arial" panose="020B0604020202020204" pitchFamily="34" charset="0"/>
                        </a:rPr>
                        <a:t>1981</a:t>
                      </a: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18884357"/>
                  </a:ext>
                </a:extLst>
              </a:tr>
              <a:tr h="191194">
                <a:tc>
                  <a:txBody>
                    <a:bodyPr/>
                    <a:lstStyle/>
                    <a:p>
                      <a:pPr algn="l" fontAlgn="ctr"/>
                      <a:r>
                        <a:rPr lang="cs-CZ" sz="1200" b="1" i="0" u="none" strike="noStrike">
                          <a:solidFill>
                            <a:srgbClr val="000000"/>
                          </a:solidFill>
                          <a:effectLst/>
                          <a:latin typeface="Arial" panose="020B0604020202020204" pitchFamily="34" charset="0"/>
                          <a:cs typeface="Arial" panose="020B0604020202020204" pitchFamily="34" charset="0"/>
                        </a:rPr>
                        <a:t>Guzi Václav</a:t>
                      </a:r>
                    </a:p>
                  </a:txBody>
                  <a:tcPr marL="7132" marR="7132" marT="71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smtClean="0">
                          <a:solidFill>
                            <a:srgbClr val="000000"/>
                          </a:solidFill>
                          <a:effectLst/>
                          <a:latin typeface="Arial" panose="020B0604020202020204" pitchFamily="34" charset="0"/>
                          <a:cs typeface="Arial" panose="020B0604020202020204" pitchFamily="34" charset="0"/>
                        </a:rPr>
                        <a:t>1981</a:t>
                      </a:r>
                      <a:endParaRPr lang="cs-CZ" sz="1200" b="1" i="0" u="none" strike="noStrike" dirty="0">
                        <a:solidFill>
                          <a:srgbClr val="000000"/>
                        </a:solidFill>
                        <a:effectLst/>
                        <a:latin typeface="Arial" panose="020B0604020202020204" pitchFamily="34" charset="0"/>
                        <a:cs typeface="Arial" panose="020B0604020202020204" pitchFamily="34" charset="0"/>
                      </a:endParaRPr>
                    </a:p>
                  </a:txBody>
                  <a:tcPr marL="7132" marR="7132" marT="71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55719916"/>
                  </a:ext>
                </a:extLst>
              </a:tr>
            </a:tbl>
          </a:graphicData>
        </a:graphic>
      </p:graphicFrame>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pic>
        <p:nvPicPr>
          <p:cNvPr id="1026" name="Picture 1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graphicFrame>
        <p:nvGraphicFramePr>
          <p:cNvPr id="112" name="Tabulka 111"/>
          <p:cNvGraphicFramePr>
            <a:graphicFrameLocks noGrp="1"/>
          </p:cNvGraphicFramePr>
          <p:nvPr>
            <p:extLst>
              <p:ext uri="{D42A27DB-BD31-4B8C-83A1-F6EECF244321}">
                <p14:modId xmlns:p14="http://schemas.microsoft.com/office/powerpoint/2010/main" val="2827019643"/>
              </p:ext>
            </p:extLst>
          </p:nvPr>
        </p:nvGraphicFramePr>
        <p:xfrm>
          <a:off x="143992" y="2323356"/>
          <a:ext cx="4536505" cy="4507861"/>
        </p:xfrm>
        <a:graphic>
          <a:graphicData uri="http://schemas.openxmlformats.org/drawingml/2006/table">
            <a:tbl>
              <a:tblPr/>
              <a:tblGrid>
                <a:gridCol w="285953">
                  <a:extLst>
                    <a:ext uri="{9D8B030D-6E8A-4147-A177-3AD203B41FA5}">
                      <a16:colId xmlns:a16="http://schemas.microsoft.com/office/drawing/2014/main" val="2019067617"/>
                    </a:ext>
                  </a:extLst>
                </a:gridCol>
                <a:gridCol w="169784">
                  <a:extLst>
                    <a:ext uri="{9D8B030D-6E8A-4147-A177-3AD203B41FA5}">
                      <a16:colId xmlns:a16="http://schemas.microsoft.com/office/drawing/2014/main" val="781353934"/>
                    </a:ext>
                  </a:extLst>
                </a:gridCol>
                <a:gridCol w="585428">
                  <a:extLst>
                    <a:ext uri="{9D8B030D-6E8A-4147-A177-3AD203B41FA5}">
                      <a16:colId xmlns:a16="http://schemas.microsoft.com/office/drawing/2014/main" val="1996927770"/>
                    </a:ext>
                  </a:extLst>
                </a:gridCol>
                <a:gridCol w="451147">
                  <a:extLst>
                    <a:ext uri="{9D8B030D-6E8A-4147-A177-3AD203B41FA5}">
                      <a16:colId xmlns:a16="http://schemas.microsoft.com/office/drawing/2014/main" val="2327001725"/>
                    </a:ext>
                  </a:extLst>
                </a:gridCol>
                <a:gridCol w="512329">
                  <a:extLst>
                    <a:ext uri="{9D8B030D-6E8A-4147-A177-3AD203B41FA5}">
                      <a16:colId xmlns:a16="http://schemas.microsoft.com/office/drawing/2014/main" val="432048083"/>
                    </a:ext>
                  </a:extLst>
                </a:gridCol>
                <a:gridCol w="810197">
                  <a:extLst>
                    <a:ext uri="{9D8B030D-6E8A-4147-A177-3AD203B41FA5}">
                      <a16:colId xmlns:a16="http://schemas.microsoft.com/office/drawing/2014/main" val="2421550921"/>
                    </a:ext>
                  </a:extLst>
                </a:gridCol>
                <a:gridCol w="713554">
                  <a:extLst>
                    <a:ext uri="{9D8B030D-6E8A-4147-A177-3AD203B41FA5}">
                      <a16:colId xmlns:a16="http://schemas.microsoft.com/office/drawing/2014/main" val="3290412320"/>
                    </a:ext>
                  </a:extLst>
                </a:gridCol>
                <a:gridCol w="632801">
                  <a:extLst>
                    <a:ext uri="{9D8B030D-6E8A-4147-A177-3AD203B41FA5}">
                      <a16:colId xmlns:a16="http://schemas.microsoft.com/office/drawing/2014/main" val="767528527"/>
                    </a:ext>
                  </a:extLst>
                </a:gridCol>
                <a:gridCol w="169784">
                  <a:extLst>
                    <a:ext uri="{9D8B030D-6E8A-4147-A177-3AD203B41FA5}">
                      <a16:colId xmlns:a16="http://schemas.microsoft.com/office/drawing/2014/main" val="800696615"/>
                    </a:ext>
                  </a:extLst>
                </a:gridCol>
                <a:gridCol w="205528">
                  <a:extLst>
                    <a:ext uri="{9D8B030D-6E8A-4147-A177-3AD203B41FA5}">
                      <a16:colId xmlns:a16="http://schemas.microsoft.com/office/drawing/2014/main" val="2579357936"/>
                    </a:ext>
                  </a:extLst>
                </a:gridCol>
              </a:tblGrid>
              <a:tr h="107150">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extLst>
                  <a:ext uri="{0D108BD9-81ED-4DB2-BD59-A6C34878D82A}">
                    <a16:rowId xmlns:a16="http://schemas.microsoft.com/office/drawing/2014/main" val="4267281948"/>
                  </a:ext>
                </a:extLst>
              </a:tr>
              <a:tr h="124274">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extLst>
                  <a:ext uri="{0D108BD9-81ED-4DB2-BD59-A6C34878D82A}">
                    <a16:rowId xmlns:a16="http://schemas.microsoft.com/office/drawing/2014/main" val="2027382758"/>
                  </a:ext>
                </a:extLst>
              </a:tr>
              <a:tr h="459001">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1000" b="1" i="0" u="none" strike="noStrike" dirty="0">
                          <a:solidFill>
                            <a:srgbClr val="000000"/>
                          </a:solidFill>
                          <a:effectLst/>
                          <a:latin typeface="Arial Black" panose="020B0A04020102020204" pitchFamily="34" charset="0"/>
                        </a:rPr>
                        <a:t>Datum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Black" panose="020B0A04020102020204" pitchFamily="34" charset="0"/>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Black" panose="020B0A04020102020204" pitchFamily="34" charset="0"/>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Black" panose="020B0A04020102020204" pitchFamily="34" charset="0"/>
                        </a:rPr>
                        <a:t>Soupeř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dirty="0">
                          <a:solidFill>
                            <a:srgbClr val="000000"/>
                          </a:solidFill>
                          <a:effectLst/>
                          <a:latin typeface="Arial Black" panose="020B0A04020102020204" pitchFamily="34" charset="0"/>
                        </a:rPr>
                        <a:t>Kategorie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Black" panose="020B0A04020102020204" pitchFamily="34" charset="0"/>
                        </a:rPr>
                        <a:t>Soutěž</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extLst>
                  <a:ext uri="{0D108BD9-81ED-4DB2-BD59-A6C34878D82A}">
                    <a16:rowId xmlns:a16="http://schemas.microsoft.com/office/drawing/2014/main" val="236948782"/>
                  </a:ext>
                </a:extLst>
              </a:tr>
              <a:tr h="459001">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900" b="1" i="0" u="none" strike="noStrike" dirty="0">
                          <a:solidFill>
                            <a:srgbClr val="000000"/>
                          </a:solidFill>
                          <a:effectLst/>
                          <a:latin typeface="Arial" panose="020B0604020202020204" pitchFamily="34" charset="0"/>
                        </a:rPr>
                        <a:t>27.8.2017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a:solidFill>
                            <a:srgbClr val="000000"/>
                          </a:solidFill>
                          <a:effectLst/>
                          <a:latin typeface="Arial" panose="020B0604020202020204" pitchFamily="34" charset="0"/>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a:solidFill>
                            <a:srgbClr val="000000"/>
                          </a:solidFill>
                          <a:effectLst/>
                          <a:latin typeface="Arial" panose="020B0604020202020204" pitchFamily="34" charset="0"/>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dirty="0">
                          <a:solidFill>
                            <a:srgbClr val="000000"/>
                          </a:solidFill>
                          <a:effectLst/>
                          <a:latin typeface="Arial" panose="020B06040202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a:solidFill>
                            <a:srgbClr val="000000"/>
                          </a:solidFill>
                          <a:effectLst/>
                          <a:latin typeface="Arial" panose="020B0604020202020204" pitchFamily="34" charset="0"/>
                        </a:rPr>
                        <a:t>Ústecký přebor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extLst>
                  <a:ext uri="{0D108BD9-81ED-4DB2-BD59-A6C34878D82A}">
                    <a16:rowId xmlns:a16="http://schemas.microsoft.com/office/drawing/2014/main" val="2424231550"/>
                  </a:ext>
                </a:extLst>
              </a:tr>
              <a:tr h="525006">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900" b="1" i="0" u="none" strike="noStrike">
                          <a:solidFill>
                            <a:srgbClr val="000000"/>
                          </a:solidFill>
                          <a:effectLst/>
                          <a:latin typeface="Arial" panose="020B0604020202020204" pitchFamily="34" charset="0"/>
                        </a:rPr>
                        <a:t>1.9.2017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Stará garda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Okresní přebor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extLst>
                  <a:ext uri="{0D108BD9-81ED-4DB2-BD59-A6C34878D82A}">
                    <a16:rowId xmlns:a16="http://schemas.microsoft.com/office/drawing/2014/main" val="1522824362"/>
                  </a:ext>
                </a:extLst>
              </a:tr>
              <a:tr h="333581">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900" b="1" i="0" u="none" strike="noStrike">
                          <a:solidFill>
                            <a:srgbClr val="000000"/>
                          </a:solidFill>
                          <a:effectLst/>
                          <a:latin typeface="Arial" panose="020B0604020202020204" pitchFamily="34" charset="0"/>
                        </a:rPr>
                        <a:t>2.9.2017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TJ Hvězda Trnovany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Dorost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I.A třída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extLst>
                  <a:ext uri="{0D108BD9-81ED-4DB2-BD59-A6C34878D82A}">
                    <a16:rowId xmlns:a16="http://schemas.microsoft.com/office/drawing/2014/main" val="4244649421"/>
                  </a:ext>
                </a:extLst>
              </a:tr>
              <a:tr h="495317">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900" b="1" i="0" u="none" strike="noStrike" dirty="0">
                          <a:solidFill>
                            <a:srgbClr val="000000"/>
                          </a:solidFill>
                          <a:effectLst/>
                          <a:latin typeface="Arial" panose="020B0604020202020204" pitchFamily="34" charset="0"/>
                        </a:rPr>
                        <a:t>3.9.2017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en-US" sz="1000" b="1" i="0" u="none" strike="noStrike">
                          <a:solidFill>
                            <a:srgbClr val="000000"/>
                          </a:solidFill>
                          <a:effectLst/>
                          <a:latin typeface="Arial" panose="020B0604020202020204" pitchFamily="34" charset="0"/>
                        </a:rPr>
                        <a:t>SK Junior Teplice / FK Teplice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Ústecký přebor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cs-CZ" sz="6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extLst>
                  <a:ext uri="{0D108BD9-81ED-4DB2-BD59-A6C34878D82A}">
                    <a16:rowId xmlns:a16="http://schemas.microsoft.com/office/drawing/2014/main" val="4261871806"/>
                  </a:ext>
                </a:extLst>
              </a:tr>
              <a:tr h="459001">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900" b="1" i="0" u="none" strike="noStrike" dirty="0">
                          <a:solidFill>
                            <a:srgbClr val="000000"/>
                          </a:solidFill>
                          <a:effectLst/>
                          <a:latin typeface="Arial" panose="020B0604020202020204" pitchFamily="34" charset="0"/>
                        </a:rPr>
                        <a:t>6.9.2017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a:solidFill>
                            <a:srgbClr val="000000"/>
                          </a:solidFill>
                          <a:effectLst/>
                          <a:latin typeface="Arial" panose="020B0604020202020204" pitchFamily="34" charset="0"/>
                        </a:rPr>
                        <a:t>středa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a:solidFill>
                            <a:srgbClr val="000000"/>
                          </a:solidFill>
                          <a:effectLst/>
                          <a:latin typeface="Arial" panose="020B0604020202020204" pitchFamily="34" charset="0"/>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a:solidFill>
                            <a:srgbClr val="000000"/>
                          </a:solidFill>
                          <a:effectLst/>
                          <a:latin typeface="Arial" panose="020B0604020202020204" pitchFamily="34" charset="0"/>
                        </a:rPr>
                        <a:t>FK Junior Děčín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a:solidFill>
                            <a:srgbClr val="000000"/>
                          </a:solidFill>
                          <a:effectLst/>
                          <a:latin typeface="Arial" panose="020B06040202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dirty="0">
                          <a:solidFill>
                            <a:srgbClr val="000000"/>
                          </a:solidFill>
                          <a:effectLst/>
                          <a:latin typeface="Arial" panose="020B0604020202020204" pitchFamily="34" charset="0"/>
                        </a:rPr>
                        <a:t>Ústecký přebor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extLst>
                  <a:ext uri="{0D108BD9-81ED-4DB2-BD59-A6C34878D82A}">
                    <a16:rowId xmlns:a16="http://schemas.microsoft.com/office/drawing/2014/main" val="4247762878"/>
                  </a:ext>
                </a:extLst>
              </a:tr>
              <a:tr h="333581">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900" b="1" i="0" u="none" strike="noStrike" dirty="0">
                          <a:solidFill>
                            <a:srgbClr val="FF0000"/>
                          </a:solidFill>
                          <a:effectLst/>
                          <a:latin typeface="Arial" panose="020B0604020202020204" pitchFamily="34" charset="0"/>
                        </a:rPr>
                        <a:t>9.9.2017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a:solidFill>
                            <a:srgbClr val="FF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dirty="0">
                          <a:solidFill>
                            <a:srgbClr val="FF0000"/>
                          </a:solidFill>
                          <a:effectLst/>
                          <a:latin typeface="Arial" panose="020B0604020202020204" pitchFamily="34"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dirty="0">
                          <a:solidFill>
                            <a:srgbClr val="FF0000"/>
                          </a:solidFill>
                          <a:effectLst/>
                          <a:latin typeface="Arial" panose="020B0604020202020204" pitchFamily="34" charset="0"/>
                        </a:rPr>
                        <a:t>FK Jílové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dirty="0">
                          <a:solidFill>
                            <a:srgbClr val="FF0000"/>
                          </a:solidFill>
                          <a:effectLst/>
                          <a:latin typeface="Arial" panose="020B0604020202020204" pitchFamily="34" charset="0"/>
                        </a:rPr>
                        <a:t>Dospělí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dirty="0">
                          <a:solidFill>
                            <a:srgbClr val="FF0000"/>
                          </a:solidFill>
                          <a:effectLst/>
                          <a:latin typeface="Arial" panose="020B0604020202020204" pitchFamily="34" charset="0"/>
                        </a:rPr>
                        <a:t>Ústecký přebor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extLst>
                  <a:ext uri="{0D108BD9-81ED-4DB2-BD59-A6C34878D82A}">
                    <a16:rowId xmlns:a16="http://schemas.microsoft.com/office/drawing/2014/main" val="2903526337"/>
                  </a:ext>
                </a:extLst>
              </a:tr>
              <a:tr h="980525">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cs-CZ" sz="900" b="1" i="0" u="none" strike="noStrike" dirty="0">
                          <a:solidFill>
                            <a:srgbClr val="000000"/>
                          </a:solidFill>
                          <a:effectLst/>
                          <a:latin typeface="Arial" panose="020B0604020202020204" pitchFamily="34" charset="0"/>
                        </a:rPr>
                        <a:t>10.9.2017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a:solidFill>
                            <a:srgbClr val="000000"/>
                          </a:solidFill>
                          <a:effectLst/>
                          <a:latin typeface="Arial" panose="020B0604020202020204" pitchFamily="34" charset="0"/>
                        </a:rPr>
                        <a:t>SK Bezděkov/Dobříň, TJ Podřipan Rovné,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dirty="0">
                          <a:solidFill>
                            <a:srgbClr val="000000"/>
                          </a:solidFill>
                          <a:effectLst/>
                          <a:latin typeface="Arial" panose="020B0604020202020204" pitchFamily="34" charset="0"/>
                        </a:rPr>
                        <a:t>Starší přípravka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fontAlgn="ctr"/>
                      <a:r>
                        <a:rPr lang="cs-CZ" sz="1000" b="1" i="0" u="none" strike="noStrike" dirty="0">
                          <a:solidFill>
                            <a:srgbClr val="000000"/>
                          </a:solidFill>
                          <a:effectLst/>
                          <a:latin typeface="Arial" panose="020B0604020202020204" pitchFamily="34" charset="0"/>
                        </a:rPr>
                        <a:t>Okresní liga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extLst>
                  <a:ext uri="{0D108BD9-81ED-4DB2-BD59-A6C34878D82A}">
                    <a16:rowId xmlns:a16="http://schemas.microsoft.com/office/drawing/2014/main" val="2889229445"/>
                  </a:ext>
                </a:extLst>
              </a:tr>
              <a:tr h="124274">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6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extLst>
                  <a:ext uri="{0D108BD9-81ED-4DB2-BD59-A6C34878D82A}">
                    <a16:rowId xmlns:a16="http://schemas.microsoft.com/office/drawing/2014/main" val="962708459"/>
                  </a:ext>
                </a:extLst>
              </a:tr>
              <a:tr h="107150">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tc>
                  <a:txBody>
                    <a:bodyPr/>
                    <a:lstStyle/>
                    <a:p>
                      <a:pPr algn="l" fontAlgn="b"/>
                      <a:r>
                        <a:rPr lang="cs-CZ" sz="600" b="0"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66FF33"/>
                    </a:solidFill>
                  </a:tcPr>
                </a:tc>
                <a:extLst>
                  <a:ext uri="{0D108BD9-81ED-4DB2-BD59-A6C34878D82A}">
                    <a16:rowId xmlns:a16="http://schemas.microsoft.com/office/drawing/2014/main" val="1506712634"/>
                  </a:ext>
                </a:extLst>
              </a:tr>
            </a:tbl>
          </a:graphicData>
        </a:graphic>
      </p:graphicFrame>
      <p:sp>
        <p:nvSpPr>
          <p:cNvPr id="113" name="TextovéPole 112"/>
          <p:cNvSpPr txBox="1"/>
          <p:nvPr/>
        </p:nvSpPr>
        <p:spPr>
          <a:xfrm>
            <a:off x="143992" y="91108"/>
            <a:ext cx="4536505" cy="1938992"/>
          </a:xfrm>
          <a:prstGeom prst="rect">
            <a:avLst/>
          </a:prstGeom>
          <a:gradFill flip="none" rotWithShape="1">
            <a:gsLst>
              <a:gs pos="0">
                <a:schemeClr val="accent1">
                  <a:lumMod val="5000"/>
                  <a:lumOff val="95000"/>
                </a:schemeClr>
              </a:gs>
              <a:gs pos="21000">
                <a:srgbClr val="FFFF00"/>
              </a:gs>
              <a:gs pos="70000">
                <a:srgbClr val="7BF9C0"/>
              </a:gs>
              <a:gs pos="100000">
                <a:schemeClr val="accent1">
                  <a:lumMod val="30000"/>
                  <a:lumOff val="70000"/>
                </a:schemeClr>
              </a:gs>
            </a:gsLst>
            <a:path path="circle">
              <a:fillToRect l="50000" t="50000" r="50000" b="50000"/>
            </a:path>
            <a:tileRect/>
          </a:gradFill>
          <a:ln w="82550" cmpd="dbl">
            <a:solidFill>
              <a:srgbClr val="CC6600"/>
            </a:solidFill>
          </a:ln>
        </p:spPr>
        <p:txBody>
          <a:bodyPr wrap="square" rtlCol="0">
            <a:spAutoFit/>
          </a:bodyPr>
          <a:lstStyle/>
          <a:p>
            <a:pPr algn="ctr"/>
            <a:r>
              <a:rPr lang="cs-CZ" sz="3000" dirty="0" smtClean="0">
                <a:solidFill>
                  <a:srgbClr val="0000CC"/>
                </a:solidFill>
                <a:latin typeface="Bookman Old Style" pitchFamily="18" charset="0"/>
              </a:rPr>
              <a:t>Na fotbalovém stadionu ve Štětí je na přelomu srpna a září z čeho vybírat</a:t>
            </a:r>
          </a:p>
        </p:txBody>
      </p:sp>
      <p:graphicFrame>
        <p:nvGraphicFramePr>
          <p:cNvPr id="111" name="Tabulka 110"/>
          <p:cNvGraphicFramePr>
            <a:graphicFrameLocks noGrp="1"/>
          </p:cNvGraphicFramePr>
          <p:nvPr>
            <p:extLst>
              <p:ext uri="{D42A27DB-BD31-4B8C-83A1-F6EECF244321}">
                <p14:modId xmlns:p14="http://schemas.microsoft.com/office/powerpoint/2010/main" val="1408519155"/>
              </p:ext>
            </p:extLst>
          </p:nvPr>
        </p:nvGraphicFramePr>
        <p:xfrm>
          <a:off x="5616599" y="1531271"/>
          <a:ext cx="4392489" cy="5322907"/>
        </p:xfrm>
        <a:graphic>
          <a:graphicData uri="http://schemas.openxmlformats.org/drawingml/2006/table">
            <a:tbl>
              <a:tblPr/>
              <a:tblGrid>
                <a:gridCol w="683300">
                  <a:extLst>
                    <a:ext uri="{9D8B030D-6E8A-4147-A177-3AD203B41FA5}">
                      <a16:colId xmlns:a16="http://schemas.microsoft.com/office/drawing/2014/main" val="1786207204"/>
                    </a:ext>
                  </a:extLst>
                </a:gridCol>
                <a:gridCol w="413462">
                  <a:extLst>
                    <a:ext uri="{9D8B030D-6E8A-4147-A177-3AD203B41FA5}">
                      <a16:colId xmlns:a16="http://schemas.microsoft.com/office/drawing/2014/main" val="3928475621"/>
                    </a:ext>
                  </a:extLst>
                </a:gridCol>
                <a:gridCol w="391702">
                  <a:extLst>
                    <a:ext uri="{9D8B030D-6E8A-4147-A177-3AD203B41FA5}">
                      <a16:colId xmlns:a16="http://schemas.microsoft.com/office/drawing/2014/main" val="2037663741"/>
                    </a:ext>
                  </a:extLst>
                </a:gridCol>
                <a:gridCol w="401494">
                  <a:extLst>
                    <a:ext uri="{9D8B030D-6E8A-4147-A177-3AD203B41FA5}">
                      <a16:colId xmlns:a16="http://schemas.microsoft.com/office/drawing/2014/main" val="267622960"/>
                    </a:ext>
                  </a:extLst>
                </a:gridCol>
                <a:gridCol w="731175">
                  <a:extLst>
                    <a:ext uri="{9D8B030D-6E8A-4147-A177-3AD203B41FA5}">
                      <a16:colId xmlns:a16="http://schemas.microsoft.com/office/drawing/2014/main" val="1939238106"/>
                    </a:ext>
                  </a:extLst>
                </a:gridCol>
                <a:gridCol w="739878">
                  <a:extLst>
                    <a:ext uri="{9D8B030D-6E8A-4147-A177-3AD203B41FA5}">
                      <a16:colId xmlns:a16="http://schemas.microsoft.com/office/drawing/2014/main" val="95185711"/>
                    </a:ext>
                  </a:extLst>
                </a:gridCol>
                <a:gridCol w="470040">
                  <a:extLst>
                    <a:ext uri="{9D8B030D-6E8A-4147-A177-3AD203B41FA5}">
                      <a16:colId xmlns:a16="http://schemas.microsoft.com/office/drawing/2014/main" val="130927422"/>
                    </a:ext>
                  </a:extLst>
                </a:gridCol>
                <a:gridCol w="561438">
                  <a:extLst>
                    <a:ext uri="{9D8B030D-6E8A-4147-A177-3AD203B41FA5}">
                      <a16:colId xmlns:a16="http://schemas.microsoft.com/office/drawing/2014/main" val="1326981839"/>
                    </a:ext>
                  </a:extLst>
                </a:gridCol>
              </a:tblGrid>
              <a:tr h="267222">
                <a:tc gridSpan="8">
                  <a:txBody>
                    <a:bodyPr/>
                    <a:lstStyle/>
                    <a:p>
                      <a:pPr algn="ctr" fontAlgn="ctr"/>
                      <a:r>
                        <a:rPr lang="pl-PL" sz="1800" b="1" i="0" u="none" strike="noStrike" dirty="0">
                          <a:solidFill>
                            <a:srgbClr val="000000"/>
                          </a:solidFill>
                          <a:effectLst/>
                          <a:latin typeface="Calibri" panose="020F0502020204030204" pitchFamily="34" charset="0"/>
                        </a:rPr>
                        <a:t>Stará garda Podzim 2017 okresní přebor </a:t>
                      </a:r>
                    </a:p>
                  </a:txBody>
                  <a:tcPr marL="2282" marR="2282" marT="228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146087499"/>
                  </a:ext>
                </a:extLst>
              </a:tr>
              <a:tr h="279024">
                <a:tc>
                  <a:txBody>
                    <a:bodyPr/>
                    <a:lstStyle/>
                    <a:p>
                      <a:pPr algn="ctr" fontAlgn="ctr"/>
                      <a:r>
                        <a:rPr lang="cs-CZ" sz="1200" b="1" i="0" u="none" strike="noStrike" dirty="0">
                          <a:solidFill>
                            <a:srgbClr val="000000"/>
                          </a:solidFill>
                          <a:effectLst/>
                          <a:latin typeface="Arial" panose="020B0604020202020204" pitchFamily="34" charset="0"/>
                        </a:rPr>
                        <a:t>Datum</a:t>
                      </a:r>
                    </a:p>
                  </a:txBody>
                  <a:tcPr marL="2282" marR="2282" marT="228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Den</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Čas</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Kde</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Venku</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Doma</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Kolo</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dirty="0">
                          <a:solidFill>
                            <a:srgbClr val="000000"/>
                          </a:solidFill>
                          <a:effectLst/>
                          <a:latin typeface="Arial" panose="020B0604020202020204" pitchFamily="34" charset="0"/>
                        </a:rPr>
                        <a:t>Výsledek</a:t>
                      </a:r>
                    </a:p>
                  </a:txBody>
                  <a:tcPr marL="2282" marR="2282" marT="22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685100402"/>
                  </a:ext>
                </a:extLst>
              </a:tr>
              <a:tr h="476915">
                <a:tc>
                  <a:txBody>
                    <a:bodyPr/>
                    <a:lstStyle/>
                    <a:p>
                      <a:pPr algn="ctr" fontAlgn="ctr"/>
                      <a:r>
                        <a:rPr lang="cs-CZ" sz="1050" b="1" i="0" u="none" strike="noStrike" dirty="0">
                          <a:solidFill>
                            <a:srgbClr val="000000"/>
                          </a:solidFill>
                          <a:effectLst/>
                          <a:latin typeface="Arial" panose="020B0604020202020204" pitchFamily="34" charset="0"/>
                        </a:rPr>
                        <a:t>25.8.2017</a:t>
                      </a:r>
                    </a:p>
                  </a:txBody>
                  <a:tcPr marL="2282" marR="2282" marT="228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pátek</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17:30</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V-Brňany</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Tigo Nučnice 1996</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2282" marR="2282" marT="22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12456486"/>
                  </a:ext>
                </a:extLst>
              </a:tr>
              <a:tr h="318601">
                <a:tc>
                  <a:txBody>
                    <a:bodyPr/>
                    <a:lstStyle/>
                    <a:p>
                      <a:pPr algn="ctr" fontAlgn="ctr"/>
                      <a:r>
                        <a:rPr lang="cs-CZ" sz="1050" b="1" i="0" u="none" strike="noStrike" dirty="0">
                          <a:solidFill>
                            <a:srgbClr val="000000"/>
                          </a:solidFill>
                          <a:effectLst/>
                          <a:latin typeface="Arial" panose="020B0604020202020204" pitchFamily="34" charset="0"/>
                        </a:rPr>
                        <a:t>1.9.2017</a:t>
                      </a:r>
                    </a:p>
                  </a:txBody>
                  <a:tcPr marL="2282" marR="2282" marT="228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pátek</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17:30</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D</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Sepap Štětí</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ASK Lovosice</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2282" marR="2282" marT="22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17793456"/>
                  </a:ext>
                </a:extLst>
              </a:tr>
              <a:tr h="318601">
                <a:tc>
                  <a:txBody>
                    <a:bodyPr/>
                    <a:lstStyle/>
                    <a:p>
                      <a:pPr algn="ctr" fontAlgn="ctr"/>
                      <a:r>
                        <a:rPr lang="cs-CZ" sz="1050" b="1" i="0" u="none" strike="noStrike" dirty="0">
                          <a:solidFill>
                            <a:srgbClr val="000000"/>
                          </a:solidFill>
                          <a:effectLst/>
                          <a:latin typeface="Arial" panose="020B0604020202020204" pitchFamily="34" charset="0"/>
                        </a:rPr>
                        <a:t>8.9.2017</a:t>
                      </a:r>
                    </a:p>
                  </a:txBody>
                  <a:tcPr marL="2282" marR="2282" marT="228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pátek</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17:30</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V</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Sokol Hoštka</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Sepap Štětí</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3</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2282" marR="2282" marT="22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89028887"/>
                  </a:ext>
                </a:extLst>
              </a:tr>
              <a:tr h="403285">
                <a:tc>
                  <a:txBody>
                    <a:bodyPr/>
                    <a:lstStyle/>
                    <a:p>
                      <a:pPr algn="ctr" fontAlgn="ctr"/>
                      <a:r>
                        <a:rPr lang="cs-CZ" sz="1200" b="1" i="0" u="none" strike="noStrike" dirty="0">
                          <a:solidFill>
                            <a:srgbClr val="000000"/>
                          </a:solidFill>
                          <a:effectLst/>
                          <a:latin typeface="Arial" panose="020B0604020202020204" pitchFamily="34" charset="0"/>
                        </a:rPr>
                        <a:t>2.9.2017</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sobota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effectLst/>
                          <a:latin typeface="Arial" panose="020B0604020202020204" pitchFamily="34" charset="0"/>
                        </a:rPr>
                        <a:t>Úštěk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effectLst/>
                          <a:latin typeface="Arial" panose="020B0604020202020204" pitchFamily="34" charset="0"/>
                        </a:rPr>
                        <a:t>Turnaj přípravky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effectLst/>
                          <a:latin typeface="Arial" panose="020B0604020202020204" pitchFamily="34" charset="0"/>
                        </a:rPr>
                        <a:t>SK Štětí A, TJ Slavoj Úštěk, FK </a:t>
                      </a:r>
                      <a:r>
                        <a:rPr lang="cs-CZ" sz="800" b="1" i="0" u="none" strike="noStrike" dirty="0" err="1">
                          <a:solidFill>
                            <a:srgbClr val="000000"/>
                          </a:solidFill>
                          <a:effectLst/>
                          <a:latin typeface="Arial" panose="020B0604020202020204" pitchFamily="34" charset="0"/>
                        </a:rPr>
                        <a:t>Schoeller</a:t>
                      </a:r>
                      <a:r>
                        <a:rPr lang="cs-CZ" sz="800" b="1" i="0" u="none" strike="noStrike" dirty="0">
                          <a:solidFill>
                            <a:srgbClr val="000000"/>
                          </a:solidFill>
                          <a:effectLst/>
                          <a:latin typeface="Arial" panose="020B0604020202020204" pitchFamily="34" charset="0"/>
                        </a:rPr>
                        <a:t> Křešice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effectLst/>
                          <a:latin typeface="Arial" panose="020B0604020202020204" pitchFamily="34" charset="0"/>
                        </a:rPr>
                        <a:t>Liga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cs-CZ" sz="1200" b="1" i="0" u="none" strike="noStrike" dirty="0">
                        <a:solidFill>
                          <a:srgbClr val="000000"/>
                        </a:solidFill>
                        <a:effectLst/>
                        <a:latin typeface="Arial" panose="020B0604020202020204" pitchFamily="34" charset="0"/>
                      </a:endParaRPr>
                    </a:p>
                  </a:txBody>
                  <a:tcPr marL="2282" marR="2282" marT="22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31388008"/>
                  </a:ext>
                </a:extLst>
              </a:tr>
              <a:tr h="318601">
                <a:tc>
                  <a:txBody>
                    <a:bodyPr/>
                    <a:lstStyle/>
                    <a:p>
                      <a:pPr algn="ctr" fontAlgn="ctr"/>
                      <a:r>
                        <a:rPr lang="cs-CZ" sz="1050" b="1" i="0" u="none" strike="noStrike" dirty="0">
                          <a:solidFill>
                            <a:srgbClr val="000000"/>
                          </a:solidFill>
                          <a:effectLst/>
                          <a:latin typeface="Arial" panose="020B0604020202020204" pitchFamily="34" charset="0"/>
                        </a:rPr>
                        <a:t>15.9.2017</a:t>
                      </a:r>
                    </a:p>
                  </a:txBody>
                  <a:tcPr marL="2282" marR="2282" marT="228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effectLst/>
                          <a:latin typeface="Arial" panose="020B0604020202020204" pitchFamily="34" charset="0"/>
                        </a:rPr>
                        <a:t>pátek</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17:30</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D</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volno</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dirty="0">
                          <a:solidFill>
                            <a:srgbClr val="000000"/>
                          </a:solidFill>
                          <a:effectLst/>
                          <a:latin typeface="Arial" panose="020B0604020202020204" pitchFamily="34" charset="0"/>
                        </a:rPr>
                        <a:t>4</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2282" marR="2282" marT="22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901804337"/>
                  </a:ext>
                </a:extLst>
              </a:tr>
              <a:tr h="635228">
                <a:tc>
                  <a:txBody>
                    <a:bodyPr/>
                    <a:lstStyle/>
                    <a:p>
                      <a:pPr algn="ctr" fontAlgn="ctr"/>
                      <a:r>
                        <a:rPr lang="cs-CZ" sz="1050" b="1" i="0" u="none" strike="noStrike" dirty="0">
                          <a:solidFill>
                            <a:srgbClr val="000000"/>
                          </a:solidFill>
                          <a:effectLst/>
                          <a:latin typeface="Arial" panose="020B0604020202020204" pitchFamily="34" charset="0"/>
                        </a:rPr>
                        <a:t>22.9.2017</a:t>
                      </a:r>
                    </a:p>
                  </a:txBody>
                  <a:tcPr marL="2282" marR="2282" marT="228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pátek</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17:00</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V-Mlékojedy</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FK Litoměřicko</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2282" marR="2282" marT="22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60121865"/>
                  </a:ext>
                </a:extLst>
              </a:tr>
              <a:tr h="476915">
                <a:tc>
                  <a:txBody>
                    <a:bodyPr/>
                    <a:lstStyle/>
                    <a:p>
                      <a:pPr algn="ctr" fontAlgn="ctr"/>
                      <a:r>
                        <a:rPr lang="cs-CZ" sz="1050" b="1" i="0" u="none" strike="noStrike" dirty="0">
                          <a:solidFill>
                            <a:srgbClr val="000000"/>
                          </a:solidFill>
                          <a:effectLst/>
                          <a:latin typeface="Arial" panose="020B0604020202020204" pitchFamily="34" charset="0"/>
                        </a:rPr>
                        <a:t>29.9.2017</a:t>
                      </a:r>
                    </a:p>
                  </a:txBody>
                  <a:tcPr marL="2282" marR="2282" marT="228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pátek</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17:00</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D</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Slavoj Bohušovice </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2282" marR="2282" marT="22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00746769"/>
                  </a:ext>
                </a:extLst>
              </a:tr>
              <a:tr h="318601">
                <a:tc>
                  <a:txBody>
                    <a:bodyPr/>
                    <a:lstStyle/>
                    <a:p>
                      <a:pPr algn="ctr" fontAlgn="ctr"/>
                      <a:r>
                        <a:rPr lang="cs-CZ" sz="1050" b="1" i="0" u="none" strike="noStrike" dirty="0">
                          <a:solidFill>
                            <a:srgbClr val="000000"/>
                          </a:solidFill>
                          <a:effectLst/>
                          <a:latin typeface="Arial" panose="020B0604020202020204" pitchFamily="34" charset="0"/>
                        </a:rPr>
                        <a:t>6.10.2017</a:t>
                      </a:r>
                    </a:p>
                  </a:txBody>
                  <a:tcPr marL="2282" marR="2282" marT="228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pátek</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17:00</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V</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TJ Žitenice</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2282" marR="2282" marT="22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85827991"/>
                  </a:ext>
                </a:extLst>
              </a:tr>
              <a:tr h="318601">
                <a:tc>
                  <a:txBody>
                    <a:bodyPr/>
                    <a:lstStyle/>
                    <a:p>
                      <a:pPr algn="ctr" fontAlgn="ctr"/>
                      <a:r>
                        <a:rPr lang="cs-CZ" sz="1050" b="1" i="0" u="none" strike="noStrike" dirty="0">
                          <a:solidFill>
                            <a:srgbClr val="000000"/>
                          </a:solidFill>
                          <a:effectLst/>
                          <a:latin typeface="Arial" panose="020B0604020202020204" pitchFamily="34" charset="0"/>
                        </a:rPr>
                        <a:t>13.10.2017</a:t>
                      </a:r>
                    </a:p>
                  </a:txBody>
                  <a:tcPr marL="2282" marR="2282" marT="228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pátek</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17:00</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V</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Sokol Pokratice</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2282" marR="2282" marT="22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65246964"/>
                  </a:ext>
                </a:extLst>
              </a:tr>
              <a:tr h="476915">
                <a:tc>
                  <a:txBody>
                    <a:bodyPr/>
                    <a:lstStyle/>
                    <a:p>
                      <a:pPr algn="ctr" fontAlgn="ctr"/>
                      <a:r>
                        <a:rPr lang="cs-CZ" sz="1050" b="1" i="0" u="none" strike="noStrike" dirty="0">
                          <a:solidFill>
                            <a:srgbClr val="000000"/>
                          </a:solidFill>
                          <a:effectLst/>
                          <a:latin typeface="Arial" panose="020B0604020202020204" pitchFamily="34" charset="0"/>
                        </a:rPr>
                        <a:t>20.10.2017</a:t>
                      </a:r>
                    </a:p>
                  </a:txBody>
                  <a:tcPr marL="2282" marR="2282" marT="228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pátek</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16:30</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D</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Sepap Štětí</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TJ Sokol České Kopisty</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9</a:t>
                      </a:r>
                    </a:p>
                  </a:txBody>
                  <a:tcPr marL="2282" marR="2282" marT="22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2282" marR="2282" marT="228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00513675"/>
                  </a:ext>
                </a:extLst>
              </a:tr>
            </a:tbl>
          </a:graphicData>
        </a:graphic>
      </p:graphicFrame>
      <p:sp>
        <p:nvSpPr>
          <p:cNvPr id="114" name="TextovéPole 113"/>
          <p:cNvSpPr txBox="1"/>
          <p:nvPr/>
        </p:nvSpPr>
        <p:spPr>
          <a:xfrm>
            <a:off x="5616598" y="114915"/>
            <a:ext cx="4392489" cy="1200329"/>
          </a:xfrm>
          <a:prstGeom prst="rect">
            <a:avLst/>
          </a:prstGeom>
          <a:pattFill prst="pct5">
            <a:fgClr>
              <a:schemeClr val="accent1"/>
            </a:fgClr>
            <a:bgClr>
              <a:schemeClr val="bg1"/>
            </a:bgClr>
          </a:pattFill>
          <a:ln w="69850" cmpd="sng">
            <a:solidFill>
              <a:schemeClr val="accent6">
                <a:lumMod val="60000"/>
                <a:lumOff val="40000"/>
              </a:schemeClr>
            </a:solidFill>
            <a:prstDash val="sysDot"/>
          </a:ln>
        </p:spPr>
        <p:txBody>
          <a:bodyPr wrap="square" rtlCol="0">
            <a:spAutoFit/>
          </a:bodyPr>
          <a:lstStyle/>
          <a:p>
            <a:pPr algn="ctr"/>
            <a:r>
              <a:rPr lang="cs-CZ" sz="2400" dirty="0" smtClean="0">
                <a:latin typeface="Andalus" panose="02020603050405020304" pitchFamily="18" charset="-78"/>
                <a:cs typeface="Andalus" panose="02020603050405020304" pitchFamily="18" charset="-78"/>
              </a:rPr>
              <a:t>Stará garda se na podzim v okresním přeboru 3x představí na domácím trávníku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4" y="5275687"/>
            <a:ext cx="184730"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pic>
        <p:nvPicPr>
          <p:cNvPr id="2050" name="Picture 6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sp>
        <p:nvSpPr>
          <p:cNvPr id="221" name="Obdélník 220"/>
          <p:cNvSpPr/>
          <p:nvPr/>
        </p:nvSpPr>
        <p:spPr>
          <a:xfrm>
            <a:off x="5544592" y="91108"/>
            <a:ext cx="4608512" cy="1384995"/>
          </a:xfrm>
          <a:prstGeom prst="rect">
            <a:avLst/>
          </a:prstGeom>
          <a:blipFill>
            <a:blip r:embed="rId165"/>
            <a:stretch>
              <a:fillRect/>
            </a:stretch>
          </a:blipFill>
          <a:ln w="69850">
            <a:solidFill>
              <a:srgbClr val="F85E5E"/>
            </a:solidFill>
          </a:ln>
        </p:spPr>
        <p:txBody>
          <a:bodyPr wrap="square" lIns="91440" tIns="45720" rIns="91440" bIns="45720">
            <a:spAutoFit/>
          </a:bodyPr>
          <a:lstStyle/>
          <a:p>
            <a:pPr algn="ctr"/>
            <a:r>
              <a:rPr lang="cs-CZ" sz="2800" b="1" cap="none" spc="0" dirty="0" smtClean="0">
                <a:ln w="22225">
                  <a:solidFill>
                    <a:schemeClr val="accent2"/>
                  </a:solidFill>
                  <a:prstDash val="solid"/>
                </a:ln>
                <a:solidFill>
                  <a:schemeClr val="accent2">
                    <a:lumMod val="40000"/>
                    <a:lumOff val="60000"/>
                  </a:schemeClr>
                </a:solidFill>
                <a:effectLst/>
              </a:rPr>
              <a:t>Venkovní program mužstev </a:t>
            </a:r>
          </a:p>
          <a:p>
            <a:pPr algn="ctr"/>
            <a:r>
              <a:rPr lang="cs-CZ" sz="2800" b="1" cap="none" spc="0" dirty="0" smtClean="0">
                <a:ln w="22225">
                  <a:solidFill>
                    <a:schemeClr val="accent2"/>
                  </a:solidFill>
                  <a:prstDash val="solid"/>
                </a:ln>
                <a:solidFill>
                  <a:schemeClr val="accent2">
                    <a:lumMod val="40000"/>
                    <a:lumOff val="60000"/>
                  </a:schemeClr>
                </a:solidFill>
                <a:effectLst/>
              </a:rPr>
              <a:t>SK Štětí </a:t>
            </a:r>
            <a:endParaRPr lang="cs-CZ" sz="2800" b="1" cap="none" spc="0" dirty="0">
              <a:ln w="22225">
                <a:solidFill>
                  <a:schemeClr val="accent2"/>
                </a:solidFill>
                <a:prstDash val="solid"/>
              </a:ln>
              <a:solidFill>
                <a:schemeClr val="accent2">
                  <a:lumMod val="40000"/>
                  <a:lumOff val="60000"/>
                </a:schemeClr>
              </a:solidFill>
              <a:effectLst/>
            </a:endParaRPr>
          </a:p>
        </p:txBody>
      </p:sp>
      <p:pic>
        <p:nvPicPr>
          <p:cNvPr id="222" name="Obrázek 221"/>
          <p:cNvPicPr>
            <a:picLocks noChangeAspect="1"/>
          </p:cNvPicPr>
          <p:nvPr/>
        </p:nvPicPr>
        <p:blipFill>
          <a:blip r:embed="rId166"/>
          <a:stretch>
            <a:fillRect/>
          </a:stretch>
        </p:blipFill>
        <p:spPr>
          <a:xfrm>
            <a:off x="6310215" y="4663868"/>
            <a:ext cx="3194817" cy="2268000"/>
          </a:xfrm>
          <a:prstGeom prst="rect">
            <a:avLst/>
          </a:prstGeom>
        </p:spPr>
      </p:pic>
      <p:sp>
        <p:nvSpPr>
          <p:cNvPr id="223" name="TextovéPole 222"/>
          <p:cNvSpPr txBox="1"/>
          <p:nvPr/>
        </p:nvSpPr>
        <p:spPr>
          <a:xfrm>
            <a:off x="6598247" y="5663353"/>
            <a:ext cx="1872208" cy="307777"/>
          </a:xfrm>
          <a:prstGeom prst="rect">
            <a:avLst/>
          </a:prstGeom>
          <a:solidFill>
            <a:srgbClr val="99FF66"/>
          </a:solidFill>
        </p:spPr>
        <p:txBody>
          <a:bodyPr wrap="square" rtlCol="0">
            <a:spAutoFit/>
          </a:bodyPr>
          <a:lstStyle/>
          <a:p>
            <a:pPr algn="ctr"/>
            <a:r>
              <a:rPr lang="cs-CZ" sz="1400" dirty="0" smtClean="0">
                <a:latin typeface="Bookman Old Style" pitchFamily="18" charset="0"/>
              </a:rPr>
              <a:t>SK Štětí</a:t>
            </a:r>
          </a:p>
        </p:txBody>
      </p:sp>
      <p:sp>
        <p:nvSpPr>
          <p:cNvPr id="224" name="TextovéPole 223"/>
          <p:cNvSpPr txBox="1"/>
          <p:nvPr/>
        </p:nvSpPr>
        <p:spPr>
          <a:xfrm>
            <a:off x="8470455" y="4991650"/>
            <a:ext cx="792088" cy="338554"/>
          </a:xfrm>
          <a:prstGeom prst="rect">
            <a:avLst/>
          </a:prstGeom>
          <a:solidFill>
            <a:srgbClr val="99FF66"/>
          </a:solidFill>
        </p:spPr>
        <p:txBody>
          <a:bodyPr wrap="square" rtlCol="0">
            <a:spAutoFit/>
          </a:bodyPr>
          <a:lstStyle/>
          <a:p>
            <a:pPr algn="ctr"/>
            <a:r>
              <a:rPr lang="cs-CZ" sz="800" dirty="0" smtClean="0">
                <a:latin typeface="Bookman Old Style" pitchFamily="18" charset="0"/>
              </a:rPr>
              <a:t>Jedeme vyhrát</a:t>
            </a:r>
          </a:p>
        </p:txBody>
      </p:sp>
      <p:graphicFrame>
        <p:nvGraphicFramePr>
          <p:cNvPr id="225" name="Tabulka 224"/>
          <p:cNvGraphicFramePr>
            <a:graphicFrameLocks noGrp="1"/>
          </p:cNvGraphicFramePr>
          <p:nvPr>
            <p:extLst>
              <p:ext uri="{D42A27DB-BD31-4B8C-83A1-F6EECF244321}">
                <p14:modId xmlns:p14="http://schemas.microsoft.com/office/powerpoint/2010/main" val="2373426417"/>
              </p:ext>
            </p:extLst>
          </p:nvPr>
        </p:nvGraphicFramePr>
        <p:xfrm>
          <a:off x="5544592" y="1569079"/>
          <a:ext cx="4608512" cy="2806060"/>
        </p:xfrm>
        <a:graphic>
          <a:graphicData uri="http://schemas.openxmlformats.org/drawingml/2006/table">
            <a:tbl>
              <a:tblPr/>
              <a:tblGrid>
                <a:gridCol w="692359">
                  <a:extLst>
                    <a:ext uri="{9D8B030D-6E8A-4147-A177-3AD203B41FA5}">
                      <a16:colId xmlns:a16="http://schemas.microsoft.com/office/drawing/2014/main" val="459905629"/>
                    </a:ext>
                  </a:extLst>
                </a:gridCol>
                <a:gridCol w="519269">
                  <a:extLst>
                    <a:ext uri="{9D8B030D-6E8A-4147-A177-3AD203B41FA5}">
                      <a16:colId xmlns:a16="http://schemas.microsoft.com/office/drawing/2014/main" val="1824007899"/>
                    </a:ext>
                  </a:extLst>
                </a:gridCol>
                <a:gridCol w="482678">
                  <a:extLst>
                    <a:ext uri="{9D8B030D-6E8A-4147-A177-3AD203B41FA5}">
                      <a16:colId xmlns:a16="http://schemas.microsoft.com/office/drawing/2014/main" val="2954818550"/>
                    </a:ext>
                  </a:extLst>
                </a:gridCol>
                <a:gridCol w="1356400">
                  <a:extLst>
                    <a:ext uri="{9D8B030D-6E8A-4147-A177-3AD203B41FA5}">
                      <a16:colId xmlns:a16="http://schemas.microsoft.com/office/drawing/2014/main" val="1698033914"/>
                    </a:ext>
                  </a:extLst>
                </a:gridCol>
                <a:gridCol w="995265">
                  <a:extLst>
                    <a:ext uri="{9D8B030D-6E8A-4147-A177-3AD203B41FA5}">
                      <a16:colId xmlns:a16="http://schemas.microsoft.com/office/drawing/2014/main" val="3427566304"/>
                    </a:ext>
                  </a:extLst>
                </a:gridCol>
                <a:gridCol w="562541">
                  <a:extLst>
                    <a:ext uri="{9D8B030D-6E8A-4147-A177-3AD203B41FA5}">
                      <a16:colId xmlns:a16="http://schemas.microsoft.com/office/drawing/2014/main" val="2737884335"/>
                    </a:ext>
                  </a:extLst>
                </a:gridCol>
              </a:tblGrid>
              <a:tr h="200816">
                <a:tc>
                  <a:txBody>
                    <a:bodyPr/>
                    <a:lstStyle/>
                    <a:p>
                      <a:pPr algn="ctr" fontAlgn="ctr"/>
                      <a:r>
                        <a:rPr lang="cs-CZ" sz="1100" b="1" i="0" u="none" strike="noStrike" dirty="0">
                          <a:solidFill>
                            <a:srgbClr val="000000"/>
                          </a:solidFill>
                          <a:effectLst/>
                          <a:latin typeface="Arial" panose="020B0604020202020204" pitchFamily="34" charset="0"/>
                        </a:rPr>
                        <a:t>Datum</a:t>
                      </a:r>
                    </a:p>
                  </a:txBody>
                  <a:tcPr marL="9525" marR="9525" marT="9525" marB="0" anchor="ctr">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Den</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Čas</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Doma</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Venku</a:t>
                      </a: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Kategorie</a:t>
                      </a:r>
                    </a:p>
                  </a:txBody>
                  <a:tcPr marL="9525" marR="9525" marT="9525" marB="0" anchor="ctr">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320452823"/>
                  </a:ext>
                </a:extLst>
              </a:tr>
              <a:tr h="260129">
                <a:tc>
                  <a:txBody>
                    <a:bodyPr/>
                    <a:lstStyle/>
                    <a:p>
                      <a:pPr algn="ctr" fontAlgn="ctr"/>
                      <a:r>
                        <a:rPr lang="cs-CZ" sz="900" b="1" i="0" u="none" strike="noStrike" dirty="0">
                          <a:solidFill>
                            <a:srgbClr val="000000"/>
                          </a:solidFill>
                          <a:effectLst/>
                          <a:latin typeface="Arial" panose="020B0604020202020204" pitchFamily="34" charset="0"/>
                        </a:rPr>
                        <a:t>25.8.2017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t-BR" sz="1000" b="1" i="0" u="none" strike="noStrike" dirty="0">
                          <a:solidFill>
                            <a:srgbClr val="000000"/>
                          </a:solidFill>
                          <a:effectLst/>
                          <a:latin typeface="Arial" panose="020B0604020202020204" pitchFamily="34" charset="0"/>
                        </a:rPr>
                        <a:t>TIGO Nučnice 1996 v Brňanech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effectLst/>
                          <a:latin typeface="Arial" panose="020B0604020202020204" pitchFamily="34" charset="0"/>
                        </a:rPr>
                        <a:t>Stará garda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77612541"/>
                  </a:ext>
                </a:extLst>
              </a:tr>
              <a:tr h="230701">
                <a:tc>
                  <a:txBody>
                    <a:bodyPr/>
                    <a:lstStyle/>
                    <a:p>
                      <a:pPr algn="ctr" fontAlgn="ctr"/>
                      <a:r>
                        <a:rPr lang="cs-CZ" sz="900" b="1" i="0" u="none" strike="noStrike" dirty="0">
                          <a:solidFill>
                            <a:srgbClr val="000000"/>
                          </a:solidFill>
                          <a:effectLst/>
                          <a:latin typeface="Arial" panose="020B0604020202020204" pitchFamily="34" charset="0"/>
                        </a:rPr>
                        <a:t>26.8.2017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T.J. </a:t>
                      </a:r>
                      <a:r>
                        <a:rPr lang="cs-CZ" sz="1000" b="1" i="0" u="none" strike="noStrike" dirty="0" err="1">
                          <a:solidFill>
                            <a:srgbClr val="000000"/>
                          </a:solidFill>
                          <a:effectLst/>
                          <a:latin typeface="Arial" panose="020B0604020202020204" pitchFamily="34" charset="0"/>
                        </a:rPr>
                        <a:t>Mojžíř</a:t>
                      </a:r>
                      <a:r>
                        <a:rPr lang="cs-CZ" sz="10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effectLst/>
                          <a:latin typeface="Arial" panose="020B0604020202020204" pitchFamily="34" charset="0"/>
                        </a:rPr>
                        <a:t>Dorost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9370114"/>
                  </a:ext>
                </a:extLst>
              </a:tr>
              <a:tr h="480845">
                <a:tc>
                  <a:txBody>
                    <a:bodyPr/>
                    <a:lstStyle/>
                    <a:p>
                      <a:pPr algn="ctr" fontAlgn="ctr"/>
                      <a:r>
                        <a:rPr lang="cs-CZ" sz="900" b="1" i="0" u="none" strike="noStrike">
                          <a:solidFill>
                            <a:srgbClr val="000000"/>
                          </a:solidFill>
                          <a:effectLst/>
                          <a:latin typeface="Arial" panose="020B0604020202020204" pitchFamily="34" charset="0"/>
                        </a:rPr>
                        <a:t>2.9.2017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cs-CZ" sz="1000" b="1" i="0" u="none" strike="noStrike" dirty="0">
                          <a:solidFill>
                            <a:srgbClr val="000000"/>
                          </a:solidFill>
                          <a:effectLst/>
                          <a:latin typeface="Arial" panose="020B0604020202020204" pitchFamily="34" charset="0"/>
                        </a:rPr>
                        <a:t>SK Štětí A, TJ Slavoj Úštěk, FK </a:t>
                      </a:r>
                      <a:r>
                        <a:rPr lang="cs-CZ" sz="1000" b="1" i="0" u="none" strike="noStrike" dirty="0" err="1">
                          <a:solidFill>
                            <a:srgbClr val="000000"/>
                          </a:solidFill>
                          <a:effectLst/>
                          <a:latin typeface="Arial" panose="020B0604020202020204" pitchFamily="34" charset="0"/>
                        </a:rPr>
                        <a:t>Schoeller</a:t>
                      </a:r>
                      <a:r>
                        <a:rPr lang="cs-CZ" sz="1000" b="1" i="0" u="none" strike="noStrike" dirty="0">
                          <a:solidFill>
                            <a:srgbClr val="000000"/>
                          </a:solidFill>
                          <a:effectLst/>
                          <a:latin typeface="Arial" panose="020B0604020202020204" pitchFamily="34" charset="0"/>
                        </a:rPr>
                        <a:t> Křešice- turnaj v Úštěku-liga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700" b="1" i="0" u="none" strike="noStrike">
                          <a:solidFill>
                            <a:srgbClr val="000000"/>
                          </a:solidFill>
                          <a:effectLst/>
                          <a:latin typeface="Arial" panose="020B0604020202020204" pitchFamily="34" charset="0"/>
                        </a:rPr>
                        <a:t>Mladší přípravka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40808578"/>
                  </a:ext>
                </a:extLst>
              </a:tr>
              <a:tr h="283777">
                <a:tc>
                  <a:txBody>
                    <a:bodyPr/>
                    <a:lstStyle/>
                    <a:p>
                      <a:pPr algn="ctr" fontAlgn="ctr"/>
                      <a:r>
                        <a:rPr lang="cs-CZ" sz="900" b="1" i="0" u="none" strike="noStrike">
                          <a:solidFill>
                            <a:srgbClr val="000000"/>
                          </a:solidFill>
                          <a:effectLst/>
                          <a:latin typeface="Arial" panose="020B0604020202020204" pitchFamily="34" charset="0"/>
                        </a:rPr>
                        <a:t>3.9.2017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FK Jiskra Modrá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700" b="1" i="0" u="none" strike="noStrike">
                          <a:solidFill>
                            <a:srgbClr val="000000"/>
                          </a:solidFill>
                          <a:effectLst/>
                          <a:latin typeface="Arial" panose="020B0604020202020204" pitchFamily="34" charset="0"/>
                        </a:rPr>
                        <a:t>Dospělí</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49193243"/>
                  </a:ext>
                </a:extLst>
              </a:tr>
              <a:tr h="230701">
                <a:tc>
                  <a:txBody>
                    <a:bodyPr/>
                    <a:lstStyle/>
                    <a:p>
                      <a:pPr algn="ctr" fontAlgn="ctr"/>
                      <a:r>
                        <a:rPr lang="cs-CZ" sz="900" b="1" i="0" u="none" strike="noStrike">
                          <a:solidFill>
                            <a:srgbClr val="000000"/>
                          </a:solidFill>
                          <a:effectLst/>
                          <a:latin typeface="Arial" panose="020B0604020202020204" pitchFamily="34" charset="0"/>
                        </a:rPr>
                        <a:t>8.9.2017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Sokol Hoštka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effectLst/>
                          <a:latin typeface="Arial" panose="020B0604020202020204" pitchFamily="34" charset="0"/>
                        </a:rPr>
                        <a:t>Stará garda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06540896"/>
                  </a:ext>
                </a:extLst>
              </a:tr>
              <a:tr h="409901">
                <a:tc>
                  <a:txBody>
                    <a:bodyPr/>
                    <a:lstStyle/>
                    <a:p>
                      <a:pPr algn="ctr" fontAlgn="ctr"/>
                      <a:r>
                        <a:rPr lang="cs-CZ" sz="900" b="1" i="0" u="none" strike="noStrike">
                          <a:solidFill>
                            <a:srgbClr val="000000"/>
                          </a:solidFill>
                          <a:effectLst/>
                          <a:latin typeface="Arial" panose="020B0604020202020204" pitchFamily="34" charset="0"/>
                        </a:rPr>
                        <a:t>9.9.2017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cs-CZ" sz="1000" b="1" i="0" u="none" strike="noStrike" dirty="0">
                          <a:solidFill>
                            <a:srgbClr val="000000"/>
                          </a:solidFill>
                          <a:effectLst/>
                          <a:latin typeface="Arial" panose="020B0604020202020204" pitchFamily="34" charset="0"/>
                        </a:rPr>
                        <a:t>SK Štětí A, TJ Slavoj Úštěk, FK </a:t>
                      </a:r>
                      <a:r>
                        <a:rPr lang="cs-CZ" sz="1000" b="1" i="0" u="none" strike="noStrike" dirty="0" err="1">
                          <a:solidFill>
                            <a:srgbClr val="000000"/>
                          </a:solidFill>
                          <a:effectLst/>
                          <a:latin typeface="Arial" panose="020B0604020202020204" pitchFamily="34" charset="0"/>
                        </a:rPr>
                        <a:t>Schoeller</a:t>
                      </a:r>
                      <a:r>
                        <a:rPr lang="cs-CZ" sz="1000" b="1" i="0" u="none" strike="noStrike" dirty="0">
                          <a:solidFill>
                            <a:srgbClr val="000000"/>
                          </a:solidFill>
                          <a:effectLst/>
                          <a:latin typeface="Arial" panose="020B0604020202020204" pitchFamily="34" charset="0"/>
                        </a:rPr>
                        <a:t> Křešice-turnaj v Křešicích-liga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a:txBody>
                    <a:bodyPr/>
                    <a:lstStyle/>
                    <a:p>
                      <a:pPr algn="ctr" fontAlgn="ctr"/>
                      <a:r>
                        <a:rPr lang="cs-CZ" sz="700" b="1" i="0" u="none" strike="noStrike">
                          <a:solidFill>
                            <a:srgbClr val="000000"/>
                          </a:solidFill>
                          <a:effectLst/>
                          <a:latin typeface="Arial" panose="020B0604020202020204" pitchFamily="34" charset="0"/>
                        </a:rPr>
                        <a:t>Mladší přípravka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95401940"/>
                  </a:ext>
                </a:extLst>
              </a:tr>
              <a:tr h="260129">
                <a:tc>
                  <a:txBody>
                    <a:bodyPr/>
                    <a:lstStyle/>
                    <a:p>
                      <a:pPr algn="ctr" fontAlgn="ctr"/>
                      <a:r>
                        <a:rPr lang="cs-CZ" sz="900" b="1" i="0" u="none" strike="noStrike">
                          <a:solidFill>
                            <a:srgbClr val="000000"/>
                          </a:solidFill>
                          <a:effectLst/>
                          <a:latin typeface="Arial" panose="020B0604020202020204" pitchFamily="34" charset="0"/>
                        </a:rPr>
                        <a:t>9.9.2017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TJ Vaňov/TJ Libouchec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a:solidFill>
                            <a:srgbClr val="000000"/>
                          </a:solidFill>
                          <a:effectLst/>
                          <a:latin typeface="Arial" panose="020B0604020202020204" pitchFamily="34" charset="0"/>
                        </a:rPr>
                        <a:t>Dorost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62885983"/>
                  </a:ext>
                </a:extLst>
              </a:tr>
              <a:tr h="234905">
                <a:tc>
                  <a:txBody>
                    <a:bodyPr/>
                    <a:lstStyle/>
                    <a:p>
                      <a:pPr algn="ctr" fontAlgn="ctr"/>
                      <a:r>
                        <a:rPr lang="cs-CZ" sz="900" b="1" i="0" u="none" strike="noStrike" dirty="0" smtClean="0">
                          <a:solidFill>
                            <a:srgbClr val="000000"/>
                          </a:solidFill>
                          <a:effectLst/>
                          <a:latin typeface="Arial" panose="020B0604020202020204" pitchFamily="34" charset="0"/>
                        </a:rPr>
                        <a:t>10.9.2017</a:t>
                      </a:r>
                      <a:endParaRPr lang="cs-CZ" sz="900" b="1" i="0" u="none" strike="noStrike" dirty="0">
                        <a:solidFill>
                          <a:srgbClr val="000000"/>
                        </a:solidFill>
                        <a:effectLst/>
                        <a:latin typeface="Arial" panose="020B0604020202020204" pitchFamily="34" charset="0"/>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smtClean="0">
                          <a:solidFill>
                            <a:srgbClr val="000000"/>
                          </a:solidFill>
                          <a:effectLst/>
                          <a:latin typeface="Arial" panose="020B0604020202020204" pitchFamily="34" charset="0"/>
                        </a:rPr>
                        <a:t>neděle</a:t>
                      </a:r>
                      <a:endParaRPr lang="cs-CZ" sz="9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FK Junior Děčín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700" b="1" i="0" u="none" strike="noStrike" dirty="0">
                          <a:solidFill>
                            <a:srgbClr val="000000"/>
                          </a:solidFill>
                          <a:effectLst/>
                          <a:latin typeface="Arial" panose="020B06040202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05363365"/>
                  </a:ext>
                </a:extLst>
              </a:tr>
            </a:tbl>
          </a:graphicData>
        </a:graphic>
      </p:graphicFrame>
      <p:sp>
        <p:nvSpPr>
          <p:cNvPr id="2" name="TextovéPole 1"/>
          <p:cNvSpPr txBox="1"/>
          <p:nvPr/>
        </p:nvSpPr>
        <p:spPr>
          <a:xfrm>
            <a:off x="143992" y="91108"/>
            <a:ext cx="4536504" cy="3108543"/>
          </a:xfrm>
          <a:prstGeom prst="rect">
            <a:avLst/>
          </a:prstGeom>
          <a:pattFill prst="narVert">
            <a:fgClr>
              <a:srgbClr val="CCFFFF"/>
            </a:fgClr>
            <a:bgClr>
              <a:schemeClr val="bg1"/>
            </a:bgClr>
          </a:pattFill>
          <a:ln w="57150">
            <a:solidFill>
              <a:srgbClr val="FF7C80"/>
            </a:solidFill>
          </a:ln>
        </p:spPr>
        <p:txBody>
          <a:bodyPr wrap="square" rtlCol="0">
            <a:spAutoFit/>
          </a:bodyPr>
          <a:lstStyle/>
          <a:p>
            <a:pPr algn="ctr"/>
            <a:r>
              <a:rPr lang="cs-CZ" sz="2800" dirty="0" smtClean="0">
                <a:latin typeface="Snap ITC" panose="04040A07060A02020202" pitchFamily="82" charset="0"/>
              </a:rPr>
              <a:t>Novinka letošních okresních soutěží. Turnaje </a:t>
            </a:r>
            <a:r>
              <a:rPr lang="cs-CZ" sz="2800" dirty="0" err="1" smtClean="0">
                <a:latin typeface="Snap ITC" panose="04040A07060A02020202" pitchFamily="82" charset="0"/>
              </a:rPr>
              <a:t>minipřípravek</a:t>
            </a:r>
            <a:r>
              <a:rPr lang="cs-CZ" sz="2800" dirty="0" smtClean="0">
                <a:latin typeface="Snap ITC" panose="04040A07060A02020202" pitchFamily="82" charset="0"/>
              </a:rPr>
              <a:t>. Přihlásilo se 7 </a:t>
            </a:r>
            <a:r>
              <a:rPr lang="cs-CZ" sz="2800" dirty="0" smtClean="0">
                <a:latin typeface="Snap ITC" panose="04040A07060A02020202" pitchFamily="82" charset="0"/>
              </a:rPr>
              <a:t>týmů. Bude se hrát vždy ve čtvrtek</a:t>
            </a:r>
            <a:endParaRPr lang="cs-CZ" sz="2800" dirty="0" smtClean="0">
              <a:latin typeface="Snap ITC" panose="04040A07060A02020202" pitchFamily="82" charset="0"/>
            </a:endParaRPr>
          </a:p>
        </p:txBody>
      </p:sp>
      <p:pic>
        <p:nvPicPr>
          <p:cNvPr id="5" name="Obrázek 4"/>
          <p:cNvPicPr>
            <a:picLocks noChangeAspect="1"/>
          </p:cNvPicPr>
          <p:nvPr/>
        </p:nvPicPr>
        <p:blipFill>
          <a:blip r:embed="rId167"/>
          <a:stretch>
            <a:fillRect/>
          </a:stretch>
        </p:blipFill>
        <p:spPr>
          <a:xfrm>
            <a:off x="250590" y="3403476"/>
            <a:ext cx="4429906" cy="3312368"/>
          </a:xfrm>
          <a:prstGeom prst="rect">
            <a:avLst/>
          </a:prstGeom>
          <a:ln w="117475" cmpd="thickThin">
            <a:solidFill>
              <a:schemeClr val="accent5">
                <a:lumMod val="75000"/>
              </a:schemeClr>
            </a:solidFill>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4888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3074" name="Picture 29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86" name="Obrázek 85"/>
          <p:cNvPicPr>
            <a:picLocks noChangeAspect="1"/>
          </p:cNvPicPr>
          <p:nvPr/>
        </p:nvPicPr>
        <p:blipFill>
          <a:blip r:embed="rId75"/>
          <a:stretch>
            <a:fillRect/>
          </a:stretch>
        </p:blipFill>
        <p:spPr>
          <a:xfrm>
            <a:off x="3361083" y="6247884"/>
            <a:ext cx="662400" cy="828000"/>
          </a:xfrm>
          <a:prstGeom prst="rect">
            <a:avLst/>
          </a:prstGeom>
        </p:spPr>
      </p:pic>
      <p:sp>
        <p:nvSpPr>
          <p:cNvPr id="87" name="TextovéPole 86"/>
          <p:cNvSpPr txBox="1"/>
          <p:nvPr/>
        </p:nvSpPr>
        <p:spPr>
          <a:xfrm>
            <a:off x="145442" y="73791"/>
            <a:ext cx="4650362" cy="1077218"/>
          </a:xfrm>
          <a:prstGeom prst="rect">
            <a:avLst/>
          </a:prstGeom>
          <a:gradFill>
            <a:gsLst>
              <a:gs pos="0">
                <a:schemeClr val="accent1">
                  <a:lumMod val="5000"/>
                  <a:lumOff val="95000"/>
                </a:schemeClr>
              </a:gs>
              <a:gs pos="100000">
                <a:schemeClr val="accent1">
                  <a:lumMod val="45000"/>
                  <a:lumOff val="55000"/>
                </a:schemeClr>
              </a:gs>
              <a:gs pos="100000">
                <a:srgbClr val="0066FF"/>
              </a:gs>
              <a:gs pos="100000">
                <a:srgbClr val="FFFF66"/>
              </a:gs>
              <a:gs pos="100000">
                <a:srgbClr val="FF33CC"/>
              </a:gs>
              <a:gs pos="47000">
                <a:srgbClr val="FFFF00"/>
              </a:gs>
            </a:gsLst>
            <a:lin ang="5400000" scaled="1"/>
          </a:gradFill>
          <a:ln w="69850">
            <a:solidFill>
              <a:schemeClr val="tx1"/>
            </a:solidFill>
            <a:prstDash val="sysDot"/>
          </a:ln>
        </p:spPr>
        <p:txBody>
          <a:bodyPr wrap="square" rtlCol="0">
            <a:spAutoFit/>
          </a:bodyPr>
          <a:lstStyle/>
          <a:p>
            <a:pPr algn="ctr"/>
            <a:r>
              <a:rPr lang="cs-CZ" sz="3200" smtClean="0">
                <a:effectLst>
                  <a:outerShdw blurRad="38100" dist="38100" dir="2700000" algn="tl">
                    <a:srgbClr val="000000">
                      <a:alpha val="43137"/>
                    </a:srgbClr>
                  </a:outerShdw>
                </a:effectLst>
              </a:rPr>
              <a:t>Založení oddílu FK Neštěmice</a:t>
            </a:r>
            <a:endParaRPr lang="cs-CZ" sz="3200" dirty="0" smtClean="0">
              <a:effectLst>
                <a:outerShdw blurRad="38100" dist="38100" dir="2700000" algn="tl">
                  <a:srgbClr val="000000">
                    <a:alpha val="43137"/>
                  </a:srgbClr>
                </a:outerShdw>
              </a:effectLst>
            </a:endParaRPr>
          </a:p>
        </p:txBody>
      </p:sp>
      <p:sp>
        <p:nvSpPr>
          <p:cNvPr id="88" name="Obdélník 87"/>
          <p:cNvSpPr/>
          <p:nvPr/>
        </p:nvSpPr>
        <p:spPr>
          <a:xfrm>
            <a:off x="145441" y="1369935"/>
            <a:ext cx="4679071" cy="4708981"/>
          </a:xfrm>
          <a:prstGeom prst="rect">
            <a:avLst/>
          </a:prstGeom>
          <a:solidFill>
            <a:srgbClr val="E5FFE5"/>
          </a:solidFill>
        </p:spPr>
        <p:txBody>
          <a:bodyPr wrap="square">
            <a:spAutoFit/>
          </a:bodyPr>
          <a:lstStyle/>
          <a:p>
            <a:pPr algn="just"/>
            <a:r>
              <a:rPr lang="cs-CZ" i="1" dirty="0" smtClean="0">
                <a:solidFill>
                  <a:srgbClr val="000000"/>
                </a:solidFill>
                <a:latin typeface="Georgia" panose="02040502050405020303" pitchFamily="18" charset="0"/>
              </a:rPr>
              <a:t>       V </a:t>
            </a:r>
            <a:r>
              <a:rPr lang="cs-CZ" i="1" dirty="0">
                <a:solidFill>
                  <a:srgbClr val="000000"/>
                </a:solidFill>
                <a:latin typeface="Georgia" panose="02040502050405020303" pitchFamily="18" charset="0"/>
              </a:rPr>
              <a:t>listopadu roku 1918 se sešla hrstka obětavých sportovců, kteří již od roku 1913 působili ve fotbalovém klubu </a:t>
            </a:r>
            <a:r>
              <a:rPr lang="cs-CZ" i="1" dirty="0" err="1">
                <a:solidFill>
                  <a:srgbClr val="000000"/>
                </a:solidFill>
                <a:latin typeface="Georgia" panose="02040502050405020303" pitchFamily="18" charset="0"/>
              </a:rPr>
              <a:t>Amateur</a:t>
            </a:r>
            <a:r>
              <a:rPr lang="cs-CZ" i="1" dirty="0">
                <a:solidFill>
                  <a:srgbClr val="000000"/>
                </a:solidFill>
                <a:latin typeface="Georgia" panose="02040502050405020303" pitchFamily="18" charset="0"/>
              </a:rPr>
              <a:t> Sportklub </a:t>
            </a:r>
            <a:r>
              <a:rPr lang="cs-CZ" i="1" dirty="0" err="1">
                <a:solidFill>
                  <a:srgbClr val="000000"/>
                </a:solidFill>
                <a:latin typeface="Georgia" panose="02040502050405020303" pitchFamily="18" charset="0"/>
              </a:rPr>
              <a:t>Nestomitz</a:t>
            </a:r>
            <a:r>
              <a:rPr lang="cs-CZ" i="1" dirty="0">
                <a:solidFill>
                  <a:srgbClr val="000000"/>
                </a:solidFill>
                <a:latin typeface="Georgia" panose="02040502050405020303" pitchFamily="18" charset="0"/>
              </a:rPr>
              <a:t>, vesměs se skládající z českých občanů, kteří za dob Rakouska nesměli založit </a:t>
            </a:r>
            <a:r>
              <a:rPr lang="cs-CZ" i="1" dirty="0" err="1">
                <a:solidFill>
                  <a:srgbClr val="000000"/>
                </a:solidFill>
                <a:latin typeface="Georgia" panose="02040502050405020303" pitchFamily="18" charset="0"/>
              </a:rPr>
              <a:t>kluib</a:t>
            </a:r>
            <a:r>
              <a:rPr lang="cs-CZ" i="1" dirty="0">
                <a:solidFill>
                  <a:srgbClr val="000000"/>
                </a:solidFill>
                <a:latin typeface="Georgia" panose="02040502050405020303" pitchFamily="18" charset="0"/>
              </a:rPr>
              <a:t>, který by nesl české jméno, aby přikročili k založení vlastního sportovního </a:t>
            </a:r>
            <a:r>
              <a:rPr lang="cs-CZ" i="1" dirty="0" smtClean="0">
                <a:solidFill>
                  <a:srgbClr val="000000"/>
                </a:solidFill>
                <a:latin typeface="Georgia" panose="02040502050405020303" pitchFamily="18" charset="0"/>
              </a:rPr>
              <a:t>klubu. První </a:t>
            </a:r>
            <a:r>
              <a:rPr lang="cs-CZ" i="1" dirty="0">
                <a:solidFill>
                  <a:srgbClr val="000000"/>
                </a:solidFill>
                <a:latin typeface="Georgia" panose="02040502050405020303" pitchFamily="18" charset="0"/>
              </a:rPr>
              <a:t>schůzka se konala v místnosti p. </a:t>
            </a:r>
            <a:r>
              <a:rPr lang="cs-CZ" i="1" dirty="0" err="1">
                <a:solidFill>
                  <a:srgbClr val="000000"/>
                </a:solidFill>
                <a:latin typeface="Georgia" panose="02040502050405020303" pitchFamily="18" charset="0"/>
              </a:rPr>
              <a:t>Rolleho</a:t>
            </a:r>
            <a:r>
              <a:rPr lang="cs-CZ" i="1" dirty="0">
                <a:solidFill>
                  <a:srgbClr val="000000"/>
                </a:solidFill>
                <a:latin typeface="Georgia" panose="02040502050405020303" pitchFamily="18" charset="0"/>
              </a:rPr>
              <a:t> (dnes závodní klub), ke které se dostavili jen největší zájemci, kteří byli rozhodnuti založit český klub. Schůzka byla zahájena p. K. </a:t>
            </a:r>
            <a:r>
              <a:rPr lang="cs-CZ" i="1" dirty="0" err="1">
                <a:solidFill>
                  <a:srgbClr val="000000"/>
                </a:solidFill>
                <a:latin typeface="Georgia" panose="02040502050405020303" pitchFamily="18" charset="0"/>
              </a:rPr>
              <a:t>Nárovcem</a:t>
            </a:r>
            <a:r>
              <a:rPr lang="cs-CZ" i="1" dirty="0">
                <a:solidFill>
                  <a:srgbClr val="000000"/>
                </a:solidFill>
                <a:latin typeface="Georgia" panose="02040502050405020303" pitchFamily="18" charset="0"/>
              </a:rPr>
              <a:t> a bylo jednohlasně schváleno, aby klub nesl jméno Český Lev.</a:t>
            </a:r>
            <a:endParaRPr lang="cs-CZ" dirty="0">
              <a:solidFill>
                <a:srgbClr val="000000"/>
              </a:solidFill>
              <a:latin typeface="Georgia" panose="02040502050405020303" pitchFamily="18" charset="0"/>
            </a:endParaRPr>
          </a:p>
          <a:p>
            <a:pPr algn="just"/>
            <a:r>
              <a:rPr lang="cs-CZ" i="1" dirty="0">
                <a:solidFill>
                  <a:srgbClr val="000000"/>
                </a:solidFill>
                <a:latin typeface="Georgia" panose="02040502050405020303" pitchFamily="18" charset="0"/>
              </a:rPr>
              <a:t>Zakládající členové: Vít Josef, </a:t>
            </a:r>
            <a:r>
              <a:rPr lang="cs-CZ" i="1" dirty="0" err="1">
                <a:solidFill>
                  <a:srgbClr val="000000"/>
                </a:solidFill>
                <a:latin typeface="Georgia" panose="02040502050405020303" pitchFamily="18" charset="0"/>
              </a:rPr>
              <a:t>Betka</a:t>
            </a:r>
            <a:r>
              <a:rPr lang="cs-CZ" i="1" dirty="0">
                <a:solidFill>
                  <a:srgbClr val="000000"/>
                </a:solidFill>
                <a:latin typeface="Georgia" panose="02040502050405020303" pitchFamily="18" charset="0"/>
              </a:rPr>
              <a:t> Josef ml., </a:t>
            </a:r>
            <a:r>
              <a:rPr lang="cs-CZ" i="1" dirty="0" err="1">
                <a:solidFill>
                  <a:srgbClr val="000000"/>
                </a:solidFill>
                <a:latin typeface="Georgia" panose="02040502050405020303" pitchFamily="18" charset="0"/>
              </a:rPr>
              <a:t>Nárovec</a:t>
            </a:r>
            <a:r>
              <a:rPr lang="cs-CZ" i="1" dirty="0">
                <a:solidFill>
                  <a:srgbClr val="000000"/>
                </a:solidFill>
                <a:latin typeface="Georgia" panose="02040502050405020303" pitchFamily="18" charset="0"/>
              </a:rPr>
              <a:t> Karel, Kindl Jaroslav, Bílek Rudolf, </a:t>
            </a:r>
            <a:r>
              <a:rPr lang="cs-CZ" i="1" dirty="0" err="1">
                <a:solidFill>
                  <a:srgbClr val="000000"/>
                </a:solidFill>
                <a:latin typeface="Georgia" panose="02040502050405020303" pitchFamily="18" charset="0"/>
              </a:rPr>
              <a:t>Kuhnel</a:t>
            </a:r>
            <a:r>
              <a:rPr lang="cs-CZ" i="1" dirty="0">
                <a:solidFill>
                  <a:srgbClr val="000000"/>
                </a:solidFill>
                <a:latin typeface="Georgia" panose="02040502050405020303" pitchFamily="18" charset="0"/>
              </a:rPr>
              <a:t> </a:t>
            </a:r>
            <a:r>
              <a:rPr lang="cs-CZ" i="1" dirty="0" err="1">
                <a:solidFill>
                  <a:srgbClr val="000000"/>
                </a:solidFill>
                <a:latin typeface="Georgia" panose="02040502050405020303" pitchFamily="18" charset="0"/>
              </a:rPr>
              <a:t>Jindř</a:t>
            </a:r>
            <a:r>
              <a:rPr lang="cs-CZ" i="1" dirty="0">
                <a:solidFill>
                  <a:srgbClr val="000000"/>
                </a:solidFill>
                <a:latin typeface="Georgia" panose="02040502050405020303" pitchFamily="18" charset="0"/>
              </a:rPr>
              <a:t>., Matoušek Gustav, </a:t>
            </a:r>
            <a:r>
              <a:rPr lang="cs-CZ" i="1" dirty="0" err="1">
                <a:solidFill>
                  <a:srgbClr val="000000"/>
                </a:solidFill>
                <a:latin typeface="Georgia" panose="02040502050405020303" pitchFamily="18" charset="0"/>
              </a:rPr>
              <a:t>Šturch</a:t>
            </a:r>
            <a:r>
              <a:rPr lang="cs-CZ" i="1" dirty="0">
                <a:solidFill>
                  <a:srgbClr val="000000"/>
                </a:solidFill>
                <a:latin typeface="Georgia" panose="02040502050405020303" pitchFamily="18" charset="0"/>
              </a:rPr>
              <a:t> Jaroslav, Laube Rudolf, Sochůrek Josef, Laube Jindřich.</a:t>
            </a:r>
            <a:endParaRPr lang="cs-CZ" dirty="0">
              <a:solidFill>
                <a:srgbClr val="000000"/>
              </a:solidFill>
              <a:latin typeface="Georgia" panose="02040502050405020303" pitchFamily="18" charset="0"/>
            </a:endParaRPr>
          </a:p>
          <a:p>
            <a:pPr algn="just"/>
            <a:r>
              <a:rPr lang="cs-CZ" i="1" dirty="0" smtClean="0">
                <a:solidFill>
                  <a:srgbClr val="000000"/>
                </a:solidFill>
                <a:latin typeface="Georgia" panose="02040502050405020303" pitchFamily="18" charset="0"/>
              </a:rPr>
              <a:t>         V </a:t>
            </a:r>
            <a:r>
              <a:rPr lang="cs-CZ" i="1" dirty="0">
                <a:solidFill>
                  <a:srgbClr val="000000"/>
                </a:solidFill>
                <a:latin typeface="Georgia" panose="02040502050405020303" pitchFamily="18" charset="0"/>
              </a:rPr>
              <a:t>březnu roku 1919 byla svolána valná hromada, která zvolila svůj první pracovní výbor. Současně byla sestavena jedenáctka, která měla hájit červenobílé barvy našeho klubu. Největším problémem bylo zakoupení fotbalových potřeb, protože pokladna zela prázdnotou. Zase se projevila obětavost členů, kteří klubu přispěli velkými půjčkami, aby nejnutnější potřeby, které se již nacházely na poštovním úřadě, mohly být vyplaceny. Dresy zhotovila pí. </a:t>
            </a:r>
            <a:r>
              <a:rPr lang="cs-CZ" i="1" dirty="0" err="1">
                <a:solidFill>
                  <a:srgbClr val="000000"/>
                </a:solidFill>
                <a:latin typeface="Georgia" panose="02040502050405020303" pitchFamily="18" charset="0"/>
              </a:rPr>
              <a:t>Pochybová</a:t>
            </a:r>
            <a:r>
              <a:rPr lang="cs-CZ" i="1" dirty="0">
                <a:solidFill>
                  <a:srgbClr val="000000"/>
                </a:solidFill>
                <a:latin typeface="Georgia" panose="02040502050405020303" pitchFamily="18" charset="0"/>
              </a:rPr>
              <a:t>. Sezóna mohla býti zahájena.</a:t>
            </a:r>
            <a:endParaRPr lang="cs-CZ" dirty="0">
              <a:solidFill>
                <a:srgbClr val="000000"/>
              </a:solidFill>
              <a:latin typeface="Georgia" panose="02040502050405020303" pitchFamily="18" charset="0"/>
            </a:endParaRPr>
          </a:p>
        </p:txBody>
      </p:sp>
      <p:graphicFrame>
        <p:nvGraphicFramePr>
          <p:cNvPr id="82" name="Tabulka 81"/>
          <p:cNvGraphicFramePr>
            <a:graphicFrameLocks noGrp="1"/>
          </p:cNvGraphicFramePr>
          <p:nvPr>
            <p:extLst>
              <p:ext uri="{D42A27DB-BD31-4B8C-83A1-F6EECF244321}">
                <p14:modId xmlns:p14="http://schemas.microsoft.com/office/powerpoint/2010/main" val="1573445911"/>
              </p:ext>
            </p:extLst>
          </p:nvPr>
        </p:nvGraphicFramePr>
        <p:xfrm>
          <a:off x="5688608" y="2374651"/>
          <a:ext cx="4392488" cy="4557217"/>
        </p:xfrm>
        <a:graphic>
          <a:graphicData uri="http://schemas.openxmlformats.org/drawingml/2006/table">
            <a:tbl>
              <a:tblPr/>
              <a:tblGrid>
                <a:gridCol w="576064">
                  <a:extLst>
                    <a:ext uri="{9D8B030D-6E8A-4147-A177-3AD203B41FA5}">
                      <a16:colId xmlns:a16="http://schemas.microsoft.com/office/drawing/2014/main" val="1574680429"/>
                    </a:ext>
                  </a:extLst>
                </a:gridCol>
                <a:gridCol w="432048">
                  <a:extLst>
                    <a:ext uri="{9D8B030D-6E8A-4147-A177-3AD203B41FA5}">
                      <a16:colId xmlns:a16="http://schemas.microsoft.com/office/drawing/2014/main" val="1403782297"/>
                    </a:ext>
                  </a:extLst>
                </a:gridCol>
                <a:gridCol w="432048">
                  <a:extLst>
                    <a:ext uri="{9D8B030D-6E8A-4147-A177-3AD203B41FA5}">
                      <a16:colId xmlns:a16="http://schemas.microsoft.com/office/drawing/2014/main" val="3150879264"/>
                    </a:ext>
                  </a:extLst>
                </a:gridCol>
                <a:gridCol w="504056">
                  <a:extLst>
                    <a:ext uri="{9D8B030D-6E8A-4147-A177-3AD203B41FA5}">
                      <a16:colId xmlns:a16="http://schemas.microsoft.com/office/drawing/2014/main" val="459113550"/>
                    </a:ext>
                  </a:extLst>
                </a:gridCol>
                <a:gridCol w="1728192">
                  <a:extLst>
                    <a:ext uri="{9D8B030D-6E8A-4147-A177-3AD203B41FA5}">
                      <a16:colId xmlns:a16="http://schemas.microsoft.com/office/drawing/2014/main" val="2139496420"/>
                    </a:ext>
                  </a:extLst>
                </a:gridCol>
                <a:gridCol w="720080">
                  <a:extLst>
                    <a:ext uri="{9D8B030D-6E8A-4147-A177-3AD203B41FA5}">
                      <a16:colId xmlns:a16="http://schemas.microsoft.com/office/drawing/2014/main" val="3317192849"/>
                    </a:ext>
                  </a:extLst>
                </a:gridCol>
              </a:tblGrid>
              <a:tr h="155788">
                <a:tc gridSpan="6">
                  <a:txBody>
                    <a:bodyPr/>
                    <a:lstStyle/>
                    <a:p>
                      <a:pPr algn="ctr" fontAlgn="b"/>
                      <a:r>
                        <a:rPr lang="cs-CZ" sz="1800" b="1" i="0" u="none" strike="noStrike" dirty="0">
                          <a:solidFill>
                            <a:srgbClr val="000000"/>
                          </a:solidFill>
                          <a:effectLst/>
                          <a:latin typeface="Calibri" panose="020F0502020204030204" pitchFamily="34" charset="0"/>
                        </a:rPr>
                        <a:t>Mladší přípravka Liga, Pohár Podzim 2017</a:t>
                      </a:r>
                    </a:p>
                  </a:txBody>
                  <a:tcPr marL="8500" marR="8500" marT="85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031164518"/>
                  </a:ext>
                </a:extLst>
              </a:tr>
              <a:tr h="303718">
                <a:tc>
                  <a:txBody>
                    <a:bodyPr/>
                    <a:lstStyle/>
                    <a:p>
                      <a:pPr algn="ctr" fontAlgn="ctr"/>
                      <a:r>
                        <a:rPr lang="cs-CZ" sz="700" b="1" i="0" u="none" strike="noStrike">
                          <a:solidFill>
                            <a:srgbClr val="000000"/>
                          </a:solidFill>
                          <a:effectLst/>
                          <a:latin typeface="Calibri" panose="020F0502020204030204" pitchFamily="34" charset="0"/>
                        </a:rPr>
                        <a:t>Datum</a:t>
                      </a:r>
                    </a:p>
                  </a:txBody>
                  <a:tcPr marL="8500" marR="8500" marT="8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700" b="1" i="0" u="none" strike="noStrike">
                          <a:solidFill>
                            <a:srgbClr val="000000"/>
                          </a:solidFill>
                          <a:effectLst/>
                          <a:latin typeface="Calibri" panose="020F0502020204030204" pitchFamily="34" charset="0"/>
                        </a:rPr>
                        <a:t>Den</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700" b="1" i="0" u="none" strike="noStrike">
                          <a:solidFill>
                            <a:srgbClr val="000000"/>
                          </a:solidFill>
                          <a:effectLst/>
                          <a:latin typeface="Calibri" panose="020F0502020204030204" pitchFamily="34" charset="0"/>
                        </a:rPr>
                        <a:t>Čas</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effectLst/>
                          <a:latin typeface="Calibri" panose="020F0502020204030204" pitchFamily="34" charset="0"/>
                        </a:rPr>
                        <a:t>Turnaj kde</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effectLst/>
                          <a:latin typeface="Calibri" panose="020F0502020204030204" pitchFamily="34" charset="0"/>
                        </a:rPr>
                        <a:t>Kolo</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effectLst/>
                          <a:latin typeface="Calibri" panose="020F0502020204030204" pitchFamily="34" charset="0"/>
                        </a:rPr>
                        <a:t>Soutěž</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854735646"/>
                  </a:ext>
                </a:extLst>
              </a:tr>
              <a:tr h="635063">
                <a:tc>
                  <a:txBody>
                    <a:bodyPr/>
                    <a:lstStyle/>
                    <a:p>
                      <a:pPr algn="ctr" fontAlgn="ctr"/>
                      <a:r>
                        <a:rPr lang="cs-CZ" sz="800" b="1" i="0" u="none" strike="noStrike" dirty="0">
                          <a:solidFill>
                            <a:srgbClr val="000000"/>
                          </a:solidFill>
                          <a:effectLst/>
                          <a:latin typeface="Arial" panose="020B0604020202020204" pitchFamily="34" charset="0"/>
                          <a:cs typeface="Arial" panose="020B0604020202020204" pitchFamily="34" charset="0"/>
                        </a:rPr>
                        <a:t>2.9.2017</a:t>
                      </a:r>
                    </a:p>
                  </a:txBody>
                  <a:tcPr marL="8500" marR="8500" marT="8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sobota</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10:00</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Úštěk</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SK Štětí A, TJ Slavoj Úštěk, FK </a:t>
                      </a:r>
                      <a:r>
                        <a:rPr lang="cs-CZ" sz="1000" b="1" i="0" u="none" strike="noStrike" dirty="0" err="1">
                          <a:solidFill>
                            <a:srgbClr val="000000"/>
                          </a:solidFill>
                          <a:effectLst/>
                          <a:latin typeface="Arial" panose="020B0604020202020204" pitchFamily="34" charset="0"/>
                          <a:cs typeface="Arial" panose="020B0604020202020204" pitchFamily="34" charset="0"/>
                        </a:rPr>
                        <a:t>Schoeller</a:t>
                      </a:r>
                      <a:r>
                        <a:rPr lang="cs-CZ" sz="1000" b="1" i="0" u="none" strike="noStrike" dirty="0">
                          <a:solidFill>
                            <a:srgbClr val="000000"/>
                          </a:solidFill>
                          <a:effectLst/>
                          <a:latin typeface="Arial" panose="020B0604020202020204" pitchFamily="34" charset="0"/>
                          <a:cs typeface="Arial" panose="020B0604020202020204" pitchFamily="34" charset="0"/>
                        </a:rPr>
                        <a:t> Křešice</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sv-SE" sz="1000" b="1" i="0" u="none" strike="noStrike">
                          <a:solidFill>
                            <a:srgbClr val="000000"/>
                          </a:solidFill>
                          <a:effectLst/>
                          <a:latin typeface="Arial" panose="020B0604020202020204" pitchFamily="34" charset="0"/>
                          <a:cs typeface="Arial" panose="020B0604020202020204" pitchFamily="34" charset="0"/>
                        </a:rPr>
                        <a:t>Liga okresní přebor skupina C</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753790705"/>
                  </a:ext>
                </a:extLst>
              </a:tr>
              <a:tr h="635063">
                <a:tc>
                  <a:txBody>
                    <a:bodyPr/>
                    <a:lstStyle/>
                    <a:p>
                      <a:pPr algn="ctr" fontAlgn="ctr"/>
                      <a:r>
                        <a:rPr lang="cs-CZ" sz="800" b="1" i="0" u="none" strike="noStrike" dirty="0">
                          <a:solidFill>
                            <a:srgbClr val="000000"/>
                          </a:solidFill>
                          <a:effectLst/>
                          <a:latin typeface="Arial" panose="020B0604020202020204" pitchFamily="34" charset="0"/>
                          <a:cs typeface="Arial" panose="020B0604020202020204" pitchFamily="34" charset="0"/>
                        </a:rPr>
                        <a:t>9..9.2017</a:t>
                      </a:r>
                    </a:p>
                  </a:txBody>
                  <a:tcPr marL="8500" marR="8500" marT="8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sobota</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10:00</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Křešice</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SK Štětí A, TJ Slavoj Úštěk, FK </a:t>
                      </a:r>
                      <a:r>
                        <a:rPr lang="cs-CZ" sz="1000" b="1" i="0" u="none" strike="noStrike" dirty="0" err="1">
                          <a:solidFill>
                            <a:srgbClr val="000000"/>
                          </a:solidFill>
                          <a:effectLst/>
                          <a:latin typeface="Arial" panose="020B0604020202020204" pitchFamily="34" charset="0"/>
                          <a:cs typeface="Arial" panose="020B0604020202020204" pitchFamily="34" charset="0"/>
                        </a:rPr>
                        <a:t>Schoeller</a:t>
                      </a:r>
                      <a:r>
                        <a:rPr lang="cs-CZ" sz="1000" b="1" i="0" u="none" strike="noStrike" dirty="0">
                          <a:solidFill>
                            <a:srgbClr val="000000"/>
                          </a:solidFill>
                          <a:effectLst/>
                          <a:latin typeface="Arial" panose="020B0604020202020204" pitchFamily="34" charset="0"/>
                          <a:cs typeface="Arial" panose="020B0604020202020204" pitchFamily="34" charset="0"/>
                        </a:rPr>
                        <a:t> Křešice</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sv-SE" sz="1000" b="1" i="0" u="none" strike="noStrike" dirty="0">
                          <a:solidFill>
                            <a:srgbClr val="000000"/>
                          </a:solidFill>
                          <a:effectLst/>
                          <a:latin typeface="Arial" panose="020B0604020202020204" pitchFamily="34" charset="0"/>
                          <a:cs typeface="Arial" panose="020B0604020202020204" pitchFamily="34" charset="0"/>
                        </a:rPr>
                        <a:t>Liga okresní přebor skupina C</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728900187"/>
                  </a:ext>
                </a:extLst>
              </a:tr>
              <a:tr h="635063">
                <a:tc>
                  <a:txBody>
                    <a:bodyPr/>
                    <a:lstStyle/>
                    <a:p>
                      <a:pPr algn="ctr" fontAlgn="ctr"/>
                      <a:r>
                        <a:rPr lang="cs-CZ" sz="800" b="1" i="0" u="none" strike="noStrike" dirty="0">
                          <a:solidFill>
                            <a:srgbClr val="000000"/>
                          </a:solidFill>
                          <a:effectLst/>
                          <a:latin typeface="Arial" panose="020B0604020202020204" pitchFamily="34" charset="0"/>
                          <a:cs typeface="Arial" panose="020B0604020202020204" pitchFamily="34" charset="0"/>
                        </a:rPr>
                        <a:t>24.9.2017</a:t>
                      </a:r>
                    </a:p>
                  </a:txBody>
                  <a:tcPr marL="8500" marR="8500" marT="8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neděle</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10:00</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Štětí</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SK Štětí A, TJ Slavoj Úštěk, FK </a:t>
                      </a:r>
                      <a:r>
                        <a:rPr lang="cs-CZ" sz="1000" b="1" i="0" u="none" strike="noStrike" dirty="0" err="1">
                          <a:solidFill>
                            <a:srgbClr val="000000"/>
                          </a:solidFill>
                          <a:effectLst/>
                          <a:latin typeface="Arial" panose="020B0604020202020204" pitchFamily="34" charset="0"/>
                          <a:cs typeface="Arial" panose="020B0604020202020204" pitchFamily="34" charset="0"/>
                        </a:rPr>
                        <a:t>Schoeller</a:t>
                      </a:r>
                      <a:r>
                        <a:rPr lang="cs-CZ" sz="1000" b="1" i="0" u="none" strike="noStrike" dirty="0">
                          <a:solidFill>
                            <a:srgbClr val="000000"/>
                          </a:solidFill>
                          <a:effectLst/>
                          <a:latin typeface="Arial" panose="020B0604020202020204" pitchFamily="34" charset="0"/>
                          <a:cs typeface="Arial" panose="020B0604020202020204" pitchFamily="34" charset="0"/>
                        </a:rPr>
                        <a:t> Křešice</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sv-SE" sz="1000" b="1" i="0" u="none" strike="noStrike">
                          <a:solidFill>
                            <a:srgbClr val="000000"/>
                          </a:solidFill>
                          <a:effectLst/>
                          <a:latin typeface="Arial" panose="020B0604020202020204" pitchFamily="34" charset="0"/>
                          <a:cs typeface="Arial" panose="020B0604020202020204" pitchFamily="34" charset="0"/>
                        </a:rPr>
                        <a:t>Liga okresní přebor skupina C</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097010199"/>
                  </a:ext>
                </a:extLst>
              </a:tr>
              <a:tr h="508050">
                <a:tc>
                  <a:txBody>
                    <a:bodyPr/>
                    <a:lstStyle/>
                    <a:p>
                      <a:pPr algn="ctr" fontAlgn="ctr"/>
                      <a:r>
                        <a:rPr lang="cs-CZ" sz="800" b="1" i="0" u="none" strike="noStrike" dirty="0">
                          <a:solidFill>
                            <a:srgbClr val="000000"/>
                          </a:solidFill>
                          <a:effectLst/>
                          <a:latin typeface="Arial" panose="020B0604020202020204" pitchFamily="34" charset="0"/>
                          <a:cs typeface="Arial" panose="020B0604020202020204" pitchFamily="34" charset="0"/>
                        </a:rPr>
                        <a:t>30.9.2017</a:t>
                      </a:r>
                    </a:p>
                  </a:txBody>
                  <a:tcPr marL="8500" marR="8500" marT="8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sobota</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13:00</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Štětí</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SK  Štětí A, SK Štětí B, FK Bechlín, SK Lukavec</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Okresní pohár skupina B</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34849908"/>
                  </a:ext>
                </a:extLst>
              </a:tr>
              <a:tr h="508050">
                <a:tc>
                  <a:txBody>
                    <a:bodyPr/>
                    <a:lstStyle/>
                    <a:p>
                      <a:pPr algn="ctr" fontAlgn="ctr"/>
                      <a:r>
                        <a:rPr lang="cs-CZ" sz="800" b="1" i="0" u="none" strike="noStrike" dirty="0">
                          <a:solidFill>
                            <a:srgbClr val="000000"/>
                          </a:solidFill>
                          <a:effectLst/>
                          <a:latin typeface="Arial" panose="020B0604020202020204" pitchFamily="34" charset="0"/>
                          <a:cs typeface="Arial" panose="020B0604020202020204" pitchFamily="34" charset="0"/>
                        </a:rPr>
                        <a:t>8.10.2017</a:t>
                      </a:r>
                    </a:p>
                  </a:txBody>
                  <a:tcPr marL="8500" marR="8500" marT="8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neděle</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10:00</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Štětí</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SK  Štětí A, SK Štětí B, FK Bechlín, SK Lukavec</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Okresní pohár skupina B</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25553915"/>
                  </a:ext>
                </a:extLst>
              </a:tr>
              <a:tr h="508050">
                <a:tc>
                  <a:txBody>
                    <a:bodyPr/>
                    <a:lstStyle/>
                    <a:p>
                      <a:pPr algn="ctr" fontAlgn="ctr"/>
                      <a:r>
                        <a:rPr lang="cs-CZ" sz="800" b="1" i="0" u="none" strike="noStrike" dirty="0">
                          <a:solidFill>
                            <a:srgbClr val="000000"/>
                          </a:solidFill>
                          <a:effectLst/>
                          <a:latin typeface="Arial" panose="020B0604020202020204" pitchFamily="34" charset="0"/>
                          <a:cs typeface="Arial" panose="020B0604020202020204" pitchFamily="34" charset="0"/>
                        </a:rPr>
                        <a:t>14.10.2017</a:t>
                      </a:r>
                    </a:p>
                  </a:txBody>
                  <a:tcPr marL="8500" marR="8500" marT="8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sobota</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10:00</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Lukavec</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SK  Štětí A, SK Štětí B, FK Bechlín, SK Lukavec</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Okresní pohár skupina B</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87606375"/>
                  </a:ext>
                </a:extLst>
              </a:tr>
              <a:tr h="516518">
                <a:tc>
                  <a:txBody>
                    <a:bodyPr/>
                    <a:lstStyle/>
                    <a:p>
                      <a:pPr algn="ctr" fontAlgn="ctr"/>
                      <a:r>
                        <a:rPr lang="cs-CZ" sz="800" b="1" i="0" u="none" strike="noStrike" dirty="0">
                          <a:solidFill>
                            <a:srgbClr val="000000"/>
                          </a:solidFill>
                          <a:effectLst/>
                          <a:latin typeface="Arial" panose="020B0604020202020204" pitchFamily="34" charset="0"/>
                          <a:cs typeface="Arial" panose="020B0604020202020204" pitchFamily="34" charset="0"/>
                        </a:rPr>
                        <a:t>21.10.2017</a:t>
                      </a:r>
                    </a:p>
                  </a:txBody>
                  <a:tcPr marL="8500" marR="8500" marT="85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sobota</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10:00</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Dobříň</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SK  Štětí A, SK Štětí B, FK Bechlín, SK Lukavec</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Okresní pohár skupina B</a:t>
                      </a:r>
                    </a:p>
                  </a:txBody>
                  <a:tcPr marL="8500" marR="8500" marT="8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54854988"/>
                  </a:ext>
                </a:extLst>
              </a:tr>
            </a:tbl>
          </a:graphicData>
        </a:graphic>
      </p:graphicFrame>
      <p:sp>
        <p:nvSpPr>
          <p:cNvPr id="83" name="TextovéPole 82"/>
          <p:cNvSpPr txBox="1"/>
          <p:nvPr/>
        </p:nvSpPr>
        <p:spPr>
          <a:xfrm>
            <a:off x="5686732" y="120225"/>
            <a:ext cx="4394364" cy="1938992"/>
          </a:xfrm>
          <a:prstGeom prst="rect">
            <a:avLst/>
          </a:prstGeom>
          <a:pattFill prst="openDmnd">
            <a:fgClr>
              <a:srgbClr val="6699FF"/>
            </a:fgClr>
            <a:bgClr>
              <a:schemeClr val="bg1"/>
            </a:bgClr>
          </a:pattFill>
          <a:ln w="92075">
            <a:solidFill>
              <a:schemeClr val="accent1"/>
            </a:solidFill>
            <a:prstDash val="dash"/>
          </a:ln>
        </p:spPr>
        <p:txBody>
          <a:bodyPr wrap="square" rtlCol="0">
            <a:spAutoFit/>
          </a:bodyPr>
          <a:lstStyle/>
          <a:p>
            <a:pPr algn="ctr"/>
            <a:r>
              <a:rPr lang="cs-CZ" sz="2400" u="sng" dirty="0" smtClean="0">
                <a:latin typeface="Berlin Sans FB" panose="020E0602020502020306" pitchFamily="34" charset="0"/>
              </a:rPr>
              <a:t>Podzimní rozlosování mužstev přípravky</a:t>
            </a:r>
          </a:p>
          <a:p>
            <a:r>
              <a:rPr lang="cs-CZ" sz="2400" u="sng" dirty="0" smtClean="0">
                <a:latin typeface="Berlin Sans FB" panose="020E0602020502020306" pitchFamily="34" charset="0"/>
              </a:rPr>
              <a:t>Trenéři:</a:t>
            </a:r>
          </a:p>
          <a:p>
            <a:r>
              <a:rPr lang="cs-CZ" sz="2400" dirty="0" smtClean="0">
                <a:latin typeface="Berlin Sans FB" panose="020E0602020502020306" pitchFamily="34" charset="0"/>
              </a:rPr>
              <a:t>Jindřich Špaček</a:t>
            </a:r>
          </a:p>
          <a:p>
            <a:r>
              <a:rPr lang="cs-CZ" sz="2400" dirty="0" smtClean="0">
                <a:latin typeface="Berlin Sans FB" panose="020E0602020502020306" pitchFamily="34" charset="0"/>
              </a:rPr>
              <a:t>Ervín Trojan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15612" y="1099223"/>
            <a:ext cx="2361963"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211922" y="6685261"/>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p>
        </p:txBody>
      </p:sp>
      <p:sp>
        <p:nvSpPr>
          <p:cNvPr id="19" name="TextovéPole 18"/>
          <p:cNvSpPr txBox="1"/>
          <p:nvPr/>
        </p:nvSpPr>
        <p:spPr>
          <a:xfrm>
            <a:off x="7546082"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pic>
        <p:nvPicPr>
          <p:cNvPr id="4098" name="Picture 38"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15" name="Ovál 14"/>
          <p:cNvSpPr/>
          <p:nvPr/>
        </p:nvSpPr>
        <p:spPr bwMode="auto">
          <a:xfrm>
            <a:off x="8208888" y="5707732"/>
            <a:ext cx="504056" cy="504056"/>
          </a:xfrm>
          <a:prstGeom prst="ellipse">
            <a:avLst/>
          </a:prstGeom>
          <a:no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sp>
        <p:nvSpPr>
          <p:cNvPr id="121" name="TextovéPole 120"/>
          <p:cNvSpPr txBox="1"/>
          <p:nvPr/>
        </p:nvSpPr>
        <p:spPr>
          <a:xfrm>
            <a:off x="5482121" y="1816335"/>
            <a:ext cx="4598975" cy="5016758"/>
          </a:xfrm>
          <a:prstGeom prst="rect">
            <a:avLst/>
          </a:prstGeom>
          <a:pattFill prst="pct30">
            <a:fgClr>
              <a:srgbClr val="CCFF99"/>
            </a:fgClr>
            <a:bgClr>
              <a:schemeClr val="bg1"/>
            </a:bgClr>
          </a:pattFill>
        </p:spPr>
        <p:txBody>
          <a:bodyPr wrap="square" rtlCol="0">
            <a:spAutoFit/>
          </a:bodyPr>
          <a:lstStyle/>
          <a:p>
            <a:pPr algn="just"/>
            <a:r>
              <a:rPr lang="cs-CZ" sz="1600" dirty="0" smtClean="0">
                <a:latin typeface="Bookman Old Style" pitchFamily="18" charset="0"/>
              </a:rPr>
              <a:t>Náš dnešní soupeř FK Neštěmice skončil v loňském ročníku Ústeckého přeboru  na 10. místě se ziskem 37 bodů. Mužstvo střídalo dobré výsledky se špatnými a dlouho muselo sledovat i soupeře v tabulce pod </a:t>
            </a:r>
            <a:r>
              <a:rPr lang="cs-CZ" sz="1600" dirty="0" smtClean="0">
                <a:latin typeface="Bookman Old Style" pitchFamily="18" charset="0"/>
              </a:rPr>
              <a:t>nimi. </a:t>
            </a:r>
            <a:r>
              <a:rPr lang="cs-CZ" sz="1600" dirty="0" smtClean="0">
                <a:latin typeface="Bookman Old Style" pitchFamily="18" charset="0"/>
              </a:rPr>
              <a:t>A právě s těmito týmy Neštěmice vítězily a to byly hlavní kroky pro nesestupová místa. Letošní ročník zahájily v Bílině, kde otočily nepříznivý poločasový vývoj utkání z O:1 na vítězství 2:1. Před </a:t>
            </a:r>
            <a:r>
              <a:rPr lang="cs-CZ" sz="1600" dirty="0" smtClean="0">
                <a:latin typeface="Bookman Old Style" pitchFamily="18" charset="0"/>
              </a:rPr>
              <a:t>týdnem </a:t>
            </a:r>
            <a:r>
              <a:rPr lang="cs-CZ" sz="1600" dirty="0" smtClean="0">
                <a:latin typeface="Bookman Old Style" pitchFamily="18" charset="0"/>
              </a:rPr>
              <a:t>svedly derby s </a:t>
            </a:r>
            <a:r>
              <a:rPr lang="cs-CZ" sz="1600" dirty="0" err="1" smtClean="0">
                <a:latin typeface="Bookman Old Style" pitchFamily="18" charset="0"/>
              </a:rPr>
              <a:t>Brnou</a:t>
            </a:r>
            <a:r>
              <a:rPr lang="cs-CZ" sz="1600" dirty="0" smtClean="0">
                <a:latin typeface="Bookman Old Style" pitchFamily="18" charset="0"/>
              </a:rPr>
              <a:t> a po vítězných penaltách si přičetly do tabulky 2 body. Celkově jich mají 5. Za vedoucími celky Mosteckým fotbalovým klubem a Žatcem jsou na 3. místě. </a:t>
            </a:r>
            <a:r>
              <a:rPr lang="cs-CZ" sz="1600" dirty="0" smtClean="0">
                <a:latin typeface="Bookman Old Style" pitchFamily="18" charset="0"/>
              </a:rPr>
              <a:t>Důležitý začátek </a:t>
            </a:r>
            <a:r>
              <a:rPr lang="cs-CZ" sz="1600" dirty="0" smtClean="0">
                <a:latin typeface="Bookman Old Style" pitchFamily="18" charset="0"/>
              </a:rPr>
              <a:t>do </a:t>
            </a:r>
            <a:r>
              <a:rPr lang="cs-CZ" sz="1600" dirty="0" smtClean="0">
                <a:latin typeface="Bookman Old Style" pitchFamily="18" charset="0"/>
              </a:rPr>
              <a:t>soutěže Neštěmicím vyšel.          </a:t>
            </a:r>
            <a:endParaRPr lang="cs-CZ" sz="1600" dirty="0" smtClean="0">
              <a:latin typeface="Bookman Old Style" pitchFamily="18" charset="0"/>
            </a:endParaRPr>
          </a:p>
          <a:p>
            <a:pPr algn="just"/>
            <a:r>
              <a:rPr lang="cs-CZ" sz="1600" dirty="0">
                <a:latin typeface="Bookman Old Style" pitchFamily="18" charset="0"/>
              </a:rPr>
              <a:t> </a:t>
            </a:r>
            <a:r>
              <a:rPr lang="cs-CZ" sz="1600" dirty="0" smtClean="0">
                <a:latin typeface="Bookman Old Style" pitchFamily="18" charset="0"/>
              </a:rPr>
              <a:t>      Trenérem mužstva je Martin Beran, asistentem Rudolf </a:t>
            </a:r>
            <a:r>
              <a:rPr lang="cs-CZ" sz="1600" dirty="0" err="1" smtClean="0">
                <a:latin typeface="Bookman Old Style" pitchFamily="18" charset="0"/>
              </a:rPr>
              <a:t>Klaser</a:t>
            </a:r>
            <a:r>
              <a:rPr lang="cs-CZ" sz="1600" dirty="0" smtClean="0">
                <a:latin typeface="Bookman Old Style" pitchFamily="18" charset="0"/>
              </a:rPr>
              <a:t> a vedoucím týmu Hynek Čech     </a:t>
            </a:r>
          </a:p>
        </p:txBody>
      </p:sp>
      <p:sp>
        <p:nvSpPr>
          <p:cNvPr id="122" name="TextovéPole 121"/>
          <p:cNvSpPr txBox="1"/>
          <p:nvPr/>
        </p:nvSpPr>
        <p:spPr>
          <a:xfrm>
            <a:off x="5541990" y="91108"/>
            <a:ext cx="4539106" cy="1569660"/>
          </a:xfrm>
          <a:prstGeom prst="rect">
            <a:avLst/>
          </a:prstGeom>
          <a:noFill/>
          <a:ln w="63500">
            <a:solidFill>
              <a:srgbClr val="5C9DA4"/>
            </a:solidFill>
          </a:ln>
        </p:spPr>
        <p:txBody>
          <a:bodyPr wrap="square" rtlCol="0">
            <a:spAutoFit/>
          </a:bodyPr>
          <a:lstStyle/>
          <a:p>
            <a:pPr algn="ctr"/>
            <a:r>
              <a:rPr lang="cs-CZ" sz="4800" dirty="0" smtClean="0">
                <a:effectLst>
                  <a:glow rad="228600">
                    <a:srgbClr val="FF33CC"/>
                  </a:glow>
                </a:effectLst>
                <a:latin typeface="Berlin Sans FB Demi" panose="020E0802020502020306" pitchFamily="34" charset="0"/>
              </a:rPr>
              <a:t>Představujeme našeho soupeře</a:t>
            </a:r>
          </a:p>
        </p:txBody>
      </p:sp>
      <p:sp>
        <p:nvSpPr>
          <p:cNvPr id="2" name="TextovéPole 1"/>
          <p:cNvSpPr txBox="1"/>
          <p:nvPr/>
        </p:nvSpPr>
        <p:spPr>
          <a:xfrm>
            <a:off x="143992" y="137274"/>
            <a:ext cx="4680520" cy="1015663"/>
          </a:xfrm>
          <a:prstGeom prst="rect">
            <a:avLst/>
          </a:prstGeom>
          <a:solidFill>
            <a:schemeClr val="accent3">
              <a:lumMod val="95000"/>
            </a:schemeClr>
          </a:solidFill>
          <a:ln w="57150">
            <a:solidFill>
              <a:schemeClr val="accent6">
                <a:lumMod val="50000"/>
              </a:schemeClr>
            </a:solidFill>
          </a:ln>
        </p:spPr>
        <p:txBody>
          <a:bodyPr wrap="square" rtlCol="0">
            <a:spAutoFit/>
          </a:bodyPr>
          <a:lstStyle/>
          <a:p>
            <a:pPr algn="ctr"/>
            <a:r>
              <a:rPr lang="cs-CZ" sz="2000" dirty="0" smtClean="0">
                <a:latin typeface="Arial Black" panose="020B0A04020102020204" pitchFamily="34" charset="0"/>
              </a:rPr>
              <a:t>Poslední příprava starší přípravky. Přátelský zápas s </a:t>
            </a:r>
          </a:p>
          <a:p>
            <a:pPr algn="ctr"/>
            <a:r>
              <a:rPr lang="cs-CZ" sz="2000" dirty="0" smtClean="0">
                <a:latin typeface="Arial Black" panose="020B0A04020102020204" pitchFamily="34" charset="0"/>
              </a:rPr>
              <a:t>FK Ústí </a:t>
            </a:r>
            <a:r>
              <a:rPr lang="cs-CZ" sz="2000" dirty="0" err="1" smtClean="0">
                <a:latin typeface="Arial Black" panose="020B0A04020102020204" pitchFamily="34" charset="0"/>
              </a:rPr>
              <a:t>n.L.</a:t>
            </a:r>
            <a:r>
              <a:rPr lang="cs-CZ" sz="2000" dirty="0" smtClean="0">
                <a:latin typeface="Arial Black" panose="020B0A04020102020204" pitchFamily="34" charset="0"/>
              </a:rPr>
              <a:t> dne 24.8.2017</a:t>
            </a:r>
          </a:p>
        </p:txBody>
      </p:sp>
      <p:pic>
        <p:nvPicPr>
          <p:cNvPr id="3" name="Obrázek 2"/>
          <p:cNvPicPr>
            <a:picLocks noChangeAspect="1"/>
          </p:cNvPicPr>
          <p:nvPr/>
        </p:nvPicPr>
        <p:blipFill>
          <a:blip r:embed="rId111"/>
          <a:stretch>
            <a:fillRect/>
          </a:stretch>
        </p:blipFill>
        <p:spPr>
          <a:xfrm>
            <a:off x="102413" y="1384035"/>
            <a:ext cx="4763678" cy="2448000"/>
          </a:xfrm>
          <a:prstGeom prst="rect">
            <a:avLst/>
          </a:prstGeom>
        </p:spPr>
      </p:pic>
      <p:pic>
        <p:nvPicPr>
          <p:cNvPr id="4" name="Obrázek 3"/>
          <p:cNvPicPr>
            <a:picLocks noChangeAspect="1"/>
          </p:cNvPicPr>
          <p:nvPr/>
        </p:nvPicPr>
        <p:blipFill>
          <a:blip r:embed="rId112"/>
          <a:stretch>
            <a:fillRect/>
          </a:stretch>
        </p:blipFill>
        <p:spPr>
          <a:xfrm>
            <a:off x="360016" y="3978245"/>
            <a:ext cx="4092301" cy="2880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80296" y="6923402"/>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360018" y="3691509"/>
            <a:ext cx="4008179"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5" name="TextovéPole 14"/>
          <p:cNvSpPr txBox="1"/>
          <p:nvPr/>
        </p:nvSpPr>
        <p:spPr>
          <a:xfrm>
            <a:off x="2034837" y="693244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pic>
        <p:nvPicPr>
          <p:cNvPr id="5122" name="Picture 17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sp>
        <p:nvSpPr>
          <p:cNvPr id="40" name="Obdélník 39"/>
          <p:cNvSpPr/>
          <p:nvPr/>
        </p:nvSpPr>
        <p:spPr>
          <a:xfrm>
            <a:off x="143992" y="1387252"/>
            <a:ext cx="4536504" cy="5624873"/>
          </a:xfrm>
          <a:prstGeom prst="rect">
            <a:avLst/>
          </a:prstGeom>
        </p:spPr>
        <p:txBody>
          <a:bodyPr wrap="square">
            <a:spAutoFit/>
          </a:bodyPr>
          <a:lstStyle/>
          <a:p>
            <a:pPr algn="ctr">
              <a:lnSpc>
                <a:spcPct val="107000"/>
              </a:lnSpc>
              <a:spcAft>
                <a:spcPts val="0"/>
              </a:spcAft>
            </a:pPr>
            <a:r>
              <a:rPr lang="cs-CZ" sz="1800" u="sng" dirty="0">
                <a:ln>
                  <a:solidFill>
                    <a:srgbClr val="333399"/>
                  </a:solidFill>
                </a:ln>
                <a:latin typeface="Calibri" panose="020F0502020204030204" pitchFamily="34" charset="0"/>
                <a:ea typeface="Calibri" panose="020F0502020204030204" pitchFamily="34" charset="0"/>
                <a:cs typeface="Times New Roman" panose="02020603050405020304" pitchFamily="18" charset="0"/>
              </a:rPr>
              <a:t>TJ Sokol Horní Jiřetín/FK Litvínov – SK Štětí</a:t>
            </a:r>
            <a:endParaRPr lang="cs-CZ" dirty="0">
              <a:ln>
                <a:solidFill>
                  <a:srgbClr val="333399"/>
                </a:solidFill>
              </a:ln>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ln>
                  <a:solidFill>
                    <a:srgbClr val="333399"/>
                  </a:solidFill>
                </a:ln>
                <a:latin typeface="Calibri" panose="020F0502020204030204" pitchFamily="34" charset="0"/>
                <a:ea typeface="Calibri" panose="020F0502020204030204" pitchFamily="34" charset="0"/>
                <a:cs typeface="Times New Roman" panose="02020603050405020304" pitchFamily="18" charset="0"/>
              </a:rPr>
              <a:t>0:2(0:1)     19.8.2017  2. kolo</a:t>
            </a:r>
            <a:endParaRPr lang="cs-CZ" dirty="0">
              <a:ln>
                <a:solidFill>
                  <a:srgbClr val="333399"/>
                </a:solidFill>
              </a:ln>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Novinka v Ústeckém přeboru dospělých sdružený tým Sokolu Horní Jiřetín/FK Litvínov byl naším prvním venkovním soupeřem v letošním ročníku. První kolo nám nevyšlo a před námi stál úkol dohnat ztrátu bodů z domácího utkání  proti Modlanům. Soupeř si před týdnem přivezl bod z </a:t>
            </a:r>
            <a:r>
              <a:rPr lang="cs-CZ" sz="1000" b="0" dirty="0" err="1">
                <a:latin typeface="Arial" panose="020B0604020202020204" pitchFamily="34" charset="0"/>
                <a:ea typeface="Calibri" panose="020F0502020204030204" pitchFamily="34" charset="0"/>
                <a:cs typeface="Arial" panose="020B0604020202020204" pitchFamily="34" charset="0"/>
              </a:rPr>
              <a:t>Brné</a:t>
            </a:r>
            <a:r>
              <a:rPr lang="cs-CZ" sz="1000" b="0" dirty="0">
                <a:latin typeface="Arial" panose="020B0604020202020204" pitchFamily="34" charset="0"/>
                <a:ea typeface="Calibri" panose="020F0502020204030204" pitchFamily="34" charset="0"/>
                <a:cs typeface="Arial" panose="020B0604020202020204" pitchFamily="34" charset="0"/>
              </a:rPr>
              <a:t>.  Byl to náš tým, který začal lépe a už ve 4. minutě jeden z hráčů soupeř před Faustem raději odkopl míč na rok. Po něm z hodně těžkého úhlu označil z vnějšku tyčku Brandejs. Domácí se osmělili v 8. minutě a za záchrannou brzdu  musel zatahovat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Zadarmo to ale nebylo, protože byl oceněn žlutou kartou. Jinak ale v průběhu prvních 15 minut moc šancí na jedné ani druhé straně k vidění nebylo. Naše jedenáctka však byla aktivnější a  zdálo se, že dění na hřišti kontroluje. Potvrdilo se to ve 23. minutě, kdy zprava poslal před branku parádní pozdrav </a:t>
            </a:r>
            <a:r>
              <a:rPr lang="cs-CZ" sz="1000" b="0" dirty="0" err="1">
                <a:latin typeface="Arial" panose="020B0604020202020204" pitchFamily="34" charset="0"/>
                <a:ea typeface="Calibri" panose="020F0502020204030204" pitchFamily="34" charset="0"/>
                <a:cs typeface="Arial" panose="020B0604020202020204" pitchFamily="34" charset="0"/>
              </a:rPr>
              <a:t>Kucler</a:t>
            </a:r>
            <a:r>
              <a:rPr lang="cs-CZ" sz="1000" b="0" dirty="0">
                <a:latin typeface="Arial" panose="020B0604020202020204" pitchFamily="34" charset="0"/>
                <a:ea typeface="Calibri" panose="020F0502020204030204" pitchFamily="34" charset="0"/>
                <a:cs typeface="Arial" panose="020B0604020202020204" pitchFamily="34" charset="0"/>
              </a:rPr>
              <a:t> a nabíhající Faust byl ze všech nejrychlejší. Nezadržitelně skóroval na 1:0. Ve 28. minutě vyfasoval žlutou kartu domácí kapitán Jakub Ševčík po faulu na Vacka. Ve 28. minutě chtěli domácí slavit vyrovnání, ale to by nesměli stát ve 2 metrovém ofsajdu. První doopravdy vážnou šanci si domácí připravili ve 32. minutě. Míč po volném přímém kopu hlavou lehce prodloužil jeden z jejich hráčů a Gabriel v brance skvělým zákrokem </a:t>
            </a:r>
            <a:r>
              <a:rPr lang="cs-CZ" sz="1000" b="0" dirty="0" smtClean="0">
                <a:latin typeface="Arial" panose="020B0604020202020204" pitchFamily="34" charset="0"/>
                <a:ea typeface="Calibri" panose="020F0502020204030204" pitchFamily="34" charset="0"/>
                <a:cs typeface="Arial" panose="020B0604020202020204" pitchFamily="34" charset="0"/>
              </a:rPr>
              <a:t>zlikvidoval. </a:t>
            </a:r>
            <a:r>
              <a:rPr lang="cs-CZ" sz="1000" b="0" dirty="0">
                <a:latin typeface="Arial" panose="020B0604020202020204" pitchFamily="34" charset="0"/>
                <a:ea typeface="Calibri" panose="020F0502020204030204" pitchFamily="34" charset="0"/>
                <a:cs typeface="Arial" panose="020B0604020202020204" pitchFamily="34" charset="0"/>
              </a:rPr>
              <a:t>Pak už se ke slovu hlásil zase náš tým, který se snažil do poločasu vedení pojistit. Dlouho jsme obléhali branku domácích ve 40.  minutě, ale nakonec z toho byl jen roh.  Zahrávali jsme i 2 volné přímé kopy po faulu na Brandejse, ale ani ty k úspěchu nevedly. Sporný moment se odehrál minutu před změnou stran, kdy se domácí dožadovali penalty za ruku. Rozhodčí ale nepísknul a tak jsme šli do kabin vedením 1:0. Ve druhé části se dala očekávat snaha domácích o vyrovnání a byla také znát hned ve 49. minutě, kdy u zadní tyče číhal na centr hráč soupeře, ale usměrnit balón do sítě nedokázal. Ještě větší šanci měl domácí tým za další 2 minuty, ale i v tomto případě se po zákroku Gabriela skóre neměnilo. Naplnit pravidlo „Nedáš, dostaneš“ mohl Faust, který si na hranici pokutového kopu míč pěkně stáhnul, ale z otočky branku přestřelil.  Obě mužstva kopala </a:t>
            </a:r>
            <a:r>
              <a:rPr lang="cs-CZ" sz="1000" b="0" dirty="0" smtClean="0">
                <a:latin typeface="Arial" panose="020B0604020202020204" pitchFamily="34" charset="0"/>
                <a:ea typeface="Calibri" panose="020F0502020204030204" pitchFamily="34" charset="0"/>
                <a:cs typeface="Arial" panose="020B0604020202020204" pitchFamily="34" charset="0"/>
              </a:rPr>
              <a:t>spoustu</a:t>
            </a:r>
            <a:endParaRPr lang="cs-CZ" sz="1000" b="0" dirty="0">
              <a:latin typeface="Arial" panose="020B0604020202020204" pitchFamily="34" charset="0"/>
              <a:cs typeface="Arial" panose="020B0604020202020204" pitchFamily="34" charset="0"/>
            </a:endParaRPr>
          </a:p>
        </p:txBody>
      </p:sp>
      <p:sp>
        <p:nvSpPr>
          <p:cNvPr id="41" name="TextovéPole 40"/>
          <p:cNvSpPr txBox="1"/>
          <p:nvPr/>
        </p:nvSpPr>
        <p:spPr>
          <a:xfrm>
            <a:off x="143992" y="91108"/>
            <a:ext cx="4529029" cy="1200329"/>
          </a:xfrm>
          <a:prstGeom prst="rect">
            <a:avLst/>
          </a:prstGeom>
          <a:gradFill flip="none" rotWithShape="1">
            <a:gsLst>
              <a:gs pos="0">
                <a:schemeClr val="accent1">
                  <a:lumMod val="5000"/>
                  <a:lumOff val="95000"/>
                </a:schemeClr>
              </a:gs>
              <a:gs pos="36000">
                <a:srgbClr val="FFFF00"/>
              </a:gs>
              <a:gs pos="83000">
                <a:schemeClr val="accent1">
                  <a:lumMod val="45000"/>
                  <a:lumOff val="55000"/>
                </a:schemeClr>
              </a:gs>
              <a:gs pos="100000">
                <a:srgbClr val="CCFFFF"/>
              </a:gs>
            </a:gsLst>
            <a:path path="rect">
              <a:fillToRect l="100000" t="100000"/>
            </a:path>
            <a:tileRect r="-100000" b="-100000"/>
          </a:gradFill>
          <a:ln w="63500">
            <a:solidFill>
              <a:srgbClr val="E65A22"/>
            </a:solidFill>
          </a:ln>
        </p:spPr>
        <p:txBody>
          <a:bodyPr wrap="square" rtlCol="0">
            <a:spAutoFit/>
          </a:bodyPr>
          <a:lstStyle/>
          <a:p>
            <a:pPr algn="ctr"/>
            <a:r>
              <a:rPr lang="cs-CZ" sz="2400" dirty="0" smtClean="0">
                <a:effectLst>
                  <a:outerShdw blurRad="38100" dist="38100" dir="2700000" algn="tl">
                    <a:srgbClr val="000000">
                      <a:alpha val="43137"/>
                    </a:srgbClr>
                  </a:outerShdw>
                </a:effectLst>
                <a:latin typeface="Georgia" panose="02040502050405020303" pitchFamily="18" charset="0"/>
              </a:rPr>
              <a:t>Mužstvo dospělých v Horním Jiřetíně neinkasovalo a veze 3 body</a:t>
            </a:r>
          </a:p>
        </p:txBody>
      </p:sp>
      <p:cxnSp>
        <p:nvCxnSpPr>
          <p:cNvPr id="42" name="Přímá spojnice se šipkou 41"/>
          <p:cNvCxnSpPr/>
          <p:nvPr/>
        </p:nvCxnSpPr>
        <p:spPr bwMode="auto">
          <a:xfrm>
            <a:off x="3456360" y="6962183"/>
            <a:ext cx="835494" cy="0"/>
          </a:xfrm>
          <a:prstGeom prst="straightConnector1">
            <a:avLst/>
          </a:prstGeom>
          <a:noFill/>
          <a:ln w="28575" cap="flat" cmpd="sng" algn="ctr">
            <a:solidFill>
              <a:srgbClr val="E65A22"/>
            </a:solidFill>
            <a:prstDash val="solid"/>
            <a:round/>
            <a:headEnd type="none" w="med" len="med"/>
            <a:tailEnd type="triangle"/>
          </a:ln>
          <a:effectLst>
            <a:outerShdw dist="45791" dir="2021404" algn="ctr" rotWithShape="0">
              <a:srgbClr val="9999FF"/>
            </a:outerShdw>
          </a:effectLst>
        </p:spPr>
      </p:cxnSp>
      <p:graphicFrame>
        <p:nvGraphicFramePr>
          <p:cNvPr id="45" name="Tabulka 44"/>
          <p:cNvGraphicFramePr>
            <a:graphicFrameLocks noGrp="1"/>
          </p:cNvGraphicFramePr>
          <p:nvPr>
            <p:extLst>
              <p:ext uri="{D42A27DB-BD31-4B8C-83A1-F6EECF244321}">
                <p14:modId xmlns:p14="http://schemas.microsoft.com/office/powerpoint/2010/main" val="1135978864"/>
              </p:ext>
            </p:extLst>
          </p:nvPr>
        </p:nvGraphicFramePr>
        <p:xfrm>
          <a:off x="5472583" y="1624942"/>
          <a:ext cx="4608513" cy="5306926"/>
        </p:xfrm>
        <a:graphic>
          <a:graphicData uri="http://schemas.openxmlformats.org/drawingml/2006/table">
            <a:tbl>
              <a:tblPr/>
              <a:tblGrid>
                <a:gridCol w="781260">
                  <a:extLst>
                    <a:ext uri="{9D8B030D-6E8A-4147-A177-3AD203B41FA5}">
                      <a16:colId xmlns:a16="http://schemas.microsoft.com/office/drawing/2014/main" val="3740531290"/>
                    </a:ext>
                  </a:extLst>
                </a:gridCol>
                <a:gridCol w="412069">
                  <a:extLst>
                    <a:ext uri="{9D8B030D-6E8A-4147-A177-3AD203B41FA5}">
                      <a16:colId xmlns:a16="http://schemas.microsoft.com/office/drawing/2014/main" val="2136780332"/>
                    </a:ext>
                  </a:extLst>
                </a:gridCol>
                <a:gridCol w="549427">
                  <a:extLst>
                    <a:ext uri="{9D8B030D-6E8A-4147-A177-3AD203B41FA5}">
                      <a16:colId xmlns:a16="http://schemas.microsoft.com/office/drawing/2014/main" val="3081095039"/>
                    </a:ext>
                  </a:extLst>
                </a:gridCol>
                <a:gridCol w="515087">
                  <a:extLst>
                    <a:ext uri="{9D8B030D-6E8A-4147-A177-3AD203B41FA5}">
                      <a16:colId xmlns:a16="http://schemas.microsoft.com/office/drawing/2014/main" val="2862915239"/>
                    </a:ext>
                  </a:extLst>
                </a:gridCol>
                <a:gridCol w="1751296">
                  <a:extLst>
                    <a:ext uri="{9D8B030D-6E8A-4147-A177-3AD203B41FA5}">
                      <a16:colId xmlns:a16="http://schemas.microsoft.com/office/drawing/2014/main" val="1332785653"/>
                    </a:ext>
                  </a:extLst>
                </a:gridCol>
                <a:gridCol w="599374">
                  <a:extLst>
                    <a:ext uri="{9D8B030D-6E8A-4147-A177-3AD203B41FA5}">
                      <a16:colId xmlns:a16="http://schemas.microsoft.com/office/drawing/2014/main" val="3498897896"/>
                    </a:ext>
                  </a:extLst>
                </a:gridCol>
              </a:tblGrid>
              <a:tr h="153383">
                <a:tc gridSpan="6">
                  <a:txBody>
                    <a:bodyPr/>
                    <a:lstStyle/>
                    <a:p>
                      <a:pPr algn="ctr" fontAlgn="ctr"/>
                      <a:r>
                        <a:rPr lang="pl-PL" sz="1000" b="1" i="0" u="none" strike="noStrike" dirty="0">
                          <a:solidFill>
                            <a:srgbClr val="000000"/>
                          </a:solidFill>
                          <a:effectLst/>
                          <a:latin typeface="Arial" panose="020B0604020202020204" pitchFamily="34" charset="0"/>
                          <a:cs typeface="Arial" panose="020B0604020202020204" pitchFamily="34" charset="0"/>
                        </a:rPr>
                        <a:t>Starší přípravka 2007,2008 Podzim 2017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028084231"/>
                  </a:ext>
                </a:extLst>
              </a:tr>
              <a:tr h="287041">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Datum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Turnaj kde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Kolo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Soutěž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235349484"/>
                  </a:ext>
                </a:extLst>
              </a:tr>
              <a:tr h="670008">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3.9.2017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SK Bezděkov/Dobříň (SD), TJ </a:t>
                      </a:r>
                      <a:r>
                        <a:rPr lang="cs-CZ" sz="900" b="1" i="0" u="none" strike="noStrike" dirty="0" err="1">
                          <a:solidFill>
                            <a:srgbClr val="000000"/>
                          </a:solidFill>
                          <a:effectLst/>
                          <a:latin typeface="Arial" panose="020B0604020202020204" pitchFamily="34" charset="0"/>
                          <a:cs typeface="Arial" panose="020B0604020202020204" pitchFamily="34" charset="0"/>
                        </a:rPr>
                        <a:t>Podřipan</a:t>
                      </a:r>
                      <a:r>
                        <a:rPr lang="cs-CZ" sz="900" b="1" i="0" u="none" strike="noStrike" dirty="0">
                          <a:solidFill>
                            <a:srgbClr val="000000"/>
                          </a:solidFill>
                          <a:effectLst/>
                          <a:latin typeface="Arial" panose="020B0604020202020204" pitchFamily="34" charset="0"/>
                          <a:cs typeface="Arial" panose="020B0604020202020204" pitchFamily="34" charset="0"/>
                        </a:rPr>
                        <a:t> Rovné, SK Štětí, TJ 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sv-SE" sz="900" b="1" i="0" u="none" strike="noStrike" dirty="0">
                          <a:solidFill>
                            <a:srgbClr val="000000"/>
                          </a:solidFill>
                          <a:effectLst/>
                          <a:latin typeface="Arial" panose="020B0604020202020204" pitchFamily="34" charset="0"/>
                          <a:cs typeface="Arial" panose="020B0604020202020204" pitchFamily="34" charset="0"/>
                        </a:rPr>
                        <a:t>Liga okresní přebor skupina 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929252388"/>
                  </a:ext>
                </a:extLst>
              </a:tr>
              <a:tr h="670008">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10.9.2017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SK Bezděkov/Dobříň (SD), TJ </a:t>
                      </a:r>
                      <a:r>
                        <a:rPr lang="cs-CZ" sz="900" b="1" i="0" u="none" strike="noStrike" dirty="0" err="1">
                          <a:solidFill>
                            <a:srgbClr val="000000"/>
                          </a:solidFill>
                          <a:effectLst/>
                          <a:latin typeface="Arial" panose="020B0604020202020204" pitchFamily="34" charset="0"/>
                          <a:cs typeface="Arial" panose="020B0604020202020204" pitchFamily="34" charset="0"/>
                        </a:rPr>
                        <a:t>Podřipan</a:t>
                      </a:r>
                      <a:r>
                        <a:rPr lang="cs-CZ" sz="900" b="1" i="0" u="none" strike="noStrike" dirty="0">
                          <a:solidFill>
                            <a:srgbClr val="000000"/>
                          </a:solidFill>
                          <a:effectLst/>
                          <a:latin typeface="Arial" panose="020B0604020202020204" pitchFamily="34" charset="0"/>
                          <a:cs typeface="Arial" panose="020B0604020202020204" pitchFamily="34" charset="0"/>
                        </a:rPr>
                        <a:t> Rovné, SK </a:t>
                      </a:r>
                      <a:r>
                        <a:rPr lang="cs-CZ" sz="900" b="1" i="0" u="none" strike="noStrike" dirty="0" err="1">
                          <a:solidFill>
                            <a:srgbClr val="000000"/>
                          </a:solidFill>
                          <a:effectLst/>
                          <a:latin typeface="Arial" panose="020B0604020202020204" pitchFamily="34" charset="0"/>
                          <a:cs typeface="Arial" panose="020B0604020202020204" pitchFamily="34" charset="0"/>
                        </a:rPr>
                        <a:t>Štětí,TJ</a:t>
                      </a:r>
                      <a:r>
                        <a:rPr lang="cs-CZ" sz="900" b="1" i="0" u="none" strike="noStrike" dirty="0">
                          <a:solidFill>
                            <a:srgbClr val="000000"/>
                          </a:solidFill>
                          <a:effectLst/>
                          <a:latin typeface="Arial" panose="020B0604020202020204" pitchFamily="34" charset="0"/>
                          <a:cs typeface="Arial" panose="020B0604020202020204" pitchFamily="34" charset="0"/>
                        </a:rPr>
                        <a:t> 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sv-SE" sz="900" b="1" i="0" u="none" strike="noStrike">
                          <a:solidFill>
                            <a:srgbClr val="000000"/>
                          </a:solidFill>
                          <a:effectLst/>
                          <a:latin typeface="Arial" panose="020B0604020202020204" pitchFamily="34" charset="0"/>
                          <a:cs typeface="Arial" panose="020B0604020202020204" pitchFamily="34" charset="0"/>
                        </a:rPr>
                        <a:t>Liga okresní přebor skupina 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038830546"/>
                  </a:ext>
                </a:extLst>
              </a:tr>
              <a:tr h="670008">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17.9.2017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Rovné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SK Bezděkov/Dobříň (SD), TJ </a:t>
                      </a:r>
                      <a:r>
                        <a:rPr lang="cs-CZ" sz="900" b="1" i="0" u="none" strike="noStrike" dirty="0" err="1">
                          <a:solidFill>
                            <a:srgbClr val="000000"/>
                          </a:solidFill>
                          <a:effectLst/>
                          <a:latin typeface="Arial" panose="020B0604020202020204" pitchFamily="34" charset="0"/>
                          <a:cs typeface="Arial" panose="020B0604020202020204" pitchFamily="34" charset="0"/>
                        </a:rPr>
                        <a:t>Podřipan</a:t>
                      </a:r>
                      <a:r>
                        <a:rPr lang="cs-CZ" sz="900" b="1" i="0" u="none" strike="noStrike" dirty="0">
                          <a:solidFill>
                            <a:srgbClr val="000000"/>
                          </a:solidFill>
                          <a:effectLst/>
                          <a:latin typeface="Arial" panose="020B0604020202020204" pitchFamily="34" charset="0"/>
                          <a:cs typeface="Arial" panose="020B0604020202020204" pitchFamily="34" charset="0"/>
                        </a:rPr>
                        <a:t> Rovné, SK Štětí, TJ 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sv-SE" sz="900" b="1" i="0" u="none" strike="noStrike" dirty="0">
                          <a:solidFill>
                            <a:srgbClr val="000000"/>
                          </a:solidFill>
                          <a:effectLst/>
                          <a:latin typeface="Arial" panose="020B0604020202020204" pitchFamily="34" charset="0"/>
                          <a:cs typeface="Arial" panose="020B0604020202020204" pitchFamily="34" charset="0"/>
                        </a:rPr>
                        <a:t>Liga okresní přebor skupina 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564193681"/>
                  </a:ext>
                </a:extLst>
              </a:tr>
              <a:tr h="670008">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24.9.2017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Bezděkov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SK Bezděkov/Dobříň (SD), TJ </a:t>
                      </a:r>
                      <a:r>
                        <a:rPr lang="cs-CZ" sz="900" b="1" i="0" u="none" strike="noStrike" dirty="0" err="1">
                          <a:solidFill>
                            <a:srgbClr val="000000"/>
                          </a:solidFill>
                          <a:effectLst/>
                          <a:latin typeface="Arial" panose="020B0604020202020204" pitchFamily="34" charset="0"/>
                          <a:cs typeface="Arial" panose="020B0604020202020204" pitchFamily="34" charset="0"/>
                        </a:rPr>
                        <a:t>Podřipan</a:t>
                      </a:r>
                      <a:r>
                        <a:rPr lang="cs-CZ" sz="900" b="1" i="0" u="none" strike="noStrike" dirty="0">
                          <a:solidFill>
                            <a:srgbClr val="000000"/>
                          </a:solidFill>
                          <a:effectLst/>
                          <a:latin typeface="Arial" panose="020B0604020202020204" pitchFamily="34" charset="0"/>
                          <a:cs typeface="Arial" panose="020B0604020202020204" pitchFamily="34" charset="0"/>
                        </a:rPr>
                        <a:t> Rovné, SK Štětí, TJ 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sv-SE" sz="900" b="1" i="0" u="none" strike="noStrike" dirty="0">
                          <a:solidFill>
                            <a:srgbClr val="000000"/>
                          </a:solidFill>
                          <a:effectLst/>
                          <a:latin typeface="Arial" panose="020B0604020202020204" pitchFamily="34" charset="0"/>
                          <a:cs typeface="Arial" panose="020B0604020202020204" pitchFamily="34" charset="0"/>
                        </a:rPr>
                        <a:t>Liga okresní přebor skupina 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504166696"/>
                  </a:ext>
                </a:extLst>
              </a:tr>
              <a:tr h="537661">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1.10.2017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Liběšice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SK Štětí, TJ Sokol Hoštka, SK Liběšice,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Okresní pohár skupina F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51243587"/>
                  </a:ext>
                </a:extLst>
              </a:tr>
              <a:tr h="537661">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8.10.2017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Hoštka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SK Štětí, TJ Sokol Hoštka, SK Liběšice,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Okresní pohár skupina F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728716"/>
                  </a:ext>
                </a:extLst>
              </a:tr>
              <a:tr h="537661">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15.10.2017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SK Štětí, TJ Sokol Hoštka, SK Liběšice,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Okresní pohár skupina F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18586682"/>
                  </a:ext>
                </a:extLst>
              </a:tr>
              <a:tr h="537661">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22.10.2017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cs typeface="Arial" panose="020B06040202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SK Štětí, TJ Sokol Hoštka, SK Liběšice,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cs typeface="Arial" panose="020B0604020202020204" pitchFamily="34" charset="0"/>
                        </a:rPr>
                        <a:t>Okresní pohár skupina F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56443287"/>
                  </a:ext>
                </a:extLst>
              </a:tr>
            </a:tbl>
          </a:graphicData>
        </a:graphic>
      </p:graphicFrame>
      <p:sp>
        <p:nvSpPr>
          <p:cNvPr id="46" name="TextovéPole 45"/>
          <p:cNvSpPr txBox="1"/>
          <p:nvPr/>
        </p:nvSpPr>
        <p:spPr>
          <a:xfrm>
            <a:off x="5544591" y="91108"/>
            <a:ext cx="4536503" cy="1323439"/>
          </a:xfrm>
          <a:prstGeom prst="rect">
            <a:avLst/>
          </a:prstGeom>
          <a:blipFill dpi="0" rotWithShape="1">
            <a:blip r:embed="rId31"/>
            <a:srcRect/>
            <a:tile tx="-44450" ty="0" sx="100000" sy="100000" flip="none" algn="tl"/>
          </a:blipFill>
          <a:ln w="66675">
            <a:solidFill>
              <a:srgbClr val="FFFF00"/>
            </a:solidFill>
            <a:prstDash val="sysDot"/>
          </a:ln>
        </p:spPr>
        <p:txBody>
          <a:bodyPr wrap="square" rtlCol="0">
            <a:spAutoFit/>
          </a:bodyPr>
          <a:lstStyle/>
          <a:p>
            <a:pPr algn="ctr"/>
            <a:r>
              <a:rPr lang="cs-CZ" sz="2000" dirty="0" smtClean="0">
                <a:solidFill>
                  <a:schemeClr val="accent6"/>
                </a:solidFill>
                <a:latin typeface="Bookman Old Style" pitchFamily="18" charset="0"/>
              </a:rPr>
              <a:t>Starší přípravka zahajuje za týden.</a:t>
            </a:r>
          </a:p>
          <a:p>
            <a:r>
              <a:rPr lang="cs-CZ" sz="2000" u="sng" dirty="0" smtClean="0">
                <a:solidFill>
                  <a:schemeClr val="accent6"/>
                </a:solidFill>
                <a:latin typeface="Bookman Old Style" pitchFamily="18" charset="0"/>
              </a:rPr>
              <a:t>Trenéři:</a:t>
            </a:r>
            <a:r>
              <a:rPr lang="cs-CZ" sz="2000" dirty="0" smtClean="0">
                <a:solidFill>
                  <a:schemeClr val="accent6"/>
                </a:solidFill>
                <a:latin typeface="Bookman Old Style" pitchFamily="18" charset="0"/>
              </a:rPr>
              <a:t> Radek </a:t>
            </a:r>
            <a:r>
              <a:rPr lang="cs-CZ" sz="2000" dirty="0" err="1" smtClean="0">
                <a:solidFill>
                  <a:schemeClr val="accent6"/>
                </a:solidFill>
                <a:latin typeface="Bookman Old Style" pitchFamily="18" charset="0"/>
              </a:rPr>
              <a:t>Švejdar</a:t>
            </a:r>
            <a:r>
              <a:rPr lang="cs-CZ" sz="2000" dirty="0" smtClean="0">
                <a:solidFill>
                  <a:schemeClr val="accent6"/>
                </a:solidFill>
                <a:latin typeface="Bookman Old Style" pitchFamily="18" charset="0"/>
              </a:rPr>
              <a:t> </a:t>
            </a:r>
          </a:p>
          <a:p>
            <a:r>
              <a:rPr lang="cs-CZ" sz="2000" dirty="0">
                <a:solidFill>
                  <a:schemeClr val="accent6"/>
                </a:solidFill>
                <a:latin typeface="Bookman Old Style" pitchFamily="18" charset="0"/>
              </a:rPr>
              <a:t> </a:t>
            </a:r>
            <a:r>
              <a:rPr lang="cs-CZ" sz="2000" dirty="0" smtClean="0">
                <a:solidFill>
                  <a:schemeClr val="accent6"/>
                </a:solidFill>
                <a:latin typeface="Bookman Old Style" pitchFamily="18" charset="0"/>
              </a:rPr>
              <a:t>            Jiří Nedomlel</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mConfetti">
          <a:fgClr>
            <a:srgbClr val="FFFF99"/>
          </a:fgClr>
          <a:bgClr>
            <a:schemeClr val="bg1"/>
          </a:bgClr>
        </a:patt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725039" y="700387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905999"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6146" name="Picture 17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sp>
        <p:nvSpPr>
          <p:cNvPr id="91" name="Obdélník 90"/>
          <p:cNvSpPr/>
          <p:nvPr/>
        </p:nvSpPr>
        <p:spPr>
          <a:xfrm>
            <a:off x="5616600" y="636992"/>
            <a:ext cx="4464496" cy="5502788"/>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volných přímých kopů, ale ani v jednom případě zaděláno na gól nebylo. Nejblíže byl Faust, ale v 60. minutě přestřelil i ochrannou síť. V 62. minutě už se ale nejčastěji používané jméno v tomto utkání Marek Faust proslavilo. Pláchnul všem, nikdo z domácích nestačil reagovat a v 62. minutě jsme šli do vedení 2:0.   Slibné náskok   mohl snížit </a:t>
            </a:r>
            <a:r>
              <a:rPr lang="cs-CZ" sz="1100" b="0" dirty="0" err="1">
                <a:latin typeface="Arial" panose="020B0604020202020204" pitchFamily="34" charset="0"/>
                <a:ea typeface="Calibri" panose="020F0502020204030204" pitchFamily="34" charset="0"/>
                <a:cs typeface="Arial" panose="020B0604020202020204" pitchFamily="34" charset="0"/>
              </a:rPr>
              <a:t>Flemmr</a:t>
            </a:r>
            <a:r>
              <a:rPr lang="cs-CZ" sz="1100" b="0" dirty="0">
                <a:latin typeface="Arial" panose="020B0604020202020204" pitchFamily="34" charset="0"/>
                <a:ea typeface="Calibri" panose="020F0502020204030204" pitchFamily="34" charset="0"/>
                <a:cs typeface="Arial" panose="020B0604020202020204" pitchFamily="34" charset="0"/>
              </a:rPr>
              <a:t>, ale jeho hlavička branku minula. Naše mužstvo začalo stále více spoléhat na obranu. Jiřetín zahrával další volné přímé kopy, ale se všemi jsme si poradili. Vedení jsme drželi a dokonce ho mohli i zvýšit, ale Vacek postupující sám na brankáře byl zastaven pro postavení mimo hru. S blížícím se koncem zápasu bylo na hřišti cítit stále více nervozity, hodně se ošetřovalo a v 86. minutě byl dokonce vyloučen domácí Petr Linka. To už jsme ale věděli, že si kráčíme pro první letošní mistrovské body.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Na horké půdě v Horním Jiřetíně mužstvo zápas zvládlo a odvedlo dobrou práci. V prvním poločase bylo naše herní úsilí odměněno brankou Fausta ve 23. minutě. Když po hodině hry přidal stejný hráč druhou branku, tak už jsme věřili, že si odvezeme všechny body. Domácí měli za celý zápas 2 velké šance. Vychytal je ale Gabriel v brance a jenom potvrdil, že naše vítězství bylo zasloužené.   </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Faust 2 </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Gabriel-</a:t>
            </a:r>
            <a:r>
              <a:rPr lang="cs-CZ" sz="1100" b="0" dirty="0" err="1">
                <a:latin typeface="Arial" panose="020B0604020202020204" pitchFamily="34" charset="0"/>
                <a:ea typeface="Calibri" panose="020F0502020204030204" pitchFamily="34" charset="0"/>
                <a:cs typeface="Arial" panose="020B0604020202020204" pitchFamily="34" charset="0"/>
              </a:rPr>
              <a:t>Čámský</a:t>
            </a:r>
            <a:r>
              <a:rPr lang="cs-CZ" sz="1100" b="0" dirty="0">
                <a:latin typeface="Arial" panose="020B0604020202020204" pitchFamily="34" charset="0"/>
                <a:ea typeface="Calibri" panose="020F0502020204030204" pitchFamily="34" charset="0"/>
                <a:cs typeface="Arial" panose="020B0604020202020204" pitchFamily="34" charset="0"/>
              </a:rPr>
              <a:t>(87.Horváth), </a:t>
            </a:r>
            <a:r>
              <a:rPr lang="cs-CZ" sz="1100" b="0" dirty="0" err="1">
                <a:latin typeface="Arial" panose="020B0604020202020204" pitchFamily="34" charset="0"/>
                <a:ea typeface="Calibri" panose="020F0502020204030204" pitchFamily="34" charset="0"/>
                <a:cs typeface="Arial" panose="020B0604020202020204" pitchFamily="34" charset="0"/>
              </a:rPr>
              <a:t>F.Svoboda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Ransdorf</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smtClean="0">
                <a:latin typeface="Arial" panose="020B0604020202020204" pitchFamily="34" charset="0"/>
                <a:ea typeface="Calibri" panose="020F0502020204030204" pitchFamily="34" charset="0"/>
                <a:cs typeface="Arial" panose="020B0604020202020204" pitchFamily="34" charset="0"/>
              </a:rPr>
              <a:t>Mencl-</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smtClean="0">
                <a:latin typeface="Arial" panose="020B0604020202020204" pitchFamily="34" charset="0"/>
                <a:ea typeface="Calibri" panose="020F0502020204030204" pitchFamily="34" charset="0"/>
                <a:cs typeface="Arial" panose="020B0604020202020204" pitchFamily="34" charset="0"/>
              </a:rPr>
              <a:t>                </a:t>
            </a:r>
            <a:r>
              <a:rPr lang="cs-CZ" sz="1100" b="0" dirty="0" err="1" smtClean="0">
                <a:latin typeface="Arial" panose="020B0604020202020204" pitchFamily="34" charset="0"/>
                <a:ea typeface="Calibri" panose="020F0502020204030204" pitchFamily="34" charset="0"/>
                <a:cs typeface="Arial" panose="020B0604020202020204" pitchFamily="34" charset="0"/>
              </a:rPr>
              <a:t>Kucler</a:t>
            </a:r>
            <a:r>
              <a:rPr lang="cs-CZ" sz="1100" b="0" dirty="0" smtClean="0">
                <a:latin typeface="Arial" panose="020B0604020202020204" pitchFamily="34" charset="0"/>
                <a:ea typeface="Calibri" panose="020F0502020204030204" pitchFamily="34" charset="0"/>
                <a:cs typeface="Arial" panose="020B0604020202020204" pitchFamily="34" charset="0"/>
              </a:rPr>
              <a:t>(46.Beruška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P.Stejskal</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smtClean="0">
                <a:latin typeface="Arial" panose="020B0604020202020204" pitchFamily="34" charset="0"/>
                <a:ea typeface="Calibri" panose="020F0502020204030204" pitchFamily="34" charset="0"/>
                <a:cs typeface="Arial" panose="020B0604020202020204" pitchFamily="34" charset="0"/>
              </a:rPr>
              <a:t>Vokoun(77.Poráč</a:t>
            </a:r>
            <a:r>
              <a:rPr lang="cs-CZ" sz="1100" b="0" dirty="0">
                <a:latin typeface="Arial" panose="020B0604020202020204" pitchFamily="34" charset="0"/>
                <a:ea typeface="Calibri" panose="020F0502020204030204" pitchFamily="34" charset="0"/>
                <a:cs typeface="Arial" panose="020B0604020202020204" pitchFamily="34" charset="0"/>
              </a:rPr>
              <a:t>), </a:t>
            </a:r>
            <a:endParaRPr lang="cs-CZ" sz="1100" b="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smtClean="0">
                <a:latin typeface="Arial" panose="020B0604020202020204" pitchFamily="34" charset="0"/>
                <a:ea typeface="Calibri" panose="020F0502020204030204" pitchFamily="34" charset="0"/>
                <a:cs typeface="Arial" panose="020B0604020202020204" pitchFamily="34" charset="0"/>
              </a:rPr>
              <a:t>                 </a:t>
            </a:r>
            <a:r>
              <a:rPr lang="cs-CZ" sz="1100" b="0" dirty="0" smtClean="0">
                <a:latin typeface="Arial" panose="020B0604020202020204" pitchFamily="34" charset="0"/>
                <a:ea typeface="Calibri" panose="020F0502020204030204" pitchFamily="34" charset="0"/>
                <a:cs typeface="Arial" panose="020B0604020202020204" pitchFamily="34" charset="0"/>
              </a:rPr>
              <a:t>Vacek(89.Feko</a:t>
            </a:r>
            <a:r>
              <a:rPr lang="cs-CZ" sz="1100" b="0" dirty="0">
                <a:latin typeface="Arial" panose="020B0604020202020204" pitchFamily="34" charset="0"/>
                <a:ea typeface="Calibri" panose="020F0502020204030204" pitchFamily="34" charset="0"/>
                <a:cs typeface="Arial" panose="020B0604020202020204" pitchFamily="34" charset="0"/>
              </a:rPr>
              <a:t>), Faust-Brandejs(83.Šmidrkal)  </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Připraveni:</a:t>
            </a:r>
            <a:r>
              <a:rPr lang="cs-CZ" sz="1100" b="0" dirty="0">
                <a:latin typeface="Arial" panose="020B0604020202020204" pitchFamily="34" charset="0"/>
                <a:ea typeface="Calibri" panose="020F0502020204030204" pitchFamily="34" charset="0"/>
                <a:cs typeface="Arial" panose="020B0604020202020204" pitchFamily="34" charset="0"/>
              </a:rPr>
              <a:t> Slavík, </a:t>
            </a:r>
            <a:r>
              <a:rPr lang="cs-CZ" sz="1100" b="0" dirty="0" err="1">
                <a:latin typeface="Arial" panose="020B0604020202020204" pitchFamily="34" charset="0"/>
                <a:ea typeface="Calibri" panose="020F0502020204030204" pitchFamily="34" charset="0"/>
                <a:cs typeface="Arial" panose="020B0604020202020204" pitchFamily="34" charset="0"/>
              </a:rPr>
              <a:t>M.Svoboda</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J.Ransdorf</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K.Zuna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Vedoucí: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J.Havner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Masér: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K.Zavřel</a:t>
            </a:r>
            <a:r>
              <a:rPr lang="cs-CZ" sz="1100" b="0" dirty="0">
                <a:latin typeface="Arial" panose="020B0604020202020204" pitchFamily="34" charset="0"/>
                <a:ea typeface="Calibri" panose="020F0502020204030204" pitchFamily="34" charset="0"/>
                <a:cs typeface="Arial" panose="020B0604020202020204" pitchFamily="34" charset="0"/>
              </a:rPr>
              <a:t>	</a:t>
            </a:r>
          </a:p>
          <a:p>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P.Kolátor-T.Doubek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J.Zítko</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Delegát</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A.Suchánek</a:t>
            </a:r>
            <a:r>
              <a:rPr lang="cs-CZ" sz="1100" b="0" dirty="0">
                <a:latin typeface="Arial" panose="020B0604020202020204" pitchFamily="34" charset="0"/>
                <a:ea typeface="Calibri" panose="020F0502020204030204" pitchFamily="34" charset="0"/>
                <a:cs typeface="Arial" panose="020B0604020202020204" pitchFamily="34" charset="0"/>
              </a:rPr>
              <a:t>     100 diváků </a:t>
            </a:r>
            <a:endParaRPr lang="cs-CZ" sz="1100" b="0" dirty="0">
              <a:latin typeface="Arial" panose="020B0604020202020204" pitchFamily="34" charset="0"/>
              <a:cs typeface="Arial" panose="020B0604020202020204" pitchFamily="34" charset="0"/>
            </a:endParaRPr>
          </a:p>
        </p:txBody>
      </p:sp>
      <p:sp>
        <p:nvSpPr>
          <p:cNvPr id="92" name="TextovéPole 91"/>
          <p:cNvSpPr txBox="1"/>
          <p:nvPr/>
        </p:nvSpPr>
        <p:spPr>
          <a:xfrm>
            <a:off x="5832624" y="163116"/>
            <a:ext cx="3816424" cy="307777"/>
          </a:xfrm>
          <a:prstGeom prst="rect">
            <a:avLst/>
          </a:prstGeom>
          <a:solidFill>
            <a:schemeClr val="bg2">
              <a:lumMod val="20000"/>
              <a:lumOff val="80000"/>
            </a:schemeClr>
          </a:solidFill>
        </p:spPr>
        <p:txBody>
          <a:bodyPr wrap="square" rtlCol="0">
            <a:spAutoFit/>
          </a:bodyPr>
          <a:lstStyle/>
          <a:p>
            <a:pPr algn="ctr"/>
            <a:r>
              <a:rPr lang="cs-CZ" sz="1400" u="sng" dirty="0" smtClean="0">
                <a:latin typeface="Arial" panose="020B0604020202020204" pitchFamily="34" charset="0"/>
                <a:cs typeface="Arial" panose="020B0604020202020204" pitchFamily="34" charset="0"/>
              </a:rPr>
              <a:t>Horní Jiřetín/</a:t>
            </a:r>
            <a:r>
              <a:rPr lang="cs-CZ" sz="1400" u="sng" dirty="0" err="1" smtClean="0">
                <a:latin typeface="Arial" panose="020B0604020202020204" pitchFamily="34" charset="0"/>
                <a:cs typeface="Arial" panose="020B0604020202020204" pitchFamily="34" charset="0"/>
              </a:rPr>
              <a:t>Litvíno</a:t>
            </a:r>
            <a:r>
              <a:rPr lang="cs-CZ" sz="1400" u="sng" dirty="0" smtClean="0">
                <a:latin typeface="Arial" panose="020B0604020202020204" pitchFamily="34" charset="0"/>
                <a:cs typeface="Arial" panose="020B0604020202020204" pitchFamily="34" charset="0"/>
              </a:rPr>
              <a:t>-Štětí 19.8.2017</a:t>
            </a:r>
          </a:p>
        </p:txBody>
      </p:sp>
      <p:pic>
        <p:nvPicPr>
          <p:cNvPr id="93" name="Obrázek 92"/>
          <p:cNvPicPr>
            <a:picLocks noChangeAspect="1"/>
          </p:cNvPicPr>
          <p:nvPr/>
        </p:nvPicPr>
        <p:blipFill>
          <a:blip r:embed="rId77"/>
          <a:stretch>
            <a:fillRect/>
          </a:stretch>
        </p:blipFill>
        <p:spPr>
          <a:xfrm>
            <a:off x="6930593" y="6139780"/>
            <a:ext cx="1440000" cy="720000"/>
          </a:xfrm>
          <a:prstGeom prst="rect">
            <a:avLst/>
          </a:prstGeom>
        </p:spPr>
      </p:pic>
      <p:sp>
        <p:nvSpPr>
          <p:cNvPr id="96" name="TextovéPole 95"/>
          <p:cNvSpPr txBox="1"/>
          <p:nvPr/>
        </p:nvSpPr>
        <p:spPr>
          <a:xfrm>
            <a:off x="216000" y="91108"/>
            <a:ext cx="4536504" cy="523220"/>
          </a:xfrm>
          <a:prstGeom prst="rect">
            <a:avLst/>
          </a:prstGeom>
          <a:solidFill>
            <a:srgbClr val="CCFFFF"/>
          </a:solidFill>
          <a:ln w="69850" cmpd="dbl">
            <a:solidFill>
              <a:srgbClr val="E86C20"/>
            </a:solidFill>
            <a:prstDash val="sysDash"/>
          </a:ln>
        </p:spPr>
        <p:txBody>
          <a:bodyPr wrap="square" rtlCol="0">
            <a:spAutoFit/>
          </a:bodyPr>
          <a:lstStyle/>
          <a:p>
            <a:pPr algn="ctr"/>
            <a:r>
              <a:rPr lang="cs-CZ" sz="2800" dirty="0" smtClean="0">
                <a:solidFill>
                  <a:srgbClr val="0066FF"/>
                </a:solidFill>
                <a:latin typeface="Eras Bold ITC" panose="020B0907030504020204" pitchFamily="34" charset="0"/>
              </a:rPr>
              <a:t>Soupiska mladších žáků</a:t>
            </a:r>
          </a:p>
        </p:txBody>
      </p:sp>
      <p:graphicFrame>
        <p:nvGraphicFramePr>
          <p:cNvPr id="3" name="Tabulka 2"/>
          <p:cNvGraphicFramePr>
            <a:graphicFrameLocks noGrp="1"/>
          </p:cNvGraphicFramePr>
          <p:nvPr>
            <p:extLst>
              <p:ext uri="{D42A27DB-BD31-4B8C-83A1-F6EECF244321}">
                <p14:modId xmlns:p14="http://schemas.microsoft.com/office/powerpoint/2010/main" val="27460223"/>
              </p:ext>
            </p:extLst>
          </p:nvPr>
        </p:nvGraphicFramePr>
        <p:xfrm>
          <a:off x="207084" y="811188"/>
          <a:ext cx="4545420" cy="5472604"/>
        </p:xfrm>
        <a:graphic>
          <a:graphicData uri="http://schemas.openxmlformats.org/drawingml/2006/table">
            <a:tbl>
              <a:tblPr/>
              <a:tblGrid>
                <a:gridCol w="813664">
                  <a:extLst>
                    <a:ext uri="{9D8B030D-6E8A-4147-A177-3AD203B41FA5}">
                      <a16:colId xmlns:a16="http://schemas.microsoft.com/office/drawing/2014/main" val="1222249215"/>
                    </a:ext>
                  </a:extLst>
                </a:gridCol>
                <a:gridCol w="1183510">
                  <a:extLst>
                    <a:ext uri="{9D8B030D-6E8A-4147-A177-3AD203B41FA5}">
                      <a16:colId xmlns:a16="http://schemas.microsoft.com/office/drawing/2014/main" val="1785036454"/>
                    </a:ext>
                  </a:extLst>
                </a:gridCol>
                <a:gridCol w="1316655">
                  <a:extLst>
                    <a:ext uri="{9D8B030D-6E8A-4147-A177-3AD203B41FA5}">
                      <a16:colId xmlns:a16="http://schemas.microsoft.com/office/drawing/2014/main" val="310279556"/>
                    </a:ext>
                  </a:extLst>
                </a:gridCol>
                <a:gridCol w="1231591">
                  <a:extLst>
                    <a:ext uri="{9D8B030D-6E8A-4147-A177-3AD203B41FA5}">
                      <a16:colId xmlns:a16="http://schemas.microsoft.com/office/drawing/2014/main" val="759289157"/>
                    </a:ext>
                  </a:extLst>
                </a:gridCol>
              </a:tblGrid>
              <a:tr h="294490">
                <a:tc>
                  <a:txBody>
                    <a:bodyPr/>
                    <a:lstStyle/>
                    <a:p>
                      <a:pPr algn="ctr" rtl="0" fontAlgn="ctr"/>
                      <a:r>
                        <a:rPr lang="cs-CZ" sz="1100" b="1" i="0" u="none" strike="noStrike">
                          <a:solidFill>
                            <a:srgbClr val="000000"/>
                          </a:solidFill>
                          <a:effectLst/>
                          <a:latin typeface="Arial" panose="020B0604020202020204" pitchFamily="34" charset="0"/>
                        </a:rPr>
                        <a:t>Lukáš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Viktora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26.1.2006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4215438"/>
                  </a:ext>
                </a:extLst>
              </a:tr>
              <a:tr h="294490">
                <a:tc>
                  <a:txBody>
                    <a:bodyPr/>
                    <a:lstStyle/>
                    <a:p>
                      <a:pPr algn="ctr" rtl="0" fontAlgn="ctr"/>
                      <a:r>
                        <a:rPr lang="cs-CZ" sz="1100" b="1" i="0" u="none" strike="noStrike">
                          <a:solidFill>
                            <a:srgbClr val="000000"/>
                          </a:solidFill>
                          <a:effectLst/>
                          <a:latin typeface="Arial" panose="020B0604020202020204" pitchFamily="34" charset="0"/>
                        </a:rPr>
                        <a:t>Jan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Viktora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26.1.2006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461412287"/>
                  </a:ext>
                </a:extLst>
              </a:tr>
              <a:tr h="294490">
                <a:tc>
                  <a:txBody>
                    <a:bodyPr/>
                    <a:lstStyle/>
                    <a:p>
                      <a:pPr algn="ctr" rtl="0" fontAlgn="ctr"/>
                      <a:r>
                        <a:rPr lang="cs-CZ" sz="1100" b="1" i="0" u="none" strike="noStrike">
                          <a:solidFill>
                            <a:srgbClr val="000000"/>
                          </a:solidFill>
                          <a:effectLst/>
                          <a:latin typeface="Arial" panose="020B0604020202020204" pitchFamily="34" charset="0"/>
                        </a:rPr>
                        <a:t>Bára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Koleničová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5.6.2005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47947092"/>
                  </a:ext>
                </a:extLst>
              </a:tr>
              <a:tr h="294490">
                <a:tc>
                  <a:txBody>
                    <a:bodyPr/>
                    <a:lstStyle/>
                    <a:p>
                      <a:pPr algn="ctr" rtl="0" fontAlgn="ctr"/>
                      <a:r>
                        <a:rPr lang="cs-CZ" sz="1100" b="1" i="0" u="none" strike="noStrike">
                          <a:solidFill>
                            <a:srgbClr val="000000"/>
                          </a:solidFill>
                          <a:effectLst/>
                          <a:latin typeface="Arial" panose="020B0604020202020204" pitchFamily="34" charset="0"/>
                        </a:rPr>
                        <a:t>Andrea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Bílá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31.5.2005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932593790"/>
                  </a:ext>
                </a:extLst>
              </a:tr>
              <a:tr h="294490">
                <a:tc>
                  <a:txBody>
                    <a:bodyPr/>
                    <a:lstStyle/>
                    <a:p>
                      <a:pPr algn="ctr" rtl="0" fontAlgn="ctr"/>
                      <a:r>
                        <a:rPr lang="cs-CZ" sz="1100" b="1" i="0" u="none" strike="noStrike">
                          <a:solidFill>
                            <a:srgbClr val="000000"/>
                          </a:solidFill>
                          <a:effectLst/>
                          <a:latin typeface="Arial" panose="020B0604020202020204" pitchFamily="34" charset="0"/>
                        </a:rPr>
                        <a:t>Milan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Kačo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27.2.2006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77972548"/>
                  </a:ext>
                </a:extLst>
              </a:tr>
              <a:tr h="294490">
                <a:tc>
                  <a:txBody>
                    <a:bodyPr/>
                    <a:lstStyle/>
                    <a:p>
                      <a:pPr algn="ctr" rtl="0" fontAlgn="ctr"/>
                      <a:r>
                        <a:rPr lang="cs-CZ" sz="1100" b="1" i="0" u="none" strike="noStrike">
                          <a:solidFill>
                            <a:srgbClr val="000000"/>
                          </a:solidFill>
                          <a:effectLst/>
                          <a:latin typeface="Arial" panose="020B0604020202020204" pitchFamily="34" charset="0"/>
                        </a:rPr>
                        <a:t>Milan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Borovec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28.12.2005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573919863"/>
                  </a:ext>
                </a:extLst>
              </a:tr>
              <a:tr h="294490">
                <a:tc>
                  <a:txBody>
                    <a:bodyPr/>
                    <a:lstStyle/>
                    <a:p>
                      <a:pPr algn="ctr" rtl="0" fontAlgn="ctr"/>
                      <a:r>
                        <a:rPr lang="cs-CZ" sz="1100" b="1" i="0" u="none" strike="noStrike">
                          <a:solidFill>
                            <a:srgbClr val="000000"/>
                          </a:solidFill>
                          <a:effectLst/>
                          <a:latin typeface="Arial" panose="020B0604020202020204" pitchFamily="34" charset="0"/>
                        </a:rPr>
                        <a:t>Adam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Vích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7.3.2005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47231689"/>
                  </a:ext>
                </a:extLst>
              </a:tr>
              <a:tr h="294490">
                <a:tc>
                  <a:txBody>
                    <a:bodyPr/>
                    <a:lstStyle/>
                    <a:p>
                      <a:pPr algn="ctr" rtl="0" fontAlgn="ctr"/>
                      <a:r>
                        <a:rPr lang="cs-CZ" sz="1100" b="1" i="0" u="none" strike="noStrike">
                          <a:solidFill>
                            <a:srgbClr val="000000"/>
                          </a:solidFill>
                          <a:effectLst/>
                          <a:latin typeface="Arial" panose="020B0604020202020204" pitchFamily="34" charset="0"/>
                        </a:rPr>
                        <a:t>Michael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Miga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10.5.2005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794372933"/>
                  </a:ext>
                </a:extLst>
              </a:tr>
              <a:tr h="294490">
                <a:tc>
                  <a:txBody>
                    <a:bodyPr/>
                    <a:lstStyle/>
                    <a:p>
                      <a:pPr algn="ctr" rtl="0" fontAlgn="ctr"/>
                      <a:r>
                        <a:rPr lang="cs-CZ" sz="1100" b="1" i="0" u="none" strike="noStrike">
                          <a:solidFill>
                            <a:srgbClr val="000000"/>
                          </a:solidFill>
                          <a:effectLst/>
                          <a:latin typeface="Arial" panose="020B0604020202020204" pitchFamily="34" charset="0"/>
                        </a:rPr>
                        <a:t>Radim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Paďour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6.5.2006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42298169"/>
                  </a:ext>
                </a:extLst>
              </a:tr>
              <a:tr h="294490">
                <a:tc>
                  <a:txBody>
                    <a:bodyPr/>
                    <a:lstStyle/>
                    <a:p>
                      <a:pPr algn="ctr" rtl="0" fontAlgn="ctr"/>
                      <a:r>
                        <a:rPr lang="cs-CZ" sz="1100" b="1" i="0" u="none" strike="noStrike">
                          <a:solidFill>
                            <a:srgbClr val="000000"/>
                          </a:solidFill>
                          <a:effectLst/>
                          <a:latin typeface="Arial" panose="020B0604020202020204" pitchFamily="34" charset="0"/>
                        </a:rPr>
                        <a:t>Petr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Hůrka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9.3.2007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892965686"/>
                  </a:ext>
                </a:extLst>
              </a:tr>
              <a:tr h="294490">
                <a:tc>
                  <a:txBody>
                    <a:bodyPr/>
                    <a:lstStyle/>
                    <a:p>
                      <a:pPr algn="ctr" rtl="0" fontAlgn="ctr"/>
                      <a:r>
                        <a:rPr lang="cs-CZ" sz="1100" b="1" i="0" u="none" strike="noStrike">
                          <a:solidFill>
                            <a:srgbClr val="000000"/>
                          </a:solidFill>
                          <a:effectLst/>
                          <a:latin typeface="Arial" panose="020B0604020202020204" pitchFamily="34" charset="0"/>
                        </a:rPr>
                        <a:t>Lukáš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Širochoman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23.1.2007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04730325"/>
                  </a:ext>
                </a:extLst>
              </a:tr>
              <a:tr h="294490">
                <a:tc>
                  <a:txBody>
                    <a:bodyPr/>
                    <a:lstStyle/>
                    <a:p>
                      <a:pPr algn="ctr" rtl="0" fontAlgn="ctr"/>
                      <a:r>
                        <a:rPr lang="cs-CZ" sz="1100" b="1" i="0" u="none" strike="noStrike">
                          <a:solidFill>
                            <a:srgbClr val="000000"/>
                          </a:solidFill>
                          <a:effectLst/>
                          <a:latin typeface="Arial" panose="020B0604020202020204" pitchFamily="34" charset="0"/>
                        </a:rPr>
                        <a:t>David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Bílek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21.2.2007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93316819"/>
                  </a:ext>
                </a:extLst>
              </a:tr>
              <a:tr h="294490">
                <a:tc>
                  <a:txBody>
                    <a:bodyPr/>
                    <a:lstStyle/>
                    <a:p>
                      <a:pPr algn="ctr" rtl="0" fontAlgn="ctr"/>
                      <a:r>
                        <a:rPr lang="cs-CZ" sz="1100" b="1" i="0" u="none" strike="noStrike">
                          <a:solidFill>
                            <a:srgbClr val="000000"/>
                          </a:solidFill>
                          <a:effectLst/>
                          <a:latin typeface="Arial" panose="020B0604020202020204" pitchFamily="34" charset="0"/>
                        </a:rPr>
                        <a:t>Daniel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Hromý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9.10.2007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53203520"/>
                  </a:ext>
                </a:extLst>
              </a:tr>
              <a:tr h="294490">
                <a:tc>
                  <a:txBody>
                    <a:bodyPr/>
                    <a:lstStyle/>
                    <a:p>
                      <a:pPr algn="ctr" rtl="0" fontAlgn="ctr"/>
                      <a:r>
                        <a:rPr lang="cs-CZ" sz="1100" b="1" i="0" u="none" strike="noStrike">
                          <a:solidFill>
                            <a:srgbClr val="000000"/>
                          </a:solidFill>
                          <a:effectLst/>
                          <a:latin typeface="Arial" panose="020B0604020202020204" pitchFamily="34" charset="0"/>
                        </a:rPr>
                        <a:t>Lukáš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Malina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18.7.2007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723989518"/>
                  </a:ext>
                </a:extLst>
              </a:tr>
              <a:tr h="294490">
                <a:tc>
                  <a:txBody>
                    <a:bodyPr/>
                    <a:lstStyle/>
                    <a:p>
                      <a:pPr algn="ctr" rtl="0" fontAlgn="ctr"/>
                      <a:r>
                        <a:rPr lang="cs-CZ" sz="1100" b="1" i="0" u="none" strike="noStrike">
                          <a:solidFill>
                            <a:srgbClr val="000000"/>
                          </a:solidFill>
                          <a:effectLst/>
                          <a:latin typeface="Arial" panose="020B0604020202020204" pitchFamily="34" charset="0"/>
                        </a:rPr>
                        <a:t>Daniel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Malina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18.7.2007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8213714"/>
                  </a:ext>
                </a:extLst>
              </a:tr>
              <a:tr h="294490">
                <a:tc>
                  <a:txBody>
                    <a:bodyPr/>
                    <a:lstStyle/>
                    <a:p>
                      <a:pPr algn="ctr" rtl="0" fontAlgn="ctr"/>
                      <a:r>
                        <a:rPr lang="cs-CZ" sz="1100" b="1" i="0" u="none" strike="noStrike">
                          <a:solidFill>
                            <a:srgbClr val="000000"/>
                          </a:solidFill>
                          <a:effectLst/>
                          <a:latin typeface="Arial" panose="020B0604020202020204" pitchFamily="34" charset="0"/>
                        </a:rPr>
                        <a:t>Lukáš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Šírochman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23.1.2007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rtl="0" fontAlgn="ctr"/>
                      <a:r>
                        <a:rPr lang="cs-CZ" sz="1100" b="1" i="0" u="none" strike="noStrike">
                          <a:solidFill>
                            <a:srgbClr val="000000"/>
                          </a:solidFill>
                          <a:effectLst/>
                          <a:latin typeface="Arial" panose="020B0604020202020204" pitchFamily="34" charset="0"/>
                        </a:rPr>
                        <a:t>hráč</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3025653502"/>
                  </a:ext>
                </a:extLst>
              </a:tr>
              <a:tr h="257678">
                <a:tc>
                  <a:txBody>
                    <a:bodyPr/>
                    <a:lstStyle/>
                    <a:p>
                      <a:pPr algn="l" rtl="0" fontAlgn="b"/>
                      <a:r>
                        <a:rPr lang="cs-CZ" sz="1100" b="0" i="0" u="none" strike="noStrike">
                          <a:solidFill>
                            <a:srgbClr val="FF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rtl="0" fontAlgn="b"/>
                      <a:r>
                        <a:rPr lang="cs-CZ" sz="1100" b="0" i="0" u="none" strike="noStrike">
                          <a:solidFill>
                            <a:srgbClr val="FF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rtl="0" fontAlgn="b"/>
                      <a:r>
                        <a:rPr lang="cs-CZ" sz="1100" b="0" i="0" u="none" strike="noStrike">
                          <a:solidFill>
                            <a:srgbClr val="FF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rtl="0" fontAlgn="b"/>
                      <a:r>
                        <a:rPr lang="cs-CZ" sz="1100" b="0" i="0" u="none" strike="noStrike">
                          <a:solidFill>
                            <a:srgbClr val="FF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749455505"/>
                  </a:ext>
                </a:extLst>
              </a:tr>
              <a:tr h="245408">
                <a:tc>
                  <a:txBody>
                    <a:bodyPr/>
                    <a:lstStyle/>
                    <a:p>
                      <a:pPr algn="ctr" rtl="0" fontAlgn="ctr"/>
                      <a:r>
                        <a:rPr lang="cs-CZ" sz="1100" b="1" i="0" u="none" strike="noStrike">
                          <a:solidFill>
                            <a:srgbClr val="000000"/>
                          </a:solidFill>
                          <a:effectLst/>
                          <a:latin typeface="Arial" panose="020B0604020202020204" pitchFamily="34" charset="0"/>
                        </a:rPr>
                        <a:t>Pavel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Záloha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15.4.2007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trenér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20274048"/>
                  </a:ext>
                </a:extLst>
              </a:tr>
              <a:tr h="257678">
                <a:tc>
                  <a:txBody>
                    <a:bodyPr/>
                    <a:lstStyle/>
                    <a:p>
                      <a:pPr algn="ctr" rtl="0" fontAlgn="ctr"/>
                      <a:r>
                        <a:rPr lang="cs-CZ" sz="1100" b="1" i="0" u="none" strike="noStrike">
                          <a:solidFill>
                            <a:srgbClr val="000000"/>
                          </a:solidFill>
                          <a:effectLst/>
                          <a:latin typeface="Arial" panose="020B0604020202020204" pitchFamily="34" charset="0"/>
                        </a:rPr>
                        <a:t>Miloslav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Hromy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23.1.2007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trenér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63043205"/>
                  </a:ext>
                </a:extLst>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328273</TotalTime>
  <Words>3067</Words>
  <Application>Microsoft Office PowerPoint</Application>
  <PresentationFormat>Vlastní</PresentationFormat>
  <Paragraphs>1123</Paragraphs>
  <Slides>18</Slides>
  <Notes>18</Notes>
  <HiddenSlides>0</HiddenSlides>
  <MMClips>0</MMClips>
  <ScaleCrop>false</ScaleCrop>
  <HeadingPairs>
    <vt:vector size="6" baseType="variant">
      <vt:variant>
        <vt:lpstr>Použitá písma</vt:lpstr>
      </vt:variant>
      <vt:variant>
        <vt:i4>46</vt:i4>
      </vt:variant>
      <vt:variant>
        <vt:lpstr>Motiv</vt:lpstr>
      </vt:variant>
      <vt:variant>
        <vt:i4>1</vt:i4>
      </vt:variant>
      <vt:variant>
        <vt:lpstr>Nadpisy snímků</vt:lpstr>
      </vt:variant>
      <vt:variant>
        <vt:i4>18</vt:i4>
      </vt:variant>
    </vt:vector>
  </HeadingPairs>
  <TitlesOfParts>
    <vt:vector size="65" baseType="lpstr">
      <vt:lpstr>Arial Unicode MS</vt:lpstr>
      <vt:lpstr>FangSong</vt:lpstr>
      <vt:lpstr>Gungsuh</vt:lpstr>
      <vt:lpstr>GungsuhChe</vt:lpstr>
      <vt:lpstr>Malgun Gothic</vt:lpstr>
      <vt:lpstr>SimHei</vt:lpstr>
      <vt:lpstr>Albertus MT</vt:lpstr>
      <vt:lpstr>Andalus</vt:lpstr>
      <vt:lpstr>Aparajita</vt:lpstr>
      <vt:lpstr>Arabic Typesetting</vt:lpstr>
      <vt:lpstr>Arial</vt:lpstr>
      <vt:lpstr>Arial Black</vt:lpstr>
      <vt:lpstr>Arial Rounded MT Bold</vt:lpstr>
      <vt:lpstr>Baskerville Old Face</vt:lpstr>
      <vt:lpstr>Bauhaus 93</vt:lpstr>
      <vt:lpstr>Berlin Sans FB</vt:lpstr>
      <vt:lpstr>Berlin Sans FB Demi</vt:lpstr>
      <vt:lpstr>Bernard MT Condensed</vt:lpstr>
      <vt:lpstr>Bodoni MT Black</vt:lpstr>
      <vt:lpstr>Bookman Old Style</vt:lpstr>
      <vt:lpstr>Calibri</vt:lpstr>
      <vt:lpstr>Cambria Math</vt:lpstr>
      <vt:lpstr>Century Gothic</vt:lpstr>
      <vt:lpstr>Colonna MT</vt:lpstr>
      <vt:lpstr>Comic Sans MS</vt:lpstr>
      <vt:lpstr>Cooper Black</vt:lpstr>
      <vt:lpstr>Courier New</vt:lpstr>
      <vt:lpstr>David</vt:lpstr>
      <vt:lpstr>Eras Bold ITC</vt:lpstr>
      <vt:lpstr>Franklin Gothic Heavy</vt:lpstr>
      <vt:lpstr>Georgia</vt:lpstr>
      <vt:lpstr>Gill Sans Ultra Bold</vt:lpstr>
      <vt:lpstr>Jokerman</vt:lpstr>
      <vt:lpstr>Khmer UI</vt:lpstr>
      <vt:lpstr>KodchiangUPC</vt:lpstr>
      <vt:lpstr>Lucida Fax</vt:lpstr>
      <vt:lpstr>Plantagenet Cherokee</vt:lpstr>
      <vt:lpstr>Poor Richard</vt:lpstr>
      <vt:lpstr>Snap ITC</vt:lpstr>
      <vt:lpstr>Stencil</vt:lpstr>
      <vt:lpstr>Swis721 BlkCn BT</vt:lpstr>
      <vt:lpstr>Tahoma</vt:lpstr>
      <vt:lpstr>Times New Roman</vt:lpstr>
      <vt:lpstr>Tw Cen MT Condensed Extra Bold</vt:lpstr>
      <vt:lpstr>Verdana</vt:lpstr>
      <vt:lpstr>Wide Latin</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20012</cp:revision>
  <cp:lastPrinted>2017-08-21T07:09:03Z</cp:lastPrinted>
  <dcterms:created xsi:type="dcterms:W3CDTF">2001-03-12T13:44:53Z</dcterms:created>
  <dcterms:modified xsi:type="dcterms:W3CDTF">2017-08-24T18:06:35Z</dcterms:modified>
</cp:coreProperties>
</file>