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23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317" r:id="rId14"/>
    <p:sldId id="275" r:id="rId15"/>
    <p:sldId id="262" r:id="rId16"/>
    <p:sldId id="276" r:id="rId17"/>
    <p:sldId id="305" r:id="rId18"/>
    <p:sldId id="313" r:id="rId19"/>
    <p:sldId id="324" r:id="rId20"/>
    <p:sldId id="325" r:id="rId21"/>
    <p:sldId id="327" r:id="rId22"/>
    <p:sldId id="326" r:id="rId23"/>
  </p:sldIdLst>
  <p:sldSz cx="10225088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3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CC"/>
    <a:srgbClr val="D60093"/>
    <a:srgbClr val="CCFFFF"/>
    <a:srgbClr val="F9A9AF"/>
    <a:srgbClr val="FFCC99"/>
    <a:srgbClr val="A50021"/>
    <a:srgbClr val="008000"/>
    <a:srgbClr val="FF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5441" autoAdjust="0"/>
  </p:normalViewPr>
  <p:slideViewPr>
    <p:cSldViewPr>
      <p:cViewPr varScale="1">
        <p:scale>
          <a:sx n="86" d="100"/>
          <a:sy n="86" d="100"/>
        </p:scale>
        <p:origin x="1122" y="138"/>
      </p:cViewPr>
      <p:guideLst>
        <p:guide orient="horz" pos="2325"/>
        <p:guide pos="3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2950"/>
            <a:ext cx="52578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 může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16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6883" y="2249491"/>
            <a:ext cx="8691325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3763" y="4102101"/>
            <a:ext cx="7157562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85378" y="642938"/>
            <a:ext cx="2172830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6883" y="642938"/>
            <a:ext cx="6367011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6883" y="642938"/>
            <a:ext cx="8691325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83" y="642938"/>
            <a:ext cx="8691325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8289" y="20907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8289" y="43386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09" y="4651378"/>
            <a:ext cx="8691325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7909" y="3068641"/>
            <a:ext cx="869132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289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90513"/>
            <a:ext cx="9202579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1256" y="1620841"/>
            <a:ext cx="4517658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256" y="2295528"/>
            <a:ext cx="4517658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94598" y="1620841"/>
            <a:ext cx="4519237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94598" y="2295528"/>
            <a:ext cx="4519237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88925"/>
            <a:ext cx="336418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8516" y="288928"/>
            <a:ext cx="5715319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1256" y="1514478"/>
            <a:ext cx="336418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3991" y="5067300"/>
            <a:ext cx="6135053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03991" y="646114"/>
            <a:ext cx="6135053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03991" y="5665788"/>
            <a:ext cx="6135053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883" y="642938"/>
            <a:ext cx="86913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883" y="2090738"/>
            <a:ext cx="8691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884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573" y="6596063"/>
            <a:ext cx="323794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7982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9.emf"/><Relationship Id="rId21" Type="http://schemas.openxmlformats.org/officeDocument/2006/relationships/image" Target="../media/image564.emf"/><Relationship Id="rId34" Type="http://schemas.openxmlformats.org/officeDocument/2006/relationships/image" Target="../media/image577.emf"/><Relationship Id="rId42" Type="http://schemas.openxmlformats.org/officeDocument/2006/relationships/image" Target="../media/image585.emf"/><Relationship Id="rId47" Type="http://schemas.openxmlformats.org/officeDocument/2006/relationships/image" Target="../media/image590.emf"/><Relationship Id="rId50" Type="http://schemas.openxmlformats.org/officeDocument/2006/relationships/image" Target="../media/image593.emf"/><Relationship Id="rId55" Type="http://schemas.openxmlformats.org/officeDocument/2006/relationships/image" Target="../media/image598.emf"/><Relationship Id="rId63" Type="http://schemas.openxmlformats.org/officeDocument/2006/relationships/image" Target="../media/image606.jpg"/><Relationship Id="rId7" Type="http://schemas.openxmlformats.org/officeDocument/2006/relationships/image" Target="../media/image550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9.emf"/><Relationship Id="rId29" Type="http://schemas.openxmlformats.org/officeDocument/2006/relationships/image" Target="../media/image572.emf"/><Relationship Id="rId11" Type="http://schemas.openxmlformats.org/officeDocument/2006/relationships/image" Target="../media/image554.emf"/><Relationship Id="rId24" Type="http://schemas.openxmlformats.org/officeDocument/2006/relationships/image" Target="../media/image567.emf"/><Relationship Id="rId32" Type="http://schemas.openxmlformats.org/officeDocument/2006/relationships/image" Target="../media/image575.emf"/><Relationship Id="rId37" Type="http://schemas.openxmlformats.org/officeDocument/2006/relationships/image" Target="../media/image580.emf"/><Relationship Id="rId40" Type="http://schemas.openxmlformats.org/officeDocument/2006/relationships/image" Target="../media/image583.emf"/><Relationship Id="rId45" Type="http://schemas.openxmlformats.org/officeDocument/2006/relationships/image" Target="../media/image588.emf"/><Relationship Id="rId53" Type="http://schemas.openxmlformats.org/officeDocument/2006/relationships/image" Target="../media/image596.emf"/><Relationship Id="rId58" Type="http://schemas.openxmlformats.org/officeDocument/2006/relationships/image" Target="../media/image601.emf"/><Relationship Id="rId5" Type="http://schemas.openxmlformats.org/officeDocument/2006/relationships/image" Target="../media/image548.emf"/><Relationship Id="rId61" Type="http://schemas.openxmlformats.org/officeDocument/2006/relationships/image" Target="../media/image604.emf"/><Relationship Id="rId19" Type="http://schemas.openxmlformats.org/officeDocument/2006/relationships/image" Target="../media/image562.emf"/><Relationship Id="rId14" Type="http://schemas.openxmlformats.org/officeDocument/2006/relationships/image" Target="../media/image557.emf"/><Relationship Id="rId22" Type="http://schemas.openxmlformats.org/officeDocument/2006/relationships/image" Target="../media/image565.emf"/><Relationship Id="rId27" Type="http://schemas.openxmlformats.org/officeDocument/2006/relationships/image" Target="../media/image570.emf"/><Relationship Id="rId30" Type="http://schemas.openxmlformats.org/officeDocument/2006/relationships/image" Target="../media/image573.emf"/><Relationship Id="rId35" Type="http://schemas.openxmlformats.org/officeDocument/2006/relationships/image" Target="../media/image578.emf"/><Relationship Id="rId43" Type="http://schemas.openxmlformats.org/officeDocument/2006/relationships/image" Target="../media/image586.emf"/><Relationship Id="rId48" Type="http://schemas.openxmlformats.org/officeDocument/2006/relationships/image" Target="../media/image591.emf"/><Relationship Id="rId56" Type="http://schemas.openxmlformats.org/officeDocument/2006/relationships/image" Target="../media/image599.emf"/><Relationship Id="rId64" Type="http://schemas.openxmlformats.org/officeDocument/2006/relationships/image" Target="../media/image607.png"/><Relationship Id="rId8" Type="http://schemas.openxmlformats.org/officeDocument/2006/relationships/image" Target="../media/image551.emf"/><Relationship Id="rId51" Type="http://schemas.openxmlformats.org/officeDocument/2006/relationships/image" Target="../media/image594.emf"/><Relationship Id="rId3" Type="http://schemas.openxmlformats.org/officeDocument/2006/relationships/image" Target="../media/image546.emf"/><Relationship Id="rId12" Type="http://schemas.openxmlformats.org/officeDocument/2006/relationships/image" Target="../media/image555.emf"/><Relationship Id="rId17" Type="http://schemas.openxmlformats.org/officeDocument/2006/relationships/image" Target="../media/image560.emf"/><Relationship Id="rId25" Type="http://schemas.openxmlformats.org/officeDocument/2006/relationships/image" Target="../media/image568.emf"/><Relationship Id="rId33" Type="http://schemas.openxmlformats.org/officeDocument/2006/relationships/image" Target="../media/image576.emf"/><Relationship Id="rId38" Type="http://schemas.openxmlformats.org/officeDocument/2006/relationships/image" Target="../media/image581.emf"/><Relationship Id="rId46" Type="http://schemas.openxmlformats.org/officeDocument/2006/relationships/image" Target="../media/image589.emf"/><Relationship Id="rId59" Type="http://schemas.openxmlformats.org/officeDocument/2006/relationships/image" Target="../media/image602.emf"/><Relationship Id="rId20" Type="http://schemas.openxmlformats.org/officeDocument/2006/relationships/image" Target="../media/image563.emf"/><Relationship Id="rId41" Type="http://schemas.openxmlformats.org/officeDocument/2006/relationships/image" Target="../media/image584.emf"/><Relationship Id="rId54" Type="http://schemas.openxmlformats.org/officeDocument/2006/relationships/image" Target="../media/image597.emf"/><Relationship Id="rId62" Type="http://schemas.openxmlformats.org/officeDocument/2006/relationships/image" Target="../media/image60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9.emf"/><Relationship Id="rId15" Type="http://schemas.openxmlformats.org/officeDocument/2006/relationships/image" Target="../media/image558.emf"/><Relationship Id="rId23" Type="http://schemas.openxmlformats.org/officeDocument/2006/relationships/image" Target="../media/image566.emf"/><Relationship Id="rId28" Type="http://schemas.openxmlformats.org/officeDocument/2006/relationships/image" Target="../media/image571.emf"/><Relationship Id="rId36" Type="http://schemas.openxmlformats.org/officeDocument/2006/relationships/image" Target="../media/image579.emf"/><Relationship Id="rId49" Type="http://schemas.openxmlformats.org/officeDocument/2006/relationships/image" Target="../media/image592.emf"/><Relationship Id="rId57" Type="http://schemas.openxmlformats.org/officeDocument/2006/relationships/image" Target="../media/image600.emf"/><Relationship Id="rId10" Type="http://schemas.openxmlformats.org/officeDocument/2006/relationships/image" Target="../media/image553.emf"/><Relationship Id="rId31" Type="http://schemas.openxmlformats.org/officeDocument/2006/relationships/image" Target="../media/image574.emf"/><Relationship Id="rId44" Type="http://schemas.openxmlformats.org/officeDocument/2006/relationships/image" Target="../media/image587.emf"/><Relationship Id="rId52" Type="http://schemas.openxmlformats.org/officeDocument/2006/relationships/image" Target="../media/image595.emf"/><Relationship Id="rId60" Type="http://schemas.openxmlformats.org/officeDocument/2006/relationships/image" Target="../media/image603.emf"/><Relationship Id="rId65" Type="http://schemas.openxmlformats.org/officeDocument/2006/relationships/image" Target="../media/image608.jpeg"/><Relationship Id="rId4" Type="http://schemas.openxmlformats.org/officeDocument/2006/relationships/image" Target="../media/image547.emf"/><Relationship Id="rId9" Type="http://schemas.openxmlformats.org/officeDocument/2006/relationships/image" Target="../media/image552.emf"/><Relationship Id="rId13" Type="http://schemas.openxmlformats.org/officeDocument/2006/relationships/image" Target="../media/image556.emf"/><Relationship Id="rId18" Type="http://schemas.openxmlformats.org/officeDocument/2006/relationships/image" Target="../media/image561.emf"/><Relationship Id="rId39" Type="http://schemas.openxmlformats.org/officeDocument/2006/relationships/image" Target="../media/image58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3.emf"/><Relationship Id="rId18" Type="http://schemas.openxmlformats.org/officeDocument/2006/relationships/image" Target="../media/image628.emf"/><Relationship Id="rId26" Type="http://schemas.openxmlformats.org/officeDocument/2006/relationships/image" Target="../media/image636.emf"/><Relationship Id="rId39" Type="http://schemas.openxmlformats.org/officeDocument/2006/relationships/image" Target="../media/image649.emf"/><Relationship Id="rId21" Type="http://schemas.openxmlformats.org/officeDocument/2006/relationships/image" Target="../media/image631.emf"/><Relationship Id="rId34" Type="http://schemas.openxmlformats.org/officeDocument/2006/relationships/image" Target="../media/image644.emf"/><Relationship Id="rId42" Type="http://schemas.openxmlformats.org/officeDocument/2006/relationships/image" Target="../media/image651.png"/><Relationship Id="rId7" Type="http://schemas.openxmlformats.org/officeDocument/2006/relationships/image" Target="../media/image617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26.emf"/><Relationship Id="rId20" Type="http://schemas.openxmlformats.org/officeDocument/2006/relationships/image" Target="../media/image630.emf"/><Relationship Id="rId29" Type="http://schemas.openxmlformats.org/officeDocument/2006/relationships/image" Target="../media/image639.emf"/><Relationship Id="rId41" Type="http://schemas.openxmlformats.org/officeDocument/2006/relationships/image" Target="../media/image6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6.emf"/><Relationship Id="rId11" Type="http://schemas.openxmlformats.org/officeDocument/2006/relationships/image" Target="../media/image621.emf"/><Relationship Id="rId24" Type="http://schemas.openxmlformats.org/officeDocument/2006/relationships/image" Target="../media/image634.emf"/><Relationship Id="rId32" Type="http://schemas.openxmlformats.org/officeDocument/2006/relationships/image" Target="../media/image642.emf"/><Relationship Id="rId37" Type="http://schemas.openxmlformats.org/officeDocument/2006/relationships/image" Target="../media/image647.emf"/><Relationship Id="rId40" Type="http://schemas.openxmlformats.org/officeDocument/2006/relationships/image" Target="../media/image650.emf"/><Relationship Id="rId5" Type="http://schemas.openxmlformats.org/officeDocument/2006/relationships/image" Target="../media/image615.emf"/><Relationship Id="rId15" Type="http://schemas.openxmlformats.org/officeDocument/2006/relationships/image" Target="../media/image625.emf"/><Relationship Id="rId23" Type="http://schemas.openxmlformats.org/officeDocument/2006/relationships/image" Target="../media/image633.emf"/><Relationship Id="rId28" Type="http://schemas.openxmlformats.org/officeDocument/2006/relationships/image" Target="../media/image638.emf"/><Relationship Id="rId36" Type="http://schemas.openxmlformats.org/officeDocument/2006/relationships/image" Target="../media/image646.emf"/><Relationship Id="rId10" Type="http://schemas.openxmlformats.org/officeDocument/2006/relationships/image" Target="../media/image620.emf"/><Relationship Id="rId19" Type="http://schemas.openxmlformats.org/officeDocument/2006/relationships/image" Target="../media/image629.emf"/><Relationship Id="rId31" Type="http://schemas.openxmlformats.org/officeDocument/2006/relationships/image" Target="../media/image641.emf"/><Relationship Id="rId4" Type="http://schemas.openxmlformats.org/officeDocument/2006/relationships/image" Target="../media/image614.emf"/><Relationship Id="rId9" Type="http://schemas.openxmlformats.org/officeDocument/2006/relationships/image" Target="../media/image619.emf"/><Relationship Id="rId14" Type="http://schemas.openxmlformats.org/officeDocument/2006/relationships/image" Target="../media/image624.emf"/><Relationship Id="rId22" Type="http://schemas.openxmlformats.org/officeDocument/2006/relationships/image" Target="../media/image632.emf"/><Relationship Id="rId27" Type="http://schemas.openxmlformats.org/officeDocument/2006/relationships/image" Target="../media/image637.emf"/><Relationship Id="rId30" Type="http://schemas.openxmlformats.org/officeDocument/2006/relationships/image" Target="../media/image640.emf"/><Relationship Id="rId35" Type="http://schemas.openxmlformats.org/officeDocument/2006/relationships/image" Target="../media/image645.emf"/><Relationship Id="rId8" Type="http://schemas.openxmlformats.org/officeDocument/2006/relationships/image" Target="../media/image618.emf"/><Relationship Id="rId3" Type="http://schemas.openxmlformats.org/officeDocument/2006/relationships/image" Target="../media/image613.emf"/><Relationship Id="rId12" Type="http://schemas.openxmlformats.org/officeDocument/2006/relationships/image" Target="../media/image622.emf"/><Relationship Id="rId17" Type="http://schemas.openxmlformats.org/officeDocument/2006/relationships/image" Target="../media/image627.emf"/><Relationship Id="rId25" Type="http://schemas.openxmlformats.org/officeDocument/2006/relationships/image" Target="../media/image635.emf"/><Relationship Id="rId33" Type="http://schemas.openxmlformats.org/officeDocument/2006/relationships/image" Target="../media/image643.emf"/><Relationship Id="rId38" Type="http://schemas.openxmlformats.org/officeDocument/2006/relationships/image" Target="../media/image64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emf"/><Relationship Id="rId13" Type="http://schemas.openxmlformats.org/officeDocument/2006/relationships/image" Target="../media/image662.png"/><Relationship Id="rId3" Type="http://schemas.openxmlformats.org/officeDocument/2006/relationships/image" Target="../media/image652.emf"/><Relationship Id="rId7" Type="http://schemas.openxmlformats.org/officeDocument/2006/relationships/image" Target="../media/image656.emf"/><Relationship Id="rId12" Type="http://schemas.openxmlformats.org/officeDocument/2006/relationships/image" Target="../media/image66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5.emf"/><Relationship Id="rId11" Type="http://schemas.openxmlformats.org/officeDocument/2006/relationships/image" Target="../media/image660.emf"/><Relationship Id="rId5" Type="http://schemas.openxmlformats.org/officeDocument/2006/relationships/image" Target="../media/image654.emf"/><Relationship Id="rId10" Type="http://schemas.openxmlformats.org/officeDocument/2006/relationships/image" Target="../media/image659.emf"/><Relationship Id="rId4" Type="http://schemas.openxmlformats.org/officeDocument/2006/relationships/image" Target="../media/image653.emf"/><Relationship Id="rId9" Type="http://schemas.openxmlformats.org/officeDocument/2006/relationships/image" Target="../media/image6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4.png"/><Relationship Id="rId4" Type="http://schemas.openxmlformats.org/officeDocument/2006/relationships/image" Target="../media/image6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6.png"/><Relationship Id="rId2" Type="http://schemas.openxmlformats.org/officeDocument/2006/relationships/image" Target="../media/image66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0.png"/><Relationship Id="rId5" Type="http://schemas.openxmlformats.org/officeDocument/2006/relationships/image" Target="../media/image669.png"/><Relationship Id="rId4" Type="http://schemas.openxmlformats.org/officeDocument/2006/relationships/image" Target="../media/image66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image" Target="../media/image6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emf"/><Relationship Id="rId21" Type="http://schemas.openxmlformats.org/officeDocument/2006/relationships/image" Target="../media/image36.emf"/><Relationship Id="rId42" Type="http://schemas.openxmlformats.org/officeDocument/2006/relationships/image" Target="../media/image57.emf"/><Relationship Id="rId47" Type="http://schemas.openxmlformats.org/officeDocument/2006/relationships/image" Target="../media/image62.emf"/><Relationship Id="rId63" Type="http://schemas.openxmlformats.org/officeDocument/2006/relationships/image" Target="../media/image78.emf"/><Relationship Id="rId68" Type="http://schemas.openxmlformats.org/officeDocument/2006/relationships/image" Target="../media/image83.emf"/><Relationship Id="rId16" Type="http://schemas.openxmlformats.org/officeDocument/2006/relationships/image" Target="../media/image31.emf"/><Relationship Id="rId11" Type="http://schemas.openxmlformats.org/officeDocument/2006/relationships/image" Target="../media/image26.emf"/><Relationship Id="rId32" Type="http://schemas.openxmlformats.org/officeDocument/2006/relationships/image" Target="../media/image47.emf"/><Relationship Id="rId37" Type="http://schemas.openxmlformats.org/officeDocument/2006/relationships/image" Target="../media/image52.emf"/><Relationship Id="rId53" Type="http://schemas.openxmlformats.org/officeDocument/2006/relationships/image" Target="../media/image68.emf"/><Relationship Id="rId58" Type="http://schemas.openxmlformats.org/officeDocument/2006/relationships/image" Target="../media/image73.emf"/><Relationship Id="rId74" Type="http://schemas.openxmlformats.org/officeDocument/2006/relationships/image" Target="../media/image89.emf"/><Relationship Id="rId79" Type="http://schemas.openxmlformats.org/officeDocument/2006/relationships/image" Target="../media/image94.emf"/><Relationship Id="rId5" Type="http://schemas.openxmlformats.org/officeDocument/2006/relationships/image" Target="../media/image20.emf"/><Relationship Id="rId61" Type="http://schemas.openxmlformats.org/officeDocument/2006/relationships/image" Target="../media/image76.emf"/><Relationship Id="rId82" Type="http://schemas.openxmlformats.org/officeDocument/2006/relationships/image" Target="../media/image13.jpeg"/><Relationship Id="rId19" Type="http://schemas.openxmlformats.org/officeDocument/2006/relationships/image" Target="../media/image34.emf"/><Relationship Id="rId14" Type="http://schemas.openxmlformats.org/officeDocument/2006/relationships/image" Target="../media/image29.emf"/><Relationship Id="rId22" Type="http://schemas.openxmlformats.org/officeDocument/2006/relationships/image" Target="../media/image37.emf"/><Relationship Id="rId27" Type="http://schemas.openxmlformats.org/officeDocument/2006/relationships/image" Target="../media/image42.emf"/><Relationship Id="rId30" Type="http://schemas.openxmlformats.org/officeDocument/2006/relationships/image" Target="../media/image45.emf"/><Relationship Id="rId35" Type="http://schemas.openxmlformats.org/officeDocument/2006/relationships/image" Target="../media/image50.emf"/><Relationship Id="rId43" Type="http://schemas.openxmlformats.org/officeDocument/2006/relationships/image" Target="../media/image58.emf"/><Relationship Id="rId48" Type="http://schemas.openxmlformats.org/officeDocument/2006/relationships/image" Target="../media/image63.emf"/><Relationship Id="rId56" Type="http://schemas.openxmlformats.org/officeDocument/2006/relationships/image" Target="../media/image71.emf"/><Relationship Id="rId64" Type="http://schemas.openxmlformats.org/officeDocument/2006/relationships/image" Target="../media/image79.emf"/><Relationship Id="rId69" Type="http://schemas.openxmlformats.org/officeDocument/2006/relationships/image" Target="../media/image84.emf"/><Relationship Id="rId77" Type="http://schemas.openxmlformats.org/officeDocument/2006/relationships/image" Target="../media/image92.emf"/><Relationship Id="rId8" Type="http://schemas.openxmlformats.org/officeDocument/2006/relationships/image" Target="../media/image23.emf"/><Relationship Id="rId51" Type="http://schemas.openxmlformats.org/officeDocument/2006/relationships/image" Target="../media/image66.emf"/><Relationship Id="rId72" Type="http://schemas.openxmlformats.org/officeDocument/2006/relationships/image" Target="../media/image87.emf"/><Relationship Id="rId80" Type="http://schemas.openxmlformats.org/officeDocument/2006/relationships/image" Target="../media/image95.emf"/><Relationship Id="rId3" Type="http://schemas.openxmlformats.org/officeDocument/2006/relationships/image" Target="../media/image18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5" Type="http://schemas.openxmlformats.org/officeDocument/2006/relationships/image" Target="../media/image40.emf"/><Relationship Id="rId33" Type="http://schemas.openxmlformats.org/officeDocument/2006/relationships/image" Target="../media/image48.emf"/><Relationship Id="rId38" Type="http://schemas.openxmlformats.org/officeDocument/2006/relationships/image" Target="../media/image53.emf"/><Relationship Id="rId46" Type="http://schemas.openxmlformats.org/officeDocument/2006/relationships/image" Target="../media/image61.emf"/><Relationship Id="rId59" Type="http://schemas.openxmlformats.org/officeDocument/2006/relationships/image" Target="../media/image74.emf"/><Relationship Id="rId67" Type="http://schemas.openxmlformats.org/officeDocument/2006/relationships/image" Target="../media/image82.emf"/><Relationship Id="rId20" Type="http://schemas.openxmlformats.org/officeDocument/2006/relationships/image" Target="../media/image35.emf"/><Relationship Id="rId41" Type="http://schemas.openxmlformats.org/officeDocument/2006/relationships/image" Target="../media/image56.emf"/><Relationship Id="rId54" Type="http://schemas.openxmlformats.org/officeDocument/2006/relationships/image" Target="../media/image69.emf"/><Relationship Id="rId62" Type="http://schemas.openxmlformats.org/officeDocument/2006/relationships/image" Target="../media/image77.emf"/><Relationship Id="rId70" Type="http://schemas.openxmlformats.org/officeDocument/2006/relationships/image" Target="../media/image85.emf"/><Relationship Id="rId75" Type="http://schemas.openxmlformats.org/officeDocument/2006/relationships/image" Target="../media/image90.emf"/><Relationship Id="rId83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15" Type="http://schemas.openxmlformats.org/officeDocument/2006/relationships/image" Target="../media/image30.emf"/><Relationship Id="rId23" Type="http://schemas.openxmlformats.org/officeDocument/2006/relationships/image" Target="../media/image38.emf"/><Relationship Id="rId28" Type="http://schemas.openxmlformats.org/officeDocument/2006/relationships/image" Target="../media/image43.emf"/><Relationship Id="rId36" Type="http://schemas.openxmlformats.org/officeDocument/2006/relationships/image" Target="../media/image51.emf"/><Relationship Id="rId49" Type="http://schemas.openxmlformats.org/officeDocument/2006/relationships/image" Target="../media/image64.emf"/><Relationship Id="rId57" Type="http://schemas.openxmlformats.org/officeDocument/2006/relationships/image" Target="../media/image72.emf"/><Relationship Id="rId10" Type="http://schemas.openxmlformats.org/officeDocument/2006/relationships/image" Target="../media/image25.emf"/><Relationship Id="rId31" Type="http://schemas.openxmlformats.org/officeDocument/2006/relationships/image" Target="../media/image46.emf"/><Relationship Id="rId44" Type="http://schemas.openxmlformats.org/officeDocument/2006/relationships/image" Target="../media/image59.emf"/><Relationship Id="rId52" Type="http://schemas.openxmlformats.org/officeDocument/2006/relationships/image" Target="../media/image67.emf"/><Relationship Id="rId60" Type="http://schemas.openxmlformats.org/officeDocument/2006/relationships/image" Target="../media/image75.emf"/><Relationship Id="rId65" Type="http://schemas.openxmlformats.org/officeDocument/2006/relationships/image" Target="../media/image80.emf"/><Relationship Id="rId73" Type="http://schemas.openxmlformats.org/officeDocument/2006/relationships/image" Target="../media/image88.emf"/><Relationship Id="rId78" Type="http://schemas.openxmlformats.org/officeDocument/2006/relationships/image" Target="../media/image93.emf"/><Relationship Id="rId81" Type="http://schemas.openxmlformats.org/officeDocument/2006/relationships/image" Target="../media/image96.png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9" Type="http://schemas.openxmlformats.org/officeDocument/2006/relationships/image" Target="../media/image54.emf"/><Relationship Id="rId34" Type="http://schemas.openxmlformats.org/officeDocument/2006/relationships/image" Target="../media/image49.emf"/><Relationship Id="rId50" Type="http://schemas.openxmlformats.org/officeDocument/2006/relationships/image" Target="../media/image65.emf"/><Relationship Id="rId55" Type="http://schemas.openxmlformats.org/officeDocument/2006/relationships/image" Target="../media/image70.emf"/><Relationship Id="rId76" Type="http://schemas.openxmlformats.org/officeDocument/2006/relationships/image" Target="../media/image91.emf"/><Relationship Id="rId7" Type="http://schemas.openxmlformats.org/officeDocument/2006/relationships/image" Target="../media/image22.emf"/><Relationship Id="rId71" Type="http://schemas.openxmlformats.org/officeDocument/2006/relationships/image" Target="../media/image86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4.emf"/><Relationship Id="rId24" Type="http://schemas.openxmlformats.org/officeDocument/2006/relationships/image" Target="../media/image39.emf"/><Relationship Id="rId40" Type="http://schemas.openxmlformats.org/officeDocument/2006/relationships/image" Target="../media/image55.emf"/><Relationship Id="rId45" Type="http://schemas.openxmlformats.org/officeDocument/2006/relationships/image" Target="../media/image60.emf"/><Relationship Id="rId66" Type="http://schemas.openxmlformats.org/officeDocument/2006/relationships/image" Target="../media/image81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emf"/><Relationship Id="rId21" Type="http://schemas.openxmlformats.org/officeDocument/2006/relationships/image" Target="../media/image116.emf"/><Relationship Id="rId42" Type="http://schemas.openxmlformats.org/officeDocument/2006/relationships/image" Target="../media/image137.emf"/><Relationship Id="rId63" Type="http://schemas.openxmlformats.org/officeDocument/2006/relationships/image" Target="../media/image158.emf"/><Relationship Id="rId84" Type="http://schemas.openxmlformats.org/officeDocument/2006/relationships/image" Target="../media/image179.emf"/><Relationship Id="rId138" Type="http://schemas.openxmlformats.org/officeDocument/2006/relationships/image" Target="../media/image233.emf"/><Relationship Id="rId159" Type="http://schemas.openxmlformats.org/officeDocument/2006/relationships/image" Target="../media/image254.emf"/><Relationship Id="rId107" Type="http://schemas.openxmlformats.org/officeDocument/2006/relationships/image" Target="../media/image202.emf"/><Relationship Id="rId11" Type="http://schemas.openxmlformats.org/officeDocument/2006/relationships/image" Target="../media/image106.emf"/><Relationship Id="rId32" Type="http://schemas.openxmlformats.org/officeDocument/2006/relationships/image" Target="../media/image127.emf"/><Relationship Id="rId53" Type="http://schemas.openxmlformats.org/officeDocument/2006/relationships/image" Target="../media/image148.emf"/><Relationship Id="rId74" Type="http://schemas.openxmlformats.org/officeDocument/2006/relationships/image" Target="../media/image169.emf"/><Relationship Id="rId128" Type="http://schemas.openxmlformats.org/officeDocument/2006/relationships/image" Target="../media/image223.emf"/><Relationship Id="rId149" Type="http://schemas.openxmlformats.org/officeDocument/2006/relationships/image" Target="../media/image244.emf"/><Relationship Id="rId5" Type="http://schemas.openxmlformats.org/officeDocument/2006/relationships/image" Target="../media/image100.emf"/><Relationship Id="rId95" Type="http://schemas.openxmlformats.org/officeDocument/2006/relationships/image" Target="../media/image190.emf"/><Relationship Id="rId160" Type="http://schemas.openxmlformats.org/officeDocument/2006/relationships/image" Target="../media/image255.emf"/><Relationship Id="rId22" Type="http://schemas.openxmlformats.org/officeDocument/2006/relationships/image" Target="../media/image117.emf"/><Relationship Id="rId43" Type="http://schemas.openxmlformats.org/officeDocument/2006/relationships/image" Target="../media/image138.emf"/><Relationship Id="rId64" Type="http://schemas.openxmlformats.org/officeDocument/2006/relationships/image" Target="../media/image159.emf"/><Relationship Id="rId118" Type="http://schemas.openxmlformats.org/officeDocument/2006/relationships/image" Target="../media/image213.emf"/><Relationship Id="rId139" Type="http://schemas.openxmlformats.org/officeDocument/2006/relationships/image" Target="../media/image234.emf"/><Relationship Id="rId85" Type="http://schemas.openxmlformats.org/officeDocument/2006/relationships/image" Target="../media/image180.emf"/><Relationship Id="rId150" Type="http://schemas.openxmlformats.org/officeDocument/2006/relationships/image" Target="../media/image245.emf"/><Relationship Id="rId12" Type="http://schemas.openxmlformats.org/officeDocument/2006/relationships/image" Target="../media/image107.emf"/><Relationship Id="rId17" Type="http://schemas.openxmlformats.org/officeDocument/2006/relationships/image" Target="../media/image112.emf"/><Relationship Id="rId33" Type="http://schemas.openxmlformats.org/officeDocument/2006/relationships/image" Target="../media/image128.emf"/><Relationship Id="rId38" Type="http://schemas.openxmlformats.org/officeDocument/2006/relationships/image" Target="../media/image133.emf"/><Relationship Id="rId59" Type="http://schemas.openxmlformats.org/officeDocument/2006/relationships/image" Target="../media/image154.emf"/><Relationship Id="rId103" Type="http://schemas.openxmlformats.org/officeDocument/2006/relationships/image" Target="../media/image198.emf"/><Relationship Id="rId108" Type="http://schemas.openxmlformats.org/officeDocument/2006/relationships/image" Target="../media/image203.emf"/><Relationship Id="rId124" Type="http://schemas.openxmlformats.org/officeDocument/2006/relationships/image" Target="../media/image219.emf"/><Relationship Id="rId129" Type="http://schemas.openxmlformats.org/officeDocument/2006/relationships/image" Target="../media/image224.emf"/><Relationship Id="rId54" Type="http://schemas.openxmlformats.org/officeDocument/2006/relationships/image" Target="../media/image149.emf"/><Relationship Id="rId70" Type="http://schemas.openxmlformats.org/officeDocument/2006/relationships/image" Target="../media/image165.emf"/><Relationship Id="rId75" Type="http://schemas.openxmlformats.org/officeDocument/2006/relationships/image" Target="../media/image170.emf"/><Relationship Id="rId91" Type="http://schemas.openxmlformats.org/officeDocument/2006/relationships/image" Target="../media/image186.emf"/><Relationship Id="rId96" Type="http://schemas.openxmlformats.org/officeDocument/2006/relationships/image" Target="../media/image191.emf"/><Relationship Id="rId140" Type="http://schemas.openxmlformats.org/officeDocument/2006/relationships/image" Target="../media/image235.emf"/><Relationship Id="rId145" Type="http://schemas.openxmlformats.org/officeDocument/2006/relationships/image" Target="../media/image240.emf"/><Relationship Id="rId161" Type="http://schemas.openxmlformats.org/officeDocument/2006/relationships/image" Target="../media/image25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emf"/><Relationship Id="rId23" Type="http://schemas.openxmlformats.org/officeDocument/2006/relationships/image" Target="../media/image118.emf"/><Relationship Id="rId28" Type="http://schemas.openxmlformats.org/officeDocument/2006/relationships/image" Target="../media/image123.emf"/><Relationship Id="rId49" Type="http://schemas.openxmlformats.org/officeDocument/2006/relationships/image" Target="../media/image144.emf"/><Relationship Id="rId114" Type="http://schemas.openxmlformats.org/officeDocument/2006/relationships/image" Target="../media/image209.emf"/><Relationship Id="rId119" Type="http://schemas.openxmlformats.org/officeDocument/2006/relationships/image" Target="../media/image214.emf"/><Relationship Id="rId44" Type="http://schemas.openxmlformats.org/officeDocument/2006/relationships/image" Target="../media/image139.emf"/><Relationship Id="rId60" Type="http://schemas.openxmlformats.org/officeDocument/2006/relationships/image" Target="../media/image155.emf"/><Relationship Id="rId65" Type="http://schemas.openxmlformats.org/officeDocument/2006/relationships/image" Target="../media/image160.emf"/><Relationship Id="rId81" Type="http://schemas.openxmlformats.org/officeDocument/2006/relationships/image" Target="../media/image176.emf"/><Relationship Id="rId86" Type="http://schemas.openxmlformats.org/officeDocument/2006/relationships/image" Target="../media/image181.emf"/><Relationship Id="rId130" Type="http://schemas.openxmlformats.org/officeDocument/2006/relationships/image" Target="../media/image225.emf"/><Relationship Id="rId135" Type="http://schemas.openxmlformats.org/officeDocument/2006/relationships/image" Target="../media/image230.emf"/><Relationship Id="rId151" Type="http://schemas.openxmlformats.org/officeDocument/2006/relationships/image" Target="../media/image246.emf"/><Relationship Id="rId156" Type="http://schemas.openxmlformats.org/officeDocument/2006/relationships/image" Target="../media/image251.emf"/><Relationship Id="rId13" Type="http://schemas.openxmlformats.org/officeDocument/2006/relationships/image" Target="../media/image108.emf"/><Relationship Id="rId18" Type="http://schemas.openxmlformats.org/officeDocument/2006/relationships/image" Target="../media/image113.emf"/><Relationship Id="rId39" Type="http://schemas.openxmlformats.org/officeDocument/2006/relationships/image" Target="../media/image134.emf"/><Relationship Id="rId109" Type="http://schemas.openxmlformats.org/officeDocument/2006/relationships/image" Target="../media/image204.emf"/><Relationship Id="rId34" Type="http://schemas.openxmlformats.org/officeDocument/2006/relationships/image" Target="../media/image129.emf"/><Relationship Id="rId50" Type="http://schemas.openxmlformats.org/officeDocument/2006/relationships/image" Target="../media/image145.emf"/><Relationship Id="rId55" Type="http://schemas.openxmlformats.org/officeDocument/2006/relationships/image" Target="../media/image150.emf"/><Relationship Id="rId76" Type="http://schemas.openxmlformats.org/officeDocument/2006/relationships/image" Target="../media/image171.emf"/><Relationship Id="rId97" Type="http://schemas.openxmlformats.org/officeDocument/2006/relationships/image" Target="../media/image192.emf"/><Relationship Id="rId104" Type="http://schemas.openxmlformats.org/officeDocument/2006/relationships/image" Target="../media/image199.emf"/><Relationship Id="rId120" Type="http://schemas.openxmlformats.org/officeDocument/2006/relationships/image" Target="../media/image215.emf"/><Relationship Id="rId125" Type="http://schemas.openxmlformats.org/officeDocument/2006/relationships/image" Target="../media/image220.emf"/><Relationship Id="rId141" Type="http://schemas.openxmlformats.org/officeDocument/2006/relationships/image" Target="../media/image236.emf"/><Relationship Id="rId146" Type="http://schemas.openxmlformats.org/officeDocument/2006/relationships/image" Target="../media/image241.emf"/><Relationship Id="rId7" Type="http://schemas.openxmlformats.org/officeDocument/2006/relationships/image" Target="../media/image102.emf"/><Relationship Id="rId71" Type="http://schemas.openxmlformats.org/officeDocument/2006/relationships/image" Target="../media/image166.emf"/><Relationship Id="rId92" Type="http://schemas.openxmlformats.org/officeDocument/2006/relationships/image" Target="../media/image187.emf"/><Relationship Id="rId162" Type="http://schemas.openxmlformats.org/officeDocument/2006/relationships/image" Target="../media/image257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24.emf"/><Relationship Id="rId24" Type="http://schemas.openxmlformats.org/officeDocument/2006/relationships/image" Target="../media/image119.emf"/><Relationship Id="rId40" Type="http://schemas.openxmlformats.org/officeDocument/2006/relationships/image" Target="../media/image135.emf"/><Relationship Id="rId45" Type="http://schemas.openxmlformats.org/officeDocument/2006/relationships/image" Target="../media/image140.emf"/><Relationship Id="rId66" Type="http://schemas.openxmlformats.org/officeDocument/2006/relationships/image" Target="../media/image161.emf"/><Relationship Id="rId87" Type="http://schemas.openxmlformats.org/officeDocument/2006/relationships/image" Target="../media/image182.emf"/><Relationship Id="rId110" Type="http://schemas.openxmlformats.org/officeDocument/2006/relationships/image" Target="../media/image205.emf"/><Relationship Id="rId115" Type="http://schemas.openxmlformats.org/officeDocument/2006/relationships/image" Target="../media/image210.emf"/><Relationship Id="rId131" Type="http://schemas.openxmlformats.org/officeDocument/2006/relationships/image" Target="../media/image226.emf"/><Relationship Id="rId136" Type="http://schemas.openxmlformats.org/officeDocument/2006/relationships/image" Target="../media/image231.emf"/><Relationship Id="rId157" Type="http://schemas.openxmlformats.org/officeDocument/2006/relationships/image" Target="../media/image252.emf"/><Relationship Id="rId61" Type="http://schemas.openxmlformats.org/officeDocument/2006/relationships/image" Target="../media/image156.emf"/><Relationship Id="rId82" Type="http://schemas.openxmlformats.org/officeDocument/2006/relationships/image" Target="../media/image177.emf"/><Relationship Id="rId152" Type="http://schemas.openxmlformats.org/officeDocument/2006/relationships/image" Target="../media/image247.emf"/><Relationship Id="rId19" Type="http://schemas.openxmlformats.org/officeDocument/2006/relationships/image" Target="../media/image114.emf"/><Relationship Id="rId14" Type="http://schemas.openxmlformats.org/officeDocument/2006/relationships/image" Target="../media/image109.emf"/><Relationship Id="rId30" Type="http://schemas.openxmlformats.org/officeDocument/2006/relationships/image" Target="../media/image125.emf"/><Relationship Id="rId35" Type="http://schemas.openxmlformats.org/officeDocument/2006/relationships/image" Target="../media/image130.emf"/><Relationship Id="rId56" Type="http://schemas.openxmlformats.org/officeDocument/2006/relationships/image" Target="../media/image151.emf"/><Relationship Id="rId77" Type="http://schemas.openxmlformats.org/officeDocument/2006/relationships/image" Target="../media/image172.emf"/><Relationship Id="rId100" Type="http://schemas.openxmlformats.org/officeDocument/2006/relationships/image" Target="../media/image195.emf"/><Relationship Id="rId105" Type="http://schemas.openxmlformats.org/officeDocument/2006/relationships/image" Target="../media/image200.emf"/><Relationship Id="rId126" Type="http://schemas.openxmlformats.org/officeDocument/2006/relationships/image" Target="../media/image221.emf"/><Relationship Id="rId147" Type="http://schemas.openxmlformats.org/officeDocument/2006/relationships/image" Target="../media/image242.emf"/><Relationship Id="rId8" Type="http://schemas.openxmlformats.org/officeDocument/2006/relationships/image" Target="../media/image103.emf"/><Relationship Id="rId51" Type="http://schemas.openxmlformats.org/officeDocument/2006/relationships/image" Target="../media/image146.emf"/><Relationship Id="rId72" Type="http://schemas.openxmlformats.org/officeDocument/2006/relationships/image" Target="../media/image167.emf"/><Relationship Id="rId93" Type="http://schemas.openxmlformats.org/officeDocument/2006/relationships/image" Target="../media/image188.emf"/><Relationship Id="rId98" Type="http://schemas.openxmlformats.org/officeDocument/2006/relationships/image" Target="../media/image193.emf"/><Relationship Id="rId121" Type="http://schemas.openxmlformats.org/officeDocument/2006/relationships/image" Target="../media/image216.emf"/><Relationship Id="rId142" Type="http://schemas.openxmlformats.org/officeDocument/2006/relationships/image" Target="../media/image237.emf"/><Relationship Id="rId163" Type="http://schemas.openxmlformats.org/officeDocument/2006/relationships/image" Target="../media/image258.emf"/><Relationship Id="rId3" Type="http://schemas.openxmlformats.org/officeDocument/2006/relationships/image" Target="../media/image98.emf"/><Relationship Id="rId25" Type="http://schemas.openxmlformats.org/officeDocument/2006/relationships/image" Target="../media/image120.emf"/><Relationship Id="rId46" Type="http://schemas.openxmlformats.org/officeDocument/2006/relationships/image" Target="../media/image141.emf"/><Relationship Id="rId67" Type="http://schemas.openxmlformats.org/officeDocument/2006/relationships/image" Target="../media/image162.emf"/><Relationship Id="rId116" Type="http://schemas.openxmlformats.org/officeDocument/2006/relationships/image" Target="../media/image211.emf"/><Relationship Id="rId137" Type="http://schemas.openxmlformats.org/officeDocument/2006/relationships/image" Target="../media/image232.emf"/><Relationship Id="rId158" Type="http://schemas.openxmlformats.org/officeDocument/2006/relationships/image" Target="../media/image253.emf"/><Relationship Id="rId20" Type="http://schemas.openxmlformats.org/officeDocument/2006/relationships/image" Target="../media/image115.emf"/><Relationship Id="rId41" Type="http://schemas.openxmlformats.org/officeDocument/2006/relationships/image" Target="../media/image136.emf"/><Relationship Id="rId62" Type="http://schemas.openxmlformats.org/officeDocument/2006/relationships/image" Target="../media/image157.emf"/><Relationship Id="rId83" Type="http://schemas.openxmlformats.org/officeDocument/2006/relationships/image" Target="../media/image178.emf"/><Relationship Id="rId88" Type="http://schemas.openxmlformats.org/officeDocument/2006/relationships/image" Target="../media/image183.emf"/><Relationship Id="rId111" Type="http://schemas.openxmlformats.org/officeDocument/2006/relationships/image" Target="../media/image206.emf"/><Relationship Id="rId132" Type="http://schemas.openxmlformats.org/officeDocument/2006/relationships/image" Target="../media/image227.emf"/><Relationship Id="rId153" Type="http://schemas.openxmlformats.org/officeDocument/2006/relationships/image" Target="../media/image248.emf"/><Relationship Id="rId15" Type="http://schemas.openxmlformats.org/officeDocument/2006/relationships/image" Target="../media/image110.emf"/><Relationship Id="rId36" Type="http://schemas.openxmlformats.org/officeDocument/2006/relationships/image" Target="../media/image131.emf"/><Relationship Id="rId57" Type="http://schemas.openxmlformats.org/officeDocument/2006/relationships/image" Target="../media/image152.emf"/><Relationship Id="rId106" Type="http://schemas.openxmlformats.org/officeDocument/2006/relationships/image" Target="../media/image201.emf"/><Relationship Id="rId127" Type="http://schemas.openxmlformats.org/officeDocument/2006/relationships/image" Target="../media/image222.emf"/><Relationship Id="rId10" Type="http://schemas.openxmlformats.org/officeDocument/2006/relationships/image" Target="../media/image105.emf"/><Relationship Id="rId31" Type="http://schemas.openxmlformats.org/officeDocument/2006/relationships/image" Target="../media/image126.emf"/><Relationship Id="rId52" Type="http://schemas.openxmlformats.org/officeDocument/2006/relationships/image" Target="../media/image147.emf"/><Relationship Id="rId73" Type="http://schemas.openxmlformats.org/officeDocument/2006/relationships/image" Target="../media/image168.emf"/><Relationship Id="rId78" Type="http://schemas.openxmlformats.org/officeDocument/2006/relationships/image" Target="../media/image173.emf"/><Relationship Id="rId94" Type="http://schemas.openxmlformats.org/officeDocument/2006/relationships/image" Target="../media/image189.emf"/><Relationship Id="rId99" Type="http://schemas.openxmlformats.org/officeDocument/2006/relationships/image" Target="../media/image194.emf"/><Relationship Id="rId101" Type="http://schemas.openxmlformats.org/officeDocument/2006/relationships/image" Target="../media/image196.emf"/><Relationship Id="rId122" Type="http://schemas.openxmlformats.org/officeDocument/2006/relationships/image" Target="../media/image217.emf"/><Relationship Id="rId143" Type="http://schemas.openxmlformats.org/officeDocument/2006/relationships/image" Target="../media/image238.emf"/><Relationship Id="rId148" Type="http://schemas.openxmlformats.org/officeDocument/2006/relationships/image" Target="../media/image243.emf"/><Relationship Id="rId164" Type="http://schemas.openxmlformats.org/officeDocument/2006/relationships/image" Target="../media/image259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Relationship Id="rId26" Type="http://schemas.openxmlformats.org/officeDocument/2006/relationships/image" Target="../media/image121.emf"/><Relationship Id="rId47" Type="http://schemas.openxmlformats.org/officeDocument/2006/relationships/image" Target="../media/image142.emf"/><Relationship Id="rId68" Type="http://schemas.openxmlformats.org/officeDocument/2006/relationships/image" Target="../media/image163.emf"/><Relationship Id="rId89" Type="http://schemas.openxmlformats.org/officeDocument/2006/relationships/image" Target="../media/image184.emf"/><Relationship Id="rId112" Type="http://schemas.openxmlformats.org/officeDocument/2006/relationships/image" Target="../media/image207.emf"/><Relationship Id="rId133" Type="http://schemas.openxmlformats.org/officeDocument/2006/relationships/image" Target="../media/image228.emf"/><Relationship Id="rId154" Type="http://schemas.openxmlformats.org/officeDocument/2006/relationships/image" Target="../media/image249.emf"/><Relationship Id="rId16" Type="http://schemas.openxmlformats.org/officeDocument/2006/relationships/image" Target="../media/image111.emf"/><Relationship Id="rId37" Type="http://schemas.openxmlformats.org/officeDocument/2006/relationships/image" Target="../media/image132.emf"/><Relationship Id="rId58" Type="http://schemas.openxmlformats.org/officeDocument/2006/relationships/image" Target="../media/image153.emf"/><Relationship Id="rId79" Type="http://schemas.openxmlformats.org/officeDocument/2006/relationships/image" Target="../media/image174.emf"/><Relationship Id="rId102" Type="http://schemas.openxmlformats.org/officeDocument/2006/relationships/image" Target="../media/image197.emf"/><Relationship Id="rId123" Type="http://schemas.openxmlformats.org/officeDocument/2006/relationships/image" Target="../media/image218.emf"/><Relationship Id="rId144" Type="http://schemas.openxmlformats.org/officeDocument/2006/relationships/image" Target="../media/image239.emf"/><Relationship Id="rId90" Type="http://schemas.openxmlformats.org/officeDocument/2006/relationships/image" Target="../media/image185.emf"/><Relationship Id="rId27" Type="http://schemas.openxmlformats.org/officeDocument/2006/relationships/image" Target="../media/image122.emf"/><Relationship Id="rId48" Type="http://schemas.openxmlformats.org/officeDocument/2006/relationships/image" Target="../media/image143.emf"/><Relationship Id="rId69" Type="http://schemas.openxmlformats.org/officeDocument/2006/relationships/image" Target="../media/image164.emf"/><Relationship Id="rId113" Type="http://schemas.openxmlformats.org/officeDocument/2006/relationships/image" Target="../media/image208.emf"/><Relationship Id="rId134" Type="http://schemas.openxmlformats.org/officeDocument/2006/relationships/image" Target="../media/image229.emf"/><Relationship Id="rId80" Type="http://schemas.openxmlformats.org/officeDocument/2006/relationships/image" Target="../media/image175.emf"/><Relationship Id="rId155" Type="http://schemas.openxmlformats.org/officeDocument/2006/relationships/image" Target="../media/image250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3.emf"/><Relationship Id="rId21" Type="http://schemas.openxmlformats.org/officeDocument/2006/relationships/image" Target="../media/image278.emf"/><Relationship Id="rId42" Type="http://schemas.openxmlformats.org/officeDocument/2006/relationships/image" Target="../media/image299.emf"/><Relationship Id="rId47" Type="http://schemas.openxmlformats.org/officeDocument/2006/relationships/image" Target="../media/image304.emf"/><Relationship Id="rId63" Type="http://schemas.openxmlformats.org/officeDocument/2006/relationships/image" Target="../media/image320.emf"/><Relationship Id="rId68" Type="http://schemas.openxmlformats.org/officeDocument/2006/relationships/image" Target="../media/image32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3.emf"/><Relationship Id="rId29" Type="http://schemas.openxmlformats.org/officeDocument/2006/relationships/image" Target="../media/image286.emf"/><Relationship Id="rId11" Type="http://schemas.openxmlformats.org/officeDocument/2006/relationships/image" Target="../media/image268.emf"/><Relationship Id="rId24" Type="http://schemas.openxmlformats.org/officeDocument/2006/relationships/image" Target="../media/image281.emf"/><Relationship Id="rId32" Type="http://schemas.openxmlformats.org/officeDocument/2006/relationships/image" Target="../media/image289.emf"/><Relationship Id="rId37" Type="http://schemas.openxmlformats.org/officeDocument/2006/relationships/image" Target="../media/image294.emf"/><Relationship Id="rId40" Type="http://schemas.openxmlformats.org/officeDocument/2006/relationships/image" Target="../media/image297.emf"/><Relationship Id="rId45" Type="http://schemas.openxmlformats.org/officeDocument/2006/relationships/image" Target="../media/image302.emf"/><Relationship Id="rId53" Type="http://schemas.openxmlformats.org/officeDocument/2006/relationships/image" Target="../media/image310.emf"/><Relationship Id="rId58" Type="http://schemas.openxmlformats.org/officeDocument/2006/relationships/image" Target="../media/image315.emf"/><Relationship Id="rId66" Type="http://schemas.openxmlformats.org/officeDocument/2006/relationships/image" Target="../media/image323.emf"/><Relationship Id="rId74" Type="http://schemas.openxmlformats.org/officeDocument/2006/relationships/image" Target="../media/image331.emf"/><Relationship Id="rId5" Type="http://schemas.openxmlformats.org/officeDocument/2006/relationships/image" Target="../media/image262.emf"/><Relationship Id="rId61" Type="http://schemas.openxmlformats.org/officeDocument/2006/relationships/image" Target="../media/image318.emf"/><Relationship Id="rId19" Type="http://schemas.openxmlformats.org/officeDocument/2006/relationships/image" Target="../media/image276.emf"/><Relationship Id="rId14" Type="http://schemas.openxmlformats.org/officeDocument/2006/relationships/image" Target="../media/image271.emf"/><Relationship Id="rId22" Type="http://schemas.openxmlformats.org/officeDocument/2006/relationships/image" Target="../media/image279.emf"/><Relationship Id="rId27" Type="http://schemas.openxmlformats.org/officeDocument/2006/relationships/image" Target="../media/image284.emf"/><Relationship Id="rId30" Type="http://schemas.openxmlformats.org/officeDocument/2006/relationships/image" Target="../media/image287.emf"/><Relationship Id="rId35" Type="http://schemas.openxmlformats.org/officeDocument/2006/relationships/image" Target="../media/image292.emf"/><Relationship Id="rId43" Type="http://schemas.openxmlformats.org/officeDocument/2006/relationships/image" Target="../media/image300.emf"/><Relationship Id="rId48" Type="http://schemas.openxmlformats.org/officeDocument/2006/relationships/image" Target="../media/image305.emf"/><Relationship Id="rId56" Type="http://schemas.openxmlformats.org/officeDocument/2006/relationships/image" Target="../media/image313.emf"/><Relationship Id="rId64" Type="http://schemas.openxmlformats.org/officeDocument/2006/relationships/image" Target="../media/image321.emf"/><Relationship Id="rId69" Type="http://schemas.openxmlformats.org/officeDocument/2006/relationships/image" Target="../media/image326.emf"/><Relationship Id="rId8" Type="http://schemas.openxmlformats.org/officeDocument/2006/relationships/image" Target="../media/image265.emf"/><Relationship Id="rId51" Type="http://schemas.openxmlformats.org/officeDocument/2006/relationships/image" Target="../media/image308.emf"/><Relationship Id="rId72" Type="http://schemas.openxmlformats.org/officeDocument/2006/relationships/image" Target="../media/image329.emf"/><Relationship Id="rId3" Type="http://schemas.openxmlformats.org/officeDocument/2006/relationships/image" Target="../media/image260.emf"/><Relationship Id="rId12" Type="http://schemas.openxmlformats.org/officeDocument/2006/relationships/image" Target="../media/image269.emf"/><Relationship Id="rId17" Type="http://schemas.openxmlformats.org/officeDocument/2006/relationships/image" Target="../media/image274.emf"/><Relationship Id="rId25" Type="http://schemas.openxmlformats.org/officeDocument/2006/relationships/image" Target="../media/image282.emf"/><Relationship Id="rId33" Type="http://schemas.openxmlformats.org/officeDocument/2006/relationships/image" Target="../media/image290.emf"/><Relationship Id="rId38" Type="http://schemas.openxmlformats.org/officeDocument/2006/relationships/image" Target="../media/image295.emf"/><Relationship Id="rId46" Type="http://schemas.openxmlformats.org/officeDocument/2006/relationships/image" Target="../media/image303.emf"/><Relationship Id="rId59" Type="http://schemas.openxmlformats.org/officeDocument/2006/relationships/image" Target="../media/image316.emf"/><Relationship Id="rId67" Type="http://schemas.openxmlformats.org/officeDocument/2006/relationships/image" Target="../media/image324.emf"/><Relationship Id="rId20" Type="http://schemas.openxmlformats.org/officeDocument/2006/relationships/image" Target="../media/image277.emf"/><Relationship Id="rId41" Type="http://schemas.openxmlformats.org/officeDocument/2006/relationships/image" Target="../media/image298.emf"/><Relationship Id="rId54" Type="http://schemas.openxmlformats.org/officeDocument/2006/relationships/image" Target="../media/image311.emf"/><Relationship Id="rId62" Type="http://schemas.openxmlformats.org/officeDocument/2006/relationships/image" Target="../media/image319.emf"/><Relationship Id="rId70" Type="http://schemas.openxmlformats.org/officeDocument/2006/relationships/image" Target="../media/image32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3.emf"/><Relationship Id="rId15" Type="http://schemas.openxmlformats.org/officeDocument/2006/relationships/image" Target="../media/image272.emf"/><Relationship Id="rId23" Type="http://schemas.openxmlformats.org/officeDocument/2006/relationships/image" Target="../media/image280.emf"/><Relationship Id="rId28" Type="http://schemas.openxmlformats.org/officeDocument/2006/relationships/image" Target="../media/image285.emf"/><Relationship Id="rId36" Type="http://schemas.openxmlformats.org/officeDocument/2006/relationships/image" Target="../media/image293.emf"/><Relationship Id="rId49" Type="http://schemas.openxmlformats.org/officeDocument/2006/relationships/image" Target="../media/image306.emf"/><Relationship Id="rId57" Type="http://schemas.openxmlformats.org/officeDocument/2006/relationships/image" Target="../media/image314.emf"/><Relationship Id="rId10" Type="http://schemas.openxmlformats.org/officeDocument/2006/relationships/image" Target="../media/image267.emf"/><Relationship Id="rId31" Type="http://schemas.openxmlformats.org/officeDocument/2006/relationships/image" Target="../media/image288.emf"/><Relationship Id="rId44" Type="http://schemas.openxmlformats.org/officeDocument/2006/relationships/image" Target="../media/image301.emf"/><Relationship Id="rId52" Type="http://schemas.openxmlformats.org/officeDocument/2006/relationships/image" Target="../media/image309.emf"/><Relationship Id="rId60" Type="http://schemas.openxmlformats.org/officeDocument/2006/relationships/image" Target="../media/image317.emf"/><Relationship Id="rId65" Type="http://schemas.openxmlformats.org/officeDocument/2006/relationships/image" Target="../media/image322.emf"/><Relationship Id="rId73" Type="http://schemas.openxmlformats.org/officeDocument/2006/relationships/image" Target="../media/image330.emf"/><Relationship Id="rId4" Type="http://schemas.openxmlformats.org/officeDocument/2006/relationships/image" Target="../media/image261.emf"/><Relationship Id="rId9" Type="http://schemas.openxmlformats.org/officeDocument/2006/relationships/image" Target="../media/image266.emf"/><Relationship Id="rId13" Type="http://schemas.openxmlformats.org/officeDocument/2006/relationships/image" Target="../media/image270.emf"/><Relationship Id="rId18" Type="http://schemas.openxmlformats.org/officeDocument/2006/relationships/image" Target="../media/image275.emf"/><Relationship Id="rId39" Type="http://schemas.openxmlformats.org/officeDocument/2006/relationships/image" Target="../media/image296.emf"/><Relationship Id="rId34" Type="http://schemas.openxmlformats.org/officeDocument/2006/relationships/image" Target="../media/image291.emf"/><Relationship Id="rId50" Type="http://schemas.openxmlformats.org/officeDocument/2006/relationships/image" Target="../media/image307.emf"/><Relationship Id="rId55" Type="http://schemas.openxmlformats.org/officeDocument/2006/relationships/image" Target="../media/image312.emf"/><Relationship Id="rId7" Type="http://schemas.openxmlformats.org/officeDocument/2006/relationships/image" Target="../media/image264.emf"/><Relationship Id="rId71" Type="http://schemas.openxmlformats.org/officeDocument/2006/relationships/image" Target="../media/image328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5.emf"/><Relationship Id="rId21" Type="http://schemas.openxmlformats.org/officeDocument/2006/relationships/image" Target="../media/image350.emf"/><Relationship Id="rId42" Type="http://schemas.openxmlformats.org/officeDocument/2006/relationships/image" Target="../media/image371.emf"/><Relationship Id="rId47" Type="http://schemas.openxmlformats.org/officeDocument/2006/relationships/image" Target="../media/image376.emf"/><Relationship Id="rId63" Type="http://schemas.openxmlformats.org/officeDocument/2006/relationships/image" Target="../media/image392.emf"/><Relationship Id="rId68" Type="http://schemas.openxmlformats.org/officeDocument/2006/relationships/image" Target="../media/image397.emf"/><Relationship Id="rId84" Type="http://schemas.openxmlformats.org/officeDocument/2006/relationships/image" Target="../media/image413.emf"/><Relationship Id="rId89" Type="http://schemas.openxmlformats.org/officeDocument/2006/relationships/image" Target="../media/image418.emf"/><Relationship Id="rId16" Type="http://schemas.openxmlformats.org/officeDocument/2006/relationships/image" Target="../media/image345.emf"/><Relationship Id="rId107" Type="http://schemas.openxmlformats.org/officeDocument/2006/relationships/image" Target="../media/image436.emf"/><Relationship Id="rId11" Type="http://schemas.openxmlformats.org/officeDocument/2006/relationships/image" Target="../media/image340.emf"/><Relationship Id="rId32" Type="http://schemas.openxmlformats.org/officeDocument/2006/relationships/image" Target="../media/image361.emf"/><Relationship Id="rId37" Type="http://schemas.openxmlformats.org/officeDocument/2006/relationships/image" Target="../media/image366.emf"/><Relationship Id="rId53" Type="http://schemas.openxmlformats.org/officeDocument/2006/relationships/image" Target="../media/image382.emf"/><Relationship Id="rId58" Type="http://schemas.openxmlformats.org/officeDocument/2006/relationships/image" Target="../media/image387.emf"/><Relationship Id="rId74" Type="http://schemas.openxmlformats.org/officeDocument/2006/relationships/image" Target="../media/image403.emf"/><Relationship Id="rId79" Type="http://schemas.openxmlformats.org/officeDocument/2006/relationships/image" Target="../media/image408.emf"/><Relationship Id="rId102" Type="http://schemas.openxmlformats.org/officeDocument/2006/relationships/image" Target="../media/image431.emf"/><Relationship Id="rId5" Type="http://schemas.openxmlformats.org/officeDocument/2006/relationships/image" Target="../media/image334.emf"/><Relationship Id="rId90" Type="http://schemas.openxmlformats.org/officeDocument/2006/relationships/image" Target="../media/image419.emf"/><Relationship Id="rId95" Type="http://schemas.openxmlformats.org/officeDocument/2006/relationships/image" Target="../media/image424.emf"/><Relationship Id="rId22" Type="http://schemas.openxmlformats.org/officeDocument/2006/relationships/image" Target="../media/image351.emf"/><Relationship Id="rId27" Type="http://schemas.openxmlformats.org/officeDocument/2006/relationships/image" Target="../media/image356.emf"/><Relationship Id="rId43" Type="http://schemas.openxmlformats.org/officeDocument/2006/relationships/image" Target="../media/image372.emf"/><Relationship Id="rId48" Type="http://schemas.openxmlformats.org/officeDocument/2006/relationships/image" Target="../media/image377.emf"/><Relationship Id="rId64" Type="http://schemas.openxmlformats.org/officeDocument/2006/relationships/image" Target="../media/image393.emf"/><Relationship Id="rId69" Type="http://schemas.openxmlformats.org/officeDocument/2006/relationships/image" Target="../media/image398.emf"/><Relationship Id="rId80" Type="http://schemas.openxmlformats.org/officeDocument/2006/relationships/image" Target="../media/image409.emf"/><Relationship Id="rId85" Type="http://schemas.openxmlformats.org/officeDocument/2006/relationships/image" Target="../media/image414.emf"/><Relationship Id="rId12" Type="http://schemas.openxmlformats.org/officeDocument/2006/relationships/image" Target="../media/image341.emf"/><Relationship Id="rId17" Type="http://schemas.openxmlformats.org/officeDocument/2006/relationships/image" Target="../media/image346.emf"/><Relationship Id="rId33" Type="http://schemas.openxmlformats.org/officeDocument/2006/relationships/image" Target="../media/image362.emf"/><Relationship Id="rId38" Type="http://schemas.openxmlformats.org/officeDocument/2006/relationships/image" Target="../media/image367.emf"/><Relationship Id="rId59" Type="http://schemas.openxmlformats.org/officeDocument/2006/relationships/image" Target="../media/image388.emf"/><Relationship Id="rId103" Type="http://schemas.openxmlformats.org/officeDocument/2006/relationships/image" Target="../media/image432.emf"/><Relationship Id="rId108" Type="http://schemas.openxmlformats.org/officeDocument/2006/relationships/image" Target="../media/image437.emf"/><Relationship Id="rId54" Type="http://schemas.openxmlformats.org/officeDocument/2006/relationships/image" Target="../media/image383.emf"/><Relationship Id="rId70" Type="http://schemas.openxmlformats.org/officeDocument/2006/relationships/image" Target="../media/image399.emf"/><Relationship Id="rId75" Type="http://schemas.openxmlformats.org/officeDocument/2006/relationships/image" Target="../media/image404.emf"/><Relationship Id="rId91" Type="http://schemas.openxmlformats.org/officeDocument/2006/relationships/image" Target="../media/image420.emf"/><Relationship Id="rId96" Type="http://schemas.openxmlformats.org/officeDocument/2006/relationships/image" Target="../media/image42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5.emf"/><Relationship Id="rId15" Type="http://schemas.openxmlformats.org/officeDocument/2006/relationships/image" Target="../media/image344.emf"/><Relationship Id="rId23" Type="http://schemas.openxmlformats.org/officeDocument/2006/relationships/image" Target="../media/image352.emf"/><Relationship Id="rId28" Type="http://schemas.openxmlformats.org/officeDocument/2006/relationships/image" Target="../media/image357.emf"/><Relationship Id="rId36" Type="http://schemas.openxmlformats.org/officeDocument/2006/relationships/image" Target="../media/image365.emf"/><Relationship Id="rId49" Type="http://schemas.openxmlformats.org/officeDocument/2006/relationships/image" Target="../media/image378.emf"/><Relationship Id="rId57" Type="http://schemas.openxmlformats.org/officeDocument/2006/relationships/image" Target="../media/image386.emf"/><Relationship Id="rId106" Type="http://schemas.openxmlformats.org/officeDocument/2006/relationships/image" Target="../media/image435.emf"/><Relationship Id="rId10" Type="http://schemas.openxmlformats.org/officeDocument/2006/relationships/image" Target="../media/image339.emf"/><Relationship Id="rId31" Type="http://schemas.openxmlformats.org/officeDocument/2006/relationships/image" Target="../media/image360.emf"/><Relationship Id="rId44" Type="http://schemas.openxmlformats.org/officeDocument/2006/relationships/image" Target="../media/image373.emf"/><Relationship Id="rId52" Type="http://schemas.openxmlformats.org/officeDocument/2006/relationships/image" Target="../media/image381.emf"/><Relationship Id="rId60" Type="http://schemas.openxmlformats.org/officeDocument/2006/relationships/image" Target="../media/image389.emf"/><Relationship Id="rId65" Type="http://schemas.openxmlformats.org/officeDocument/2006/relationships/image" Target="../media/image394.emf"/><Relationship Id="rId73" Type="http://schemas.openxmlformats.org/officeDocument/2006/relationships/image" Target="../media/image402.emf"/><Relationship Id="rId78" Type="http://schemas.openxmlformats.org/officeDocument/2006/relationships/image" Target="../media/image407.emf"/><Relationship Id="rId81" Type="http://schemas.openxmlformats.org/officeDocument/2006/relationships/image" Target="../media/image410.emf"/><Relationship Id="rId86" Type="http://schemas.openxmlformats.org/officeDocument/2006/relationships/image" Target="../media/image415.emf"/><Relationship Id="rId94" Type="http://schemas.openxmlformats.org/officeDocument/2006/relationships/image" Target="../media/image423.emf"/><Relationship Id="rId99" Type="http://schemas.openxmlformats.org/officeDocument/2006/relationships/image" Target="../media/image428.emf"/><Relationship Id="rId101" Type="http://schemas.openxmlformats.org/officeDocument/2006/relationships/image" Target="../media/image430.emf"/><Relationship Id="rId4" Type="http://schemas.openxmlformats.org/officeDocument/2006/relationships/image" Target="../media/image333.emf"/><Relationship Id="rId9" Type="http://schemas.openxmlformats.org/officeDocument/2006/relationships/image" Target="../media/image338.emf"/><Relationship Id="rId13" Type="http://schemas.openxmlformats.org/officeDocument/2006/relationships/image" Target="../media/image342.emf"/><Relationship Id="rId18" Type="http://schemas.openxmlformats.org/officeDocument/2006/relationships/image" Target="../media/image347.emf"/><Relationship Id="rId39" Type="http://schemas.openxmlformats.org/officeDocument/2006/relationships/image" Target="../media/image368.emf"/><Relationship Id="rId109" Type="http://schemas.openxmlformats.org/officeDocument/2006/relationships/image" Target="../media/image438.emf"/><Relationship Id="rId34" Type="http://schemas.openxmlformats.org/officeDocument/2006/relationships/image" Target="../media/image363.emf"/><Relationship Id="rId50" Type="http://schemas.openxmlformats.org/officeDocument/2006/relationships/image" Target="../media/image379.emf"/><Relationship Id="rId55" Type="http://schemas.openxmlformats.org/officeDocument/2006/relationships/image" Target="../media/image384.emf"/><Relationship Id="rId76" Type="http://schemas.openxmlformats.org/officeDocument/2006/relationships/image" Target="../media/image405.emf"/><Relationship Id="rId97" Type="http://schemas.openxmlformats.org/officeDocument/2006/relationships/image" Target="../media/image426.emf"/><Relationship Id="rId104" Type="http://schemas.openxmlformats.org/officeDocument/2006/relationships/image" Target="../media/image433.emf"/><Relationship Id="rId7" Type="http://schemas.openxmlformats.org/officeDocument/2006/relationships/image" Target="../media/image336.emf"/><Relationship Id="rId71" Type="http://schemas.openxmlformats.org/officeDocument/2006/relationships/image" Target="../media/image400.emf"/><Relationship Id="rId92" Type="http://schemas.openxmlformats.org/officeDocument/2006/relationships/image" Target="../media/image421.emf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58.emf"/><Relationship Id="rId24" Type="http://schemas.openxmlformats.org/officeDocument/2006/relationships/image" Target="../media/image353.emf"/><Relationship Id="rId40" Type="http://schemas.openxmlformats.org/officeDocument/2006/relationships/image" Target="../media/image369.emf"/><Relationship Id="rId45" Type="http://schemas.openxmlformats.org/officeDocument/2006/relationships/image" Target="../media/image374.emf"/><Relationship Id="rId66" Type="http://schemas.openxmlformats.org/officeDocument/2006/relationships/image" Target="../media/image395.emf"/><Relationship Id="rId87" Type="http://schemas.openxmlformats.org/officeDocument/2006/relationships/image" Target="../media/image416.emf"/><Relationship Id="rId110" Type="http://schemas.openxmlformats.org/officeDocument/2006/relationships/image" Target="../media/image439.emf"/><Relationship Id="rId61" Type="http://schemas.openxmlformats.org/officeDocument/2006/relationships/image" Target="../media/image390.emf"/><Relationship Id="rId82" Type="http://schemas.openxmlformats.org/officeDocument/2006/relationships/image" Target="../media/image411.emf"/><Relationship Id="rId19" Type="http://schemas.openxmlformats.org/officeDocument/2006/relationships/image" Target="../media/image348.emf"/><Relationship Id="rId14" Type="http://schemas.openxmlformats.org/officeDocument/2006/relationships/image" Target="../media/image343.emf"/><Relationship Id="rId30" Type="http://schemas.openxmlformats.org/officeDocument/2006/relationships/image" Target="../media/image359.emf"/><Relationship Id="rId35" Type="http://schemas.openxmlformats.org/officeDocument/2006/relationships/image" Target="../media/image364.emf"/><Relationship Id="rId56" Type="http://schemas.openxmlformats.org/officeDocument/2006/relationships/image" Target="../media/image385.emf"/><Relationship Id="rId77" Type="http://schemas.openxmlformats.org/officeDocument/2006/relationships/image" Target="../media/image406.emf"/><Relationship Id="rId100" Type="http://schemas.openxmlformats.org/officeDocument/2006/relationships/image" Target="../media/image429.emf"/><Relationship Id="rId105" Type="http://schemas.openxmlformats.org/officeDocument/2006/relationships/image" Target="../media/image434.emf"/><Relationship Id="rId8" Type="http://schemas.openxmlformats.org/officeDocument/2006/relationships/image" Target="../media/image337.emf"/><Relationship Id="rId51" Type="http://schemas.openxmlformats.org/officeDocument/2006/relationships/image" Target="../media/image380.emf"/><Relationship Id="rId72" Type="http://schemas.openxmlformats.org/officeDocument/2006/relationships/image" Target="../media/image401.emf"/><Relationship Id="rId93" Type="http://schemas.openxmlformats.org/officeDocument/2006/relationships/image" Target="../media/image422.emf"/><Relationship Id="rId98" Type="http://schemas.openxmlformats.org/officeDocument/2006/relationships/image" Target="../media/image427.emf"/><Relationship Id="rId3" Type="http://schemas.openxmlformats.org/officeDocument/2006/relationships/image" Target="../media/image332.emf"/><Relationship Id="rId25" Type="http://schemas.openxmlformats.org/officeDocument/2006/relationships/image" Target="../media/image354.emf"/><Relationship Id="rId46" Type="http://schemas.openxmlformats.org/officeDocument/2006/relationships/image" Target="../media/image375.emf"/><Relationship Id="rId67" Type="http://schemas.openxmlformats.org/officeDocument/2006/relationships/image" Target="../media/image396.emf"/><Relationship Id="rId20" Type="http://schemas.openxmlformats.org/officeDocument/2006/relationships/image" Target="../media/image349.emf"/><Relationship Id="rId41" Type="http://schemas.openxmlformats.org/officeDocument/2006/relationships/image" Target="../media/image370.emf"/><Relationship Id="rId62" Type="http://schemas.openxmlformats.org/officeDocument/2006/relationships/image" Target="../media/image391.emf"/><Relationship Id="rId83" Type="http://schemas.openxmlformats.org/officeDocument/2006/relationships/image" Target="../media/image412.emf"/><Relationship Id="rId88" Type="http://schemas.openxmlformats.org/officeDocument/2006/relationships/image" Target="../media/image417.emf"/><Relationship Id="rId111" Type="http://schemas.openxmlformats.org/officeDocument/2006/relationships/image" Target="../media/image4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emf"/><Relationship Id="rId13" Type="http://schemas.openxmlformats.org/officeDocument/2006/relationships/image" Target="../media/image451.emf"/><Relationship Id="rId18" Type="http://schemas.openxmlformats.org/officeDocument/2006/relationships/image" Target="../media/image456.emf"/><Relationship Id="rId26" Type="http://schemas.openxmlformats.org/officeDocument/2006/relationships/image" Target="../media/image464.emf"/><Relationship Id="rId3" Type="http://schemas.openxmlformats.org/officeDocument/2006/relationships/image" Target="../media/image441.emf"/><Relationship Id="rId21" Type="http://schemas.openxmlformats.org/officeDocument/2006/relationships/image" Target="../media/image459.emf"/><Relationship Id="rId7" Type="http://schemas.openxmlformats.org/officeDocument/2006/relationships/image" Target="../media/image445.emf"/><Relationship Id="rId12" Type="http://schemas.openxmlformats.org/officeDocument/2006/relationships/image" Target="../media/image450.emf"/><Relationship Id="rId17" Type="http://schemas.openxmlformats.org/officeDocument/2006/relationships/image" Target="../media/image455.emf"/><Relationship Id="rId25" Type="http://schemas.openxmlformats.org/officeDocument/2006/relationships/image" Target="../media/image463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4.emf"/><Relationship Id="rId20" Type="http://schemas.openxmlformats.org/officeDocument/2006/relationships/image" Target="../media/image458.emf"/><Relationship Id="rId29" Type="http://schemas.openxmlformats.org/officeDocument/2006/relationships/image" Target="../media/image46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4.emf"/><Relationship Id="rId11" Type="http://schemas.openxmlformats.org/officeDocument/2006/relationships/image" Target="../media/image449.emf"/><Relationship Id="rId24" Type="http://schemas.openxmlformats.org/officeDocument/2006/relationships/image" Target="../media/image462.emf"/><Relationship Id="rId5" Type="http://schemas.openxmlformats.org/officeDocument/2006/relationships/image" Target="../media/image443.emf"/><Relationship Id="rId15" Type="http://schemas.openxmlformats.org/officeDocument/2006/relationships/image" Target="../media/image453.emf"/><Relationship Id="rId23" Type="http://schemas.openxmlformats.org/officeDocument/2006/relationships/image" Target="../media/image461.emf"/><Relationship Id="rId28" Type="http://schemas.openxmlformats.org/officeDocument/2006/relationships/image" Target="../media/image466.emf"/><Relationship Id="rId10" Type="http://schemas.openxmlformats.org/officeDocument/2006/relationships/image" Target="../media/image448.emf"/><Relationship Id="rId19" Type="http://schemas.openxmlformats.org/officeDocument/2006/relationships/image" Target="../media/image457.emf"/><Relationship Id="rId31" Type="http://schemas.openxmlformats.org/officeDocument/2006/relationships/image" Target="../media/image469.png"/><Relationship Id="rId4" Type="http://schemas.openxmlformats.org/officeDocument/2006/relationships/image" Target="../media/image442.emf"/><Relationship Id="rId9" Type="http://schemas.openxmlformats.org/officeDocument/2006/relationships/image" Target="../media/image447.emf"/><Relationship Id="rId14" Type="http://schemas.openxmlformats.org/officeDocument/2006/relationships/image" Target="../media/image452.emf"/><Relationship Id="rId22" Type="http://schemas.openxmlformats.org/officeDocument/2006/relationships/image" Target="../media/image460.emf"/><Relationship Id="rId27" Type="http://schemas.openxmlformats.org/officeDocument/2006/relationships/image" Target="../media/image465.emf"/><Relationship Id="rId30" Type="http://schemas.openxmlformats.org/officeDocument/2006/relationships/image" Target="../media/image468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3.emf"/><Relationship Id="rId21" Type="http://schemas.openxmlformats.org/officeDocument/2006/relationships/image" Target="../media/image488.emf"/><Relationship Id="rId42" Type="http://schemas.openxmlformats.org/officeDocument/2006/relationships/image" Target="../media/image509.emf"/><Relationship Id="rId47" Type="http://schemas.openxmlformats.org/officeDocument/2006/relationships/image" Target="../media/image514.emf"/><Relationship Id="rId63" Type="http://schemas.openxmlformats.org/officeDocument/2006/relationships/image" Target="../media/image530.emf"/><Relationship Id="rId68" Type="http://schemas.openxmlformats.org/officeDocument/2006/relationships/image" Target="../media/image535.emf"/><Relationship Id="rId16" Type="http://schemas.openxmlformats.org/officeDocument/2006/relationships/image" Target="../media/image483.emf"/><Relationship Id="rId11" Type="http://schemas.openxmlformats.org/officeDocument/2006/relationships/image" Target="../media/image478.emf"/><Relationship Id="rId24" Type="http://schemas.openxmlformats.org/officeDocument/2006/relationships/image" Target="../media/image491.emf"/><Relationship Id="rId32" Type="http://schemas.openxmlformats.org/officeDocument/2006/relationships/image" Target="../media/image499.emf"/><Relationship Id="rId37" Type="http://schemas.openxmlformats.org/officeDocument/2006/relationships/image" Target="../media/image504.emf"/><Relationship Id="rId40" Type="http://schemas.openxmlformats.org/officeDocument/2006/relationships/image" Target="../media/image507.emf"/><Relationship Id="rId45" Type="http://schemas.openxmlformats.org/officeDocument/2006/relationships/image" Target="../media/image512.emf"/><Relationship Id="rId53" Type="http://schemas.openxmlformats.org/officeDocument/2006/relationships/image" Target="../media/image520.emf"/><Relationship Id="rId58" Type="http://schemas.openxmlformats.org/officeDocument/2006/relationships/image" Target="../media/image525.emf"/><Relationship Id="rId66" Type="http://schemas.openxmlformats.org/officeDocument/2006/relationships/image" Target="../media/image533.emf"/><Relationship Id="rId74" Type="http://schemas.openxmlformats.org/officeDocument/2006/relationships/image" Target="../media/image541.emf"/><Relationship Id="rId5" Type="http://schemas.openxmlformats.org/officeDocument/2006/relationships/image" Target="../media/image472.emf"/><Relationship Id="rId61" Type="http://schemas.openxmlformats.org/officeDocument/2006/relationships/image" Target="../media/image528.emf"/><Relationship Id="rId19" Type="http://schemas.openxmlformats.org/officeDocument/2006/relationships/image" Target="../media/image486.emf"/><Relationship Id="rId14" Type="http://schemas.openxmlformats.org/officeDocument/2006/relationships/image" Target="../media/image481.emf"/><Relationship Id="rId22" Type="http://schemas.openxmlformats.org/officeDocument/2006/relationships/image" Target="../media/image489.emf"/><Relationship Id="rId27" Type="http://schemas.openxmlformats.org/officeDocument/2006/relationships/image" Target="../media/image494.emf"/><Relationship Id="rId30" Type="http://schemas.openxmlformats.org/officeDocument/2006/relationships/image" Target="../media/image497.emf"/><Relationship Id="rId35" Type="http://schemas.openxmlformats.org/officeDocument/2006/relationships/image" Target="../media/image502.emf"/><Relationship Id="rId43" Type="http://schemas.openxmlformats.org/officeDocument/2006/relationships/image" Target="../media/image510.emf"/><Relationship Id="rId48" Type="http://schemas.openxmlformats.org/officeDocument/2006/relationships/image" Target="../media/image515.emf"/><Relationship Id="rId56" Type="http://schemas.openxmlformats.org/officeDocument/2006/relationships/image" Target="../media/image523.emf"/><Relationship Id="rId64" Type="http://schemas.openxmlformats.org/officeDocument/2006/relationships/image" Target="../media/image531.emf"/><Relationship Id="rId69" Type="http://schemas.openxmlformats.org/officeDocument/2006/relationships/image" Target="../media/image536.emf"/><Relationship Id="rId77" Type="http://schemas.openxmlformats.org/officeDocument/2006/relationships/image" Target="../media/image544.png"/><Relationship Id="rId8" Type="http://schemas.openxmlformats.org/officeDocument/2006/relationships/image" Target="../media/image475.emf"/><Relationship Id="rId51" Type="http://schemas.openxmlformats.org/officeDocument/2006/relationships/image" Target="../media/image518.emf"/><Relationship Id="rId72" Type="http://schemas.openxmlformats.org/officeDocument/2006/relationships/image" Target="../media/image539.emf"/><Relationship Id="rId3" Type="http://schemas.openxmlformats.org/officeDocument/2006/relationships/image" Target="../media/image470.emf"/><Relationship Id="rId12" Type="http://schemas.openxmlformats.org/officeDocument/2006/relationships/image" Target="../media/image479.emf"/><Relationship Id="rId17" Type="http://schemas.openxmlformats.org/officeDocument/2006/relationships/image" Target="../media/image484.emf"/><Relationship Id="rId25" Type="http://schemas.openxmlformats.org/officeDocument/2006/relationships/image" Target="../media/image492.emf"/><Relationship Id="rId33" Type="http://schemas.openxmlformats.org/officeDocument/2006/relationships/image" Target="../media/image500.emf"/><Relationship Id="rId38" Type="http://schemas.openxmlformats.org/officeDocument/2006/relationships/image" Target="../media/image505.emf"/><Relationship Id="rId46" Type="http://schemas.openxmlformats.org/officeDocument/2006/relationships/image" Target="../media/image513.emf"/><Relationship Id="rId59" Type="http://schemas.openxmlformats.org/officeDocument/2006/relationships/image" Target="../media/image526.emf"/><Relationship Id="rId67" Type="http://schemas.openxmlformats.org/officeDocument/2006/relationships/image" Target="../media/image534.emf"/><Relationship Id="rId20" Type="http://schemas.openxmlformats.org/officeDocument/2006/relationships/image" Target="../media/image487.emf"/><Relationship Id="rId41" Type="http://schemas.openxmlformats.org/officeDocument/2006/relationships/image" Target="../media/image508.emf"/><Relationship Id="rId54" Type="http://schemas.openxmlformats.org/officeDocument/2006/relationships/image" Target="../media/image521.emf"/><Relationship Id="rId62" Type="http://schemas.openxmlformats.org/officeDocument/2006/relationships/image" Target="../media/image529.emf"/><Relationship Id="rId70" Type="http://schemas.openxmlformats.org/officeDocument/2006/relationships/image" Target="../media/image537.emf"/><Relationship Id="rId75" Type="http://schemas.openxmlformats.org/officeDocument/2006/relationships/image" Target="../media/image5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3.emf"/><Relationship Id="rId15" Type="http://schemas.openxmlformats.org/officeDocument/2006/relationships/image" Target="../media/image482.emf"/><Relationship Id="rId23" Type="http://schemas.openxmlformats.org/officeDocument/2006/relationships/image" Target="../media/image490.emf"/><Relationship Id="rId28" Type="http://schemas.openxmlformats.org/officeDocument/2006/relationships/image" Target="../media/image495.emf"/><Relationship Id="rId36" Type="http://schemas.openxmlformats.org/officeDocument/2006/relationships/image" Target="../media/image503.emf"/><Relationship Id="rId49" Type="http://schemas.openxmlformats.org/officeDocument/2006/relationships/image" Target="../media/image516.emf"/><Relationship Id="rId57" Type="http://schemas.openxmlformats.org/officeDocument/2006/relationships/image" Target="../media/image524.emf"/><Relationship Id="rId10" Type="http://schemas.openxmlformats.org/officeDocument/2006/relationships/image" Target="../media/image477.emf"/><Relationship Id="rId31" Type="http://schemas.openxmlformats.org/officeDocument/2006/relationships/image" Target="../media/image498.emf"/><Relationship Id="rId44" Type="http://schemas.openxmlformats.org/officeDocument/2006/relationships/image" Target="../media/image511.emf"/><Relationship Id="rId52" Type="http://schemas.openxmlformats.org/officeDocument/2006/relationships/image" Target="../media/image519.emf"/><Relationship Id="rId60" Type="http://schemas.openxmlformats.org/officeDocument/2006/relationships/image" Target="../media/image527.emf"/><Relationship Id="rId65" Type="http://schemas.openxmlformats.org/officeDocument/2006/relationships/image" Target="../media/image532.emf"/><Relationship Id="rId73" Type="http://schemas.openxmlformats.org/officeDocument/2006/relationships/image" Target="../media/image540.emf"/><Relationship Id="rId78" Type="http://schemas.openxmlformats.org/officeDocument/2006/relationships/image" Target="../media/image545.jpg"/><Relationship Id="rId4" Type="http://schemas.openxmlformats.org/officeDocument/2006/relationships/image" Target="../media/image471.emf"/><Relationship Id="rId9" Type="http://schemas.openxmlformats.org/officeDocument/2006/relationships/image" Target="../media/image476.emf"/><Relationship Id="rId13" Type="http://schemas.openxmlformats.org/officeDocument/2006/relationships/image" Target="../media/image480.emf"/><Relationship Id="rId18" Type="http://schemas.openxmlformats.org/officeDocument/2006/relationships/image" Target="../media/image485.emf"/><Relationship Id="rId39" Type="http://schemas.openxmlformats.org/officeDocument/2006/relationships/image" Target="../media/image506.emf"/><Relationship Id="rId34" Type="http://schemas.openxmlformats.org/officeDocument/2006/relationships/image" Target="../media/image501.emf"/><Relationship Id="rId50" Type="http://schemas.openxmlformats.org/officeDocument/2006/relationships/image" Target="../media/image517.emf"/><Relationship Id="rId55" Type="http://schemas.openxmlformats.org/officeDocument/2006/relationships/image" Target="../media/image522.emf"/><Relationship Id="rId76" Type="http://schemas.openxmlformats.org/officeDocument/2006/relationships/image" Target="../media/image543.emf"/><Relationship Id="rId7" Type="http://schemas.openxmlformats.org/officeDocument/2006/relationships/image" Target="../media/image474.emf"/><Relationship Id="rId71" Type="http://schemas.openxmlformats.org/officeDocument/2006/relationships/image" Target="../media/image538.emf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49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87" y="46040"/>
            <a:ext cx="946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79"/>
          <p:cNvSpPr>
            <a:spLocks noChangeArrowheads="1"/>
          </p:cNvSpPr>
          <p:nvPr/>
        </p:nvSpPr>
        <p:spPr bwMode="auto">
          <a:xfrm>
            <a:off x="143992" y="91108"/>
            <a:ext cx="4437183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22" name="Rectangle 1280"/>
          <p:cNvSpPr>
            <a:spLocks noChangeArrowheads="1"/>
          </p:cNvSpPr>
          <p:nvPr/>
        </p:nvSpPr>
        <p:spPr bwMode="auto">
          <a:xfrm>
            <a:off x="143992" y="2035324"/>
            <a:ext cx="4437183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23" name="Rectangle 1339"/>
          <p:cNvSpPr>
            <a:spLocks noChangeArrowheads="1"/>
          </p:cNvSpPr>
          <p:nvPr/>
        </p:nvSpPr>
        <p:spPr bwMode="auto">
          <a:xfrm>
            <a:off x="143992" y="595164"/>
            <a:ext cx="4437183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8364" y="739180"/>
            <a:ext cx="1024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78"/>
          <p:cNvSpPr>
            <a:spLocks noChangeArrowheads="1"/>
          </p:cNvSpPr>
          <p:nvPr/>
        </p:nvSpPr>
        <p:spPr bwMode="auto">
          <a:xfrm>
            <a:off x="143992" y="2575900"/>
            <a:ext cx="4437183" cy="4500000"/>
          </a:xfrm>
          <a:prstGeom prst="rect">
            <a:avLst/>
          </a:prstGeom>
          <a:pattFill prst="openDmnd">
            <a:fgClr>
              <a:srgbClr val="CCFF33"/>
            </a:fgClr>
            <a:bgClr>
              <a:schemeClr val="bg1"/>
            </a:bgClr>
          </a:patt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</a:t>
            </a: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–TĚSNĚNÍ, spol.   s r.o.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</a:t>
            </a: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  <a:endParaRPr lang="cs-CZ" sz="2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0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</a:t>
            </a: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sz="2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</a:t>
            </a: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spol. s r.o.</a:t>
            </a:r>
          </a:p>
          <a:p>
            <a:pPr algn="ctr" eaLnBrk="0" hangingPunct="0">
              <a:defRPr/>
            </a:pPr>
            <a:r>
              <a:rPr lang="cs-CZ" sz="2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  <a:endParaRPr lang="cs-CZ" sz="1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286578" y="4447361"/>
            <a:ext cx="4866526" cy="24229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88900" cap="rnd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FF9933"/>
                </a:gs>
                <a:gs pos="49000">
                  <a:schemeClr val="accent2">
                    <a:lumMod val="60000"/>
                    <a:lumOff val="40000"/>
                  </a:schemeClr>
                </a:gs>
                <a:gs pos="92000">
                  <a:srgbClr val="D60093"/>
                </a:gs>
              </a:gsLst>
              <a:lin ang="5400000" scaled="1"/>
            </a:gradFill>
            <a:prstDash val="sysDash"/>
            <a:miter lim="800000"/>
            <a:headEnd/>
            <a:tailEnd/>
          </a:ln>
          <a:effectLst/>
        </p:spPr>
        <p:txBody>
          <a:bodyPr wrap="square" lIns="0" tIns="108000" rIns="0" bIns="36000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2800" dirty="0" smtClean="0">
                <a:ln w="28575" cap="rnd" cmpd="dbl">
                  <a:solidFill>
                    <a:srgbClr val="FFFF00"/>
                  </a:solidFill>
                  <a:beve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  <a:ea typeface="Gungsuh" pitchFamily="18" charset="-127"/>
                <a:cs typeface="Arial" panose="020B0604020202020204" pitchFamily="34" charset="0"/>
              </a:rPr>
              <a:t>4.</a:t>
            </a:r>
            <a:endParaRPr lang="cs-CZ" sz="2800" dirty="0" smtClean="0">
              <a:ln w="38100" cap="rnd" cmpd="dbl">
                <a:solidFill>
                  <a:srgbClr val="FFFF00"/>
                </a:solidFill>
                <a:bevel/>
              </a:ln>
              <a:solidFill>
                <a:srgbClr val="FF0000"/>
              </a:solidFill>
              <a:effectLst>
                <a:glow rad="1778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-18"/>
              <a:ea typeface="Gungsuh" pitchFamily="18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cs-CZ" sz="4200" b="0" dirty="0">
                <a:ln w="38100" cap="rnd" cmpd="dbl">
                  <a:solidFill>
                    <a:srgbClr val="FFFF00"/>
                  </a:solidFill>
                  <a:beve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  <a:ea typeface="Gungsuh" pitchFamily="18" charset="-127"/>
                <a:cs typeface="Arial" panose="020B0604020202020204" pitchFamily="34" charset="0"/>
              </a:rPr>
              <a:t>Mostecký fotbalový klub </a:t>
            </a:r>
            <a:r>
              <a:rPr lang="cs-CZ" sz="3600" b="0" dirty="0">
                <a:ln w="38100" cap="rnd" cmpd="dbl">
                  <a:solidFill>
                    <a:srgbClr val="FFFF00"/>
                  </a:solidFill>
                  <a:beve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  <a:ea typeface="Gungsuh" pitchFamily="18" charset="-127"/>
                <a:cs typeface="Arial" panose="020B0604020202020204" pitchFamily="34" charset="0"/>
              </a:rPr>
              <a:t>o.p.s.</a:t>
            </a:r>
            <a:endParaRPr lang="cs-CZ" sz="3600" b="0" dirty="0" smtClean="0">
              <a:ln w="38100" cap="rnd" cmpd="dbl">
                <a:solidFill>
                  <a:srgbClr val="FFFF00"/>
                </a:solidFill>
                <a:bevel/>
              </a:ln>
              <a:solidFill>
                <a:srgbClr val="FF0000"/>
              </a:solidFill>
              <a:effectLst>
                <a:glow rad="1778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-18"/>
              <a:ea typeface="Gungsuh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86030" y="2539380"/>
            <a:ext cx="4867074" cy="172819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 cap="rnd" cmpd="sng">
            <a:solidFill>
              <a:srgbClr val="4822EA"/>
            </a:solidFill>
            <a:prstDash val="sysDot"/>
            <a:miter lim="800000"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 anchor="ctr">
            <a:noAutofit/>
            <a:sp3d contourW="12700">
              <a:extrusionClr>
                <a:schemeClr val="bg1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cs-CZ" sz="4000" dirty="0" smtClean="0">
                <a:ln w="38100">
                  <a:noFill/>
                </a:ln>
                <a:solidFill>
                  <a:srgbClr val="20B22E"/>
                </a:solidFill>
                <a:effectLst>
                  <a:reflection endPos="0" dist="50800" dir="5400000" sy="-100000" algn="bl" rotWithShape="0"/>
                </a:effectLst>
                <a:latin typeface="Showcard Gothic" panose="04020904020102020604" pitchFamily="82" charset="0"/>
                <a:ea typeface="FangSong" pitchFamily="49" charset="-122"/>
                <a:cs typeface="Arial" panose="020B0604020202020204" pitchFamily="34" charset="0"/>
              </a:rPr>
              <a:t>23.9.2017 sobota    </a:t>
            </a:r>
          </a:p>
          <a:p>
            <a:pPr algn="ctr"/>
            <a:r>
              <a:rPr lang="cs-CZ" sz="4000" dirty="0" smtClean="0">
                <a:ln w="38100">
                  <a:noFill/>
                </a:ln>
                <a:solidFill>
                  <a:srgbClr val="20B22E"/>
                </a:solidFill>
                <a:effectLst>
                  <a:reflection endPos="0" dist="50800" dir="5400000" sy="-100000" algn="bl" rotWithShape="0"/>
                </a:effectLst>
                <a:latin typeface="Showcard Gothic" panose="04020904020102020604" pitchFamily="82" charset="0"/>
                <a:ea typeface="FangSong" pitchFamily="49" charset="-122"/>
                <a:cs typeface="Arial" panose="020B0604020202020204" pitchFamily="34" charset="0"/>
              </a:rPr>
              <a:t>10:15 hod  7. kolo</a:t>
            </a:r>
          </a:p>
        </p:txBody>
      </p:sp>
      <p:sp>
        <p:nvSpPr>
          <p:cNvPr id="28" name="AutoShape 3" descr="ů§"/>
          <p:cNvSpPr>
            <a:spLocks noChangeArrowheads="1"/>
          </p:cNvSpPr>
          <p:nvPr/>
        </p:nvSpPr>
        <p:spPr bwMode="auto">
          <a:xfrm>
            <a:off x="5286030" y="74422"/>
            <a:ext cx="4867074" cy="1116000"/>
          </a:xfrm>
          <a:prstGeom prst="flowChartAlternateProcess">
            <a:avLst/>
          </a:prstGeom>
          <a:pattFill prst="pct75">
            <a:fgClr>
              <a:srgbClr val="FFFF99"/>
            </a:fgClr>
            <a:bgClr>
              <a:schemeClr val="accent3">
                <a:lumMod val="85000"/>
              </a:schemeClr>
            </a:bgClr>
          </a:pattFill>
          <a:ln w="57150" cap="rnd" cmpd="sng">
            <a:solidFill>
              <a:srgbClr val="22A818"/>
            </a:solidFill>
            <a:prstDash val="lgDashDotDot"/>
            <a:beve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0" tIns="45713" rIns="91425" bIns="45713" anchor="ctr">
            <a:sp3d extrusionH="57150">
              <a:bevelT w="38100" h="38100" prst="slope"/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9050" cap="rnd">
                  <a:solidFill>
                    <a:srgbClr val="FFFF00"/>
                  </a:solidFill>
                  <a:miter lim="800000"/>
                </a:ln>
                <a:blipFill>
                  <a:blip r:embed="rId8"/>
                  <a:stretch>
                    <a:fillRect/>
                  </a:stretch>
                </a:blipFill>
                <a:latin typeface="Khmer UI" pitchFamily="34" charset="0"/>
                <a:cs typeface="Khmer UI" pitchFamily="34" charset="0"/>
              </a:rPr>
              <a:t> </a:t>
            </a:r>
            <a:r>
              <a:rPr lang="cs-CZ" sz="3200" dirty="0">
                <a:ln w="19050" cap="rnd">
                  <a:noFill/>
                  <a:miter lim="800000"/>
                </a:ln>
                <a:solidFill>
                  <a:srgbClr val="00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tch801 XBd BT" panose="02020903060505020304" pitchFamily="18" charset="0"/>
                <a:ea typeface="SimHei" pitchFamily="49" charset="-122"/>
                <a:cs typeface="Arial" panose="020B0604020202020204" pitchFamily="34" charset="0"/>
              </a:rPr>
              <a:t>Fotbalový </a:t>
            </a:r>
            <a:r>
              <a:rPr lang="cs-CZ" sz="3200" dirty="0" smtClean="0">
                <a:ln w="19050" cap="rnd">
                  <a:noFill/>
                  <a:miter lim="800000"/>
                </a:ln>
                <a:solidFill>
                  <a:srgbClr val="00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tch801 XBd BT" panose="02020903060505020304" pitchFamily="18" charset="0"/>
                <a:ea typeface="SimHei" pitchFamily="49" charset="-122"/>
                <a:cs typeface="Arial" panose="020B0604020202020204" pitchFamily="34" charset="0"/>
              </a:rPr>
              <a:t>zpravodaj</a:t>
            </a:r>
            <a:endParaRPr lang="cs-CZ" sz="3200" dirty="0">
              <a:ln w="19050" cap="rnd">
                <a:noFill/>
                <a:miter lim="800000"/>
              </a:ln>
              <a:solidFill>
                <a:srgbClr val="0066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utch801 XBd BT" panose="02020903060505020304" pitchFamily="18" charset="0"/>
              <a:ea typeface="SimHei" pitchFamily="49" charset="-122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cs-CZ" sz="4400" dirty="0">
                <a:ln w="19050" cap="rnd">
                  <a:noFill/>
                  <a:miter lim="800000"/>
                </a:ln>
                <a:solidFill>
                  <a:srgbClr val="00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tch801 XBd BT" panose="02020903060505020304" pitchFamily="18" charset="0"/>
                <a:ea typeface="SimHei" pitchFamily="49" charset="-122"/>
                <a:cs typeface="Arial" panose="020B0604020202020204" pitchFamily="34" charset="0"/>
              </a:rPr>
              <a:t>SK </a:t>
            </a:r>
            <a:r>
              <a:rPr lang="cs-CZ" sz="4400" dirty="0" smtClean="0">
                <a:ln w="19050" cap="rnd">
                  <a:noFill/>
                  <a:miter lim="800000"/>
                </a:ln>
                <a:solidFill>
                  <a:srgbClr val="00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tch801 XBd BT" panose="02020903060505020304" pitchFamily="18" charset="0"/>
                <a:ea typeface="SimHei" pitchFamily="49" charset="-122"/>
                <a:cs typeface="Arial" panose="020B0604020202020204" pitchFamily="34" charset="0"/>
              </a:rPr>
              <a:t>Štětí, z.s.</a:t>
            </a:r>
            <a:endParaRPr lang="cs-CZ" sz="4400" dirty="0">
              <a:ln w="19050" cap="rnd">
                <a:noFill/>
                <a:miter lim="800000"/>
              </a:ln>
              <a:solidFill>
                <a:srgbClr val="0066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utch801 XBd BT" panose="02020903060505020304" pitchFamily="18" charset="0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358578" y="1330233"/>
            <a:ext cx="4866534" cy="10674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8000">
                <a:srgbClr val="FFFF00"/>
              </a:gs>
              <a:gs pos="49000">
                <a:schemeClr val="accent1">
                  <a:lumMod val="20000"/>
                  <a:lumOff val="80000"/>
                </a:schemeClr>
              </a:gs>
              <a:gs pos="92000">
                <a:schemeClr val="bg1"/>
              </a:gs>
            </a:gsLst>
            <a:lin ang="5400000" scaled="1"/>
          </a:gradFill>
          <a:ln w="57150" cmpd="sng">
            <a:solidFill>
              <a:srgbClr val="FF3300"/>
            </a:solidFill>
            <a:prstDash val="solid"/>
          </a:ln>
          <a:effectLst>
            <a:innerShdw blurRad="63500" dist="50800" dir="10800000">
              <a:srgbClr val="FF3399">
                <a:alpha val="49804"/>
              </a:srgbClr>
            </a:innerShdw>
          </a:effectLst>
          <a:scene3d>
            <a:camera prst="orthographicFront"/>
            <a:lightRig rig="threePt" dir="t"/>
          </a:scene3d>
          <a:sp3d contourW="12700" prstMaterial="matte">
            <a:bevelT w="0" h="0" prst="coolSlant"/>
            <a:extrusionClr>
              <a:srgbClr val="CC00CC"/>
            </a:extrusionClr>
            <a:contourClr>
              <a:schemeClr val="bg1"/>
            </a:contourClr>
          </a:sp3d>
        </p:spPr>
        <p:txBody>
          <a:bodyPr wrap="square" tIns="36000" rtlCol="0" anchor="ctr">
            <a:spAutoFit/>
          </a:bodyPr>
          <a:lstStyle/>
          <a:p>
            <a:pPr algn="ctr"/>
            <a:r>
              <a:rPr lang="cs-CZ" sz="3200" i="1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Sezóna 2017/2018</a:t>
            </a:r>
          </a:p>
          <a:p>
            <a:pPr algn="ctr"/>
            <a:r>
              <a:rPr lang="cs-CZ" sz="3200" i="1" dirty="0" smtClean="0">
                <a:ln w="222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Ústecký přebor Podzim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327269" y="6953354"/>
            <a:ext cx="4579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www.stetimondifotbal.cz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9360" y="4627612"/>
            <a:ext cx="599288" cy="576000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1414" y="4650472"/>
            <a:ext cx="597673" cy="612000"/>
          </a:xfrm>
          <a:prstGeom prst="rect">
            <a:avLst/>
          </a:prstGeom>
          <a:ln w="4762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00887" y="739182"/>
            <a:ext cx="184700" cy="6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91408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35</a:t>
            </a:r>
          </a:p>
        </p:txBody>
      </p:sp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69" name="Obdélník 68"/>
          <p:cNvSpPr/>
          <p:nvPr/>
        </p:nvSpPr>
        <p:spPr>
          <a:xfrm>
            <a:off x="-24" y="2179340"/>
            <a:ext cx="4682896" cy="476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6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STAP TRATEC Vilémov – SK Štětí</a:t>
            </a:r>
            <a:endParaRPr lang="cs-CZ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600" u="sng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0:1(0:0)  16.9.2017  6. kolo</a:t>
            </a:r>
            <a:endParaRPr lang="cs-CZ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6. kole přeboru nás čekala mise v dalekém Vilémově, který v předchozích 5 kolech 2x vyhrál a vždy to bylo na domácím trávníku, kde zatím klopýtl jen 1x a to proti Mostu. Naše mužstvo chtělo naopak potvrdit dobrou herní pohodu ze hřišť soupeřů, kde 2x vyhrálo a udržet si kontakt s úplným čelem tabulky. V první čtvrthodince se žádné velké gólové šance diváci nedočkali. Mužstva se poznávala a hledala tu správnou cestu směrem k soupeřově brance. První vážnější situace byla na programu ve 13. minutě. Pilko napřáhl ke střele, Gabriel v brance míč před sebe malinko vyrazil a musel zasahovat i před dobíhajícím Kučerou. Odpověděli jsme 2 rohy z kopačky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Kuclera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ale k zakončení jsme se nedostali. Lépe už to vypadalo po průniku Fausta do pokutového území ve 22. minutě a brankář čekající spíše centr musel vytěsnit míč na další roh. Potlesk  tribun ocenil nádherný projektil, který vyslal z dobrých 28 metrů na gólmana Vaňáka Stejskal. Oba dva zaslouží pochvalu. Jak střelec, tak i brankář, který vytlačil míč na roh.  Rohy domácích zahrával Kučera jako ten ve 27. minutě, ale všechny jsme zvládali odvracet do bezpečí. Po půlhodině hry si vyzkoušel střeleckou fazónu Vacek z volného přímého kopu. Bylo to však z velké vzdálenosti. Střele chybělo více tvrdosti a razance, a i když to bylo s malou tečí, tak si brankář snadno poradil. V závěru poločasu se na hřiště vkrádala nervozita a rozhodčí musel uklidňovat i za cenu žlutých karet. Největší příležitost skórovat v 1. poločase si domácí vypracovali až v úplném závěru. Po standardní situaci se ke střele dostal Kopřiva a nemířil vůbec špatně. Skvělý zákrok </a:t>
            </a:r>
            <a:r>
              <a:rPr lang="cs-CZ" sz="105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Gabriela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07988" y="163116"/>
            <a:ext cx="4574884" cy="1938992"/>
          </a:xfrm>
          <a:prstGeom prst="rect">
            <a:avLst/>
          </a:prstGeom>
          <a:blipFill>
            <a:blip r:embed="rId63"/>
            <a:stretch>
              <a:fillRect/>
            </a:stretch>
          </a:blipFill>
          <a:ln w="53975" cmpd="sng">
            <a:solidFill>
              <a:srgbClr val="14AC4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6350">
                  <a:solidFill>
                    <a:srgbClr val="FF6699"/>
                  </a:solidFill>
                </a:ln>
                <a:latin typeface="Elephant" panose="02020904090505020303" pitchFamily="18" charset="0"/>
              </a:rPr>
              <a:t>Velký boj a málo branek. Zápas rozhodla penalta v 71. minutě.  Mužstvo dospělých předvedlo velkou bojovnost, která byla odměněna</a:t>
            </a:r>
          </a:p>
        </p:txBody>
      </p:sp>
      <p:cxnSp>
        <p:nvCxnSpPr>
          <p:cNvPr id="71" name="Přímá spojnice se šipkou 70"/>
          <p:cNvCxnSpPr/>
          <p:nvPr/>
        </p:nvCxnSpPr>
        <p:spPr bwMode="auto">
          <a:xfrm>
            <a:off x="3336423" y="6835822"/>
            <a:ext cx="792088" cy="24038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72" name="Obrázek 71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486543" y="6571320"/>
            <a:ext cx="591038" cy="648000"/>
          </a:xfrm>
          <a:prstGeom prst="rect">
            <a:avLst/>
          </a:prstGeom>
        </p:spPr>
      </p:pic>
      <p:graphicFrame>
        <p:nvGraphicFramePr>
          <p:cNvPr id="73" name="Tabulk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40498"/>
              </p:ext>
            </p:extLst>
          </p:nvPr>
        </p:nvGraphicFramePr>
        <p:xfrm>
          <a:off x="5603757" y="3907532"/>
          <a:ext cx="4549349" cy="3024335"/>
        </p:xfrm>
        <a:graphic>
          <a:graphicData uri="http://schemas.openxmlformats.org/drawingml/2006/table">
            <a:tbl>
              <a:tblPr/>
              <a:tblGrid>
                <a:gridCol w="326410">
                  <a:extLst>
                    <a:ext uri="{9D8B030D-6E8A-4147-A177-3AD203B41FA5}">
                      <a16:colId xmlns:a16="http://schemas.microsoft.com/office/drawing/2014/main" val="3843446480"/>
                    </a:ext>
                  </a:extLst>
                </a:gridCol>
                <a:gridCol w="285609">
                  <a:extLst>
                    <a:ext uri="{9D8B030D-6E8A-4147-A177-3AD203B41FA5}">
                      <a16:colId xmlns:a16="http://schemas.microsoft.com/office/drawing/2014/main" val="2789124687"/>
                    </a:ext>
                  </a:extLst>
                </a:gridCol>
                <a:gridCol w="1866663">
                  <a:extLst>
                    <a:ext uri="{9D8B030D-6E8A-4147-A177-3AD203B41FA5}">
                      <a16:colId xmlns:a16="http://schemas.microsoft.com/office/drawing/2014/main" val="3208641410"/>
                    </a:ext>
                  </a:extLst>
                </a:gridCol>
                <a:gridCol w="193806">
                  <a:extLst>
                    <a:ext uri="{9D8B030D-6E8A-4147-A177-3AD203B41FA5}">
                      <a16:colId xmlns:a16="http://schemas.microsoft.com/office/drawing/2014/main" val="1604557929"/>
                    </a:ext>
                  </a:extLst>
                </a:gridCol>
                <a:gridCol w="193806">
                  <a:extLst>
                    <a:ext uri="{9D8B030D-6E8A-4147-A177-3AD203B41FA5}">
                      <a16:colId xmlns:a16="http://schemas.microsoft.com/office/drawing/2014/main" val="2483455980"/>
                    </a:ext>
                  </a:extLst>
                </a:gridCol>
                <a:gridCol w="193806">
                  <a:extLst>
                    <a:ext uri="{9D8B030D-6E8A-4147-A177-3AD203B41FA5}">
                      <a16:colId xmlns:a16="http://schemas.microsoft.com/office/drawing/2014/main" val="845130316"/>
                    </a:ext>
                  </a:extLst>
                </a:gridCol>
                <a:gridCol w="193806">
                  <a:extLst>
                    <a:ext uri="{9D8B030D-6E8A-4147-A177-3AD203B41FA5}">
                      <a16:colId xmlns:a16="http://schemas.microsoft.com/office/drawing/2014/main" val="464037334"/>
                    </a:ext>
                  </a:extLst>
                </a:gridCol>
                <a:gridCol w="193806">
                  <a:extLst>
                    <a:ext uri="{9D8B030D-6E8A-4147-A177-3AD203B41FA5}">
                      <a16:colId xmlns:a16="http://schemas.microsoft.com/office/drawing/2014/main" val="1459267461"/>
                    </a:ext>
                  </a:extLst>
                </a:gridCol>
                <a:gridCol w="476016">
                  <a:extLst>
                    <a:ext uri="{9D8B030D-6E8A-4147-A177-3AD203B41FA5}">
                      <a16:colId xmlns:a16="http://schemas.microsoft.com/office/drawing/2014/main" val="857055019"/>
                    </a:ext>
                  </a:extLst>
                </a:gridCol>
                <a:gridCol w="367213">
                  <a:extLst>
                    <a:ext uri="{9D8B030D-6E8A-4147-A177-3AD203B41FA5}">
                      <a16:colId xmlns:a16="http://schemas.microsoft.com/office/drawing/2014/main" val="941704603"/>
                    </a:ext>
                  </a:extLst>
                </a:gridCol>
                <a:gridCol w="258408">
                  <a:extLst>
                    <a:ext uri="{9D8B030D-6E8A-4147-A177-3AD203B41FA5}">
                      <a16:colId xmlns:a16="http://schemas.microsoft.com/office/drawing/2014/main" val="1132343197"/>
                    </a:ext>
                  </a:extLst>
                </a:gridCol>
              </a:tblGrid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66626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Ústecký přebor mladších žáků 2017/2018 po 5.odehraných kolech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89809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67:1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21866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Neštěmice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2984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Trmice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93072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Trnovany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31723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13_13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40702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Junior/ FK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33561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05493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07968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521"/>
                  </a:ext>
                </a:extLst>
              </a:tr>
              <a:tr h="23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42437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27404"/>
                  </a:ext>
                </a:extLst>
              </a:tr>
            </a:tbl>
          </a:graphicData>
        </a:graphic>
      </p:graphicFrame>
      <p:sp>
        <p:nvSpPr>
          <p:cNvPr id="74" name="TextovéPole 73"/>
          <p:cNvSpPr txBox="1"/>
          <p:nvPr/>
        </p:nvSpPr>
        <p:spPr>
          <a:xfrm>
            <a:off x="5603755" y="209910"/>
            <a:ext cx="4549349" cy="3539430"/>
          </a:xfrm>
          <a:prstGeom prst="rect">
            <a:avLst/>
          </a:prstGeom>
          <a:blipFill>
            <a:blip r:embed="rId65"/>
            <a:tile tx="0" ty="0" sx="100000" sy="100000" flip="none" algn="tl"/>
          </a:blipFill>
          <a:ln w="857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Mladší  žáci </a:t>
            </a:r>
            <a:r>
              <a:rPr lang="cs-CZ" sz="2400" dirty="0" smtClean="0">
                <a:latin typeface="High Tower Text" panose="02040502050506030303" pitchFamily="18" charset="0"/>
              </a:rPr>
              <a:t>jsou po 2 výhrách na 6. místě. Zítra hrají v Trnovanech a za týden doma v neděli s Trmicemi. Oba soupeři jsou v tabulce nad nimi, ale to neznamená, že nemůžeme bodovat. Právě naopak můžeme do zápasu vstupovat v klidu a svého soupeře překvapit. 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272784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02777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34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558394" y="443425"/>
            <a:ext cx="4594710" cy="648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 3 tyčemi však čisté konto naší svatyně uhlídal. Na začátku 2. poločasu byli o něco aktivnější domácí a potvrdila to i střela Jindřicha, která však skončila vysoko nad brankou. Vilémov měl i výhodu dvou trestných kopů zleva i zprava, ale ani v jednom případě se prosadit nedokázal. Faul odskákal jen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žlutou kartou. To už jsme se ale také více snažili zaměstnat domácí obranu. Dopracovali jsme se k sérii rohů, ale gólu jsme se nedočkali. Utkání se začínalo stávat velkým bojem a průběh hry naznačoval, že to může být o jedné brance, jedné chybě. Na centr zprava v 59. minutě naběhl Kučera a hlavou se snažil umístit balón ke vzdálenější tyči. Štětskou branku ale minul.  Otevřít skóre mohl na druhé straně  o 2 minuty později Mencl, ale levačku dobře neseřídil a z výhodné pozice poslal balón nad branku. Pak to přišlo. Začala 71. minuta, míč si do pokutového území soupeře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předkopl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Faust, Pilko po něm sáhnul rukou a byla z toho penalta. Tu si vzal na starost Petr Stejskal. Udělal dobře, protože ji s přehledem proměnil a šli jsme do vedení 1:0. Hned při jednom z dalších útoků jsme mohli náskok i navýšit, ale tak dlouho jsme si míč přihrávali, až nám ho domácí sebrali. 15 minut před koncem se domácí hráči radovali z vyrovnání, ale bylo to předčasné. Dobíhající, střídající Čonka byl v době střely Kučery na branku Gabriela, který míč před sebe jen vyrazil, v postavení mimo hru a i když se tribuny hodně zlobily, tak video dokazuje, že rozhodnutí rozhodčích bylo správné. Ve zbytku zápasu jsme se snažili hru kouskovat a míč držet co nejdále od naší branky. I tak si domácí vytvořili ještě několik šancí, ze kterých chtěli vyrovnat. K dispozici měli i volné přímé kopy. Všechno jsme ale ustáli a po závěrečném hvizdu jsme se mohli radovat z těsného vítězství a 3 bodů získaných na horké půdě ve Vilémově.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Vyrovnané utkání, které velké množství brankových příležitostí nenabídlo.  K vidění bylo hodně osobních soubojů odměněných žlutými kartami, na které to skončilo 4:4. Mužstva dobře bránila a čekala na chybu toho druhého. Naši hráči makali,  a i když to herně ne vždy vycházelo, tak se důsledným bráněním, bojovností a herní trpělivosti dočkali branky a domů jsme mohli odjíždět spokojeni. Gratulujeme.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1(z penalty)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Gabriel-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F.Svoboda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Poráč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-Mencl(79.Slavík),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(88.Beruška),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Vacek,Faust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,-Brandejs(90.Feko)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Připraveni: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Balaštík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M.Svoboda</a:t>
            </a:r>
            <a:endParaRPr lang="cs-CZ" sz="105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Trenér: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K.Zuna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J.Havner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5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sz="10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28134" y="91108"/>
            <a:ext cx="2858652" cy="307777"/>
          </a:xfrm>
          <a:prstGeom prst="rect">
            <a:avLst/>
          </a:prstGeom>
          <a:pattFill prst="pct30">
            <a:fgClr>
              <a:srgbClr val="99FF66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Vilémov-Štětí  16.9.2017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984" y="1502812"/>
            <a:ext cx="4680520" cy="892552"/>
          </a:xfrm>
          <a:prstGeom prst="rect">
            <a:avLst/>
          </a:prstGeom>
          <a:gradFill flip="none" rotWithShape="1">
            <a:gsLst>
              <a:gs pos="0">
                <a:srgbClr val="FF0D0D">
                  <a:alpha val="23000"/>
                </a:srgbClr>
              </a:gs>
              <a:gs pos="76000">
                <a:srgbClr val="F8F27C"/>
              </a:gs>
              <a:gs pos="95658">
                <a:srgbClr val="75FFD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Junior Děčín – SK Štětí</a:t>
            </a:r>
          </a:p>
          <a:p>
            <a:pPr algn="ctr"/>
            <a:r>
              <a:rPr lang="cs-CZ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5:0(3:0) </a:t>
            </a: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10.9.2017 4.hrané kolo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1984" y="2438911"/>
            <a:ext cx="46755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neúspěšném prvním zápase </a:t>
            </a:r>
            <a:r>
              <a:rPr lang="cs-CZ" sz="10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dvojduelu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který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jsme prohráli vysoko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0:12,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nás čekala odveta . Začali jsme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aktivně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soupeře zaskočili.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Hned ve 3.minutě prověřil domácího gólmana </a:t>
            </a:r>
            <a:r>
              <a:rPr lang="cs-CZ" sz="10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Ivanič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střelou z 20 metrů.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naše šance  přišla v 7.minutě po centru z levé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strany.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 bránu kde našel Hrdličku a jeho střelu vychytal domácí gólman.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8.minutě si kluci šanci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prohodily, ale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opět brankář chytil. Z protiútoku měli ojedinělou šanci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skórovat domácí, ale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míč proletěl jen vedle tyče. Další naše šance přišla v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10.minutě. Olda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ocitl sám před brankářem,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kterého překonal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ale přestřelil i branku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V 11.minutě  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Hrdlička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sám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 brankářem, ale neuspěl. Stejný hráč byl i v další šanci po jednom z rohů, ale trefil jen brankáře. Pak musel Martin Hrdlička pro bolest zad odstoupit na hře našeho týmu to začalo být hodně znát. Přestali jsme být aktivní a trest přišel brzy. V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17.minutě po chaosu před naší brankou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skončilo míčem  v naší síti na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1:0 pro domácí. Další šanci domácích ve 23.minutě ještě náš gólman vychytal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ale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opět po našem chaosu před naší brankou jsme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inkasovali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druhý gól na stav 2:0. Ještě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jsme se mohli ve 28. minutě vrátit do zápasu, ale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svoji příležitost promeškal. A aby toho nebylo málo, tak těsně před změnou stran si vstřelil vlastní gól na 0:3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Ivanič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Ve druhém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poločas jsme hned ve 40.minutě z rohu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inkasovali branku na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4:0. Šancí ve druhém poločase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už moc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nepřišlo. Jen </a:t>
            </a:r>
            <a:r>
              <a:rPr lang="cs-CZ" sz="10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Danilukova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střela z 20 metrů a ve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48.minutě měl gólovou šanci </a:t>
            </a:r>
            <a:r>
              <a:rPr lang="cs-CZ" sz="1000" b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ale  </a:t>
            </a: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opět sám proti 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brankáři neuspěl. Poslední slovo měli domácí v 98. minutě, kdy upravil na konečných 5:0.</a:t>
            </a:r>
          </a:p>
          <a:p>
            <a:pPr algn="just">
              <a:spcAft>
                <a:spcPts val="0"/>
              </a:spcAft>
            </a:pP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s-CZ" sz="1000" b="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René Hrdlička - trenér: </a:t>
            </a:r>
            <a:endParaRPr lang="cs-CZ" sz="1000" b="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PS. Neproměňování šancí nás bolí a proto musíme se zaměřit na útočné akce a jejich proměňování</a:t>
            </a:r>
            <a:r>
              <a:rPr lang="cs-CZ" sz="1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cs-CZ" sz="1000" b="0" u="sng" dirty="0">
                <a:latin typeface="Arial" panose="020B0604020202020204" pitchFamily="34" charset="0"/>
                <a:cs typeface="Arial" panose="020B0604020202020204" pitchFamily="34" charset="0"/>
              </a:rPr>
              <a:t>Sestava: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Schleis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- Prokopec, Hrdlička,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Bartko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Kroupa,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Ivanič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Kuča,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Daniluk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Jakub 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Pilař,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Nedvěd,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Slapnička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Kabelka, Jakub Novák, </a:t>
            </a:r>
            <a:endParaRPr lang="cs-CZ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Miga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Procházka</a:t>
            </a:r>
            <a:b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</a:t>
            </a:r>
            <a:r>
              <a:rPr lang="cs-CZ" sz="1000" b="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Z.Németh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R, Hrdlička</a:t>
            </a:r>
            <a:b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RozhodčÍ</a:t>
            </a:r>
            <a:r>
              <a:rPr lang="cs-CZ" sz="1000" b="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J.Mareš-M.Tyl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D.Németh</a:t>
            </a: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982" y="72524"/>
            <a:ext cx="4670524" cy="1323439"/>
          </a:xfrm>
          <a:prstGeom prst="rect">
            <a:avLst/>
          </a:prstGeom>
          <a:blipFill dpi="0" rotWithShape="1">
            <a:blip r:embed="rId3">
              <a:alphaModFix amt="37000"/>
            </a:blip>
            <a:srcRect/>
            <a:stretch>
              <a:fillRect/>
            </a:stretch>
          </a:blipFill>
          <a:ln w="47625">
            <a:solidFill>
              <a:srgbClr val="FF0D0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latin typeface="+mn-lt"/>
              </a:rPr>
              <a:t>Zlepšený výkon starších žáků  ve 2. zápase v krátké době s týmem Děčína. Škoda jen promarněných šancí hlavně v úvodu zápasu.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09477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33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>
            <a:off x="3384352" y="7075884"/>
            <a:ext cx="135991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8" name="Přímá spojovací šipka 17"/>
          <p:cNvCxnSpPr/>
          <p:nvPr/>
        </p:nvCxnSpPr>
        <p:spPr bwMode="auto">
          <a:xfrm>
            <a:off x="3895777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804457" y="6975856"/>
            <a:ext cx="429448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700" dirty="0" smtClean="0">
                <a:latin typeface="Bookman Old Style" pitchFamily="18" charset="0"/>
              </a:rPr>
              <a:t>12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6322" y="91108"/>
            <a:ext cx="4320480" cy="1569660"/>
          </a:xfrm>
          <a:prstGeom prst="rect">
            <a:avLst/>
          </a:prstGeom>
          <a:gradFill>
            <a:gsLst>
              <a:gs pos="0">
                <a:srgbClr val="F9FEF2"/>
              </a:gs>
              <a:gs pos="76000">
                <a:srgbClr val="F8F27C"/>
              </a:gs>
              <a:gs pos="95658">
                <a:srgbClr val="75FFD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C2F5AD"/>
              </a:gs>
            </a:gsLst>
            <a:lin ang="5400000" scaled="1"/>
          </a:gradFill>
          <a:ln w="539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Gill Sans Ultra Bold" panose="020B0A02020104020203" pitchFamily="34" charset="-18"/>
              </a:rPr>
              <a:t>Po zápase se z Vilémova ozývala nespokojenost s rozhodčím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0782" y="1891308"/>
            <a:ext cx="4356020" cy="240065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412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800" u="sng" dirty="0" smtClean="0">
                <a:latin typeface="Bookman Old Style" pitchFamily="18" charset="0"/>
              </a:rPr>
              <a:t>Libor Sklenář-</a:t>
            </a:r>
            <a:r>
              <a:rPr lang="cs-CZ" sz="1800" u="sng" dirty="0" err="1" smtClean="0">
                <a:latin typeface="Bookman Old Style" pitchFamily="18" charset="0"/>
              </a:rPr>
              <a:t>manager</a:t>
            </a:r>
            <a:endParaRPr lang="cs-CZ" sz="1800" u="sng" dirty="0" smtClean="0">
              <a:latin typeface="Bookman Old Style" pitchFamily="18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Bylo to vyrovnané a pěkné utkání. Bohužel to pokazili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bezbrankovém poločase se důležité momenty začaly dít až dvacet minut před koncem.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Faust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probil do našeho vápna a pak nafilmoval pád. Bylo to vidět i po zápase na videu. Do té doby dobře pískající sudí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Kuriljak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odpískal penaltu, kterou Stejskal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proměnil.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Střelu Kučery brankář neudržel, Čonka míč dorazil do branky. Radost nám však překazil asistent, který odmával postavení mimo hru. Podle nás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mylně.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Pak se všichni diví, že jsou hráči, ale i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fanoušci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nervózní.</a:t>
            </a:r>
            <a:endParaRPr lang="cs-CZ" sz="1400" u="sng" dirty="0" smtClean="0">
              <a:latin typeface="Bookman Old Style" pitchFamily="18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0" y="4411587"/>
            <a:ext cx="4296142" cy="1995899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672386" y="6552083"/>
            <a:ext cx="3384376" cy="3077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askerville Old Face" panose="02020602080505020303" pitchFamily="18" charset="0"/>
              </a:rPr>
              <a:t>Inkriminované ofsajdové postavení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528125" y="1027212"/>
            <a:ext cx="4608512" cy="5909310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effectLst>
                  <a:outerShdw blurRad="38100" dist="38100" dir="2700000" sx="67000" sy="67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 Štětí-FK Neštěmice)</a:t>
            </a:r>
          </a:p>
          <a:p>
            <a:pPr algn="ctr"/>
            <a:r>
              <a:rPr lang="cs-CZ" sz="2400" u="sng" dirty="0" smtClean="0">
                <a:effectLst>
                  <a:outerShdw blurRad="38100" dist="38100" dir="2700000" sx="67000" sy="67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5:0(2:0)  </a:t>
            </a:r>
            <a:r>
              <a:rPr lang="cs-CZ" u="sng" dirty="0" smtClean="0">
                <a:effectLst>
                  <a:outerShdw blurRad="38100" dist="38100" dir="2700000" sx="67000" sy="67000" algn="tl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neděle  17.9.2017 5. hrané kolo</a:t>
            </a:r>
          </a:p>
          <a:p>
            <a:pPr algn="just"/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Napravit si reputaci chtěli starší žáci pod 2 porážkách s Děčínem, kdy nevstřelili ani branku, v domácím zápase proti Neštěmicím, které ale také podle dosavadních výsledků byly v úloze favorita. Začali také perfektně a hned měly 2 velké šance. Šimon Černý v brance však čaroval a ukázal, jak moc mezi 3 tyčemi chyběl. Čas se přehoupl do 6. minuty, když se s míčem směrem na branku Neštěmic vydal Martin Hrdlička a krásnou střelou přes celou branku otevřel skóre na 1:0 pro Štětí. Paráda pokračovala za další 3 minuty. Sprinterský souboj sice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nevyhrál, ale i tak s ještě dostal k balónu a z těžkého úhlu propasíroval míč do sítě na 2:0. Neuběhla ani minuta a stejný hráč se řítil sám na brankáře. Zakončit chtěl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profesorsky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přehozením brankáře, ale vůbec mu to nevyšlo. Ve 12. minutě mohl s nížit na 1:2 Samuel </a:t>
            </a:r>
            <a:r>
              <a:rPr lang="de-DE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Grü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ale branku z dobré pozice zaměřil špatně.  Nečekaný průběh zápasu mělo pokračování ve 20. minutě. Důraz se vyplatil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Malechovi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sebral míč jednomu z obránců a pohotově upravil na 3:0. Pak už obě mužstva obrany zamkla a do konce poločasu už žádná radost k vidění na jedné ani druhé straně nebyla. Neuběhlo ani 5 minut druhé půle a mohlo být pro náš tým ještě lépe. Na brankou soupeře se úplně sám řítil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Mířil ke vzdálenější tyči , ale branku netrefil. V 11. minutě druhé části jsme zahrávali roh, konkrétně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Naběhl si Prokopec a hlavou se trefil přesně ke vzdálenější tyči na 4:0. Důležitý krok za vítězství. Když pak ho 5 minut později poslal opět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přesnou zpětnou přihrávku na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Daniluka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si našel zpoza šestnáctky volný prostor k zakončení a pěkně upravil už na 5:0. V tento okamžik už bylo jasné, že nám výhra už těžko uteče. Hosté sice ještě stačili trefit břevno z kopačky Viktora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Pableho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, ale to bylo z jejich strany už vše. Neprosadila se už ani naše jedenáctka a tak to skončilo výsledkem 5:0. Nečekané, zasloužené a radostné vítězství hráčů štětí, kteří za předvedený výkon zaslouží pochvalu.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Hrdlička 1,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2, Prokopec 1,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Daniluk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Černý-Prokopec, Hrdlička,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Bartko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Kroupa,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Ivanič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Kuča,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Daniluk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Jakub Pilař,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Nedvěd,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Slapnička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Kabelka,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Schleiss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Jkau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Novák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Z.Németh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Vedoucí: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R.Hrdličak</a:t>
            </a:r>
            <a:endParaRPr lang="cs-CZ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M.Toráč-D.Németh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28125" y="96332"/>
            <a:ext cx="4608512" cy="800219"/>
          </a:xfrm>
          <a:prstGeom prst="rect">
            <a:avLst/>
          </a:prstGeom>
          <a:gradFill flip="none" rotWithShape="1">
            <a:gsLst>
              <a:gs pos="0">
                <a:srgbClr val="FFCCCC">
                  <a:alpha val="18000"/>
                </a:srgbClr>
              </a:gs>
              <a:gs pos="44000">
                <a:srgbClr val="FFCC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603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300" dirty="0" smtClean="0">
                <a:ln>
                  <a:gradFill>
                    <a:gsLst>
                      <a:gs pos="0">
                        <a:srgbClr val="4CC858"/>
                      </a:gs>
                      <a:gs pos="44000">
                        <a:srgbClr val="FFCC00"/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Nečekané, ale zasloužené vítězství starších žáků.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20656" y="71944"/>
            <a:ext cx="4032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 STAP TRATEC Vilémov-SK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Šětí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16.9.2017 Foto: Jiří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Havner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84" y="739180"/>
            <a:ext cx="3912992" cy="230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08" y="3619500"/>
            <a:ext cx="3698580" cy="2484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264672" y="3115444"/>
            <a:ext cx="367240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 2 hráč Štětí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Vladimír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Poráč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Míč sleduje i jeho spoluhráč s číslem 16 na zádech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Jiří Vacek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12956" y="6100871"/>
            <a:ext cx="367240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Vladimír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Poráč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se ve výskoku snaží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přehlavičkovat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protihráče. Jak to celé dopadne sleduje střelec naší jediné branky ve Vilémově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 Stejskal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04103"/>
              </p:ext>
            </p:extLst>
          </p:nvPr>
        </p:nvGraphicFramePr>
        <p:xfrm>
          <a:off x="143992" y="4123557"/>
          <a:ext cx="4305299" cy="2805076"/>
        </p:xfrm>
        <a:graphic>
          <a:graphicData uri="http://schemas.openxmlformats.org/drawingml/2006/table">
            <a:tbl>
              <a:tblPr/>
              <a:tblGrid>
                <a:gridCol w="215107">
                  <a:extLst>
                    <a:ext uri="{9D8B030D-6E8A-4147-A177-3AD203B41FA5}">
                      <a16:colId xmlns:a16="http://schemas.microsoft.com/office/drawing/2014/main" val="1945982194"/>
                    </a:ext>
                  </a:extLst>
                </a:gridCol>
                <a:gridCol w="253067">
                  <a:extLst>
                    <a:ext uri="{9D8B030D-6E8A-4147-A177-3AD203B41FA5}">
                      <a16:colId xmlns:a16="http://schemas.microsoft.com/office/drawing/2014/main" val="2095587126"/>
                    </a:ext>
                  </a:extLst>
                </a:gridCol>
                <a:gridCol w="1698711">
                  <a:extLst>
                    <a:ext uri="{9D8B030D-6E8A-4147-A177-3AD203B41FA5}">
                      <a16:colId xmlns:a16="http://schemas.microsoft.com/office/drawing/2014/main" val="2565805130"/>
                    </a:ext>
                  </a:extLst>
                </a:gridCol>
                <a:gridCol w="227760">
                  <a:extLst>
                    <a:ext uri="{9D8B030D-6E8A-4147-A177-3AD203B41FA5}">
                      <a16:colId xmlns:a16="http://schemas.microsoft.com/office/drawing/2014/main" val="2732880642"/>
                    </a:ext>
                  </a:extLst>
                </a:gridCol>
                <a:gridCol w="180310">
                  <a:extLst>
                    <a:ext uri="{9D8B030D-6E8A-4147-A177-3AD203B41FA5}">
                      <a16:colId xmlns:a16="http://schemas.microsoft.com/office/drawing/2014/main" val="1266235360"/>
                    </a:ext>
                  </a:extLst>
                </a:gridCol>
                <a:gridCol w="180310">
                  <a:extLst>
                    <a:ext uri="{9D8B030D-6E8A-4147-A177-3AD203B41FA5}">
                      <a16:colId xmlns:a16="http://schemas.microsoft.com/office/drawing/2014/main" val="3488170788"/>
                    </a:ext>
                  </a:extLst>
                </a:gridCol>
                <a:gridCol w="180310">
                  <a:extLst>
                    <a:ext uri="{9D8B030D-6E8A-4147-A177-3AD203B41FA5}">
                      <a16:colId xmlns:a16="http://schemas.microsoft.com/office/drawing/2014/main" val="1945947582"/>
                    </a:ext>
                  </a:extLst>
                </a:gridCol>
                <a:gridCol w="240414">
                  <a:extLst>
                    <a:ext uri="{9D8B030D-6E8A-4147-A177-3AD203B41FA5}">
                      <a16:colId xmlns:a16="http://schemas.microsoft.com/office/drawing/2014/main" val="3777090817"/>
                    </a:ext>
                  </a:extLst>
                </a:gridCol>
                <a:gridCol w="645320">
                  <a:extLst>
                    <a:ext uri="{9D8B030D-6E8A-4147-A177-3AD203B41FA5}">
                      <a16:colId xmlns:a16="http://schemas.microsoft.com/office/drawing/2014/main" val="936103045"/>
                    </a:ext>
                  </a:extLst>
                </a:gridCol>
                <a:gridCol w="218270">
                  <a:extLst>
                    <a:ext uri="{9D8B030D-6E8A-4147-A177-3AD203B41FA5}">
                      <a16:colId xmlns:a16="http://schemas.microsoft.com/office/drawing/2014/main" val="1943036607"/>
                    </a:ext>
                  </a:extLst>
                </a:gridCol>
                <a:gridCol w="265720">
                  <a:extLst>
                    <a:ext uri="{9D8B030D-6E8A-4147-A177-3AD203B41FA5}">
                      <a16:colId xmlns:a16="http://schemas.microsoft.com/office/drawing/2014/main" val="2373122736"/>
                    </a:ext>
                  </a:extLst>
                </a:gridCol>
              </a:tblGrid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52574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Ústecký přebor starších žáků 2017/2018 po 5.odehraných kolech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5002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83358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0990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Trnovany,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93675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12939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Neštěmice,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85865"/>
                  </a:ext>
                </a:extLst>
              </a:tr>
              <a:tr h="248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</a:t>
                      </a:r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19:22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1829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52602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14822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Trmice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45692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Junior/ FK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81103"/>
                  </a:ext>
                </a:extLst>
              </a:tr>
              <a:tr h="21234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71985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143993" y="91108"/>
            <a:ext cx="4386620" cy="3908762"/>
          </a:xfrm>
          <a:prstGeom prst="rect">
            <a:avLst/>
          </a:prstGeom>
          <a:gradFill flip="none" rotWithShape="1">
            <a:gsLst>
              <a:gs pos="4366">
                <a:srgbClr val="FFFF66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99003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Starší žáci </a:t>
            </a:r>
            <a:r>
              <a:rPr lang="cs-CZ" sz="2000" dirty="0" smtClean="0">
                <a:latin typeface="Arial Black" panose="020B0A04020102020204" pitchFamily="34" charset="0"/>
              </a:rPr>
              <a:t>mají za sebou hlavně silné soupeře a v současné době stejně jako mladší žáci jsou na 6. místě tabulky. Zítra ke čeká těžká zkouška v Trnovanech, ale pokud zahrají stejně jako před týdnem proti doma proti Neštěmicím, tak tak nejsou bez šancí. Za týden se doma očekává vítězství nad Trmicemi.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820111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61765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1984" y="955204"/>
            <a:ext cx="4464496" cy="5978560"/>
          </a:xfrm>
          <a:prstGeom prst="rect">
            <a:avLst/>
          </a:prstGeom>
          <a:noFill/>
          <a:ln w="44450" cmpd="sng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ctr"/>
            <a:r>
              <a:rPr lang="cs-CZ" sz="1400" u="sng" dirty="0">
                <a:solidFill>
                  <a:srgbClr val="6600FF"/>
                </a:solidFill>
              </a:rPr>
              <a:t>Mostecký FK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SK </a:t>
            </a:r>
            <a:r>
              <a:rPr lang="cs-CZ" sz="1400" u="sng" dirty="0" err="1" smtClean="0">
                <a:solidFill>
                  <a:srgbClr val="6600FF"/>
                </a:solidFill>
              </a:rPr>
              <a:t>Brná</a:t>
            </a:r>
            <a:r>
              <a:rPr lang="cs-CZ" sz="1400" u="sng" dirty="0" smtClean="0">
                <a:solidFill>
                  <a:srgbClr val="6600FF"/>
                </a:solidFill>
              </a:rPr>
              <a:t>     4:1(2:0)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poločas ovládli domácí a vstřelili 2 branky. Kontaktní gól zařídil brzo po změně stran Heřman, ale Most má Dominika Valentu, který velmi rychle kontroval a 2 brankami zajistil jasnou výhru domácích.</a:t>
            </a:r>
          </a:p>
          <a:p>
            <a:pPr fontAlgn="ctr"/>
            <a:r>
              <a:rPr lang="cs-CZ" sz="1400" u="sng" dirty="0" smtClean="0">
                <a:solidFill>
                  <a:srgbClr val="6600FF"/>
                </a:solidFill>
              </a:rPr>
              <a:t>FK </a:t>
            </a:r>
            <a:r>
              <a:rPr lang="cs-CZ" sz="1400" u="sng" dirty="0" err="1">
                <a:solidFill>
                  <a:srgbClr val="6600FF"/>
                </a:solidFill>
              </a:rPr>
              <a:t>Tatran</a:t>
            </a:r>
            <a:r>
              <a:rPr lang="cs-CZ" sz="1400" u="sng" dirty="0">
                <a:solidFill>
                  <a:srgbClr val="6600FF"/>
                </a:solidFill>
              </a:rPr>
              <a:t> Kadaň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FK </a:t>
            </a:r>
            <a:r>
              <a:rPr lang="cs-CZ" sz="1400" u="sng" dirty="0" smtClean="0">
                <a:solidFill>
                  <a:srgbClr val="6600FF"/>
                </a:solidFill>
              </a:rPr>
              <a:t>Bílina   1:6(1:4)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28. minutě vedli hosté 4:0. Rychlé brejky a chyby domácích to byl hlavní důvod. V závěru 1. půle snížil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Belej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1:4, ale žádný obrat ve 2. poločase nenastal.  Hosté dokonce vstřelili další 2 branky.</a:t>
            </a:r>
          </a:p>
          <a:p>
            <a:pPr fontAlgn="ctr"/>
            <a:r>
              <a:rPr lang="cs-CZ" sz="1400" u="sng" dirty="0" smtClean="0">
                <a:solidFill>
                  <a:srgbClr val="6600FF"/>
                </a:solidFill>
              </a:rPr>
              <a:t>FK </a:t>
            </a:r>
            <a:r>
              <a:rPr lang="cs-CZ" sz="1400" u="sng" dirty="0">
                <a:solidFill>
                  <a:srgbClr val="6600FF"/>
                </a:solidFill>
              </a:rPr>
              <a:t>Litoměřicko B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SK Baník </a:t>
            </a:r>
            <a:r>
              <a:rPr lang="cs-CZ" sz="1400" u="sng" dirty="0" smtClean="0">
                <a:solidFill>
                  <a:srgbClr val="6600FF"/>
                </a:solidFill>
              </a:rPr>
              <a:t>Modlany  0:1(0:1)</a:t>
            </a:r>
            <a:endParaRPr lang="cs-CZ" sz="1400" u="sng" dirty="0">
              <a:solidFill>
                <a:srgbClr val="6600FF"/>
              </a:solidFill>
            </a:endParaRP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hosté, kteří přijeli bez několika svých opor ani moc nevěřili, že vyválčí 3 body. Šancí ale měli hodně a jednu z nich v 1. poločase využil Jakub Dolejška.</a:t>
            </a:r>
          </a:p>
          <a:p>
            <a:pPr fontAlgn="ctr"/>
            <a:r>
              <a:rPr lang="cs-CZ" sz="1400" u="sng" dirty="0" smtClean="0">
                <a:solidFill>
                  <a:srgbClr val="6600FF"/>
                </a:solidFill>
              </a:rPr>
              <a:t>TJ  </a:t>
            </a:r>
            <a:r>
              <a:rPr lang="cs-CZ" sz="1400" u="sng" dirty="0" err="1">
                <a:solidFill>
                  <a:srgbClr val="6600FF"/>
                </a:solidFill>
              </a:rPr>
              <a:t>H.Jiřetín</a:t>
            </a:r>
            <a:r>
              <a:rPr lang="cs-CZ" sz="1400" u="sng" dirty="0">
                <a:solidFill>
                  <a:srgbClr val="6600FF"/>
                </a:solidFill>
              </a:rPr>
              <a:t>/FK Litvínov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TJ Spartak </a:t>
            </a:r>
            <a:r>
              <a:rPr lang="cs-CZ" sz="1400" u="sng" dirty="0" smtClean="0">
                <a:solidFill>
                  <a:srgbClr val="6600FF"/>
                </a:solidFill>
              </a:rPr>
              <a:t>Perštejn 2:3 PK(2:2)</a:t>
            </a:r>
            <a:endParaRPr lang="cs-CZ" sz="1400" u="sng" dirty="0">
              <a:solidFill>
                <a:srgbClr val="6600FF"/>
              </a:solidFill>
            </a:endParaRP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branky padly v 1. poločase. Rozhodovaly penalty a Perštejn v nich získal už 5. bod na hřišti soupeře.</a:t>
            </a:r>
          </a:p>
          <a:p>
            <a:pPr fontAlgn="ctr"/>
            <a:r>
              <a:rPr lang="cs-CZ" sz="1400" u="sng" dirty="0" smtClean="0">
                <a:solidFill>
                  <a:srgbClr val="6600FF"/>
                </a:solidFill>
              </a:rPr>
              <a:t>FK </a:t>
            </a:r>
            <a:r>
              <a:rPr lang="cs-CZ" sz="1400" u="sng" dirty="0">
                <a:solidFill>
                  <a:srgbClr val="6600FF"/>
                </a:solidFill>
              </a:rPr>
              <a:t>Jílové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FK Slavoj </a:t>
            </a:r>
            <a:r>
              <a:rPr lang="cs-CZ" sz="1400" u="sng" dirty="0" smtClean="0">
                <a:solidFill>
                  <a:srgbClr val="6600FF"/>
                </a:solidFill>
              </a:rPr>
              <a:t>Žatec 4:2(3:1)</a:t>
            </a:r>
            <a:endParaRPr lang="cs-CZ" sz="1400" u="sng" dirty="0">
              <a:solidFill>
                <a:srgbClr val="6600FF"/>
              </a:solidFill>
            </a:endParaRP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domácí hráli s velkým nadšením a slavili úspěch. Hosté šli sice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Bešíkem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vedení 1:0, ale domácí do poločasu ještě otočili na 3:1. Ve 2. poločase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Klinec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snížil na 2:3, ale pojistku pro domácí na 4:2 vstřelil Florián.</a:t>
            </a:r>
          </a:p>
          <a:p>
            <a:pPr algn="just" fontAlgn="ctr"/>
            <a:r>
              <a:rPr lang="cs-CZ" sz="1400" u="sng" dirty="0" smtClean="0">
                <a:solidFill>
                  <a:srgbClr val="6600FF"/>
                </a:solidFill>
              </a:rPr>
              <a:t>SK </a:t>
            </a:r>
            <a:r>
              <a:rPr lang="cs-CZ" sz="1400" u="sng" dirty="0">
                <a:solidFill>
                  <a:srgbClr val="6600FF"/>
                </a:solidFill>
              </a:rPr>
              <a:t>STAP-TRATEC Vilémov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SK </a:t>
            </a:r>
            <a:r>
              <a:rPr lang="cs-CZ" sz="1400" u="sng" dirty="0" smtClean="0">
                <a:solidFill>
                  <a:srgbClr val="6600FF"/>
                </a:solidFill>
              </a:rPr>
              <a:t>Štětí  0:1(0:0)</a:t>
            </a:r>
            <a:endParaRPr lang="cs-CZ" sz="1400" u="sng" dirty="0">
              <a:solidFill>
                <a:srgbClr val="6600FF"/>
              </a:solidFill>
            </a:endParaRP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branky chudé utkání. Jeden čekal na chybu druhého, až rozhodl faul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domacích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Fausta ve vlastním pokutovém území 20 minut před koncem. Penaltu proměnil Petr Stejskal.</a:t>
            </a:r>
          </a:p>
          <a:p>
            <a:pPr algn="just" fontAlgn="ctr"/>
            <a:r>
              <a:rPr lang="cs-CZ" sz="1400" u="sng" dirty="0" smtClean="0">
                <a:solidFill>
                  <a:srgbClr val="6600FF"/>
                </a:solidFill>
              </a:rPr>
              <a:t>FK </a:t>
            </a:r>
            <a:r>
              <a:rPr lang="cs-CZ" sz="1400" u="sng" dirty="0">
                <a:solidFill>
                  <a:srgbClr val="6600FF"/>
                </a:solidFill>
              </a:rPr>
              <a:t>Neštěmice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TJ Sokol </a:t>
            </a:r>
            <a:r>
              <a:rPr lang="cs-CZ" sz="1400" u="sng" dirty="0" smtClean="0">
                <a:solidFill>
                  <a:srgbClr val="6600FF"/>
                </a:solidFill>
              </a:rPr>
              <a:t>Srbice 1:3(1:1)</a:t>
            </a:r>
            <a:endParaRPr lang="cs-CZ" sz="1400" u="sng" dirty="0">
              <a:solidFill>
                <a:srgbClr val="6600FF"/>
              </a:solidFill>
            </a:endParaRP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zasloužené vítězství hostů. Domácí šli sice do vedení, ale hosté brzy kontrovali a ve 2. poločase 2 góly rozhodli o vítězství.</a:t>
            </a:r>
          </a:p>
          <a:p>
            <a:pPr fontAlgn="ctr"/>
            <a:r>
              <a:rPr lang="cs-CZ" sz="1400" u="sng" dirty="0" smtClean="0">
                <a:solidFill>
                  <a:srgbClr val="6600FF"/>
                </a:solidFill>
              </a:rPr>
              <a:t>FK </a:t>
            </a:r>
            <a:r>
              <a:rPr lang="cs-CZ" sz="1400" u="sng" dirty="0">
                <a:solidFill>
                  <a:srgbClr val="6600FF"/>
                </a:solidFill>
              </a:rPr>
              <a:t>Jiskra Modrá</a:t>
            </a:r>
            <a:r>
              <a:rPr lang="cs-CZ" sz="1400" b="0" u="sng" dirty="0">
                <a:solidFill>
                  <a:srgbClr val="6600FF"/>
                </a:solidFill>
              </a:rPr>
              <a:t> - </a:t>
            </a:r>
            <a:r>
              <a:rPr lang="cs-CZ" sz="1400" u="sng" dirty="0">
                <a:solidFill>
                  <a:srgbClr val="6600FF"/>
                </a:solidFill>
              </a:rPr>
              <a:t>TJ </a:t>
            </a:r>
            <a:r>
              <a:rPr lang="cs-CZ" sz="1400" u="sng" dirty="0" smtClean="0">
                <a:solidFill>
                  <a:srgbClr val="6600FF"/>
                </a:solidFill>
              </a:rPr>
              <a:t>Krupka 0:1(0:0)</a:t>
            </a:r>
          </a:p>
          <a:p>
            <a:pPr algn="just" fontAlgn="ctr"/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„Šancí jsme měli dost, ale co je to platné, když žádnou neproměníme“, litoval po zápase </a:t>
            </a:r>
            <a:r>
              <a:rPr lang="cs-CZ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moderský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trenér Rákosník. Stačí pak jeden rychlý útok a Rilke rozhodne.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984" y="91108"/>
            <a:ext cx="4447593" cy="707886"/>
          </a:xfrm>
          <a:prstGeom prst="rect">
            <a:avLst/>
          </a:prstGeom>
          <a:pattFill prst="horzBrick">
            <a:fgClr>
              <a:srgbClr val="FFFF00"/>
            </a:fgClr>
            <a:bgClr>
              <a:schemeClr val="bg1"/>
            </a:bgClr>
          </a:pattFill>
          <a:ln w="47625" cmpd="dbl">
            <a:solidFill>
              <a:srgbClr val="00CC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6.kole Ústeckého přeboru zvítězili domácí jen 2x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16600" y="91108"/>
            <a:ext cx="4392488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B0AAF8"/>
              </a:gs>
            </a:gsLst>
            <a:lin ang="5400000" scaled="1"/>
          </a:gradFill>
          <a:ln w="79375">
            <a:solidFill>
              <a:srgbClr val="6BAD8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latin typeface="Bookman Old Style" pitchFamily="18" charset="0"/>
              </a:rPr>
              <a:t>Dorostenci svého soupeře k ničemu nepustili. Ten sice vyrovnal na 1:1, ale pak už jen sledoval, jak se mu vzdalujeme        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16600" y="1796936"/>
            <a:ext cx="45365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>
                <a:latin typeface="Bookman Old Style" pitchFamily="18" charset="0"/>
              </a:rPr>
              <a:t>TJ </a:t>
            </a:r>
            <a:r>
              <a:rPr lang="cs-CZ" sz="1800" u="sng" dirty="0" err="1">
                <a:latin typeface="Bookman Old Style" pitchFamily="18" charset="0"/>
              </a:rPr>
              <a:t>Vaňov</a:t>
            </a:r>
            <a:r>
              <a:rPr lang="cs-CZ" sz="1800" u="sng" dirty="0">
                <a:latin typeface="Bookman Old Style" pitchFamily="18" charset="0"/>
              </a:rPr>
              <a:t>/TJ </a:t>
            </a:r>
            <a:r>
              <a:rPr lang="cs-CZ" sz="1800" u="sng" dirty="0" smtClean="0">
                <a:latin typeface="Bookman Old Style" pitchFamily="18" charset="0"/>
              </a:rPr>
              <a:t>Libouchec – SK Štětí</a:t>
            </a:r>
          </a:p>
          <a:p>
            <a:pPr algn="ctr"/>
            <a:r>
              <a:rPr lang="cs-CZ" sz="1800" u="sng" dirty="0" smtClean="0">
                <a:latin typeface="Bookman Old Style" pitchFamily="18" charset="0"/>
              </a:rPr>
              <a:t>1:9(1:4)</a:t>
            </a:r>
            <a:r>
              <a:rPr lang="cs-CZ" sz="1400" u="sng" dirty="0" smtClean="0">
                <a:latin typeface="Bookman Old Style" pitchFamily="18" charset="0"/>
              </a:rPr>
              <a:t>  9.9.2017  3. kolo</a:t>
            </a:r>
          </a:p>
          <a:p>
            <a:pPr algn="just"/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Podle postavení v tabulce jsme byli jasný favorit, který se také už ve 2. minutě dostal do vedení. Z volného přímého kopu se hezky trefil Podhorský. Domácí kontrovali, i když jim k tomu v 7. minutě pomohla naše špatná rozehrávka ve středu hřiště, po které Václav Strádal vstřelil ve 3.letošním utkání první branku našeho soupeře. Nebyl však důvod panikařit a brzo jsme se opět dostali na vítěznou vlnu. Po brankách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Feka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Capa a opět Podhorského jsme do kabin na přestávku odcházeli za vedení 4:1. Druhý poločas vyzněl střelecky ještě lépe a pomohly nám k tomu i 2 vlastní branky. Soupeře jsme přehrávaly ve všech činnostech a výsledek odpovídá dění na hřišti. Trenéři se museli obejít bez 3 hráčů základní sestavy. Koloman Horváth je na studijní praxi a Dominik Beruška společně s Matějem Svobodou zůstali ve Štětí na zápas mužstva dospělých s Jílovým. I tak byl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trenér Václav Podhorský</a:t>
            </a:r>
          </a:p>
          <a:p>
            <a:pPr algn="just"/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 výkonem spokojen. Hráče chválil a hodnotil:</a:t>
            </a:r>
          </a:p>
          <a:p>
            <a:pPr algn="just"/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„ První příležitost mezi 3 tyčemi dorosteneckého týmu dostal Jan Holub a vedl se dobře. Představil se 2 výbornými zákroky, které zabránily domácím skórovat. Líbila se mně hra nově postavené zálohy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Podhorský, Cap, Chaloupecký, které velmi dobře spolupracovalo a dělala velké starosti domácí obraně. Z jednotlivců mě mile překvapil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na postu útočníka, kde patřil k našim nejlepším hráčům.  2 šance sice nedal, ale v 89. minutě  byl konečnou brankou zápasu přeci jenom odměněn.</a:t>
            </a:r>
          </a:p>
          <a:p>
            <a:pPr algn="just"/>
            <a:r>
              <a:rPr lang="cs-CZ" sz="105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Podhorský 2, Cap 1, Ladič 1, Vála 1,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1, vlastní 1</a:t>
            </a:r>
          </a:p>
          <a:p>
            <a:pPr algn="just"/>
            <a:r>
              <a:rPr lang="cs-CZ" sz="105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Holub-Cap,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Dopater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Ladič, Jakl, Vála,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Podhorský,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05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Moučka,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T.Németh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Fulín, Chaloupecký, Šedivý</a:t>
            </a:r>
          </a:p>
          <a:p>
            <a:pPr algn="just"/>
            <a:r>
              <a:rPr lang="cs-CZ" sz="105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V.Podhorský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Vedoucí: J.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Nedomlelová</a:t>
            </a:r>
            <a:endParaRPr lang="cs-CZ" sz="105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05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P.Druga-M.Veselý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(laik), </a:t>
            </a:r>
            <a:r>
              <a:rPr lang="cs-CZ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J.Chaloupecký</a:t>
            </a:r>
            <a:r>
              <a:rPr lang="cs-CZ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21886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249560" y="1747292"/>
            <a:ext cx="908897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63262" y="6931868"/>
            <a:ext cx="193251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20113" y="7003876"/>
            <a:ext cx="357872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30</a:t>
            </a:r>
          </a:p>
        </p:txBody>
      </p:sp>
      <p:pic>
        <p:nvPicPr>
          <p:cNvPr id="36902" name="Picture 5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1" name="Picture 5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0" name="Picture 5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9" name="Picture 4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8" name="Picture 4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7" name="Picture 4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6" name="Picture 4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5" name="Picture 4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4" name="Picture 4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3" name="Picture 4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2" name="Picture 4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1" name="Picture 4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0" name="Picture 40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9" name="Picture 39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8" name="Picture 38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7" name="Picture 3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6" name="Picture 3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5" name="Picture 3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4" name="Picture 3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3" name="Picture 3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2" name="Picture 3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1" name="Picture 3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0" name="Picture 3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9" name="Picture 2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8" name="Picture 2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7" name="Picture 2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6" name="Picture 2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5" name="Picture 2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4" name="Picture 2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3" name="Picture 2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2" name="Picture 2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1" name="Picture 21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0" name="Picture 20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9" name="Picture 1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8" name="Picture 1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7" name="Picture 1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6" name="Picture 1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5" name="Picture 1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51" name="Tabulk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71838"/>
              </p:ext>
            </p:extLst>
          </p:nvPr>
        </p:nvGraphicFramePr>
        <p:xfrm>
          <a:off x="5760615" y="4270756"/>
          <a:ext cx="4320459" cy="2589104"/>
        </p:xfrm>
        <a:graphic>
          <a:graphicData uri="http://schemas.openxmlformats.org/drawingml/2006/table">
            <a:tbl>
              <a:tblPr/>
              <a:tblGrid>
                <a:gridCol w="210499">
                  <a:extLst>
                    <a:ext uri="{9D8B030D-6E8A-4147-A177-3AD203B41FA5}">
                      <a16:colId xmlns:a16="http://schemas.microsoft.com/office/drawing/2014/main" val="3501046496"/>
                    </a:ext>
                  </a:extLst>
                </a:gridCol>
                <a:gridCol w="399944">
                  <a:extLst>
                    <a:ext uri="{9D8B030D-6E8A-4147-A177-3AD203B41FA5}">
                      <a16:colId xmlns:a16="http://schemas.microsoft.com/office/drawing/2014/main" val="2746513939"/>
                    </a:ext>
                  </a:extLst>
                </a:gridCol>
                <a:gridCol w="1286663">
                  <a:extLst>
                    <a:ext uri="{9D8B030D-6E8A-4147-A177-3AD203B41FA5}">
                      <a16:colId xmlns:a16="http://schemas.microsoft.com/office/drawing/2014/main" val="1651573783"/>
                    </a:ext>
                  </a:extLst>
                </a:gridCol>
                <a:gridCol w="336795">
                  <a:extLst>
                    <a:ext uri="{9D8B030D-6E8A-4147-A177-3AD203B41FA5}">
                      <a16:colId xmlns:a16="http://schemas.microsoft.com/office/drawing/2014/main" val="3000773269"/>
                    </a:ext>
                  </a:extLst>
                </a:gridCol>
                <a:gridCol w="326270">
                  <a:extLst>
                    <a:ext uri="{9D8B030D-6E8A-4147-A177-3AD203B41FA5}">
                      <a16:colId xmlns:a16="http://schemas.microsoft.com/office/drawing/2014/main" val="3200205468"/>
                    </a:ext>
                  </a:extLst>
                </a:gridCol>
                <a:gridCol w="210499">
                  <a:extLst>
                    <a:ext uri="{9D8B030D-6E8A-4147-A177-3AD203B41FA5}">
                      <a16:colId xmlns:a16="http://schemas.microsoft.com/office/drawing/2014/main" val="3017574972"/>
                    </a:ext>
                  </a:extLst>
                </a:gridCol>
                <a:gridCol w="210499">
                  <a:extLst>
                    <a:ext uri="{9D8B030D-6E8A-4147-A177-3AD203B41FA5}">
                      <a16:colId xmlns:a16="http://schemas.microsoft.com/office/drawing/2014/main" val="921038998"/>
                    </a:ext>
                  </a:extLst>
                </a:gridCol>
                <a:gridCol w="210499">
                  <a:extLst>
                    <a:ext uri="{9D8B030D-6E8A-4147-A177-3AD203B41FA5}">
                      <a16:colId xmlns:a16="http://schemas.microsoft.com/office/drawing/2014/main" val="774940727"/>
                    </a:ext>
                  </a:extLst>
                </a:gridCol>
                <a:gridCol w="526244">
                  <a:extLst>
                    <a:ext uri="{9D8B030D-6E8A-4147-A177-3AD203B41FA5}">
                      <a16:colId xmlns:a16="http://schemas.microsoft.com/office/drawing/2014/main" val="2729529189"/>
                    </a:ext>
                  </a:extLst>
                </a:gridCol>
                <a:gridCol w="339426">
                  <a:extLst>
                    <a:ext uri="{9D8B030D-6E8A-4147-A177-3AD203B41FA5}">
                      <a16:colId xmlns:a16="http://schemas.microsoft.com/office/drawing/2014/main" val="2113434923"/>
                    </a:ext>
                  </a:extLst>
                </a:gridCol>
                <a:gridCol w="263121">
                  <a:extLst>
                    <a:ext uri="{9D8B030D-6E8A-4147-A177-3AD203B41FA5}">
                      <a16:colId xmlns:a16="http://schemas.microsoft.com/office/drawing/2014/main" val="3845705223"/>
                    </a:ext>
                  </a:extLst>
                </a:gridCol>
              </a:tblGrid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97333"/>
                  </a:ext>
                </a:extLst>
              </a:tr>
              <a:tr h="16172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Ústecký přebor 2017-2018 po 6.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51795"/>
                  </a:ext>
                </a:extLst>
              </a:tr>
              <a:tr h="1468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Mostecký </a:t>
                      </a:r>
                      <a:r>
                        <a:rPr lang="cs-CZ" sz="900" b="1" i="0" u="none" strike="noStrike" dirty="0" err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fotb</a:t>
                      </a:r>
                      <a:r>
                        <a:rPr lang="cs-CZ" sz="9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9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klub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21:6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41384"/>
                  </a:ext>
                </a:extLst>
              </a:tr>
              <a:tr h="14781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SK Štětí,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18:9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18049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Baník Modlany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56095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Slavoj Žatec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611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Fotbalový klub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1904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Brná,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35378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Srbice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53343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Spartak Perštejn,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23209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Neštěmice,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63473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Tatran Kadaň o.s.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65412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37495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48730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H.Jiřetín /Litvínov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66836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STAP Vilémov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26846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Jiskra Modrá,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94801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Litoměřicko, z.s.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2959"/>
                  </a:ext>
                </a:extLst>
              </a:tr>
              <a:tr h="1199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38337"/>
                  </a:ext>
                </a:extLst>
              </a:tr>
            </a:tbl>
          </a:graphicData>
        </a:graphic>
      </p:graphicFrame>
      <p:sp>
        <p:nvSpPr>
          <p:cNvPr id="52" name="TextovéPole 51"/>
          <p:cNvSpPr txBox="1"/>
          <p:nvPr/>
        </p:nvSpPr>
        <p:spPr>
          <a:xfrm>
            <a:off x="5760615" y="963910"/>
            <a:ext cx="4320459" cy="32316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F8F27C"/>
              </a:gs>
              <a:gs pos="95658">
                <a:srgbClr val="75FFD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čele tabulky se odpoutaly 3 mužstva s 15 body. Most, Modlany a jedním z nich je i náš tým. Nepřidal se k nim Žatec, který klopýtl v Jílovém. . Na 5. místo už se propracovala Bílina, která překvapujeme nečekanými výsledky. 6. je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Brná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s 9 body. Stejný počet mají i Srbice, které z posledních 2 zápasů získaly 5 bodů. Skupinu čtyř 8 bodových týmů zahajuje nováček z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Perštejna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 Patří k nim i Neštěmice a  Kadaň, které v posledních 2 zápasech prohrály doma. Důležité 3 body přivezla Krupka a odpoutala se od spodku tabulky.  Neúspěšný vstup do soutěže napravuje Jílové a 2x za sebou doma vyhrálo. Stejně tak se zlepšuje Horní Jiřetín/Jílové, který byl ještě nedávno poslední. 6 bodů na 14. místě má Vilémov, který jsme před začátkem soutěže čekali výše. Modrá má za sebou 4 prohry v řadě a to navíc než 15. místo nestačí. Poslední je Litoměřicko B, které má jen 3 body z 2. zápasu se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Srbicí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760615" y="91108"/>
            <a:ext cx="4320459" cy="723275"/>
          </a:xfrm>
          <a:prstGeom prst="rect">
            <a:avLst/>
          </a:prstGeom>
          <a:blipFill>
            <a:blip r:embed="rId4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700" dirty="0" smtClean="0">
                <a:latin typeface="Imprint MT Shadow" panose="04020605060303030202" pitchFamily="82" charset="0"/>
              </a:rPr>
              <a:t>Na čele tabulky </a:t>
            </a:r>
            <a:r>
              <a:rPr lang="cs-C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Ústeckého přeboru </a:t>
            </a:r>
            <a:r>
              <a:rPr lang="cs-CZ" sz="1700" dirty="0" smtClean="0">
                <a:latin typeface="Imprint MT Shadow" panose="04020605060303030202" pitchFamily="82" charset="0"/>
              </a:rPr>
              <a:t>dospělých jsou 2 týmy, které loni hrály divizi</a:t>
            </a:r>
          </a:p>
        </p:txBody>
      </p:sp>
      <p:graphicFrame>
        <p:nvGraphicFramePr>
          <p:cNvPr id="54" name="Tabulk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20925"/>
              </p:ext>
            </p:extLst>
          </p:nvPr>
        </p:nvGraphicFramePr>
        <p:xfrm>
          <a:off x="71984" y="1104414"/>
          <a:ext cx="4340455" cy="3091150"/>
        </p:xfrm>
        <a:graphic>
          <a:graphicData uri="http://schemas.openxmlformats.org/drawingml/2006/table">
            <a:tbl>
              <a:tblPr/>
              <a:tblGrid>
                <a:gridCol w="1503751">
                  <a:extLst>
                    <a:ext uri="{9D8B030D-6E8A-4147-A177-3AD203B41FA5}">
                      <a16:colId xmlns:a16="http://schemas.microsoft.com/office/drawing/2014/main" val="4143065640"/>
                    </a:ext>
                  </a:extLst>
                </a:gridCol>
                <a:gridCol w="1648555">
                  <a:extLst>
                    <a:ext uri="{9D8B030D-6E8A-4147-A177-3AD203B41FA5}">
                      <a16:colId xmlns:a16="http://schemas.microsoft.com/office/drawing/2014/main" val="1022408377"/>
                    </a:ext>
                  </a:extLst>
                </a:gridCol>
                <a:gridCol w="1188149">
                  <a:extLst>
                    <a:ext uri="{9D8B030D-6E8A-4147-A177-3AD203B41FA5}">
                      <a16:colId xmlns:a16="http://schemas.microsoft.com/office/drawing/2014/main" val="1821787456"/>
                    </a:ext>
                  </a:extLst>
                </a:gridCol>
              </a:tblGrid>
              <a:tr h="5299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</a:t>
                      </a:r>
                      <a:r>
                        <a:rPr lang="cs-CZ" sz="1600" b="1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Vaňov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/Libouchec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SK </a:t>
                      </a:r>
                      <a:r>
                        <a:rPr lang="cs-CZ" sz="1600" b="1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Plaston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Šluknov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743"/>
                  </a:ext>
                </a:extLst>
              </a:tr>
              <a:tr h="6067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Chlumec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Hvězda Trnovany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96609"/>
                  </a:ext>
                </a:extLst>
              </a:tr>
              <a:tr h="6067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FK Jiskra V. Březno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1FC Dubí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3:2 PK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7358"/>
                  </a:ext>
                </a:extLst>
              </a:tr>
              <a:tr h="5299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SK Štětí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SLAVOJ Úštěk/Liběšice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19879"/>
                  </a:ext>
                </a:extLst>
              </a:tr>
              <a:tr h="6067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</a:t>
                      </a:r>
                      <a:r>
                        <a:rPr lang="cs-CZ" sz="1600" b="1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Mojžíř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TJ Skorotice </a:t>
                      </a:r>
                      <a:endParaRPr lang="cs-CZ" sz="1200" b="1" i="0" u="none" strike="noStrike" dirty="0">
                        <a:solidFill>
                          <a:srgbClr val="15151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91706"/>
                  </a:ext>
                </a:extLst>
              </a:tr>
            </a:tbl>
          </a:graphicData>
        </a:graphic>
      </p:graphicFrame>
      <p:sp>
        <p:nvSpPr>
          <p:cNvPr id="55" name="Obdélník 54"/>
          <p:cNvSpPr/>
          <p:nvPr/>
        </p:nvSpPr>
        <p:spPr>
          <a:xfrm>
            <a:off x="71984" y="91108"/>
            <a:ext cx="4340455" cy="830997"/>
          </a:xfrm>
          <a:prstGeom prst="rect">
            <a:avLst/>
          </a:prstGeom>
          <a:pattFill prst="wave">
            <a:fgClr>
              <a:srgbClr val="99FF99"/>
            </a:fgClr>
            <a:bgClr>
              <a:schemeClr val="bg1"/>
            </a:bgClr>
          </a:pattFill>
          <a:ln w="53975">
            <a:solidFill>
              <a:srgbClr val="66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Výsledky 4. kola I.A třídy </a:t>
            </a:r>
          </a:p>
          <a:p>
            <a:pPr algn="ctr"/>
            <a:r>
              <a:rPr lang="cs-CZ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dorostu skupina A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87152" y="4377873"/>
            <a:ext cx="4181665" cy="1200329"/>
          </a:xfrm>
          <a:prstGeom prst="rect">
            <a:avLst/>
          </a:prstGeom>
          <a:gradFill>
            <a:gsLst>
              <a:gs pos="0">
                <a:srgbClr val="CCFFFF"/>
              </a:gs>
              <a:gs pos="66000">
                <a:srgbClr val="FFFF99"/>
              </a:gs>
              <a:gs pos="100000">
                <a:srgbClr val="BCC0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Eras Bold ITC" panose="020B0907030504020204" pitchFamily="34" charset="0"/>
              </a:rPr>
              <a:t>Favorité vítězili. </a:t>
            </a:r>
            <a:r>
              <a:rPr lang="cs-CZ" sz="2400" dirty="0" err="1" smtClean="0">
                <a:latin typeface="Eras Bold ITC" panose="020B0907030504020204" pitchFamily="34" charset="0"/>
              </a:rPr>
              <a:t>Vaňov</a:t>
            </a:r>
            <a:r>
              <a:rPr lang="cs-CZ" sz="2400" dirty="0" smtClean="0">
                <a:latin typeface="Eras Bold ITC" panose="020B0907030504020204" pitchFamily="34" charset="0"/>
              </a:rPr>
              <a:t> a Chlumec ještě nebodovali.</a:t>
            </a: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449297" y="5804949"/>
            <a:ext cx="873882" cy="12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34920" y="7004050"/>
            <a:ext cx="100199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203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7474505" y="693186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29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16</a:t>
            </a:r>
          </a:p>
        </p:txBody>
      </p:sp>
      <p:cxnSp>
        <p:nvCxnSpPr>
          <p:cNvPr id="15" name="Přímá spojnice se šipkou 14"/>
          <p:cNvCxnSpPr/>
          <p:nvPr/>
        </p:nvCxnSpPr>
        <p:spPr bwMode="auto">
          <a:xfrm>
            <a:off x="3600376" y="7075884"/>
            <a:ext cx="792088" cy="0"/>
          </a:xfrm>
          <a:prstGeom prst="straightConnector1">
            <a:avLst/>
          </a:prstGeom>
          <a:noFill/>
          <a:ln w="31750" cap="flat" cmpd="dbl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6" name="Obdélník 15"/>
          <p:cNvSpPr/>
          <p:nvPr/>
        </p:nvSpPr>
        <p:spPr>
          <a:xfrm>
            <a:off x="91362" y="3103128"/>
            <a:ext cx="4445118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n w="12700">
                  <a:solidFill>
                    <a:srgbClr val="3333CC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Štětí – FK Jílové</a:t>
            </a:r>
            <a:endParaRPr lang="cs-CZ" dirty="0">
              <a:ln w="12700">
                <a:solidFill>
                  <a:srgbClr val="3333CC"/>
                </a:solidFill>
              </a:ln>
              <a:solidFill>
                <a:srgbClr val="FF33CC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n w="12700">
                  <a:solidFill>
                    <a:srgbClr val="3333CC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3:2(1:1)  9.9.2019    5. kolo</a:t>
            </a:r>
            <a:endParaRPr lang="cs-CZ" dirty="0">
              <a:ln w="12700">
                <a:solidFill>
                  <a:srgbClr val="3333CC"/>
                </a:solidFill>
              </a:ln>
              <a:solidFill>
                <a:srgbClr val="FF33CC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sobotu dopoledne náš čekal jeden  z nováčků soutěže, kterému se v předchozích 2 zápasech na hřišti soupeře moc nedařilo a  se 4 body byl na 12. místě. K utkání jsme tedy nastupovali po dobrém výkonu v Modré, jako favorit a často bylo slyšet i slovo „Kolik“.   Neuběhly také ani 3 minuty  František Svoboda už z hranice šestnáctky zakončoval. Bylo to však jeho slabší levou nohou a chyběla, jak přesnost, tak i razance. Hosté se v úvodu smířili jen s bráněním a jejich branku se valil jeden útok za druhým. Faust zahrál solidně a volný přímý kop, ale žádný ze spoluhráčů se k balónu nedostal. Ve 14. minutě už jsme zahrávali snad 4. roh, většinou nakrátko, ale ani v jednom případě to neskončilo úspěšnou koncovkou. Hezký centr poslal před branku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Faust se snažil hlavou usměrnit míč do sítě, ale v těžké pozici netrefil dobře. Z místa přímo před naší hráčskou lavičkou zahrávali hosté volný přímý kop. Gabriel v brance si zakřičel „mám „ a to byla osudová chyba. Na míč nedosáhl, ten ho přeletěl a z pozice od zadní tyče poslal ve 20. minutě hlavou pohodlně míč za brankovou čáru na 1:0 pro Jílové Tomáš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Reichelt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Nedalo se ale nic dělat a trpělivě jsme museli pokračovat v dobývání 3 tyčí strážených Jiřím Voseckým. Ve 29. minutě jsme hlásili první zásah. Marek Faust proletěl jak vítr po levé straně a ještě lépe nacentroval před branku, kde si počkal Brandejs  a hlavou vyrovnal na 1:1. Nechybělo moc a mohli jsme jít dokonce do vedení.</a:t>
            </a:r>
            <a:endParaRPr lang="cs-CZ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357" y="96332"/>
            <a:ext cx="4476123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330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Jílové, které zatím venku vysoko prohrává nás výkonem překvapilo a mužstvo dospělých mělo plno práce, aby zápas dotáhlo do vítězného konce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832623" y="1894205"/>
            <a:ext cx="432048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Bookman Old Style" pitchFamily="18" charset="0"/>
              </a:rPr>
              <a:t>SK </a:t>
            </a:r>
            <a:r>
              <a:rPr lang="cs-CZ" sz="1800" u="sng" dirty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Bookman Old Style" pitchFamily="18" charset="0"/>
              </a:rPr>
              <a:t>Štětí - TJ Úštěk / </a:t>
            </a:r>
            <a:r>
              <a:rPr lang="cs-CZ" sz="1800" u="sng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Bookman Old Style" pitchFamily="18" charset="0"/>
              </a:rPr>
              <a:t>Liběšice</a:t>
            </a:r>
          </a:p>
          <a:p>
            <a:pPr algn="ctr"/>
            <a:r>
              <a:rPr lang="cs-CZ" sz="1800" u="sng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Bookman Old Style" pitchFamily="18" charset="0"/>
              </a:rPr>
              <a:t>8:0(5:0)  </a:t>
            </a:r>
            <a:r>
              <a:rPr lang="cs-CZ" sz="1600" u="sng" dirty="0" smtClean="0">
                <a:latin typeface="Bookman Old Style" pitchFamily="18" charset="0"/>
              </a:rPr>
              <a:t>16.9.2017  4.kolo I.A třída</a:t>
            </a:r>
          </a:p>
          <a:p>
            <a:pPr algn="just"/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Úlohu papírového favorita jsme začali naplňovat už v 5. minutě Pomohla nám k tomu chyba brankáře, který se nepohlídal lehkou střelu, míč jen vyrazil a číhající lovec Ladič ukořistil našemu týmu vedení1:0. Obhozením spoluhráče se chtěl zbavit obránce v pokutovém území Liběšic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ale zastaven za cenu nedovoleného zákroku, po které nemohl hlavní rozhodčí ukázat nikam jinam než na značku pokutového kopu. Míč si přivlastnil sám a postižený a s velkou dávkou štěstí se mu podařilo procedit míč na záda sympatického  brankáře Pavla Dufka. Pokřik Josefa Chaloupeckého „Přihraj“ spoluhráči vyslyšeli  a skončilo to střelou po nohy brankáře na 3:0. Čtvrtý gól jsme vstřelili ve 22. minutě, kdy Ladič přenechal balón Válovi, který s diskutabilního ofsajdového postavení zakončil.  Stejný hráč se prosadil i brankou na 5:0 po váhavém bránění hostující obrany.   Ve 2. poločase se čekalo na branku jen do 50. minuty, kdy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M.Svoboda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po centru zprava našel přesně skulinku mezi nohama brankáře a stanovil průběžné skóre 6:0. Na třetí gól Šimona Vály do opuštěné branky už na 7:0 parádně přihrával Chaloupecký. Nejhezčí akci zápasu si dorostenci Štětí schovávali na 70. minutu. Přihrávka mezi 2 obránce na křídlo a hned zpátky před branku na Ladič, který posunul míč do sítě. Byla to také poslední branka zápasu. Naše vítězství byl zcela zasloužené. Soupeře jsme celých 90 minut tlačili a přehrávali ve všech činnostech. Za  týden 23. září nás však čeká jiný chlebíček. K zápasu o 1. místo v tabulce jedeme do Šluknova. Utkají se zde 2 mužstva, která ještě neztratila bod.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Vála 3,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1(z penalty), Ladič 1, Chaloupecký 1,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M.Svoboda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M.Svoboda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Dopater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Holub, Ladič, Jakl, </a:t>
            </a:r>
          </a:p>
          <a:p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Vála, Podhorský,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Moučka,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T.Németh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Chaloupecký,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Šedivý, Šíma, Fulín</a:t>
            </a:r>
          </a:p>
          <a:p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J.Chaloupecký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Vedoucí: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Nedomlelová</a:t>
            </a:r>
            <a:endParaRPr lang="cs-CZ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M.Šíma-D.Németh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Š.Jelínek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976640" y="91108"/>
            <a:ext cx="4176464" cy="1631216"/>
          </a:xfrm>
          <a:prstGeom prst="rect">
            <a:avLst/>
          </a:prstGeom>
          <a:gradFill>
            <a:gsLst>
              <a:gs pos="0">
                <a:srgbClr val="00FFFF"/>
              </a:gs>
              <a:gs pos="74000">
                <a:srgbClr val="FF66CC">
                  <a:alpha val="46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B0AAF8"/>
              </a:gs>
            </a:gsLst>
            <a:lin ang="5400000" scaled="1"/>
          </a:gradFill>
          <a:ln w="53975" cmpd="thickThin">
            <a:solidFill>
              <a:srgbClr val="32DA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Rockwell" panose="02060603020205020403" pitchFamily="18" charset="0"/>
              </a:rPr>
              <a:t>Na první skulinku v obraně hostů čekali dorostenci Štětí do 5. minuty. Pak si otevřeli střelnici, ve které vystříleli dalších 7 kytiček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7044" y="3259461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17</a:t>
            </a:r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323179" y="7239000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5" name="TextovéPole 24"/>
          <p:cNvSpPr txBox="1"/>
          <p:nvPr/>
        </p:nvSpPr>
        <p:spPr>
          <a:xfrm>
            <a:off x="5760616" y="91108"/>
            <a:ext cx="424847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Pokračování SK Štětí – FK Jílové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472584" y="451148"/>
            <a:ext cx="473982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 na podnose dostal balón od Brandejse Vacek, ale se střelou tak jako v Modré nenaložil. Brankář si to pěkným zákrokem pohlídal. Hosté také nelenili. Hlavičce po volném přímém kopu chybělo jen několik centimetrů a i další útok v 35. minutě skončil střelou z bezprostřední blízkosti, ale naštěstí pro nás to bylo vysoko nad. Další zajímavé momenty se odehrávaly 7 minut před přestávkou. V pokutovém území byl nedovoleně poslán k zemi Brandejs a stejný hráč se vydal i na penaltu. Proč také ne, když letos zatím všechny proměnil.  Touto ale úspěšnost skončila. Brankář dráhu letu míče vystihl a skóre zůstalo 1:1. V úvodu 2. půle musel za cenu rohu odvracet nebezpečí po centru zprava na roh míč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Ubránili jsme se a v 50. minutě měli výhodu volného přímého kopu z míst, odkud se dá branka velmi dobře trefit. Po chvilce rozmluvy mezi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Kuclerem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Brandejsem se rozhodl zamířit Brandejs a levé trefit cíl už nešlo. Poprvé zápase jsme se ujali vedení 2:1. Hezká byla i hlavička Franty Svobody po jednom z našich rohů. Škoda jen, že tam zase ten kousek v cestě do branky chyběl. Nadějně to vypadalo i v 60. minutě, ale ani tentokrát jsme míč letící z volného přímého kopu přes celé vápno až do autu, nedokázali trefit. Z velké dálky a také z volného přímého kopu prověřil pozornost brankáře Jílového Vacek, ale ten se zaskočit nenechal. Hosté postupně vycítili, že pokud budou více aktivnější ve hře dopředu, tak by nemuseli odejet s prázdnou. Volných přímých kopů a hlavně rohů zahrávali nepočítaně.  Ta nejsložitější chvíle se před naší brankou odehrála v 68. minutě, ale tajenku jsme rozluštili odkopem míče do bezpečí. Trefu tutovku a pojistku k tomu měl na kopačce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minut před koncem. Zívající branku ale netrefil. V závěru se na obou stranách hodně střídalo. Přerušila to až 84. minutě. Postarala se o to dvojice Faust, Brandejs. První nechal za sebou obránce a druhý jmenovaný po jeho přihrávce zvýšil už na dvoubrankové vedení 3:1. Běžela 90. minuta, diváci už pomalu přemýšleli, co budou mít k obědu a přeneslo se to asi i naše hráče. Ti nechali před brankou zcela volného Michalce, který ještě stačil snížit na konečných 2:3 z pohledu </a:t>
            </a:r>
            <a:r>
              <a:rPr lang="cs-CZ" sz="10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Jílového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Brandejs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Gabriel-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F.Svoboda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Mencl-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Poráč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(88.Balaštík), </a:t>
            </a:r>
            <a:endParaRPr lang="cs-CZ" sz="1000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cs-CZ" sz="1000" b="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Kucler,Vacek</a:t>
            </a:r>
            <a:r>
              <a:rPr lang="cs-CZ" sz="10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(74.Slavík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)-Faust, Brandejs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Připraveni: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Beruška,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M.Svoboda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V.Frey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J.Oborník-J.Mareš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J.Šefčík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Delegát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P.Wencl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Hlavní pořadatel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J.Havner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150 diváků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8827" y="6001521"/>
            <a:ext cx="1025689" cy="1044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05835"/>
              </p:ext>
            </p:extLst>
          </p:nvPr>
        </p:nvGraphicFramePr>
        <p:xfrm>
          <a:off x="143992" y="4051551"/>
          <a:ext cx="4392464" cy="2614366"/>
        </p:xfrm>
        <a:graphic>
          <a:graphicData uri="http://schemas.openxmlformats.org/drawingml/2006/table">
            <a:tbl>
              <a:tblPr/>
              <a:tblGrid>
                <a:gridCol w="225979">
                  <a:extLst>
                    <a:ext uri="{9D8B030D-6E8A-4147-A177-3AD203B41FA5}">
                      <a16:colId xmlns:a16="http://schemas.microsoft.com/office/drawing/2014/main" val="3691355335"/>
                    </a:ext>
                  </a:extLst>
                </a:gridCol>
                <a:gridCol w="225979">
                  <a:extLst>
                    <a:ext uri="{9D8B030D-6E8A-4147-A177-3AD203B41FA5}">
                      <a16:colId xmlns:a16="http://schemas.microsoft.com/office/drawing/2014/main" val="2176883698"/>
                    </a:ext>
                  </a:extLst>
                </a:gridCol>
                <a:gridCol w="1886924">
                  <a:extLst>
                    <a:ext uri="{9D8B030D-6E8A-4147-A177-3AD203B41FA5}">
                      <a16:colId xmlns:a16="http://schemas.microsoft.com/office/drawing/2014/main" val="318806352"/>
                    </a:ext>
                  </a:extLst>
                </a:gridCol>
                <a:gridCol w="214680">
                  <a:extLst>
                    <a:ext uri="{9D8B030D-6E8A-4147-A177-3AD203B41FA5}">
                      <a16:colId xmlns:a16="http://schemas.microsoft.com/office/drawing/2014/main" val="720622348"/>
                    </a:ext>
                  </a:extLst>
                </a:gridCol>
                <a:gridCol w="237277">
                  <a:extLst>
                    <a:ext uri="{9D8B030D-6E8A-4147-A177-3AD203B41FA5}">
                      <a16:colId xmlns:a16="http://schemas.microsoft.com/office/drawing/2014/main" val="1274304149"/>
                    </a:ext>
                  </a:extLst>
                </a:gridCol>
                <a:gridCol w="282473">
                  <a:extLst>
                    <a:ext uri="{9D8B030D-6E8A-4147-A177-3AD203B41FA5}">
                      <a16:colId xmlns:a16="http://schemas.microsoft.com/office/drawing/2014/main" val="2479063393"/>
                    </a:ext>
                  </a:extLst>
                </a:gridCol>
                <a:gridCol w="161010">
                  <a:extLst>
                    <a:ext uri="{9D8B030D-6E8A-4147-A177-3AD203B41FA5}">
                      <a16:colId xmlns:a16="http://schemas.microsoft.com/office/drawing/2014/main" val="164485415"/>
                    </a:ext>
                  </a:extLst>
                </a:gridCol>
                <a:gridCol w="237277">
                  <a:extLst>
                    <a:ext uri="{9D8B030D-6E8A-4147-A177-3AD203B41FA5}">
                      <a16:colId xmlns:a16="http://schemas.microsoft.com/office/drawing/2014/main" val="3033778704"/>
                    </a:ext>
                  </a:extLst>
                </a:gridCol>
                <a:gridCol w="398288">
                  <a:extLst>
                    <a:ext uri="{9D8B030D-6E8A-4147-A177-3AD203B41FA5}">
                      <a16:colId xmlns:a16="http://schemas.microsoft.com/office/drawing/2014/main" val="3284222383"/>
                    </a:ext>
                  </a:extLst>
                </a:gridCol>
                <a:gridCol w="293773">
                  <a:extLst>
                    <a:ext uri="{9D8B030D-6E8A-4147-A177-3AD203B41FA5}">
                      <a16:colId xmlns:a16="http://schemas.microsoft.com/office/drawing/2014/main" val="206468426"/>
                    </a:ext>
                  </a:extLst>
                </a:gridCol>
                <a:gridCol w="228804">
                  <a:extLst>
                    <a:ext uri="{9D8B030D-6E8A-4147-A177-3AD203B41FA5}">
                      <a16:colId xmlns:a16="http://schemas.microsoft.com/office/drawing/2014/main" val="756956802"/>
                    </a:ext>
                  </a:extLst>
                </a:gridCol>
              </a:tblGrid>
              <a:tr h="19011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19358"/>
                  </a:ext>
                </a:extLst>
              </a:tr>
              <a:tr h="24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I.A třída  dorostu  2017/2018 po 4.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73142"/>
                  </a:ext>
                </a:extLst>
              </a:tr>
              <a:tr h="23764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5490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Plaston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Šluknov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86609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5043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1.FC Dubí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80440"/>
                  </a:ext>
                </a:extLst>
              </a:tr>
              <a:tr h="20199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Jiskra Velké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53722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Trnovany,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88085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T.J. Mojžíř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85238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Úštěk / Liběšice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6524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Chlumec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61908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Vaňov/TJ Libouchec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40182"/>
                  </a:ext>
                </a:extLst>
              </a:tr>
              <a:tr h="19011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48569"/>
                  </a:ext>
                </a:extLst>
              </a:tr>
            </a:tbl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143992" y="163116"/>
            <a:ext cx="4392464" cy="3724096"/>
          </a:xfrm>
          <a:prstGeom prst="rect">
            <a:avLst/>
          </a:prstGeom>
          <a:pattFill prst="dashHorz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93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Tři mužstva jsou s 12 body jsou na čele I.A třídy </a:t>
            </a:r>
            <a:r>
              <a:rPr lang="cs-CZ" sz="4400" dirty="0" smtClean="0">
                <a:solidFill>
                  <a:srgbClr val="FF0000"/>
                </a:solidFill>
              </a:rPr>
              <a:t>dorostu</a:t>
            </a:r>
            <a:r>
              <a:rPr lang="cs-CZ" sz="3200" dirty="0" smtClean="0"/>
              <a:t>. Patří mezi ně i naše mužstva a Šluknov,  kde právě dnes naši dorostenci hrají.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760805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27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74784" y="693186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b="0" dirty="0" smtClean="0">
                <a:latin typeface="Bookman Old Style" pitchFamily="18" charset="0"/>
              </a:rPr>
              <a:t>18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985" y="1351826"/>
            <a:ext cx="4772746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prohru jsme dneska podali velice dobrý výkon proti kvalitnímu soupeři a při troše štěstí se dalo odjet i s bodem. Kluci to dnes odmakali a i přes prohru jsme ze hřiště odcházeli s hlavou nahoře. Mrzí mě dvě obdržené branky, které padly po rychlém přechodu, o kterém jsme dobře věděli a v tom spočívá největší síla Štětí a tohle jsme si měli pohlídat. Přesto Štětí vyhrálo zaslouženě a je podle mého jedním z aspirantů na postup. Pokud budeme přistupovat 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utkáním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jako dnes, nemám strach, abychom tuhle soutěž neudrželi. Jsem rád, že se nám konečně uzdravuje marodka a na utkání jsme poprvé odjížděli skoro kompletní. Na výkonu je to hodně znát.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0229" y="4987652"/>
            <a:ext cx="4714501" cy="1846659"/>
          </a:xfrm>
          <a:prstGeom prst="rect">
            <a:avLst/>
          </a:prstGeom>
          <a:ln w="47625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cs-CZ" sz="18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Milan Plíšek – sekretář SK Štětí</a:t>
            </a:r>
          </a:p>
          <a:p>
            <a:pPr algn="just"/>
            <a:r>
              <a:rPr lang="cs-CZ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Těsné 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vítězství našeho týmu. Mnozí možná čekali, že to bude o více branek, ale výhra a 3 body jsou zasloužené.  Hosté, kteří před týdnem doma zdolali překvapivě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Brnou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1:0 a dle slov trenéra </a:t>
            </a:r>
            <a:r>
              <a:rPr lang="cs-CZ" b="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Barlily</a:t>
            </a:r>
            <a:r>
              <a:rPr lang="cs-CZ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nastoupili konečně v kompletním složení, zahráli takticky velmi dobře a našemu týmu připravili nelehký oříšek k rozlousknutí.  Nakonec se to ale podařilo a po 5. kolech jsme z něho vytáhli 12 bodů. Nyní jsou před námi 2 velmi těžká kola, která také hodně napoví jaké budou naše ambice v dalším průběhu podzimu.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1984" y="91108"/>
            <a:ext cx="4772746" cy="1138773"/>
          </a:xfrm>
          <a:prstGeom prst="rect">
            <a:avLst/>
          </a:prstGeom>
          <a:pattFill prst="dashHorz">
            <a:fgClr>
              <a:srgbClr val="00FF99"/>
            </a:fgClr>
            <a:bgClr>
              <a:schemeClr val="bg1"/>
            </a:bgClr>
          </a:pattFill>
          <a:ln w="31750">
            <a:solidFill>
              <a:srgbClr val="FF66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Imprint MT Shadow" panose="04020605060303030202" pitchFamily="82" charset="0"/>
              </a:rPr>
              <a:t>Trenér Jílového </a:t>
            </a:r>
            <a:r>
              <a:rPr lang="cs-CZ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Ondřej </a:t>
            </a:r>
            <a:r>
              <a:rPr lang="cs-CZ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Barilla</a:t>
            </a:r>
            <a:r>
              <a:rPr lang="cs-CZ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cs-CZ" sz="2000" dirty="0" smtClean="0">
                <a:latin typeface="Imprint MT Shadow" panose="04020605060303030202" pitchFamily="82" charset="0"/>
              </a:rPr>
              <a:t>byl i přes porážku s výkonem svého mužstva spokojen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95" y="3619500"/>
            <a:ext cx="1389579" cy="1260000"/>
          </a:xfrm>
          <a:prstGeom prst="rect">
            <a:avLst/>
          </a:prstGeom>
          <a:ln w="9525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6120656" y="91108"/>
            <a:ext cx="3907067" cy="1938992"/>
          </a:xfrm>
          <a:prstGeom prst="rect">
            <a:avLst/>
          </a:prstGeom>
          <a:pattFill prst="smConfetti">
            <a:fgClr>
              <a:srgbClr val="CCFFFF"/>
            </a:fgClr>
            <a:bgClr>
              <a:schemeClr val="bg1"/>
            </a:bgClr>
          </a:pattFill>
          <a:ln w="66675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Sledujte internetové stránky oddílu, kde se dozvíte aktuální výsledky  a další informace o činnosti oddílu</a:t>
            </a:r>
          </a:p>
          <a:p>
            <a:pPr algn="ctr"/>
            <a:r>
              <a:rPr lang="cs-CZ" sz="2000" b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www.stetimondifotbal.c</a:t>
            </a:r>
            <a:r>
              <a:rPr lang="cs-CZ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656" y="2323356"/>
            <a:ext cx="393605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680170" y="7004456"/>
            <a:ext cx="45671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19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4419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353" y="3893304"/>
            <a:ext cx="1927200" cy="2628000"/>
          </a:xfrm>
          <a:prstGeom prst="rect">
            <a:avLst/>
          </a:prstGeom>
          <a:ln w="730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bg1">
                    <a:lumMod val="6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sp>
        <p:nvSpPr>
          <p:cNvPr id="11" name="TextovéPole 10"/>
          <p:cNvSpPr txBox="1"/>
          <p:nvPr/>
        </p:nvSpPr>
        <p:spPr>
          <a:xfrm>
            <a:off x="5832624" y="91108"/>
            <a:ext cx="424847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CFF99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ln w="79375" cmpd="dbl">
            <a:solidFill>
              <a:srgbClr val="9999FF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solidFill>
                  <a:srgbClr val="FF7C80"/>
                </a:solidFill>
                <a:effectLst>
                  <a:reflection blurRad="25400" endPos="0" dir="5400000" sy="-100000" algn="bl" rotWithShape="0"/>
                </a:effectLst>
                <a:latin typeface="Imprint MT Shadow" panose="04020605060303030202" pitchFamily="82" charset="0"/>
              </a:rPr>
              <a:t>Jiří </a:t>
            </a:r>
            <a:r>
              <a:rPr lang="cs-CZ" sz="2400" u="sng" dirty="0" err="1" smtClean="0">
                <a:solidFill>
                  <a:srgbClr val="FF7C80"/>
                </a:solidFill>
                <a:effectLst>
                  <a:reflection blurRad="25400" endPos="0" dir="5400000" sy="-100000" algn="bl" rotWithShape="0"/>
                </a:effectLst>
                <a:latin typeface="Imprint MT Shadow" panose="04020605060303030202" pitchFamily="82" charset="0"/>
              </a:rPr>
              <a:t>Ransdorf</a:t>
            </a:r>
            <a:r>
              <a:rPr lang="cs-CZ" sz="2400" u="sng" dirty="0" smtClean="0">
                <a:solidFill>
                  <a:srgbClr val="FF7C80"/>
                </a:solidFill>
                <a:effectLst>
                  <a:reflection blurRad="25400" endPos="0" dir="5400000" sy="-100000" algn="bl" rotWithShape="0"/>
                </a:effectLst>
                <a:latin typeface="Imprint MT Shadow" panose="04020605060303030202" pitchFamily="82" charset="0"/>
              </a:rPr>
              <a:t> – trenér Štětí po zápase s Jílovým 9.9.2017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35503" y="1171228"/>
            <a:ext cx="4248472" cy="24929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Věděli jsme, že soupeř bude bránit a budeme útočit do plných. Také to tak dopadlo. Hráli jsme dobře, ale po naší velké chybě brankáře, kdy kop z půlky hřiště podběhl a prohrávali jsme 1:0. Do poločasu se nám povedlo poctivou prací vyrovnat. Nedali jsme ještě penaltu. Prvních 5 minut na začátku druhé půle jsme nechytli, ale pak už jsme hráli dobře. Konec už byl hektický. Vedli jsme 2:1 a soupeř hrozil dlouhými balóny před branku, ale brankář nás podržel a začal vybíhat.  Pak jsme dali třetí gól a v  nastaveném čase jsme dostali gól. Vítězství 3:2 bylo zasloužené.. Celé mužstvo hrálo solidně. Snažilo se vracet a vytvářelo si šance.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2" y="1531268"/>
            <a:ext cx="4634260" cy="52768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8008" y="149729"/>
            <a:ext cx="432048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CC99"/>
              </a:gs>
              <a:gs pos="100000">
                <a:srgbClr val="F9A9AF"/>
              </a:gs>
            </a:gsLst>
            <a:lin ang="13500000" scaled="1"/>
            <a:tileRect/>
          </a:gradFill>
          <a:ln w="6032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Dosavadní výsledky mužstva dospělých</a:t>
            </a:r>
            <a:endParaRPr lang="cs-CZ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44192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</a:t>
            </a: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63249" y="83557"/>
            <a:ext cx="4617247" cy="9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6000"/>
                  <a:lumOff val="34000"/>
                </a:schemeClr>
              </a:gs>
              <a:gs pos="100000">
                <a:srgbClr val="EFE411"/>
              </a:gs>
              <a:gs pos="48000">
                <a:schemeClr val="accent3">
                  <a:lumMod val="95000"/>
                </a:schemeClr>
              </a:gs>
              <a:gs pos="98000">
                <a:srgbClr val="FF99FF"/>
              </a:gs>
            </a:gsLst>
            <a:path path="rect">
              <a:fillToRect l="100000" t="100000"/>
            </a:path>
            <a:tileRect r="-100000" b="-100000"/>
          </a:gradFill>
          <a:ln w="60325" cmpd="sng">
            <a:solidFill>
              <a:schemeClr val="accent6">
                <a:lumMod val="75000"/>
              </a:schemeClr>
            </a:solidFill>
            <a:prstDash val="sysDot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spcCol="1116000" anchor="ctr" anchorCtr="1">
            <a:normAutofit fontScale="85000" lnSpcReduction="20000"/>
            <a:scene3d>
              <a:camera prst="orthographicFront">
                <a:rot lat="0" lon="0" rev="0"/>
              </a:camera>
              <a:lightRig rig="twoPt" dir="t"/>
            </a:scene3d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ln w="1016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8600" dirty="0" smtClean="0">
                <a:ln w="76200">
                  <a:solidFill>
                    <a:srgbClr val="FF3399"/>
                  </a:solidFill>
                  <a:prstDash val="solid"/>
                </a:ln>
                <a:solidFill>
                  <a:srgbClr val="FFFF66"/>
                </a:solidFill>
                <a:effectLst/>
                <a:latin typeface="Tw Cen MT Condensed Extra Bold" panose="020B0803020202020204" pitchFamily="34" charset="-18"/>
                <a:ea typeface="Gungsuh" pitchFamily="18" charset="-127"/>
                <a:cs typeface="Times New Roman" panose="02020603050405020304" pitchFamily="18" charset="0"/>
              </a:rPr>
              <a:t>Vítáme</a:t>
            </a:r>
            <a:endParaRPr lang="cs-CZ" sz="13700" dirty="0">
              <a:ln w="76200">
                <a:solidFill>
                  <a:srgbClr val="FF3399"/>
                </a:solidFill>
                <a:prstDash val="solid"/>
              </a:ln>
              <a:solidFill>
                <a:srgbClr val="FFFF66"/>
              </a:solidFill>
              <a:effectLst/>
              <a:latin typeface="Tw Cen MT Condensed Extra Bold" panose="020B0803020202020204" pitchFamily="34" charset="-18"/>
              <a:ea typeface="Gungsuh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Rectangle 129"/>
          <p:cNvSpPr>
            <a:spLocks noChangeArrowheads="1"/>
          </p:cNvSpPr>
          <p:nvPr/>
        </p:nvSpPr>
        <p:spPr bwMode="auto">
          <a:xfrm>
            <a:off x="30746" y="1891396"/>
            <a:ext cx="4649750" cy="792000"/>
          </a:xfrm>
          <a:prstGeom prst="rect">
            <a:avLst/>
          </a:prstGeom>
          <a:pattFill prst="lgGrid">
            <a:fgClr>
              <a:srgbClr val="FFFF00"/>
            </a:fgClr>
            <a:bgClr>
              <a:schemeClr val="bg1"/>
            </a:bgClr>
          </a:pattFill>
          <a:ln w="53975" cmpd="sng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1168400" dir="1560000">
              <a:srgbClr val="FFFF00">
                <a:alpha val="50000"/>
              </a:srgbClr>
            </a:innerShdw>
          </a:effectLst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5400" dirty="0" smtClean="0">
                <a:ln w="2540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Verdana" pitchFamily="34" charset="0"/>
                <a:cs typeface="Arial" panose="020B0604020202020204" pitchFamily="34" charset="0"/>
              </a:rPr>
              <a:t>SK </a:t>
            </a:r>
            <a:r>
              <a:rPr lang="cs-CZ" sz="5400" dirty="0" err="1" smtClean="0">
                <a:ln w="2540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Verdana" pitchFamily="34" charset="0"/>
                <a:cs typeface="Arial" panose="020B0604020202020204" pitchFamily="34" charset="0"/>
              </a:rPr>
              <a:t>Štětí</a:t>
            </a:r>
            <a:r>
              <a:rPr lang="cs-CZ" sz="5400" dirty="0" smtClean="0">
                <a:ln w="2540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Verdana" pitchFamily="34" charset="0"/>
                <a:cs typeface="Arial" panose="020B0604020202020204" pitchFamily="34" charset="0"/>
              </a:rPr>
              <a:t>, z.s.</a:t>
            </a:r>
            <a:endParaRPr lang="cs-CZ" sz="5400" dirty="0">
              <a:ln w="25400"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102755" y="4195564"/>
            <a:ext cx="4577741" cy="2554531"/>
          </a:xfrm>
          <a:prstGeom prst="rect">
            <a:avLst/>
          </a:prstGeom>
          <a:pattFill prst="dashDnDiag">
            <a:fgClr>
              <a:srgbClr val="99FF66"/>
            </a:fgClr>
            <a:bgClr>
              <a:schemeClr val="accent3"/>
            </a:bgClr>
          </a:pattFill>
          <a:ln w="53975" cmpd="sng">
            <a:solidFill>
              <a:schemeClr val="tx1"/>
            </a:solidFill>
            <a:prstDash val="sysDash"/>
            <a:miter lim="800000"/>
            <a:headEnd/>
            <a:tailEnd/>
          </a:ln>
          <a:effectLst>
            <a:innerShdw blurRad="63500" dist="88900" dir="6600000">
              <a:schemeClr val="accent1">
                <a:lumMod val="20000"/>
                <a:lumOff val="8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bevelB prst="angle"/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400" u="sng" dirty="0" smtClean="0">
                <a:ln w="3175"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GungsuhChe" pitchFamily="49" charset="-127"/>
                <a:cs typeface="Arial" panose="020B0604020202020204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Karla Roučka</a:t>
            </a:r>
          </a:p>
          <a:p>
            <a:pPr algn="ctr" eaLnBrk="0" hangingPunct="0">
              <a:defRPr/>
            </a:pPr>
            <a:r>
              <a:rPr lang="cs-CZ" sz="2000" u="sng" dirty="0" smtClean="0">
                <a:ln w="3175"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GungsuhChe" pitchFamily="49" charset="-127"/>
                <a:cs typeface="Arial" panose="020B0604020202020204" pitchFamily="34" charset="0"/>
              </a:rPr>
              <a:t>Asistenty hlavního rozhodčího</a:t>
            </a:r>
            <a:endParaRPr lang="cs-CZ" sz="1800" u="sng" dirty="0" smtClean="0">
              <a:ln w="3175"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GungsuhChe" pitchFamily="49" charset="-127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Jiřího Sedláčka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ngsuhChe" pitchFamily="49" charset="-127"/>
                <a:cs typeface="Arial" panose="020B0604020202020204" pitchFamily="34" charset="0"/>
              </a:rPr>
              <a:t>Martina Matase</a:t>
            </a:r>
          </a:p>
          <a:p>
            <a:pPr algn="ctr" eaLnBrk="0" hangingPunct="0">
              <a:defRPr/>
            </a:pPr>
            <a:r>
              <a:rPr lang="cs-CZ" sz="2000" u="sng" dirty="0" smtClean="0">
                <a:ln w="3175"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GungsuhChe" pitchFamily="49" charset="-127"/>
                <a:cs typeface="Arial" panose="020B0604020202020204" pitchFamily="34" charset="0"/>
              </a:rPr>
              <a:t>Delegáta ÚKFS</a:t>
            </a:r>
          </a:p>
          <a:p>
            <a:pPr eaLnBrk="0" hangingPunct="0">
              <a:defRPr/>
            </a:pPr>
            <a:r>
              <a:rPr lang="cs-CZ" sz="2000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ngsuhChe" pitchFamily="49" charset="-127"/>
                <a:cs typeface="Arial" pitchFamily="34" charset="0"/>
              </a:rPr>
              <a:t>             </a:t>
            </a:r>
            <a:r>
              <a:rPr lang="cs-CZ" sz="2400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ngsuhChe" pitchFamily="49" charset="-127"/>
                <a:cs typeface="Arial" pitchFamily="34" charset="0"/>
              </a:rPr>
              <a:t>Michala Kapouna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1984" y="1099220"/>
            <a:ext cx="4608512" cy="646331"/>
          </a:xfrm>
          <a:prstGeom prst="rect">
            <a:avLst/>
          </a:prstGeom>
          <a:solidFill>
            <a:srgbClr val="0066FF"/>
          </a:solidFill>
          <a:ln w="44450" cap="rnd">
            <a:solidFill>
              <a:srgbClr val="FFFF66"/>
            </a:solidFill>
            <a:bevel/>
          </a:ln>
          <a:effectLst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contourW="6350" prstMaterial="matte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954088"/>
            <a:r>
              <a:rPr lang="cs-CZ" sz="1800" dirty="0" smtClean="0">
                <a:solidFill>
                  <a:schemeClr val="bg1"/>
                </a:solidFill>
                <a:effectLst/>
                <a:latin typeface="Modern No. 20" panose="02070704070505020303" pitchFamily="18" charset="0"/>
                <a:ea typeface="Tahoma" pitchFamily="34" charset="0"/>
                <a:cs typeface="Arial" panose="020B0604020202020204" pitchFamily="34" charset="0"/>
              </a:rPr>
              <a:t>Při příležitosti dnešního utkání Ústeckého přeboru funkcionáře, hráče a příznivce</a:t>
            </a:r>
          </a:p>
        </p:txBody>
      </p:sp>
      <p:sp>
        <p:nvSpPr>
          <p:cNvPr id="24" name="Rectangle 129"/>
          <p:cNvSpPr>
            <a:spLocks noChangeArrowheads="1"/>
          </p:cNvSpPr>
          <p:nvPr/>
        </p:nvSpPr>
        <p:spPr bwMode="auto">
          <a:xfrm>
            <a:off x="71984" y="2827412"/>
            <a:ext cx="4608512" cy="12241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 cmpd="sng">
            <a:solidFill>
              <a:srgbClr val="FFFF00"/>
            </a:solidFill>
            <a:prstDash val="solid"/>
            <a:miter lim="800000"/>
            <a:headEnd/>
            <a:tailEnd/>
          </a:ln>
          <a:effectLst>
            <a:innerShdw blurRad="647700" dist="1498600">
              <a:schemeClr val="accent1">
                <a:lumMod val="60000"/>
                <a:lumOff val="40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4000" dirty="0" smtClean="0">
                <a:ln w="25400" cap="rnd" cmpd="dbl">
                  <a:noFill/>
                  <a:bevel/>
                </a:ln>
                <a:solidFill>
                  <a:srgbClr val="8C2E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Gungsuh" pitchFamily="18" charset="-127"/>
                <a:cs typeface="Arial" panose="020B0604020202020204" pitchFamily="34" charset="0"/>
              </a:rPr>
              <a:t>Mostecký fotbalový klub </a:t>
            </a:r>
            <a:r>
              <a:rPr lang="cs-CZ" sz="4000" dirty="0" err="1" smtClean="0">
                <a:ln w="25400" cap="rnd" cmpd="dbl">
                  <a:noFill/>
                  <a:bevel/>
                </a:ln>
                <a:solidFill>
                  <a:srgbClr val="8C2E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Gungsuh" pitchFamily="18" charset="-127"/>
                <a:cs typeface="Arial" panose="020B0604020202020204" pitchFamily="34" charset="0"/>
              </a:rPr>
              <a:t>o.p.s</a:t>
            </a:r>
            <a:endParaRPr lang="cs-CZ" sz="4000" dirty="0" smtClean="0">
              <a:ln w="25400" cap="rnd" cmpd="dbl">
                <a:noFill/>
                <a:bevel/>
              </a:ln>
              <a:solidFill>
                <a:srgbClr val="8C2E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  <a:ea typeface="Gungsuh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4887">
            <a:off x="10582733" y="2535615"/>
            <a:ext cx="1439452" cy="183369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600029" y="7004456"/>
            <a:ext cx="32082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63864" y="235124"/>
            <a:ext cx="4617232" cy="6617196"/>
          </a:xfrm>
          <a:prstGeom prst="flowChartPredefinedProcess">
            <a:avLst/>
          </a:prstGeom>
          <a:pattFill prst="sphere">
            <a:fgClr>
              <a:srgbClr val="CCFF99"/>
            </a:fgClr>
            <a:bgClr>
              <a:schemeClr val="bg1"/>
            </a:bgClr>
          </a:pattFill>
          <a:ln w="53975">
            <a:noFill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contourW="82550">
              <a:contourClr>
                <a:srgbClr val="669900"/>
              </a:contourClr>
            </a:sp3d>
          </a:bodyPr>
          <a:lstStyle/>
          <a:p>
            <a:pPr algn="ctr"/>
            <a:r>
              <a:rPr lang="cs-CZ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Gill Sans Ultra Bold Condensed" panose="020B0A06020104020203" pitchFamily="34" charset="0"/>
              </a:rPr>
              <a:t>V dalším domácí zápase nás čeká </a:t>
            </a:r>
            <a:r>
              <a:rPr lang="cs-CZ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304800">
                    <a:srgbClr val="FFCC66"/>
                  </a:glow>
                </a:effectLst>
                <a:latin typeface="Rockwell Extra Bold" panose="02060903040505020403" pitchFamily="18" charset="0"/>
              </a:rPr>
              <a:t>Fotbalový</a:t>
            </a:r>
          </a:p>
          <a:p>
            <a:pPr algn="ctr"/>
            <a:r>
              <a:rPr lang="cs-CZ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304800">
                    <a:srgbClr val="FFCC66"/>
                  </a:glow>
                </a:effectLst>
                <a:latin typeface="Rockwell Extra Bold" panose="02060903040505020403" pitchFamily="18" charset="0"/>
              </a:rPr>
              <a:t>klub Bílina</a:t>
            </a:r>
          </a:p>
          <a:p>
            <a:pPr algn="ctr"/>
            <a:endParaRPr lang="cs-CZ" sz="4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endParaRPr lang="cs-CZ" sz="44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cs-CZ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Gill Sans Ultra Bold Condensed" panose="020B0A06020104020203" pitchFamily="34" charset="0"/>
              </a:rPr>
              <a:t>Sobota 7.10.2017</a:t>
            </a:r>
          </a:p>
          <a:p>
            <a:pPr algn="ctr"/>
            <a:r>
              <a:rPr lang="cs-CZ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Gill Sans Ultra Bold Condensed" panose="020B0A06020104020203" pitchFamily="34" charset="0"/>
              </a:rPr>
              <a:t>10:15 hod  </a:t>
            </a:r>
            <a:endParaRPr lang="cs-CZ" sz="4400" dirty="0" smtClean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130" y="3475548"/>
            <a:ext cx="1152000" cy="1152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263" y="6823900"/>
            <a:ext cx="484000" cy="396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40" y="6859900"/>
            <a:ext cx="31831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7560816" y="698762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25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4419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00576" y="258407"/>
            <a:ext cx="4581509" cy="6370975"/>
          </a:xfrm>
          <a:prstGeom prst="rect">
            <a:avLst/>
          </a:prstGeom>
          <a:gradFill>
            <a:gsLst>
              <a:gs pos="14000">
                <a:srgbClr val="CCFFFF"/>
              </a:gs>
              <a:gs pos="0">
                <a:schemeClr val="accent1">
                  <a:lumMod val="20000"/>
                  <a:lumOff val="80000"/>
                </a:schemeClr>
              </a:gs>
              <a:gs pos="39000">
                <a:schemeClr val="bg1"/>
              </a:gs>
              <a:gs pos="82000">
                <a:schemeClr val="accent3">
                  <a:lumMod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82550">
            <a:gradFill>
              <a:gsLst>
                <a:gs pos="0">
                  <a:srgbClr val="FFFF00"/>
                </a:gs>
                <a:gs pos="39000">
                  <a:srgbClr val="EC88BA"/>
                </a:gs>
                <a:gs pos="82000">
                  <a:schemeClr val="accent3">
                    <a:lumMod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rgbClr val="CCFF66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smtClean="0">
                <a:solidFill>
                  <a:srgbClr val="FFCC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Brzké sobotní vstávání a v 7:30 vyrážíme k dalšímu zápasu </a:t>
            </a:r>
          </a:p>
          <a:p>
            <a:pPr algn="ctr"/>
            <a:r>
              <a:rPr lang="cs-CZ" sz="48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FK </a:t>
            </a:r>
            <a:r>
              <a:rPr lang="cs-CZ" sz="4800" i="1" dirty="0" err="1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Tatran</a:t>
            </a:r>
            <a:r>
              <a:rPr lang="cs-CZ" sz="48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 Kadaň</a:t>
            </a:r>
          </a:p>
          <a:p>
            <a:pPr algn="ctr"/>
            <a:r>
              <a:rPr lang="cs-CZ" sz="16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-</a:t>
            </a:r>
          </a:p>
          <a:p>
            <a:pPr algn="ctr"/>
            <a:r>
              <a:rPr lang="cs-CZ" sz="48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SK Štětí</a:t>
            </a:r>
          </a:p>
          <a:p>
            <a:pPr algn="ctr"/>
            <a:r>
              <a:rPr lang="cs-CZ" sz="44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sobota 30.9.017</a:t>
            </a:r>
          </a:p>
          <a:p>
            <a:pPr algn="ctr"/>
            <a:r>
              <a:rPr lang="cs-CZ" sz="4400" i="1" dirty="0" smtClean="0">
                <a:gradFill flip="none" rotWithShape="1">
                  <a:gsLst>
                    <a:gs pos="0">
                      <a:srgbClr val="FF3300"/>
                    </a:gs>
                    <a:gs pos="50000">
                      <a:srgbClr val="93E456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Franklin Gothic Heavy" panose="020B0903020102020204" pitchFamily="34" charset="0"/>
              </a:rPr>
              <a:t>10:15 hod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00" y="3538771"/>
            <a:ext cx="868743" cy="864000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8968" y="3538771"/>
            <a:ext cx="786568" cy="756000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26422" y="91108"/>
            <a:ext cx="421639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CC"/>
                </a:solidFill>
                <a:latin typeface="Swis721 Ex BT" panose="020B0605020202020204" pitchFamily="34" charset="0"/>
              </a:rPr>
              <a:t>SK Štětí – FK Jílové 9.9.2017</a:t>
            </a:r>
          </a:p>
          <a:p>
            <a:pPr algn="ctr"/>
            <a:r>
              <a:rPr lang="cs-CZ" sz="1600" dirty="0" smtClean="0">
                <a:solidFill>
                  <a:srgbClr val="0000CC"/>
                </a:solidFill>
                <a:latin typeface="Swis721 Ex BT" panose="020B0605020202020204" pitchFamily="34" charset="0"/>
              </a:rPr>
              <a:t>Foto: Zuzana Ransdorfová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39" y="883196"/>
            <a:ext cx="4213440" cy="2772000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02" y="3907532"/>
            <a:ext cx="4146113" cy="270000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24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3992" y="1675284"/>
            <a:ext cx="4680520" cy="541686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 cmpd="sng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Bookman Old Style" pitchFamily="18" charset="0"/>
              </a:rPr>
              <a:t>Výborný podzimní rozjezd </a:t>
            </a:r>
          </a:p>
          <a:p>
            <a:pPr algn="ctr"/>
            <a:r>
              <a:rPr lang="cs-CZ" sz="2000" dirty="0" smtClean="0">
                <a:solidFill>
                  <a:srgbClr val="CC0066"/>
                </a:solidFill>
                <a:latin typeface="Bookman Old Style" pitchFamily="18" charset="0"/>
              </a:rPr>
              <a:t>Jirky Vokouna </a:t>
            </a:r>
          </a:p>
          <a:p>
            <a:pPr algn="ctr"/>
            <a:r>
              <a:rPr lang="cs-CZ" sz="1800" dirty="0" smtClean="0">
                <a:latin typeface="Bookman Old Style" pitchFamily="18" charset="0"/>
              </a:rPr>
              <a:t>zastavilo 8. září zranění nohy při futsale. Přejeme rychlé uzdravení, ale jak dlouho bude mimo Vám nyní nedokážeme říci.</a:t>
            </a:r>
          </a:p>
          <a:p>
            <a:pPr algn="ctr"/>
            <a:r>
              <a:rPr lang="cs-CZ" sz="1800" dirty="0" smtClean="0">
                <a:latin typeface="Bookman Old Style" pitchFamily="18" charset="0"/>
              </a:rPr>
              <a:t>Dlouho dopředu hlásil nejlepší střelec našeho týmu </a:t>
            </a:r>
          </a:p>
          <a:p>
            <a:pPr algn="ctr"/>
            <a:r>
              <a:rPr lang="cs-CZ" sz="2000" dirty="0" smtClean="0">
                <a:solidFill>
                  <a:srgbClr val="D60093"/>
                </a:solidFill>
                <a:latin typeface="Bookman Old Style" pitchFamily="18" charset="0"/>
              </a:rPr>
              <a:t>David Brandejs </a:t>
            </a:r>
            <a:endParaRPr lang="cs-CZ" sz="1600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cestu za velkou louži do Spojených států a podle posledních informaci by měl chybět ještě příští týden v Kadani.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Chybět bude i </a:t>
            </a:r>
          </a:p>
          <a:p>
            <a:pPr algn="ctr"/>
            <a:r>
              <a:rPr lang="cs-CZ" sz="2000" dirty="0" smtClean="0">
                <a:solidFill>
                  <a:srgbClr val="D60093"/>
                </a:solidFill>
                <a:latin typeface="Bookman Old Style" pitchFamily="18" charset="0"/>
              </a:rPr>
              <a:t>Marek Faust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, kterému disciplinární komise zastavila činnost na 2 zápasy za údajné nafilmování penalty ve Vilémově. Zde máme určité pochyby, protože k těmto trestům nikdy nepřistupovala. Až teď, kdy hrajeme s Mostem.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36504" y="163116"/>
            <a:ext cx="4544592" cy="954107"/>
          </a:xfrm>
          <a:prstGeom prst="rect">
            <a:avLst/>
          </a:prstGeom>
          <a:gradFill>
            <a:gsLst>
              <a:gs pos="28000">
                <a:srgbClr val="89EA58"/>
              </a:gs>
              <a:gs pos="52000">
                <a:srgbClr val="3399FF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92100">
              <a:srgbClr val="FFFF00">
                <a:alpha val="40000"/>
              </a:srgb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Matura MT Script Capitals" panose="03020802060602070202" pitchFamily="66" charset="0"/>
              </a:rPr>
              <a:t>5. kolo dospělých Ústeckého přeboru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44592" y="1269360"/>
            <a:ext cx="454459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Srbice- Horní Jiřetín/Litvínov  3:2 PK(0:0)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 minut před koncem vedli hosté 2:0. 3 minuty před koncem Verbíř vyrovnal a domácím vyšli i penalty</a:t>
            </a:r>
          </a:p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Štětí – Jílové  3:2(1:1)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domácí favorit měl hodně práce. Hosté dokonce vedli. Pak však vstřelil 3 góly Brandejs a hosté už jen v 1. minutě nastavení snížili na 2:3</a:t>
            </a:r>
          </a:p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Kadaň – Litoměřicko B  7:3(3:2)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Michal Balej autor 3 branek domácích byl hlavní postavou utkání. Od stavu 2:2 kralovali domácí a to hlavně ve 2. části </a:t>
            </a:r>
          </a:p>
          <a:p>
            <a:pPr algn="ctr"/>
            <a:r>
              <a:rPr lang="cs-CZ" sz="1400" u="sng" dirty="0" smtClean="0">
                <a:ln>
                  <a:solidFill>
                    <a:srgbClr val="FF6699"/>
                  </a:solidFill>
                </a:ln>
                <a:solidFill>
                  <a:srgbClr val="006666"/>
                </a:solidFill>
                <a:latin typeface="Arial Black" panose="020B0A04020102020204" pitchFamily="34" charset="0"/>
              </a:rPr>
              <a:t>Bílina – Mostecký FK  2:1 (1:1)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ztráta bodů fotbalistů z Mostu v soutěži. Vítěznou branku vstřelil autor 2 branek David Procházka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u="sng" dirty="0" err="1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Brná</a:t>
            </a:r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 - Vilémov 5:1 (2:0)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hosté zahodili co se dalo a domácím to tam padalo všechno.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Brná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odčinila překvapivou prohru z Jílového.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Žatec – Modrá 2:1(1:0)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moc nechybělo a překvapení bylo na světě. V poslední minutě kopali hosté trestný kop a míč líznul levou tyč.</a:t>
            </a:r>
          </a:p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Krupka – Neštěmice 3:2(1:1)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domácím už v 56. minutě teklo do bot, když prohrávali 2:1. Pak se zvedli a brankami Rilkeho a Hrubého otočili průběh na 3:2 ve svůj prospěch.  </a:t>
            </a:r>
          </a:p>
          <a:p>
            <a:pPr algn="ctr"/>
            <a:r>
              <a:rPr lang="cs-CZ" sz="1400" u="sng" dirty="0" smtClean="0">
                <a:ln>
                  <a:solidFill>
                    <a:srgbClr val="FF0066"/>
                  </a:solidFill>
                </a:ln>
                <a:solidFill>
                  <a:srgbClr val="008080"/>
                </a:solidFill>
                <a:latin typeface="Arial Black" panose="020B0A04020102020204" pitchFamily="34" charset="0"/>
              </a:rPr>
              <a:t>Perštejn – Modlany  1:2(1:1)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 29. minuty hráli domácí bez vyloučeného Dolejšky. Za hosty skóroval Jan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Vavrinec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Radek Kupka. 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3992" y="33616"/>
            <a:ext cx="4680520" cy="156966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</a14:imgLayer>
                  </a14:imgProps>
                </a:ext>
              </a:extLst>
            </a:blip>
            <a:srcRect/>
            <a:tile tx="69850" ty="133350" sx="100000" sy="100000" flip="none" algn="tl"/>
          </a:blipFill>
          <a:ln w="44450">
            <a:solidFill>
              <a:srgbClr val="FFFF00"/>
            </a:solidFill>
          </a:ln>
          <a:effectLst/>
          <a:scene3d>
            <a:camera prst="orthographicFront">
              <a:rot lat="0" lon="600000" rev="0"/>
            </a:camera>
            <a:lightRig rig="threePt" dir="t"/>
          </a:scene3d>
          <a:sp3d/>
        </p:spPr>
        <p:txBody>
          <a:bodyPr wrap="square" rtlCol="0" anchor="ctr" anchorCtr="0">
            <a:normAutofit/>
            <a:flatTx/>
          </a:bodyPr>
          <a:lstStyle/>
          <a:p>
            <a:pPr algn="ctr"/>
            <a:r>
              <a:rPr lang="cs-CZ" sz="3200" dirty="0" smtClean="0">
                <a:solidFill>
                  <a:srgbClr val="008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askerville Old Face" panose="02020602080505020303" pitchFamily="18" charset="0"/>
              </a:rPr>
              <a:t>Před zápasem s Mostem počítali trenéři Štětí absence.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66800" y="6929749"/>
            <a:ext cx="35008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21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058356" y="6876708"/>
            <a:ext cx="35008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4817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472584" y="91108"/>
            <a:ext cx="4637617" cy="2123658"/>
          </a:xfrm>
          <a:prstGeom prst="rect">
            <a:avLst/>
          </a:prstGeom>
          <a:pattFill prst="nar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Partner našeho </a:t>
            </a:r>
          </a:p>
          <a:p>
            <a:pPr algn="ctr"/>
            <a:r>
              <a:rPr lang="cs-CZ" sz="44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oddílu. Děkujeme</a:t>
            </a:r>
            <a:endParaRPr lang="cs-CZ" sz="4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83" y="2427233"/>
            <a:ext cx="4637617" cy="25922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22" y="5275684"/>
            <a:ext cx="4540750" cy="147600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540837" y="6932448"/>
            <a:ext cx="45202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23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14228"/>
              </p:ext>
            </p:extLst>
          </p:nvPr>
        </p:nvGraphicFramePr>
        <p:xfrm>
          <a:off x="86429" y="115604"/>
          <a:ext cx="4656224" cy="6630335"/>
        </p:xfrm>
        <a:graphic>
          <a:graphicData uri="http://schemas.openxmlformats.org/drawingml/2006/table">
            <a:tbl>
              <a:tblPr/>
              <a:tblGrid>
                <a:gridCol w="2640843">
                  <a:extLst>
                    <a:ext uri="{9D8B030D-6E8A-4147-A177-3AD203B41FA5}">
                      <a16:colId xmlns:a16="http://schemas.microsoft.com/office/drawing/2014/main" val="225448049"/>
                    </a:ext>
                  </a:extLst>
                </a:gridCol>
                <a:gridCol w="1262509">
                  <a:extLst>
                    <a:ext uri="{9D8B030D-6E8A-4147-A177-3AD203B41FA5}">
                      <a16:colId xmlns:a16="http://schemas.microsoft.com/office/drawing/2014/main" val="3267169668"/>
                    </a:ext>
                  </a:extLst>
                </a:gridCol>
                <a:gridCol w="752872">
                  <a:extLst>
                    <a:ext uri="{9D8B030D-6E8A-4147-A177-3AD203B41FA5}">
                      <a16:colId xmlns:a16="http://schemas.microsoft.com/office/drawing/2014/main" val="599963435"/>
                    </a:ext>
                  </a:extLst>
                </a:gridCol>
              </a:tblGrid>
              <a:tr h="43661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Nejbližší program Ústeckého přeboru dospělých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510831"/>
                  </a:ext>
                </a:extLst>
              </a:tr>
              <a:tr h="25897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7. Kolo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Tip zpravodaje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45894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SK Štětí - Mostecký FK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10:15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1379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Bílina - FK Litoměřicko B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15:00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7611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 Brná - FK Tatran Kadaň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44784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Slavoj Žatec - SK STAP-TRATEC Vilémov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53392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TJ Krupka - FK Jílové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98118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TJ Sokol Srbice - FK Jiskra Modrá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80814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TJ Spartak Perštejn - FK Neštěmice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89739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 Baník Modlany - TJ SOKOL H.Jiřetín/FK Litvínov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9. 9.23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83727"/>
                  </a:ext>
                </a:extLst>
              </a:tr>
              <a:tr h="34535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8. Kolo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Tip zpravodaje</a:t>
                      </a:r>
                    </a:p>
                    <a:p>
                      <a:pPr algn="ctr" fontAlgn="ctr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24774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Mostecký FK - FK Slavoj Žatec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10:15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17128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FK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Tatran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Kadaň - SK Štětí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10:15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33917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Litoměřicko B - TJ SOKOL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H.Jiřetín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/FK Litvínov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14:30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08234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Bílina - SK Brná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15:00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11581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Jílové - TJ Sokol Srbice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143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 STAP-TRATEC Vilémov - TJ Krupka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Sobota 30. 9.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3218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Neštěmice - SK Baník Modlany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Neděle 1.10. 2017 15:00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76947"/>
                  </a:ext>
                </a:extLst>
              </a:tr>
              <a:tr h="345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FK Jiskra Modrá - TJ Spartak Perštejn</a:t>
                      </a:r>
                    </a:p>
                  </a:txBody>
                  <a:tcPr marL="7600" marR="7600" marT="7600" marB="0" anchor="ctr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Neděle 1.10. 2017 16:30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0" marR="7600" marT="7600" marB="0" anchor="ctr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930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800176" y="6932448"/>
            <a:ext cx="45202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2123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693321" y="7004050"/>
            <a:ext cx="53176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542882" y="91108"/>
            <a:ext cx="4538214" cy="6571030"/>
          </a:xfrm>
          <a:prstGeom prst="rect">
            <a:avLst/>
          </a:prstGeom>
          <a:blipFill dpi="0" rotWithShape="1">
            <a:blip r:embed="rId3" cstate="print">
              <a:alphaModFix amt="27000"/>
            </a:blip>
            <a:srcRect/>
            <a:stretch>
              <a:fillRect/>
            </a:stretch>
          </a:blipFill>
          <a:ln w="57150">
            <a:solidFill>
              <a:srgbClr val="30C075"/>
            </a:solidFill>
          </a:ln>
        </p:spPr>
        <p:txBody>
          <a:bodyPr wrap="square" anchor="ctr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000" i="1" u="sng" dirty="0">
                <a:ln w="9525" cap="flat">
                  <a:solidFill>
                    <a:srgbClr val="6600CC"/>
                  </a:solidFill>
                  <a:prstDash val="solid"/>
                  <a:round/>
                </a:ln>
                <a:solidFill>
                  <a:srgbClr val="33CC33"/>
                </a:solidFill>
                <a:effectLst>
                  <a:glow rad="101600">
                    <a:srgbClr val="FFFF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riam" panose="020B0502050101010101" pitchFamily="34" charset="-79"/>
                <a:ea typeface="Malgun Gothic" pitchFamily="34" charset="-127"/>
                <a:cs typeface="Miriam" panose="020B0502050101010101" pitchFamily="34" charset="-79"/>
              </a:rPr>
              <a:t>Vážení sportovní </a:t>
            </a:r>
            <a:endParaRPr lang="cs-CZ" sz="4000" i="1" u="sng" dirty="0" smtClean="0">
              <a:ln w="9525" cap="flat">
                <a:solidFill>
                  <a:srgbClr val="6600CC"/>
                </a:solidFill>
                <a:prstDash val="solid"/>
                <a:round/>
              </a:ln>
              <a:solidFill>
                <a:srgbClr val="33CC33"/>
              </a:solidFill>
              <a:effectLst>
                <a:glow rad="101600">
                  <a:srgbClr val="FFFF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riam" panose="020B0502050101010101" pitchFamily="34" charset="-79"/>
              <a:ea typeface="Malgun Gothic" pitchFamily="34" charset="-127"/>
              <a:cs typeface="Miriam" panose="020B0502050101010101" pitchFamily="34" charset="-79"/>
            </a:endParaRPr>
          </a:p>
          <a:p>
            <a:pPr algn="ctr" eaLnBrk="0" hangingPunct="0">
              <a:defRPr/>
            </a:pPr>
            <a:r>
              <a:rPr lang="cs-CZ" sz="4000" i="1" u="sng" dirty="0" smtClean="0">
                <a:ln w="9525" cap="flat">
                  <a:solidFill>
                    <a:srgbClr val="6600CC"/>
                  </a:solidFill>
                  <a:prstDash val="solid"/>
                  <a:round/>
                </a:ln>
                <a:solidFill>
                  <a:srgbClr val="33CC33"/>
                </a:solidFill>
                <a:effectLst>
                  <a:glow rad="101600">
                    <a:srgbClr val="FFFF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riam" panose="020B0502050101010101" pitchFamily="34" charset="-79"/>
                <a:ea typeface="Malgun Gothic" pitchFamily="34" charset="-127"/>
                <a:cs typeface="Miriam" panose="020B0502050101010101" pitchFamily="34" charset="-79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již počtvrté v letošním ročníku Vás vítáme na domácím zápase mužstva dospělých, kterému se zatím daří a dělá nám radost. V úvodu  máme připravený krátký zápasový servis všech mužstev SK Štětí a krátce se ohlédneme, jak se jednotlivým mužstvům daří a jaké mají výsledky v soutěžním ročníku 2017/2018. Ve většině případů si mužstva vedou dobře a jsou na lichotivých místech v tabulce. Dospělí se drží na nejvyšších příčkách Ústeckého přeboru, a i když je kádr hodně úzký, tak jsou výsledky nad očekávání dobré. 5 vítězství v řadě a porážka jen v úvodním utkání sezóny doma proti Modlanům je toho důkazem. Práce trenérů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Ransdorfa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a Zůny přináší své ovoce. Bez ztráty bodu jsou ke včerejšímu dni dorostenci v I.A třídě. Mají na čele stejně 15 bodů jako Skorotice a Šluknov, kde právě hrají další mistrovské utkání. Starší žáci překvapili v Ústeckém přeboru před týdnem doma, když porazili favorizované Neštěmice 5:0. Kvalitní výkon a to zejména ve 2. poločase potěšil hlavně trenéry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Németha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a Hrdličku. Po předcházejících 2 porážkách s Juniorem Děčín jsou na 6. místě, ale zápasů je před nimi ještě hodně a pokud budou výkony i nadále na dobré úrovni, tak věříme, že v tabulce budou stoupat. Mladší žáci vyhráli první 2 kola soutěže, ale pak 3 zápasy v řadě zase prohráli. Bylo to však 2x s Děčínem a jednou s Neštěmicemi., což jsou však mužstva na prvních 2 místech tabulky, a tak není třeba věšet hlavu. Kolektiv našeho mužstva je v tomto roce hodně mladý a jsou zde zařazeni i hráči věkem spadající do kategorie přípravky. Kdo se byl podívat na některé jejich utkání, tak musí uznat, že je zde spousta šikovných fotbalistů, kteří se v budoucnu určitě prosadí a budou vítězit. To už jsme u přípravek hrajících v okresních soutěžích. Starší je ve skupině G, kde hraje s Bezděkovem/Dobříní o 1. místo ve skupině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16000" y="5419701"/>
            <a:ext cx="2505113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5976640" y="3322399"/>
            <a:ext cx="1219368" cy="128734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764895" y="7003876"/>
            <a:ext cx="460193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23790" y="4843636"/>
            <a:ext cx="114519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416800" y="6931868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944192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42</a:t>
            </a:r>
          </a:p>
        </p:txBody>
      </p:sp>
      <p:cxnSp>
        <p:nvCxnSpPr>
          <p:cNvPr id="3" name="Přímá spojnice se šipkou 2"/>
          <p:cNvCxnSpPr/>
          <p:nvPr/>
        </p:nvCxnSpPr>
        <p:spPr bwMode="auto">
          <a:xfrm>
            <a:off x="8712944" y="7003876"/>
            <a:ext cx="1051951" cy="0"/>
          </a:xfrm>
          <a:prstGeom prst="straightConnector1">
            <a:avLst/>
          </a:prstGeom>
          <a:noFill/>
          <a:ln w="38100" cap="flat" cmpd="sng" algn="ctr">
            <a:solidFill>
              <a:srgbClr val="7F2FC1"/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8" y="609641"/>
            <a:ext cx="3983476" cy="2736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8190" y="51038"/>
            <a:ext cx="4368289" cy="400110"/>
          </a:xfrm>
          <a:prstGeom prst="rect">
            <a:avLst/>
          </a:prstGeom>
          <a:pattFill prst="zigZag">
            <a:fgClr>
              <a:srgbClr val="FF99CC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Bookman Old Style" pitchFamily="18" charset="0"/>
              </a:rPr>
              <a:t>Možná jste to už někdy viděli</a:t>
            </a: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83" y="4476561"/>
            <a:ext cx="4584314" cy="2292408"/>
          </a:xfrm>
          <a:prstGeom prst="rect">
            <a:avLst/>
          </a:prstGeom>
          <a:noFill/>
          <a:ln w="1">
            <a:gradFill>
              <a:gsLst>
                <a:gs pos="0">
                  <a:srgbClr val="C5C5C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 type="none" w="med" len="med"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75" y="3536224"/>
            <a:ext cx="3034054" cy="704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015" y="3528649"/>
            <a:ext cx="1266464" cy="72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88175" y="1027113"/>
            <a:ext cx="181794" cy="279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9168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41</a:t>
            </a:r>
          </a:p>
        </p:txBody>
      </p:sp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16600" y="1433701"/>
            <a:ext cx="45365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TJ Sokol Hoštka – Sepap Štětí</a:t>
            </a:r>
          </a:p>
          <a:p>
            <a:pPr algn="ctr"/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1:0(1:0)   8.9.2017  3. kolo</a:t>
            </a:r>
          </a:p>
          <a:p>
            <a:pPr algn="just"/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Divácky určitě přitažlivé utkání s  nádechem derby mělo v pátek odpoledne střetnutí staré gardy v Hoštce. V 1. utkání letošního roku jsme prohráli s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Tigem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Nučnice a před týdnem byl odložen domácí zápas s Lovosicemi. Šance bodovat byla právě v tomto střetnutí, do kterého jsme vstupovali s nálepkou favorita. Úvod také vypadal, že až se dostaneme do té správné herní teploty, tak začnou padat i branky do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hoštecké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branky. Minuty však utíkaly a s nimi se hrála i stále stejná písnička staré gardy ze Štětí. Míč jsme měli ve středu hřiště pod kontrolou, dokázali jsme si ho i mezi sebou pěkně vyměnit, ale na hranici velkého vápna Hoštky už hra ztrácela tu správnou notu.  Domácí se úspěšně bránily a využívali každé příležitosti, aby vyráželi směrem k naší brance. V tom skoro jako za mladých let vynikal Jarda Pěkný.  O krásný fotbalový moment 1. poločasu se však postaral jeho spoluhráč. Z dobrých 30 metrů se rozhodl poslat balón na branku Štětí a provedl to s takovou bravurou, že než se Tomáš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Duník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v brance stačil rozkoukat, tak se síť za jeho zády rozvlnila. A protože jsme už do poločasu nestihli aspoň srovnat nepříznivé skóre, tak jsme se museli pokusit o obrat ve druhé části. Několikrát už to vypadalo, že už z toho bude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gólovka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ale ani v jednom případě jsme branku Flóra moc neohrozili. A jak už to v takových to zápasech, kde jedno mužstvo beznadějně dobývá druhé, bývá, tak udeřila Hoštka. Hráč Štětí si ve vlastním pokutovém území nastřelil ruku. Kopala, nekopala se penalta. Nejprve ano a Hoštka ji proměnila. Komise zápasu, ale rozhodla, že se penalta podle pravidel kopat neměla. Kopala se teda ještě jedna a hráč domácích ji úmyslně neproměnil. Zůstalo to teda 1:0. To je zamotané. Diváci byli zmateni a hledali vysvětlení. Mrzet domácí hráče, že skóre nezvýšili, nemuselo. Štětí se trápilo až do úplného konce a ani vyrovnání se nedočkalo. Nebudeme ale smutnit. Posvícení není každý den. Máme sice na 6. místě tabulky nula bodů, ale teď máme volný los a o to více času na přípravu dalšího utkání, který sehrajeme 22. září v Mlékojedech pro FK Litoměřicku.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Duník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-Božík, Jan Čermák, Pavel Čermák, Hamšík, </a:t>
            </a:r>
          </a:p>
          <a:p>
            <a:pPr algn="just"/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Jerman, Jonák, Kratochvíl,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Švejdar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Vála, Vacek, Vokoun, </a:t>
            </a: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Vedoucí: </a:t>
            </a:r>
            <a:r>
              <a:rPr lang="cs-CZ" sz="1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M.Šťastný</a:t>
            </a:r>
            <a:endParaRPr lang="cs-CZ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Holec </a:t>
            </a:r>
          </a:p>
        </p:txBody>
      </p:sp>
      <p:pic>
        <p:nvPicPr>
          <p:cNvPr id="112" name="Obrázek 111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768728" y="105947"/>
            <a:ext cx="2088346" cy="1316776"/>
          </a:xfrm>
          <a:prstGeom prst="rect">
            <a:avLst/>
          </a:prstGeom>
        </p:spPr>
      </p:pic>
      <p:sp>
        <p:nvSpPr>
          <p:cNvPr id="113" name="TextovéPole 112"/>
          <p:cNvSpPr txBox="1"/>
          <p:nvPr/>
        </p:nvSpPr>
        <p:spPr>
          <a:xfrm>
            <a:off x="1800176" y="4221622"/>
            <a:ext cx="46805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666633"/>
                </a:solidFill>
                <a:latin typeface="Cooper Black" pitchFamily="18" charset="0"/>
                <a:cs typeface="David" pitchFamily="34" charset="-79"/>
              </a:rPr>
              <a:t>Štětí </a:t>
            </a:r>
          </a:p>
          <a:p>
            <a:pPr algn="ctr"/>
            <a:r>
              <a:rPr lang="cs-CZ" sz="2000" dirty="0" smtClean="0">
                <a:solidFill>
                  <a:srgbClr val="666633"/>
                </a:solidFill>
                <a:latin typeface="Cooper Black" pitchFamily="18" charset="0"/>
                <a:cs typeface="David" pitchFamily="34" charset="-79"/>
              </a:rPr>
              <a:t>Do toho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204587" y="163116"/>
            <a:ext cx="4578479" cy="2292935"/>
          </a:xfrm>
          <a:prstGeom prst="rect">
            <a:avLst/>
          </a:prstGeom>
          <a:blipFill dpi="0" rotWithShape="1">
            <a:blip r:embed="rId82" cstate="print">
              <a:alphaModFix amt="27000"/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txBody>
          <a:bodyPr wrap="square" anchor="ctr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G. Pravda poslední turnaj moc nevyšel, ale v předchozích dvou dokázali všechny porazit. Mladší přípravka hraje také okresní turnaje, a i když všechno prohrává, tak to vůbec nevadí. Ty nejstarší si necháváme nakonec. Těmi je stará garda, která nám toho zatím moc neodehrála. I se včerejším zápasem s Litoměřickem jsou to pouze 3 utkání, a protože výsledek toho včerejšího nebyl do uzávěrky zpravodaje znám,  tak známe výsledky pouze 2 a to jsou porážky. Hlavně ta v Hoštce 1:0 bylo hodně překvapivá. 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Sezóna je v plném proudu a  součástí fotbalového kolotoče jsou i diváci.  Svému mužstvu fanděte slušně a přejeme Vám, aby se Vám utkání líbilo a domů se vraceli spokojeni. Mějte se fajn.    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15" name="Obrázek 114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252998" y="2647860"/>
            <a:ext cx="3175780" cy="4212000"/>
          </a:xfrm>
          <a:prstGeom prst="rect">
            <a:avLst/>
          </a:prstGeom>
          <a:ln w="60325">
            <a:solidFill>
              <a:srgbClr val="5FC32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43984" y="5275687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25038" y="7004455"/>
            <a:ext cx="19581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40</a:t>
            </a:r>
          </a:p>
        </p:txBody>
      </p:sp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6899" y="105947"/>
            <a:ext cx="4411586" cy="1815882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65000">
                <a:srgbClr val="79FBF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Stará garda měla před týdnem volno. Hráli však její soupeři s těmito výsledky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03336"/>
              </p:ext>
            </p:extLst>
          </p:nvPr>
        </p:nvGraphicFramePr>
        <p:xfrm>
          <a:off x="143992" y="2323358"/>
          <a:ext cx="4464493" cy="1800198"/>
        </p:xfrm>
        <a:graphic>
          <a:graphicData uri="http://schemas.openxmlformats.org/drawingml/2006/table">
            <a:tbl>
              <a:tblPr/>
              <a:tblGrid>
                <a:gridCol w="3663554">
                  <a:extLst>
                    <a:ext uri="{9D8B030D-6E8A-4147-A177-3AD203B41FA5}">
                      <a16:colId xmlns:a16="http://schemas.microsoft.com/office/drawing/2014/main" val="3376922461"/>
                    </a:ext>
                  </a:extLst>
                </a:gridCol>
                <a:gridCol w="800939">
                  <a:extLst>
                    <a:ext uri="{9D8B030D-6E8A-4147-A177-3AD203B41FA5}">
                      <a16:colId xmlns:a16="http://schemas.microsoft.com/office/drawing/2014/main" val="3416342906"/>
                    </a:ext>
                  </a:extLst>
                </a:gridCol>
              </a:tblGrid>
              <a:tr h="5735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lgerian" panose="04020705040A02060702" pitchFamily="82" charset="0"/>
                        </a:rPr>
                        <a:t>4.kolo okresního přeboru staré gardy 15.9.2017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E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34424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err="1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Pokratice</a:t>
                      </a:r>
                      <a:r>
                        <a:rPr lang="cs-CZ" sz="1600" b="1" i="0" u="none" strike="noStrike" dirty="0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 - Bohušovice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473"/>
                  </a:ext>
                </a:extLst>
              </a:tr>
              <a:tr h="310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err="1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Tigo</a:t>
                      </a:r>
                      <a:r>
                        <a:rPr lang="cs-CZ" sz="1600" b="1" i="0" u="none" strike="noStrike" dirty="0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 1996 - Lovosice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08444"/>
                  </a:ext>
                </a:extLst>
              </a:tr>
              <a:tr h="310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České Kopisty - Hoštka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87657"/>
                  </a:ext>
                </a:extLst>
              </a:tr>
              <a:tr h="310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1A68B5"/>
                          </a:solidFill>
                          <a:effectLst/>
                          <a:latin typeface="Arial" panose="020B0604020202020204" pitchFamily="34" charset="0"/>
                        </a:rPr>
                        <a:t>Žitenice - Litoměřicko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02059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22618"/>
              </p:ext>
            </p:extLst>
          </p:nvPr>
        </p:nvGraphicFramePr>
        <p:xfrm>
          <a:off x="143992" y="4195562"/>
          <a:ext cx="4464493" cy="2736306"/>
        </p:xfrm>
        <a:graphic>
          <a:graphicData uri="http://schemas.openxmlformats.org/drawingml/2006/table">
            <a:tbl>
              <a:tblPr/>
              <a:tblGrid>
                <a:gridCol w="200519">
                  <a:extLst>
                    <a:ext uri="{9D8B030D-6E8A-4147-A177-3AD203B41FA5}">
                      <a16:colId xmlns:a16="http://schemas.microsoft.com/office/drawing/2014/main" val="1359065559"/>
                    </a:ext>
                  </a:extLst>
                </a:gridCol>
                <a:gridCol w="224109">
                  <a:extLst>
                    <a:ext uri="{9D8B030D-6E8A-4147-A177-3AD203B41FA5}">
                      <a16:colId xmlns:a16="http://schemas.microsoft.com/office/drawing/2014/main" val="2788268258"/>
                    </a:ext>
                  </a:extLst>
                </a:gridCol>
                <a:gridCol w="1769284">
                  <a:extLst>
                    <a:ext uri="{9D8B030D-6E8A-4147-A177-3AD203B41FA5}">
                      <a16:colId xmlns:a16="http://schemas.microsoft.com/office/drawing/2014/main" val="2172468248"/>
                    </a:ext>
                  </a:extLst>
                </a:gridCol>
                <a:gridCol w="283085">
                  <a:extLst>
                    <a:ext uri="{9D8B030D-6E8A-4147-A177-3AD203B41FA5}">
                      <a16:colId xmlns:a16="http://schemas.microsoft.com/office/drawing/2014/main" val="3625592444"/>
                    </a:ext>
                  </a:extLst>
                </a:gridCol>
                <a:gridCol w="247700">
                  <a:extLst>
                    <a:ext uri="{9D8B030D-6E8A-4147-A177-3AD203B41FA5}">
                      <a16:colId xmlns:a16="http://schemas.microsoft.com/office/drawing/2014/main" val="3949823284"/>
                    </a:ext>
                  </a:extLst>
                </a:gridCol>
                <a:gridCol w="168082">
                  <a:extLst>
                    <a:ext uri="{9D8B030D-6E8A-4147-A177-3AD203B41FA5}">
                      <a16:colId xmlns:a16="http://schemas.microsoft.com/office/drawing/2014/main" val="4066637719"/>
                    </a:ext>
                  </a:extLst>
                </a:gridCol>
                <a:gridCol w="309625">
                  <a:extLst>
                    <a:ext uri="{9D8B030D-6E8A-4147-A177-3AD203B41FA5}">
                      <a16:colId xmlns:a16="http://schemas.microsoft.com/office/drawing/2014/main" val="2828672014"/>
                    </a:ext>
                  </a:extLst>
                </a:gridCol>
                <a:gridCol w="695918">
                  <a:extLst>
                    <a:ext uri="{9D8B030D-6E8A-4147-A177-3AD203B41FA5}">
                      <a16:colId xmlns:a16="http://schemas.microsoft.com/office/drawing/2014/main" val="2044544818"/>
                    </a:ext>
                  </a:extLst>
                </a:gridCol>
                <a:gridCol w="306676">
                  <a:extLst>
                    <a:ext uri="{9D8B030D-6E8A-4147-A177-3AD203B41FA5}">
                      <a16:colId xmlns:a16="http://schemas.microsoft.com/office/drawing/2014/main" val="440675287"/>
                    </a:ext>
                  </a:extLst>
                </a:gridCol>
                <a:gridCol w="259495">
                  <a:extLst>
                    <a:ext uri="{9D8B030D-6E8A-4147-A177-3AD203B41FA5}">
                      <a16:colId xmlns:a16="http://schemas.microsoft.com/office/drawing/2014/main" val="2864125211"/>
                    </a:ext>
                  </a:extLst>
                </a:gridCol>
              </a:tblGrid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624564"/>
                  </a:ext>
                </a:extLst>
              </a:tr>
              <a:tr h="2374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Stará garda Sepap Štětí Okresní přebor 2017/18 po 4.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13303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34:7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28749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Tigo Nučnice 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25309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České Kopisty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93900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Slavoj Bohušovice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39130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Sokol Hoštka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50075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Sepap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32601"/>
                  </a:ext>
                </a:extLst>
              </a:tr>
              <a:tr h="23744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58870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Sokol Pokratice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35644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35675"/>
                  </a:ext>
                </a:extLst>
              </a:tr>
              <a:tr h="22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4278"/>
                  </a:ext>
                </a:extLst>
              </a:tr>
            </a:tbl>
          </a:graphicData>
        </a:graphic>
      </p:graphicFrame>
      <p:graphicFrame>
        <p:nvGraphicFramePr>
          <p:cNvPr id="222" name="Tabulka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3592"/>
              </p:ext>
            </p:extLst>
          </p:nvPr>
        </p:nvGraphicFramePr>
        <p:xfrm>
          <a:off x="5472584" y="2419743"/>
          <a:ext cx="4680520" cy="4512125"/>
        </p:xfrm>
        <a:graphic>
          <a:graphicData uri="http://schemas.openxmlformats.org/drawingml/2006/table">
            <a:tbl>
              <a:tblPr/>
              <a:tblGrid>
                <a:gridCol w="209229">
                  <a:extLst>
                    <a:ext uri="{9D8B030D-6E8A-4147-A177-3AD203B41FA5}">
                      <a16:colId xmlns:a16="http://schemas.microsoft.com/office/drawing/2014/main" val="1060644540"/>
                    </a:ext>
                  </a:extLst>
                </a:gridCol>
                <a:gridCol w="650933">
                  <a:extLst>
                    <a:ext uri="{9D8B030D-6E8A-4147-A177-3AD203B41FA5}">
                      <a16:colId xmlns:a16="http://schemas.microsoft.com/office/drawing/2014/main" val="2138436594"/>
                    </a:ext>
                  </a:extLst>
                </a:gridCol>
                <a:gridCol w="433956">
                  <a:extLst>
                    <a:ext uri="{9D8B030D-6E8A-4147-A177-3AD203B41FA5}">
                      <a16:colId xmlns:a16="http://schemas.microsoft.com/office/drawing/2014/main" val="2025877225"/>
                    </a:ext>
                  </a:extLst>
                </a:gridCol>
                <a:gridCol w="519196">
                  <a:extLst>
                    <a:ext uri="{9D8B030D-6E8A-4147-A177-3AD203B41FA5}">
                      <a16:colId xmlns:a16="http://schemas.microsoft.com/office/drawing/2014/main" val="2794791728"/>
                    </a:ext>
                  </a:extLst>
                </a:gridCol>
                <a:gridCol w="1673828">
                  <a:extLst>
                    <a:ext uri="{9D8B030D-6E8A-4147-A177-3AD203B41FA5}">
                      <a16:colId xmlns:a16="http://schemas.microsoft.com/office/drawing/2014/main" val="832321237"/>
                    </a:ext>
                  </a:extLst>
                </a:gridCol>
                <a:gridCol w="953153">
                  <a:extLst>
                    <a:ext uri="{9D8B030D-6E8A-4147-A177-3AD203B41FA5}">
                      <a16:colId xmlns:a16="http://schemas.microsoft.com/office/drawing/2014/main" val="160087775"/>
                    </a:ext>
                  </a:extLst>
                </a:gridCol>
                <a:gridCol w="240225">
                  <a:extLst>
                    <a:ext uri="{9D8B030D-6E8A-4147-A177-3AD203B41FA5}">
                      <a16:colId xmlns:a16="http://schemas.microsoft.com/office/drawing/2014/main" val="905782113"/>
                    </a:ext>
                  </a:extLst>
                </a:gridCol>
              </a:tblGrid>
              <a:tr h="25330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71921320"/>
                  </a:ext>
                </a:extLst>
              </a:tr>
              <a:tr h="53503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24.9.2017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Turnaj mladší přípravky- SK Štětí A, TJ Slavoj Úštěk, FK </a:t>
                      </a:r>
                      <a:r>
                        <a:rPr lang="cs-CZ" sz="1000" b="1" i="0" u="none" strike="noStrike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Schoeller</a:t>
                      </a:r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Křešice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Okresní liga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98627911"/>
                  </a:ext>
                </a:extLst>
              </a:tr>
              <a:tr h="4824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28624508"/>
                  </a:ext>
                </a:extLst>
              </a:tr>
              <a:tr h="4824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29.9.2017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Slavoj Bohušovice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Stará garda - Okresní přebor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43572237"/>
                  </a:ext>
                </a:extLst>
              </a:tr>
              <a:tr h="4824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30.9.2017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TJ Chlumec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Dorost </a:t>
                      </a:r>
                      <a:r>
                        <a:rPr lang="cs-CZ" sz="1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I.A </a:t>
                      </a:r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třída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85520258"/>
                  </a:ext>
                </a:extLst>
              </a:tr>
              <a:tr h="53503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30.9.2017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Turnaj mladší přípravky - SK  Štětí A, SK Štětí B, FK Bechlín, SK Lukavec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Okresní pohár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76130312"/>
                  </a:ext>
                </a:extLst>
              </a:tr>
              <a:tr h="53503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1.10.2017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Městský sportovní klub Trmice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 </a:t>
                      </a:r>
                      <a:r>
                        <a:rPr lang="cs-CZ" sz="1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Ústecký </a:t>
                      </a:r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přebor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34519301"/>
                  </a:ext>
                </a:extLst>
              </a:tr>
              <a:tr h="4824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25262131"/>
                  </a:ext>
                </a:extLst>
              </a:tr>
              <a:tr h="4824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7.10.2017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Fotbalový klub Bílina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Dospělí - Ústecký přebor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32297806"/>
                  </a:ext>
                </a:extLst>
              </a:tr>
              <a:tr h="24124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44175389"/>
                  </a:ext>
                </a:extLst>
              </a:tr>
            </a:tbl>
          </a:graphicData>
        </a:graphic>
      </p:graphicFrame>
      <p:sp>
        <p:nvSpPr>
          <p:cNvPr id="223" name="TextovéPole 222"/>
          <p:cNvSpPr txBox="1"/>
          <p:nvPr/>
        </p:nvSpPr>
        <p:spPr>
          <a:xfrm>
            <a:off x="5475208" y="105947"/>
            <a:ext cx="4677896" cy="1980000"/>
          </a:xfrm>
          <a:prstGeom prst="rect">
            <a:avLst/>
          </a:prstGeom>
          <a:solidFill>
            <a:srgbClr val="333399"/>
          </a:solidFill>
          <a:ln w="73025">
            <a:solidFill>
              <a:srgbClr val="FF6600"/>
            </a:solidFill>
          </a:ln>
        </p:spPr>
        <p:txBody>
          <a:bodyPr wrap="square" rtlCol="0" anchor="ctr" anchorCtr="0">
            <a:spAutoFit/>
            <a:scene3d>
              <a:camera prst="orthographicFront">
                <a:rot lat="600000" lon="0" rev="600000"/>
              </a:camera>
              <a:lightRig rig="threePt" dir="t"/>
            </a:scene3d>
          </a:bodyPr>
          <a:lstStyle/>
          <a:p>
            <a:pPr algn="ctr"/>
            <a:r>
              <a:rPr lang="cs-CZ" sz="3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6000">
                        <a:srgbClr val="FFC000"/>
                      </a:gs>
                      <a:gs pos="6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pattFill prst="solidDmnd">
                  <a:fgClr>
                    <a:srgbClr val="51ED51"/>
                  </a:fgClr>
                  <a:bgClr>
                    <a:schemeClr val="bg1"/>
                  </a:bgClr>
                </a:pattFill>
                <a:latin typeface="Constantia" panose="02030602050306030303" pitchFamily="18" charset="0"/>
              </a:rPr>
              <a:t>Přelom září a října na  hřišti ve Štětí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142218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88808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39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3752626" y="7239000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43992" y="102721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5962402" y="4012639"/>
            <a:ext cx="4176464" cy="830997"/>
          </a:xfrm>
          <a:prstGeom prst="rect">
            <a:avLst/>
          </a:prstGeom>
          <a:pattFill prst="solidDmnd">
            <a:fgClr>
              <a:srgbClr val="FFCC99"/>
            </a:fgClr>
            <a:bgClr>
              <a:schemeClr val="bg1"/>
            </a:bgClr>
          </a:pattFill>
          <a:ln w="63500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FF0000"/>
                </a:solidFill>
                <a:latin typeface="Arial Black" panose="020B0A04020102020204" pitchFamily="34" charset="0"/>
              </a:rPr>
              <a:t>Okresní přebor (liga) mladších přípravek - </a:t>
            </a:r>
            <a:r>
              <a:rPr lang="cs-CZ" sz="1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sk</a:t>
            </a:r>
            <a:r>
              <a:rPr lang="cs-CZ" sz="1600" dirty="0">
                <a:solidFill>
                  <a:srgbClr val="FF0000"/>
                </a:solidFill>
                <a:latin typeface="Arial Black" panose="020B0A04020102020204" pitchFamily="34" charset="0"/>
              </a:rPr>
              <a:t>. "</a:t>
            </a:r>
            <a:r>
              <a:rPr lang="cs-CZ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C„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Turnaj  Křešice 9.9.2017</a:t>
            </a:r>
            <a:endParaRPr lang="cs-CZ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8" name="Tabulka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37111"/>
              </p:ext>
            </p:extLst>
          </p:nvPr>
        </p:nvGraphicFramePr>
        <p:xfrm>
          <a:off x="5967834" y="6139780"/>
          <a:ext cx="4165600" cy="792088"/>
        </p:xfrm>
        <a:graphic>
          <a:graphicData uri="http://schemas.openxmlformats.org/drawingml/2006/table">
            <a:tbl>
              <a:tblPr/>
              <a:tblGrid>
                <a:gridCol w="561120">
                  <a:extLst>
                    <a:ext uri="{9D8B030D-6E8A-4147-A177-3AD203B41FA5}">
                      <a16:colId xmlns:a16="http://schemas.microsoft.com/office/drawing/2014/main" val="859864425"/>
                    </a:ext>
                  </a:extLst>
                </a:gridCol>
                <a:gridCol w="865456">
                  <a:extLst>
                    <a:ext uri="{9D8B030D-6E8A-4147-A177-3AD203B41FA5}">
                      <a16:colId xmlns:a16="http://schemas.microsoft.com/office/drawing/2014/main" val="4043279632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3692944275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2609205107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3953266463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1615667841"/>
                    </a:ext>
                  </a:extLst>
                </a:gridCol>
                <a:gridCol w="608672">
                  <a:extLst>
                    <a:ext uri="{9D8B030D-6E8A-4147-A177-3AD203B41FA5}">
                      <a16:colId xmlns:a16="http://schemas.microsoft.com/office/drawing/2014/main" val="3313532239"/>
                    </a:ext>
                  </a:extLst>
                </a:gridCol>
                <a:gridCol w="608672">
                  <a:extLst>
                    <a:ext uri="{9D8B030D-6E8A-4147-A177-3AD203B41FA5}">
                      <a16:colId xmlns:a16="http://schemas.microsoft.com/office/drawing/2014/main" val="589740922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25:2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181329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Křešice</a:t>
                      </a:r>
                      <a:endParaRPr lang="cs-CZ" sz="8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16:8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0635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err="1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Podlusky</a:t>
                      </a:r>
                      <a:endParaRPr lang="cs-CZ" sz="8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17:16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9936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5:29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6372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75898"/>
              </p:ext>
            </p:extLst>
          </p:nvPr>
        </p:nvGraphicFramePr>
        <p:xfrm>
          <a:off x="5967834" y="5004782"/>
          <a:ext cx="4127257" cy="1062990"/>
        </p:xfrm>
        <a:graphic>
          <a:graphicData uri="http://schemas.openxmlformats.org/drawingml/2006/table">
            <a:tbl>
              <a:tblPr/>
              <a:tblGrid>
                <a:gridCol w="1318258">
                  <a:extLst>
                    <a:ext uri="{9D8B030D-6E8A-4147-A177-3AD203B41FA5}">
                      <a16:colId xmlns:a16="http://schemas.microsoft.com/office/drawing/2014/main" val="3759758473"/>
                    </a:ext>
                  </a:extLst>
                </a:gridCol>
                <a:gridCol w="1330578">
                  <a:extLst>
                    <a:ext uri="{9D8B030D-6E8A-4147-A177-3AD203B41FA5}">
                      <a16:colId xmlns:a16="http://schemas.microsoft.com/office/drawing/2014/main" val="2168050527"/>
                    </a:ext>
                  </a:extLst>
                </a:gridCol>
                <a:gridCol w="1478421">
                  <a:extLst>
                    <a:ext uri="{9D8B030D-6E8A-4147-A177-3AD203B41FA5}">
                      <a16:colId xmlns:a16="http://schemas.microsoft.com/office/drawing/2014/main" val="3757096569"/>
                    </a:ext>
                  </a:extLst>
                </a:gridCol>
              </a:tblGrid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9:1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95258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 err="1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</a:t>
                      </a:r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37952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9:0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88909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6:5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79550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9:2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24421"/>
                  </a:ext>
                </a:extLst>
              </a:tr>
              <a:tr h="130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11:3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23199"/>
                  </a:ext>
                </a:extLst>
              </a:tr>
            </a:tbl>
          </a:graphicData>
        </a:graphic>
      </p:graphicFrame>
      <p:graphicFrame>
        <p:nvGraphicFramePr>
          <p:cNvPr id="83" name="Tabulka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51418"/>
              </p:ext>
            </p:extLst>
          </p:nvPr>
        </p:nvGraphicFramePr>
        <p:xfrm>
          <a:off x="114759" y="2683396"/>
          <a:ext cx="4349711" cy="4200525"/>
        </p:xfrm>
        <a:graphic>
          <a:graphicData uri="http://schemas.openxmlformats.org/drawingml/2006/table">
            <a:tbl>
              <a:tblPr/>
              <a:tblGrid>
                <a:gridCol w="599107">
                  <a:extLst>
                    <a:ext uri="{9D8B030D-6E8A-4147-A177-3AD203B41FA5}">
                      <a16:colId xmlns:a16="http://schemas.microsoft.com/office/drawing/2014/main" val="646957638"/>
                    </a:ext>
                  </a:extLst>
                </a:gridCol>
                <a:gridCol w="692887">
                  <a:extLst>
                    <a:ext uri="{9D8B030D-6E8A-4147-A177-3AD203B41FA5}">
                      <a16:colId xmlns:a16="http://schemas.microsoft.com/office/drawing/2014/main" val="3567469600"/>
                    </a:ext>
                  </a:extLst>
                </a:gridCol>
                <a:gridCol w="484497">
                  <a:extLst>
                    <a:ext uri="{9D8B030D-6E8A-4147-A177-3AD203B41FA5}">
                      <a16:colId xmlns:a16="http://schemas.microsoft.com/office/drawing/2014/main" val="1098986093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1872788220"/>
                    </a:ext>
                  </a:extLst>
                </a:gridCol>
                <a:gridCol w="516798">
                  <a:extLst>
                    <a:ext uri="{9D8B030D-6E8A-4147-A177-3AD203B41FA5}">
                      <a16:colId xmlns:a16="http://schemas.microsoft.com/office/drawing/2014/main" val="1615370573"/>
                    </a:ext>
                  </a:extLst>
                </a:gridCol>
                <a:gridCol w="613697">
                  <a:extLst>
                    <a:ext uri="{9D8B030D-6E8A-4147-A177-3AD203B41FA5}">
                      <a16:colId xmlns:a16="http://schemas.microsoft.com/office/drawing/2014/main" val="1083896884"/>
                    </a:ext>
                  </a:extLst>
                </a:gridCol>
                <a:gridCol w="592163">
                  <a:extLst>
                    <a:ext uri="{9D8B030D-6E8A-4147-A177-3AD203B41FA5}">
                      <a16:colId xmlns:a16="http://schemas.microsoft.com/office/drawing/2014/main" val="383639418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Venku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Kategorie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34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Sepap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72283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Plaston Šluknov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55498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Turnaj na Bezděkově SK Bezděkov/Dobříň (ST), TJ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Podřipan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Rovné, SK Štětí, TJ Žitenice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77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11:30, 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Trnovany,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 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321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Tatran Kadaň o.s.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1401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1.10.2017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Turnaj v Liběšicích SK Štětí, TJ Sokol Hoštka, SK Liběšice, Travčice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Pohár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22786"/>
                  </a:ext>
                </a:extLst>
              </a:tr>
            </a:tbl>
          </a:graphicData>
        </a:graphic>
      </p:graphicFrame>
      <p:sp>
        <p:nvSpPr>
          <p:cNvPr id="85" name="TextovéPole 84"/>
          <p:cNvSpPr txBox="1"/>
          <p:nvPr/>
        </p:nvSpPr>
        <p:spPr>
          <a:xfrm>
            <a:off x="71984" y="163116"/>
            <a:ext cx="4349711" cy="2308324"/>
          </a:xfrm>
          <a:prstGeom prst="rect">
            <a:avLst/>
          </a:prstGeom>
          <a:pattFill prst="dashDnDiag">
            <a:fgClr>
              <a:srgbClr val="FFCC00"/>
            </a:fgClr>
            <a:bgClr>
              <a:schemeClr val="bg1"/>
            </a:bgClr>
          </a:pattFill>
          <a:ln w="60325" cmpd="dbl">
            <a:solidFill>
              <a:srgbClr val="33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gradFill flip="none" rotWithShape="1">
                  <a:gsLst>
                    <a:gs pos="0">
                      <a:srgbClr val="9B58E4"/>
                    </a:gs>
                    <a:gs pos="50000">
                      <a:schemeClr val="accent1">
                        <a:lumMod val="75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Bookman Old Style" pitchFamily="18" charset="0"/>
              </a:rPr>
              <a:t>Dorost dnes hraje těžké utkání ve Šluknově. Žáci jedou zítra do Trnovan.  Dospělí si musí za týden přivstat. Hrají v sobotu ráno v Kadani.  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5943230" y="1852399"/>
            <a:ext cx="4176464" cy="830997"/>
          </a:xfrm>
          <a:prstGeom prst="rect">
            <a:avLst/>
          </a:prstGeom>
          <a:pattFill prst="solidDmnd">
            <a:fgClr>
              <a:srgbClr val="66FFFF"/>
            </a:fgClr>
            <a:bgClr>
              <a:schemeClr val="bg1"/>
            </a:bgClr>
          </a:pattFill>
          <a:ln w="63500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000099"/>
                </a:solidFill>
                <a:latin typeface="Arial Black" panose="020B0A04020102020204" pitchFamily="34" charset="0"/>
              </a:rPr>
              <a:t>Okresní přebor (liga) mladších přípravek - </a:t>
            </a:r>
            <a:r>
              <a:rPr lang="cs-CZ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sk</a:t>
            </a:r>
            <a:r>
              <a:rPr lang="cs-CZ" sz="1600" dirty="0">
                <a:solidFill>
                  <a:srgbClr val="000099"/>
                </a:solidFill>
                <a:latin typeface="Arial Black" panose="020B0A04020102020204" pitchFamily="34" charset="0"/>
              </a:rPr>
              <a:t>. "</a:t>
            </a:r>
            <a:r>
              <a:rPr lang="cs-CZ" sz="16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C„</a:t>
            </a:r>
          </a:p>
          <a:p>
            <a:pPr algn="ctr"/>
            <a:r>
              <a:rPr lang="cs-CZ" sz="16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3.turnaj  </a:t>
            </a:r>
            <a:r>
              <a:rPr lang="cs-CZ" sz="16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Podlusky</a:t>
            </a:r>
            <a:r>
              <a:rPr lang="cs-CZ" sz="16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16.9.2017</a:t>
            </a:r>
            <a:endParaRPr lang="cs-CZ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9" name="Tabulka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1050"/>
              </p:ext>
            </p:extLst>
          </p:nvPr>
        </p:nvGraphicFramePr>
        <p:xfrm>
          <a:off x="5943230" y="2844542"/>
          <a:ext cx="4179455" cy="1062990"/>
        </p:xfrm>
        <a:graphic>
          <a:graphicData uri="http://schemas.openxmlformats.org/drawingml/2006/table">
            <a:tbl>
              <a:tblPr/>
              <a:tblGrid>
                <a:gridCol w="1334930">
                  <a:extLst>
                    <a:ext uri="{9D8B030D-6E8A-4147-A177-3AD203B41FA5}">
                      <a16:colId xmlns:a16="http://schemas.microsoft.com/office/drawing/2014/main" val="3759758473"/>
                    </a:ext>
                  </a:extLst>
                </a:gridCol>
                <a:gridCol w="1347406">
                  <a:extLst>
                    <a:ext uri="{9D8B030D-6E8A-4147-A177-3AD203B41FA5}">
                      <a16:colId xmlns:a16="http://schemas.microsoft.com/office/drawing/2014/main" val="2168050527"/>
                    </a:ext>
                  </a:extLst>
                </a:gridCol>
                <a:gridCol w="1497119">
                  <a:extLst>
                    <a:ext uri="{9D8B030D-6E8A-4147-A177-3AD203B41FA5}">
                      <a16:colId xmlns:a16="http://schemas.microsoft.com/office/drawing/2014/main" val="3757096569"/>
                    </a:ext>
                  </a:extLst>
                </a:gridCol>
              </a:tblGrid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3:4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95258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 err="1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</a:t>
                      </a:r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7:2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37952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11:3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88909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7:5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79550"/>
                  </a:ext>
                </a:extLst>
              </a:tr>
              <a:tr h="12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Křešice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3:0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24421"/>
                  </a:ext>
                </a:extLst>
              </a:tr>
              <a:tr h="130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Podlusky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Štětí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Georgia" panose="02040502050405020303" pitchFamily="18" charset="0"/>
                        </a:rPr>
                        <a:t>8:2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23199"/>
                  </a:ext>
                </a:extLst>
              </a:tr>
            </a:tbl>
          </a:graphicData>
        </a:graphic>
      </p:graphicFrame>
      <p:graphicFrame>
        <p:nvGraphicFramePr>
          <p:cNvPr id="90" name="Tabulka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03326"/>
              </p:ext>
            </p:extLst>
          </p:nvPr>
        </p:nvGraphicFramePr>
        <p:xfrm>
          <a:off x="5976640" y="632040"/>
          <a:ext cx="4165600" cy="1115252"/>
        </p:xfrm>
        <a:graphic>
          <a:graphicData uri="http://schemas.openxmlformats.org/drawingml/2006/table">
            <a:tbl>
              <a:tblPr/>
              <a:tblGrid>
                <a:gridCol w="561120">
                  <a:extLst>
                    <a:ext uri="{9D8B030D-6E8A-4147-A177-3AD203B41FA5}">
                      <a16:colId xmlns:a16="http://schemas.microsoft.com/office/drawing/2014/main" val="859864425"/>
                    </a:ext>
                  </a:extLst>
                </a:gridCol>
                <a:gridCol w="865456">
                  <a:extLst>
                    <a:ext uri="{9D8B030D-6E8A-4147-A177-3AD203B41FA5}">
                      <a16:colId xmlns:a16="http://schemas.microsoft.com/office/drawing/2014/main" val="4043279632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3692944275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2609205107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3953266463"/>
                    </a:ext>
                  </a:extLst>
                </a:gridCol>
                <a:gridCol w="380420">
                  <a:extLst>
                    <a:ext uri="{9D8B030D-6E8A-4147-A177-3AD203B41FA5}">
                      <a16:colId xmlns:a16="http://schemas.microsoft.com/office/drawing/2014/main" val="1615667841"/>
                    </a:ext>
                  </a:extLst>
                </a:gridCol>
                <a:gridCol w="608672">
                  <a:extLst>
                    <a:ext uri="{9D8B030D-6E8A-4147-A177-3AD203B41FA5}">
                      <a16:colId xmlns:a16="http://schemas.microsoft.com/office/drawing/2014/main" val="3313532239"/>
                    </a:ext>
                  </a:extLst>
                </a:gridCol>
                <a:gridCol w="608672">
                  <a:extLst>
                    <a:ext uri="{9D8B030D-6E8A-4147-A177-3AD203B41FA5}">
                      <a16:colId xmlns:a16="http://schemas.microsoft.com/office/drawing/2014/main" val="589740922"/>
                    </a:ext>
                  </a:extLst>
                </a:gridCol>
              </a:tblGrid>
              <a:tr h="2788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Úštěk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74:22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181329"/>
                  </a:ext>
                </a:extLst>
              </a:tr>
              <a:tr h="2788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Křešice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44:42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0635"/>
                  </a:ext>
                </a:extLst>
              </a:tr>
              <a:tr h="2788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Podlusky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56:41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9936"/>
                  </a:ext>
                </a:extLst>
              </a:tr>
              <a:tr h="2788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17:86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6372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962402" y="163116"/>
            <a:ext cx="4132689" cy="369332"/>
          </a:xfrm>
          <a:prstGeom prst="rect">
            <a:avLst/>
          </a:prstGeom>
          <a:gradFill flip="none" rotWithShape="1">
            <a:gsLst>
              <a:gs pos="0">
                <a:srgbClr val="F3FDF6"/>
              </a:gs>
              <a:gs pos="74000">
                <a:srgbClr val="FFCCFF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39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Bookman Old Style" pitchFamily="18" charset="0"/>
              </a:rPr>
              <a:t>Celkové pořadí po 3 turnajích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349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335448" y="7239000"/>
            <a:ext cx="71574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06000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211922" y="6685261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67696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546082" y="70235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7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5" name="Ovál 14"/>
          <p:cNvSpPr/>
          <p:nvPr/>
        </p:nvSpPr>
        <p:spPr bwMode="auto">
          <a:xfrm>
            <a:off x="8208888" y="5707732"/>
            <a:ext cx="504056" cy="5040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bdélník 125"/>
          <p:cNvSpPr/>
          <p:nvPr/>
        </p:nvSpPr>
        <p:spPr>
          <a:xfrm>
            <a:off x="89157" y="3745513"/>
            <a:ext cx="4186788" cy="954107"/>
          </a:xfrm>
          <a:prstGeom prst="rect">
            <a:avLst/>
          </a:prstGeom>
          <a:gradFill>
            <a:gsLst>
              <a:gs pos="0">
                <a:srgbClr val="51ED51"/>
              </a:gs>
              <a:gs pos="48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ln w="63500">
            <a:solidFill>
              <a:srgbClr val="66990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Arial Black" panose="020B0A04020102020204" pitchFamily="34" charset="0"/>
              </a:rPr>
              <a:t>I na 2. turnaji okresního přeboru starších </a:t>
            </a:r>
            <a:r>
              <a:rPr lang="cs-CZ" sz="1400" dirty="0">
                <a:latin typeface="Arial Black" panose="020B0A04020102020204" pitchFamily="34" charset="0"/>
              </a:rPr>
              <a:t>přípravek </a:t>
            </a:r>
            <a:r>
              <a:rPr lang="cs-CZ" sz="1400" dirty="0" smtClean="0">
                <a:latin typeface="Arial Black" panose="020B0A04020102020204" pitchFamily="34" charset="0"/>
              </a:rPr>
              <a:t>skupiny G, tentokrát ve Štětí 10.9.2017, se vítězem stalo naše mužstvo</a:t>
            </a:r>
            <a:endParaRPr lang="cs-CZ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127" name="Tabulka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10596"/>
              </p:ext>
            </p:extLst>
          </p:nvPr>
        </p:nvGraphicFramePr>
        <p:xfrm>
          <a:off x="71984" y="4771628"/>
          <a:ext cx="4176465" cy="1115837"/>
        </p:xfrm>
        <a:graphic>
          <a:graphicData uri="http://schemas.openxmlformats.org/drawingml/2006/table">
            <a:tbl>
              <a:tblPr/>
              <a:tblGrid>
                <a:gridCol w="1428315">
                  <a:extLst>
                    <a:ext uri="{9D8B030D-6E8A-4147-A177-3AD203B41FA5}">
                      <a16:colId xmlns:a16="http://schemas.microsoft.com/office/drawing/2014/main" val="2651475065"/>
                    </a:ext>
                  </a:extLst>
                </a:gridCol>
                <a:gridCol w="1319835">
                  <a:extLst>
                    <a:ext uri="{9D8B030D-6E8A-4147-A177-3AD203B41FA5}">
                      <a16:colId xmlns:a16="http://schemas.microsoft.com/office/drawing/2014/main" val="714034831"/>
                    </a:ext>
                  </a:extLst>
                </a:gridCol>
                <a:gridCol w="1428315">
                  <a:extLst>
                    <a:ext uri="{9D8B030D-6E8A-4147-A177-3AD203B41FA5}">
                      <a16:colId xmlns:a16="http://schemas.microsoft.com/office/drawing/2014/main" val="3522121120"/>
                    </a:ext>
                  </a:extLst>
                </a:gridCol>
              </a:tblGrid>
              <a:tr h="1900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0:15</a:t>
                      </a:r>
                      <a:r>
                        <a:rPr lang="cs-CZ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47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1:3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0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1:7</a:t>
                      </a:r>
                      <a:r>
                        <a:rPr lang="cs-CZ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52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7:1</a:t>
                      </a:r>
                      <a:r>
                        <a:rPr lang="cs-CZ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9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4:3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79270"/>
                  </a:ext>
                </a:extLst>
              </a:tr>
              <a:tr h="1281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 </a:t>
                      </a:r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1:9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22864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87550"/>
              </p:ext>
            </p:extLst>
          </p:nvPr>
        </p:nvGraphicFramePr>
        <p:xfrm>
          <a:off x="82308" y="6038820"/>
          <a:ext cx="4176465" cy="922020"/>
        </p:xfrm>
        <a:graphic>
          <a:graphicData uri="http://schemas.openxmlformats.org/drawingml/2006/table">
            <a:tbl>
              <a:tblPr/>
              <a:tblGrid>
                <a:gridCol w="529673">
                  <a:extLst>
                    <a:ext uri="{9D8B030D-6E8A-4147-A177-3AD203B41FA5}">
                      <a16:colId xmlns:a16="http://schemas.microsoft.com/office/drawing/2014/main" val="753072861"/>
                    </a:ext>
                  </a:extLst>
                </a:gridCol>
                <a:gridCol w="946874">
                  <a:extLst>
                    <a:ext uri="{9D8B030D-6E8A-4147-A177-3AD203B41FA5}">
                      <a16:colId xmlns:a16="http://schemas.microsoft.com/office/drawing/2014/main" val="905355953"/>
                    </a:ext>
                  </a:extLst>
                </a:gridCol>
                <a:gridCol w="305800">
                  <a:extLst>
                    <a:ext uri="{9D8B030D-6E8A-4147-A177-3AD203B41FA5}">
                      <a16:colId xmlns:a16="http://schemas.microsoft.com/office/drawing/2014/main" val="1562296399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272265038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2530797167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3541136524"/>
                    </a:ext>
                  </a:extLst>
                </a:gridCol>
                <a:gridCol w="646200">
                  <a:extLst>
                    <a:ext uri="{9D8B030D-6E8A-4147-A177-3AD203B41FA5}">
                      <a16:colId xmlns:a16="http://schemas.microsoft.com/office/drawing/2014/main" val="1140033195"/>
                    </a:ext>
                  </a:extLst>
                </a:gridCol>
                <a:gridCol w="627661">
                  <a:extLst>
                    <a:ext uri="{9D8B030D-6E8A-4147-A177-3AD203B41FA5}">
                      <a16:colId xmlns:a16="http://schemas.microsoft.com/office/drawing/2014/main" val="1261442328"/>
                    </a:ext>
                  </a:extLst>
                </a:gridCol>
              </a:tblGrid>
              <a:tr h="1687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26:4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90833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Bezděkov</a:t>
                      </a:r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57559"/>
                  </a:ext>
                </a:extLst>
              </a:tr>
              <a:tr h="1596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Rovné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5:17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23161"/>
                  </a:ext>
                </a:extLst>
              </a:tr>
              <a:tr h="1596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2:25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94116"/>
                  </a:ext>
                </a:extLst>
              </a:tr>
            </a:tbl>
          </a:graphicData>
        </a:graphic>
      </p:graphicFrame>
      <p:graphicFrame>
        <p:nvGraphicFramePr>
          <p:cNvPr id="120" name="Tabulk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95722"/>
              </p:ext>
            </p:extLst>
          </p:nvPr>
        </p:nvGraphicFramePr>
        <p:xfrm>
          <a:off x="99480" y="2556510"/>
          <a:ext cx="4176465" cy="1062990"/>
        </p:xfrm>
        <a:graphic>
          <a:graphicData uri="http://schemas.openxmlformats.org/drawingml/2006/table">
            <a:tbl>
              <a:tblPr/>
              <a:tblGrid>
                <a:gridCol w="1428315">
                  <a:extLst>
                    <a:ext uri="{9D8B030D-6E8A-4147-A177-3AD203B41FA5}">
                      <a16:colId xmlns:a16="http://schemas.microsoft.com/office/drawing/2014/main" val="2651475065"/>
                    </a:ext>
                  </a:extLst>
                </a:gridCol>
                <a:gridCol w="1319835">
                  <a:extLst>
                    <a:ext uri="{9D8B030D-6E8A-4147-A177-3AD203B41FA5}">
                      <a16:colId xmlns:a16="http://schemas.microsoft.com/office/drawing/2014/main" val="714034831"/>
                    </a:ext>
                  </a:extLst>
                </a:gridCol>
                <a:gridCol w="1428315">
                  <a:extLst>
                    <a:ext uri="{9D8B030D-6E8A-4147-A177-3AD203B41FA5}">
                      <a16:colId xmlns:a16="http://schemas.microsoft.com/office/drawing/2014/main" val="3522121120"/>
                    </a:ext>
                  </a:extLst>
                </a:gridCol>
              </a:tblGrid>
              <a:tr h="1664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5:7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47173"/>
                  </a:ext>
                </a:extLst>
              </a:tr>
              <a:tr h="1669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2:5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05748"/>
                  </a:ext>
                </a:extLst>
              </a:tr>
              <a:tr h="1669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Žitenice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1:11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52506"/>
                  </a:ext>
                </a:extLst>
              </a:tr>
              <a:tr h="1669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2:3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9622"/>
                  </a:ext>
                </a:extLst>
              </a:tr>
              <a:tr h="1669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Štětí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0:11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79270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Rovné 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Bezděkov/Dobříň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Britannic Bold" panose="020B0903060703020204" pitchFamily="34" charset="0"/>
                        </a:rPr>
                        <a:t>0:11</a:t>
                      </a:r>
                      <a:endParaRPr lang="cs-CZ" sz="1100" b="0" i="0" u="none" strike="noStrike" dirty="0">
                        <a:solidFill>
                          <a:srgbClr val="151515"/>
                        </a:solidFill>
                        <a:effectLst/>
                        <a:latin typeface="Britannic Bold" panose="020B09030607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2286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9480" y="1944152"/>
            <a:ext cx="4176465" cy="523220"/>
          </a:xfrm>
          <a:prstGeom prst="rect">
            <a:avLst/>
          </a:prstGeom>
          <a:pattFill prst="dashVert">
            <a:fgClr>
              <a:srgbClr val="66FFCC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Turnaj starší přípravky v Rovném 17.9.2017. Poprvé jsme zaváhali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143992" y="91108"/>
            <a:ext cx="4132689" cy="369332"/>
          </a:xfrm>
          <a:prstGeom prst="rect">
            <a:avLst/>
          </a:prstGeom>
          <a:gradFill flip="none" rotWithShape="1">
            <a:gsLst>
              <a:gs pos="0">
                <a:srgbClr val="F1FFF6"/>
              </a:gs>
              <a:gs pos="74000">
                <a:srgbClr val="FFCCFF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39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Bookman Old Style" pitchFamily="18" charset="0"/>
              </a:rPr>
              <a:t>Celkové pořadí po 3 turnajích</a:t>
            </a:r>
          </a:p>
        </p:txBody>
      </p:sp>
      <p:graphicFrame>
        <p:nvGraphicFramePr>
          <p:cNvPr id="123" name="Tabulka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38709"/>
              </p:ext>
            </p:extLst>
          </p:nvPr>
        </p:nvGraphicFramePr>
        <p:xfrm>
          <a:off x="71984" y="684587"/>
          <a:ext cx="4176465" cy="1037465"/>
        </p:xfrm>
        <a:graphic>
          <a:graphicData uri="http://schemas.openxmlformats.org/drawingml/2006/table">
            <a:tbl>
              <a:tblPr/>
              <a:tblGrid>
                <a:gridCol w="529673">
                  <a:extLst>
                    <a:ext uri="{9D8B030D-6E8A-4147-A177-3AD203B41FA5}">
                      <a16:colId xmlns:a16="http://schemas.microsoft.com/office/drawing/2014/main" val="753072861"/>
                    </a:ext>
                  </a:extLst>
                </a:gridCol>
                <a:gridCol w="946874">
                  <a:extLst>
                    <a:ext uri="{9D8B030D-6E8A-4147-A177-3AD203B41FA5}">
                      <a16:colId xmlns:a16="http://schemas.microsoft.com/office/drawing/2014/main" val="905355953"/>
                    </a:ext>
                  </a:extLst>
                </a:gridCol>
                <a:gridCol w="305800">
                  <a:extLst>
                    <a:ext uri="{9D8B030D-6E8A-4147-A177-3AD203B41FA5}">
                      <a16:colId xmlns:a16="http://schemas.microsoft.com/office/drawing/2014/main" val="1562296399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272265038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2530797167"/>
                    </a:ext>
                  </a:extLst>
                </a:gridCol>
                <a:gridCol w="373419">
                  <a:extLst>
                    <a:ext uri="{9D8B030D-6E8A-4147-A177-3AD203B41FA5}">
                      <a16:colId xmlns:a16="http://schemas.microsoft.com/office/drawing/2014/main" val="3541136524"/>
                    </a:ext>
                  </a:extLst>
                </a:gridCol>
                <a:gridCol w="646200">
                  <a:extLst>
                    <a:ext uri="{9D8B030D-6E8A-4147-A177-3AD203B41FA5}">
                      <a16:colId xmlns:a16="http://schemas.microsoft.com/office/drawing/2014/main" val="1140033195"/>
                    </a:ext>
                  </a:extLst>
                </a:gridCol>
                <a:gridCol w="627661">
                  <a:extLst>
                    <a:ext uri="{9D8B030D-6E8A-4147-A177-3AD203B41FA5}">
                      <a16:colId xmlns:a16="http://schemas.microsoft.com/office/drawing/2014/main" val="1261442328"/>
                    </a:ext>
                  </a:extLst>
                </a:gridCol>
              </a:tblGrid>
              <a:tr h="2706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Bezděkov/</a:t>
                      </a:r>
                    </a:p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69:18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90833"/>
                  </a:ext>
                </a:extLst>
              </a:tr>
              <a:tr h="2938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51:27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57559"/>
                  </a:ext>
                </a:extLst>
              </a:tr>
              <a:tr h="1994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Rovné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19:44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23161"/>
                  </a:ext>
                </a:extLst>
              </a:tr>
              <a:tr h="1994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100" b="1" i="0" u="none" strike="noStrike" dirty="0">
                        <a:solidFill>
                          <a:srgbClr val="15151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16:66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9411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472584" y="91108"/>
            <a:ext cx="4680520" cy="6755696"/>
          </a:xfrm>
          <a:prstGeom prst="rect">
            <a:avLst/>
          </a:prstGeom>
          <a:blipFill>
            <a:blip r:embed="rId111"/>
            <a:stretch>
              <a:fillRect/>
            </a:stretch>
          </a:blipFill>
          <a:ln w="95250" cmpd="sng">
            <a:solidFill>
              <a:srgbClr val="FF33C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Bookman Old Style" pitchFamily="18" charset="0"/>
              </a:rPr>
              <a:t>Vítáme na našem stadionu</a:t>
            </a:r>
          </a:p>
          <a:p>
            <a:pPr algn="ctr"/>
            <a:r>
              <a:rPr lang="cs-CZ" sz="1400" dirty="0" smtClean="0">
                <a:latin typeface="Cooper Black" panose="0208090404030B020404" pitchFamily="18" charset="0"/>
              </a:rPr>
              <a:t> </a:t>
            </a:r>
            <a:r>
              <a:rPr lang="cs-CZ" sz="4000" dirty="0" smtClean="0">
                <a:ln w="38100">
                  <a:solidFill>
                    <a:srgbClr val="33CC33"/>
                  </a:solidFill>
                </a:ln>
                <a:solidFill>
                  <a:srgbClr val="3333FF"/>
                </a:solidFill>
                <a:latin typeface="Cooper Black" panose="0208090404030B020404" pitchFamily="18" charset="0"/>
              </a:rPr>
              <a:t>Mostecký fotbalový klub</a:t>
            </a:r>
            <a:r>
              <a:rPr lang="cs-CZ" sz="4000" dirty="0" smtClean="0">
                <a:ln w="38100">
                  <a:solidFill>
                    <a:srgbClr val="33CC33"/>
                  </a:solidFill>
                </a:ln>
                <a:solidFill>
                  <a:srgbClr val="3333FF"/>
                </a:solidFill>
                <a:latin typeface="Colonna MT" panose="04020805060202030203" pitchFamily="82" charset="0"/>
              </a:rPr>
              <a:t> </a:t>
            </a:r>
          </a:p>
          <a:p>
            <a:pPr algn="just"/>
            <a:r>
              <a:rPr lang="cs-CZ" sz="1400" dirty="0" smtClean="0">
                <a:latin typeface="Bookman Old Style" pitchFamily="18" charset="0"/>
              </a:rPr>
              <a:t>  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jejich hráče, funkcionáře i diváky. Přijel k nám tým , který společně s námi hrál v minulém ročníku divizní soutěž a oba potkal stejný osud v podobě sestupu do Ústeckého přeboru. Jak to však zatím podle výsledků vypadá, tak se mužstva otřepala a jsou na čele tabulky. S Mostem, který změnil název na nynější podobu před začátek minulého ročníku, když se od roku 1909 jmenoval Baník a hrával,  dokonce nedávno i 1. ligu, jsme v minulém roce  úspěšní nebyli. Doma jsme prohráli ve fotbalové přestřelce na penalty, když v normální hrací době skončil zápas 4:4. Vzpomínáte? Po půlhodině hry jsme prohrávali 3:0. V poločase už to bylo 3:3 a hosté dokonce do 2. půle nastupovali pouze v deseti bez vyloučeného Michala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Šoupy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Přesto se zase ujali vedení 4:3 a vyrovnávat na konečných 4:4 musel B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hm. V jarní odvetě na začátku června, kdy už bylo jasné, že nás v soutěži nic nezachrání, jsme v Mostě utržili vysokou porážku 7:1. </a:t>
            </a:r>
          </a:p>
          <a:p>
            <a:pPr algn="just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1999257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880296" y="6923402"/>
            <a:ext cx="157479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37904" y="7075884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360018" y="3691509"/>
            <a:ext cx="400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34837" y="6932448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70743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37</a:t>
            </a: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56514"/>
              </p:ext>
            </p:extLst>
          </p:nvPr>
        </p:nvGraphicFramePr>
        <p:xfrm>
          <a:off x="106140" y="5203674"/>
          <a:ext cx="4348945" cy="1656186"/>
        </p:xfrm>
        <a:graphic>
          <a:graphicData uri="http://schemas.openxmlformats.org/drawingml/2006/table">
            <a:tbl>
              <a:tblPr/>
              <a:tblGrid>
                <a:gridCol w="1206579">
                  <a:extLst>
                    <a:ext uri="{9D8B030D-6E8A-4147-A177-3AD203B41FA5}">
                      <a16:colId xmlns:a16="http://schemas.microsoft.com/office/drawing/2014/main" val="2727497355"/>
                    </a:ext>
                  </a:extLst>
                </a:gridCol>
                <a:gridCol w="2420675">
                  <a:extLst>
                    <a:ext uri="{9D8B030D-6E8A-4147-A177-3AD203B41FA5}">
                      <a16:colId xmlns:a16="http://schemas.microsoft.com/office/drawing/2014/main" val="922184831"/>
                    </a:ext>
                  </a:extLst>
                </a:gridCol>
                <a:gridCol w="721691">
                  <a:extLst>
                    <a:ext uri="{9D8B030D-6E8A-4147-A177-3AD203B41FA5}">
                      <a16:colId xmlns:a16="http://schemas.microsoft.com/office/drawing/2014/main" val="205127409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12.8.2017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Mostecký FK - Jílové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31608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19.8.2017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Vilémov - Mostecký FK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4452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26.8.2017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Mostecký FK - Litoměřicko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6627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Mostecký FK - Kadaň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6441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Bílina - Mostecký FK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4220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16.9.2017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Mostecký FK - Brná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03934"/>
                  </a:ext>
                </a:extLst>
              </a:tr>
            </a:tbl>
          </a:graphicData>
        </a:graphic>
      </p:graphicFrame>
      <p:sp>
        <p:nvSpPr>
          <p:cNvPr id="41" name="TextovéPole 40"/>
          <p:cNvSpPr txBox="1"/>
          <p:nvPr/>
        </p:nvSpPr>
        <p:spPr>
          <a:xfrm>
            <a:off x="106140" y="595164"/>
            <a:ext cx="4348947" cy="332398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Podíváme-li se na dosavadní výsledky vedoucího celku tabulky, tak jsou výborné s pouhým jedním zaváháním v Bílině 9. září. Nováčka z Jílového v 1. kole doma přestřílel  a kvalitu Most prokázal i ve Vilémově 19.8., kde vyhrál 4:1. Poradil si i doma s Litoměřickou rezervou 4:1 a první těžší chvíle Most prožíval doma na umělé trávě ve Velebudicích. Vyhrál těsně 2:1, když vítěznou branku vstřelil po opakované penaltě. Následovala již zmiňovaná porážka v Bílině, ale před týdnem do proti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Brné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už zase zvítězil jasným brankovým rozdílem a úlohu favorita bude chtít potvrdit určitě i na našem trávníku. Budeme však bojovat a snažit se pozici mu co nejvíce znepříjemnit.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0041" y="91108"/>
            <a:ext cx="4305045" cy="400110"/>
          </a:xfrm>
          <a:prstGeom prst="rect">
            <a:avLst/>
          </a:prstGeom>
          <a:pattFill prst="narVert">
            <a:fgClr>
              <a:srgbClr val="66FF33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6699"/>
                </a:solidFill>
                <a:latin typeface="Gill Sans Ultra Bold" panose="020B0A02020104020203" pitchFamily="34" charset="-18"/>
              </a:rPr>
              <a:t>Most je na vítězné vlně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49455" y="4023097"/>
            <a:ext cx="1974857" cy="1044000"/>
          </a:xfrm>
          <a:prstGeom prst="rect">
            <a:avLst/>
          </a:prstGeom>
        </p:spPr>
      </p:pic>
      <p:graphicFrame>
        <p:nvGraphicFramePr>
          <p:cNvPr id="40" name="Tabulk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83934"/>
              </p:ext>
            </p:extLst>
          </p:nvPr>
        </p:nvGraphicFramePr>
        <p:xfrm>
          <a:off x="5760616" y="2663136"/>
          <a:ext cx="4300944" cy="4052706"/>
        </p:xfrm>
        <a:graphic>
          <a:graphicData uri="http://schemas.openxmlformats.org/drawingml/2006/table">
            <a:tbl>
              <a:tblPr/>
              <a:tblGrid>
                <a:gridCol w="1560520">
                  <a:extLst>
                    <a:ext uri="{9D8B030D-6E8A-4147-A177-3AD203B41FA5}">
                      <a16:colId xmlns:a16="http://schemas.microsoft.com/office/drawing/2014/main" val="3178599093"/>
                    </a:ext>
                  </a:extLst>
                </a:gridCol>
                <a:gridCol w="1509771">
                  <a:extLst>
                    <a:ext uri="{9D8B030D-6E8A-4147-A177-3AD203B41FA5}">
                      <a16:colId xmlns:a16="http://schemas.microsoft.com/office/drawing/2014/main" val="3598047708"/>
                    </a:ext>
                  </a:extLst>
                </a:gridCol>
                <a:gridCol w="621670">
                  <a:extLst>
                    <a:ext uri="{9D8B030D-6E8A-4147-A177-3AD203B41FA5}">
                      <a16:colId xmlns:a16="http://schemas.microsoft.com/office/drawing/2014/main" val="3298252548"/>
                    </a:ext>
                  </a:extLst>
                </a:gridCol>
                <a:gridCol w="608983">
                  <a:extLst>
                    <a:ext uri="{9D8B030D-6E8A-4147-A177-3AD203B41FA5}">
                      <a16:colId xmlns:a16="http://schemas.microsoft.com/office/drawing/2014/main" val="1005329453"/>
                    </a:ext>
                  </a:extLst>
                </a:gridCol>
              </a:tblGrid>
              <a:tr h="28628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3.kolo Ústeckého přeboru starších a mladších žáků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74150"/>
                  </a:ext>
                </a:extLst>
              </a:tr>
              <a:tr h="286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Trmice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52376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3186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Junior Teplice/FK Teplice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52905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"A"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06480"/>
                  </a:ext>
                </a:extLst>
              </a:tr>
              <a:tr h="286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4:3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78958"/>
                  </a:ext>
                </a:extLst>
              </a:tr>
              <a:tr h="38916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4.kolo Ústeckého přeboru starších a mladších žáků předehrávka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63864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"B"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Trmice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0:12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62374"/>
                  </a:ext>
                </a:extLst>
              </a:tr>
              <a:tr h="286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7:0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92601"/>
                  </a:ext>
                </a:extLst>
              </a:tr>
              <a:tr h="286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5:1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27.9.2017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51217"/>
                  </a:ext>
                </a:extLst>
              </a:tr>
              <a:tr h="38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Junior Teplice/FK Teplice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JUNIOR Děčín "A"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1:4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85077"/>
                  </a:ext>
                </a:extLst>
              </a:tr>
              <a:tr h="286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FK Neštěmice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5:0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1:7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55195"/>
                  </a:ext>
                </a:extLst>
              </a:tr>
            </a:tbl>
          </a:graphicData>
        </a:graphic>
      </p:graphicFrame>
      <p:sp>
        <p:nvSpPr>
          <p:cNvPr id="42" name="TextovéPole 41"/>
          <p:cNvSpPr txBox="1"/>
          <p:nvPr/>
        </p:nvSpPr>
        <p:spPr>
          <a:xfrm>
            <a:off x="5760616" y="163116"/>
            <a:ext cx="4300944" cy="2246769"/>
          </a:xfrm>
          <a:prstGeom prst="rect">
            <a:avLst/>
          </a:prstGeom>
          <a:gradFill>
            <a:gsLst>
              <a:gs pos="0">
                <a:srgbClr val="FFCC00"/>
              </a:gs>
              <a:gs pos="74000">
                <a:srgbClr val="FFFF00"/>
              </a:gs>
              <a:gs pos="83000">
                <a:schemeClr val="accent3">
                  <a:lumMod val="95000"/>
                </a:schemeClr>
              </a:gs>
              <a:gs pos="91500">
                <a:srgbClr val="CBF9E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 cmpd="dbl">
            <a:solidFill>
              <a:srgbClr val="FC452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Bookman Old Style" pitchFamily="18" charset="0"/>
              </a:rPr>
              <a:t>Ústecký přebor skupina A starších a mladších žáků ve výsledcích </a:t>
            </a:r>
          </a:p>
          <a:p>
            <a:pPr algn="ctr"/>
            <a:r>
              <a:rPr lang="cs-CZ" sz="2800" dirty="0" smtClean="0"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Bookman Old Style" pitchFamily="18" charset="0"/>
              </a:rPr>
              <a:t>posledních 2 kol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1824" y="16954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89963" y="1458913"/>
            <a:ext cx="45761" cy="2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62603" y="5275263"/>
            <a:ext cx="79" cy="184666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4790" y="20002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25039" y="700387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36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>
            <a:off x="9120724" y="7003876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905999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0" name="Přímá spojovací šipka 19"/>
          <p:cNvCxnSpPr/>
          <p:nvPr/>
        </p:nvCxnSpPr>
        <p:spPr bwMode="auto">
          <a:xfrm>
            <a:off x="8691276" y="6859860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2" name="Přímá spojovací šipka 21"/>
          <p:cNvCxnSpPr/>
          <p:nvPr/>
        </p:nvCxnSpPr>
        <p:spPr bwMode="auto">
          <a:xfrm>
            <a:off x="8619701" y="6859860"/>
            <a:ext cx="107362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411697" y="4843636"/>
            <a:ext cx="2852176" cy="2088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5544592" y="91108"/>
            <a:ext cx="4578589" cy="4585871"/>
          </a:xfrm>
          <a:prstGeom prst="rect">
            <a:avLst/>
          </a:prstGeom>
          <a:blipFill>
            <a:blip r:embed="rId78"/>
            <a:stretch>
              <a:fillRect/>
            </a:stretch>
          </a:blipFill>
          <a:ln w="88900">
            <a:gradFill>
              <a:gsLst>
                <a:gs pos="0">
                  <a:srgbClr val="FF0000"/>
                </a:gs>
                <a:gs pos="74000">
                  <a:schemeClr val="accent6">
                    <a:lumMod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C452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Mužstvo dospělých</a:t>
            </a:r>
          </a:p>
          <a:p>
            <a:pPr algn="ctr"/>
            <a:r>
              <a:rPr lang="cs-CZ" sz="3600" dirty="0" smtClean="0">
                <a:solidFill>
                  <a:srgbClr val="FC452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SK Štětí</a:t>
            </a:r>
          </a:p>
          <a:p>
            <a:pPr algn="ctr"/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cs-CZ" sz="2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zaznamenalo od posledního zpravodaje 2 těsná vítězství. V posledním utkání doma zdolalo Jílové 3:2 a před týdnem přivezlo výhru z Vilémova 1:0. Celkem už jich má 5 ze 6 zápasů a je na 2. místě Ústeckého přeboru se skórem 18:9.   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104522" y="3962117"/>
            <a:ext cx="4680520" cy="1169551"/>
          </a:xfrm>
          <a:prstGeom prst="rect">
            <a:avLst/>
          </a:prstGeom>
          <a:noFill/>
          <a:ln w="44450" cmpd="thinThick">
            <a:solidFill>
              <a:srgbClr val="88F46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latin typeface="Bookman Old Style" pitchFamily="18" charset="0"/>
              </a:rPr>
              <a:t>Junior Děčín-SK Štětí</a:t>
            </a:r>
          </a:p>
          <a:p>
            <a:pPr algn="ctr"/>
            <a:r>
              <a:rPr lang="cs-CZ" sz="2800" u="sng" dirty="0" smtClean="0">
                <a:latin typeface="Bookman Old Style" pitchFamily="18" charset="0"/>
              </a:rPr>
              <a:t>19:0(6:0)</a:t>
            </a:r>
          </a:p>
          <a:p>
            <a:pPr algn="ctr"/>
            <a:r>
              <a:rPr lang="cs-CZ" sz="1400" u="sng" dirty="0" smtClean="0">
                <a:latin typeface="Bookman Old Style" pitchFamily="18" charset="0"/>
              </a:rPr>
              <a:t>Neděle 10.9.2017 3. kol(4 hrané)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126069" y="94534"/>
            <a:ext cx="4785042" cy="138499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00"/>
              </a:gs>
              <a:gs pos="61000">
                <a:srgbClr val="00FFFF"/>
              </a:gs>
              <a:gs pos="0">
                <a:srgbClr val="F8F880"/>
              </a:gs>
            </a:gsLst>
            <a:lin ang="5400000" scaled="1"/>
          </a:gradFill>
          <a:ln w="82550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Mladší žáci  mají za sebou 2 těžké zápasy bez bodového zisku  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143992" y="5254486"/>
            <a:ext cx="460851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 druhé utkání s Děčínem ve velmi krátké době skončilo naší vysokou porážkou. Soupeř hrál velmi dobře a moc příležitostí ke vstřelení branky nám nenabídl. Dokonce jsme vyšli naprázdno a stejně jako v prvním utkání jsme se z gólu neradovali.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Hůrka-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Koleničová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Borovec, Paďour,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Širochoman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Kožarská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Eisenhemmer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Hromy, Lukáš Viktora, Jan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Viktora,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Kačo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Puška,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Miga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M.Hromy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F.Kučera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J.Mareš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délník 90"/>
          <p:cNvSpPr/>
          <p:nvPr/>
        </p:nvSpPr>
        <p:spPr>
          <a:xfrm>
            <a:off x="126069" y="1628244"/>
            <a:ext cx="478504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>
                <a:ln>
                  <a:solidFill>
                    <a:srgbClr val="73E010"/>
                  </a:solidFill>
                </a:ln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SK Štětí-FK </a:t>
            </a:r>
            <a:r>
              <a:rPr lang="cs-CZ" sz="2400" u="sng" dirty="0" smtClean="0">
                <a:ln>
                  <a:solidFill>
                    <a:srgbClr val="73E010"/>
                  </a:solidFill>
                </a:ln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Neštěmice</a:t>
            </a:r>
            <a:endParaRPr lang="cs-CZ" sz="2400" u="sng" dirty="0">
              <a:ln>
                <a:solidFill>
                  <a:srgbClr val="73E010"/>
                </a:solidFill>
              </a:ln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u="sng" dirty="0" smtClean="0">
                <a:ln>
                  <a:solidFill>
                    <a:srgbClr val="73E010"/>
                  </a:solidFill>
                </a:ln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1:7(0:2) </a:t>
            </a:r>
          </a:p>
          <a:p>
            <a:pPr algn="ctr"/>
            <a:r>
              <a:rPr lang="cs-CZ" sz="1600" u="sng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neděle  17.9.2017 5. hrané </a:t>
            </a:r>
            <a:r>
              <a:rPr lang="cs-CZ" u="sng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kolo</a:t>
            </a:r>
          </a:p>
          <a:p>
            <a:pPr algn="just"/>
            <a:r>
              <a:rPr lang="cs-CZ" sz="11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Další těžký soupeř během krátké doby čekal mladší žáky. Neštěmice ještě nezaváhaly a důsledně šly za vítězstvím i na našem trávníku. V prvním poločase jsme odolávali a na začátku druhé půle dokonce snížili na 1:2. Signál k obratu to ale nebyl a  soupeř odpověděl další kanonádou, která se zastavila na sedmičce.</a:t>
            </a:r>
          </a:p>
          <a:p>
            <a:pPr algn="just"/>
            <a:r>
              <a:rPr lang="cs-CZ" sz="11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1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Kožarská</a:t>
            </a:r>
            <a:r>
              <a:rPr lang="cs-CZ" sz="11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Aneta</a:t>
            </a:r>
          </a:p>
          <a:p>
            <a:pPr algn="just"/>
            <a:r>
              <a:rPr lang="cs-CZ" sz="11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1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M.Hromy</a:t>
            </a:r>
            <a:r>
              <a:rPr lang="cs-CZ" sz="11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P.Záloha</a:t>
            </a:r>
            <a:endParaRPr lang="cs-CZ" sz="11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335225</TotalTime>
  <Words>5967</Words>
  <Application>Microsoft Office PowerPoint</Application>
  <PresentationFormat>Vlastní</PresentationFormat>
  <Paragraphs>1454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68" baseType="lpstr">
      <vt:lpstr>Malgun Gothic</vt:lpstr>
      <vt:lpstr>Albertus MT</vt:lpstr>
      <vt:lpstr>Algerian</vt:lpstr>
      <vt:lpstr>Arial</vt:lpstr>
      <vt:lpstr>Arial Black</vt:lpstr>
      <vt:lpstr>Arial Rounded MT Bold</vt:lpstr>
      <vt:lpstr>Baskerville Old Face</vt:lpstr>
      <vt:lpstr>Bookman Old Style</vt:lpstr>
      <vt:lpstr>Britannic Bold</vt:lpstr>
      <vt:lpstr>Calibri</vt:lpstr>
      <vt:lpstr>Century Gothic</vt:lpstr>
      <vt:lpstr>Colonna MT</vt:lpstr>
      <vt:lpstr>Constantia</vt:lpstr>
      <vt:lpstr>Cooper Black</vt:lpstr>
      <vt:lpstr>David</vt:lpstr>
      <vt:lpstr>Dutch801 XBd BT</vt:lpstr>
      <vt:lpstr>Elephant</vt:lpstr>
      <vt:lpstr>Eras Bold ITC</vt:lpstr>
      <vt:lpstr>FangSong</vt:lpstr>
      <vt:lpstr>Forte</vt:lpstr>
      <vt:lpstr>Franklin Gothic Heavy</vt:lpstr>
      <vt:lpstr>Georgia</vt:lpstr>
      <vt:lpstr>Gill Sans Ultra Bold</vt:lpstr>
      <vt:lpstr>Gill Sans Ultra Bold Condensed</vt:lpstr>
      <vt:lpstr>Gungsuh</vt:lpstr>
      <vt:lpstr>GungsuhChe</vt:lpstr>
      <vt:lpstr>High Tower Text</vt:lpstr>
      <vt:lpstr>Imprint MT Shadow</vt:lpstr>
      <vt:lpstr>Khmer UI</vt:lpstr>
      <vt:lpstr>KodchiangUPC</vt:lpstr>
      <vt:lpstr>Matura MT Script Capitals</vt:lpstr>
      <vt:lpstr>Miriam</vt:lpstr>
      <vt:lpstr>Modern No. 20</vt:lpstr>
      <vt:lpstr>Palatino Linotype</vt:lpstr>
      <vt:lpstr>PMingLiU</vt:lpstr>
      <vt:lpstr>Rockwell</vt:lpstr>
      <vt:lpstr>Rockwell Extra Bold</vt:lpstr>
      <vt:lpstr>Showcard Gothic</vt:lpstr>
      <vt:lpstr>SimHei</vt:lpstr>
      <vt:lpstr>Swis721 Ex BT</vt:lpstr>
      <vt:lpstr>Tahoma</vt:lpstr>
      <vt:lpstr>Times New Roman</vt:lpstr>
      <vt:lpstr>Trebuchet MS</vt:lpstr>
      <vt:lpstr>Tw Cen MT Condensed Extra Bold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Uživatel systému Windows</cp:lastModifiedBy>
  <cp:revision>20434</cp:revision>
  <cp:lastPrinted>2017-09-22T04:53:26Z</cp:lastPrinted>
  <dcterms:created xsi:type="dcterms:W3CDTF">2001-03-12T13:44:53Z</dcterms:created>
  <dcterms:modified xsi:type="dcterms:W3CDTF">2018-04-26T18:09:56Z</dcterms:modified>
</cp:coreProperties>
</file>