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24" r:id="rId20"/>
    <p:sldId id="325" r:id="rId21"/>
    <p:sldId id="327" r:id="rId22"/>
    <p:sldId id="326"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66"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FFFF"/>
    <a:srgbClr val="3399FF"/>
    <a:srgbClr val="FF6699"/>
    <a:srgbClr val="CCFFCC"/>
    <a:srgbClr val="FFFFCC"/>
    <a:srgbClr val="3333CC"/>
    <a:srgbClr val="FF0000"/>
    <a:srgbClr val="CC33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4559" autoAdjust="0"/>
  </p:normalViewPr>
  <p:slideViewPr>
    <p:cSldViewPr>
      <p:cViewPr varScale="1">
        <p:scale>
          <a:sx n="82" d="100"/>
          <a:sy n="82" d="100"/>
        </p:scale>
        <p:origin x="1248" y="102"/>
      </p:cViewPr>
      <p:guideLst>
        <p:guide orient="horz" pos="2371"/>
        <p:guide pos="32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557.emf"/><Relationship Id="rId18" Type="http://schemas.openxmlformats.org/officeDocument/2006/relationships/image" Target="../media/image562.emf"/><Relationship Id="rId26" Type="http://schemas.openxmlformats.org/officeDocument/2006/relationships/image" Target="../media/image570.emf"/><Relationship Id="rId39" Type="http://schemas.openxmlformats.org/officeDocument/2006/relationships/image" Target="../media/image583.emf"/><Relationship Id="rId21" Type="http://schemas.openxmlformats.org/officeDocument/2006/relationships/image" Target="../media/image565.emf"/><Relationship Id="rId34" Type="http://schemas.openxmlformats.org/officeDocument/2006/relationships/image" Target="../media/image578.emf"/><Relationship Id="rId42" Type="http://schemas.openxmlformats.org/officeDocument/2006/relationships/image" Target="../media/image586.emf"/><Relationship Id="rId47" Type="http://schemas.openxmlformats.org/officeDocument/2006/relationships/image" Target="../media/image591.emf"/><Relationship Id="rId50" Type="http://schemas.openxmlformats.org/officeDocument/2006/relationships/image" Target="../media/image594.emf"/><Relationship Id="rId55" Type="http://schemas.openxmlformats.org/officeDocument/2006/relationships/image" Target="../media/image599.emf"/><Relationship Id="rId63" Type="http://schemas.openxmlformats.org/officeDocument/2006/relationships/image" Target="../media/image607.png"/><Relationship Id="rId7" Type="http://schemas.openxmlformats.org/officeDocument/2006/relationships/image" Target="../media/image551.emf"/><Relationship Id="rId2" Type="http://schemas.openxmlformats.org/officeDocument/2006/relationships/notesSlide" Target="../notesSlides/notesSlide10.xml"/><Relationship Id="rId16" Type="http://schemas.openxmlformats.org/officeDocument/2006/relationships/image" Target="../media/image560.emf"/><Relationship Id="rId29" Type="http://schemas.openxmlformats.org/officeDocument/2006/relationships/image" Target="../media/image573.emf"/><Relationship Id="rId11" Type="http://schemas.openxmlformats.org/officeDocument/2006/relationships/image" Target="../media/image555.emf"/><Relationship Id="rId24" Type="http://schemas.openxmlformats.org/officeDocument/2006/relationships/image" Target="../media/image568.emf"/><Relationship Id="rId32" Type="http://schemas.openxmlformats.org/officeDocument/2006/relationships/image" Target="../media/image576.emf"/><Relationship Id="rId37" Type="http://schemas.openxmlformats.org/officeDocument/2006/relationships/image" Target="../media/image581.emf"/><Relationship Id="rId40" Type="http://schemas.openxmlformats.org/officeDocument/2006/relationships/image" Target="../media/image584.emf"/><Relationship Id="rId45" Type="http://schemas.openxmlformats.org/officeDocument/2006/relationships/image" Target="../media/image589.emf"/><Relationship Id="rId53" Type="http://schemas.openxmlformats.org/officeDocument/2006/relationships/image" Target="../media/image597.emf"/><Relationship Id="rId58" Type="http://schemas.openxmlformats.org/officeDocument/2006/relationships/image" Target="../media/image602.emf"/><Relationship Id="rId5" Type="http://schemas.openxmlformats.org/officeDocument/2006/relationships/image" Target="../media/image549.emf"/><Relationship Id="rId61" Type="http://schemas.openxmlformats.org/officeDocument/2006/relationships/image" Target="../media/image605.emf"/><Relationship Id="rId19" Type="http://schemas.openxmlformats.org/officeDocument/2006/relationships/image" Target="../media/image563.emf"/><Relationship Id="rId14" Type="http://schemas.openxmlformats.org/officeDocument/2006/relationships/image" Target="../media/image558.emf"/><Relationship Id="rId22" Type="http://schemas.openxmlformats.org/officeDocument/2006/relationships/image" Target="../media/image566.emf"/><Relationship Id="rId27" Type="http://schemas.openxmlformats.org/officeDocument/2006/relationships/image" Target="../media/image571.emf"/><Relationship Id="rId30" Type="http://schemas.openxmlformats.org/officeDocument/2006/relationships/image" Target="../media/image574.emf"/><Relationship Id="rId35" Type="http://schemas.openxmlformats.org/officeDocument/2006/relationships/image" Target="../media/image579.emf"/><Relationship Id="rId43" Type="http://schemas.openxmlformats.org/officeDocument/2006/relationships/image" Target="../media/image587.emf"/><Relationship Id="rId48" Type="http://schemas.openxmlformats.org/officeDocument/2006/relationships/image" Target="../media/image592.emf"/><Relationship Id="rId56" Type="http://schemas.openxmlformats.org/officeDocument/2006/relationships/image" Target="../media/image600.emf"/><Relationship Id="rId8" Type="http://schemas.openxmlformats.org/officeDocument/2006/relationships/image" Target="../media/image552.emf"/><Relationship Id="rId51" Type="http://schemas.openxmlformats.org/officeDocument/2006/relationships/image" Target="../media/image595.emf"/><Relationship Id="rId3" Type="http://schemas.openxmlformats.org/officeDocument/2006/relationships/image" Target="../media/image547.emf"/><Relationship Id="rId12" Type="http://schemas.openxmlformats.org/officeDocument/2006/relationships/image" Target="../media/image556.emf"/><Relationship Id="rId17" Type="http://schemas.openxmlformats.org/officeDocument/2006/relationships/image" Target="../media/image561.emf"/><Relationship Id="rId25" Type="http://schemas.openxmlformats.org/officeDocument/2006/relationships/image" Target="../media/image569.emf"/><Relationship Id="rId33" Type="http://schemas.openxmlformats.org/officeDocument/2006/relationships/image" Target="../media/image577.emf"/><Relationship Id="rId38" Type="http://schemas.openxmlformats.org/officeDocument/2006/relationships/image" Target="../media/image582.emf"/><Relationship Id="rId46" Type="http://schemas.openxmlformats.org/officeDocument/2006/relationships/image" Target="../media/image590.emf"/><Relationship Id="rId59" Type="http://schemas.openxmlformats.org/officeDocument/2006/relationships/image" Target="../media/image603.emf"/><Relationship Id="rId20" Type="http://schemas.openxmlformats.org/officeDocument/2006/relationships/image" Target="../media/image564.emf"/><Relationship Id="rId41" Type="http://schemas.openxmlformats.org/officeDocument/2006/relationships/image" Target="../media/image585.emf"/><Relationship Id="rId54" Type="http://schemas.openxmlformats.org/officeDocument/2006/relationships/image" Target="../media/image598.emf"/><Relationship Id="rId62" Type="http://schemas.openxmlformats.org/officeDocument/2006/relationships/image" Target="../media/image606.emf"/><Relationship Id="rId1" Type="http://schemas.openxmlformats.org/officeDocument/2006/relationships/slideLayout" Target="../slideLayouts/slideLayout7.xml"/><Relationship Id="rId6" Type="http://schemas.openxmlformats.org/officeDocument/2006/relationships/image" Target="../media/image550.emf"/><Relationship Id="rId15" Type="http://schemas.openxmlformats.org/officeDocument/2006/relationships/image" Target="../media/image559.emf"/><Relationship Id="rId23" Type="http://schemas.openxmlformats.org/officeDocument/2006/relationships/image" Target="../media/image567.emf"/><Relationship Id="rId28" Type="http://schemas.openxmlformats.org/officeDocument/2006/relationships/image" Target="../media/image572.emf"/><Relationship Id="rId36" Type="http://schemas.openxmlformats.org/officeDocument/2006/relationships/image" Target="../media/image580.emf"/><Relationship Id="rId49" Type="http://schemas.openxmlformats.org/officeDocument/2006/relationships/image" Target="../media/image593.emf"/><Relationship Id="rId57" Type="http://schemas.openxmlformats.org/officeDocument/2006/relationships/image" Target="../media/image601.emf"/><Relationship Id="rId10" Type="http://schemas.openxmlformats.org/officeDocument/2006/relationships/image" Target="../media/image554.emf"/><Relationship Id="rId31" Type="http://schemas.openxmlformats.org/officeDocument/2006/relationships/image" Target="../media/image575.emf"/><Relationship Id="rId44" Type="http://schemas.openxmlformats.org/officeDocument/2006/relationships/image" Target="../media/image588.emf"/><Relationship Id="rId52" Type="http://schemas.openxmlformats.org/officeDocument/2006/relationships/image" Target="../media/image596.emf"/><Relationship Id="rId60" Type="http://schemas.openxmlformats.org/officeDocument/2006/relationships/image" Target="../media/image604.emf"/><Relationship Id="rId4" Type="http://schemas.openxmlformats.org/officeDocument/2006/relationships/image" Target="../media/image548.emf"/><Relationship Id="rId9" Type="http://schemas.openxmlformats.org/officeDocument/2006/relationships/image" Target="../media/image553.emf"/></Relationships>
</file>

<file path=ppt/slides/_rels/slide11.xml.rels><?xml version="1.0" encoding="UTF-8" standalone="yes"?>
<Relationships xmlns="http://schemas.openxmlformats.org/package/2006/relationships"><Relationship Id="rId3" Type="http://schemas.openxmlformats.org/officeDocument/2006/relationships/image" Target="../media/image60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09.png"/></Relationships>
</file>

<file path=ppt/slides/_rels/slide1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1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3" Type="http://schemas.openxmlformats.org/officeDocument/2006/relationships/image" Target="../media/image623.emf"/><Relationship Id="rId18" Type="http://schemas.openxmlformats.org/officeDocument/2006/relationships/image" Target="../media/image628.emf"/><Relationship Id="rId26" Type="http://schemas.openxmlformats.org/officeDocument/2006/relationships/image" Target="../media/image636.emf"/><Relationship Id="rId39" Type="http://schemas.openxmlformats.org/officeDocument/2006/relationships/image" Target="../media/image649.emf"/><Relationship Id="rId21" Type="http://schemas.openxmlformats.org/officeDocument/2006/relationships/image" Target="../media/image631.emf"/><Relationship Id="rId34" Type="http://schemas.openxmlformats.org/officeDocument/2006/relationships/image" Target="../media/image644.emf"/><Relationship Id="rId7" Type="http://schemas.openxmlformats.org/officeDocument/2006/relationships/image" Target="../media/image617.emf"/><Relationship Id="rId12" Type="http://schemas.openxmlformats.org/officeDocument/2006/relationships/image" Target="../media/image622.emf"/><Relationship Id="rId17" Type="http://schemas.openxmlformats.org/officeDocument/2006/relationships/image" Target="../media/image627.emf"/><Relationship Id="rId25" Type="http://schemas.openxmlformats.org/officeDocument/2006/relationships/image" Target="../media/image635.emf"/><Relationship Id="rId33" Type="http://schemas.openxmlformats.org/officeDocument/2006/relationships/image" Target="../media/image643.emf"/><Relationship Id="rId38" Type="http://schemas.openxmlformats.org/officeDocument/2006/relationships/image" Target="../media/image648.emf"/><Relationship Id="rId2" Type="http://schemas.openxmlformats.org/officeDocument/2006/relationships/notesSlide" Target="../notesSlides/notesSlide15.xml"/><Relationship Id="rId16" Type="http://schemas.openxmlformats.org/officeDocument/2006/relationships/image" Target="../media/image626.emf"/><Relationship Id="rId20" Type="http://schemas.openxmlformats.org/officeDocument/2006/relationships/image" Target="../media/image630.emf"/><Relationship Id="rId29" Type="http://schemas.openxmlformats.org/officeDocument/2006/relationships/image" Target="../media/image639.emf"/><Relationship Id="rId1" Type="http://schemas.openxmlformats.org/officeDocument/2006/relationships/slideLayout" Target="../slideLayouts/slideLayout7.xml"/><Relationship Id="rId6" Type="http://schemas.openxmlformats.org/officeDocument/2006/relationships/image" Target="../media/image616.emf"/><Relationship Id="rId11" Type="http://schemas.openxmlformats.org/officeDocument/2006/relationships/image" Target="../media/image621.emf"/><Relationship Id="rId24" Type="http://schemas.openxmlformats.org/officeDocument/2006/relationships/image" Target="../media/image634.emf"/><Relationship Id="rId32" Type="http://schemas.openxmlformats.org/officeDocument/2006/relationships/image" Target="../media/image642.emf"/><Relationship Id="rId37" Type="http://schemas.openxmlformats.org/officeDocument/2006/relationships/image" Target="../media/image647.emf"/><Relationship Id="rId40" Type="http://schemas.openxmlformats.org/officeDocument/2006/relationships/image" Target="../media/image650.emf"/><Relationship Id="rId5" Type="http://schemas.openxmlformats.org/officeDocument/2006/relationships/image" Target="../media/image615.emf"/><Relationship Id="rId15" Type="http://schemas.openxmlformats.org/officeDocument/2006/relationships/image" Target="../media/image625.emf"/><Relationship Id="rId23" Type="http://schemas.openxmlformats.org/officeDocument/2006/relationships/image" Target="../media/image633.emf"/><Relationship Id="rId28" Type="http://schemas.openxmlformats.org/officeDocument/2006/relationships/image" Target="../media/image638.emf"/><Relationship Id="rId36" Type="http://schemas.openxmlformats.org/officeDocument/2006/relationships/image" Target="../media/image646.emf"/><Relationship Id="rId10" Type="http://schemas.openxmlformats.org/officeDocument/2006/relationships/image" Target="../media/image620.emf"/><Relationship Id="rId19" Type="http://schemas.openxmlformats.org/officeDocument/2006/relationships/image" Target="../media/image629.emf"/><Relationship Id="rId31" Type="http://schemas.openxmlformats.org/officeDocument/2006/relationships/image" Target="../media/image641.emf"/><Relationship Id="rId4" Type="http://schemas.openxmlformats.org/officeDocument/2006/relationships/image" Target="../media/image614.emf"/><Relationship Id="rId9" Type="http://schemas.openxmlformats.org/officeDocument/2006/relationships/image" Target="../media/image619.emf"/><Relationship Id="rId14" Type="http://schemas.openxmlformats.org/officeDocument/2006/relationships/image" Target="../media/image624.emf"/><Relationship Id="rId22" Type="http://schemas.openxmlformats.org/officeDocument/2006/relationships/image" Target="../media/image632.emf"/><Relationship Id="rId27" Type="http://schemas.openxmlformats.org/officeDocument/2006/relationships/image" Target="../media/image637.emf"/><Relationship Id="rId30" Type="http://schemas.openxmlformats.org/officeDocument/2006/relationships/image" Target="../media/image640.emf"/><Relationship Id="rId35" Type="http://schemas.openxmlformats.org/officeDocument/2006/relationships/image" Target="../media/image645.emf"/><Relationship Id="rId8" Type="http://schemas.openxmlformats.org/officeDocument/2006/relationships/image" Target="../media/image618.emf"/><Relationship Id="rId3" Type="http://schemas.openxmlformats.org/officeDocument/2006/relationships/image" Target="../media/image613.emf"/></Relationships>
</file>

<file path=ppt/slides/_rels/slide16.xml.rels><?xml version="1.0" encoding="UTF-8" standalone="yes"?>
<Relationships xmlns="http://schemas.openxmlformats.org/package/2006/relationships"><Relationship Id="rId3" Type="http://schemas.openxmlformats.org/officeDocument/2006/relationships/image" Target="../media/image65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657.emf"/><Relationship Id="rId3" Type="http://schemas.openxmlformats.org/officeDocument/2006/relationships/image" Target="../media/image652.emf"/><Relationship Id="rId7" Type="http://schemas.openxmlformats.org/officeDocument/2006/relationships/image" Target="../media/image656.emf"/><Relationship Id="rId12" Type="http://schemas.openxmlformats.org/officeDocument/2006/relationships/image" Target="../media/image661.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55.emf"/><Relationship Id="rId11" Type="http://schemas.openxmlformats.org/officeDocument/2006/relationships/image" Target="../media/image660.emf"/><Relationship Id="rId5" Type="http://schemas.openxmlformats.org/officeDocument/2006/relationships/image" Target="../media/image654.emf"/><Relationship Id="rId10" Type="http://schemas.openxmlformats.org/officeDocument/2006/relationships/image" Target="../media/image659.emf"/><Relationship Id="rId4" Type="http://schemas.openxmlformats.org/officeDocument/2006/relationships/image" Target="../media/image653.emf"/><Relationship Id="rId9" Type="http://schemas.openxmlformats.org/officeDocument/2006/relationships/image" Target="../media/image658.emf"/></Relationships>
</file>

<file path=ppt/slides/_rels/slide18.xml.rels><?xml version="1.0" encoding="UTF-8" standalone="yes"?>
<Relationships xmlns="http://schemas.openxmlformats.org/package/2006/relationships"><Relationship Id="rId3" Type="http://schemas.openxmlformats.org/officeDocument/2006/relationships/image" Target="../media/image66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64.png"/><Relationship Id="rId4" Type="http://schemas.openxmlformats.org/officeDocument/2006/relationships/image" Target="../media/image663.png"/></Relationships>
</file>

<file path=ppt/slides/_rels/slide19.xml.rels><?xml version="1.0" encoding="UTF-8" standalone="yes"?>
<Relationships xmlns="http://schemas.openxmlformats.org/package/2006/relationships"><Relationship Id="rId8" Type="http://schemas.openxmlformats.org/officeDocument/2006/relationships/image" Target="../media/image671.png"/><Relationship Id="rId3" Type="http://schemas.openxmlformats.org/officeDocument/2006/relationships/image" Target="../media/image666.png"/><Relationship Id="rId7" Type="http://schemas.openxmlformats.org/officeDocument/2006/relationships/image" Target="../media/image670.png"/><Relationship Id="rId2" Type="http://schemas.openxmlformats.org/officeDocument/2006/relationships/image" Target="../media/image665.png"/><Relationship Id="rId1" Type="http://schemas.openxmlformats.org/officeDocument/2006/relationships/slideLayout" Target="../slideLayouts/slideLayout12.xml"/><Relationship Id="rId6" Type="http://schemas.openxmlformats.org/officeDocument/2006/relationships/image" Target="../media/image669.png"/><Relationship Id="rId5" Type="http://schemas.openxmlformats.org/officeDocument/2006/relationships/image" Target="../media/image668.png"/><Relationship Id="rId10" Type="http://schemas.openxmlformats.org/officeDocument/2006/relationships/image" Target="../media/image673.png"/><Relationship Id="rId4" Type="http://schemas.openxmlformats.org/officeDocument/2006/relationships/image" Target="../media/image667.png"/><Relationship Id="rId9" Type="http://schemas.openxmlformats.org/officeDocument/2006/relationships/image" Target="../media/image67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67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76.jpg"/><Relationship Id="rId2" Type="http://schemas.openxmlformats.org/officeDocument/2006/relationships/image" Target="../media/image675.png"/><Relationship Id="rId1" Type="http://schemas.openxmlformats.org/officeDocument/2006/relationships/slideLayout" Target="../slideLayouts/slideLayout12.xml"/><Relationship Id="rId4" Type="http://schemas.openxmlformats.org/officeDocument/2006/relationships/image" Target="../media/image677.jpg"/></Relationships>
</file>

<file path=ppt/slides/_rels/slide22.xml.rels><?xml version="1.0" encoding="UTF-8" standalone="yes"?>
<Relationships xmlns="http://schemas.openxmlformats.org/package/2006/relationships"><Relationship Id="rId2" Type="http://schemas.openxmlformats.org/officeDocument/2006/relationships/image" Target="../media/image67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36.emf"/><Relationship Id="rId21" Type="http://schemas.openxmlformats.org/officeDocument/2006/relationships/image" Target="../media/image31.emf"/><Relationship Id="rId42" Type="http://schemas.openxmlformats.org/officeDocument/2006/relationships/image" Target="../media/image52.emf"/><Relationship Id="rId47" Type="http://schemas.openxmlformats.org/officeDocument/2006/relationships/image" Target="../media/image57.emf"/><Relationship Id="rId63" Type="http://schemas.openxmlformats.org/officeDocument/2006/relationships/image" Target="../media/image73.emf"/><Relationship Id="rId68" Type="http://schemas.openxmlformats.org/officeDocument/2006/relationships/image" Target="../media/image78.emf"/><Relationship Id="rId16" Type="http://schemas.openxmlformats.org/officeDocument/2006/relationships/image" Target="../media/image26.emf"/><Relationship Id="rId11" Type="http://schemas.openxmlformats.org/officeDocument/2006/relationships/image" Target="../media/image21.emf"/><Relationship Id="rId32" Type="http://schemas.openxmlformats.org/officeDocument/2006/relationships/image" Target="../media/image42.emf"/><Relationship Id="rId37" Type="http://schemas.openxmlformats.org/officeDocument/2006/relationships/image" Target="../media/image47.emf"/><Relationship Id="rId53" Type="http://schemas.openxmlformats.org/officeDocument/2006/relationships/image" Target="../media/image63.emf"/><Relationship Id="rId58" Type="http://schemas.openxmlformats.org/officeDocument/2006/relationships/image" Target="../media/image68.emf"/><Relationship Id="rId74" Type="http://schemas.openxmlformats.org/officeDocument/2006/relationships/image" Target="../media/image84.emf"/><Relationship Id="rId79" Type="http://schemas.openxmlformats.org/officeDocument/2006/relationships/image" Target="../media/image89.emf"/><Relationship Id="rId5" Type="http://schemas.openxmlformats.org/officeDocument/2006/relationships/image" Target="../media/image15.emf"/><Relationship Id="rId61" Type="http://schemas.openxmlformats.org/officeDocument/2006/relationships/image" Target="../media/image71.emf"/><Relationship Id="rId82" Type="http://schemas.openxmlformats.org/officeDocument/2006/relationships/image" Target="../media/image92.png"/><Relationship Id="rId19" Type="http://schemas.openxmlformats.org/officeDocument/2006/relationships/image" Target="../media/image29.emf"/><Relationship Id="rId14" Type="http://schemas.openxmlformats.org/officeDocument/2006/relationships/image" Target="../media/image24.emf"/><Relationship Id="rId22" Type="http://schemas.openxmlformats.org/officeDocument/2006/relationships/image" Target="../media/image32.emf"/><Relationship Id="rId27" Type="http://schemas.openxmlformats.org/officeDocument/2006/relationships/image" Target="../media/image37.emf"/><Relationship Id="rId30" Type="http://schemas.openxmlformats.org/officeDocument/2006/relationships/image" Target="../media/image40.emf"/><Relationship Id="rId35" Type="http://schemas.openxmlformats.org/officeDocument/2006/relationships/image" Target="../media/image45.emf"/><Relationship Id="rId43" Type="http://schemas.openxmlformats.org/officeDocument/2006/relationships/image" Target="../media/image53.emf"/><Relationship Id="rId48" Type="http://schemas.openxmlformats.org/officeDocument/2006/relationships/image" Target="../media/image58.emf"/><Relationship Id="rId56" Type="http://schemas.openxmlformats.org/officeDocument/2006/relationships/image" Target="../media/image66.emf"/><Relationship Id="rId64" Type="http://schemas.openxmlformats.org/officeDocument/2006/relationships/image" Target="../media/image74.emf"/><Relationship Id="rId69" Type="http://schemas.openxmlformats.org/officeDocument/2006/relationships/image" Target="../media/image79.emf"/><Relationship Id="rId77" Type="http://schemas.openxmlformats.org/officeDocument/2006/relationships/image" Target="../media/image87.emf"/><Relationship Id="rId8" Type="http://schemas.openxmlformats.org/officeDocument/2006/relationships/image" Target="../media/image18.emf"/><Relationship Id="rId51" Type="http://schemas.openxmlformats.org/officeDocument/2006/relationships/image" Target="../media/image61.emf"/><Relationship Id="rId72" Type="http://schemas.openxmlformats.org/officeDocument/2006/relationships/image" Target="../media/image82.emf"/><Relationship Id="rId80" Type="http://schemas.openxmlformats.org/officeDocument/2006/relationships/image" Target="../media/image90.emf"/><Relationship Id="rId3" Type="http://schemas.openxmlformats.org/officeDocument/2006/relationships/image" Target="../media/image13.emf"/><Relationship Id="rId12" Type="http://schemas.openxmlformats.org/officeDocument/2006/relationships/image" Target="../media/image22.emf"/><Relationship Id="rId17" Type="http://schemas.openxmlformats.org/officeDocument/2006/relationships/image" Target="../media/image27.emf"/><Relationship Id="rId25" Type="http://schemas.openxmlformats.org/officeDocument/2006/relationships/image" Target="../media/image35.emf"/><Relationship Id="rId33" Type="http://schemas.openxmlformats.org/officeDocument/2006/relationships/image" Target="../media/image43.emf"/><Relationship Id="rId38" Type="http://schemas.openxmlformats.org/officeDocument/2006/relationships/image" Target="../media/image48.emf"/><Relationship Id="rId46" Type="http://schemas.openxmlformats.org/officeDocument/2006/relationships/image" Target="../media/image56.emf"/><Relationship Id="rId59" Type="http://schemas.openxmlformats.org/officeDocument/2006/relationships/image" Target="../media/image69.emf"/><Relationship Id="rId67" Type="http://schemas.openxmlformats.org/officeDocument/2006/relationships/image" Target="../media/image77.emf"/><Relationship Id="rId20" Type="http://schemas.openxmlformats.org/officeDocument/2006/relationships/image" Target="../media/image30.emf"/><Relationship Id="rId41" Type="http://schemas.openxmlformats.org/officeDocument/2006/relationships/image" Target="../media/image51.emf"/><Relationship Id="rId54" Type="http://schemas.openxmlformats.org/officeDocument/2006/relationships/image" Target="../media/image64.emf"/><Relationship Id="rId62" Type="http://schemas.openxmlformats.org/officeDocument/2006/relationships/image" Target="../media/image72.emf"/><Relationship Id="rId70" Type="http://schemas.openxmlformats.org/officeDocument/2006/relationships/image" Target="../media/image80.emf"/><Relationship Id="rId75" Type="http://schemas.openxmlformats.org/officeDocument/2006/relationships/image" Target="../media/image85.emf"/><Relationship Id="rId1" Type="http://schemas.openxmlformats.org/officeDocument/2006/relationships/slideLayout" Target="../slideLayouts/slideLayout4.xml"/><Relationship Id="rId6" Type="http://schemas.openxmlformats.org/officeDocument/2006/relationships/image" Target="../media/image16.emf"/><Relationship Id="rId15" Type="http://schemas.openxmlformats.org/officeDocument/2006/relationships/image" Target="../media/image25.emf"/><Relationship Id="rId23" Type="http://schemas.openxmlformats.org/officeDocument/2006/relationships/image" Target="../media/image33.emf"/><Relationship Id="rId28" Type="http://schemas.openxmlformats.org/officeDocument/2006/relationships/image" Target="../media/image38.emf"/><Relationship Id="rId36" Type="http://schemas.openxmlformats.org/officeDocument/2006/relationships/image" Target="../media/image46.emf"/><Relationship Id="rId49" Type="http://schemas.openxmlformats.org/officeDocument/2006/relationships/image" Target="../media/image59.emf"/><Relationship Id="rId57" Type="http://schemas.openxmlformats.org/officeDocument/2006/relationships/image" Target="../media/image67.emf"/><Relationship Id="rId10" Type="http://schemas.openxmlformats.org/officeDocument/2006/relationships/image" Target="../media/image20.emf"/><Relationship Id="rId31" Type="http://schemas.openxmlformats.org/officeDocument/2006/relationships/image" Target="../media/image41.emf"/><Relationship Id="rId44" Type="http://schemas.openxmlformats.org/officeDocument/2006/relationships/image" Target="../media/image54.emf"/><Relationship Id="rId52" Type="http://schemas.openxmlformats.org/officeDocument/2006/relationships/image" Target="../media/image62.emf"/><Relationship Id="rId60" Type="http://schemas.openxmlformats.org/officeDocument/2006/relationships/image" Target="../media/image70.emf"/><Relationship Id="rId65" Type="http://schemas.openxmlformats.org/officeDocument/2006/relationships/image" Target="../media/image75.emf"/><Relationship Id="rId73" Type="http://schemas.openxmlformats.org/officeDocument/2006/relationships/image" Target="../media/image83.emf"/><Relationship Id="rId78" Type="http://schemas.openxmlformats.org/officeDocument/2006/relationships/image" Target="../media/image88.emf"/><Relationship Id="rId81" Type="http://schemas.openxmlformats.org/officeDocument/2006/relationships/image" Target="../media/image91.jpeg"/><Relationship Id="rId4" Type="http://schemas.openxmlformats.org/officeDocument/2006/relationships/image" Target="../media/image14.emf"/><Relationship Id="rId9" Type="http://schemas.openxmlformats.org/officeDocument/2006/relationships/image" Target="../media/image19.emf"/><Relationship Id="rId13" Type="http://schemas.openxmlformats.org/officeDocument/2006/relationships/image" Target="../media/image23.emf"/><Relationship Id="rId18" Type="http://schemas.openxmlformats.org/officeDocument/2006/relationships/image" Target="../media/image28.emf"/><Relationship Id="rId39" Type="http://schemas.openxmlformats.org/officeDocument/2006/relationships/image" Target="../media/image49.emf"/><Relationship Id="rId34" Type="http://schemas.openxmlformats.org/officeDocument/2006/relationships/image" Target="../media/image44.emf"/><Relationship Id="rId50" Type="http://schemas.openxmlformats.org/officeDocument/2006/relationships/image" Target="../media/image60.emf"/><Relationship Id="rId55" Type="http://schemas.openxmlformats.org/officeDocument/2006/relationships/image" Target="../media/image65.emf"/><Relationship Id="rId76" Type="http://schemas.openxmlformats.org/officeDocument/2006/relationships/image" Target="../media/image86.emf"/><Relationship Id="rId7" Type="http://schemas.openxmlformats.org/officeDocument/2006/relationships/image" Target="../media/image17.emf"/><Relationship Id="rId71" Type="http://schemas.openxmlformats.org/officeDocument/2006/relationships/image" Target="../media/image81.emf"/><Relationship Id="rId2" Type="http://schemas.openxmlformats.org/officeDocument/2006/relationships/notesSlide" Target="../notesSlides/notesSlide4.xml"/><Relationship Id="rId29" Type="http://schemas.openxmlformats.org/officeDocument/2006/relationships/image" Target="../media/image39.emf"/><Relationship Id="rId24" Type="http://schemas.openxmlformats.org/officeDocument/2006/relationships/image" Target="../media/image34.emf"/><Relationship Id="rId40" Type="http://schemas.openxmlformats.org/officeDocument/2006/relationships/image" Target="../media/image50.emf"/><Relationship Id="rId45" Type="http://schemas.openxmlformats.org/officeDocument/2006/relationships/image" Target="../media/image55.emf"/><Relationship Id="rId66" Type="http://schemas.openxmlformats.org/officeDocument/2006/relationships/image" Target="../media/image76.emf"/></Relationships>
</file>

<file path=ppt/slides/_rels/slide5.xml.rels><?xml version="1.0" encoding="UTF-8" standalone="yes"?>
<Relationships xmlns="http://schemas.openxmlformats.org/package/2006/relationships"><Relationship Id="rId117" Type="http://schemas.openxmlformats.org/officeDocument/2006/relationships/image" Target="../media/image207.emf"/><Relationship Id="rId21" Type="http://schemas.openxmlformats.org/officeDocument/2006/relationships/image" Target="../media/image111.emf"/><Relationship Id="rId42" Type="http://schemas.openxmlformats.org/officeDocument/2006/relationships/image" Target="../media/image132.emf"/><Relationship Id="rId63" Type="http://schemas.openxmlformats.org/officeDocument/2006/relationships/image" Target="../media/image153.emf"/><Relationship Id="rId84" Type="http://schemas.openxmlformats.org/officeDocument/2006/relationships/image" Target="../media/image174.emf"/><Relationship Id="rId138" Type="http://schemas.openxmlformats.org/officeDocument/2006/relationships/image" Target="../media/image228.emf"/><Relationship Id="rId159" Type="http://schemas.openxmlformats.org/officeDocument/2006/relationships/image" Target="../media/image249.emf"/><Relationship Id="rId107" Type="http://schemas.openxmlformats.org/officeDocument/2006/relationships/image" Target="../media/image197.emf"/><Relationship Id="rId11" Type="http://schemas.openxmlformats.org/officeDocument/2006/relationships/image" Target="../media/image101.emf"/><Relationship Id="rId32" Type="http://schemas.openxmlformats.org/officeDocument/2006/relationships/image" Target="../media/image122.emf"/><Relationship Id="rId53" Type="http://schemas.openxmlformats.org/officeDocument/2006/relationships/image" Target="../media/image143.emf"/><Relationship Id="rId74" Type="http://schemas.openxmlformats.org/officeDocument/2006/relationships/image" Target="../media/image164.emf"/><Relationship Id="rId128" Type="http://schemas.openxmlformats.org/officeDocument/2006/relationships/image" Target="../media/image218.emf"/><Relationship Id="rId149" Type="http://schemas.openxmlformats.org/officeDocument/2006/relationships/image" Target="../media/image239.emf"/><Relationship Id="rId5" Type="http://schemas.openxmlformats.org/officeDocument/2006/relationships/image" Target="../media/image95.emf"/><Relationship Id="rId95" Type="http://schemas.openxmlformats.org/officeDocument/2006/relationships/image" Target="../media/image185.emf"/><Relationship Id="rId160" Type="http://schemas.openxmlformats.org/officeDocument/2006/relationships/image" Target="../media/image250.emf"/><Relationship Id="rId22" Type="http://schemas.openxmlformats.org/officeDocument/2006/relationships/image" Target="../media/image112.emf"/><Relationship Id="rId43" Type="http://schemas.openxmlformats.org/officeDocument/2006/relationships/image" Target="../media/image133.emf"/><Relationship Id="rId64" Type="http://schemas.openxmlformats.org/officeDocument/2006/relationships/image" Target="../media/image154.emf"/><Relationship Id="rId118" Type="http://schemas.openxmlformats.org/officeDocument/2006/relationships/image" Target="../media/image208.emf"/><Relationship Id="rId139" Type="http://schemas.openxmlformats.org/officeDocument/2006/relationships/image" Target="../media/image229.emf"/><Relationship Id="rId85" Type="http://schemas.openxmlformats.org/officeDocument/2006/relationships/image" Target="../media/image175.emf"/><Relationship Id="rId150" Type="http://schemas.openxmlformats.org/officeDocument/2006/relationships/image" Target="../media/image240.emf"/><Relationship Id="rId12" Type="http://schemas.openxmlformats.org/officeDocument/2006/relationships/image" Target="../media/image102.emf"/><Relationship Id="rId17" Type="http://schemas.openxmlformats.org/officeDocument/2006/relationships/image" Target="../media/image107.emf"/><Relationship Id="rId33" Type="http://schemas.openxmlformats.org/officeDocument/2006/relationships/image" Target="../media/image123.emf"/><Relationship Id="rId38" Type="http://schemas.openxmlformats.org/officeDocument/2006/relationships/image" Target="../media/image128.emf"/><Relationship Id="rId59" Type="http://schemas.openxmlformats.org/officeDocument/2006/relationships/image" Target="../media/image149.emf"/><Relationship Id="rId103" Type="http://schemas.openxmlformats.org/officeDocument/2006/relationships/image" Target="../media/image193.emf"/><Relationship Id="rId108" Type="http://schemas.openxmlformats.org/officeDocument/2006/relationships/image" Target="../media/image198.emf"/><Relationship Id="rId124" Type="http://schemas.openxmlformats.org/officeDocument/2006/relationships/image" Target="../media/image214.emf"/><Relationship Id="rId129" Type="http://schemas.openxmlformats.org/officeDocument/2006/relationships/image" Target="../media/image219.emf"/><Relationship Id="rId54" Type="http://schemas.openxmlformats.org/officeDocument/2006/relationships/image" Target="../media/image144.emf"/><Relationship Id="rId70" Type="http://schemas.openxmlformats.org/officeDocument/2006/relationships/image" Target="../media/image160.emf"/><Relationship Id="rId75" Type="http://schemas.openxmlformats.org/officeDocument/2006/relationships/image" Target="../media/image165.emf"/><Relationship Id="rId91" Type="http://schemas.openxmlformats.org/officeDocument/2006/relationships/image" Target="../media/image181.emf"/><Relationship Id="rId96" Type="http://schemas.openxmlformats.org/officeDocument/2006/relationships/image" Target="../media/image186.emf"/><Relationship Id="rId140" Type="http://schemas.openxmlformats.org/officeDocument/2006/relationships/image" Target="../media/image230.emf"/><Relationship Id="rId145" Type="http://schemas.openxmlformats.org/officeDocument/2006/relationships/image" Target="../media/image235.emf"/><Relationship Id="rId161" Type="http://schemas.openxmlformats.org/officeDocument/2006/relationships/image" Target="../media/image251.emf"/><Relationship Id="rId1" Type="http://schemas.openxmlformats.org/officeDocument/2006/relationships/slideLayout" Target="../slideLayouts/slideLayout4.xml"/><Relationship Id="rId6" Type="http://schemas.openxmlformats.org/officeDocument/2006/relationships/image" Target="../media/image96.emf"/><Relationship Id="rId23" Type="http://schemas.openxmlformats.org/officeDocument/2006/relationships/image" Target="../media/image113.emf"/><Relationship Id="rId28" Type="http://schemas.openxmlformats.org/officeDocument/2006/relationships/image" Target="../media/image118.emf"/><Relationship Id="rId49" Type="http://schemas.openxmlformats.org/officeDocument/2006/relationships/image" Target="../media/image139.emf"/><Relationship Id="rId114" Type="http://schemas.openxmlformats.org/officeDocument/2006/relationships/image" Target="../media/image204.emf"/><Relationship Id="rId119" Type="http://schemas.openxmlformats.org/officeDocument/2006/relationships/image" Target="../media/image209.emf"/><Relationship Id="rId44" Type="http://schemas.openxmlformats.org/officeDocument/2006/relationships/image" Target="../media/image134.emf"/><Relationship Id="rId60" Type="http://schemas.openxmlformats.org/officeDocument/2006/relationships/image" Target="../media/image150.emf"/><Relationship Id="rId65" Type="http://schemas.openxmlformats.org/officeDocument/2006/relationships/image" Target="../media/image155.emf"/><Relationship Id="rId81" Type="http://schemas.openxmlformats.org/officeDocument/2006/relationships/image" Target="../media/image171.emf"/><Relationship Id="rId86" Type="http://schemas.openxmlformats.org/officeDocument/2006/relationships/image" Target="../media/image176.emf"/><Relationship Id="rId130" Type="http://schemas.openxmlformats.org/officeDocument/2006/relationships/image" Target="../media/image220.emf"/><Relationship Id="rId135" Type="http://schemas.openxmlformats.org/officeDocument/2006/relationships/image" Target="../media/image225.emf"/><Relationship Id="rId151" Type="http://schemas.openxmlformats.org/officeDocument/2006/relationships/image" Target="../media/image241.emf"/><Relationship Id="rId156" Type="http://schemas.openxmlformats.org/officeDocument/2006/relationships/image" Target="../media/image246.emf"/><Relationship Id="rId13" Type="http://schemas.openxmlformats.org/officeDocument/2006/relationships/image" Target="../media/image103.emf"/><Relationship Id="rId18" Type="http://schemas.openxmlformats.org/officeDocument/2006/relationships/image" Target="../media/image108.emf"/><Relationship Id="rId39" Type="http://schemas.openxmlformats.org/officeDocument/2006/relationships/image" Target="../media/image129.emf"/><Relationship Id="rId109" Type="http://schemas.openxmlformats.org/officeDocument/2006/relationships/image" Target="../media/image199.emf"/><Relationship Id="rId34" Type="http://schemas.openxmlformats.org/officeDocument/2006/relationships/image" Target="../media/image124.emf"/><Relationship Id="rId50" Type="http://schemas.openxmlformats.org/officeDocument/2006/relationships/image" Target="../media/image140.emf"/><Relationship Id="rId55" Type="http://schemas.openxmlformats.org/officeDocument/2006/relationships/image" Target="../media/image145.emf"/><Relationship Id="rId76" Type="http://schemas.openxmlformats.org/officeDocument/2006/relationships/image" Target="../media/image166.emf"/><Relationship Id="rId97" Type="http://schemas.openxmlformats.org/officeDocument/2006/relationships/image" Target="../media/image187.emf"/><Relationship Id="rId104" Type="http://schemas.openxmlformats.org/officeDocument/2006/relationships/image" Target="../media/image194.emf"/><Relationship Id="rId120" Type="http://schemas.openxmlformats.org/officeDocument/2006/relationships/image" Target="../media/image210.emf"/><Relationship Id="rId125" Type="http://schemas.openxmlformats.org/officeDocument/2006/relationships/image" Target="../media/image215.emf"/><Relationship Id="rId141" Type="http://schemas.openxmlformats.org/officeDocument/2006/relationships/image" Target="../media/image231.emf"/><Relationship Id="rId146" Type="http://schemas.openxmlformats.org/officeDocument/2006/relationships/image" Target="../media/image236.emf"/><Relationship Id="rId7" Type="http://schemas.openxmlformats.org/officeDocument/2006/relationships/image" Target="../media/image97.emf"/><Relationship Id="rId71" Type="http://schemas.openxmlformats.org/officeDocument/2006/relationships/image" Target="../media/image161.emf"/><Relationship Id="rId92" Type="http://schemas.openxmlformats.org/officeDocument/2006/relationships/image" Target="../media/image182.emf"/><Relationship Id="rId162" Type="http://schemas.openxmlformats.org/officeDocument/2006/relationships/image" Target="../media/image252.emf"/><Relationship Id="rId2" Type="http://schemas.openxmlformats.org/officeDocument/2006/relationships/notesSlide" Target="../notesSlides/notesSlide5.xml"/><Relationship Id="rId29" Type="http://schemas.openxmlformats.org/officeDocument/2006/relationships/image" Target="../media/image119.emf"/><Relationship Id="rId24" Type="http://schemas.openxmlformats.org/officeDocument/2006/relationships/image" Target="../media/image114.emf"/><Relationship Id="rId40" Type="http://schemas.openxmlformats.org/officeDocument/2006/relationships/image" Target="../media/image130.emf"/><Relationship Id="rId45" Type="http://schemas.openxmlformats.org/officeDocument/2006/relationships/image" Target="../media/image135.emf"/><Relationship Id="rId66" Type="http://schemas.openxmlformats.org/officeDocument/2006/relationships/image" Target="../media/image156.emf"/><Relationship Id="rId87" Type="http://schemas.openxmlformats.org/officeDocument/2006/relationships/image" Target="../media/image177.emf"/><Relationship Id="rId110" Type="http://schemas.openxmlformats.org/officeDocument/2006/relationships/image" Target="../media/image200.emf"/><Relationship Id="rId115" Type="http://schemas.openxmlformats.org/officeDocument/2006/relationships/image" Target="../media/image205.emf"/><Relationship Id="rId131" Type="http://schemas.openxmlformats.org/officeDocument/2006/relationships/image" Target="../media/image221.emf"/><Relationship Id="rId136" Type="http://schemas.openxmlformats.org/officeDocument/2006/relationships/image" Target="../media/image226.emf"/><Relationship Id="rId157" Type="http://schemas.openxmlformats.org/officeDocument/2006/relationships/image" Target="../media/image247.emf"/><Relationship Id="rId61" Type="http://schemas.openxmlformats.org/officeDocument/2006/relationships/image" Target="../media/image151.emf"/><Relationship Id="rId82" Type="http://schemas.openxmlformats.org/officeDocument/2006/relationships/image" Target="../media/image172.emf"/><Relationship Id="rId152" Type="http://schemas.openxmlformats.org/officeDocument/2006/relationships/image" Target="../media/image242.emf"/><Relationship Id="rId19" Type="http://schemas.openxmlformats.org/officeDocument/2006/relationships/image" Target="../media/image109.emf"/><Relationship Id="rId14" Type="http://schemas.openxmlformats.org/officeDocument/2006/relationships/image" Target="../media/image104.emf"/><Relationship Id="rId30" Type="http://schemas.openxmlformats.org/officeDocument/2006/relationships/image" Target="../media/image120.emf"/><Relationship Id="rId35" Type="http://schemas.openxmlformats.org/officeDocument/2006/relationships/image" Target="../media/image125.emf"/><Relationship Id="rId56" Type="http://schemas.openxmlformats.org/officeDocument/2006/relationships/image" Target="../media/image146.emf"/><Relationship Id="rId77" Type="http://schemas.openxmlformats.org/officeDocument/2006/relationships/image" Target="../media/image167.emf"/><Relationship Id="rId100" Type="http://schemas.openxmlformats.org/officeDocument/2006/relationships/image" Target="../media/image190.emf"/><Relationship Id="rId105" Type="http://schemas.openxmlformats.org/officeDocument/2006/relationships/image" Target="../media/image195.emf"/><Relationship Id="rId126" Type="http://schemas.openxmlformats.org/officeDocument/2006/relationships/image" Target="../media/image216.emf"/><Relationship Id="rId147" Type="http://schemas.openxmlformats.org/officeDocument/2006/relationships/image" Target="../media/image237.emf"/><Relationship Id="rId8" Type="http://schemas.openxmlformats.org/officeDocument/2006/relationships/image" Target="../media/image98.emf"/><Relationship Id="rId51" Type="http://schemas.openxmlformats.org/officeDocument/2006/relationships/image" Target="../media/image141.emf"/><Relationship Id="rId72" Type="http://schemas.openxmlformats.org/officeDocument/2006/relationships/image" Target="../media/image162.emf"/><Relationship Id="rId93" Type="http://schemas.openxmlformats.org/officeDocument/2006/relationships/image" Target="../media/image183.emf"/><Relationship Id="rId98" Type="http://schemas.openxmlformats.org/officeDocument/2006/relationships/image" Target="../media/image188.emf"/><Relationship Id="rId121" Type="http://schemas.openxmlformats.org/officeDocument/2006/relationships/image" Target="../media/image211.emf"/><Relationship Id="rId142" Type="http://schemas.openxmlformats.org/officeDocument/2006/relationships/image" Target="../media/image232.emf"/><Relationship Id="rId163" Type="http://schemas.openxmlformats.org/officeDocument/2006/relationships/image" Target="../media/image253.emf"/><Relationship Id="rId3" Type="http://schemas.openxmlformats.org/officeDocument/2006/relationships/image" Target="../media/image93.emf"/><Relationship Id="rId25" Type="http://schemas.openxmlformats.org/officeDocument/2006/relationships/image" Target="../media/image115.emf"/><Relationship Id="rId46" Type="http://schemas.openxmlformats.org/officeDocument/2006/relationships/image" Target="../media/image136.emf"/><Relationship Id="rId67" Type="http://schemas.openxmlformats.org/officeDocument/2006/relationships/image" Target="../media/image157.emf"/><Relationship Id="rId116" Type="http://schemas.openxmlformats.org/officeDocument/2006/relationships/image" Target="../media/image206.emf"/><Relationship Id="rId137" Type="http://schemas.openxmlformats.org/officeDocument/2006/relationships/image" Target="../media/image227.emf"/><Relationship Id="rId158" Type="http://schemas.openxmlformats.org/officeDocument/2006/relationships/image" Target="../media/image248.emf"/><Relationship Id="rId20" Type="http://schemas.openxmlformats.org/officeDocument/2006/relationships/image" Target="../media/image110.emf"/><Relationship Id="rId41" Type="http://schemas.openxmlformats.org/officeDocument/2006/relationships/image" Target="../media/image131.emf"/><Relationship Id="rId62" Type="http://schemas.openxmlformats.org/officeDocument/2006/relationships/image" Target="../media/image152.emf"/><Relationship Id="rId83" Type="http://schemas.openxmlformats.org/officeDocument/2006/relationships/image" Target="../media/image173.emf"/><Relationship Id="rId88" Type="http://schemas.openxmlformats.org/officeDocument/2006/relationships/image" Target="../media/image178.emf"/><Relationship Id="rId111" Type="http://schemas.openxmlformats.org/officeDocument/2006/relationships/image" Target="../media/image201.emf"/><Relationship Id="rId132" Type="http://schemas.openxmlformats.org/officeDocument/2006/relationships/image" Target="../media/image222.emf"/><Relationship Id="rId153" Type="http://schemas.openxmlformats.org/officeDocument/2006/relationships/image" Target="../media/image243.emf"/><Relationship Id="rId15" Type="http://schemas.openxmlformats.org/officeDocument/2006/relationships/image" Target="../media/image105.emf"/><Relationship Id="rId36" Type="http://schemas.openxmlformats.org/officeDocument/2006/relationships/image" Target="../media/image126.emf"/><Relationship Id="rId57" Type="http://schemas.openxmlformats.org/officeDocument/2006/relationships/image" Target="../media/image147.emf"/><Relationship Id="rId106" Type="http://schemas.openxmlformats.org/officeDocument/2006/relationships/image" Target="../media/image196.emf"/><Relationship Id="rId127" Type="http://schemas.openxmlformats.org/officeDocument/2006/relationships/image" Target="../media/image217.emf"/><Relationship Id="rId10" Type="http://schemas.openxmlformats.org/officeDocument/2006/relationships/image" Target="../media/image100.emf"/><Relationship Id="rId31" Type="http://schemas.openxmlformats.org/officeDocument/2006/relationships/image" Target="../media/image121.emf"/><Relationship Id="rId52" Type="http://schemas.openxmlformats.org/officeDocument/2006/relationships/image" Target="../media/image142.emf"/><Relationship Id="rId73" Type="http://schemas.openxmlformats.org/officeDocument/2006/relationships/image" Target="../media/image163.emf"/><Relationship Id="rId78" Type="http://schemas.openxmlformats.org/officeDocument/2006/relationships/image" Target="../media/image168.emf"/><Relationship Id="rId94" Type="http://schemas.openxmlformats.org/officeDocument/2006/relationships/image" Target="../media/image184.emf"/><Relationship Id="rId99" Type="http://schemas.openxmlformats.org/officeDocument/2006/relationships/image" Target="../media/image189.emf"/><Relationship Id="rId101" Type="http://schemas.openxmlformats.org/officeDocument/2006/relationships/image" Target="../media/image191.emf"/><Relationship Id="rId122" Type="http://schemas.openxmlformats.org/officeDocument/2006/relationships/image" Target="../media/image212.emf"/><Relationship Id="rId143" Type="http://schemas.openxmlformats.org/officeDocument/2006/relationships/image" Target="../media/image233.emf"/><Relationship Id="rId148" Type="http://schemas.openxmlformats.org/officeDocument/2006/relationships/image" Target="../media/image238.emf"/><Relationship Id="rId164" Type="http://schemas.openxmlformats.org/officeDocument/2006/relationships/image" Target="../media/image254.emf"/><Relationship Id="rId4" Type="http://schemas.openxmlformats.org/officeDocument/2006/relationships/image" Target="../media/image94.emf"/><Relationship Id="rId9" Type="http://schemas.openxmlformats.org/officeDocument/2006/relationships/image" Target="../media/image99.emf"/><Relationship Id="rId26" Type="http://schemas.openxmlformats.org/officeDocument/2006/relationships/image" Target="../media/image116.emf"/><Relationship Id="rId47" Type="http://schemas.openxmlformats.org/officeDocument/2006/relationships/image" Target="../media/image137.emf"/><Relationship Id="rId68" Type="http://schemas.openxmlformats.org/officeDocument/2006/relationships/image" Target="../media/image158.emf"/><Relationship Id="rId89" Type="http://schemas.openxmlformats.org/officeDocument/2006/relationships/image" Target="../media/image179.emf"/><Relationship Id="rId112" Type="http://schemas.openxmlformats.org/officeDocument/2006/relationships/image" Target="../media/image202.emf"/><Relationship Id="rId133" Type="http://schemas.openxmlformats.org/officeDocument/2006/relationships/image" Target="../media/image223.emf"/><Relationship Id="rId154" Type="http://schemas.openxmlformats.org/officeDocument/2006/relationships/image" Target="../media/image244.emf"/><Relationship Id="rId16" Type="http://schemas.openxmlformats.org/officeDocument/2006/relationships/image" Target="../media/image106.emf"/><Relationship Id="rId37" Type="http://schemas.openxmlformats.org/officeDocument/2006/relationships/image" Target="../media/image127.emf"/><Relationship Id="rId58" Type="http://schemas.openxmlformats.org/officeDocument/2006/relationships/image" Target="../media/image148.emf"/><Relationship Id="rId79" Type="http://schemas.openxmlformats.org/officeDocument/2006/relationships/image" Target="../media/image169.emf"/><Relationship Id="rId102" Type="http://schemas.openxmlformats.org/officeDocument/2006/relationships/image" Target="../media/image192.emf"/><Relationship Id="rId123" Type="http://schemas.openxmlformats.org/officeDocument/2006/relationships/image" Target="../media/image213.emf"/><Relationship Id="rId144" Type="http://schemas.openxmlformats.org/officeDocument/2006/relationships/image" Target="../media/image234.emf"/><Relationship Id="rId90" Type="http://schemas.openxmlformats.org/officeDocument/2006/relationships/image" Target="../media/image180.emf"/><Relationship Id="rId165" Type="http://schemas.openxmlformats.org/officeDocument/2006/relationships/image" Target="../media/image255.png"/><Relationship Id="rId27" Type="http://schemas.openxmlformats.org/officeDocument/2006/relationships/image" Target="../media/image117.emf"/><Relationship Id="rId48" Type="http://schemas.openxmlformats.org/officeDocument/2006/relationships/image" Target="../media/image138.emf"/><Relationship Id="rId69" Type="http://schemas.openxmlformats.org/officeDocument/2006/relationships/image" Target="../media/image159.emf"/><Relationship Id="rId113" Type="http://schemas.openxmlformats.org/officeDocument/2006/relationships/image" Target="../media/image203.emf"/><Relationship Id="rId134" Type="http://schemas.openxmlformats.org/officeDocument/2006/relationships/image" Target="../media/image224.emf"/><Relationship Id="rId80" Type="http://schemas.openxmlformats.org/officeDocument/2006/relationships/image" Target="../media/image170.emf"/><Relationship Id="rId155" Type="http://schemas.openxmlformats.org/officeDocument/2006/relationships/image" Target="../media/image245.emf"/></Relationships>
</file>

<file path=ppt/slides/_rels/slide6.xml.rels><?xml version="1.0" encoding="UTF-8" standalone="yes"?>
<Relationships xmlns="http://schemas.openxmlformats.org/package/2006/relationships"><Relationship Id="rId26" Type="http://schemas.openxmlformats.org/officeDocument/2006/relationships/image" Target="../media/image279.emf"/><Relationship Id="rId21" Type="http://schemas.openxmlformats.org/officeDocument/2006/relationships/image" Target="../media/image274.emf"/><Relationship Id="rId42" Type="http://schemas.openxmlformats.org/officeDocument/2006/relationships/image" Target="../media/image295.emf"/><Relationship Id="rId47" Type="http://schemas.openxmlformats.org/officeDocument/2006/relationships/image" Target="../media/image300.emf"/><Relationship Id="rId63" Type="http://schemas.openxmlformats.org/officeDocument/2006/relationships/image" Target="../media/image316.emf"/><Relationship Id="rId68" Type="http://schemas.openxmlformats.org/officeDocument/2006/relationships/image" Target="../media/image321.emf"/><Relationship Id="rId2" Type="http://schemas.openxmlformats.org/officeDocument/2006/relationships/notesSlide" Target="../notesSlides/notesSlide6.xml"/><Relationship Id="rId16" Type="http://schemas.openxmlformats.org/officeDocument/2006/relationships/image" Target="../media/image269.emf"/><Relationship Id="rId29" Type="http://schemas.openxmlformats.org/officeDocument/2006/relationships/image" Target="../media/image282.emf"/><Relationship Id="rId11" Type="http://schemas.openxmlformats.org/officeDocument/2006/relationships/image" Target="../media/image264.emf"/><Relationship Id="rId24" Type="http://schemas.openxmlformats.org/officeDocument/2006/relationships/image" Target="../media/image277.emf"/><Relationship Id="rId32" Type="http://schemas.openxmlformats.org/officeDocument/2006/relationships/image" Target="../media/image285.emf"/><Relationship Id="rId37" Type="http://schemas.openxmlformats.org/officeDocument/2006/relationships/image" Target="../media/image290.emf"/><Relationship Id="rId40" Type="http://schemas.openxmlformats.org/officeDocument/2006/relationships/image" Target="../media/image293.emf"/><Relationship Id="rId45" Type="http://schemas.openxmlformats.org/officeDocument/2006/relationships/image" Target="../media/image298.emf"/><Relationship Id="rId53" Type="http://schemas.openxmlformats.org/officeDocument/2006/relationships/image" Target="../media/image306.emf"/><Relationship Id="rId58" Type="http://schemas.openxmlformats.org/officeDocument/2006/relationships/image" Target="../media/image311.emf"/><Relationship Id="rId66" Type="http://schemas.openxmlformats.org/officeDocument/2006/relationships/image" Target="../media/image319.emf"/><Relationship Id="rId74" Type="http://schemas.openxmlformats.org/officeDocument/2006/relationships/image" Target="../media/image327.emf"/><Relationship Id="rId5" Type="http://schemas.openxmlformats.org/officeDocument/2006/relationships/image" Target="../media/image258.emf"/><Relationship Id="rId61" Type="http://schemas.openxmlformats.org/officeDocument/2006/relationships/image" Target="../media/image314.emf"/><Relationship Id="rId19" Type="http://schemas.openxmlformats.org/officeDocument/2006/relationships/image" Target="../media/image272.emf"/><Relationship Id="rId14" Type="http://schemas.openxmlformats.org/officeDocument/2006/relationships/image" Target="../media/image267.emf"/><Relationship Id="rId22" Type="http://schemas.openxmlformats.org/officeDocument/2006/relationships/image" Target="../media/image275.emf"/><Relationship Id="rId27" Type="http://schemas.openxmlformats.org/officeDocument/2006/relationships/image" Target="../media/image280.emf"/><Relationship Id="rId30" Type="http://schemas.openxmlformats.org/officeDocument/2006/relationships/image" Target="../media/image283.emf"/><Relationship Id="rId35" Type="http://schemas.openxmlformats.org/officeDocument/2006/relationships/image" Target="../media/image288.emf"/><Relationship Id="rId43" Type="http://schemas.openxmlformats.org/officeDocument/2006/relationships/image" Target="../media/image296.emf"/><Relationship Id="rId48" Type="http://schemas.openxmlformats.org/officeDocument/2006/relationships/image" Target="../media/image301.emf"/><Relationship Id="rId56" Type="http://schemas.openxmlformats.org/officeDocument/2006/relationships/image" Target="../media/image309.emf"/><Relationship Id="rId64" Type="http://schemas.openxmlformats.org/officeDocument/2006/relationships/image" Target="../media/image317.emf"/><Relationship Id="rId69" Type="http://schemas.openxmlformats.org/officeDocument/2006/relationships/image" Target="../media/image322.emf"/><Relationship Id="rId8" Type="http://schemas.openxmlformats.org/officeDocument/2006/relationships/image" Target="../media/image261.emf"/><Relationship Id="rId51" Type="http://schemas.openxmlformats.org/officeDocument/2006/relationships/image" Target="../media/image304.emf"/><Relationship Id="rId72" Type="http://schemas.openxmlformats.org/officeDocument/2006/relationships/image" Target="../media/image325.emf"/><Relationship Id="rId3" Type="http://schemas.openxmlformats.org/officeDocument/2006/relationships/image" Target="../media/image256.emf"/><Relationship Id="rId12" Type="http://schemas.openxmlformats.org/officeDocument/2006/relationships/image" Target="../media/image265.emf"/><Relationship Id="rId17" Type="http://schemas.openxmlformats.org/officeDocument/2006/relationships/image" Target="../media/image270.emf"/><Relationship Id="rId25" Type="http://schemas.openxmlformats.org/officeDocument/2006/relationships/image" Target="../media/image278.emf"/><Relationship Id="rId33" Type="http://schemas.openxmlformats.org/officeDocument/2006/relationships/image" Target="../media/image286.emf"/><Relationship Id="rId38" Type="http://schemas.openxmlformats.org/officeDocument/2006/relationships/image" Target="../media/image291.emf"/><Relationship Id="rId46" Type="http://schemas.openxmlformats.org/officeDocument/2006/relationships/image" Target="../media/image299.emf"/><Relationship Id="rId59" Type="http://schemas.openxmlformats.org/officeDocument/2006/relationships/image" Target="../media/image312.emf"/><Relationship Id="rId67" Type="http://schemas.openxmlformats.org/officeDocument/2006/relationships/image" Target="../media/image320.emf"/><Relationship Id="rId20" Type="http://schemas.openxmlformats.org/officeDocument/2006/relationships/image" Target="../media/image273.emf"/><Relationship Id="rId41" Type="http://schemas.openxmlformats.org/officeDocument/2006/relationships/image" Target="../media/image294.emf"/><Relationship Id="rId54" Type="http://schemas.openxmlformats.org/officeDocument/2006/relationships/image" Target="../media/image307.emf"/><Relationship Id="rId62" Type="http://schemas.openxmlformats.org/officeDocument/2006/relationships/image" Target="../media/image315.emf"/><Relationship Id="rId70" Type="http://schemas.openxmlformats.org/officeDocument/2006/relationships/image" Target="../media/image323.emf"/><Relationship Id="rId75" Type="http://schemas.openxmlformats.org/officeDocument/2006/relationships/image" Target="../media/image328.jpeg"/><Relationship Id="rId1" Type="http://schemas.openxmlformats.org/officeDocument/2006/relationships/slideLayout" Target="../slideLayouts/slideLayout4.xml"/><Relationship Id="rId6" Type="http://schemas.openxmlformats.org/officeDocument/2006/relationships/image" Target="../media/image259.emf"/><Relationship Id="rId15" Type="http://schemas.openxmlformats.org/officeDocument/2006/relationships/image" Target="../media/image268.emf"/><Relationship Id="rId23" Type="http://schemas.openxmlformats.org/officeDocument/2006/relationships/image" Target="../media/image276.emf"/><Relationship Id="rId28" Type="http://schemas.openxmlformats.org/officeDocument/2006/relationships/image" Target="../media/image281.emf"/><Relationship Id="rId36" Type="http://schemas.openxmlformats.org/officeDocument/2006/relationships/image" Target="../media/image289.emf"/><Relationship Id="rId49" Type="http://schemas.openxmlformats.org/officeDocument/2006/relationships/image" Target="../media/image302.emf"/><Relationship Id="rId57" Type="http://schemas.openxmlformats.org/officeDocument/2006/relationships/image" Target="../media/image310.emf"/><Relationship Id="rId10" Type="http://schemas.openxmlformats.org/officeDocument/2006/relationships/image" Target="../media/image263.emf"/><Relationship Id="rId31" Type="http://schemas.openxmlformats.org/officeDocument/2006/relationships/image" Target="../media/image284.emf"/><Relationship Id="rId44" Type="http://schemas.openxmlformats.org/officeDocument/2006/relationships/image" Target="../media/image297.emf"/><Relationship Id="rId52" Type="http://schemas.openxmlformats.org/officeDocument/2006/relationships/image" Target="../media/image305.emf"/><Relationship Id="rId60" Type="http://schemas.openxmlformats.org/officeDocument/2006/relationships/image" Target="../media/image313.emf"/><Relationship Id="rId65" Type="http://schemas.openxmlformats.org/officeDocument/2006/relationships/image" Target="../media/image318.emf"/><Relationship Id="rId73" Type="http://schemas.openxmlformats.org/officeDocument/2006/relationships/image" Target="../media/image326.emf"/><Relationship Id="rId4" Type="http://schemas.openxmlformats.org/officeDocument/2006/relationships/image" Target="../media/image257.emf"/><Relationship Id="rId9" Type="http://schemas.openxmlformats.org/officeDocument/2006/relationships/image" Target="../media/image262.emf"/><Relationship Id="rId13" Type="http://schemas.openxmlformats.org/officeDocument/2006/relationships/image" Target="../media/image266.emf"/><Relationship Id="rId18" Type="http://schemas.openxmlformats.org/officeDocument/2006/relationships/image" Target="../media/image271.emf"/><Relationship Id="rId39" Type="http://schemas.openxmlformats.org/officeDocument/2006/relationships/image" Target="../media/image292.emf"/><Relationship Id="rId34" Type="http://schemas.openxmlformats.org/officeDocument/2006/relationships/image" Target="../media/image287.emf"/><Relationship Id="rId50" Type="http://schemas.openxmlformats.org/officeDocument/2006/relationships/image" Target="../media/image303.emf"/><Relationship Id="rId55" Type="http://schemas.openxmlformats.org/officeDocument/2006/relationships/image" Target="../media/image308.emf"/><Relationship Id="rId7" Type="http://schemas.openxmlformats.org/officeDocument/2006/relationships/image" Target="../media/image260.emf"/><Relationship Id="rId71" Type="http://schemas.openxmlformats.org/officeDocument/2006/relationships/image" Target="../media/image324.emf"/></Relationships>
</file>

<file path=ppt/slides/_rels/slide7.xml.rels><?xml version="1.0" encoding="UTF-8" standalone="yes"?>
<Relationships xmlns="http://schemas.openxmlformats.org/package/2006/relationships"><Relationship Id="rId26" Type="http://schemas.openxmlformats.org/officeDocument/2006/relationships/image" Target="../media/image352.emf"/><Relationship Id="rId117" Type="http://schemas.openxmlformats.org/officeDocument/2006/relationships/image" Target="../media/image443.png"/><Relationship Id="rId21" Type="http://schemas.openxmlformats.org/officeDocument/2006/relationships/image" Target="../media/image347.emf"/><Relationship Id="rId42" Type="http://schemas.openxmlformats.org/officeDocument/2006/relationships/image" Target="../media/image368.emf"/><Relationship Id="rId47" Type="http://schemas.openxmlformats.org/officeDocument/2006/relationships/image" Target="../media/image373.emf"/><Relationship Id="rId63" Type="http://schemas.openxmlformats.org/officeDocument/2006/relationships/image" Target="../media/image389.emf"/><Relationship Id="rId68" Type="http://schemas.openxmlformats.org/officeDocument/2006/relationships/image" Target="../media/image394.emf"/><Relationship Id="rId84" Type="http://schemas.openxmlformats.org/officeDocument/2006/relationships/image" Target="../media/image410.emf"/><Relationship Id="rId89" Type="http://schemas.openxmlformats.org/officeDocument/2006/relationships/image" Target="../media/image415.emf"/><Relationship Id="rId112" Type="http://schemas.openxmlformats.org/officeDocument/2006/relationships/image" Target="../media/image438.png"/><Relationship Id="rId16" Type="http://schemas.openxmlformats.org/officeDocument/2006/relationships/image" Target="../media/image342.emf"/><Relationship Id="rId107" Type="http://schemas.openxmlformats.org/officeDocument/2006/relationships/image" Target="../media/image433.emf"/><Relationship Id="rId11" Type="http://schemas.openxmlformats.org/officeDocument/2006/relationships/image" Target="../media/image337.emf"/><Relationship Id="rId32" Type="http://schemas.openxmlformats.org/officeDocument/2006/relationships/image" Target="../media/image358.emf"/><Relationship Id="rId37" Type="http://schemas.openxmlformats.org/officeDocument/2006/relationships/image" Target="../media/image363.emf"/><Relationship Id="rId53" Type="http://schemas.openxmlformats.org/officeDocument/2006/relationships/image" Target="../media/image379.emf"/><Relationship Id="rId58" Type="http://schemas.openxmlformats.org/officeDocument/2006/relationships/image" Target="../media/image384.emf"/><Relationship Id="rId74" Type="http://schemas.openxmlformats.org/officeDocument/2006/relationships/image" Target="../media/image400.emf"/><Relationship Id="rId79" Type="http://schemas.openxmlformats.org/officeDocument/2006/relationships/image" Target="../media/image405.emf"/><Relationship Id="rId102" Type="http://schemas.openxmlformats.org/officeDocument/2006/relationships/image" Target="../media/image428.emf"/><Relationship Id="rId5" Type="http://schemas.openxmlformats.org/officeDocument/2006/relationships/image" Target="../media/image331.emf"/><Relationship Id="rId90" Type="http://schemas.openxmlformats.org/officeDocument/2006/relationships/image" Target="../media/image416.emf"/><Relationship Id="rId95" Type="http://schemas.openxmlformats.org/officeDocument/2006/relationships/image" Target="../media/image421.emf"/><Relationship Id="rId22" Type="http://schemas.openxmlformats.org/officeDocument/2006/relationships/image" Target="../media/image348.emf"/><Relationship Id="rId27" Type="http://schemas.openxmlformats.org/officeDocument/2006/relationships/image" Target="../media/image353.emf"/><Relationship Id="rId43" Type="http://schemas.openxmlformats.org/officeDocument/2006/relationships/image" Target="../media/image369.emf"/><Relationship Id="rId48" Type="http://schemas.openxmlformats.org/officeDocument/2006/relationships/image" Target="../media/image374.emf"/><Relationship Id="rId64" Type="http://schemas.openxmlformats.org/officeDocument/2006/relationships/image" Target="../media/image390.emf"/><Relationship Id="rId69" Type="http://schemas.openxmlformats.org/officeDocument/2006/relationships/image" Target="../media/image395.emf"/><Relationship Id="rId113" Type="http://schemas.openxmlformats.org/officeDocument/2006/relationships/image" Target="../media/image439.png"/><Relationship Id="rId80" Type="http://schemas.openxmlformats.org/officeDocument/2006/relationships/image" Target="../media/image406.emf"/><Relationship Id="rId85" Type="http://schemas.openxmlformats.org/officeDocument/2006/relationships/image" Target="../media/image411.emf"/><Relationship Id="rId12" Type="http://schemas.openxmlformats.org/officeDocument/2006/relationships/image" Target="../media/image338.emf"/><Relationship Id="rId17" Type="http://schemas.openxmlformats.org/officeDocument/2006/relationships/image" Target="../media/image343.emf"/><Relationship Id="rId33" Type="http://schemas.openxmlformats.org/officeDocument/2006/relationships/image" Target="../media/image359.emf"/><Relationship Id="rId38" Type="http://schemas.openxmlformats.org/officeDocument/2006/relationships/image" Target="../media/image364.emf"/><Relationship Id="rId59" Type="http://schemas.openxmlformats.org/officeDocument/2006/relationships/image" Target="../media/image385.emf"/><Relationship Id="rId103" Type="http://schemas.openxmlformats.org/officeDocument/2006/relationships/image" Target="../media/image429.emf"/><Relationship Id="rId108" Type="http://schemas.openxmlformats.org/officeDocument/2006/relationships/image" Target="../media/image434.emf"/><Relationship Id="rId54" Type="http://schemas.openxmlformats.org/officeDocument/2006/relationships/image" Target="../media/image380.emf"/><Relationship Id="rId70" Type="http://schemas.openxmlformats.org/officeDocument/2006/relationships/image" Target="../media/image396.emf"/><Relationship Id="rId75" Type="http://schemas.openxmlformats.org/officeDocument/2006/relationships/image" Target="../media/image401.emf"/><Relationship Id="rId91" Type="http://schemas.openxmlformats.org/officeDocument/2006/relationships/image" Target="../media/image417.emf"/><Relationship Id="rId96" Type="http://schemas.openxmlformats.org/officeDocument/2006/relationships/image" Target="../media/image422.emf"/><Relationship Id="rId1" Type="http://schemas.openxmlformats.org/officeDocument/2006/relationships/slideLayout" Target="../slideLayouts/slideLayout4.xml"/><Relationship Id="rId6" Type="http://schemas.openxmlformats.org/officeDocument/2006/relationships/image" Target="../media/image332.emf"/><Relationship Id="rId23" Type="http://schemas.openxmlformats.org/officeDocument/2006/relationships/image" Target="../media/image349.emf"/><Relationship Id="rId28" Type="http://schemas.openxmlformats.org/officeDocument/2006/relationships/image" Target="../media/image354.emf"/><Relationship Id="rId49" Type="http://schemas.openxmlformats.org/officeDocument/2006/relationships/image" Target="../media/image375.emf"/><Relationship Id="rId114" Type="http://schemas.openxmlformats.org/officeDocument/2006/relationships/image" Target="../media/image440.png"/><Relationship Id="rId10" Type="http://schemas.openxmlformats.org/officeDocument/2006/relationships/image" Target="../media/image336.emf"/><Relationship Id="rId31" Type="http://schemas.openxmlformats.org/officeDocument/2006/relationships/image" Target="../media/image357.emf"/><Relationship Id="rId44" Type="http://schemas.openxmlformats.org/officeDocument/2006/relationships/image" Target="../media/image370.emf"/><Relationship Id="rId52" Type="http://schemas.openxmlformats.org/officeDocument/2006/relationships/image" Target="../media/image378.emf"/><Relationship Id="rId60" Type="http://schemas.openxmlformats.org/officeDocument/2006/relationships/image" Target="../media/image386.emf"/><Relationship Id="rId65" Type="http://schemas.openxmlformats.org/officeDocument/2006/relationships/image" Target="../media/image391.emf"/><Relationship Id="rId73" Type="http://schemas.openxmlformats.org/officeDocument/2006/relationships/image" Target="../media/image399.emf"/><Relationship Id="rId78" Type="http://schemas.openxmlformats.org/officeDocument/2006/relationships/image" Target="../media/image404.emf"/><Relationship Id="rId81" Type="http://schemas.openxmlformats.org/officeDocument/2006/relationships/image" Target="../media/image407.emf"/><Relationship Id="rId86" Type="http://schemas.openxmlformats.org/officeDocument/2006/relationships/image" Target="../media/image412.emf"/><Relationship Id="rId94" Type="http://schemas.openxmlformats.org/officeDocument/2006/relationships/image" Target="../media/image420.emf"/><Relationship Id="rId99" Type="http://schemas.openxmlformats.org/officeDocument/2006/relationships/image" Target="../media/image425.emf"/><Relationship Id="rId101" Type="http://schemas.openxmlformats.org/officeDocument/2006/relationships/image" Target="../media/image427.emf"/><Relationship Id="rId4" Type="http://schemas.openxmlformats.org/officeDocument/2006/relationships/image" Target="../media/image330.emf"/><Relationship Id="rId9" Type="http://schemas.openxmlformats.org/officeDocument/2006/relationships/image" Target="../media/image335.emf"/><Relationship Id="rId13" Type="http://schemas.openxmlformats.org/officeDocument/2006/relationships/image" Target="../media/image339.emf"/><Relationship Id="rId18" Type="http://schemas.openxmlformats.org/officeDocument/2006/relationships/image" Target="../media/image344.emf"/><Relationship Id="rId39" Type="http://schemas.openxmlformats.org/officeDocument/2006/relationships/image" Target="../media/image365.emf"/><Relationship Id="rId109" Type="http://schemas.openxmlformats.org/officeDocument/2006/relationships/image" Target="../media/image435.emf"/><Relationship Id="rId34" Type="http://schemas.openxmlformats.org/officeDocument/2006/relationships/image" Target="../media/image360.emf"/><Relationship Id="rId50" Type="http://schemas.openxmlformats.org/officeDocument/2006/relationships/image" Target="../media/image376.emf"/><Relationship Id="rId55" Type="http://schemas.openxmlformats.org/officeDocument/2006/relationships/image" Target="../media/image381.emf"/><Relationship Id="rId76" Type="http://schemas.openxmlformats.org/officeDocument/2006/relationships/image" Target="../media/image402.emf"/><Relationship Id="rId97" Type="http://schemas.openxmlformats.org/officeDocument/2006/relationships/image" Target="../media/image423.emf"/><Relationship Id="rId104" Type="http://schemas.openxmlformats.org/officeDocument/2006/relationships/image" Target="../media/image430.emf"/><Relationship Id="rId7" Type="http://schemas.openxmlformats.org/officeDocument/2006/relationships/image" Target="../media/image333.emf"/><Relationship Id="rId71" Type="http://schemas.openxmlformats.org/officeDocument/2006/relationships/image" Target="../media/image397.emf"/><Relationship Id="rId92" Type="http://schemas.openxmlformats.org/officeDocument/2006/relationships/image" Target="../media/image418.emf"/><Relationship Id="rId2" Type="http://schemas.openxmlformats.org/officeDocument/2006/relationships/notesSlide" Target="../notesSlides/notesSlide7.xml"/><Relationship Id="rId29" Type="http://schemas.openxmlformats.org/officeDocument/2006/relationships/image" Target="../media/image355.emf"/><Relationship Id="rId24" Type="http://schemas.openxmlformats.org/officeDocument/2006/relationships/image" Target="../media/image350.emf"/><Relationship Id="rId40" Type="http://schemas.openxmlformats.org/officeDocument/2006/relationships/image" Target="../media/image366.emf"/><Relationship Id="rId45" Type="http://schemas.openxmlformats.org/officeDocument/2006/relationships/image" Target="../media/image371.emf"/><Relationship Id="rId66" Type="http://schemas.openxmlformats.org/officeDocument/2006/relationships/image" Target="../media/image392.emf"/><Relationship Id="rId87" Type="http://schemas.openxmlformats.org/officeDocument/2006/relationships/image" Target="../media/image413.emf"/><Relationship Id="rId110" Type="http://schemas.openxmlformats.org/officeDocument/2006/relationships/image" Target="../media/image436.emf"/><Relationship Id="rId115" Type="http://schemas.openxmlformats.org/officeDocument/2006/relationships/image" Target="../media/image441.png"/><Relationship Id="rId61" Type="http://schemas.openxmlformats.org/officeDocument/2006/relationships/image" Target="../media/image387.emf"/><Relationship Id="rId82" Type="http://schemas.openxmlformats.org/officeDocument/2006/relationships/image" Target="../media/image408.emf"/><Relationship Id="rId19" Type="http://schemas.openxmlformats.org/officeDocument/2006/relationships/image" Target="../media/image345.emf"/><Relationship Id="rId14" Type="http://schemas.openxmlformats.org/officeDocument/2006/relationships/image" Target="../media/image340.emf"/><Relationship Id="rId30" Type="http://schemas.openxmlformats.org/officeDocument/2006/relationships/image" Target="../media/image356.emf"/><Relationship Id="rId35" Type="http://schemas.openxmlformats.org/officeDocument/2006/relationships/image" Target="../media/image361.emf"/><Relationship Id="rId56" Type="http://schemas.openxmlformats.org/officeDocument/2006/relationships/image" Target="../media/image382.emf"/><Relationship Id="rId77" Type="http://schemas.openxmlformats.org/officeDocument/2006/relationships/image" Target="../media/image403.emf"/><Relationship Id="rId100" Type="http://schemas.openxmlformats.org/officeDocument/2006/relationships/image" Target="../media/image426.emf"/><Relationship Id="rId105" Type="http://schemas.openxmlformats.org/officeDocument/2006/relationships/image" Target="../media/image431.emf"/><Relationship Id="rId8" Type="http://schemas.openxmlformats.org/officeDocument/2006/relationships/image" Target="../media/image334.emf"/><Relationship Id="rId51" Type="http://schemas.openxmlformats.org/officeDocument/2006/relationships/image" Target="../media/image377.emf"/><Relationship Id="rId72" Type="http://schemas.openxmlformats.org/officeDocument/2006/relationships/image" Target="../media/image398.emf"/><Relationship Id="rId93" Type="http://schemas.openxmlformats.org/officeDocument/2006/relationships/image" Target="../media/image419.emf"/><Relationship Id="rId98" Type="http://schemas.openxmlformats.org/officeDocument/2006/relationships/image" Target="../media/image424.emf"/><Relationship Id="rId3" Type="http://schemas.openxmlformats.org/officeDocument/2006/relationships/image" Target="../media/image329.emf"/><Relationship Id="rId25" Type="http://schemas.openxmlformats.org/officeDocument/2006/relationships/image" Target="../media/image351.emf"/><Relationship Id="rId46" Type="http://schemas.openxmlformats.org/officeDocument/2006/relationships/image" Target="../media/image372.emf"/><Relationship Id="rId67" Type="http://schemas.openxmlformats.org/officeDocument/2006/relationships/image" Target="../media/image393.emf"/><Relationship Id="rId116" Type="http://schemas.openxmlformats.org/officeDocument/2006/relationships/image" Target="../media/image442.png"/><Relationship Id="rId20" Type="http://schemas.openxmlformats.org/officeDocument/2006/relationships/image" Target="../media/image346.emf"/><Relationship Id="rId41" Type="http://schemas.openxmlformats.org/officeDocument/2006/relationships/image" Target="../media/image367.emf"/><Relationship Id="rId62" Type="http://schemas.openxmlformats.org/officeDocument/2006/relationships/image" Target="../media/image388.emf"/><Relationship Id="rId83" Type="http://schemas.openxmlformats.org/officeDocument/2006/relationships/image" Target="../media/image409.emf"/><Relationship Id="rId88" Type="http://schemas.openxmlformats.org/officeDocument/2006/relationships/image" Target="../media/image414.emf"/><Relationship Id="rId111" Type="http://schemas.openxmlformats.org/officeDocument/2006/relationships/image" Target="../media/image437.png"/><Relationship Id="rId15" Type="http://schemas.openxmlformats.org/officeDocument/2006/relationships/image" Target="../media/image341.emf"/><Relationship Id="rId36" Type="http://schemas.openxmlformats.org/officeDocument/2006/relationships/image" Target="../media/image362.emf"/><Relationship Id="rId57" Type="http://schemas.openxmlformats.org/officeDocument/2006/relationships/image" Target="../media/image383.emf"/><Relationship Id="rId106" Type="http://schemas.openxmlformats.org/officeDocument/2006/relationships/image" Target="../media/image432.emf"/></Relationships>
</file>

<file path=ppt/slides/_rels/slide8.xml.rels><?xml version="1.0" encoding="UTF-8" standalone="yes"?>
<Relationships xmlns="http://schemas.openxmlformats.org/package/2006/relationships"><Relationship Id="rId8" Type="http://schemas.openxmlformats.org/officeDocument/2006/relationships/image" Target="../media/image449.emf"/><Relationship Id="rId13" Type="http://schemas.openxmlformats.org/officeDocument/2006/relationships/image" Target="../media/image454.emf"/><Relationship Id="rId18" Type="http://schemas.openxmlformats.org/officeDocument/2006/relationships/image" Target="../media/image459.emf"/><Relationship Id="rId26" Type="http://schemas.openxmlformats.org/officeDocument/2006/relationships/image" Target="../media/image467.emf"/><Relationship Id="rId3" Type="http://schemas.openxmlformats.org/officeDocument/2006/relationships/image" Target="../media/image444.emf"/><Relationship Id="rId21" Type="http://schemas.openxmlformats.org/officeDocument/2006/relationships/image" Target="../media/image462.emf"/><Relationship Id="rId7" Type="http://schemas.openxmlformats.org/officeDocument/2006/relationships/image" Target="../media/image448.emf"/><Relationship Id="rId12" Type="http://schemas.openxmlformats.org/officeDocument/2006/relationships/image" Target="../media/image453.emf"/><Relationship Id="rId17" Type="http://schemas.openxmlformats.org/officeDocument/2006/relationships/image" Target="../media/image458.emf"/><Relationship Id="rId25" Type="http://schemas.openxmlformats.org/officeDocument/2006/relationships/image" Target="../media/image466.emf"/><Relationship Id="rId2" Type="http://schemas.openxmlformats.org/officeDocument/2006/relationships/notesSlide" Target="../notesSlides/notesSlide8.xml"/><Relationship Id="rId16" Type="http://schemas.openxmlformats.org/officeDocument/2006/relationships/image" Target="../media/image457.emf"/><Relationship Id="rId20" Type="http://schemas.openxmlformats.org/officeDocument/2006/relationships/image" Target="../media/image461.emf"/><Relationship Id="rId29" Type="http://schemas.openxmlformats.org/officeDocument/2006/relationships/image" Target="../media/image470.emf"/><Relationship Id="rId1" Type="http://schemas.openxmlformats.org/officeDocument/2006/relationships/slideLayout" Target="../slideLayouts/slideLayout4.xml"/><Relationship Id="rId6" Type="http://schemas.openxmlformats.org/officeDocument/2006/relationships/image" Target="../media/image447.emf"/><Relationship Id="rId11" Type="http://schemas.openxmlformats.org/officeDocument/2006/relationships/image" Target="../media/image452.emf"/><Relationship Id="rId24" Type="http://schemas.openxmlformats.org/officeDocument/2006/relationships/image" Target="../media/image465.emf"/><Relationship Id="rId5" Type="http://schemas.openxmlformats.org/officeDocument/2006/relationships/image" Target="../media/image446.emf"/><Relationship Id="rId15" Type="http://schemas.openxmlformats.org/officeDocument/2006/relationships/image" Target="../media/image456.emf"/><Relationship Id="rId23" Type="http://schemas.openxmlformats.org/officeDocument/2006/relationships/image" Target="../media/image464.emf"/><Relationship Id="rId28" Type="http://schemas.openxmlformats.org/officeDocument/2006/relationships/image" Target="../media/image469.emf"/><Relationship Id="rId10" Type="http://schemas.openxmlformats.org/officeDocument/2006/relationships/image" Target="../media/image451.emf"/><Relationship Id="rId19" Type="http://schemas.openxmlformats.org/officeDocument/2006/relationships/image" Target="../media/image460.emf"/><Relationship Id="rId31" Type="http://schemas.openxmlformats.org/officeDocument/2006/relationships/image" Target="../media/image10.jpeg"/><Relationship Id="rId4" Type="http://schemas.openxmlformats.org/officeDocument/2006/relationships/image" Target="../media/image445.emf"/><Relationship Id="rId9" Type="http://schemas.openxmlformats.org/officeDocument/2006/relationships/image" Target="../media/image450.emf"/><Relationship Id="rId14" Type="http://schemas.openxmlformats.org/officeDocument/2006/relationships/image" Target="../media/image455.emf"/><Relationship Id="rId22" Type="http://schemas.openxmlformats.org/officeDocument/2006/relationships/image" Target="../media/image463.emf"/><Relationship Id="rId27" Type="http://schemas.openxmlformats.org/officeDocument/2006/relationships/image" Target="../media/image468.emf"/><Relationship Id="rId30" Type="http://schemas.openxmlformats.org/officeDocument/2006/relationships/image" Target="../media/image471.emf"/></Relationships>
</file>

<file path=ppt/slides/_rels/slide9.xml.rels><?xml version="1.0" encoding="UTF-8" standalone="yes"?>
<Relationships xmlns="http://schemas.openxmlformats.org/package/2006/relationships"><Relationship Id="rId26" Type="http://schemas.openxmlformats.org/officeDocument/2006/relationships/image" Target="../media/image495.emf"/><Relationship Id="rId21" Type="http://schemas.openxmlformats.org/officeDocument/2006/relationships/image" Target="../media/image490.emf"/><Relationship Id="rId42" Type="http://schemas.openxmlformats.org/officeDocument/2006/relationships/image" Target="../media/image511.emf"/><Relationship Id="rId47" Type="http://schemas.openxmlformats.org/officeDocument/2006/relationships/image" Target="../media/image516.emf"/><Relationship Id="rId63" Type="http://schemas.openxmlformats.org/officeDocument/2006/relationships/image" Target="../media/image532.emf"/><Relationship Id="rId68" Type="http://schemas.openxmlformats.org/officeDocument/2006/relationships/image" Target="../media/image537.emf"/><Relationship Id="rId16" Type="http://schemas.openxmlformats.org/officeDocument/2006/relationships/image" Target="../media/image485.emf"/><Relationship Id="rId11" Type="http://schemas.openxmlformats.org/officeDocument/2006/relationships/image" Target="../media/image480.emf"/><Relationship Id="rId24" Type="http://schemas.openxmlformats.org/officeDocument/2006/relationships/image" Target="../media/image493.emf"/><Relationship Id="rId32" Type="http://schemas.openxmlformats.org/officeDocument/2006/relationships/image" Target="../media/image501.emf"/><Relationship Id="rId37" Type="http://schemas.openxmlformats.org/officeDocument/2006/relationships/image" Target="../media/image506.emf"/><Relationship Id="rId40" Type="http://schemas.openxmlformats.org/officeDocument/2006/relationships/image" Target="../media/image509.emf"/><Relationship Id="rId45" Type="http://schemas.openxmlformats.org/officeDocument/2006/relationships/image" Target="../media/image514.emf"/><Relationship Id="rId53" Type="http://schemas.openxmlformats.org/officeDocument/2006/relationships/image" Target="../media/image522.emf"/><Relationship Id="rId58" Type="http://schemas.openxmlformats.org/officeDocument/2006/relationships/image" Target="../media/image527.emf"/><Relationship Id="rId66" Type="http://schemas.openxmlformats.org/officeDocument/2006/relationships/image" Target="../media/image535.emf"/><Relationship Id="rId74" Type="http://schemas.openxmlformats.org/officeDocument/2006/relationships/image" Target="../media/image543.emf"/><Relationship Id="rId5" Type="http://schemas.openxmlformats.org/officeDocument/2006/relationships/image" Target="../media/image474.emf"/><Relationship Id="rId61" Type="http://schemas.openxmlformats.org/officeDocument/2006/relationships/image" Target="../media/image530.emf"/><Relationship Id="rId19" Type="http://schemas.openxmlformats.org/officeDocument/2006/relationships/image" Target="../media/image488.emf"/><Relationship Id="rId14" Type="http://schemas.openxmlformats.org/officeDocument/2006/relationships/image" Target="../media/image483.emf"/><Relationship Id="rId22" Type="http://schemas.openxmlformats.org/officeDocument/2006/relationships/image" Target="../media/image491.emf"/><Relationship Id="rId27" Type="http://schemas.openxmlformats.org/officeDocument/2006/relationships/image" Target="../media/image496.emf"/><Relationship Id="rId30" Type="http://schemas.openxmlformats.org/officeDocument/2006/relationships/image" Target="../media/image499.emf"/><Relationship Id="rId35" Type="http://schemas.openxmlformats.org/officeDocument/2006/relationships/image" Target="../media/image504.emf"/><Relationship Id="rId43" Type="http://schemas.openxmlformats.org/officeDocument/2006/relationships/image" Target="../media/image512.emf"/><Relationship Id="rId48" Type="http://schemas.openxmlformats.org/officeDocument/2006/relationships/image" Target="../media/image517.emf"/><Relationship Id="rId56" Type="http://schemas.openxmlformats.org/officeDocument/2006/relationships/image" Target="../media/image525.emf"/><Relationship Id="rId64" Type="http://schemas.openxmlformats.org/officeDocument/2006/relationships/image" Target="../media/image533.emf"/><Relationship Id="rId69" Type="http://schemas.openxmlformats.org/officeDocument/2006/relationships/image" Target="../media/image538.emf"/><Relationship Id="rId77" Type="http://schemas.openxmlformats.org/officeDocument/2006/relationships/image" Target="../media/image546.png"/><Relationship Id="rId8" Type="http://schemas.openxmlformats.org/officeDocument/2006/relationships/image" Target="../media/image477.emf"/><Relationship Id="rId51" Type="http://schemas.openxmlformats.org/officeDocument/2006/relationships/image" Target="../media/image520.emf"/><Relationship Id="rId72" Type="http://schemas.openxmlformats.org/officeDocument/2006/relationships/image" Target="../media/image541.emf"/><Relationship Id="rId3" Type="http://schemas.openxmlformats.org/officeDocument/2006/relationships/image" Target="../media/image472.emf"/><Relationship Id="rId12" Type="http://schemas.openxmlformats.org/officeDocument/2006/relationships/image" Target="../media/image481.emf"/><Relationship Id="rId17" Type="http://schemas.openxmlformats.org/officeDocument/2006/relationships/image" Target="../media/image486.emf"/><Relationship Id="rId25" Type="http://schemas.openxmlformats.org/officeDocument/2006/relationships/image" Target="../media/image494.emf"/><Relationship Id="rId33" Type="http://schemas.openxmlformats.org/officeDocument/2006/relationships/image" Target="../media/image502.emf"/><Relationship Id="rId38" Type="http://schemas.openxmlformats.org/officeDocument/2006/relationships/image" Target="../media/image507.emf"/><Relationship Id="rId46" Type="http://schemas.openxmlformats.org/officeDocument/2006/relationships/image" Target="../media/image515.emf"/><Relationship Id="rId59" Type="http://schemas.openxmlformats.org/officeDocument/2006/relationships/image" Target="../media/image528.emf"/><Relationship Id="rId67" Type="http://schemas.openxmlformats.org/officeDocument/2006/relationships/image" Target="../media/image536.emf"/><Relationship Id="rId20" Type="http://schemas.openxmlformats.org/officeDocument/2006/relationships/image" Target="../media/image489.emf"/><Relationship Id="rId41" Type="http://schemas.openxmlformats.org/officeDocument/2006/relationships/image" Target="../media/image510.emf"/><Relationship Id="rId54" Type="http://schemas.openxmlformats.org/officeDocument/2006/relationships/image" Target="../media/image523.emf"/><Relationship Id="rId62" Type="http://schemas.openxmlformats.org/officeDocument/2006/relationships/image" Target="../media/image531.emf"/><Relationship Id="rId70" Type="http://schemas.openxmlformats.org/officeDocument/2006/relationships/image" Target="../media/image539.emf"/><Relationship Id="rId75" Type="http://schemas.openxmlformats.org/officeDocument/2006/relationships/image" Target="../media/image544.emf"/><Relationship Id="rId1" Type="http://schemas.openxmlformats.org/officeDocument/2006/relationships/slideLayout" Target="../slideLayouts/slideLayout12.xml"/><Relationship Id="rId6" Type="http://schemas.openxmlformats.org/officeDocument/2006/relationships/image" Target="../media/image475.emf"/><Relationship Id="rId15" Type="http://schemas.openxmlformats.org/officeDocument/2006/relationships/image" Target="../media/image484.emf"/><Relationship Id="rId23" Type="http://schemas.openxmlformats.org/officeDocument/2006/relationships/image" Target="../media/image492.emf"/><Relationship Id="rId28" Type="http://schemas.openxmlformats.org/officeDocument/2006/relationships/image" Target="../media/image497.emf"/><Relationship Id="rId36" Type="http://schemas.openxmlformats.org/officeDocument/2006/relationships/image" Target="../media/image505.emf"/><Relationship Id="rId49" Type="http://schemas.openxmlformats.org/officeDocument/2006/relationships/image" Target="../media/image518.emf"/><Relationship Id="rId57" Type="http://schemas.openxmlformats.org/officeDocument/2006/relationships/image" Target="../media/image526.emf"/><Relationship Id="rId10" Type="http://schemas.openxmlformats.org/officeDocument/2006/relationships/image" Target="../media/image479.emf"/><Relationship Id="rId31" Type="http://schemas.openxmlformats.org/officeDocument/2006/relationships/image" Target="../media/image500.emf"/><Relationship Id="rId44" Type="http://schemas.openxmlformats.org/officeDocument/2006/relationships/image" Target="../media/image513.emf"/><Relationship Id="rId52" Type="http://schemas.openxmlformats.org/officeDocument/2006/relationships/image" Target="../media/image521.emf"/><Relationship Id="rId60" Type="http://schemas.openxmlformats.org/officeDocument/2006/relationships/image" Target="../media/image529.emf"/><Relationship Id="rId65" Type="http://schemas.openxmlformats.org/officeDocument/2006/relationships/image" Target="../media/image534.emf"/><Relationship Id="rId73" Type="http://schemas.openxmlformats.org/officeDocument/2006/relationships/image" Target="../media/image542.emf"/><Relationship Id="rId4" Type="http://schemas.openxmlformats.org/officeDocument/2006/relationships/image" Target="../media/image473.emf"/><Relationship Id="rId9" Type="http://schemas.openxmlformats.org/officeDocument/2006/relationships/image" Target="../media/image478.emf"/><Relationship Id="rId13" Type="http://schemas.openxmlformats.org/officeDocument/2006/relationships/image" Target="../media/image482.emf"/><Relationship Id="rId18" Type="http://schemas.openxmlformats.org/officeDocument/2006/relationships/image" Target="../media/image487.emf"/><Relationship Id="rId39" Type="http://schemas.openxmlformats.org/officeDocument/2006/relationships/image" Target="../media/image508.emf"/><Relationship Id="rId34" Type="http://schemas.openxmlformats.org/officeDocument/2006/relationships/image" Target="../media/image503.emf"/><Relationship Id="rId50" Type="http://schemas.openxmlformats.org/officeDocument/2006/relationships/image" Target="../media/image519.emf"/><Relationship Id="rId55" Type="http://schemas.openxmlformats.org/officeDocument/2006/relationships/image" Target="../media/image524.emf"/><Relationship Id="rId76" Type="http://schemas.openxmlformats.org/officeDocument/2006/relationships/image" Target="../media/image545.emf"/><Relationship Id="rId7" Type="http://schemas.openxmlformats.org/officeDocument/2006/relationships/image" Target="../media/image476.emf"/><Relationship Id="rId71" Type="http://schemas.openxmlformats.org/officeDocument/2006/relationships/image" Target="../media/image540.emf"/><Relationship Id="rId2" Type="http://schemas.openxmlformats.org/officeDocument/2006/relationships/notesSlide" Target="../notesSlides/notesSlide9.xml"/><Relationship Id="rId29" Type="http://schemas.openxmlformats.org/officeDocument/2006/relationships/image" Target="../media/image49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2017</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2017</a:t>
            </a:r>
            <a:endParaRPr lang="cs-CZ" sz="2400" b="0" dirty="0">
              <a:latin typeface="Times New Roman" pitchFamily="18" charset="0"/>
            </a:endParaRPr>
          </a:p>
        </p:txBody>
      </p:sp>
      <p:sp>
        <p:nvSpPr>
          <p:cNvPr id="23" name="Rectangle 1339"/>
          <p:cNvSpPr>
            <a:spLocks noChangeArrowheads="1"/>
          </p:cNvSpPr>
          <p:nvPr/>
        </p:nvSpPr>
        <p:spPr bwMode="auto">
          <a:xfrm>
            <a:off x="143992"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575900"/>
            <a:ext cx="4437183" cy="4500000"/>
          </a:xfrm>
          <a:prstGeom prst="rect">
            <a:avLst/>
          </a:prstGeom>
          <a:pattFill prst="openDmnd">
            <a:fgClr>
              <a:srgbClr val="CCFF33"/>
            </a:fgClr>
            <a:bgClr>
              <a:schemeClr val="bg1"/>
            </a:bgClr>
          </a:pattFill>
          <a:ln w="28575">
            <a:solidFill>
              <a:srgbClr val="008000"/>
            </a:solidFill>
            <a:miter lim="800000"/>
            <a:headEnd/>
            <a:tailEnd/>
          </a:ln>
        </p:spPr>
        <p:txBody>
          <a:bodyPr lIns="91425" tIns="45713" rIns="91425" bIns="45713"/>
          <a:lstStyle/>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FORNAXA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Ahlfit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Izolace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2000" dirty="0" err="1"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Průmstav</a:t>
            </a: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rPr>
              <a:t>D</a:t>
            </a:r>
            <a:r>
              <a:rPr lang="en-GB" sz="2000" dirty="0">
                <a:solidFill>
                  <a:srgbClr val="333399"/>
                </a:solidFill>
                <a:effectLst>
                  <a:outerShdw blurRad="38100" dist="38100" dir="2700000" algn="tl">
                    <a:srgbClr val="000000">
                      <a:alpha val="43137"/>
                    </a:srgbClr>
                  </a:outerShdw>
                </a:effectLst>
                <a:latin typeface="Century Gothic" pitchFamily="34" charset="0"/>
              </a:rPr>
              <a:t>EKRA Industrial s.r.o. </a:t>
            </a:r>
            <a:endParaRPr lang="cs-CZ" sz="2000" dirty="0">
              <a:solidFill>
                <a:srgbClr val="333399"/>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INDUSTRIAL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1800" dirty="0">
              <a:solidFill>
                <a:srgbClr val="333399"/>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86578" y="4508335"/>
            <a:ext cx="4866526" cy="2238287"/>
          </a:xfrm>
          <a:prstGeom prst="rect">
            <a:avLst/>
          </a:prstGeom>
          <a:blipFill>
            <a:blip r:embed="rId6"/>
            <a:stretch>
              <a:fillRect/>
            </a:stretch>
          </a:blipFill>
          <a:ln w="88900" cap="rnd" cmpd="sng">
            <a:gradFill>
              <a:gsLst>
                <a:gs pos="0">
                  <a:srgbClr val="1E9A56"/>
                </a:gs>
                <a:gs pos="69000">
                  <a:srgbClr val="6600FF"/>
                </a:gs>
                <a:gs pos="83000">
                  <a:schemeClr val="accent3">
                    <a:lumMod val="75000"/>
                  </a:schemeClr>
                </a:gs>
                <a:gs pos="100000">
                  <a:schemeClr val="accent1">
                    <a:lumMod val="30000"/>
                    <a:lumOff val="70000"/>
                  </a:schemeClr>
                </a:gs>
              </a:gsLst>
              <a:lin ang="5400000" scaled="1"/>
            </a:gra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2800" smtClean="0">
                <a:ln w="28575" cap="rnd" cmpd="dbl">
                  <a:solidFill>
                    <a:srgbClr val="FF3399"/>
                  </a:solidFill>
                  <a:bevel/>
                </a:ln>
                <a:solidFill>
                  <a:srgbClr val="FFFF66"/>
                </a:solidFill>
                <a:effectLst>
                  <a:outerShdw blurRad="38100" dist="38100" dir="2700000" algn="tl">
                    <a:srgbClr val="000000">
                      <a:alpha val="43137"/>
                    </a:srgbClr>
                  </a:outerShdw>
                </a:effectLst>
                <a:latin typeface="Algerian" panose="04020705040A02060702" pitchFamily="82" charset="0"/>
                <a:ea typeface="Gungsuh" pitchFamily="18" charset="-127"/>
                <a:cs typeface="Arial" panose="020B0604020202020204" pitchFamily="34" charset="0"/>
              </a:rPr>
              <a:t>5.</a:t>
            </a:r>
            <a:endParaRPr lang="cs-CZ" sz="2800" dirty="0" smtClean="0">
              <a:ln w="28575" cap="rnd" cmpd="dbl">
                <a:solidFill>
                  <a:srgbClr val="FF3399"/>
                </a:solidFill>
                <a:bevel/>
              </a:ln>
              <a:solidFill>
                <a:srgbClr val="FFFF66"/>
              </a:solidFill>
              <a:effectLst>
                <a:outerShdw blurRad="38100" dist="38100" dir="2700000" algn="tl">
                  <a:srgbClr val="000000">
                    <a:alpha val="43137"/>
                  </a:srgbClr>
                </a:outerShdw>
              </a:effectLst>
              <a:latin typeface="Algerian" panose="04020705040A02060702" pitchFamily="82" charset="0"/>
              <a:ea typeface="Gungsuh" pitchFamily="18" charset="-127"/>
              <a:cs typeface="Arial" panose="020B0604020202020204" pitchFamily="34" charset="0"/>
            </a:endParaRPr>
          </a:p>
          <a:p>
            <a:pPr algn="ctr" eaLnBrk="0" hangingPunct="0">
              <a:defRPr/>
            </a:pPr>
            <a:r>
              <a:rPr lang="cs-CZ" sz="5400" b="0" dirty="0" smtClean="0">
                <a:ln w="38100" cap="rnd" cmpd="dbl">
                  <a:solidFill>
                    <a:srgbClr val="FF3399"/>
                  </a:solidFill>
                  <a:bevel/>
                </a:ln>
                <a:solidFill>
                  <a:srgbClr val="FFFF66"/>
                </a:solidFill>
                <a:effectLst>
                  <a:outerShdw blurRad="38100" dist="38100" dir="2700000" algn="tl">
                    <a:srgbClr val="000000">
                      <a:alpha val="43137"/>
                    </a:srgbClr>
                  </a:outerShdw>
                </a:effectLst>
                <a:latin typeface="Algerian" panose="04020705040A02060702" pitchFamily="82" charset="0"/>
                <a:ea typeface="Gungsuh" pitchFamily="18" charset="-127"/>
                <a:cs typeface="Arial" panose="020B0604020202020204" pitchFamily="34" charset="0"/>
              </a:rPr>
              <a:t>fotbalový klub Bílina</a:t>
            </a:r>
            <a:endParaRPr lang="cs-CZ" sz="4800" b="0" dirty="0" smtClean="0">
              <a:ln w="38100" cap="rnd" cmpd="dbl">
                <a:solidFill>
                  <a:srgbClr val="FF3399"/>
                </a:solidFill>
                <a:bevel/>
              </a:ln>
              <a:solidFill>
                <a:srgbClr val="FFFF66"/>
              </a:solidFill>
              <a:effectLst>
                <a:outerShdw blurRad="38100" dist="38100" dir="2700000" algn="tl">
                  <a:srgbClr val="000000">
                    <a:alpha val="43137"/>
                  </a:srgbClr>
                </a:outerShdw>
              </a:effectLst>
              <a:latin typeface="Algerian" panose="04020705040A02060702" pitchFamily="82" charset="0"/>
              <a:ea typeface="Gungsuh" pitchFamily="18" charset="-127"/>
              <a:cs typeface="Arial" panose="020B0604020202020204" pitchFamily="34" charset="0"/>
            </a:endParaRPr>
          </a:p>
        </p:txBody>
      </p:sp>
      <p:sp>
        <p:nvSpPr>
          <p:cNvPr id="27" name="TextovéPole 26"/>
          <p:cNvSpPr txBox="1"/>
          <p:nvPr/>
        </p:nvSpPr>
        <p:spPr>
          <a:xfrm>
            <a:off x="5286030" y="2575900"/>
            <a:ext cx="4867074" cy="1691672"/>
          </a:xfrm>
          <a:prstGeom prst="rect">
            <a:avLst/>
          </a:prstGeom>
          <a:blipFill>
            <a:blip r:embed="rId7"/>
            <a:tile tx="0" ty="0" sx="100000" sy="100000" flip="none" algn="tl"/>
          </a:blipFill>
          <a:ln w="76200" cap="rnd" cmpd="sng">
            <a:solidFill>
              <a:srgbClr val="E8D6A2"/>
            </a:solidFill>
            <a:prstDash val="sysDot"/>
            <a:miter lim="800000"/>
          </a:ln>
          <a:effectLst>
            <a:glow rad="101600">
              <a:srgbClr val="FFFF66">
                <a:alpha val="40000"/>
              </a:srgbClr>
            </a:glow>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4000" dirty="0" smtClean="0">
                <a:ln w="38100">
                  <a:noFill/>
                </a:ln>
                <a:solidFill>
                  <a:srgbClr val="008000"/>
                </a:solidFill>
                <a:effectLst>
                  <a:reflection endPos="0" dist="50800" dir="5400000" sy="-100000" algn="bl" rotWithShape="0"/>
                </a:effectLst>
                <a:latin typeface="Georgia" panose="02040502050405020303" pitchFamily="18" charset="0"/>
                <a:ea typeface="FangSong" pitchFamily="49" charset="-122"/>
                <a:cs typeface="Arial" panose="020B0604020202020204" pitchFamily="34" charset="0"/>
              </a:rPr>
              <a:t>7.10.2017 sobota    </a:t>
            </a:r>
          </a:p>
          <a:p>
            <a:pPr algn="ctr"/>
            <a:r>
              <a:rPr lang="cs-CZ" sz="4000" dirty="0" smtClean="0">
                <a:ln w="38100">
                  <a:noFill/>
                </a:ln>
                <a:solidFill>
                  <a:srgbClr val="008000"/>
                </a:solidFill>
                <a:effectLst>
                  <a:reflection endPos="0" dist="50800" dir="5400000" sy="-100000" algn="bl" rotWithShape="0"/>
                </a:effectLst>
                <a:latin typeface="Georgia" panose="02040502050405020303" pitchFamily="18" charset="0"/>
                <a:ea typeface="FangSong" pitchFamily="49" charset="-122"/>
                <a:cs typeface="Arial" panose="020B0604020202020204" pitchFamily="34" charset="0"/>
              </a:rPr>
              <a:t>10:15 hod  9. kolo</a:t>
            </a:r>
          </a:p>
        </p:txBody>
      </p:sp>
      <p:sp>
        <p:nvSpPr>
          <p:cNvPr id="28" name="AutoShape 3" descr="ů§"/>
          <p:cNvSpPr>
            <a:spLocks noChangeArrowheads="1"/>
          </p:cNvSpPr>
          <p:nvPr/>
        </p:nvSpPr>
        <p:spPr bwMode="auto">
          <a:xfrm>
            <a:off x="5286030" y="74422"/>
            <a:ext cx="4867074" cy="1116000"/>
          </a:xfrm>
          <a:prstGeom prst="flowChartAlternateProcess">
            <a:avLst/>
          </a:prstGeom>
          <a:solidFill>
            <a:srgbClr val="66FF99"/>
          </a:solidFill>
          <a:ln w="57150" cap="flat" cmpd="sng">
            <a:solidFill>
              <a:srgbClr val="993366">
                <a:alpha val="98000"/>
              </a:srgbClr>
            </a:solidFill>
            <a:prstDash val="lgDashDotDot"/>
            <a:bevel/>
            <a:headEnd/>
            <a:tailEnd/>
          </a:ln>
          <a:effectLst/>
          <a:scene3d>
            <a:camera prst="orthographicFront"/>
            <a:lightRig rig="threePt" dir="t"/>
          </a:scene3d>
          <a:sp3d>
            <a:bevelT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rgbClr val="FFFF00"/>
                  </a:solidFill>
                  <a:miter lim="800000"/>
                </a:ln>
                <a:latin typeface="Khmer UI" pitchFamily="34" charset="0"/>
                <a:cs typeface="Khmer UI" pitchFamily="34" charset="0"/>
              </a:rPr>
              <a:t> </a:t>
            </a:r>
            <a:r>
              <a:rPr lang="cs-CZ" sz="2000" dirty="0">
                <a:ln w="38100" cap="rnd">
                  <a:solidFill>
                    <a:schemeClr val="bg1"/>
                  </a:solidFill>
                  <a:miter lim="800000"/>
                </a:ln>
                <a:pattFill prst="sphere">
                  <a:fgClr>
                    <a:srgbClr val="FFFF00"/>
                  </a:fgClr>
                  <a:bgClr>
                    <a:schemeClr val="bg1"/>
                  </a:bgClr>
                </a:pattFill>
                <a:effectLst>
                  <a:outerShdw blurRad="50800" dist="38100" dir="5400000" algn="t" rotWithShape="0">
                    <a:prstClr val="black">
                      <a:alpha val="40000"/>
                    </a:prstClr>
                  </a:outerShdw>
                </a:effectLst>
                <a:latin typeface="Wide Latin" panose="020A0A07050505020404" pitchFamily="18" charset="0"/>
                <a:ea typeface="SimHei" pitchFamily="49" charset="-122"/>
                <a:cs typeface="Arial" panose="020B0604020202020204" pitchFamily="34" charset="0"/>
              </a:rPr>
              <a:t>Fotbalový </a:t>
            </a:r>
            <a:r>
              <a:rPr lang="cs-CZ" sz="2000" dirty="0" smtClean="0">
                <a:ln w="38100" cap="rnd">
                  <a:solidFill>
                    <a:schemeClr val="bg1"/>
                  </a:solidFill>
                  <a:miter lim="800000"/>
                </a:ln>
                <a:pattFill prst="sphere">
                  <a:fgClr>
                    <a:srgbClr val="FFFF00"/>
                  </a:fgClr>
                  <a:bgClr>
                    <a:schemeClr val="bg1"/>
                  </a:bgClr>
                </a:pattFill>
                <a:effectLst>
                  <a:outerShdw blurRad="50800" dist="38100" dir="5400000" algn="t" rotWithShape="0">
                    <a:prstClr val="black">
                      <a:alpha val="40000"/>
                    </a:prstClr>
                  </a:outerShdw>
                </a:effectLst>
                <a:latin typeface="Wide Latin" panose="020A0A07050505020404" pitchFamily="18" charset="0"/>
                <a:ea typeface="SimHei" pitchFamily="49" charset="-122"/>
                <a:cs typeface="Arial" panose="020B0604020202020204" pitchFamily="34" charset="0"/>
              </a:rPr>
              <a:t>zpravodaj</a:t>
            </a:r>
            <a:endParaRPr lang="cs-CZ" sz="2000" dirty="0">
              <a:ln w="38100" cap="rnd">
                <a:solidFill>
                  <a:schemeClr val="bg1"/>
                </a:solidFill>
                <a:miter lim="800000"/>
              </a:ln>
              <a:pattFill prst="sphere">
                <a:fgClr>
                  <a:srgbClr val="FFFF00"/>
                </a:fgClr>
                <a:bgClr>
                  <a:schemeClr val="bg1"/>
                </a:bgClr>
              </a:pattFill>
              <a:effectLst>
                <a:outerShdw blurRad="50800" dist="38100" dir="5400000" algn="t" rotWithShape="0">
                  <a:prstClr val="black">
                    <a:alpha val="40000"/>
                  </a:prstClr>
                </a:outerShdw>
              </a:effectLst>
              <a:latin typeface="Wide Latin" panose="020A0A07050505020404" pitchFamily="18" charset="0"/>
              <a:ea typeface="SimHei" pitchFamily="49" charset="-122"/>
              <a:cs typeface="Arial" panose="020B0604020202020204" pitchFamily="34" charset="0"/>
            </a:endParaRPr>
          </a:p>
          <a:p>
            <a:pPr algn="ctr" eaLnBrk="0" hangingPunct="0">
              <a:defRPr/>
            </a:pPr>
            <a:r>
              <a:rPr lang="cs-CZ" sz="3200" dirty="0">
                <a:ln w="38100" cap="rnd">
                  <a:solidFill>
                    <a:schemeClr val="bg1"/>
                  </a:solidFill>
                  <a:miter lim="800000"/>
                </a:ln>
                <a:pattFill prst="sphere">
                  <a:fgClr>
                    <a:srgbClr val="FFFF00"/>
                  </a:fgClr>
                  <a:bgClr>
                    <a:schemeClr val="bg1"/>
                  </a:bgClr>
                </a:pattFill>
                <a:effectLst>
                  <a:outerShdw blurRad="50800" dist="38100" dir="5400000" algn="t" rotWithShape="0">
                    <a:prstClr val="black">
                      <a:alpha val="40000"/>
                    </a:prstClr>
                  </a:outerShdw>
                </a:effectLst>
                <a:latin typeface="Wide Latin" panose="020A0A07050505020404" pitchFamily="18" charset="0"/>
                <a:ea typeface="SimHei" pitchFamily="49" charset="-122"/>
                <a:cs typeface="Arial" panose="020B0604020202020204" pitchFamily="34" charset="0"/>
              </a:rPr>
              <a:t>SK </a:t>
            </a:r>
            <a:r>
              <a:rPr lang="cs-CZ" sz="3200" dirty="0" smtClean="0">
                <a:ln w="38100" cap="rnd">
                  <a:solidFill>
                    <a:schemeClr val="bg1"/>
                  </a:solidFill>
                  <a:miter lim="800000"/>
                </a:ln>
                <a:pattFill prst="sphere">
                  <a:fgClr>
                    <a:srgbClr val="FFFF00"/>
                  </a:fgClr>
                  <a:bgClr>
                    <a:schemeClr val="bg1"/>
                  </a:bgClr>
                </a:pattFill>
                <a:effectLst>
                  <a:outerShdw blurRad="50800" dist="38100" dir="5400000" algn="t" rotWithShape="0">
                    <a:prstClr val="black">
                      <a:alpha val="40000"/>
                    </a:prstClr>
                  </a:outerShdw>
                </a:effectLst>
                <a:latin typeface="Wide Latin" panose="020A0A07050505020404" pitchFamily="18" charset="0"/>
                <a:ea typeface="SimHei" pitchFamily="49" charset="-122"/>
                <a:cs typeface="Arial" panose="020B0604020202020204" pitchFamily="34" charset="0"/>
              </a:rPr>
              <a:t>Štětí, z.s.</a:t>
            </a:r>
            <a:endParaRPr lang="cs-CZ" sz="3200" dirty="0">
              <a:ln w="38100" cap="rnd">
                <a:solidFill>
                  <a:schemeClr val="bg1"/>
                </a:solidFill>
                <a:miter lim="800000"/>
              </a:ln>
              <a:pattFill prst="sphere">
                <a:fgClr>
                  <a:srgbClr val="FFFF00"/>
                </a:fgClr>
                <a:bgClr>
                  <a:schemeClr val="bg1"/>
                </a:bgClr>
              </a:pattFill>
              <a:effectLst>
                <a:outerShdw blurRad="50800" dist="38100" dir="5400000" algn="t" rotWithShape="0">
                  <a:prstClr val="black">
                    <a:alpha val="40000"/>
                  </a:prstClr>
                </a:outerShdw>
              </a:effectLst>
              <a:latin typeface="Wide Latin" panose="020A0A07050505020404" pitchFamily="18" charset="0"/>
              <a:ea typeface="SimHei" pitchFamily="49" charset="-122"/>
              <a:cs typeface="Arial" panose="020B0604020202020204" pitchFamily="34" charset="0"/>
            </a:endParaRPr>
          </a:p>
        </p:txBody>
      </p:sp>
      <p:sp>
        <p:nvSpPr>
          <p:cNvPr id="32" name="TextovéPole 31"/>
          <p:cNvSpPr txBox="1"/>
          <p:nvPr/>
        </p:nvSpPr>
        <p:spPr>
          <a:xfrm>
            <a:off x="5358578" y="1330233"/>
            <a:ext cx="4866534" cy="1067403"/>
          </a:xfrm>
          <a:prstGeom prst="rect">
            <a:avLst/>
          </a:prstGeom>
          <a:blipFill>
            <a:blip r:embed="rId8"/>
            <a:stretch>
              <a:fillRect/>
            </a:stretch>
          </a:blipFill>
          <a:ln w="57150" cmpd="sng">
            <a:solidFill>
              <a:srgbClr val="1E9A56"/>
            </a:solidFill>
            <a:prstDash val="solid"/>
            <a:miter lim="800000"/>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200" dirty="0" smtClean="0">
                <a:ln w="25400" cap="sq">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prstDash val="solid"/>
                  <a:miter lim="800000"/>
                </a:ln>
                <a:solidFill>
                  <a:srgbClr val="339966"/>
                </a:solidFill>
                <a:effectLst>
                  <a:outerShdw blurRad="50800" dist="241300" dir="2700000" algn="tl" rotWithShape="0">
                    <a:srgbClr val="FFFF00">
                      <a:alpha val="40000"/>
                    </a:srgbClr>
                  </a:outerShdw>
                </a:effectLst>
                <a:latin typeface="Kristen ITC" panose="03050502040202030202" pitchFamily="66" charset="0"/>
                <a:ea typeface="PMingLiU" panose="02020500000000000000" pitchFamily="18" charset="-120"/>
                <a:cs typeface="Arial" panose="020B0604020202020204" pitchFamily="34" charset="0"/>
              </a:rPr>
              <a:t>Sezóna 2017/2018</a:t>
            </a:r>
          </a:p>
          <a:p>
            <a:pPr algn="ctr"/>
            <a:r>
              <a:rPr lang="cs-CZ" sz="3200" dirty="0" smtClean="0">
                <a:ln w="25400" cap="sq">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prstDash val="solid"/>
                  <a:miter lim="800000"/>
                </a:ln>
                <a:solidFill>
                  <a:srgbClr val="339966"/>
                </a:solidFill>
                <a:effectLst>
                  <a:outerShdw blurRad="50800" dist="241300" dir="2700000" algn="tl" rotWithShape="0">
                    <a:srgbClr val="FFFF00">
                      <a:alpha val="40000"/>
                    </a:srgbClr>
                  </a:outerShdw>
                </a:effectLst>
                <a:latin typeface="Kristen ITC" panose="03050502040202030202" pitchFamily="66" charset="0"/>
                <a:ea typeface="PMingLiU" panose="02020500000000000000" pitchFamily="18" charset="-120"/>
                <a:cs typeface="Arial" panose="020B0604020202020204" pitchFamily="34" charset="0"/>
              </a:rPr>
              <a:t>Ústecký přebor Podzim</a:t>
            </a:r>
          </a:p>
        </p:txBody>
      </p:sp>
      <p:sp>
        <p:nvSpPr>
          <p:cNvPr id="14" name="TextovéPole 13"/>
          <p:cNvSpPr txBox="1">
            <a:spLocks noChangeArrowheads="1"/>
          </p:cNvSpPr>
          <p:nvPr/>
        </p:nvSpPr>
        <p:spPr bwMode="auto">
          <a:xfrm>
            <a:off x="5358578" y="6949565"/>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pic>
        <p:nvPicPr>
          <p:cNvPr id="18" name="Picture 2"/>
          <p:cNvPicPr>
            <a:picLocks noChangeAspect="1" noChangeArrowheads="1"/>
          </p:cNvPicPr>
          <p:nvPr/>
        </p:nvPicPr>
        <p:blipFill>
          <a:blip r:embed="rId9" cstate="print"/>
          <a:srcRect/>
          <a:stretch>
            <a:fillRect/>
          </a:stretch>
        </p:blipFill>
        <p:spPr bwMode="auto">
          <a:xfrm>
            <a:off x="5596279" y="4627668"/>
            <a:ext cx="524377" cy="504000"/>
          </a:xfrm>
          <a:prstGeom prst="rect">
            <a:avLst/>
          </a:prstGeom>
          <a:noFill/>
          <a:ln w="41275">
            <a:noFill/>
            <a:miter lim="800000"/>
            <a:headEnd/>
            <a:tailEnd/>
          </a:ln>
        </p:spPr>
      </p:pic>
      <p:pic>
        <p:nvPicPr>
          <p:cNvPr id="15" name="Obrázek 14"/>
          <p:cNvPicPr>
            <a:picLocks noChangeAspect="1"/>
          </p:cNvPicPr>
          <p:nvPr/>
        </p:nvPicPr>
        <p:blipFill>
          <a:blip r:embed="rId10"/>
          <a:stretch>
            <a:fillRect/>
          </a:stretch>
        </p:blipFill>
        <p:spPr>
          <a:xfrm>
            <a:off x="9109040" y="4627612"/>
            <a:ext cx="468000" cy="46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
        <p:nvSpPr>
          <p:cNvPr id="3" name="Obdélník 2"/>
          <p:cNvSpPr/>
          <p:nvPr/>
        </p:nvSpPr>
        <p:spPr>
          <a:xfrm>
            <a:off x="0" y="594427"/>
            <a:ext cx="4824512" cy="6337441"/>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překopnutím branky. Dvě minuty chyběly do konce poločasu, když si za obranu Kadaně zaběhla poslední podzimní posila Štětí David </a:t>
            </a:r>
            <a:r>
              <a:rPr lang="cs-CZ" sz="1000" b="0" dirty="0" err="1">
                <a:latin typeface="Arial" panose="020B0604020202020204" pitchFamily="34" charset="0"/>
                <a:ea typeface="Calibri" panose="020F0502020204030204" pitchFamily="34" charset="0"/>
                <a:cs typeface="Arial" panose="020B0604020202020204" pitchFamily="34" charset="0"/>
              </a:rPr>
              <a:t>Šraga</a:t>
            </a:r>
            <a:r>
              <a:rPr lang="cs-CZ" sz="1000" b="0" dirty="0">
                <a:latin typeface="Arial" panose="020B0604020202020204" pitchFamily="34" charset="0"/>
                <a:ea typeface="Calibri" panose="020F0502020204030204" pitchFamily="34" charset="0"/>
                <a:cs typeface="Arial" panose="020B0604020202020204" pitchFamily="34" charset="0"/>
              </a:rPr>
              <a:t>, ale míč mu na levou nohu podle představ nesedl. Byla to ale naše největší příležitost za prvních pětačtyřicet minut. Brzo po změně stran se přes </a:t>
            </a:r>
            <a:r>
              <a:rPr lang="cs-CZ" sz="1000" b="0" dirty="0" err="1">
                <a:latin typeface="Arial" panose="020B0604020202020204" pitchFamily="34" charset="0"/>
                <a:ea typeface="Calibri" panose="020F0502020204030204" pitchFamily="34" charset="0"/>
                <a:cs typeface="Arial" panose="020B0604020202020204" pitchFamily="34" charset="0"/>
              </a:rPr>
              <a:t>Ransdorfa</a:t>
            </a:r>
            <a:r>
              <a:rPr lang="cs-CZ" sz="1000" b="0" dirty="0">
                <a:latin typeface="Arial" panose="020B0604020202020204" pitchFamily="34" charset="0"/>
                <a:ea typeface="Calibri" panose="020F0502020204030204" pitchFamily="34" charset="0"/>
                <a:cs typeface="Arial" panose="020B0604020202020204" pitchFamily="34" charset="0"/>
              </a:rPr>
              <a:t> prosadil kapitán domácích Vít Karban a ještě, že byl Gabriel v brance připraven. Srazil míč na roh. Po něm následoval rychlý protiútok, po kterém  se tlačil k míči </a:t>
            </a:r>
            <a:r>
              <a:rPr lang="cs-CZ" sz="1000" b="0" dirty="0" err="1">
                <a:latin typeface="Arial" panose="020B0604020202020204" pitchFamily="34" charset="0"/>
                <a:ea typeface="Calibri" panose="020F0502020204030204" pitchFamily="34" charset="0"/>
                <a:cs typeface="Arial" panose="020B0604020202020204" pitchFamily="34" charset="0"/>
              </a:rPr>
              <a:t>Šraga</a:t>
            </a:r>
            <a:r>
              <a:rPr lang="cs-CZ" sz="1000" b="0" dirty="0">
                <a:latin typeface="Arial" panose="020B0604020202020204" pitchFamily="34" charset="0"/>
                <a:ea typeface="Calibri" panose="020F0502020204030204" pitchFamily="34" charset="0"/>
                <a:cs typeface="Arial" panose="020B0604020202020204" pitchFamily="34" charset="0"/>
              </a:rPr>
              <a:t>, ale jeden z obránců stačil ještě odkopnout na roh. V 55. minutě byl blízko šestnáctky soupeře poslán k zemi Vacek. Dle rozhodčího to bylo dle pravidel, ale bolelo to hodně. Jinak rozhodčí podal výborný výkon a nezbývá než chválit. Postupně jsme získávali stále větší převahu a v 60. minutě jsme byli hodně blízko vedoucí branky. Vacek přihrál </a:t>
            </a:r>
            <a:r>
              <a:rPr lang="cs-CZ" sz="1000" b="0" dirty="0" err="1">
                <a:latin typeface="Arial" panose="020B0604020202020204" pitchFamily="34" charset="0"/>
                <a:ea typeface="Calibri" panose="020F0502020204030204" pitchFamily="34" charset="0"/>
                <a:cs typeface="Arial" panose="020B0604020202020204" pitchFamily="34" charset="0"/>
              </a:rPr>
              <a:t>Šragovi</a:t>
            </a:r>
            <a:r>
              <a:rPr lang="cs-CZ" sz="1000" b="0" dirty="0">
                <a:latin typeface="Arial" panose="020B0604020202020204" pitchFamily="34" charset="0"/>
                <a:ea typeface="Calibri" panose="020F0502020204030204" pitchFamily="34" charset="0"/>
                <a:cs typeface="Arial" panose="020B0604020202020204" pitchFamily="34" charset="0"/>
              </a:rPr>
              <a:t> a novic v našem dresu trefil stojnou nohu stálice v brance hostů Vladimíra </a:t>
            </a:r>
            <a:r>
              <a:rPr lang="cs-CZ" sz="1000" b="0" dirty="0" err="1">
                <a:latin typeface="Arial" panose="020B0604020202020204" pitchFamily="34" charset="0"/>
                <a:ea typeface="Calibri" panose="020F0502020204030204" pitchFamily="34" charset="0"/>
                <a:cs typeface="Arial" panose="020B0604020202020204" pitchFamily="34" charset="0"/>
              </a:rPr>
              <a:t>Turánka</a:t>
            </a:r>
            <a:r>
              <a:rPr lang="cs-CZ" sz="1000" b="0" dirty="0">
                <a:latin typeface="Arial" panose="020B0604020202020204" pitchFamily="34" charset="0"/>
                <a:ea typeface="Calibri" panose="020F0502020204030204" pitchFamily="34" charset="0"/>
                <a:cs typeface="Arial" panose="020B0604020202020204" pitchFamily="34" charset="0"/>
              </a:rPr>
              <a:t>. Skórovat mohl i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ale levačka nepatří k jeho lepším nohám. Domácí, kteří se už více věnovali bránění, vyrazili dopředu 16 minut před koncem a proti krásné střele z velké dálky se musel vrhnout Gabriel a míč vyrazit aspoň na roh. Obraz posledních 15 minut obsahoval naši snahou strhnout vítězství na naši stranu. Kopali jsme 3 rohy, se kterými si brankář nebo obrana snadno poradila. A tak  největší šance celého zápasu přišla v 90. minutě. V ní se ocitl Vláďa </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Úplně sám před brankářem míč trefil tak nešťastně, že  skončil snad 2 metry nad brankou.  Gól jsme letos poprvé v zápase nevstřelili. Nedala ho ani Kadaň, a tak přišly po výsledku 0:0 na řadu penalty.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Začínal náš tým.  František Svoboda proměnil. 1:0. Míč si vzal domácí Nový, ale Gabriel věděl kam se vrhnout. Vyrazil a stále jsme vedli 1:0. Na řadu přišel Stejskal, ale i toho </a:t>
            </a:r>
            <a:r>
              <a:rPr lang="cs-CZ" sz="1000" b="0" dirty="0" err="1">
                <a:latin typeface="Arial" panose="020B0604020202020204" pitchFamily="34" charset="0"/>
                <a:ea typeface="Calibri" panose="020F0502020204030204" pitchFamily="34" charset="0"/>
                <a:cs typeface="Arial" panose="020B0604020202020204" pitchFamily="34" charset="0"/>
              </a:rPr>
              <a:t>Turánek</a:t>
            </a:r>
            <a:r>
              <a:rPr lang="cs-CZ" sz="1000" b="0" dirty="0">
                <a:latin typeface="Arial" panose="020B0604020202020204" pitchFamily="34" charset="0"/>
                <a:ea typeface="Calibri" panose="020F0502020204030204" pitchFamily="34" charset="0"/>
                <a:cs typeface="Arial" panose="020B0604020202020204" pitchFamily="34" charset="0"/>
              </a:rPr>
              <a:t> vychytal. Srovnat na 1:1 po 2. sérii mohl </a:t>
            </a:r>
            <a:r>
              <a:rPr lang="cs-CZ" sz="1000" b="0" dirty="0" err="1">
                <a:latin typeface="Arial" panose="020B0604020202020204" pitchFamily="34" charset="0"/>
                <a:ea typeface="Calibri" panose="020F0502020204030204" pitchFamily="34" charset="0"/>
                <a:cs typeface="Arial" panose="020B0604020202020204" pitchFamily="34" charset="0"/>
              </a:rPr>
              <a:t>Kiliján</a:t>
            </a:r>
            <a:r>
              <a:rPr lang="cs-CZ" sz="1000" b="0" dirty="0">
                <a:latin typeface="Arial" panose="020B0604020202020204" pitchFamily="34" charset="0"/>
                <a:ea typeface="Calibri" panose="020F0502020204030204" pitchFamily="34" charset="0"/>
                <a:cs typeface="Arial" panose="020B0604020202020204" pitchFamily="34" charset="0"/>
              </a:rPr>
              <a:t>, ale ani on se neradoval. Gabriel byl i podruhé úspěšný. Třetí sérii zahajoval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Nezalekl se a poslal Štětí do vedení 2:0.  Napodobil ho Kolář a snížil na 1:2. Čtvrté pokusy zahajoval </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Turánek</a:t>
            </a:r>
            <a:r>
              <a:rPr lang="cs-CZ" sz="1000" b="0" dirty="0">
                <a:latin typeface="Arial" panose="020B0604020202020204" pitchFamily="34" charset="0"/>
                <a:ea typeface="Calibri" panose="020F0502020204030204" pitchFamily="34" charset="0"/>
                <a:cs typeface="Arial" panose="020B0604020202020204" pitchFamily="34" charset="0"/>
              </a:rPr>
              <a:t> v brance si hezky počkal a s jeho pokusem si poradil. Na řadu přišel hráč domácích, který mohl vyrovnat na 2:2, a také se mu to povedlo. Ke slovu přišla pátá série. Zahájil ji ten nejzkušenější Jirka Vacek  a nemýlil se. 3:2 pro Štětí. Damoklův meč visel nad Tomášem Janošíkem. Musel dát. To věděl i Gabriel v brance, nenechal se rozhodit a úspěšně penaltu zlikvidoval.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F.Svoboda</a:t>
            </a:r>
            <a:r>
              <a:rPr lang="cs-CZ" sz="1000" b="0" dirty="0">
                <a:latin typeface="Arial" panose="020B0604020202020204" pitchFamily="34" charset="0"/>
                <a:ea typeface="Calibri" panose="020F0502020204030204" pitchFamily="34" charset="0"/>
                <a:cs typeface="Arial" panose="020B0604020202020204" pitchFamily="34" charset="0"/>
              </a:rPr>
              <a:t>, Mencl-Křtěn(58.Poráč) Stejskal,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a:t>
            </a:r>
            <a:r>
              <a:rPr lang="cs-CZ" sz="1000" b="0" dirty="0" err="1" smtClean="0">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Vacek, </a:t>
            </a:r>
            <a:r>
              <a:rPr lang="cs-CZ" sz="1000" b="0" dirty="0" smtClean="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Šraga</a:t>
            </a:r>
            <a:r>
              <a:rPr lang="cs-CZ" sz="1000" b="0" dirty="0">
                <a:latin typeface="Arial" panose="020B0604020202020204" pitchFamily="34" charset="0"/>
                <a:ea typeface="Calibri" panose="020F0502020204030204" pitchFamily="34" charset="0"/>
                <a:cs typeface="Arial" panose="020B0604020202020204" pitchFamily="34" charset="0"/>
              </a:rPr>
              <a:t>(83. Beruška)-Slavík</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Balaštík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M.Svoboda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J.Havner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Masér: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K.Zavřel</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Rozhodčí: </a:t>
            </a:r>
            <a:r>
              <a:rPr lang="cs-CZ" sz="1000" b="0" dirty="0" err="1">
                <a:latin typeface="Arial" panose="020B0604020202020204" pitchFamily="34" charset="0"/>
                <a:ea typeface="Calibri" panose="020F0502020204030204" pitchFamily="34" charset="0"/>
                <a:cs typeface="Arial" panose="020B0604020202020204" pitchFamily="34" charset="0"/>
              </a:rPr>
              <a:t>P.Kolátor-T.Doubek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L.Mollinger</a:t>
            </a:r>
            <a:r>
              <a:rPr lang="cs-CZ" sz="1000" b="0" dirty="0">
                <a:latin typeface="Arial" panose="020B0604020202020204" pitchFamily="34" charset="0"/>
                <a:ea typeface="Calibri" panose="020F0502020204030204" pitchFamily="34" charset="0"/>
                <a:cs typeface="Arial" panose="020B0604020202020204" pitchFamily="34" charset="0"/>
              </a:rPr>
              <a:t>  Delegát: </a:t>
            </a:r>
            <a:r>
              <a:rPr lang="cs-CZ" sz="1000" b="0" dirty="0" err="1">
                <a:latin typeface="Arial" panose="020B0604020202020204" pitchFamily="34" charset="0"/>
                <a:ea typeface="Calibri" panose="020F0502020204030204" pitchFamily="34" charset="0"/>
                <a:cs typeface="Arial" panose="020B0604020202020204" pitchFamily="34" charset="0"/>
              </a:rPr>
              <a:t>P.Wenzl</a:t>
            </a:r>
            <a:r>
              <a:rPr lang="cs-CZ" sz="1000" b="0" dirty="0">
                <a:latin typeface="Arial" panose="020B0604020202020204" pitchFamily="34" charset="0"/>
                <a:ea typeface="Calibri" panose="020F0502020204030204" pitchFamily="34" charset="0"/>
                <a:cs typeface="Arial" panose="020B0604020202020204" pitchFamily="34" charset="0"/>
              </a:rPr>
              <a:t> </a:t>
            </a:r>
          </a:p>
        </p:txBody>
      </p:sp>
      <p:sp>
        <p:nvSpPr>
          <p:cNvPr id="4" name="TextovéPole 3"/>
          <p:cNvSpPr txBox="1"/>
          <p:nvPr/>
        </p:nvSpPr>
        <p:spPr>
          <a:xfrm>
            <a:off x="143992" y="214062"/>
            <a:ext cx="3240360" cy="307777"/>
          </a:xfrm>
          <a:prstGeom prst="rect">
            <a:avLst/>
          </a:prstGeom>
          <a:solidFill>
            <a:srgbClr val="CCECFF"/>
          </a:solidFill>
        </p:spPr>
        <p:txBody>
          <a:bodyPr wrap="square" rtlCol="0">
            <a:spAutoFit/>
          </a:bodyPr>
          <a:lstStyle/>
          <a:p>
            <a:pPr algn="ctr"/>
            <a:r>
              <a:rPr lang="cs-CZ" sz="1400" dirty="0" smtClean="0">
                <a:latin typeface="Arial Black" panose="020B0A04020102020204" pitchFamily="34" charset="0"/>
              </a:rPr>
              <a:t>Kadaň –Štětí 30.9.2017</a:t>
            </a:r>
          </a:p>
        </p:txBody>
      </p:sp>
      <p:graphicFrame>
        <p:nvGraphicFramePr>
          <p:cNvPr id="6" name="Tabulka 5"/>
          <p:cNvGraphicFramePr>
            <a:graphicFrameLocks noGrp="1"/>
          </p:cNvGraphicFramePr>
          <p:nvPr>
            <p:extLst>
              <p:ext uri="{D42A27DB-BD31-4B8C-83A1-F6EECF244321}">
                <p14:modId xmlns:p14="http://schemas.microsoft.com/office/powerpoint/2010/main" val="1159890354"/>
              </p:ext>
            </p:extLst>
          </p:nvPr>
        </p:nvGraphicFramePr>
        <p:xfrm>
          <a:off x="5553482" y="998984"/>
          <a:ext cx="4527615" cy="2476500"/>
        </p:xfrm>
        <a:graphic>
          <a:graphicData uri="http://schemas.openxmlformats.org/drawingml/2006/table">
            <a:tbl>
              <a:tblPr/>
              <a:tblGrid>
                <a:gridCol w="226215">
                  <a:extLst>
                    <a:ext uri="{9D8B030D-6E8A-4147-A177-3AD203B41FA5}">
                      <a16:colId xmlns:a16="http://schemas.microsoft.com/office/drawing/2014/main" val="2401160414"/>
                    </a:ext>
                  </a:extLst>
                </a:gridCol>
                <a:gridCol w="266135">
                  <a:extLst>
                    <a:ext uri="{9D8B030D-6E8A-4147-A177-3AD203B41FA5}">
                      <a16:colId xmlns:a16="http://schemas.microsoft.com/office/drawing/2014/main" val="624854978"/>
                    </a:ext>
                  </a:extLst>
                </a:gridCol>
                <a:gridCol w="1786428">
                  <a:extLst>
                    <a:ext uri="{9D8B030D-6E8A-4147-A177-3AD203B41FA5}">
                      <a16:colId xmlns:a16="http://schemas.microsoft.com/office/drawing/2014/main" val="3694021017"/>
                    </a:ext>
                  </a:extLst>
                </a:gridCol>
                <a:gridCol w="239521">
                  <a:extLst>
                    <a:ext uri="{9D8B030D-6E8A-4147-A177-3AD203B41FA5}">
                      <a16:colId xmlns:a16="http://schemas.microsoft.com/office/drawing/2014/main" val="1085748265"/>
                    </a:ext>
                  </a:extLst>
                </a:gridCol>
                <a:gridCol w="189621">
                  <a:extLst>
                    <a:ext uri="{9D8B030D-6E8A-4147-A177-3AD203B41FA5}">
                      <a16:colId xmlns:a16="http://schemas.microsoft.com/office/drawing/2014/main" val="2915485129"/>
                    </a:ext>
                  </a:extLst>
                </a:gridCol>
                <a:gridCol w="189621">
                  <a:extLst>
                    <a:ext uri="{9D8B030D-6E8A-4147-A177-3AD203B41FA5}">
                      <a16:colId xmlns:a16="http://schemas.microsoft.com/office/drawing/2014/main" val="4039903228"/>
                    </a:ext>
                  </a:extLst>
                </a:gridCol>
                <a:gridCol w="189621">
                  <a:extLst>
                    <a:ext uri="{9D8B030D-6E8A-4147-A177-3AD203B41FA5}">
                      <a16:colId xmlns:a16="http://schemas.microsoft.com/office/drawing/2014/main" val="1281140403"/>
                    </a:ext>
                  </a:extLst>
                </a:gridCol>
                <a:gridCol w="252828">
                  <a:extLst>
                    <a:ext uri="{9D8B030D-6E8A-4147-A177-3AD203B41FA5}">
                      <a16:colId xmlns:a16="http://schemas.microsoft.com/office/drawing/2014/main" val="2948083475"/>
                    </a:ext>
                  </a:extLst>
                </a:gridCol>
                <a:gridCol w="678643">
                  <a:extLst>
                    <a:ext uri="{9D8B030D-6E8A-4147-A177-3AD203B41FA5}">
                      <a16:colId xmlns:a16="http://schemas.microsoft.com/office/drawing/2014/main" val="1196563492"/>
                    </a:ext>
                  </a:extLst>
                </a:gridCol>
                <a:gridCol w="229541">
                  <a:extLst>
                    <a:ext uri="{9D8B030D-6E8A-4147-A177-3AD203B41FA5}">
                      <a16:colId xmlns:a16="http://schemas.microsoft.com/office/drawing/2014/main" val="3403086844"/>
                    </a:ext>
                  </a:extLst>
                </a:gridCol>
                <a:gridCol w="279441">
                  <a:extLst>
                    <a:ext uri="{9D8B030D-6E8A-4147-A177-3AD203B41FA5}">
                      <a16:colId xmlns:a16="http://schemas.microsoft.com/office/drawing/2014/main" val="4213944187"/>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151445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Ústecký přebor starších žáků 2017/2018 po 7.odehraných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2224008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Calibri" panose="020F0502020204030204" pitchFamily="34" charset="0"/>
                        </a:rPr>
                        <a:t>76:8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8478807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effectLst/>
                          <a:latin typeface="Calibri" panose="020F0502020204030204" pitchFamily="34" charset="0"/>
                        </a:rPr>
                        <a:t>46:9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382752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Calibri" panose="020F0502020204030204" pitchFamily="34" charset="0"/>
                        </a:rPr>
                        <a:t>35:8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8480081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effectLst/>
                          <a:latin typeface="Calibri" panose="020F0502020204030204" pitchFamily="34" charset="0"/>
                        </a:rPr>
                        <a:t>22:17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4932560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FF0066"/>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FF0066"/>
                          </a:solidFill>
                          <a:effectLst/>
                          <a:latin typeface="Arial" panose="020B0604020202020204" pitchFamily="34" charset="0"/>
                        </a:rPr>
                        <a:t>SK Štětí, </a:t>
                      </a:r>
                      <a:r>
                        <a:rPr lang="cs-CZ" sz="1000" b="1" i="0" u="none" strike="noStrike" dirty="0" err="1">
                          <a:solidFill>
                            <a:srgbClr val="FF0066"/>
                          </a:solidFill>
                          <a:effectLst/>
                          <a:latin typeface="Arial" panose="020B0604020202020204" pitchFamily="34" charset="0"/>
                        </a:rPr>
                        <a:t>z.s</a:t>
                      </a:r>
                      <a:r>
                        <a:rPr lang="cs-CZ" sz="1000" b="1" i="0" u="none" strike="noStrike" dirty="0">
                          <a:solidFill>
                            <a:srgbClr val="FF0066"/>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FF0066"/>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66"/>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FF0066"/>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FF0066"/>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FF0066"/>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FF0066"/>
                          </a:solidFill>
                          <a:effectLst/>
                          <a:latin typeface="Calibri" panose="020F0502020204030204" pitchFamily="34" charset="0"/>
                        </a:rPr>
                        <a:t>42:22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FF0066"/>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2880988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000000"/>
                          </a:solidFill>
                          <a:effectLst/>
                          <a:latin typeface="Arial" panose="020B0604020202020204" pitchFamily="34" charset="0"/>
                        </a:rPr>
                        <a:t>FK Neštěmice,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31:15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1747541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12:28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1563244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14:40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6797985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5:64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6963073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4:76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0667970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10179606"/>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3665863499"/>
              </p:ext>
            </p:extLst>
          </p:nvPr>
        </p:nvGraphicFramePr>
        <p:xfrm>
          <a:off x="5553482" y="4434328"/>
          <a:ext cx="4527613" cy="2476500"/>
        </p:xfrm>
        <a:graphic>
          <a:graphicData uri="http://schemas.openxmlformats.org/drawingml/2006/table">
            <a:tbl>
              <a:tblPr/>
              <a:tblGrid>
                <a:gridCol w="324851">
                  <a:extLst>
                    <a:ext uri="{9D8B030D-6E8A-4147-A177-3AD203B41FA5}">
                      <a16:colId xmlns:a16="http://schemas.microsoft.com/office/drawing/2014/main" val="3209166593"/>
                    </a:ext>
                  </a:extLst>
                </a:gridCol>
                <a:gridCol w="284245">
                  <a:extLst>
                    <a:ext uri="{9D8B030D-6E8A-4147-A177-3AD203B41FA5}">
                      <a16:colId xmlns:a16="http://schemas.microsoft.com/office/drawing/2014/main" val="2961455103"/>
                    </a:ext>
                  </a:extLst>
                </a:gridCol>
                <a:gridCol w="1857743">
                  <a:extLst>
                    <a:ext uri="{9D8B030D-6E8A-4147-A177-3AD203B41FA5}">
                      <a16:colId xmlns:a16="http://schemas.microsoft.com/office/drawing/2014/main" val="1022787985"/>
                    </a:ext>
                  </a:extLst>
                </a:gridCol>
                <a:gridCol w="192880">
                  <a:extLst>
                    <a:ext uri="{9D8B030D-6E8A-4147-A177-3AD203B41FA5}">
                      <a16:colId xmlns:a16="http://schemas.microsoft.com/office/drawing/2014/main" val="710656470"/>
                    </a:ext>
                  </a:extLst>
                </a:gridCol>
                <a:gridCol w="192880">
                  <a:extLst>
                    <a:ext uri="{9D8B030D-6E8A-4147-A177-3AD203B41FA5}">
                      <a16:colId xmlns:a16="http://schemas.microsoft.com/office/drawing/2014/main" val="2810939698"/>
                    </a:ext>
                  </a:extLst>
                </a:gridCol>
                <a:gridCol w="192880">
                  <a:extLst>
                    <a:ext uri="{9D8B030D-6E8A-4147-A177-3AD203B41FA5}">
                      <a16:colId xmlns:a16="http://schemas.microsoft.com/office/drawing/2014/main" val="2333158760"/>
                    </a:ext>
                  </a:extLst>
                </a:gridCol>
                <a:gridCol w="192880">
                  <a:extLst>
                    <a:ext uri="{9D8B030D-6E8A-4147-A177-3AD203B41FA5}">
                      <a16:colId xmlns:a16="http://schemas.microsoft.com/office/drawing/2014/main" val="3876587804"/>
                    </a:ext>
                  </a:extLst>
                </a:gridCol>
                <a:gridCol w="192880">
                  <a:extLst>
                    <a:ext uri="{9D8B030D-6E8A-4147-A177-3AD203B41FA5}">
                      <a16:colId xmlns:a16="http://schemas.microsoft.com/office/drawing/2014/main" val="2132650383"/>
                    </a:ext>
                  </a:extLst>
                </a:gridCol>
                <a:gridCol w="473742">
                  <a:extLst>
                    <a:ext uri="{9D8B030D-6E8A-4147-A177-3AD203B41FA5}">
                      <a16:colId xmlns:a16="http://schemas.microsoft.com/office/drawing/2014/main" val="2135380996"/>
                    </a:ext>
                  </a:extLst>
                </a:gridCol>
                <a:gridCol w="365458">
                  <a:extLst>
                    <a:ext uri="{9D8B030D-6E8A-4147-A177-3AD203B41FA5}">
                      <a16:colId xmlns:a16="http://schemas.microsoft.com/office/drawing/2014/main" val="3660145369"/>
                    </a:ext>
                  </a:extLst>
                </a:gridCol>
                <a:gridCol w="257174">
                  <a:extLst>
                    <a:ext uri="{9D8B030D-6E8A-4147-A177-3AD203B41FA5}">
                      <a16:colId xmlns:a16="http://schemas.microsoft.com/office/drawing/2014/main" val="2946011956"/>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4469183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Ústecký přebor mladších žáků 2017/2018 po 7.odehraných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6534706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81:3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0701003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44:4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1820532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46:11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0627086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41:11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2225217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20:25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0885255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22:31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4177134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66"/>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FF0066"/>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effectLst/>
                          <a:latin typeface="Calibri" panose="020F0502020204030204" pitchFamily="34" charset="0"/>
                        </a:rPr>
                        <a:t>8:57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FF0066"/>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3448836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12:38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2097864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12:54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5103102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8:60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8853070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84947163"/>
                  </a:ext>
                </a:extLst>
              </a:tr>
            </a:tbl>
          </a:graphicData>
        </a:graphic>
      </p:graphicFrame>
      <p:sp>
        <p:nvSpPr>
          <p:cNvPr id="10" name="TextovéPole 9"/>
          <p:cNvSpPr txBox="1"/>
          <p:nvPr/>
        </p:nvSpPr>
        <p:spPr>
          <a:xfrm>
            <a:off x="5553482" y="91108"/>
            <a:ext cx="4527614" cy="769441"/>
          </a:xfrm>
          <a:prstGeom prst="rect">
            <a:avLst/>
          </a:prstGeom>
          <a:solidFill>
            <a:srgbClr val="66FFFF"/>
          </a:solidFill>
          <a:ln w="73025">
            <a:solidFill>
              <a:srgbClr val="9900CC"/>
            </a:solidFill>
            <a:prstDash val="sysDot"/>
          </a:ln>
        </p:spPr>
        <p:txBody>
          <a:bodyPr wrap="square" rtlCol="0">
            <a:spAutoFit/>
          </a:bodyPr>
          <a:lstStyle/>
          <a:p>
            <a:pPr algn="ctr"/>
            <a:r>
              <a:rPr lang="cs-CZ" sz="2200" dirty="0" smtClean="0">
                <a:effectLst>
                  <a:glow rad="101600">
                    <a:srgbClr val="FFFF00"/>
                  </a:glow>
                  <a:outerShdw blurRad="38100" dist="38100" dir="2700000" algn="tl">
                    <a:srgbClr val="000000">
                      <a:alpha val="43137"/>
                    </a:srgbClr>
                  </a:outerShdw>
                </a:effectLst>
                <a:latin typeface="Eras Bold ITC" panose="020B0907030504020204" pitchFamily="34" charset="0"/>
              </a:rPr>
              <a:t>Starší žáci se po 3 vítězstvích v řadě dostali už na 5. místo</a:t>
            </a:r>
          </a:p>
        </p:txBody>
      </p:sp>
      <p:sp>
        <p:nvSpPr>
          <p:cNvPr id="11" name="TextovéPole 10"/>
          <p:cNvSpPr txBox="1"/>
          <p:nvPr/>
        </p:nvSpPr>
        <p:spPr>
          <a:xfrm>
            <a:off x="5553481" y="3547492"/>
            <a:ext cx="4527613" cy="830997"/>
          </a:xfrm>
          <a:prstGeom prst="rect">
            <a:avLst/>
          </a:prstGeom>
          <a:pattFill prst="dashHorz">
            <a:fgClr>
              <a:srgbClr val="99FF66"/>
            </a:fgClr>
            <a:bgClr>
              <a:schemeClr val="bg1"/>
            </a:bgClr>
          </a:pattFill>
          <a:ln w="47625">
            <a:solidFill>
              <a:srgbClr val="C00000"/>
            </a:solidFill>
            <a:prstDash val="sysDot"/>
          </a:ln>
        </p:spPr>
        <p:txBody>
          <a:bodyPr wrap="square" rtlCol="0">
            <a:spAutoFit/>
          </a:bodyPr>
          <a:lstStyle/>
          <a:p>
            <a:pPr algn="ctr"/>
            <a:r>
              <a:rPr lang="cs-CZ" sz="1600" dirty="0" smtClean="0">
                <a:effectLst>
                  <a:outerShdw blurRad="38100" dist="38100" dir="2700000" algn="tl">
                    <a:srgbClr val="000000">
                      <a:alpha val="43137"/>
                    </a:srgbClr>
                  </a:outerShdw>
                </a:effectLst>
                <a:latin typeface="Arial Black" panose="020B0A04020102020204" pitchFamily="34" charset="0"/>
              </a:rPr>
              <a:t>Mladší žáci vyhráli první 2 kola, ale pak následovalo 5 porážek. I tak mají za sebou ještě 3 soupeře </a:t>
            </a:r>
          </a:p>
        </p:txBody>
      </p:sp>
      <p:pic>
        <p:nvPicPr>
          <p:cNvPr id="72" name="Obrázek 71"/>
          <p:cNvPicPr>
            <a:picLocks noChangeAspect="1"/>
          </p:cNvPicPr>
          <p:nvPr/>
        </p:nvPicPr>
        <p:blipFill>
          <a:blip r:embed="rId63"/>
          <a:stretch>
            <a:fillRect/>
          </a:stretch>
        </p:blipFill>
        <p:spPr>
          <a:xfrm>
            <a:off x="4065912" y="91108"/>
            <a:ext cx="470568" cy="468000"/>
          </a:xfrm>
          <a:prstGeom prst="rect">
            <a:avLst/>
          </a:prstGeom>
          <a:ln w="34925">
            <a:solidFill>
              <a:srgbClr val="FFFF00"/>
            </a:solidFill>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27278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0" name="TextovéPole 9"/>
          <p:cNvSpPr txBox="1"/>
          <p:nvPr/>
        </p:nvSpPr>
        <p:spPr>
          <a:xfrm>
            <a:off x="143992" y="4362227"/>
            <a:ext cx="4603514" cy="769441"/>
          </a:xfrm>
          <a:prstGeom prst="rect">
            <a:avLst/>
          </a:prstGeom>
          <a:gradFill>
            <a:gsLst>
              <a:gs pos="0">
                <a:srgbClr val="FFF2BD"/>
              </a:gs>
              <a:gs pos="74000">
                <a:schemeClr val="bg1">
                  <a:lumMod val="95000"/>
                </a:schemeClr>
              </a:gs>
              <a:gs pos="83000">
                <a:schemeClr val="accent1">
                  <a:lumMod val="45000"/>
                  <a:lumOff val="55000"/>
                </a:schemeClr>
              </a:gs>
              <a:gs pos="100000">
                <a:schemeClr val="accent1">
                  <a:lumMod val="30000"/>
                  <a:lumOff val="70000"/>
                </a:schemeClr>
              </a:gs>
            </a:gsLst>
            <a:lin ang="5400000" scaled="1"/>
          </a:gradFill>
          <a:ln w="44450">
            <a:solidFill>
              <a:srgbClr val="FF0066"/>
            </a:solidFill>
          </a:ln>
        </p:spPr>
        <p:txBody>
          <a:bodyPr wrap="square" rtlCol="0">
            <a:spAutoFit/>
          </a:bodyPr>
          <a:lstStyle/>
          <a:p>
            <a:pPr algn="ctr"/>
            <a:r>
              <a:rPr lang="cs-CZ" sz="20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TJ Hvězda Trnovany – SK Štětí</a:t>
            </a:r>
          </a:p>
          <a:p>
            <a:pPr algn="ctr"/>
            <a:r>
              <a:rPr lang="cs-CZ" sz="24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6:1(3:1) </a:t>
            </a:r>
            <a:r>
              <a:rPr lang="cs-CZ" sz="16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24.9.2017 6.hrané kolo</a:t>
            </a:r>
          </a:p>
        </p:txBody>
      </p:sp>
      <p:sp>
        <p:nvSpPr>
          <p:cNvPr id="12" name="Obdélník 11"/>
          <p:cNvSpPr/>
          <p:nvPr/>
        </p:nvSpPr>
        <p:spPr>
          <a:xfrm>
            <a:off x="71984" y="5146764"/>
            <a:ext cx="4675522" cy="1785104"/>
          </a:xfrm>
          <a:prstGeom prst="rect">
            <a:avLst/>
          </a:prstGeom>
        </p:spPr>
        <p:txBody>
          <a:bodyPr wrap="square">
            <a:spAutoFit/>
          </a:bodyPr>
          <a:lstStyle/>
          <a:p>
            <a:pPr algn="just">
              <a:spcAft>
                <a:spcPts val="0"/>
              </a:spcAft>
            </a:pPr>
            <a:r>
              <a:rPr lang="cs-CZ" sz="1000" b="0" dirty="0" smtClean="0">
                <a:latin typeface="Arial" panose="020B0604020202020204" pitchFamily="34" charset="0"/>
                <a:ea typeface="Times New Roman" panose="02020603050405020304" pitchFamily="18" charset="0"/>
                <a:cs typeface="Arial" panose="020B0604020202020204" pitchFamily="34" charset="0"/>
              </a:rPr>
              <a:t>Další těžký soupeř mladších žáků, který měl navíc ve svém středu </a:t>
            </a:r>
            <a:r>
              <a:rPr lang="cs-CZ" sz="1000" b="0" dirty="0" err="1" smtClean="0">
                <a:latin typeface="Arial" panose="020B0604020202020204" pitchFamily="34" charset="0"/>
                <a:ea typeface="Times New Roman" panose="02020603050405020304" pitchFamily="18" charset="0"/>
                <a:cs typeface="Arial" panose="020B0604020202020204" pitchFamily="34" charset="0"/>
              </a:rPr>
              <a:t>Ivanovskiho</a:t>
            </a:r>
            <a:r>
              <a:rPr lang="cs-CZ" sz="1000" b="0" dirty="0" smtClean="0">
                <a:latin typeface="Arial" panose="020B0604020202020204" pitchFamily="34" charset="0"/>
                <a:ea typeface="Times New Roman" panose="02020603050405020304" pitchFamily="18" charset="0"/>
                <a:cs typeface="Arial" panose="020B0604020202020204" pitchFamily="34" charset="0"/>
              </a:rPr>
              <a:t>, který nám dal 4 branky a Kučeru, který přidal zbývající 2. Domácí vedli už od 4. minuty a v 18. už zvyšovali na 3:0. Těsně před změnou stran se podařilo snížit </a:t>
            </a:r>
            <a:r>
              <a:rPr lang="cs-CZ" sz="1000" b="0" dirty="0" err="1" smtClean="0">
                <a:latin typeface="Arial" panose="020B0604020202020204" pitchFamily="34" charset="0"/>
                <a:ea typeface="Times New Roman" panose="02020603050405020304" pitchFamily="18" charset="0"/>
                <a:cs typeface="Arial" panose="020B0604020202020204" pitchFamily="34" charset="0"/>
              </a:rPr>
              <a:t>Paďourovi</a:t>
            </a:r>
            <a:r>
              <a:rPr lang="cs-CZ" sz="1000" b="0" dirty="0" smtClean="0">
                <a:latin typeface="Arial" panose="020B0604020202020204" pitchFamily="34" charset="0"/>
                <a:ea typeface="Times New Roman" panose="02020603050405020304" pitchFamily="18" charset="0"/>
                <a:cs typeface="Arial" panose="020B0604020202020204" pitchFamily="34" charset="0"/>
              </a:rPr>
              <a:t>, ale ve druhé části jsme během 8 minut 3x inkasovali  a bylo rozhodnuto.</a:t>
            </a:r>
          </a:p>
          <a:p>
            <a:pPr algn="just">
              <a:spcAft>
                <a:spcPts val="0"/>
              </a:spcAft>
            </a:pPr>
            <a:r>
              <a:rPr lang="cs-CZ" sz="1000" b="0" u="sng" dirty="0" smtClean="0">
                <a:latin typeface="Arial" panose="020B0604020202020204" pitchFamily="34" charset="0"/>
                <a:ea typeface="Times New Roman" panose="02020603050405020304" pitchFamily="18" charset="0"/>
                <a:cs typeface="Arial" panose="020B0604020202020204" pitchFamily="34" charset="0"/>
              </a:rPr>
              <a:t>Branky: </a:t>
            </a:r>
            <a:r>
              <a:rPr lang="cs-CZ" sz="1000" b="0" dirty="0" smtClean="0">
                <a:latin typeface="Arial" panose="020B0604020202020204" pitchFamily="34" charset="0"/>
                <a:ea typeface="Times New Roman" panose="02020603050405020304" pitchFamily="18" charset="0"/>
                <a:cs typeface="Arial" panose="020B0604020202020204" pitchFamily="34" charset="0"/>
              </a:rPr>
              <a:t>Paďour 1</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Hůrka-</a:t>
            </a:r>
            <a:r>
              <a:rPr lang="cs-CZ" sz="1000" b="0" dirty="0" err="1" smtClean="0">
                <a:latin typeface="Arial" panose="020B0604020202020204" pitchFamily="34" charset="0"/>
                <a:cs typeface="Arial" panose="020B0604020202020204" pitchFamily="34" charset="0"/>
              </a:rPr>
              <a:t>Koleničová</a:t>
            </a:r>
            <a:r>
              <a:rPr lang="cs-CZ" sz="1000" b="0" dirty="0" smtClean="0">
                <a:latin typeface="Arial" panose="020B0604020202020204" pitchFamily="34" charset="0"/>
                <a:cs typeface="Arial" panose="020B0604020202020204" pitchFamily="34" charset="0"/>
              </a:rPr>
              <a:t>, Vích, Borovec, Paďour, </a:t>
            </a:r>
            <a:r>
              <a:rPr lang="cs-CZ" sz="1000" b="0" dirty="0" err="1" smtClean="0">
                <a:latin typeface="Arial" panose="020B0604020202020204" pitchFamily="34" charset="0"/>
                <a:cs typeface="Arial" panose="020B0604020202020204" pitchFamily="34" charset="0"/>
              </a:rPr>
              <a:t>Širochoman</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Kožarská</a:t>
            </a:r>
            <a:r>
              <a:rPr lang="cs-CZ" sz="1000" b="0" dirty="0" smtClean="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Eisenhammer</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Hromý</a:t>
            </a:r>
            <a:r>
              <a:rPr lang="cs-CZ" sz="1000" b="0" dirty="0" smtClean="0">
                <a:latin typeface="Arial" panose="020B0604020202020204" pitchFamily="34" charset="0"/>
                <a:cs typeface="Arial" panose="020B0604020202020204" pitchFamily="34" charset="0"/>
              </a:rPr>
              <a:t>, Lukáš Viktora, Jan Viktora, Oliva, </a:t>
            </a:r>
            <a:r>
              <a:rPr lang="cs-CZ" sz="1000" b="0" dirty="0" err="1" smtClean="0">
                <a:latin typeface="Arial" panose="020B0604020202020204" pitchFamily="34" charset="0"/>
                <a:cs typeface="Arial" panose="020B0604020202020204" pitchFamily="34" charset="0"/>
              </a:rPr>
              <a:t>D.Puška</a:t>
            </a:r>
            <a:r>
              <a:rPr lang="cs-CZ" sz="1000" b="0" dirty="0" smtClean="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Miga</a:t>
            </a:r>
            <a:r>
              <a:rPr lang="cs-CZ" sz="1000" b="0" dirty="0" smtClean="0">
                <a:latin typeface="Arial" panose="020B0604020202020204" pitchFamily="34" charset="0"/>
                <a:cs typeface="Arial" panose="020B0604020202020204" pitchFamily="34" charset="0"/>
              </a:rPr>
              <a:t>, Mizer</a:t>
            </a:r>
          </a:p>
          <a:p>
            <a:r>
              <a:rPr lang="cs-CZ" sz="1000" b="0" u="sng" dirty="0" smtClean="0">
                <a:latin typeface="Arial" panose="020B0604020202020204" pitchFamily="34" charset="0"/>
                <a:cs typeface="Arial" panose="020B0604020202020204" pitchFamily="34" charset="0"/>
              </a:rPr>
              <a:t>Trenér</a:t>
            </a:r>
            <a:r>
              <a:rPr lang="cs-CZ" sz="1000" b="0" u="sng" dirty="0">
                <a:latin typeface="Arial" panose="020B0604020202020204" pitchFamily="34" charset="0"/>
                <a:cs typeface="Arial" panose="020B0604020202020204" pitchFamily="34" charset="0"/>
              </a:rPr>
              <a:t>:</a:t>
            </a:r>
            <a:r>
              <a:rPr lang="cs-CZ" sz="1000" b="0" dirty="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M.Hromy</a:t>
            </a:r>
            <a:r>
              <a:rPr lang="cs-CZ" sz="1000" b="0" dirty="0" smtClean="0">
                <a:latin typeface="Arial" panose="020B0604020202020204" pitchFamily="34" charset="0"/>
                <a:cs typeface="Arial" panose="020B0604020202020204" pitchFamily="34" charset="0"/>
              </a:rPr>
              <a:t>, </a:t>
            </a:r>
            <a:r>
              <a:rPr lang="cs-CZ" sz="1000" b="0" dirty="0">
                <a:latin typeface="Arial" panose="020B0604020202020204" pitchFamily="34" charset="0"/>
                <a:cs typeface="Arial" panose="020B0604020202020204" pitchFamily="34" charset="0"/>
              </a:rPr>
              <a:t>R, Hrdlička</a:t>
            </a:r>
            <a:br>
              <a:rPr lang="cs-CZ" sz="1000" b="0" dirty="0">
                <a:latin typeface="Arial" panose="020B0604020202020204" pitchFamily="34" charset="0"/>
                <a:cs typeface="Arial" panose="020B0604020202020204" pitchFamily="34" charset="0"/>
              </a:rPr>
            </a:br>
            <a:r>
              <a:rPr lang="cs-CZ" sz="1000" b="0" dirty="0">
                <a:latin typeface="Arial" panose="020B0604020202020204" pitchFamily="34" charset="0"/>
                <a:cs typeface="Arial" panose="020B0604020202020204" pitchFamily="34" charset="0"/>
              </a:rPr>
              <a:t> </a:t>
            </a:r>
            <a:r>
              <a:rPr lang="cs-CZ" sz="1000" b="0" u="sng" dirty="0" err="1">
                <a:latin typeface="Arial" panose="020B0604020202020204" pitchFamily="34" charset="0"/>
                <a:cs typeface="Arial" panose="020B0604020202020204" pitchFamily="34" charset="0"/>
              </a:rPr>
              <a:t>RozhodčÍ</a:t>
            </a:r>
            <a:r>
              <a:rPr lang="cs-CZ" sz="1000" b="0" u="sng" dirty="0">
                <a:latin typeface="Arial" panose="020B0604020202020204" pitchFamily="34" charset="0"/>
                <a:cs typeface="Arial" panose="020B0604020202020204" pitchFamily="34" charset="0"/>
              </a:rPr>
              <a:t>:</a:t>
            </a:r>
            <a:r>
              <a:rPr lang="cs-CZ" sz="1000" b="0" dirty="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J.Davignon</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pic>
        <p:nvPicPr>
          <p:cNvPr id="2" name="Obrázek 1"/>
          <p:cNvPicPr>
            <a:picLocks noChangeAspect="1"/>
          </p:cNvPicPr>
          <p:nvPr/>
        </p:nvPicPr>
        <p:blipFill>
          <a:blip r:embed="rId3"/>
          <a:stretch>
            <a:fillRect/>
          </a:stretch>
        </p:blipFill>
        <p:spPr>
          <a:xfrm>
            <a:off x="5688608" y="739180"/>
            <a:ext cx="3870129" cy="2628000"/>
          </a:xfrm>
          <a:prstGeom prst="rect">
            <a:avLst/>
          </a:prstGeom>
          <a:ln w="22225">
            <a:solidFill>
              <a:schemeClr val="accent1">
                <a:lumMod val="75000"/>
              </a:schemeClr>
            </a:solidFill>
          </a:ln>
        </p:spPr>
      </p:pic>
      <p:sp>
        <p:nvSpPr>
          <p:cNvPr id="3" name="TextovéPole 2"/>
          <p:cNvSpPr txBox="1"/>
          <p:nvPr/>
        </p:nvSpPr>
        <p:spPr>
          <a:xfrm>
            <a:off x="5688608" y="91108"/>
            <a:ext cx="3816424" cy="523220"/>
          </a:xfrm>
          <a:prstGeom prst="rect">
            <a:avLst/>
          </a:prstGeom>
          <a:solidFill>
            <a:schemeClr val="accent5">
              <a:lumMod val="40000"/>
              <a:lumOff val="60000"/>
            </a:schemeClr>
          </a:solidFill>
        </p:spPr>
        <p:txBody>
          <a:bodyPr wrap="square" rtlCol="0">
            <a:spAutoFit/>
          </a:bodyPr>
          <a:lstStyle/>
          <a:p>
            <a:pPr algn="ctr"/>
            <a:r>
              <a:rPr lang="cs-CZ" sz="1400" dirty="0" smtClean="0">
                <a:latin typeface="Arial" panose="020B0604020202020204" pitchFamily="34" charset="0"/>
                <a:cs typeface="Arial" panose="020B0604020202020204" pitchFamily="34" charset="0"/>
              </a:rPr>
              <a:t>FK </a:t>
            </a:r>
            <a:r>
              <a:rPr lang="cs-CZ" sz="1400" dirty="0" err="1" smtClean="0">
                <a:latin typeface="Arial" panose="020B0604020202020204" pitchFamily="34" charset="0"/>
                <a:cs typeface="Arial" panose="020B0604020202020204" pitchFamily="34" charset="0"/>
              </a:rPr>
              <a:t>Tatran</a:t>
            </a:r>
            <a:r>
              <a:rPr lang="cs-CZ" sz="1400" dirty="0" smtClean="0">
                <a:latin typeface="Arial" panose="020B0604020202020204" pitchFamily="34" charset="0"/>
                <a:cs typeface="Arial" panose="020B0604020202020204" pitchFamily="34" charset="0"/>
              </a:rPr>
              <a:t> Kadaň – SK Štětí 30.9.2017</a:t>
            </a:r>
          </a:p>
          <a:p>
            <a:pPr algn="ctr"/>
            <a:r>
              <a:rPr lang="cs-CZ" sz="1400" dirty="0" smtClean="0">
                <a:latin typeface="Arial" panose="020B0604020202020204" pitchFamily="34" charset="0"/>
                <a:cs typeface="Arial" panose="020B0604020202020204" pitchFamily="34" charset="0"/>
              </a:rPr>
              <a:t>Foto Jiří </a:t>
            </a:r>
            <a:r>
              <a:rPr lang="cs-CZ" sz="1400" dirty="0" err="1" smtClean="0">
                <a:latin typeface="Arial" panose="020B0604020202020204" pitchFamily="34" charset="0"/>
                <a:cs typeface="Arial" panose="020B0604020202020204" pitchFamily="34" charset="0"/>
              </a:rPr>
              <a:t>Havner</a:t>
            </a:r>
            <a:r>
              <a:rPr lang="cs-CZ" sz="1400" dirty="0" smtClean="0">
                <a:latin typeface="Arial" panose="020B0604020202020204" pitchFamily="34" charset="0"/>
                <a:cs typeface="Arial" panose="020B0604020202020204" pitchFamily="34" charset="0"/>
              </a:rPr>
              <a:t> </a:t>
            </a:r>
          </a:p>
        </p:txBody>
      </p:sp>
      <p:pic>
        <p:nvPicPr>
          <p:cNvPr id="4" name="Obrázek 3"/>
          <p:cNvPicPr>
            <a:picLocks noChangeAspect="1"/>
          </p:cNvPicPr>
          <p:nvPr/>
        </p:nvPicPr>
        <p:blipFill>
          <a:blip r:embed="rId4"/>
          <a:stretch>
            <a:fillRect/>
          </a:stretch>
        </p:blipFill>
        <p:spPr>
          <a:xfrm>
            <a:off x="5381983" y="4014695"/>
            <a:ext cx="4483378" cy="2736000"/>
          </a:xfrm>
          <a:prstGeom prst="rect">
            <a:avLst/>
          </a:prstGeom>
          <a:ln w="22225">
            <a:solidFill>
              <a:schemeClr val="accent1">
                <a:lumMod val="75000"/>
              </a:schemeClr>
            </a:solidFill>
          </a:ln>
        </p:spPr>
      </p:pic>
      <p:sp>
        <p:nvSpPr>
          <p:cNvPr id="5" name="TextovéPole 4"/>
          <p:cNvSpPr txBox="1"/>
          <p:nvPr/>
        </p:nvSpPr>
        <p:spPr>
          <a:xfrm>
            <a:off x="6075500" y="3475494"/>
            <a:ext cx="3096344" cy="430887"/>
          </a:xfrm>
          <a:prstGeom prst="rect">
            <a:avLst/>
          </a:prstGeom>
          <a:solidFill>
            <a:srgbClr val="FFFF99"/>
          </a:solidFill>
        </p:spPr>
        <p:txBody>
          <a:bodyPr wrap="square" rtlCol="0">
            <a:spAutoFit/>
          </a:bodyPr>
          <a:lstStyle/>
          <a:p>
            <a:pPr algn="ctr"/>
            <a:r>
              <a:rPr lang="cs-CZ" sz="1050" dirty="0" smtClean="0">
                <a:latin typeface="Arial" panose="020B0604020202020204" pitchFamily="34" charset="0"/>
                <a:cs typeface="Arial" panose="020B0604020202020204" pitchFamily="34" charset="0"/>
              </a:rPr>
              <a:t>Autobus Jiřího </a:t>
            </a:r>
            <a:r>
              <a:rPr lang="cs-CZ" sz="1050" dirty="0" err="1" smtClean="0">
                <a:latin typeface="Arial" panose="020B0604020202020204" pitchFamily="34" charset="0"/>
                <a:cs typeface="Arial" panose="020B0604020202020204" pitchFamily="34" charset="0"/>
              </a:rPr>
              <a:t>Volemana</a:t>
            </a:r>
            <a:r>
              <a:rPr lang="cs-CZ" sz="1050" dirty="0" smtClean="0">
                <a:latin typeface="Arial" panose="020B0604020202020204" pitchFamily="34" charset="0"/>
                <a:cs typeface="Arial" panose="020B0604020202020204" pitchFamily="34" charset="0"/>
              </a:rPr>
              <a:t> sleduje Slavíka, jak hlavičkuje míč do bezpečí </a:t>
            </a:r>
          </a:p>
        </p:txBody>
      </p:sp>
      <p:sp>
        <p:nvSpPr>
          <p:cNvPr id="6" name="TextovéPole 5"/>
          <p:cNvSpPr txBox="1"/>
          <p:nvPr/>
        </p:nvSpPr>
        <p:spPr>
          <a:xfrm>
            <a:off x="71984" y="989752"/>
            <a:ext cx="4752528" cy="3185487"/>
          </a:xfrm>
          <a:prstGeom prst="rect">
            <a:avLst/>
          </a:prstGeom>
          <a:pattFill prst="pct5">
            <a:fgClr>
              <a:srgbClr val="99FF66"/>
            </a:fgClr>
            <a:bgClr>
              <a:schemeClr val="bg1"/>
            </a:bgClr>
          </a:pattFill>
        </p:spPr>
        <p:txBody>
          <a:bodyPr wrap="square" rtlCol="0">
            <a:spAutoFit/>
          </a:bodyPr>
          <a:lstStyle/>
          <a:p>
            <a:pPr algn="ctr"/>
            <a:r>
              <a:rPr lang="cs-CZ" sz="1800" u="sng" dirty="0" smtClean="0">
                <a:effectLst>
                  <a:outerShdw blurRad="38100" dist="38100" dir="2700000" algn="tl">
                    <a:srgbClr val="000000">
                      <a:alpha val="43137"/>
                    </a:srgbClr>
                  </a:outerShdw>
                </a:effectLst>
                <a:latin typeface="Bookman Old Style" pitchFamily="18" charset="0"/>
              </a:rPr>
              <a:t>SK Štětí – MSK Trmice</a:t>
            </a:r>
          </a:p>
          <a:p>
            <a:pPr algn="ctr"/>
            <a:r>
              <a:rPr lang="cs-CZ" sz="1800" u="sng" dirty="0" smtClean="0">
                <a:effectLst>
                  <a:outerShdw blurRad="38100" dist="38100" dir="2700000" algn="tl">
                    <a:srgbClr val="000000">
                      <a:alpha val="43137"/>
                    </a:srgbClr>
                  </a:outerShdw>
                </a:effectLst>
                <a:latin typeface="Bookman Old Style" pitchFamily="18" charset="0"/>
              </a:rPr>
              <a:t>0:7(0:2) </a:t>
            </a:r>
            <a:r>
              <a:rPr lang="cs-CZ" sz="1600" u="sng" dirty="0" smtClean="0">
                <a:effectLst>
                  <a:outerShdw blurRad="38100" dist="38100" dir="2700000" algn="tl">
                    <a:srgbClr val="000000">
                      <a:alpha val="43137"/>
                    </a:srgbClr>
                  </a:outerShdw>
                </a:effectLst>
                <a:latin typeface="Bookman Old Style" pitchFamily="18" charset="0"/>
              </a:rPr>
              <a:t>  1.10.2017   7. hrané kolo</a:t>
            </a:r>
          </a:p>
          <a:p>
            <a:pPr algn="just"/>
            <a:r>
              <a:rPr lang="cs-CZ" sz="1100" b="0" dirty="0" smtClean="0">
                <a:latin typeface="Arial" panose="020B0604020202020204" pitchFamily="34" charset="0"/>
                <a:cs typeface="Arial" panose="020B0604020202020204" pitchFamily="34" charset="0"/>
              </a:rPr>
              <a:t>Favorizovaní hosté byli od úvodního hvizdu rozhodčího Martina </a:t>
            </a:r>
            <a:r>
              <a:rPr lang="cs-CZ" sz="1100" b="0" dirty="0" err="1" smtClean="0">
                <a:latin typeface="Arial" panose="020B0604020202020204" pitchFamily="34" charset="0"/>
                <a:cs typeface="Arial" panose="020B0604020202020204" pitchFamily="34" charset="0"/>
              </a:rPr>
              <a:t>Toráče</a:t>
            </a:r>
            <a:r>
              <a:rPr lang="cs-CZ" sz="1100" b="0" dirty="0" smtClean="0">
                <a:latin typeface="Arial" panose="020B0604020202020204" pitchFamily="34" charset="0"/>
                <a:cs typeface="Arial" panose="020B0604020202020204" pitchFamily="34" charset="0"/>
              </a:rPr>
              <a:t> lepším týmem a již ve 3. minutě šli do vedení. Autorem 1. gólu byl Josef </a:t>
            </a:r>
            <a:r>
              <a:rPr lang="cs-CZ" sz="1100" b="0" dirty="0" err="1" smtClean="0">
                <a:latin typeface="Arial" panose="020B0604020202020204" pitchFamily="34" charset="0"/>
                <a:cs typeface="Arial" panose="020B0604020202020204" pitchFamily="34" charset="0"/>
              </a:rPr>
              <a:t>Dunda</a:t>
            </a:r>
            <a:r>
              <a:rPr lang="cs-CZ" sz="1100" b="0" dirty="0" smtClean="0">
                <a:latin typeface="Arial" panose="020B0604020202020204" pitchFamily="34" charset="0"/>
                <a:cs typeface="Arial" panose="020B0604020202020204" pitchFamily="34" charset="0"/>
              </a:rPr>
              <a:t>, která nakonec v zápase </a:t>
            </a:r>
            <a:r>
              <a:rPr lang="cs-CZ" sz="1100" b="0" dirty="0" err="1" smtClean="0">
                <a:latin typeface="Arial" panose="020B0604020202020204" pitchFamily="34" charset="0"/>
                <a:cs typeface="Arial" panose="020B0604020202020204" pitchFamily="34" charset="0"/>
              </a:rPr>
              <a:t>vstřeli</a:t>
            </a:r>
            <a:r>
              <a:rPr lang="cs-CZ" sz="1100" b="0" dirty="0" smtClean="0">
                <a:latin typeface="Arial" panose="020B0604020202020204" pitchFamily="34" charset="0"/>
                <a:cs typeface="Arial" panose="020B0604020202020204" pitchFamily="34" charset="0"/>
              </a:rPr>
              <a:t> 4 branky.  Snahu a bojovnost ale našim borcům upřít nejde a také se v 1. poločase drželi. Obzvlášť Bára </a:t>
            </a:r>
            <a:r>
              <a:rPr lang="cs-CZ" sz="1100" b="0" dirty="0" err="1" smtClean="0">
                <a:latin typeface="Arial" panose="020B0604020202020204" pitchFamily="34" charset="0"/>
                <a:cs typeface="Arial" panose="020B0604020202020204" pitchFamily="34" charset="0"/>
              </a:rPr>
              <a:t>Koleničová</a:t>
            </a:r>
            <a:r>
              <a:rPr lang="cs-CZ" sz="1100" b="0" dirty="0" smtClean="0">
                <a:latin typeface="Arial" panose="020B0604020202020204" pitchFamily="34" charset="0"/>
                <a:cs typeface="Arial" panose="020B0604020202020204" pitchFamily="34" charset="0"/>
              </a:rPr>
              <a:t>, která jako obránkyně často zachraňovala s velkým přehledem. V 1. poločase jsme inkasovali 2x a hned v úvodu mohl dokonce Daniel Hromy snížit, ale míč mu na nohu ideálně nesedl. Naopak hosté 2x zaútočili a byly z toho 2 branky v naší síti. Tím bylo o osudu utkání rozhodnuto a dobře hrající hosté náskok ještě navýšili na konečných 7:0.</a:t>
            </a:r>
          </a:p>
          <a:p>
            <a:pPr algn="just"/>
            <a:r>
              <a:rPr lang="cs-CZ" sz="1100" b="0" u="sng" dirty="0" smtClean="0">
                <a:latin typeface="Arial" panose="020B0604020202020204" pitchFamily="34" charset="0"/>
                <a:cs typeface="Arial" panose="020B0604020202020204" pitchFamily="34" charset="0"/>
              </a:rPr>
              <a:t>Sestava: </a:t>
            </a:r>
            <a:r>
              <a:rPr lang="cs-CZ" sz="1100" b="0" dirty="0" smtClean="0">
                <a:latin typeface="Arial" panose="020B0604020202020204" pitchFamily="34" charset="0"/>
                <a:cs typeface="Arial" panose="020B0604020202020204" pitchFamily="34" charset="0"/>
              </a:rPr>
              <a:t>Hůrka-</a:t>
            </a:r>
            <a:r>
              <a:rPr lang="cs-CZ" sz="1100" b="0" dirty="0" err="1" smtClean="0">
                <a:latin typeface="Arial" panose="020B0604020202020204" pitchFamily="34" charset="0"/>
                <a:cs typeface="Arial" panose="020B0604020202020204" pitchFamily="34" charset="0"/>
              </a:rPr>
              <a:t>Koleničová</a:t>
            </a:r>
            <a:r>
              <a:rPr lang="cs-CZ" sz="1100" b="0" dirty="0" smtClean="0">
                <a:latin typeface="Arial" panose="020B0604020202020204" pitchFamily="34" charset="0"/>
                <a:cs typeface="Arial" panose="020B0604020202020204" pitchFamily="34" charset="0"/>
              </a:rPr>
              <a:t>, Vích, Borovec, Paďour, </a:t>
            </a:r>
            <a:r>
              <a:rPr lang="cs-CZ" sz="1100" b="0" dirty="0" err="1" smtClean="0">
                <a:latin typeface="Arial" panose="020B0604020202020204" pitchFamily="34" charset="0"/>
                <a:cs typeface="Arial" panose="020B0604020202020204" pitchFamily="34" charset="0"/>
              </a:rPr>
              <a:t>Širochoman</a:t>
            </a:r>
            <a:r>
              <a:rPr lang="cs-CZ" sz="1100" b="0" dirty="0" smtClean="0">
                <a:latin typeface="Arial" panose="020B0604020202020204" pitchFamily="34" charset="0"/>
                <a:cs typeface="Arial" panose="020B0604020202020204" pitchFamily="34" charset="0"/>
              </a:rPr>
              <a:t>, </a:t>
            </a:r>
          </a:p>
          <a:p>
            <a:pPr algn="just"/>
            <a:r>
              <a:rPr lang="cs-CZ" sz="1100" b="0" dirty="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Kožarská</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Eisenhammer</a:t>
            </a:r>
            <a:r>
              <a:rPr lang="cs-CZ" sz="1100" b="0" dirty="0" smtClean="0">
                <a:latin typeface="Arial" panose="020B0604020202020204" pitchFamily="34" charset="0"/>
                <a:cs typeface="Arial" panose="020B0604020202020204" pitchFamily="34" charset="0"/>
              </a:rPr>
              <a:t>, Hromy, Lukáš Viktora, Jan Viktora, </a:t>
            </a:r>
          </a:p>
          <a:p>
            <a:pPr algn="just"/>
            <a:r>
              <a:rPr lang="cs-CZ" sz="1100" b="0" dirty="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             Oliva, Puška, </a:t>
            </a:r>
            <a:r>
              <a:rPr lang="cs-CZ" sz="1100" b="0" dirty="0" err="1" smtClean="0">
                <a:latin typeface="Arial" panose="020B0604020202020204" pitchFamily="34" charset="0"/>
                <a:cs typeface="Arial" panose="020B0604020202020204" pitchFamily="34" charset="0"/>
              </a:rPr>
              <a:t>Miga</a:t>
            </a:r>
            <a:r>
              <a:rPr lang="cs-CZ" sz="1100" b="0" dirty="0" smtClean="0">
                <a:latin typeface="Arial" panose="020B0604020202020204" pitchFamily="34" charset="0"/>
                <a:cs typeface="Arial" panose="020B0604020202020204" pitchFamily="34" charset="0"/>
              </a:rPr>
              <a:t>, Mizer</a:t>
            </a:r>
          </a:p>
          <a:p>
            <a:pPr algn="just"/>
            <a:r>
              <a:rPr lang="cs-CZ" sz="1100" b="0" u="sng" dirty="0" smtClean="0">
                <a:latin typeface="Arial" panose="020B0604020202020204" pitchFamily="34" charset="0"/>
                <a:cs typeface="Arial" panose="020B0604020202020204" pitchFamily="34" charset="0"/>
              </a:rPr>
              <a:t>Trenér: </a:t>
            </a:r>
            <a:r>
              <a:rPr lang="cs-CZ" sz="1100" b="0" dirty="0" err="1" smtClean="0">
                <a:latin typeface="Arial" panose="020B0604020202020204" pitchFamily="34" charset="0"/>
                <a:cs typeface="Arial" panose="020B0604020202020204" pitchFamily="34" charset="0"/>
              </a:rPr>
              <a:t>M.Hromy</a:t>
            </a:r>
            <a:r>
              <a:rPr lang="cs-CZ" sz="1100" b="0" dirty="0" smtClean="0">
                <a:latin typeface="Arial" panose="020B0604020202020204" pitchFamily="34" charset="0"/>
                <a:cs typeface="Arial" panose="020B0604020202020204" pitchFamily="34" charset="0"/>
              </a:rPr>
              <a:t>  Vedoucí: </a:t>
            </a:r>
            <a:r>
              <a:rPr lang="cs-CZ" sz="1100" b="0" dirty="0" err="1" smtClean="0">
                <a:latin typeface="Arial" panose="020B0604020202020204" pitchFamily="34" charset="0"/>
                <a:cs typeface="Arial" panose="020B0604020202020204" pitchFamily="34" charset="0"/>
              </a:rPr>
              <a:t>P.Záloha</a:t>
            </a:r>
            <a:endParaRPr lang="cs-CZ" sz="1100" b="0" dirty="0" smtClean="0">
              <a:latin typeface="Arial" panose="020B0604020202020204" pitchFamily="34" charset="0"/>
              <a:cs typeface="Arial" panose="020B0604020202020204" pitchFamily="34" charset="0"/>
            </a:endParaRPr>
          </a:p>
          <a:p>
            <a:pPr algn="just"/>
            <a:r>
              <a:rPr lang="cs-CZ" sz="1100" b="0" u="sng" dirty="0" smtClean="0">
                <a:latin typeface="Arial" panose="020B0604020202020204" pitchFamily="34" charset="0"/>
                <a:cs typeface="Arial" panose="020B0604020202020204" pitchFamily="34" charset="0"/>
              </a:rPr>
              <a:t>Rozhodčí: </a:t>
            </a:r>
            <a:r>
              <a:rPr lang="cs-CZ" sz="1100" b="0" dirty="0" err="1" smtClean="0">
                <a:latin typeface="Arial" panose="020B0604020202020204" pitchFamily="34" charset="0"/>
                <a:cs typeface="Arial" panose="020B0604020202020204" pitchFamily="34" charset="0"/>
              </a:rPr>
              <a:t>M.Toráč</a:t>
            </a:r>
            <a:endParaRPr lang="cs-CZ" sz="1100" b="0" dirty="0" smtClean="0">
              <a:latin typeface="Arial" panose="020B0604020202020204" pitchFamily="34" charset="0"/>
              <a:cs typeface="Arial" panose="020B0604020202020204" pitchFamily="34" charset="0"/>
            </a:endParaRPr>
          </a:p>
        </p:txBody>
      </p:sp>
      <p:sp>
        <p:nvSpPr>
          <p:cNvPr id="7" name="TextovéPole 6"/>
          <p:cNvSpPr txBox="1"/>
          <p:nvPr/>
        </p:nvSpPr>
        <p:spPr>
          <a:xfrm>
            <a:off x="71984" y="143952"/>
            <a:ext cx="4752528" cy="830997"/>
          </a:xfrm>
          <a:prstGeom prst="rect">
            <a:avLst/>
          </a:prstGeom>
          <a:gradFill>
            <a:gsLst>
              <a:gs pos="0">
                <a:srgbClr val="FFFF00"/>
              </a:gs>
              <a:gs pos="74000">
                <a:schemeClr val="bg1">
                  <a:lumMod val="95000"/>
                </a:schemeClr>
              </a:gs>
              <a:gs pos="83000">
                <a:schemeClr val="accent1">
                  <a:lumMod val="45000"/>
                  <a:lumOff val="55000"/>
                </a:schemeClr>
              </a:gs>
              <a:gs pos="100000">
                <a:schemeClr val="accent1">
                  <a:lumMod val="30000"/>
                  <a:lumOff val="70000"/>
                </a:schemeClr>
              </a:gs>
            </a:gsLst>
            <a:lin ang="5400000" scaled="1"/>
          </a:gradFill>
          <a:ln w="44450">
            <a:solidFill>
              <a:srgbClr val="009999"/>
            </a:solidFill>
          </a:ln>
        </p:spPr>
        <p:txBody>
          <a:bodyPr wrap="square" rtlCol="0">
            <a:spAutoFit/>
          </a:bodyPr>
          <a:lstStyle/>
          <a:p>
            <a:pPr algn="ctr"/>
            <a:r>
              <a:rPr lang="cs-CZ" sz="1600" dirty="0" smtClean="0">
                <a:solidFill>
                  <a:srgbClr val="FF0000"/>
                </a:solidFill>
                <a:latin typeface="Arial Black" panose="020B0A04020102020204" pitchFamily="34" charset="0"/>
              </a:rPr>
              <a:t>Mladší žáky prověřily silné týmy Ústeckého přeboru a prodloužili čekání na další vítězství</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04457" y="6975856"/>
            <a:ext cx="429448" cy="200055"/>
          </a:xfrm>
          <a:prstGeom prst="rect">
            <a:avLst/>
          </a:prstGeom>
          <a:noFill/>
          <a:ln>
            <a:solidFill>
              <a:schemeClr val="tx1"/>
            </a:solidFill>
          </a:ln>
        </p:spPr>
        <p:txBody>
          <a:bodyPr wrap="square" rtlCol="0">
            <a:spAutoFit/>
          </a:bodyPr>
          <a:lstStyle/>
          <a:p>
            <a:pPr algn="ctr"/>
            <a:r>
              <a:rPr lang="cs-CZ" sz="700" dirty="0" smtClean="0">
                <a:latin typeface="Bookman Old Style" pitchFamily="18" charset="0"/>
              </a:rPr>
              <a:t>12</a:t>
            </a:r>
          </a:p>
        </p:txBody>
      </p:sp>
      <p:sp>
        <p:nvSpPr>
          <p:cNvPr id="2" name="Obdélník 1"/>
          <p:cNvSpPr/>
          <p:nvPr/>
        </p:nvSpPr>
        <p:spPr>
          <a:xfrm>
            <a:off x="5400576" y="1696010"/>
            <a:ext cx="4752528" cy="5163850"/>
          </a:xfrm>
          <a:prstGeom prst="rect">
            <a:avLst/>
          </a:prstGeom>
        </p:spPr>
        <p:txBody>
          <a:bodyPr wrap="square">
            <a:spAutoFit/>
          </a:bodyPr>
          <a:lstStyle/>
          <a:p>
            <a:pPr algn="ctr">
              <a:lnSpc>
                <a:spcPct val="107000"/>
              </a:lnSpc>
              <a:spcAft>
                <a:spcPts val="0"/>
              </a:spcAft>
            </a:pPr>
            <a:r>
              <a:rPr lang="cs-CZ" sz="2400" u="sng" dirty="0">
                <a:ln>
                  <a:solidFill>
                    <a:srgbClr val="FF6699"/>
                  </a:solidFill>
                </a:ln>
                <a:latin typeface="Calibri" panose="020F0502020204030204" pitchFamily="34" charset="0"/>
                <a:ea typeface="Calibri" panose="020F0502020204030204" pitchFamily="34" charset="0"/>
                <a:cs typeface="Times New Roman" panose="02020603050405020304" pitchFamily="18" charset="0"/>
              </a:rPr>
              <a:t>TJ Hvězda Trnovany – SK Štětí</a:t>
            </a:r>
            <a:endParaRPr lang="cs-CZ" sz="1400" dirty="0">
              <a:ln>
                <a:solidFill>
                  <a:srgbClr val="FF6699"/>
                </a:solidFill>
              </a:ln>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ln>
                  <a:solidFill>
                    <a:srgbClr val="FF6699"/>
                  </a:solidFill>
                </a:ln>
                <a:latin typeface="Calibri" panose="020F0502020204030204" pitchFamily="34" charset="0"/>
                <a:ea typeface="Calibri" panose="020F0502020204030204" pitchFamily="34" charset="0"/>
                <a:cs typeface="Times New Roman" panose="02020603050405020304" pitchFamily="18" charset="0"/>
              </a:rPr>
              <a:t>0:8(0:4)   </a:t>
            </a:r>
            <a:r>
              <a:rPr lang="cs-CZ" sz="2000" u="sng" dirty="0">
                <a:ln>
                  <a:solidFill>
                    <a:srgbClr val="FF6699"/>
                  </a:solidFill>
                </a:ln>
                <a:latin typeface="Calibri" panose="020F0502020204030204" pitchFamily="34" charset="0"/>
                <a:ea typeface="Calibri" panose="020F0502020204030204" pitchFamily="34" charset="0"/>
                <a:cs typeface="Times New Roman" panose="02020603050405020304" pitchFamily="18" charset="0"/>
              </a:rPr>
              <a:t>24.9.2017   5. kolo 6. hrané</a:t>
            </a:r>
            <a:endParaRPr lang="cs-CZ" dirty="0">
              <a:ln>
                <a:solidFill>
                  <a:srgbClr val="FF6699"/>
                </a:solidFill>
              </a:l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 určitým respektem po dobrém výkonu na Neštěmicemi jsme odjížděli do Trnovan na hřiště soupeře, který byl v tabulce nějaký ten bodík před námi. Úvod však vypadal nad očekávání dobře. Hned ve 3. minutě vyzkoušel pozornost domácího gólmana, který míč vyrazil jen před sebe,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a dobíhající Hrdlička stejně, jako doma proti Neštěmicím otevřel skóre. Neuběhlo ani 5 minut a byl to opět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kdo se vydal na výlet po levé straně a přesnou přihrávkou oslovil před brankou čekajícího Hrdličku, který přesnou střelou zvýšil na 2:0. Hrála se 15 minuta, když se Martin Hrdlička málem propracoval až k hattricku. Výborným zákrokem však zabránil oslavám domácí brankář Dominik </a:t>
            </a:r>
            <a:r>
              <a:rPr lang="cs-CZ" sz="1000" b="0" dirty="0" err="1">
                <a:latin typeface="Arial" panose="020B0604020202020204" pitchFamily="34" charset="0"/>
                <a:ea typeface="Calibri" panose="020F0502020204030204" pitchFamily="34" charset="0"/>
                <a:cs typeface="Arial" panose="020B0604020202020204" pitchFamily="34" charset="0"/>
              </a:rPr>
              <a:t>Soblahovský</a:t>
            </a:r>
            <a:r>
              <a:rPr lang="cs-CZ" sz="1000" b="0" dirty="0">
                <a:latin typeface="Arial" panose="020B0604020202020204" pitchFamily="34" charset="0"/>
                <a:ea typeface="Calibri" panose="020F0502020204030204" pitchFamily="34" charset="0"/>
                <a:cs typeface="Arial" panose="020B0604020202020204" pitchFamily="34" charset="0"/>
              </a:rPr>
              <a:t>. Jednu z mála šancí si domácí vypracovali v 17. minutě po jednom z rohů a následné hlavičce, kdy Šimon Černý v brance zasahoval na brankové čáře. Ve 20. minutě se z nahrávače Oldřicha </a:t>
            </a:r>
            <a:r>
              <a:rPr lang="cs-CZ" sz="1000" b="0" dirty="0" err="1">
                <a:latin typeface="Arial" panose="020B0604020202020204" pitchFamily="34" charset="0"/>
                <a:ea typeface="Calibri" panose="020F0502020204030204" pitchFamily="34" charset="0"/>
                <a:cs typeface="Arial" panose="020B0604020202020204" pitchFamily="34" charset="0"/>
              </a:rPr>
              <a:t>Malechy</a:t>
            </a:r>
            <a:r>
              <a:rPr lang="cs-CZ" sz="1000" b="0" dirty="0">
                <a:latin typeface="Arial" panose="020B0604020202020204" pitchFamily="34" charset="0"/>
                <a:ea typeface="Calibri" panose="020F0502020204030204" pitchFamily="34" charset="0"/>
                <a:cs typeface="Arial" panose="020B0604020202020204" pitchFamily="34" charset="0"/>
              </a:rPr>
              <a:t> stal konečně i střelec. Zaběhl na krásný balónek od </a:t>
            </a:r>
            <a:r>
              <a:rPr lang="cs-CZ" sz="1000" b="0" dirty="0" err="1">
                <a:latin typeface="Arial" panose="020B0604020202020204" pitchFamily="34" charset="0"/>
                <a:ea typeface="Calibri" panose="020F0502020204030204" pitchFamily="34" charset="0"/>
                <a:cs typeface="Arial" panose="020B0604020202020204" pitchFamily="34" charset="0"/>
              </a:rPr>
              <a:t>Daniluka</a:t>
            </a:r>
            <a:r>
              <a:rPr lang="cs-CZ" sz="1000" b="0" dirty="0">
                <a:latin typeface="Arial" panose="020B0604020202020204" pitchFamily="34" charset="0"/>
                <a:ea typeface="Calibri" panose="020F0502020204030204" pitchFamily="34" charset="0"/>
                <a:cs typeface="Arial" panose="020B0604020202020204" pitchFamily="34" charset="0"/>
              </a:rPr>
              <a:t> za obranu a upravil na pohledných 3:0 pro štětský tým.  O pár minut později mohl sít napnout znova. Opět přihrával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ale místo hlavičky si míč ještě zpracovával a ze 3 metrů branku překopl. Co se těmto dvěma nepovedlo při této akci, tak  si s úspěšným koncem zopakovali  ve 27. minutě. Poločasový výsledek 4:0 sliboval nadějný výsledek a možná i nějakou tu další branku ve druhém dějství.   Začalo se to naplňovat hned ve 39. minutě, když se krásnou střelu střelou z dobrých  20 metrů nechytatelně trefil </a:t>
            </a:r>
            <a:r>
              <a:rPr lang="cs-CZ" sz="1000" b="0" dirty="0" err="1">
                <a:latin typeface="Arial" panose="020B0604020202020204" pitchFamily="34" charset="0"/>
                <a:ea typeface="Calibri" panose="020F0502020204030204" pitchFamily="34" charset="0"/>
                <a:cs typeface="Arial" panose="020B0604020202020204" pitchFamily="34" charset="0"/>
              </a:rPr>
              <a:t>Bartko</a:t>
            </a:r>
            <a:r>
              <a:rPr lang="cs-CZ" sz="1000" b="0" dirty="0">
                <a:latin typeface="Arial" panose="020B0604020202020204" pitchFamily="34" charset="0"/>
                <a:ea typeface="Calibri" panose="020F0502020204030204" pitchFamily="34" charset="0"/>
                <a:cs typeface="Arial" panose="020B0604020202020204" pitchFamily="34" charset="0"/>
              </a:rPr>
              <a:t> na 5:0. Ve 49. minutě jsme si vybrali slabší chvilku. Chyby v rozehrávce a samostatný průnik jednoho z hráčů Trnovan až před branku Šimona Černého připravil hostující lavičce zkoušku nervové soustavy. Šimon mezi 3 tyčemi ale zůstal v klidu a pokus zlikvidoval. Zasloužené branky se dočkal i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Vedoucí hostujícího celku René Hrdlička odhadl vzdálenost, ze které Jakub zvyšoval na 6:0, na 30 metrů. Oni se vůbec hráči Štětí ve 2. poločase rozhodli, že budou domácí branku ostřelovat z velkých dálek a  potvrdil to Michal </a:t>
            </a:r>
            <a:r>
              <a:rPr lang="cs-CZ" sz="1000" b="0" dirty="0" err="1">
                <a:latin typeface="Arial" panose="020B0604020202020204" pitchFamily="34" charset="0"/>
                <a:ea typeface="Calibri" panose="020F0502020204030204" pitchFamily="34" charset="0"/>
                <a:cs typeface="Arial" panose="020B0604020202020204" pitchFamily="34" charset="0"/>
              </a:rPr>
              <a:t>Bartko</a:t>
            </a:r>
            <a:r>
              <a:rPr lang="cs-CZ" sz="1000" b="0" dirty="0">
                <a:latin typeface="Arial" panose="020B0604020202020204" pitchFamily="34" charset="0"/>
                <a:ea typeface="Calibri" panose="020F0502020204030204" pitchFamily="34" charset="0"/>
                <a:cs typeface="Arial" panose="020B0604020202020204" pitchFamily="34" charset="0"/>
              </a:rPr>
              <a:t>. </a:t>
            </a:r>
          </a:p>
        </p:txBody>
      </p:sp>
      <p:sp>
        <p:nvSpPr>
          <p:cNvPr id="3" name="TextovéPole 2"/>
          <p:cNvSpPr txBox="1"/>
          <p:nvPr/>
        </p:nvSpPr>
        <p:spPr>
          <a:xfrm>
            <a:off x="5328568" y="163116"/>
            <a:ext cx="4680520" cy="1384995"/>
          </a:xfrm>
          <a:prstGeom prst="rect">
            <a:avLst/>
          </a:prstGeom>
          <a:solidFill>
            <a:srgbClr val="FFFF99"/>
          </a:solidFill>
          <a:ln w="57150">
            <a:solidFill>
              <a:schemeClr val="accent1">
                <a:lumMod val="50000"/>
              </a:schemeClr>
            </a:solidFill>
            <a:prstDash val="sysDash"/>
          </a:ln>
        </p:spPr>
        <p:txBody>
          <a:bodyPr wrap="square" rtlCol="0">
            <a:spAutoFit/>
          </a:bodyPr>
          <a:lstStyle/>
          <a:p>
            <a:pPr algn="ctr"/>
            <a:r>
              <a:rPr lang="cs-CZ" sz="2800" dirty="0" smtClean="0">
                <a:solidFill>
                  <a:srgbClr val="990000"/>
                </a:solidFill>
                <a:latin typeface="Imprint MT Shadow" panose="04020605060303030202" pitchFamily="82" charset="0"/>
              </a:rPr>
              <a:t>Kvalitní výkon starších žáků  v Trnovanech potvrzený osmi brankami. </a:t>
            </a:r>
          </a:p>
        </p:txBody>
      </p:sp>
      <p:sp>
        <p:nvSpPr>
          <p:cNvPr id="4" name="TextovéPole 3"/>
          <p:cNvSpPr txBox="1"/>
          <p:nvPr/>
        </p:nvSpPr>
        <p:spPr>
          <a:xfrm>
            <a:off x="108584" y="91108"/>
            <a:ext cx="4635686" cy="2369880"/>
          </a:xfrm>
          <a:prstGeom prst="rect">
            <a:avLst/>
          </a:prstGeom>
          <a:solidFill>
            <a:srgbClr val="CCFFFF"/>
          </a:solidFill>
          <a:ln w="60325">
            <a:solidFill>
              <a:schemeClr val="accent1"/>
            </a:solidFill>
            <a:prstDash val="sysDash"/>
          </a:ln>
        </p:spPr>
        <p:txBody>
          <a:bodyPr wrap="square" rtlCol="0">
            <a:spAutoFit/>
          </a:bodyPr>
          <a:lstStyle/>
          <a:p>
            <a:pPr algn="ctr"/>
            <a:r>
              <a:rPr lang="cs-CZ" sz="2800" dirty="0" smtClean="0">
                <a:latin typeface="Bookman Old Style" pitchFamily="18" charset="0"/>
              </a:rPr>
              <a:t>Trenér SK Štětí </a:t>
            </a:r>
          </a:p>
          <a:p>
            <a:pPr algn="ctr"/>
            <a:r>
              <a:rPr lang="cs-CZ" sz="3600" dirty="0" smtClean="0">
                <a:solidFill>
                  <a:srgbClr val="FF0066"/>
                </a:solidFill>
                <a:effectLst>
                  <a:outerShdw blurRad="38100" dist="38100" dir="2700000" algn="tl">
                    <a:srgbClr val="000000">
                      <a:alpha val="43137"/>
                    </a:srgbClr>
                  </a:outerShdw>
                </a:effectLst>
                <a:latin typeface="Bookman Old Style" pitchFamily="18" charset="0"/>
              </a:rPr>
              <a:t>Karel Zuna </a:t>
            </a:r>
          </a:p>
          <a:p>
            <a:pPr algn="ctr"/>
            <a:r>
              <a:rPr lang="cs-CZ" sz="2800" dirty="0" smtClean="0">
                <a:latin typeface="Bookman Old Style" pitchFamily="18" charset="0"/>
              </a:rPr>
              <a:t>hodnotil zápas s Kadaní po Modlanech jako nejhorší </a:t>
            </a:r>
          </a:p>
        </p:txBody>
      </p:sp>
      <p:sp>
        <p:nvSpPr>
          <p:cNvPr id="5" name="TextovéPole 4"/>
          <p:cNvSpPr txBox="1"/>
          <p:nvPr/>
        </p:nvSpPr>
        <p:spPr>
          <a:xfrm>
            <a:off x="108584" y="2683396"/>
            <a:ext cx="4635686" cy="2246769"/>
          </a:xfrm>
          <a:prstGeom prst="rect">
            <a:avLst/>
          </a:prstGeom>
          <a:solidFill>
            <a:schemeClr val="accent3">
              <a:lumMod val="95000"/>
            </a:schemeClr>
          </a:solidFill>
        </p:spPr>
        <p:txBody>
          <a:bodyPr wrap="square" rtlCol="0">
            <a:spAutoFit/>
          </a:bodyPr>
          <a:lstStyle/>
          <a:p>
            <a:pPr algn="just"/>
            <a:r>
              <a:rPr lang="cs-CZ" sz="1400" dirty="0" smtClean="0">
                <a:latin typeface="Arial" panose="020B0604020202020204" pitchFamily="34" charset="0"/>
                <a:cs typeface="Arial" panose="020B0604020202020204" pitchFamily="34" charset="0"/>
              </a:rPr>
              <a:t>Po posvícení přichází půst. Po Modlanech to byl náš zatím nejhorší výkon. Zbytečně jsme kazili hodně přihrávek, což nás stálo hodně sil. Domácí se na nás dobře připravili, ale i tak jsme to měli zvládnout. Kadaň se dostala do jedné šance my měli hned tři.  A pokud chceme vyhrávat, tak to prostě musíme dávat. Teď hostíme Bílinu a do sestavy by se měl vrátit Faust, kterému skončil trest a po návratu ze zahraničí Brandejs. S nimi bychom měli být především směrem dopředu silnější.</a:t>
            </a:r>
          </a:p>
        </p:txBody>
      </p:sp>
      <p:pic>
        <p:nvPicPr>
          <p:cNvPr id="6" name="Obrázek 5"/>
          <p:cNvPicPr>
            <a:picLocks noChangeAspect="1"/>
          </p:cNvPicPr>
          <p:nvPr/>
        </p:nvPicPr>
        <p:blipFill>
          <a:blip r:embed="rId3"/>
          <a:stretch>
            <a:fillRect/>
          </a:stretch>
        </p:blipFill>
        <p:spPr>
          <a:xfrm>
            <a:off x="1330731" y="5218796"/>
            <a:ext cx="1376900" cy="144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sp>
        <p:nvSpPr>
          <p:cNvPr id="4" name="Obdélník 3"/>
          <p:cNvSpPr/>
          <p:nvPr/>
        </p:nvSpPr>
        <p:spPr>
          <a:xfrm>
            <a:off x="143992" y="739180"/>
            <a:ext cx="4536504" cy="3352841"/>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Smůla pro Trnovany, že to často končilo vytahování míče z branky, jako v tomto případě, kdy už to bylo posedmé.  Pěknou střelou se o gól hlásil i fotbalový talent z rodiny Pilařů Jakub, ale trefil jen pravou tyč.  Na hřišti se však pohyboval všudypřítomný Martin Hrdlička a odražený míč dopravil svojí třetí brankou v zápase na konečných 8:0. S výkonem starších žáků vládne spokojenost a nezbývá než chlapcům pogratulovat k vítězství.  Několik slov k zápasu nám poskytl i jeden z trenérů, tentokrát ve funkci vedoucího, </a:t>
            </a:r>
            <a:r>
              <a:rPr lang="cs-CZ" sz="1100" b="0" u="sng" dirty="0">
                <a:latin typeface="Arial" panose="020B0604020202020204" pitchFamily="34" charset="0"/>
                <a:ea typeface="Calibri" panose="020F0502020204030204" pitchFamily="34" charset="0"/>
                <a:cs typeface="Arial" panose="020B0604020202020204" pitchFamily="34" charset="0"/>
              </a:rPr>
              <a:t>René Hrdlička:</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„Kluci se soupeře nezalekli ani když byl v tabulce 5 bodů před námi. Kolik sil nechali hráči na hřišti bylo vidět při zpáteční cestě, kterou v autobuse celou proleželi, ale odměněnou jim byly 3 body za vítězství.“</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Hrdlička 3 , </a:t>
            </a:r>
            <a:r>
              <a:rPr lang="cs-CZ" sz="1100" b="0" dirty="0" err="1">
                <a:latin typeface="Arial" panose="020B0604020202020204" pitchFamily="34" charset="0"/>
                <a:ea typeface="Calibri" panose="020F0502020204030204" pitchFamily="34" charset="0"/>
                <a:cs typeface="Arial" panose="020B0604020202020204" pitchFamily="34" charset="0"/>
              </a:rPr>
              <a:t>Malecha</a:t>
            </a:r>
            <a:r>
              <a:rPr lang="cs-CZ" sz="1100" b="0" dirty="0">
                <a:latin typeface="Arial" panose="020B0604020202020204" pitchFamily="34" charset="0"/>
                <a:ea typeface="Calibri" panose="020F0502020204030204" pitchFamily="34" charset="0"/>
                <a:cs typeface="Arial" panose="020B0604020202020204" pitchFamily="34" charset="0"/>
              </a:rPr>
              <a:t> 2, </a:t>
            </a:r>
            <a:r>
              <a:rPr lang="cs-CZ" sz="1100" b="0" dirty="0" err="1">
                <a:latin typeface="Arial" panose="020B0604020202020204" pitchFamily="34" charset="0"/>
                <a:ea typeface="Calibri" panose="020F0502020204030204" pitchFamily="34" charset="0"/>
                <a:cs typeface="Arial" panose="020B0604020202020204" pitchFamily="34" charset="0"/>
              </a:rPr>
              <a:t>Bartko</a:t>
            </a:r>
            <a:r>
              <a:rPr lang="cs-CZ" sz="1100" b="0" dirty="0">
                <a:latin typeface="Arial" panose="020B0604020202020204" pitchFamily="34" charset="0"/>
                <a:ea typeface="Calibri" panose="020F0502020204030204" pitchFamily="34" charset="0"/>
                <a:cs typeface="Arial" panose="020B0604020202020204" pitchFamily="34" charset="0"/>
              </a:rPr>
              <a:t> 2, </a:t>
            </a:r>
            <a:r>
              <a:rPr lang="cs-CZ" sz="1100" b="0" dirty="0" err="1">
                <a:latin typeface="Arial" panose="020B0604020202020204" pitchFamily="34" charset="0"/>
                <a:ea typeface="Calibri" panose="020F0502020204030204" pitchFamily="34" charset="0"/>
                <a:cs typeface="Arial" panose="020B0604020202020204" pitchFamily="34" charset="0"/>
              </a:rPr>
              <a:t>Daniluk</a:t>
            </a:r>
            <a:r>
              <a:rPr lang="cs-CZ" sz="1100" b="0" dirty="0">
                <a:latin typeface="Arial" panose="020B0604020202020204" pitchFamily="34" charset="0"/>
                <a:ea typeface="Calibri" panose="020F0502020204030204" pitchFamily="34" charset="0"/>
                <a:cs typeface="Arial" panose="020B0604020202020204" pitchFamily="34" charset="0"/>
              </a:rPr>
              <a:t> 1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Černý-Prokopec, Hrdlička, </a:t>
            </a:r>
            <a:r>
              <a:rPr lang="cs-CZ" sz="1100" b="0" dirty="0" err="1">
                <a:latin typeface="Arial" panose="020B0604020202020204" pitchFamily="34" charset="0"/>
                <a:ea typeface="Calibri" panose="020F0502020204030204" pitchFamily="34" charset="0"/>
                <a:cs typeface="Arial" panose="020B0604020202020204" pitchFamily="34" charset="0"/>
              </a:rPr>
              <a:t>Bartko</a:t>
            </a:r>
            <a:r>
              <a:rPr lang="cs-CZ" sz="1100" b="0" dirty="0">
                <a:latin typeface="Arial" panose="020B0604020202020204" pitchFamily="34" charset="0"/>
                <a:ea typeface="Calibri" panose="020F0502020204030204" pitchFamily="34" charset="0"/>
                <a:cs typeface="Arial" panose="020B0604020202020204" pitchFamily="34" charset="0"/>
              </a:rPr>
              <a:t>, Kroupa, </a:t>
            </a:r>
            <a:r>
              <a:rPr lang="cs-CZ" sz="1100" b="0" dirty="0" err="1">
                <a:latin typeface="Arial" panose="020B0604020202020204" pitchFamily="34" charset="0"/>
                <a:ea typeface="Calibri" panose="020F0502020204030204" pitchFamily="34" charset="0"/>
                <a:cs typeface="Arial" panose="020B0604020202020204" pitchFamily="34" charset="0"/>
              </a:rPr>
              <a:t>Ivanič</a:t>
            </a:r>
            <a:r>
              <a:rPr lang="cs-CZ" sz="1100" b="0" dirty="0">
                <a:latin typeface="Arial" panose="020B0604020202020204" pitchFamily="34" charset="0"/>
                <a:ea typeface="Calibri" panose="020F0502020204030204" pitchFamily="34" charset="0"/>
                <a:cs typeface="Arial" panose="020B0604020202020204" pitchFamily="34" charset="0"/>
              </a:rPr>
              <a:t>, </a:t>
            </a:r>
            <a:endParaRPr lang="cs-CZ" sz="11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smtClean="0">
                <a:latin typeface="Arial" panose="020B0604020202020204" pitchFamily="34" charset="0"/>
                <a:ea typeface="Calibri" panose="020F0502020204030204" pitchFamily="34" charset="0"/>
                <a:cs typeface="Arial" panose="020B0604020202020204" pitchFamily="34" charset="0"/>
              </a:rPr>
              <a:t>              Kabelka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Daniluk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smtClean="0">
                <a:latin typeface="Arial" panose="020B0604020202020204" pitchFamily="34" charset="0"/>
                <a:ea typeface="Calibri" panose="020F0502020204030204" pitchFamily="34" charset="0"/>
                <a:cs typeface="Arial" panose="020B0604020202020204" pitchFamily="34" charset="0"/>
              </a:rPr>
              <a:t> </a:t>
            </a:r>
            <a:r>
              <a:rPr lang="cs-CZ" sz="1100" b="0" dirty="0">
                <a:latin typeface="Arial" panose="020B0604020202020204" pitchFamily="34" charset="0"/>
                <a:ea typeface="Calibri" panose="020F0502020204030204" pitchFamily="34" charset="0"/>
                <a:cs typeface="Arial" panose="020B0604020202020204" pitchFamily="34" charset="0"/>
              </a:rPr>
              <a:t>Jakub Pilař, </a:t>
            </a:r>
            <a:r>
              <a:rPr lang="cs-CZ" sz="1100" b="0" dirty="0" err="1">
                <a:latin typeface="Arial" panose="020B0604020202020204" pitchFamily="34" charset="0"/>
                <a:ea typeface="Calibri" panose="020F0502020204030204" pitchFamily="34" charset="0"/>
                <a:cs typeface="Arial" panose="020B0604020202020204" pitchFamily="34" charset="0"/>
              </a:rPr>
              <a:t>Malecha</a:t>
            </a:r>
            <a:r>
              <a:rPr lang="cs-CZ" sz="1100" b="0" dirty="0">
                <a:latin typeface="Arial" panose="020B0604020202020204" pitchFamily="34" charset="0"/>
                <a:ea typeface="Calibri" panose="020F0502020204030204" pitchFamily="34" charset="0"/>
                <a:cs typeface="Arial" panose="020B0604020202020204" pitchFamily="34" charset="0"/>
              </a:rPr>
              <a:t>, Nedvěd, </a:t>
            </a:r>
            <a:r>
              <a:rPr lang="cs-CZ" sz="1100" b="0" dirty="0" err="1">
                <a:latin typeface="Arial" panose="020B0604020202020204" pitchFamily="34" charset="0"/>
                <a:ea typeface="Calibri" panose="020F0502020204030204" pitchFamily="34" charset="0"/>
                <a:cs typeface="Arial" panose="020B0604020202020204" pitchFamily="34" charset="0"/>
              </a:rPr>
              <a:t>Slapnička</a:t>
            </a:r>
            <a:r>
              <a:rPr lang="cs-CZ" sz="1100" b="0" dirty="0">
                <a:latin typeface="Arial" panose="020B0604020202020204" pitchFamily="34" charset="0"/>
                <a:ea typeface="Calibri" panose="020F0502020204030204" pitchFamily="34" charset="0"/>
                <a:cs typeface="Arial" panose="020B0604020202020204" pitchFamily="34" charset="0"/>
              </a:rPr>
              <a:t>, </a:t>
            </a:r>
            <a:endParaRPr lang="cs-CZ" sz="11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smtClean="0">
                <a:latin typeface="Arial" panose="020B0604020202020204" pitchFamily="34" charset="0"/>
                <a:ea typeface="Calibri" panose="020F0502020204030204" pitchFamily="34" charset="0"/>
                <a:cs typeface="Arial" panose="020B0604020202020204" pitchFamily="34" charset="0"/>
              </a:rPr>
              <a:t>              </a:t>
            </a:r>
            <a:r>
              <a:rPr lang="cs-CZ" sz="1100" b="0" dirty="0" err="1" smtClean="0">
                <a:latin typeface="Arial" panose="020B0604020202020204" pitchFamily="34" charset="0"/>
                <a:ea typeface="Calibri" panose="020F0502020204030204" pitchFamily="34" charset="0"/>
                <a:cs typeface="Arial" panose="020B0604020202020204" pitchFamily="34" charset="0"/>
              </a:rPr>
              <a:t>Schleiss</a:t>
            </a:r>
            <a:r>
              <a:rPr lang="cs-CZ" sz="1100" b="0" dirty="0">
                <a:latin typeface="Arial" panose="020B0604020202020204" pitchFamily="34" charset="0"/>
                <a:ea typeface="Calibri" panose="020F0502020204030204" pitchFamily="34" charset="0"/>
                <a:cs typeface="Arial" panose="020B0604020202020204" pitchFamily="34" charset="0"/>
              </a:rPr>
              <a:t>, Jakub Novák, </a:t>
            </a:r>
            <a:r>
              <a:rPr lang="cs-CZ" sz="1100" b="0" dirty="0" err="1">
                <a:latin typeface="Arial" panose="020B0604020202020204" pitchFamily="34" charset="0"/>
                <a:ea typeface="Calibri" panose="020F0502020204030204" pitchFamily="34" charset="0"/>
                <a:cs typeface="Arial" panose="020B0604020202020204" pitchFamily="34" charset="0"/>
              </a:rPr>
              <a:t>Miga</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Z.Németh</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R.Hrdlička</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J.Davignon-A.Pichner</a:t>
            </a:r>
            <a:r>
              <a:rPr lang="cs-CZ" sz="1100" b="0" dirty="0">
                <a:latin typeface="Arial" panose="020B0604020202020204" pitchFamily="34" charset="0"/>
                <a:ea typeface="Calibri" panose="020F0502020204030204" pitchFamily="34" charset="0"/>
                <a:cs typeface="Arial" panose="020B0604020202020204" pitchFamily="34" charset="0"/>
              </a:rPr>
              <a:t>(laik), </a:t>
            </a:r>
            <a:r>
              <a:rPr lang="cs-CZ" sz="1100" b="0" dirty="0" err="1">
                <a:latin typeface="Arial" panose="020B0604020202020204" pitchFamily="34" charset="0"/>
                <a:ea typeface="Calibri" panose="020F0502020204030204" pitchFamily="34" charset="0"/>
                <a:cs typeface="Arial" panose="020B0604020202020204" pitchFamily="34" charset="0"/>
              </a:rPr>
              <a:t>D.Németh</a:t>
            </a:r>
            <a:r>
              <a:rPr lang="cs-CZ" sz="1100" b="0" dirty="0">
                <a:latin typeface="Arial" panose="020B0604020202020204" pitchFamily="34" charset="0"/>
                <a:ea typeface="Calibri" panose="020F0502020204030204" pitchFamily="34" charset="0"/>
                <a:cs typeface="Arial" panose="020B0604020202020204" pitchFamily="34" charset="0"/>
              </a:rPr>
              <a:t>(laik)</a:t>
            </a:r>
          </a:p>
        </p:txBody>
      </p:sp>
      <p:sp>
        <p:nvSpPr>
          <p:cNvPr id="5" name="TextovéPole 4"/>
          <p:cNvSpPr txBox="1"/>
          <p:nvPr/>
        </p:nvSpPr>
        <p:spPr>
          <a:xfrm>
            <a:off x="143992" y="163116"/>
            <a:ext cx="4536504" cy="338554"/>
          </a:xfrm>
          <a:prstGeom prst="rect">
            <a:avLst/>
          </a:prstGeom>
          <a:solidFill>
            <a:srgbClr val="FBC1C1"/>
          </a:solidFill>
        </p:spPr>
        <p:txBody>
          <a:bodyPr wrap="square" rtlCol="0">
            <a:spAutoFit/>
          </a:bodyPr>
          <a:lstStyle/>
          <a:p>
            <a:pPr algn="ctr"/>
            <a:r>
              <a:rPr lang="cs-CZ" sz="1600" u="sng" dirty="0" smtClean="0">
                <a:latin typeface="Aharoni" panose="02010803020104030203" pitchFamily="2" charset="-79"/>
                <a:cs typeface="Aharoni" panose="02010803020104030203" pitchFamily="2" charset="-79"/>
              </a:rPr>
              <a:t>Trnovany – SK Štětí  24.9.2017  0:8 starší žáci </a:t>
            </a:r>
          </a:p>
        </p:txBody>
      </p:sp>
      <p:pic>
        <p:nvPicPr>
          <p:cNvPr id="6" name="Obrázek 5"/>
          <p:cNvPicPr>
            <a:picLocks noChangeAspect="1"/>
          </p:cNvPicPr>
          <p:nvPr/>
        </p:nvPicPr>
        <p:blipFill>
          <a:blip r:embed="rId3"/>
          <a:stretch>
            <a:fillRect/>
          </a:stretch>
        </p:blipFill>
        <p:spPr>
          <a:xfrm>
            <a:off x="1213508" y="4558238"/>
            <a:ext cx="1785805" cy="1980000"/>
          </a:xfrm>
          <a:prstGeom prst="rect">
            <a:avLst/>
          </a:prstGeom>
        </p:spPr>
      </p:pic>
      <p:graphicFrame>
        <p:nvGraphicFramePr>
          <p:cNvPr id="7" name="Tabulka 6"/>
          <p:cNvGraphicFramePr>
            <a:graphicFrameLocks noGrp="1"/>
          </p:cNvGraphicFramePr>
          <p:nvPr>
            <p:extLst>
              <p:ext uri="{D42A27DB-BD31-4B8C-83A1-F6EECF244321}">
                <p14:modId xmlns:p14="http://schemas.microsoft.com/office/powerpoint/2010/main" val="2897232490"/>
              </p:ext>
            </p:extLst>
          </p:nvPr>
        </p:nvGraphicFramePr>
        <p:xfrm>
          <a:off x="5444902" y="3475484"/>
          <a:ext cx="4636194" cy="3312369"/>
        </p:xfrm>
        <a:graphic>
          <a:graphicData uri="http://schemas.openxmlformats.org/drawingml/2006/table">
            <a:tbl>
              <a:tblPr/>
              <a:tblGrid>
                <a:gridCol w="225881">
                  <a:extLst>
                    <a:ext uri="{9D8B030D-6E8A-4147-A177-3AD203B41FA5}">
                      <a16:colId xmlns:a16="http://schemas.microsoft.com/office/drawing/2014/main" val="1025230772"/>
                    </a:ext>
                  </a:extLst>
                </a:gridCol>
                <a:gridCol w="429172">
                  <a:extLst>
                    <a:ext uri="{9D8B030D-6E8A-4147-A177-3AD203B41FA5}">
                      <a16:colId xmlns:a16="http://schemas.microsoft.com/office/drawing/2014/main" val="3305624647"/>
                    </a:ext>
                  </a:extLst>
                </a:gridCol>
                <a:gridCol w="1380693">
                  <a:extLst>
                    <a:ext uri="{9D8B030D-6E8A-4147-A177-3AD203B41FA5}">
                      <a16:colId xmlns:a16="http://schemas.microsoft.com/office/drawing/2014/main" val="4220472895"/>
                    </a:ext>
                  </a:extLst>
                </a:gridCol>
                <a:gridCol w="361408">
                  <a:extLst>
                    <a:ext uri="{9D8B030D-6E8A-4147-A177-3AD203B41FA5}">
                      <a16:colId xmlns:a16="http://schemas.microsoft.com/office/drawing/2014/main" val="937559803"/>
                    </a:ext>
                  </a:extLst>
                </a:gridCol>
                <a:gridCol w="350114">
                  <a:extLst>
                    <a:ext uri="{9D8B030D-6E8A-4147-A177-3AD203B41FA5}">
                      <a16:colId xmlns:a16="http://schemas.microsoft.com/office/drawing/2014/main" val="1529188223"/>
                    </a:ext>
                  </a:extLst>
                </a:gridCol>
                <a:gridCol w="225881">
                  <a:extLst>
                    <a:ext uri="{9D8B030D-6E8A-4147-A177-3AD203B41FA5}">
                      <a16:colId xmlns:a16="http://schemas.microsoft.com/office/drawing/2014/main" val="3971375521"/>
                    </a:ext>
                  </a:extLst>
                </a:gridCol>
                <a:gridCol w="225881">
                  <a:extLst>
                    <a:ext uri="{9D8B030D-6E8A-4147-A177-3AD203B41FA5}">
                      <a16:colId xmlns:a16="http://schemas.microsoft.com/office/drawing/2014/main" val="1638480619"/>
                    </a:ext>
                  </a:extLst>
                </a:gridCol>
                <a:gridCol w="225881">
                  <a:extLst>
                    <a:ext uri="{9D8B030D-6E8A-4147-A177-3AD203B41FA5}">
                      <a16:colId xmlns:a16="http://schemas.microsoft.com/office/drawing/2014/main" val="2148561869"/>
                    </a:ext>
                  </a:extLst>
                </a:gridCol>
                <a:gridCol w="564701">
                  <a:extLst>
                    <a:ext uri="{9D8B030D-6E8A-4147-A177-3AD203B41FA5}">
                      <a16:colId xmlns:a16="http://schemas.microsoft.com/office/drawing/2014/main" val="75811658"/>
                    </a:ext>
                  </a:extLst>
                </a:gridCol>
                <a:gridCol w="364232">
                  <a:extLst>
                    <a:ext uri="{9D8B030D-6E8A-4147-A177-3AD203B41FA5}">
                      <a16:colId xmlns:a16="http://schemas.microsoft.com/office/drawing/2014/main" val="1407922367"/>
                    </a:ext>
                  </a:extLst>
                </a:gridCol>
                <a:gridCol w="282350">
                  <a:extLst>
                    <a:ext uri="{9D8B030D-6E8A-4147-A177-3AD203B41FA5}">
                      <a16:colId xmlns:a16="http://schemas.microsoft.com/office/drawing/2014/main" val="956018629"/>
                    </a:ext>
                  </a:extLst>
                </a:gridCol>
              </a:tblGrid>
              <a:tr h="14698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88684728"/>
                  </a:ext>
                </a:extLst>
              </a:tr>
              <a:tr h="1981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Ústecký přebor 2017-2018 po 8.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4042884"/>
                  </a:ext>
                </a:extLst>
              </a:tr>
              <a:tr h="18106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CC"/>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CC"/>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CC"/>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CC"/>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CC"/>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CC"/>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CC"/>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CC"/>
                          </a:solidFill>
                          <a:effectLst/>
                          <a:latin typeface="Arial" panose="020B0604020202020204" pitchFamily="34" charset="0"/>
                        </a:rPr>
                        <a:t>19:10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CC"/>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46614263"/>
                  </a:ext>
                </a:extLst>
              </a:tr>
              <a:tr h="18958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50" b="1" i="0" u="none" strike="noStrike" dirty="0">
                          <a:solidFill>
                            <a:srgbClr val="C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C0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C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C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C00000"/>
                          </a:solidFill>
                          <a:effectLst/>
                          <a:latin typeface="Arial" panose="020B0604020202020204" pitchFamily="34" charset="0"/>
                        </a:rPr>
                        <a:t>20:9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C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93695399"/>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24:8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88270670"/>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23:14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30285071"/>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13:10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57800019"/>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TJ Spartak Perštejn,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55339112"/>
                  </a:ext>
                </a:extLst>
              </a:tr>
              <a:tr h="31739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16:14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80187527"/>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FK Slavoj Žatec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23861716"/>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18:13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91626360"/>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FK </a:t>
                      </a:r>
                      <a:r>
                        <a:rPr lang="cs-CZ" sz="900" b="1" i="0" u="none" strike="noStrike" dirty="0" err="1">
                          <a:solidFill>
                            <a:srgbClr val="000000"/>
                          </a:solidFill>
                          <a:effectLst/>
                          <a:latin typeface="Arial" panose="020B0604020202020204" pitchFamily="34" charset="0"/>
                        </a:rPr>
                        <a:t>Tatran</a:t>
                      </a:r>
                      <a:r>
                        <a:rPr lang="cs-CZ" sz="900" b="1" i="0" u="none" strike="noStrike" dirty="0">
                          <a:solidFill>
                            <a:srgbClr val="000000"/>
                          </a:solidFill>
                          <a:effectLst/>
                          <a:latin typeface="Arial" panose="020B0604020202020204" pitchFamily="34" charset="0"/>
                        </a:rPr>
                        <a:t> Kadaň </a:t>
                      </a:r>
                      <a:r>
                        <a:rPr lang="cs-CZ" sz="900" b="1" i="0" u="none" strike="noStrike" dirty="0" err="1">
                          <a:solidFill>
                            <a:srgbClr val="000000"/>
                          </a:solidFill>
                          <a:effectLst/>
                          <a:latin typeface="Arial" panose="020B0604020202020204" pitchFamily="34" charset="0"/>
                        </a:rPr>
                        <a:t>o.s</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07694449"/>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7:14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85445103"/>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08241091"/>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19:29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9827998"/>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12:15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74088899"/>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15:22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01959912"/>
                  </a:ext>
                </a:extLst>
              </a:tr>
              <a:tr h="16402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Jiskra Modrá,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7:20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62831572"/>
                  </a:ext>
                </a:extLst>
              </a:tr>
              <a:tr h="14698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02040706"/>
                  </a:ext>
                </a:extLst>
              </a:tr>
            </a:tbl>
          </a:graphicData>
        </a:graphic>
      </p:graphicFrame>
      <p:sp>
        <p:nvSpPr>
          <p:cNvPr id="9" name="TextovéPole 8"/>
          <p:cNvSpPr txBox="1"/>
          <p:nvPr/>
        </p:nvSpPr>
        <p:spPr>
          <a:xfrm>
            <a:off x="5444902" y="91108"/>
            <a:ext cx="4636194" cy="3231654"/>
          </a:xfrm>
          <a:prstGeom prst="rect">
            <a:avLst/>
          </a:prstGeom>
          <a:solidFill>
            <a:schemeClr val="bg2">
              <a:lumMod val="20000"/>
              <a:lumOff val="80000"/>
            </a:schemeClr>
          </a:solidFill>
          <a:ln w="44450">
            <a:solidFill>
              <a:srgbClr val="008080"/>
            </a:solidFill>
          </a:ln>
        </p:spPr>
        <p:txBody>
          <a:bodyPr wrap="square" rtlCol="0">
            <a:spAutoFit/>
          </a:bodyPr>
          <a:lstStyle/>
          <a:p>
            <a:pPr algn="just"/>
            <a:r>
              <a:rPr lang="cs-CZ" dirty="0" smtClean="0">
                <a:latin typeface="Arial" panose="020B0604020202020204" pitchFamily="34" charset="0"/>
                <a:cs typeface="Arial" panose="020B0604020202020204" pitchFamily="34" charset="0"/>
              </a:rPr>
              <a:t>Na čele </a:t>
            </a:r>
            <a:r>
              <a:rPr lang="cs-CZ" sz="2000" dirty="0" smtClean="0">
                <a:solidFill>
                  <a:srgbClr val="FF0000"/>
                </a:solidFill>
                <a:latin typeface="Arial" panose="020B0604020202020204" pitchFamily="34" charset="0"/>
                <a:cs typeface="Arial" panose="020B0604020202020204" pitchFamily="34" charset="0"/>
              </a:rPr>
              <a:t>Ústeckého přeboru </a:t>
            </a:r>
            <a:r>
              <a:rPr lang="cs-CZ" dirty="0" smtClean="0">
                <a:latin typeface="Arial" panose="020B0604020202020204" pitchFamily="34" charset="0"/>
                <a:cs typeface="Arial" panose="020B0604020202020204" pitchFamily="34" charset="0"/>
              </a:rPr>
              <a:t>dospělých se odpoutaly </a:t>
            </a:r>
            <a:r>
              <a:rPr lang="cs-CZ" sz="1600" dirty="0" smtClean="0">
                <a:latin typeface="Arial" panose="020B0604020202020204" pitchFamily="34" charset="0"/>
                <a:cs typeface="Arial" panose="020B0604020202020204" pitchFamily="34" charset="0"/>
              </a:rPr>
              <a:t>Modlany</a:t>
            </a:r>
            <a:r>
              <a:rPr lang="cs-CZ" dirty="0" smtClean="0">
                <a:latin typeface="Arial" panose="020B0604020202020204" pitchFamily="34" charset="0"/>
                <a:cs typeface="Arial" panose="020B0604020202020204" pitchFamily="34" charset="0"/>
              </a:rPr>
              <a:t>. Mají bod náskok a pomohlo tomu i zaváhání Štětí v Kadani odkud si přivezlo jako favorit jen 2 body. Třetí je Mostecký FK, který ztrácí na prvního 3 body. Pak už tu jsou na 4. a 5. místě Srbice s nováčkem z </a:t>
            </a:r>
            <a:r>
              <a:rPr lang="cs-CZ" dirty="0" err="1" smtClean="0">
                <a:latin typeface="Arial" panose="020B0604020202020204" pitchFamily="34" charset="0"/>
                <a:cs typeface="Arial" panose="020B0604020202020204" pitchFamily="34" charset="0"/>
              </a:rPr>
              <a:t>Perštejna</a:t>
            </a:r>
            <a:r>
              <a:rPr lang="cs-CZ" dirty="0" smtClean="0">
                <a:latin typeface="Arial" panose="020B0604020202020204" pitchFamily="34" charset="0"/>
                <a:cs typeface="Arial" panose="020B0604020202020204" pitchFamily="34" charset="0"/>
              </a:rPr>
              <a:t>. Oběma se v poslední době daří a nenápadně se dotahují na čelo. Sedmé místo patří Vilémovu, který v posledních 2 kolech vyhrál a je ve středu tabulky, kde si přál být. 8. jsou s 12 body jsou Bílina, která prohrála poslední 2 zápasy doma a 9. Žatec se 3 porážkami v řadě. 10., 11. a 12. s 9 body jsou Kadaň, Krupka, Jílové. Mužstva, která už pomýšlí na záchranu. Nedaří se ani 13. </a:t>
            </a:r>
            <a:r>
              <a:rPr lang="cs-CZ" dirty="0" err="1" smtClean="0">
                <a:latin typeface="Arial" panose="020B0604020202020204" pitchFamily="34" charset="0"/>
                <a:cs typeface="Arial" panose="020B0604020202020204" pitchFamily="34" charset="0"/>
              </a:rPr>
              <a:t>Neštěmícím</a:t>
            </a:r>
            <a:r>
              <a:rPr lang="cs-CZ" dirty="0" smtClean="0">
                <a:latin typeface="Arial" panose="020B0604020202020204" pitchFamily="34" charset="0"/>
                <a:cs typeface="Arial" panose="020B0604020202020204" pitchFamily="34" charset="0"/>
              </a:rPr>
              <a:t>, které měly dobrý začátek, ale teď se trápí s 8 body.  14. resp. 15. místo patří Hornímu Jiřetínu/Litvínovu se 6 body, kteří si vzájemný zápas 8. kola odložily. Poslední je Modrá, která má chudé 4 body a zbavovat se posledního místa nebude jednoduché,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12" name="Obdélník 11"/>
          <p:cNvSpPr/>
          <p:nvPr/>
        </p:nvSpPr>
        <p:spPr>
          <a:xfrm>
            <a:off x="71984" y="1315868"/>
            <a:ext cx="4464496" cy="5616000"/>
          </a:xfrm>
          <a:prstGeom prst="rect">
            <a:avLst/>
          </a:prstGeom>
          <a:solidFill>
            <a:srgbClr val="FFFFCC"/>
          </a:solidFill>
          <a:ln w="44450" cmpd="sng">
            <a:solidFill>
              <a:srgbClr val="669900"/>
            </a:solidFill>
            <a:prstDash val="solid"/>
          </a:ln>
          <a:effectLst/>
        </p:spPr>
        <p:txBody>
          <a:bodyPr wrap="square">
            <a:spAutoFit/>
          </a:bodyPr>
          <a:lstStyle/>
          <a:p>
            <a:pPr algn="ctr" fontAlgn="ctr"/>
            <a:r>
              <a:rPr lang="cs-CZ" sz="1400" u="sng" dirty="0">
                <a:solidFill>
                  <a:srgbClr val="FF0000"/>
                </a:solidFill>
              </a:rPr>
              <a:t>Mostecký FK</a:t>
            </a:r>
            <a:r>
              <a:rPr lang="cs-CZ" sz="1400" b="0" u="sng" dirty="0">
                <a:solidFill>
                  <a:srgbClr val="FF0000"/>
                </a:solidFill>
              </a:rPr>
              <a:t> - </a:t>
            </a:r>
            <a:r>
              <a:rPr lang="cs-CZ" sz="1400" u="sng" dirty="0">
                <a:solidFill>
                  <a:srgbClr val="FF0000"/>
                </a:solidFill>
              </a:rPr>
              <a:t>FK Slavoj </a:t>
            </a:r>
            <a:r>
              <a:rPr lang="cs-CZ" sz="1400" u="sng" dirty="0" smtClean="0">
                <a:solidFill>
                  <a:srgbClr val="FF0000"/>
                </a:solidFill>
              </a:rPr>
              <a:t>Žatec  3:0(2:0)</a:t>
            </a:r>
          </a:p>
          <a:p>
            <a:pPr algn="just" fontAlgn="ctr"/>
            <a:r>
              <a:rPr lang="cs-CZ" sz="1050" dirty="0" smtClean="0">
                <a:solidFill>
                  <a:srgbClr val="000099"/>
                </a:solidFill>
                <a:latin typeface="Arial" panose="020B0604020202020204" pitchFamily="34" charset="0"/>
                <a:cs typeface="Arial" panose="020B0604020202020204" pitchFamily="34" charset="0"/>
              </a:rPr>
              <a:t>žádné překvapení se nekonalo a domácí splnili úlohu favorita. Skóre otevřel Valenta a ještě </a:t>
            </a:r>
            <a:r>
              <a:rPr lang="cs-CZ" sz="1050" dirty="0" err="1" smtClean="0">
                <a:solidFill>
                  <a:srgbClr val="000099"/>
                </a:solidFill>
                <a:latin typeface="Arial" panose="020B0604020202020204" pitchFamily="34" charset="0"/>
                <a:cs typeface="Arial" panose="020B0604020202020204" pitchFamily="34" charset="0"/>
              </a:rPr>
              <a:t>přd</a:t>
            </a:r>
            <a:r>
              <a:rPr lang="cs-CZ" sz="1050" dirty="0" smtClean="0">
                <a:solidFill>
                  <a:srgbClr val="000099"/>
                </a:solidFill>
                <a:latin typeface="Arial" panose="020B0604020202020204" pitchFamily="34" charset="0"/>
                <a:cs typeface="Arial" panose="020B0604020202020204" pitchFamily="34" charset="0"/>
              </a:rPr>
              <a:t> přestávkou to bylo 2:0 . Ani 2. dějství změnu nepřineslo. Hosté klesají v tabulce.</a:t>
            </a:r>
          </a:p>
          <a:p>
            <a:pPr algn="ctr" fontAlgn="ctr"/>
            <a:r>
              <a:rPr lang="cs-CZ" sz="1400" u="sng" dirty="0" smtClean="0">
                <a:solidFill>
                  <a:srgbClr val="FF0000"/>
                </a:solidFill>
              </a:rPr>
              <a:t>FK </a:t>
            </a:r>
            <a:r>
              <a:rPr lang="cs-CZ" sz="1400" u="sng" dirty="0" err="1">
                <a:solidFill>
                  <a:srgbClr val="FF0000"/>
                </a:solidFill>
              </a:rPr>
              <a:t>Tatran</a:t>
            </a:r>
            <a:r>
              <a:rPr lang="cs-CZ" sz="1400" u="sng" dirty="0">
                <a:solidFill>
                  <a:srgbClr val="FF0000"/>
                </a:solidFill>
              </a:rPr>
              <a:t> Kadaň</a:t>
            </a:r>
            <a:r>
              <a:rPr lang="cs-CZ" sz="1400" b="0" u="sng" dirty="0">
                <a:solidFill>
                  <a:srgbClr val="FF0000"/>
                </a:solidFill>
              </a:rPr>
              <a:t> - </a:t>
            </a:r>
            <a:r>
              <a:rPr lang="cs-CZ" sz="1400" u="sng" dirty="0">
                <a:solidFill>
                  <a:srgbClr val="FF0000"/>
                </a:solidFill>
              </a:rPr>
              <a:t>SK </a:t>
            </a:r>
            <a:r>
              <a:rPr lang="cs-CZ" sz="1400" u="sng" dirty="0" smtClean="0">
                <a:solidFill>
                  <a:srgbClr val="FF0000"/>
                </a:solidFill>
              </a:rPr>
              <a:t>Štětí 0:1  P</a:t>
            </a:r>
            <a:r>
              <a:rPr lang="cs-CZ" sz="1400" dirty="0" smtClean="0">
                <a:solidFill>
                  <a:srgbClr val="FF0000"/>
                </a:solidFill>
              </a:rPr>
              <a:t>K</a:t>
            </a:r>
          </a:p>
          <a:p>
            <a:pPr algn="just" fontAlgn="ctr"/>
            <a:r>
              <a:rPr lang="cs-CZ" sz="1050" dirty="0" smtClean="0">
                <a:solidFill>
                  <a:srgbClr val="000099"/>
                </a:solidFill>
                <a:latin typeface="Arial" panose="020B0604020202020204" pitchFamily="34" charset="0"/>
                <a:cs typeface="Arial" panose="020B0604020202020204" pitchFamily="34" charset="0"/>
              </a:rPr>
              <a:t>branky žádné, šancí také moc k vidění nebylo, ale více to mrzelo hosty, kteří úlohu favorita nepotvrdili. Největší šanci měli hosté v 90. minutě, ale </a:t>
            </a:r>
            <a:r>
              <a:rPr lang="cs-CZ" sz="1050" dirty="0" err="1" smtClean="0">
                <a:solidFill>
                  <a:srgbClr val="000099"/>
                </a:solidFill>
                <a:latin typeface="Arial" panose="020B0604020202020204" pitchFamily="34" charset="0"/>
                <a:cs typeface="Arial" panose="020B0604020202020204" pitchFamily="34" charset="0"/>
              </a:rPr>
              <a:t>Kucler</a:t>
            </a:r>
            <a:r>
              <a:rPr lang="cs-CZ" sz="1050" dirty="0" smtClean="0">
                <a:solidFill>
                  <a:srgbClr val="000099"/>
                </a:solidFill>
                <a:latin typeface="Arial" panose="020B0604020202020204" pitchFamily="34" charset="0"/>
                <a:cs typeface="Arial" panose="020B0604020202020204" pitchFamily="34" charset="0"/>
              </a:rPr>
              <a:t> z několika metrů branku přestřelil.</a:t>
            </a:r>
          </a:p>
          <a:p>
            <a:pPr algn="ctr" fontAlgn="ctr"/>
            <a:r>
              <a:rPr lang="cs-CZ" sz="1400" u="sng" dirty="0" smtClean="0">
                <a:solidFill>
                  <a:srgbClr val="FF0000"/>
                </a:solidFill>
              </a:rPr>
              <a:t>FK </a:t>
            </a:r>
            <a:r>
              <a:rPr lang="cs-CZ" sz="1400" u="sng" dirty="0">
                <a:solidFill>
                  <a:srgbClr val="FF0000"/>
                </a:solidFill>
              </a:rPr>
              <a:t>Bílina</a:t>
            </a:r>
            <a:r>
              <a:rPr lang="cs-CZ" sz="1400" b="0" u="sng" dirty="0">
                <a:solidFill>
                  <a:srgbClr val="FF0000"/>
                </a:solidFill>
              </a:rPr>
              <a:t> - </a:t>
            </a:r>
            <a:r>
              <a:rPr lang="cs-CZ" sz="1400" u="sng" dirty="0">
                <a:solidFill>
                  <a:srgbClr val="FF0000"/>
                </a:solidFill>
              </a:rPr>
              <a:t>SK </a:t>
            </a:r>
            <a:r>
              <a:rPr lang="cs-CZ" sz="1400" u="sng" dirty="0" err="1" smtClean="0">
                <a:solidFill>
                  <a:srgbClr val="FF0000"/>
                </a:solidFill>
              </a:rPr>
              <a:t>Brná</a:t>
            </a:r>
            <a:r>
              <a:rPr lang="cs-CZ" sz="1400" u="sng" dirty="0" smtClean="0">
                <a:solidFill>
                  <a:srgbClr val="FF0000"/>
                </a:solidFill>
              </a:rPr>
              <a:t> 1:3(1:1)</a:t>
            </a:r>
          </a:p>
          <a:p>
            <a:pPr algn="just" fontAlgn="ctr"/>
            <a:r>
              <a:rPr lang="cs-CZ" sz="1050" dirty="0" smtClean="0">
                <a:solidFill>
                  <a:srgbClr val="000099"/>
                </a:solidFill>
                <a:latin typeface="Arial" panose="020B0604020202020204" pitchFamily="34" charset="0"/>
                <a:cs typeface="Arial" panose="020B0604020202020204" pitchFamily="34" charset="0"/>
              </a:rPr>
              <a:t>první letošní vítězství hostů na hřišti soupeře. Bílina prohrála druhý domácí zápas v řadě za sebou. Hosté mají Králíka, který obstarává branky </a:t>
            </a:r>
            <a:r>
              <a:rPr lang="cs-CZ" sz="1050" dirty="0" err="1" smtClean="0">
                <a:solidFill>
                  <a:srgbClr val="000099"/>
                </a:solidFill>
                <a:latin typeface="Arial" panose="020B0604020202020204" pitchFamily="34" charset="0"/>
                <a:cs typeface="Arial" panose="020B0604020202020204" pitchFamily="34" charset="0"/>
              </a:rPr>
              <a:t>Brné</a:t>
            </a:r>
            <a:r>
              <a:rPr lang="cs-CZ" sz="1050" dirty="0" smtClean="0">
                <a:solidFill>
                  <a:srgbClr val="000099"/>
                </a:solidFill>
                <a:latin typeface="Arial" panose="020B0604020202020204" pitchFamily="34" charset="0"/>
                <a:cs typeface="Arial" panose="020B0604020202020204" pitchFamily="34" charset="0"/>
              </a:rPr>
              <a:t> a i v tomto zápase vstřelil 2.</a:t>
            </a:r>
          </a:p>
          <a:p>
            <a:pPr algn="ctr" fontAlgn="ctr"/>
            <a:r>
              <a:rPr lang="cs-CZ" sz="1400" u="sng" dirty="0" smtClean="0">
                <a:solidFill>
                  <a:srgbClr val="FF0000"/>
                </a:solidFill>
              </a:rPr>
              <a:t>FK </a:t>
            </a:r>
            <a:r>
              <a:rPr lang="cs-CZ" sz="1400" u="sng" dirty="0">
                <a:solidFill>
                  <a:srgbClr val="FF0000"/>
                </a:solidFill>
              </a:rPr>
              <a:t>Jílové</a:t>
            </a:r>
            <a:r>
              <a:rPr lang="cs-CZ" sz="1400" b="0" u="sng" dirty="0">
                <a:solidFill>
                  <a:srgbClr val="FF0000"/>
                </a:solidFill>
              </a:rPr>
              <a:t> - </a:t>
            </a:r>
            <a:r>
              <a:rPr lang="cs-CZ" sz="1400" u="sng" dirty="0">
                <a:solidFill>
                  <a:srgbClr val="FF0000"/>
                </a:solidFill>
              </a:rPr>
              <a:t>TJ Sokol </a:t>
            </a:r>
            <a:r>
              <a:rPr lang="cs-CZ" sz="1400" u="sng" dirty="0" smtClean="0">
                <a:solidFill>
                  <a:srgbClr val="FF0000"/>
                </a:solidFill>
              </a:rPr>
              <a:t>Srbice  0:1(0:1)</a:t>
            </a:r>
          </a:p>
          <a:p>
            <a:pPr algn="just" fontAlgn="ctr"/>
            <a:r>
              <a:rPr lang="cs-CZ" sz="1050" dirty="0" smtClean="0">
                <a:solidFill>
                  <a:srgbClr val="000099"/>
                </a:solidFill>
                <a:latin typeface="Arial" panose="020B0604020202020204" pitchFamily="34" charset="0"/>
                <a:cs typeface="Arial" panose="020B0604020202020204" pitchFamily="34" charset="0"/>
              </a:rPr>
              <a:t>domácí začali málo koncentrovaně a také se jim to vymstilo inkasovanou brankou. Trenér domácích Ondřej </a:t>
            </a:r>
            <a:r>
              <a:rPr lang="cs-CZ" sz="1050" dirty="0" err="1" smtClean="0">
                <a:solidFill>
                  <a:srgbClr val="000099"/>
                </a:solidFill>
                <a:latin typeface="Arial" panose="020B0604020202020204" pitchFamily="34" charset="0"/>
                <a:cs typeface="Arial" panose="020B0604020202020204" pitchFamily="34" charset="0"/>
              </a:rPr>
              <a:t>Barilla</a:t>
            </a:r>
            <a:r>
              <a:rPr lang="cs-CZ" sz="1050" dirty="0" smtClean="0">
                <a:solidFill>
                  <a:srgbClr val="000099"/>
                </a:solidFill>
                <a:latin typeface="Arial" panose="020B0604020202020204" pitchFamily="34" charset="0"/>
                <a:cs typeface="Arial" panose="020B0604020202020204" pitchFamily="34" charset="0"/>
              </a:rPr>
              <a:t> hodnotil výkon Srbice jako nejlepší z mužstev, co hrály v Jílovém.</a:t>
            </a:r>
          </a:p>
          <a:p>
            <a:pPr algn="ctr" fontAlgn="ctr"/>
            <a:r>
              <a:rPr lang="cs-CZ" sz="1400" u="sng" dirty="0" smtClean="0">
                <a:solidFill>
                  <a:srgbClr val="FF0000"/>
                </a:solidFill>
              </a:rPr>
              <a:t>SK </a:t>
            </a:r>
            <a:r>
              <a:rPr lang="cs-CZ" sz="1400" u="sng" dirty="0">
                <a:solidFill>
                  <a:srgbClr val="FF0000"/>
                </a:solidFill>
              </a:rPr>
              <a:t>STAP-TRATEC Vilémov</a:t>
            </a:r>
            <a:r>
              <a:rPr lang="cs-CZ" sz="1400" b="0" u="sng" dirty="0">
                <a:solidFill>
                  <a:srgbClr val="FF0000"/>
                </a:solidFill>
              </a:rPr>
              <a:t> - </a:t>
            </a:r>
            <a:r>
              <a:rPr lang="cs-CZ" sz="1400" u="sng" dirty="0">
                <a:solidFill>
                  <a:srgbClr val="FF0000"/>
                </a:solidFill>
              </a:rPr>
              <a:t>TJ </a:t>
            </a:r>
            <a:r>
              <a:rPr lang="cs-CZ" sz="1400" u="sng" dirty="0" smtClean="0">
                <a:solidFill>
                  <a:srgbClr val="FF0000"/>
                </a:solidFill>
              </a:rPr>
              <a:t>Krupka 3:0(3:0</a:t>
            </a:r>
            <a:r>
              <a:rPr lang="cs-CZ" sz="1400" dirty="0" smtClean="0">
                <a:solidFill>
                  <a:srgbClr val="FF0000"/>
                </a:solidFill>
              </a:rPr>
              <a:t>)</a:t>
            </a:r>
          </a:p>
          <a:p>
            <a:pPr algn="just" fontAlgn="ctr"/>
            <a:r>
              <a:rPr lang="cs-CZ" sz="1050" dirty="0" smtClean="0">
                <a:solidFill>
                  <a:srgbClr val="000099"/>
                </a:solidFill>
                <a:latin typeface="Arial" panose="020B0604020202020204" pitchFamily="34" charset="0"/>
                <a:cs typeface="Arial" panose="020B0604020202020204" pitchFamily="34" charset="0"/>
              </a:rPr>
              <a:t>Domácí o svém vítězství rozhodli už v 1. poločase, kdy vstřelili všechny branky a potvrdili dobrou formu už z minulého zápasu. Přišli však o Kopřivu, který má přetrhané vazy.</a:t>
            </a:r>
          </a:p>
          <a:p>
            <a:pPr algn="ctr" fontAlgn="ctr"/>
            <a:r>
              <a:rPr lang="cs-CZ" sz="1400" u="sng" dirty="0" smtClean="0">
                <a:solidFill>
                  <a:srgbClr val="FF0000"/>
                </a:solidFill>
              </a:rPr>
              <a:t>FK </a:t>
            </a:r>
            <a:r>
              <a:rPr lang="cs-CZ" sz="1400" u="sng" dirty="0">
                <a:solidFill>
                  <a:srgbClr val="FF0000"/>
                </a:solidFill>
              </a:rPr>
              <a:t>Neštěmice</a:t>
            </a:r>
            <a:r>
              <a:rPr lang="cs-CZ" sz="1400" b="0" u="sng" dirty="0">
                <a:solidFill>
                  <a:srgbClr val="FF0000"/>
                </a:solidFill>
              </a:rPr>
              <a:t> - </a:t>
            </a:r>
            <a:r>
              <a:rPr lang="cs-CZ" sz="1400" u="sng" dirty="0">
                <a:solidFill>
                  <a:srgbClr val="FF0000"/>
                </a:solidFill>
              </a:rPr>
              <a:t>SK Baník </a:t>
            </a:r>
            <a:r>
              <a:rPr lang="cs-CZ" sz="1400" u="sng" dirty="0" smtClean="0">
                <a:solidFill>
                  <a:srgbClr val="FF0000"/>
                </a:solidFill>
              </a:rPr>
              <a:t>Modlany 4:5(2:3)</a:t>
            </a:r>
          </a:p>
          <a:p>
            <a:pPr algn="just" fontAlgn="ctr"/>
            <a:r>
              <a:rPr lang="cs-CZ" sz="1050" dirty="0" smtClean="0">
                <a:solidFill>
                  <a:srgbClr val="000099"/>
                </a:solidFill>
                <a:latin typeface="Arial" panose="020B0604020202020204" pitchFamily="34" charset="0"/>
                <a:cs typeface="Arial" panose="020B0604020202020204" pitchFamily="34" charset="0"/>
              </a:rPr>
              <a:t>zápas se přeléval z jedné strany na druhou a branek padalo jak v hokeji. Domácí prohrávali 2:0, ale ve  2.částí vývoj zcela otočili. 7 minut před koncem vedli 4:3. Přesto to na body nestačilo a v 90. minutě Kousal ještě jednou kousnul a hosté vyhráli 5:4.</a:t>
            </a:r>
          </a:p>
          <a:p>
            <a:pPr algn="ctr" fontAlgn="ctr"/>
            <a:r>
              <a:rPr lang="cs-CZ" sz="1400" u="sng" dirty="0" smtClean="0">
                <a:solidFill>
                  <a:srgbClr val="FF0000"/>
                </a:solidFill>
              </a:rPr>
              <a:t>FK </a:t>
            </a:r>
            <a:r>
              <a:rPr lang="cs-CZ" sz="1400" u="sng" dirty="0">
                <a:solidFill>
                  <a:srgbClr val="FF0000"/>
                </a:solidFill>
              </a:rPr>
              <a:t>Jiskra Modrá</a:t>
            </a:r>
            <a:r>
              <a:rPr lang="cs-CZ" sz="1400" b="0" u="sng" dirty="0">
                <a:solidFill>
                  <a:srgbClr val="FF0000"/>
                </a:solidFill>
              </a:rPr>
              <a:t> - </a:t>
            </a:r>
            <a:r>
              <a:rPr lang="cs-CZ" sz="1400" u="sng" dirty="0">
                <a:solidFill>
                  <a:srgbClr val="FF0000"/>
                </a:solidFill>
              </a:rPr>
              <a:t>TJ Spartak </a:t>
            </a:r>
            <a:r>
              <a:rPr lang="cs-CZ" sz="1400" u="sng" dirty="0" smtClean="0">
                <a:solidFill>
                  <a:srgbClr val="FF0000"/>
                </a:solidFill>
              </a:rPr>
              <a:t>Perštejn 0:2(0:2)</a:t>
            </a:r>
          </a:p>
          <a:p>
            <a:pPr algn="just" fontAlgn="ctr"/>
            <a:r>
              <a:rPr lang="cs-CZ" sz="1050" dirty="0" smtClean="0">
                <a:solidFill>
                  <a:srgbClr val="000099"/>
                </a:solidFill>
                <a:latin typeface="Arial" panose="020B0604020202020204" pitchFamily="34" charset="0"/>
                <a:cs typeface="Arial" panose="020B0604020202020204" pitchFamily="34" charset="0"/>
              </a:rPr>
              <a:t>vyrovnaný zápas, ve kterém se domácí chtěli odrazit z fotbalové mizérie. Inkasovali, jak říká trenér Rákosník, blbé branky a ve 2. části zahodili co se dalo.</a:t>
            </a:r>
          </a:p>
          <a:p>
            <a:pPr algn="ctr" fontAlgn="ctr"/>
            <a:r>
              <a:rPr lang="cs-CZ" sz="1400" u="sng" dirty="0" smtClean="0">
                <a:solidFill>
                  <a:srgbClr val="FF0000"/>
                </a:solidFill>
              </a:rPr>
              <a:t>Litoměřicko </a:t>
            </a:r>
            <a:r>
              <a:rPr lang="cs-CZ" sz="1400" u="sng" dirty="0">
                <a:solidFill>
                  <a:srgbClr val="FF0000"/>
                </a:solidFill>
              </a:rPr>
              <a:t>B</a:t>
            </a:r>
            <a:r>
              <a:rPr lang="cs-CZ" sz="1400" b="0" u="sng" dirty="0">
                <a:solidFill>
                  <a:srgbClr val="FF0000"/>
                </a:solidFill>
              </a:rPr>
              <a:t> - </a:t>
            </a:r>
            <a:r>
              <a:rPr lang="cs-CZ" sz="1400" u="sng" dirty="0">
                <a:solidFill>
                  <a:srgbClr val="FF0000"/>
                </a:solidFill>
              </a:rPr>
              <a:t>TJ SOKOL </a:t>
            </a:r>
            <a:r>
              <a:rPr lang="cs-CZ" sz="1400" u="sng" dirty="0" err="1">
                <a:solidFill>
                  <a:srgbClr val="FF0000"/>
                </a:solidFill>
              </a:rPr>
              <a:t>H.Jiřetín</a:t>
            </a:r>
            <a:r>
              <a:rPr lang="cs-CZ" sz="1400" u="sng" dirty="0">
                <a:solidFill>
                  <a:srgbClr val="FF0000"/>
                </a:solidFill>
              </a:rPr>
              <a:t>/FK Litvínov </a:t>
            </a:r>
            <a:endParaRPr lang="cs-CZ" sz="1400" u="sng" dirty="0" smtClean="0">
              <a:solidFill>
                <a:srgbClr val="FF0000"/>
              </a:solidFill>
            </a:endParaRPr>
          </a:p>
          <a:p>
            <a:pPr fontAlgn="ctr"/>
            <a:r>
              <a:rPr lang="cs-CZ" dirty="0" smtClean="0">
                <a:solidFill>
                  <a:srgbClr val="000099"/>
                </a:solidFill>
                <a:latin typeface="Arial" panose="020B0604020202020204" pitchFamily="34" charset="0"/>
                <a:cs typeface="Arial" panose="020B0604020202020204" pitchFamily="34" charset="0"/>
              </a:rPr>
              <a:t>odloženo na 18.10.2017 </a:t>
            </a:r>
          </a:p>
        </p:txBody>
      </p:sp>
      <p:sp>
        <p:nvSpPr>
          <p:cNvPr id="15" name="TextovéPole 14"/>
          <p:cNvSpPr txBox="1"/>
          <p:nvPr/>
        </p:nvSpPr>
        <p:spPr>
          <a:xfrm>
            <a:off x="88887" y="81649"/>
            <a:ext cx="4447593" cy="1107996"/>
          </a:xfrm>
          <a:prstGeom prst="rect">
            <a:avLst/>
          </a:prstGeom>
          <a:solidFill>
            <a:srgbClr val="CCFFFF"/>
          </a:solidFill>
          <a:ln w="47625" cmpd="sng">
            <a:solidFill>
              <a:srgbClr val="CC66FF"/>
            </a:solidFill>
            <a:prstDash val="solid"/>
          </a:ln>
        </p:spPr>
        <p:txBody>
          <a:bodyPr wrap="square" rtlCol="0">
            <a:spAutoFit/>
          </a:bodyPr>
          <a:lstStyle/>
          <a:p>
            <a:pPr algn="ctr"/>
            <a:r>
              <a:rPr lang="cs-CZ" sz="2400" u="sng" dirty="0" smtClean="0">
                <a:solidFill>
                  <a:srgbClr val="CC3399"/>
                </a:solidFill>
                <a:latin typeface="Arial" panose="020B0604020202020204" pitchFamily="34" charset="0"/>
                <a:cs typeface="Arial" panose="020B0604020202020204" pitchFamily="34" charset="0"/>
              </a:rPr>
              <a:t>8.kolo Ústeckého přeboru</a:t>
            </a:r>
          </a:p>
          <a:p>
            <a:pPr algn="just"/>
            <a:r>
              <a:rPr lang="cs-CZ" sz="1400" dirty="0" smtClean="0">
                <a:latin typeface="Arial" panose="020B0604020202020204" pitchFamily="34" charset="0"/>
                <a:cs typeface="Arial" panose="020B0604020202020204" pitchFamily="34" charset="0"/>
              </a:rPr>
              <a:t>Vítězili favorité. Jenom Štětí klopýtlo. Přestřelka v Neštěmicích. Litoměřicko a Jiřetín si zápas odložily. Modrá čeká od 2. kola na vítězství.  </a:t>
            </a:r>
          </a:p>
        </p:txBody>
      </p:sp>
      <p:sp>
        <p:nvSpPr>
          <p:cNvPr id="8" name="TextovéPole 7"/>
          <p:cNvSpPr txBox="1"/>
          <p:nvPr/>
        </p:nvSpPr>
        <p:spPr>
          <a:xfrm>
            <a:off x="5472584" y="1217677"/>
            <a:ext cx="4752528" cy="5786199"/>
          </a:xfrm>
          <a:prstGeom prst="rect">
            <a:avLst/>
          </a:prstGeom>
          <a:noFill/>
        </p:spPr>
        <p:txBody>
          <a:bodyPr wrap="square" rtlCol="0">
            <a:spAutoFit/>
          </a:bodyPr>
          <a:lstStyle/>
          <a:p>
            <a:pPr algn="just"/>
            <a:r>
              <a:rPr lang="cs-CZ" sz="1000" b="0" dirty="0" smtClean="0">
                <a:latin typeface="Arial" panose="020B0604020202020204" pitchFamily="34" charset="0"/>
                <a:cs typeface="Arial" panose="020B0604020202020204" pitchFamily="34" charset="0"/>
              </a:rPr>
              <a:t>Úlohu favorita jsme začali naplňovat v 10. minutě, ale ještě před tím stálo zato vidět koncovku Oldy </a:t>
            </a:r>
            <a:r>
              <a:rPr lang="cs-CZ" sz="1000" b="0" dirty="0" err="1" smtClean="0">
                <a:latin typeface="Arial" panose="020B0604020202020204" pitchFamily="34" charset="0"/>
                <a:cs typeface="Arial" panose="020B0604020202020204" pitchFamily="34" charset="0"/>
              </a:rPr>
              <a:t>Malechy</a:t>
            </a:r>
            <a:r>
              <a:rPr lang="cs-CZ" sz="1000" b="0" dirty="0" smtClean="0">
                <a:latin typeface="Arial" panose="020B0604020202020204" pitchFamily="34" charset="0"/>
                <a:cs typeface="Arial" panose="020B0604020202020204" pitchFamily="34" charset="0"/>
              </a:rPr>
              <a:t>, který ze 2 metrů před otevřenou </a:t>
            </a:r>
            <a:r>
              <a:rPr lang="cs-CZ" sz="1000" b="0" dirty="0" err="1" smtClean="0">
                <a:latin typeface="Arial" panose="020B0604020202020204" pitchFamily="34" charset="0"/>
                <a:cs typeface="Arial" panose="020B0604020202020204" pitchFamily="34" charset="0"/>
              </a:rPr>
              <a:t>brankouo</a:t>
            </a:r>
            <a:r>
              <a:rPr lang="cs-CZ" sz="1000" b="0" dirty="0" smtClean="0">
                <a:latin typeface="Arial" panose="020B0604020202020204" pitchFamily="34" charset="0"/>
                <a:cs typeface="Arial" panose="020B0604020202020204" pitchFamily="34" charset="0"/>
              </a:rPr>
              <a:t> o  2 metry přestřelil.  Vraťme se </a:t>
            </a:r>
            <a:r>
              <a:rPr lang="cs-CZ" sz="1000" b="0" dirty="0" err="1" smtClean="0">
                <a:latin typeface="Arial" panose="020B0604020202020204" pitchFamily="34" charset="0"/>
                <a:cs typeface="Arial" panose="020B0604020202020204" pitchFamily="34" charset="0"/>
              </a:rPr>
              <a:t>všakk</a:t>
            </a:r>
            <a:r>
              <a:rPr lang="cs-CZ" sz="1000" b="0" dirty="0" smtClean="0">
                <a:latin typeface="Arial" panose="020B0604020202020204" pitchFamily="34" charset="0"/>
                <a:cs typeface="Arial" panose="020B0604020202020204" pitchFamily="34" charset="0"/>
              </a:rPr>
              <a:t> 1. brance zápasu, o kterou se postarala dvojice nejmenších. JAKUB Novák přihrál </a:t>
            </a:r>
            <a:r>
              <a:rPr lang="cs-CZ" sz="1000" b="0" dirty="0" err="1" smtClean="0">
                <a:latin typeface="Arial" panose="020B0604020202020204" pitchFamily="34" charset="0"/>
                <a:cs typeface="Arial" panose="020B0604020202020204" pitchFamily="34" charset="0"/>
              </a:rPr>
              <a:t>Migovi</a:t>
            </a:r>
            <a:r>
              <a:rPr lang="cs-CZ" sz="1000" b="0" dirty="0" smtClean="0">
                <a:latin typeface="Arial" panose="020B0604020202020204" pitchFamily="34" charset="0"/>
                <a:cs typeface="Arial" panose="020B0604020202020204" pitchFamily="34" charset="0"/>
              </a:rPr>
              <a:t> a ten věděl kam mířit. Hostující Vávra chtěl z volného přímého kopu srovnat, ale s pomocí teče skončil míč na rohu. Přes půlku hřiště prošel </a:t>
            </a:r>
            <a:r>
              <a:rPr lang="cs-CZ" sz="1000" b="0" dirty="0" err="1" smtClean="0">
                <a:latin typeface="Arial" panose="020B0604020202020204" pitchFamily="34" charset="0"/>
                <a:cs typeface="Arial" panose="020B0604020202020204" pitchFamily="34" charset="0"/>
              </a:rPr>
              <a:t>Daniluk</a:t>
            </a:r>
            <a:r>
              <a:rPr lang="cs-CZ" sz="1000" b="0" dirty="0" smtClean="0">
                <a:latin typeface="Arial" panose="020B0604020202020204" pitchFamily="34" charset="0"/>
                <a:cs typeface="Arial" panose="020B0604020202020204" pitchFamily="34" charset="0"/>
              </a:rPr>
              <a:t> v 16. minutě a Hrdličkovi připravil snadné zakončení na 2:0. O chvilku později musela domácí obrana zpytovat svědomí, když nechal za sebou Vávru a zachraňovat musel Šimon Černý na pozici brankářem. Parádním způsobem si našel prostor k zakončení Jakub Novák a zvýšil už na 30. Utkání pomalu dostávala jednotvárnou podobu. Ve 22. minutě trefil </a:t>
            </a:r>
            <a:r>
              <a:rPr lang="cs-CZ" sz="1000" b="0" dirty="0" err="1" smtClean="0">
                <a:latin typeface="Arial" panose="020B0604020202020204" pitchFamily="34" charset="0"/>
                <a:cs typeface="Arial" panose="020B0604020202020204" pitchFamily="34" charset="0"/>
              </a:rPr>
              <a:t>Daniluk</a:t>
            </a:r>
            <a:r>
              <a:rPr lang="cs-CZ" sz="1000" b="0" dirty="0" smtClean="0">
                <a:latin typeface="Arial" panose="020B0604020202020204" pitchFamily="34" charset="0"/>
                <a:cs typeface="Arial" panose="020B0604020202020204" pitchFamily="34" charset="0"/>
              </a:rPr>
              <a:t> Hrdličku, od  kterého se odrazil míč do sítě už na 4:0. </a:t>
            </a:r>
            <a:r>
              <a:rPr lang="cs-CZ" sz="1000" b="0" dirty="0" err="1" smtClean="0">
                <a:latin typeface="Arial" panose="020B0604020202020204" pitchFamily="34" charset="0"/>
                <a:cs typeface="Arial" panose="020B0604020202020204" pitchFamily="34" charset="0"/>
              </a:rPr>
              <a:t>Źasloužené</a:t>
            </a:r>
            <a:r>
              <a:rPr lang="cs-CZ" sz="1000" b="0" dirty="0" smtClean="0">
                <a:latin typeface="Arial" panose="020B0604020202020204" pitchFamily="34" charset="0"/>
                <a:cs typeface="Arial" panose="020B0604020202020204" pitchFamily="34" charset="0"/>
              </a:rPr>
              <a:t> branky se dočkal i aktivně hrající </a:t>
            </a:r>
            <a:r>
              <a:rPr lang="cs-CZ" sz="1000" b="0" dirty="0" err="1" smtClean="0">
                <a:latin typeface="Arial" panose="020B0604020202020204" pitchFamily="34" charset="0"/>
                <a:cs typeface="Arial" panose="020B0604020202020204" pitchFamily="34" charset="0"/>
              </a:rPr>
              <a:t>Daniluk</a:t>
            </a:r>
            <a:r>
              <a:rPr lang="cs-CZ" sz="1000" b="0" dirty="0" smtClean="0">
                <a:latin typeface="Arial" panose="020B0604020202020204" pitchFamily="34" charset="0"/>
                <a:cs typeface="Arial" panose="020B0604020202020204" pitchFamily="34" charset="0"/>
              </a:rPr>
              <a:t>, který obešel všechno co mu stálo v cestě a určil skóre 5:0. S jednou brankou se ale nesmířil  a během chvilky z podobné situace zvýšil na 6:0.  Konečně se trefil i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kterého na lavičce chvilku šetřili  trenéři. Výsledek 7:0 už sliboval hodně divoký výsledek. I další minuty patřily </a:t>
            </a:r>
            <a:r>
              <a:rPr lang="cs-CZ" sz="1000" b="0" dirty="0" err="1" smtClean="0">
                <a:latin typeface="Arial" panose="020B0604020202020204" pitchFamily="34" charset="0"/>
                <a:cs typeface="Arial" panose="020B0604020202020204" pitchFamily="34" charset="0"/>
              </a:rPr>
              <a:t>Malechovi</a:t>
            </a:r>
            <a:r>
              <a:rPr lang="cs-CZ" sz="1000" b="0" dirty="0" smtClean="0">
                <a:latin typeface="Arial" panose="020B0604020202020204" pitchFamily="34" charset="0"/>
                <a:cs typeface="Arial" panose="020B0604020202020204" pitchFamily="34" charset="0"/>
              </a:rPr>
              <a:t>. Nejprve šel 2x sám na brankáře, ale ten ho 2x vychytal. Při dalším nájezdu už Olda pochopil, že se brankář dá i obejít a znamenalo to výsledek 8:0. Ještě než si mužstva vyměnila strany, tak se do útoku vydal obránce Jakub Pilař a míč procedil mezi nohama brankáře na poločasových 9:0. I ve 2. části braková přehlídka pokračovala. Postarali se o ní i hosté, kteří si po rohu </a:t>
            </a:r>
            <a:r>
              <a:rPr lang="cs-CZ" sz="1000" b="0" dirty="0" err="1" smtClean="0">
                <a:latin typeface="Arial" panose="020B0604020202020204" pitchFamily="34" charset="0"/>
                <a:cs typeface="Arial" panose="020B0604020202020204" pitchFamily="34" charset="0"/>
              </a:rPr>
              <a:t>vsřelili</a:t>
            </a:r>
            <a:r>
              <a:rPr lang="cs-CZ" sz="1000" b="0" dirty="0" smtClean="0">
                <a:latin typeface="Arial" panose="020B0604020202020204" pitchFamily="34" charset="0"/>
                <a:cs typeface="Arial" panose="020B0604020202020204" pitchFamily="34" charset="0"/>
              </a:rPr>
              <a:t> vlastní gól.  Snažil se i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a rázem to bylo 11:0. Že by volné přímé kopy mohly být  předností Jakuba </a:t>
            </a:r>
            <a:r>
              <a:rPr lang="cs-CZ" sz="1000" b="0" dirty="0" err="1" smtClean="0">
                <a:latin typeface="Arial" panose="020B0604020202020204" pitchFamily="34" charset="0"/>
                <a:cs typeface="Arial" panose="020B0604020202020204" pitchFamily="34" charset="0"/>
              </a:rPr>
              <a:t>Daniluka</a:t>
            </a:r>
            <a:r>
              <a:rPr lang="cs-CZ" sz="1000" b="0" dirty="0" smtClean="0">
                <a:latin typeface="Arial" panose="020B0604020202020204" pitchFamily="34" charset="0"/>
                <a:cs typeface="Arial" panose="020B0604020202020204" pitchFamily="34" charset="0"/>
              </a:rPr>
              <a:t> předvedl ve 46. minutě a </a:t>
            </a:r>
            <a:r>
              <a:rPr lang="cs-CZ" sz="1000" b="0" dirty="0" err="1" smtClean="0">
                <a:latin typeface="Arial" panose="020B0604020202020204" pitchFamily="34" charset="0"/>
                <a:cs typeface="Arial" panose="020B0604020202020204" pitchFamily="34" charset="0"/>
              </a:rPr>
              <a:t>rovlnil</a:t>
            </a:r>
            <a:r>
              <a:rPr lang="cs-CZ" sz="1000" b="0" dirty="0" smtClean="0">
                <a:latin typeface="Arial" panose="020B0604020202020204" pitchFamily="34" charset="0"/>
                <a:cs typeface="Arial" panose="020B0604020202020204" pitchFamily="34" charset="0"/>
              </a:rPr>
              <a:t> síť brankou na 12:0.  Pak si domácí vzali menší pauzu a o 10. minut později ji přerušil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brankou na krásných 13:0. Že branky za Štětí nestřílí jen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předvedl Martin Hrdlička brankou na 14:0. Poslední brankové vystoupení utkání předvedl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který se nechal od Hrdličky přihrát a stanovil konečný výsledek 15:0. Předzápasové prognózy se naplnili a mladíci z Trmic nebyly pro naše mužstvo žádnou velkou překážkou. Nyní nás čeká mnohem složitější utkání a to v příštím kole v sobotu 7. října v Brozanech.</a:t>
            </a:r>
          </a:p>
          <a:p>
            <a:pPr algn="just"/>
            <a:r>
              <a:rPr lang="cs-CZ" sz="1000" b="0" u="sng" dirty="0" smtClean="0">
                <a:latin typeface="Arial" panose="020B0604020202020204" pitchFamily="34" charset="0"/>
                <a:cs typeface="Arial" panose="020B0604020202020204" pitchFamily="34" charset="0"/>
              </a:rPr>
              <a:t>Branky: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5, </a:t>
            </a:r>
            <a:r>
              <a:rPr lang="cs-CZ" sz="1000" b="0" dirty="0" err="1" smtClean="0">
                <a:latin typeface="Arial" panose="020B0604020202020204" pitchFamily="34" charset="0"/>
                <a:cs typeface="Arial" panose="020B0604020202020204" pitchFamily="34" charset="0"/>
              </a:rPr>
              <a:t>Daniluk</a:t>
            </a:r>
            <a:r>
              <a:rPr lang="cs-CZ" sz="1000" b="0" dirty="0" smtClean="0">
                <a:latin typeface="Arial" panose="020B0604020202020204" pitchFamily="34" charset="0"/>
                <a:cs typeface="Arial" panose="020B0604020202020204" pitchFamily="34" charset="0"/>
              </a:rPr>
              <a:t> 3, Hrdlička 3, </a:t>
            </a:r>
            <a:r>
              <a:rPr lang="cs-CZ" sz="1000" b="0" dirty="0" err="1" smtClean="0">
                <a:latin typeface="Arial" panose="020B0604020202020204" pitchFamily="34" charset="0"/>
                <a:cs typeface="Arial" panose="020B0604020202020204" pitchFamily="34" charset="0"/>
              </a:rPr>
              <a:t>Miga</a:t>
            </a:r>
            <a:r>
              <a:rPr lang="cs-CZ" sz="1000" b="0" dirty="0" smtClean="0">
                <a:latin typeface="Arial" panose="020B0604020202020204" pitchFamily="34" charset="0"/>
                <a:cs typeface="Arial" panose="020B0604020202020204" pitchFamily="34" charset="0"/>
              </a:rPr>
              <a:t> 1, Jakub Novák 1, Jakub Pilař 1,  vlastní</a:t>
            </a:r>
          </a:p>
          <a:p>
            <a:pPr algn="just"/>
            <a:r>
              <a:rPr lang="cs-CZ" sz="1000" b="0" u="sng" dirty="0" smtClean="0">
                <a:latin typeface="Arial" panose="020B0604020202020204" pitchFamily="34" charset="0"/>
                <a:cs typeface="Arial" panose="020B0604020202020204" pitchFamily="34" charset="0"/>
              </a:rPr>
              <a:t>Sestava</a:t>
            </a:r>
            <a:r>
              <a:rPr lang="cs-CZ" sz="1000" b="0" dirty="0" smtClean="0">
                <a:latin typeface="Arial" panose="020B0604020202020204" pitchFamily="34" charset="0"/>
                <a:cs typeface="Arial" panose="020B0604020202020204" pitchFamily="34" charset="0"/>
              </a:rPr>
              <a:t>: Černý-Prokopec, Hrdlička, </a:t>
            </a:r>
            <a:r>
              <a:rPr lang="cs-CZ" sz="1000" b="0" dirty="0" err="1" smtClean="0">
                <a:latin typeface="Arial" panose="020B0604020202020204" pitchFamily="34" charset="0"/>
                <a:cs typeface="Arial" panose="020B0604020202020204" pitchFamily="34" charset="0"/>
              </a:rPr>
              <a:t>Bartko</a:t>
            </a:r>
            <a:r>
              <a:rPr lang="cs-CZ" sz="1000" b="0" dirty="0" smtClean="0">
                <a:latin typeface="Arial" panose="020B0604020202020204" pitchFamily="34" charset="0"/>
                <a:cs typeface="Arial" panose="020B0604020202020204" pitchFamily="34" charset="0"/>
              </a:rPr>
              <a:t>, Kroupa, </a:t>
            </a:r>
            <a:r>
              <a:rPr lang="cs-CZ" sz="1000" b="0" dirty="0" err="1" smtClean="0">
                <a:latin typeface="Arial" panose="020B0604020202020204" pitchFamily="34" charset="0"/>
                <a:cs typeface="Arial" panose="020B0604020202020204" pitchFamily="34" charset="0"/>
              </a:rPr>
              <a:t>Ivanič</a:t>
            </a:r>
            <a:r>
              <a:rPr lang="cs-CZ" sz="1000" b="0" dirty="0" smtClean="0">
                <a:latin typeface="Arial" panose="020B0604020202020204" pitchFamily="34" charset="0"/>
                <a:cs typeface="Arial" panose="020B0604020202020204" pitchFamily="34" charset="0"/>
              </a:rPr>
              <a:t>, Kabelka, </a:t>
            </a:r>
            <a:r>
              <a:rPr lang="cs-CZ" sz="1000" b="0" dirty="0" err="1" smtClean="0">
                <a:latin typeface="Arial" panose="020B0604020202020204" pitchFamily="34" charset="0"/>
                <a:cs typeface="Arial" panose="020B0604020202020204" pitchFamily="34" charset="0"/>
              </a:rPr>
              <a:t>Daniluk</a:t>
            </a:r>
            <a:r>
              <a:rPr lang="cs-CZ" sz="1000" b="0" dirty="0" smtClean="0">
                <a:latin typeface="Arial" panose="020B0604020202020204" pitchFamily="34" charset="0"/>
                <a:cs typeface="Arial" panose="020B0604020202020204" pitchFamily="34" charset="0"/>
              </a:rPr>
              <a:t>, </a:t>
            </a: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Jakub Pilař, </a:t>
            </a:r>
            <a:r>
              <a:rPr lang="cs-CZ" sz="1000" b="0" dirty="0" err="1" smtClean="0">
                <a:latin typeface="Arial" panose="020B0604020202020204" pitchFamily="34" charset="0"/>
                <a:cs typeface="Arial" panose="020B0604020202020204" pitchFamily="34" charset="0"/>
              </a:rPr>
              <a:t>Malecha</a:t>
            </a:r>
            <a:r>
              <a:rPr lang="cs-CZ" sz="1000" b="0" dirty="0" smtClean="0">
                <a:latin typeface="Arial" panose="020B0604020202020204" pitchFamily="34" charset="0"/>
                <a:cs typeface="Arial" panose="020B0604020202020204" pitchFamily="34" charset="0"/>
              </a:rPr>
              <a:t>, Nedvěd, </a:t>
            </a:r>
            <a:r>
              <a:rPr lang="cs-CZ" sz="1000" b="0" dirty="0" err="1" smtClean="0">
                <a:latin typeface="Arial" panose="020B0604020202020204" pitchFamily="34" charset="0"/>
                <a:cs typeface="Arial" panose="020B0604020202020204" pitchFamily="34" charset="0"/>
              </a:rPr>
              <a:t>Slapnička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Schleiss,Jakub</a:t>
            </a:r>
            <a:r>
              <a:rPr lang="cs-CZ" sz="1000" b="0" dirty="0" smtClean="0">
                <a:latin typeface="Arial" panose="020B0604020202020204" pitchFamily="34" charset="0"/>
                <a:cs typeface="Arial" panose="020B0604020202020204" pitchFamily="34" charset="0"/>
              </a:rPr>
              <a:t> Novák, </a:t>
            </a:r>
            <a:r>
              <a:rPr lang="cs-CZ" sz="1000" b="0" dirty="0" err="1" smtClean="0">
                <a:latin typeface="Arial" panose="020B0604020202020204" pitchFamily="34" charset="0"/>
                <a:cs typeface="Arial" panose="020B0604020202020204" pitchFamily="34" charset="0"/>
              </a:rPr>
              <a:t>Miga</a:t>
            </a:r>
            <a:r>
              <a:rPr lang="cs-CZ" sz="1000" b="0" dirty="0" smtClean="0">
                <a:latin typeface="Arial" panose="020B0604020202020204" pitchFamily="34" charset="0"/>
                <a:cs typeface="Arial" panose="020B0604020202020204" pitchFamily="34" charset="0"/>
              </a:rPr>
              <a:t>, </a:t>
            </a: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Pršala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Sičák</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Švarcbach</a:t>
            </a:r>
            <a:endParaRPr lang="cs-CZ" sz="1000" b="0" dirty="0" smtClean="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Trenér: </a:t>
            </a:r>
            <a:r>
              <a:rPr lang="cs-CZ" sz="1000" b="0" dirty="0" err="1" smtClean="0">
                <a:latin typeface="Arial" panose="020B0604020202020204" pitchFamily="34" charset="0"/>
                <a:cs typeface="Arial" panose="020B0604020202020204" pitchFamily="34" charset="0"/>
              </a:rPr>
              <a:t>Z.Németh</a:t>
            </a:r>
            <a:r>
              <a:rPr lang="cs-CZ" sz="1000" b="0" dirty="0" smtClean="0">
                <a:latin typeface="Arial" panose="020B0604020202020204" pitchFamily="34" charset="0"/>
                <a:cs typeface="Arial" panose="020B0604020202020204" pitchFamily="34" charset="0"/>
              </a:rPr>
              <a:t> Vedoucí: </a:t>
            </a:r>
            <a:r>
              <a:rPr lang="cs-CZ" sz="1000" b="0" dirty="0" err="1" smtClean="0">
                <a:latin typeface="Arial" panose="020B0604020202020204" pitchFamily="34" charset="0"/>
                <a:cs typeface="Arial" panose="020B0604020202020204" pitchFamily="34" charset="0"/>
              </a:rPr>
              <a:t>Z.Németh</a:t>
            </a:r>
            <a:endParaRPr lang="cs-CZ" sz="1000" b="0" dirty="0" smtClean="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Rozhodčí</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M.Toráč-D.Németh</a:t>
            </a:r>
            <a:r>
              <a:rPr lang="cs-CZ" sz="1000" b="0" dirty="0" smtClean="0">
                <a:latin typeface="Arial" panose="020B0604020202020204" pitchFamily="34" charset="0"/>
                <a:cs typeface="Arial" panose="020B0604020202020204" pitchFamily="34" charset="0"/>
              </a:rPr>
              <a:t>(laik), </a:t>
            </a:r>
            <a:r>
              <a:rPr lang="cs-CZ" sz="1000" b="0" dirty="0" err="1" smtClean="0">
                <a:latin typeface="Arial" panose="020B0604020202020204" pitchFamily="34" charset="0"/>
                <a:cs typeface="Arial" panose="020B0604020202020204" pitchFamily="34" charset="0"/>
              </a:rPr>
              <a:t>V.Ajm</a:t>
            </a:r>
            <a:r>
              <a:rPr lang="cs-CZ" sz="1000" b="0" dirty="0" smtClean="0">
                <a:latin typeface="Arial" panose="020B0604020202020204" pitchFamily="34" charset="0"/>
                <a:cs typeface="Arial" panose="020B0604020202020204" pitchFamily="34" charset="0"/>
              </a:rPr>
              <a:t> </a:t>
            </a:r>
          </a:p>
        </p:txBody>
      </p:sp>
      <p:sp>
        <p:nvSpPr>
          <p:cNvPr id="10" name="TextovéPole 9"/>
          <p:cNvSpPr txBox="1"/>
          <p:nvPr/>
        </p:nvSpPr>
        <p:spPr>
          <a:xfrm>
            <a:off x="5735898" y="617886"/>
            <a:ext cx="4192966" cy="584775"/>
          </a:xfrm>
          <a:prstGeom prst="rect">
            <a:avLst/>
          </a:prstGeom>
          <a:pattFill prst="dkVert">
            <a:fgClr>
              <a:srgbClr val="F6F96D"/>
            </a:fgClr>
            <a:bgClr>
              <a:schemeClr val="bg1"/>
            </a:bgClr>
          </a:pattFill>
          <a:ln w="82550">
            <a:solidFill>
              <a:srgbClr val="FF0000"/>
            </a:solidFill>
          </a:ln>
        </p:spPr>
        <p:txBody>
          <a:bodyPr wrap="square" rtlCol="0">
            <a:spAutoFit/>
          </a:bodyPr>
          <a:lstStyle/>
          <a:p>
            <a:pPr algn="ctr"/>
            <a:r>
              <a:rPr lang="cs-CZ" sz="1600" u="sng" dirty="0" smtClean="0">
                <a:latin typeface="Arial Black" panose="020B0A04020102020204" pitchFamily="34" charset="0"/>
              </a:rPr>
              <a:t>SK Štětí – MSK Trmice</a:t>
            </a:r>
          </a:p>
          <a:p>
            <a:pPr algn="ctr"/>
            <a:r>
              <a:rPr lang="cs-CZ" sz="1600" u="sng" dirty="0" smtClean="0">
                <a:latin typeface="Arial Black" panose="020B0A04020102020204" pitchFamily="34" charset="0"/>
              </a:rPr>
              <a:t>15:0(9:0)   1.10.2017 7. hrané kolo</a:t>
            </a:r>
          </a:p>
        </p:txBody>
      </p:sp>
      <p:sp>
        <p:nvSpPr>
          <p:cNvPr id="3" name="TextovéPole 2"/>
          <p:cNvSpPr txBox="1"/>
          <p:nvPr/>
        </p:nvSpPr>
        <p:spPr>
          <a:xfrm>
            <a:off x="5688608" y="81649"/>
            <a:ext cx="4392488" cy="400110"/>
          </a:xfrm>
          <a:prstGeom prst="rect">
            <a:avLst/>
          </a:prstGeom>
          <a:blipFill>
            <a:blip r:embed="rId3"/>
            <a:tile tx="0" ty="0" sx="100000" sy="100000" flip="none" algn="tl"/>
          </a:blipFill>
        </p:spPr>
        <p:txBody>
          <a:bodyPr wrap="square" rtlCol="0">
            <a:spAutoFit/>
          </a:bodyPr>
          <a:lstStyle/>
          <a:p>
            <a:pPr algn="ctr"/>
            <a:r>
              <a:rPr lang="cs-CZ" sz="2000" dirty="0" smtClean="0">
                <a:solidFill>
                  <a:srgbClr val="0000CC"/>
                </a:solidFill>
                <a:latin typeface="Bookman Old Style" pitchFamily="18" charset="0"/>
              </a:rPr>
              <a:t>Pohodový zápas starších žáků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graphicFrame>
        <p:nvGraphicFramePr>
          <p:cNvPr id="54" name="Tabulka 53"/>
          <p:cNvGraphicFramePr>
            <a:graphicFrameLocks noGrp="1"/>
          </p:cNvGraphicFramePr>
          <p:nvPr>
            <p:extLst>
              <p:ext uri="{D42A27DB-BD31-4B8C-83A1-F6EECF244321}">
                <p14:modId xmlns:p14="http://schemas.microsoft.com/office/powerpoint/2010/main" val="3470392352"/>
              </p:ext>
            </p:extLst>
          </p:nvPr>
        </p:nvGraphicFramePr>
        <p:xfrm>
          <a:off x="71984" y="2661693"/>
          <a:ext cx="4680521" cy="1979346"/>
        </p:xfrm>
        <a:graphic>
          <a:graphicData uri="http://schemas.openxmlformats.org/drawingml/2006/table">
            <a:tbl>
              <a:tblPr/>
              <a:tblGrid>
                <a:gridCol w="1621567">
                  <a:extLst>
                    <a:ext uri="{9D8B030D-6E8A-4147-A177-3AD203B41FA5}">
                      <a16:colId xmlns:a16="http://schemas.microsoft.com/office/drawing/2014/main" val="4143065640"/>
                    </a:ext>
                  </a:extLst>
                </a:gridCol>
                <a:gridCol w="1777716">
                  <a:extLst>
                    <a:ext uri="{9D8B030D-6E8A-4147-A177-3AD203B41FA5}">
                      <a16:colId xmlns:a16="http://schemas.microsoft.com/office/drawing/2014/main" val="1022408377"/>
                    </a:ext>
                  </a:extLst>
                </a:gridCol>
                <a:gridCol w="1281238">
                  <a:extLst>
                    <a:ext uri="{9D8B030D-6E8A-4147-A177-3AD203B41FA5}">
                      <a16:colId xmlns:a16="http://schemas.microsoft.com/office/drawing/2014/main" val="1821787456"/>
                    </a:ext>
                  </a:extLst>
                </a:gridCol>
              </a:tblGrid>
              <a:tr h="361604">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TJ </a:t>
                      </a:r>
                      <a:r>
                        <a:rPr lang="cs-CZ" sz="1200" b="1" i="0" kern="1200" dirty="0" err="1" smtClean="0">
                          <a:solidFill>
                            <a:schemeClr val="tx1"/>
                          </a:solidFill>
                          <a:effectLst>
                            <a:outerShdw blurRad="38100" dist="38100" dir="2700000" algn="tl">
                              <a:srgbClr val="000000">
                                <a:alpha val="43137"/>
                              </a:srgbClr>
                            </a:outerShdw>
                          </a:effectLst>
                          <a:latin typeface="+mn-lt"/>
                          <a:ea typeface="+mn-ea"/>
                          <a:cs typeface="+mn-cs"/>
                        </a:rPr>
                        <a:t>Mojžíř</a:t>
                      </a: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 </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TJ Hvězda Trnovany</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2000" b="1" i="0" u="none" strike="noStrike" dirty="0" smtClean="0">
                          <a:solidFill>
                            <a:srgbClr val="000000"/>
                          </a:solidFill>
                          <a:effectLst/>
                          <a:latin typeface="Calibri" panose="020F0502020204030204" pitchFamily="34" charset="0"/>
                        </a:rPr>
                        <a:t>8:3</a:t>
                      </a:r>
                      <a:endParaRPr lang="cs-CZ"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257743"/>
                  </a:ext>
                </a:extLst>
              </a:tr>
              <a:tr h="428064">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FK Jiskra V. Březno </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TJ SLAVOJ Úštěk/Liběšice </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2000" b="1" i="0" u="none" strike="noStrike" dirty="0" smtClean="0">
                          <a:solidFill>
                            <a:srgbClr val="000000"/>
                          </a:solidFill>
                          <a:effectLst/>
                          <a:latin typeface="Calibri" panose="020F0502020204030204" pitchFamily="34" charset="0"/>
                        </a:rPr>
                        <a:t>4:2</a:t>
                      </a:r>
                      <a:endParaRPr lang="cs-CZ"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963296609"/>
                  </a:ext>
                </a:extLst>
              </a:tr>
              <a:tr h="414037">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SK Štětí </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TJ Chlumec</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2000" b="1" i="0" u="none" strike="noStrike" dirty="0" smtClean="0">
                          <a:solidFill>
                            <a:srgbClr val="000000"/>
                          </a:solidFill>
                          <a:effectLst/>
                          <a:latin typeface="Calibri" panose="020F0502020204030204" pitchFamily="34" charset="0"/>
                        </a:rPr>
                        <a:t>6:0</a:t>
                      </a:r>
                      <a:endParaRPr lang="cs-CZ"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35217358"/>
                  </a:ext>
                </a:extLst>
              </a:tr>
              <a:tr h="361604">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SK </a:t>
                      </a:r>
                      <a:r>
                        <a:rPr lang="cs-CZ" sz="1200" b="1" i="0" kern="1200" dirty="0" err="1" smtClean="0">
                          <a:solidFill>
                            <a:schemeClr val="tx1"/>
                          </a:solidFill>
                          <a:effectLst>
                            <a:outerShdw blurRad="38100" dist="38100" dir="2700000" algn="tl">
                              <a:srgbClr val="000000">
                                <a:alpha val="43137"/>
                              </a:srgbClr>
                            </a:outerShdw>
                          </a:effectLst>
                          <a:latin typeface="+mn-lt"/>
                          <a:ea typeface="+mn-ea"/>
                          <a:cs typeface="+mn-cs"/>
                        </a:rPr>
                        <a:t>Plaston</a:t>
                      </a: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 Šluknov </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TJ Skorotice </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2000" b="1" i="0" u="none" strike="noStrike" dirty="0" smtClean="0">
                          <a:solidFill>
                            <a:srgbClr val="000000"/>
                          </a:solidFill>
                          <a:effectLst/>
                          <a:latin typeface="Calibri" panose="020F0502020204030204" pitchFamily="34" charset="0"/>
                        </a:rPr>
                        <a:t>4:3</a:t>
                      </a:r>
                      <a:endParaRPr lang="cs-CZ"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645819879"/>
                  </a:ext>
                </a:extLst>
              </a:tr>
              <a:tr h="414037">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TJ </a:t>
                      </a:r>
                      <a:r>
                        <a:rPr lang="cs-CZ" sz="1200" b="1" i="0" kern="1200" dirty="0" err="1" smtClean="0">
                          <a:solidFill>
                            <a:schemeClr val="tx1"/>
                          </a:solidFill>
                          <a:effectLst>
                            <a:outerShdw blurRad="38100" dist="38100" dir="2700000" algn="tl">
                              <a:srgbClr val="000000">
                                <a:alpha val="43137"/>
                              </a:srgbClr>
                            </a:outerShdw>
                          </a:effectLst>
                          <a:latin typeface="+mn-lt"/>
                          <a:ea typeface="+mn-ea"/>
                          <a:cs typeface="+mn-cs"/>
                        </a:rPr>
                        <a:t>Vaňov</a:t>
                      </a: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/Libouchec </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kern="1200" dirty="0" smtClean="0">
                          <a:solidFill>
                            <a:schemeClr val="tx1"/>
                          </a:solidFill>
                          <a:effectLst>
                            <a:outerShdw blurRad="38100" dist="38100" dir="2700000" algn="tl">
                              <a:srgbClr val="000000">
                                <a:alpha val="43137"/>
                              </a:srgbClr>
                            </a:outerShdw>
                          </a:effectLst>
                          <a:latin typeface="+mn-lt"/>
                          <a:ea typeface="+mn-ea"/>
                          <a:cs typeface="+mn-cs"/>
                        </a:rPr>
                        <a:t>1FC Dubí</a:t>
                      </a:r>
                      <a:endParaRPr lang="cs-CZ" sz="1200" b="1" i="0" u="none" strike="noStrike" dirty="0">
                        <a:solidFill>
                          <a:srgbClr val="151515"/>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2000" b="1" i="0" u="none" strike="noStrike" dirty="0" smtClean="0">
                          <a:solidFill>
                            <a:srgbClr val="000000"/>
                          </a:solidFill>
                          <a:effectLst/>
                          <a:latin typeface="Calibri" panose="020F0502020204030204" pitchFamily="34" charset="0"/>
                        </a:rPr>
                        <a:t>0:8</a:t>
                      </a:r>
                      <a:endParaRPr lang="cs-CZ"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21391706"/>
                  </a:ext>
                </a:extLst>
              </a:tr>
            </a:tbl>
          </a:graphicData>
        </a:graphic>
      </p:graphicFrame>
      <p:sp>
        <p:nvSpPr>
          <p:cNvPr id="55" name="Obdélník 54"/>
          <p:cNvSpPr/>
          <p:nvPr/>
        </p:nvSpPr>
        <p:spPr>
          <a:xfrm>
            <a:off x="71984" y="91108"/>
            <a:ext cx="4680521" cy="2308324"/>
          </a:xfrm>
          <a:prstGeom prst="rect">
            <a:avLst/>
          </a:prstGeom>
          <a:gradFill>
            <a:gsLst>
              <a:gs pos="0">
                <a:srgbClr val="F2FFF1"/>
              </a:gs>
              <a:gs pos="44000">
                <a:srgbClr val="FFFF00"/>
              </a:gs>
              <a:gs pos="83000">
                <a:schemeClr val="accent1">
                  <a:lumMod val="45000"/>
                  <a:lumOff val="55000"/>
                </a:schemeClr>
              </a:gs>
              <a:gs pos="100000">
                <a:schemeClr val="accent1">
                  <a:lumMod val="30000"/>
                  <a:lumOff val="70000"/>
                </a:schemeClr>
              </a:gs>
            </a:gsLst>
            <a:lin ang="5400000" scaled="1"/>
          </a:gradFill>
          <a:ln w="53975" cap="rnd">
            <a:solidFill>
              <a:srgbClr val="FF99CC"/>
            </a:solidFill>
            <a:prstDash val="lgDash"/>
            <a:bevel/>
          </a:ln>
        </p:spPr>
        <p:txBody>
          <a:bodyPr wrap="square" lIns="91440" tIns="45720" rIns="91440" bIns="45720">
            <a:spAutoFit/>
          </a:bodyPr>
          <a:lstStyle/>
          <a:p>
            <a:pPr algn="ctr"/>
            <a:r>
              <a:rPr lang="cs-CZ" sz="2400" b="0" cap="none" spc="0" dirty="0" smtClean="0">
                <a:ln w="0"/>
                <a:solidFill>
                  <a:schemeClr val="tx1"/>
                </a:solidFill>
                <a:effectLst>
                  <a:outerShdw blurRad="38100" dist="19050" dir="2700000" algn="tl" rotWithShape="0">
                    <a:schemeClr val="dk1">
                      <a:alpha val="40000"/>
                    </a:schemeClr>
                  </a:outerShdw>
                </a:effectLst>
              </a:rPr>
              <a:t>Výsledky 6. kola I.A třídy </a:t>
            </a:r>
          </a:p>
          <a:p>
            <a:pPr algn="ctr"/>
            <a:r>
              <a:rPr lang="cs-CZ" sz="2400" b="0" cap="none" spc="0" dirty="0" smtClean="0">
                <a:ln w="0"/>
                <a:solidFill>
                  <a:schemeClr val="tx1"/>
                </a:solidFill>
                <a:effectLst>
                  <a:outerShdw blurRad="38100" dist="19050" dir="2700000" algn="tl" rotWithShape="0">
                    <a:schemeClr val="dk1">
                      <a:alpha val="40000"/>
                    </a:schemeClr>
                  </a:outerShdw>
                </a:effectLst>
              </a:rPr>
              <a:t>dorostu skupina A</a:t>
            </a:r>
          </a:p>
          <a:p>
            <a:pPr algn="ctr"/>
            <a:r>
              <a:rPr lang="cs-CZ" sz="2400" b="0" dirty="0" smtClean="0">
                <a:ln w="0"/>
                <a:effectLst>
                  <a:outerShdw blurRad="38100" dist="19050" dir="2700000" algn="tl" rotWithShape="0">
                    <a:schemeClr val="dk1">
                      <a:alpha val="40000"/>
                    </a:schemeClr>
                  </a:outerShdw>
                </a:effectLst>
              </a:rPr>
              <a:t>Na čele se odpoutal Šluknov pronásledovaný Štětím a Skoroticemi. Dotahuje se Dubí.</a:t>
            </a:r>
            <a:endParaRPr lang="cs-CZ" sz="2400" b="0" cap="none" spc="0" dirty="0">
              <a:ln w="0"/>
              <a:solidFill>
                <a:schemeClr val="tx1"/>
              </a:solidFill>
              <a:effectLst>
                <a:outerShdw blurRad="38100" dist="19050" dir="2700000" algn="tl" rotWithShape="0">
                  <a:schemeClr val="dk1">
                    <a:alpha val="40000"/>
                  </a:schemeClr>
                </a:outerShdw>
              </a:effectLst>
            </a:endParaRPr>
          </a:p>
        </p:txBody>
      </p:sp>
      <p:sp>
        <p:nvSpPr>
          <p:cNvPr id="58" name="TextovéPole 57"/>
          <p:cNvSpPr txBox="1"/>
          <p:nvPr/>
        </p:nvSpPr>
        <p:spPr>
          <a:xfrm>
            <a:off x="5472584" y="91108"/>
            <a:ext cx="4663617" cy="1384995"/>
          </a:xfrm>
          <a:prstGeom prst="rect">
            <a:avLst/>
          </a:prstGeom>
          <a:pattFill prst="dashVert">
            <a:fgClr>
              <a:srgbClr val="CCFF99"/>
            </a:fgClr>
            <a:bgClr>
              <a:schemeClr val="bg1"/>
            </a:bgClr>
          </a:pattFill>
          <a:ln w="76200" cmpd="sng">
            <a:solidFill>
              <a:schemeClr val="accent6">
                <a:lumMod val="75000"/>
              </a:schemeClr>
            </a:solidFill>
            <a:prstDash val="sysDot"/>
          </a:ln>
        </p:spPr>
        <p:txBody>
          <a:bodyPr wrap="square" rtlCol="0">
            <a:spAutoFit/>
          </a:bodyPr>
          <a:lstStyle/>
          <a:p>
            <a:pPr algn="ctr"/>
            <a:r>
              <a:rPr lang="cs-CZ" sz="2400" i="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7.kolo Ústeckého přeboru</a:t>
            </a:r>
          </a:p>
          <a:p>
            <a:pPr algn="just"/>
            <a:r>
              <a:rPr lang="cs-CZ" sz="2000" dirty="0" smtClean="0">
                <a:latin typeface="Arial" panose="020B0604020202020204" pitchFamily="34" charset="0"/>
                <a:cs typeface="Arial" panose="020B0604020202020204" pitchFamily="34" charset="0"/>
              </a:rPr>
              <a:t>Domácí vyhráli 5x a hosté 3x. Štětí překvapilo Most. Neštěmice dostaly nadílku daleko na východě</a:t>
            </a:r>
          </a:p>
        </p:txBody>
      </p:sp>
      <p:sp>
        <p:nvSpPr>
          <p:cNvPr id="2" name="TextovéPole 1"/>
          <p:cNvSpPr txBox="1"/>
          <p:nvPr/>
        </p:nvSpPr>
        <p:spPr>
          <a:xfrm>
            <a:off x="5472584" y="1561167"/>
            <a:ext cx="4680520" cy="5370701"/>
          </a:xfrm>
          <a:prstGeom prst="rect">
            <a:avLst/>
          </a:prstGeom>
          <a:solidFill>
            <a:srgbClr val="FFFFCC"/>
          </a:solidFill>
          <a:ln w="60325">
            <a:solidFill>
              <a:srgbClr val="FF33CC"/>
            </a:solidFill>
          </a:ln>
        </p:spPr>
        <p:txBody>
          <a:bodyPr wrap="square" rtlCol="0">
            <a:spAutoFit/>
          </a:bodyPr>
          <a:lstStyle/>
          <a:p>
            <a:pPr algn="ctr"/>
            <a:r>
              <a:rPr lang="cs-CZ" sz="1400" u="sng" dirty="0" smtClean="0">
                <a:solidFill>
                  <a:srgbClr val="333300"/>
                </a:solidFill>
                <a:latin typeface="Bookman Old Style" pitchFamily="18" charset="0"/>
              </a:rPr>
              <a:t>SK Štětí – Mostecký fotbalový klub  2:0(0:0)</a:t>
            </a:r>
          </a:p>
          <a:p>
            <a:pPr algn="just"/>
            <a:r>
              <a:rPr lang="cs-CZ" sz="1100" b="0" dirty="0" smtClean="0">
                <a:solidFill>
                  <a:srgbClr val="6600FF"/>
                </a:solidFill>
                <a:latin typeface="Arial" panose="020B0604020202020204" pitchFamily="34" charset="0"/>
                <a:cs typeface="Arial" panose="020B0604020202020204" pitchFamily="34" charset="0"/>
              </a:rPr>
              <a:t>domácí zvládli zápas i bez svých 3 opor. Využili 2 volné přímé kopy a vystřídali Most na čele tabulky.</a:t>
            </a:r>
          </a:p>
          <a:p>
            <a:pPr algn="ctr"/>
            <a:r>
              <a:rPr lang="cs-CZ" sz="1400" u="sng" dirty="0" smtClean="0">
                <a:solidFill>
                  <a:srgbClr val="333300"/>
                </a:solidFill>
                <a:latin typeface="Bookman Old Style" panose="02050604050505020204" pitchFamily="18" charset="0"/>
              </a:rPr>
              <a:t>FK Slavoj Žatec </a:t>
            </a:r>
            <a:r>
              <a:rPr lang="cs-CZ" sz="1400" u="sng" dirty="0">
                <a:solidFill>
                  <a:srgbClr val="333300"/>
                </a:solidFill>
                <a:latin typeface="Bookman Old Style" pitchFamily="18" charset="0"/>
              </a:rPr>
              <a:t>– SK </a:t>
            </a:r>
            <a:r>
              <a:rPr lang="cs-CZ" sz="1400" u="sng" dirty="0" smtClean="0">
                <a:solidFill>
                  <a:srgbClr val="333300"/>
                </a:solidFill>
                <a:latin typeface="Bookman Old Style" panose="02050604050505020204" pitchFamily="18" charset="0"/>
              </a:rPr>
              <a:t>STAP  </a:t>
            </a:r>
            <a:r>
              <a:rPr lang="cs-CZ" sz="1400" u="sng" dirty="0">
                <a:solidFill>
                  <a:srgbClr val="333300"/>
                </a:solidFill>
                <a:latin typeface="Bookman Old Style" panose="02050604050505020204" pitchFamily="18" charset="0"/>
              </a:rPr>
              <a:t>Vilémov </a:t>
            </a:r>
            <a:r>
              <a:rPr lang="cs-CZ" sz="1400" u="sng" dirty="0" smtClean="0">
                <a:solidFill>
                  <a:srgbClr val="333300"/>
                </a:solidFill>
                <a:latin typeface="Bookman Old Style" pitchFamily="18" charset="0"/>
              </a:rPr>
              <a:t>  0:3(0:3)</a:t>
            </a:r>
          </a:p>
          <a:p>
            <a:pPr algn="just"/>
            <a:r>
              <a:rPr lang="cs-CZ" sz="1100" b="0" dirty="0" smtClean="0">
                <a:solidFill>
                  <a:srgbClr val="6600FF"/>
                </a:solidFill>
                <a:latin typeface="Arial" panose="020B0604020202020204" pitchFamily="34" charset="0"/>
                <a:cs typeface="Arial" panose="020B0604020202020204" pitchFamily="34" charset="0"/>
              </a:rPr>
              <a:t>domácí zažili šok, když ve 35. minutě už prohrávali 3:0. Hosté si proti bezzubým domácím vítězství ve 2. poločase v klidu pohlídali.</a:t>
            </a:r>
          </a:p>
          <a:p>
            <a:pPr algn="ctr"/>
            <a:r>
              <a:rPr lang="cs-CZ" sz="1400" u="sng" dirty="0" smtClean="0">
                <a:solidFill>
                  <a:srgbClr val="333300"/>
                </a:solidFill>
                <a:latin typeface="Bookman Old Style" panose="02050604050505020204" pitchFamily="18" charset="0"/>
              </a:rPr>
              <a:t>TJ Krupka </a:t>
            </a:r>
            <a:r>
              <a:rPr lang="cs-CZ" sz="1400" u="sng" dirty="0">
                <a:solidFill>
                  <a:srgbClr val="333300"/>
                </a:solidFill>
                <a:latin typeface="Bookman Old Style" panose="02050604050505020204" pitchFamily="18" charset="0"/>
              </a:rPr>
              <a:t>– </a:t>
            </a:r>
            <a:r>
              <a:rPr lang="cs-CZ" sz="1400" u="sng" dirty="0" smtClean="0">
                <a:solidFill>
                  <a:srgbClr val="333300"/>
                </a:solidFill>
                <a:latin typeface="Bookman Old Style" panose="02050604050505020204" pitchFamily="18" charset="0"/>
              </a:rPr>
              <a:t>FK Jílové  1:2 PK (1:0)</a:t>
            </a:r>
            <a:endParaRPr lang="cs-CZ" sz="1400" u="sng" dirty="0">
              <a:solidFill>
                <a:srgbClr val="333300"/>
              </a:solidFill>
              <a:latin typeface="Bookman Old Style" panose="02050604050505020204" pitchFamily="18" charset="0"/>
            </a:endParaRPr>
          </a:p>
          <a:p>
            <a:pPr algn="just"/>
            <a:r>
              <a:rPr lang="cs-CZ" sz="1100" b="0" dirty="0" smtClean="0">
                <a:solidFill>
                  <a:srgbClr val="6600FF"/>
                </a:solidFill>
                <a:latin typeface="Arial" panose="020B0604020202020204" pitchFamily="34" charset="0"/>
                <a:cs typeface="Arial" panose="020B0604020202020204" pitchFamily="34" charset="0"/>
              </a:rPr>
              <a:t>hosté venku poprvé bodovali a v 6. sérii penaltového rozstřelu si připsali ještě bod navíc.</a:t>
            </a:r>
          </a:p>
          <a:p>
            <a:pPr algn="ctr"/>
            <a:r>
              <a:rPr lang="cs-CZ" sz="1400" u="sng" dirty="0" smtClean="0">
                <a:solidFill>
                  <a:srgbClr val="333300"/>
                </a:solidFill>
                <a:latin typeface="Bookman Old Style" panose="02050604050505020204" pitchFamily="18" charset="0"/>
              </a:rPr>
              <a:t>FK Bílina - FK </a:t>
            </a:r>
            <a:r>
              <a:rPr lang="cs-CZ" sz="1400" u="sng" dirty="0">
                <a:solidFill>
                  <a:srgbClr val="333300"/>
                </a:solidFill>
                <a:latin typeface="Bookman Old Style" panose="02050604050505020204" pitchFamily="18" charset="0"/>
              </a:rPr>
              <a:t>Litoměřicko </a:t>
            </a:r>
            <a:r>
              <a:rPr lang="cs-CZ" sz="1400" u="sng" dirty="0" smtClean="0">
                <a:solidFill>
                  <a:srgbClr val="333300"/>
                </a:solidFill>
                <a:latin typeface="Bookman Old Style" panose="02050604050505020204" pitchFamily="18" charset="0"/>
              </a:rPr>
              <a:t>B 1:3(0:1)</a:t>
            </a:r>
          </a:p>
          <a:p>
            <a:pPr algn="just"/>
            <a:r>
              <a:rPr lang="cs-CZ" sz="1100" b="0" dirty="0" smtClean="0">
                <a:solidFill>
                  <a:srgbClr val="6600FF"/>
                </a:solidFill>
                <a:latin typeface="Arial" panose="020B0604020202020204" pitchFamily="34" charset="0"/>
                <a:cs typeface="Arial" panose="020B0604020202020204" pitchFamily="34" charset="0"/>
              </a:rPr>
              <a:t>hostující celek vyučoval domácí z rychlých brejků. V závěru se Bílina ještě snažila vyrovnat, ale místo toho z penalty inkasovala na 3:1 a navíc přišla o </a:t>
            </a:r>
            <a:r>
              <a:rPr lang="cs-CZ" sz="1100" b="0" dirty="0" err="1" smtClean="0">
                <a:solidFill>
                  <a:srgbClr val="6600FF"/>
                </a:solidFill>
                <a:latin typeface="Arial" panose="020B0604020202020204" pitchFamily="34" charset="0"/>
                <a:cs typeface="Arial" panose="020B0604020202020204" pitchFamily="34" charset="0"/>
              </a:rPr>
              <a:t>o</a:t>
            </a:r>
            <a:r>
              <a:rPr lang="cs-CZ" sz="1100" b="0" dirty="0" smtClean="0">
                <a:solidFill>
                  <a:srgbClr val="6600FF"/>
                </a:solidFill>
                <a:latin typeface="Arial" panose="020B0604020202020204" pitchFamily="34" charset="0"/>
                <a:cs typeface="Arial" panose="020B0604020202020204" pitchFamily="34" charset="0"/>
              </a:rPr>
              <a:t> vyloučeného střelce Tůmu.</a:t>
            </a:r>
          </a:p>
          <a:p>
            <a:pPr algn="ctr"/>
            <a:r>
              <a:rPr lang="cs-CZ" sz="1400" u="sng" dirty="0" smtClean="0">
                <a:solidFill>
                  <a:srgbClr val="333300"/>
                </a:solidFill>
                <a:latin typeface="Bookman Old Style" panose="02050604050505020204" pitchFamily="18" charset="0"/>
              </a:rPr>
              <a:t>SK </a:t>
            </a:r>
            <a:r>
              <a:rPr lang="cs-CZ" sz="1400" u="sng" dirty="0" err="1">
                <a:solidFill>
                  <a:srgbClr val="333300"/>
                </a:solidFill>
                <a:latin typeface="Bookman Old Style" panose="02050604050505020204" pitchFamily="18" charset="0"/>
              </a:rPr>
              <a:t>Brná</a:t>
            </a:r>
            <a:r>
              <a:rPr lang="cs-CZ" sz="1400" u="sng" dirty="0">
                <a:solidFill>
                  <a:srgbClr val="333300"/>
                </a:solidFill>
                <a:latin typeface="Bookman Old Style" panose="02050604050505020204" pitchFamily="18" charset="0"/>
              </a:rPr>
              <a:t>– FK </a:t>
            </a:r>
            <a:r>
              <a:rPr lang="cs-CZ" sz="1400" u="sng" dirty="0" err="1">
                <a:solidFill>
                  <a:srgbClr val="333300"/>
                </a:solidFill>
                <a:latin typeface="Bookman Old Style" panose="02050604050505020204" pitchFamily="18" charset="0"/>
              </a:rPr>
              <a:t>Tatran</a:t>
            </a:r>
            <a:r>
              <a:rPr lang="cs-CZ" sz="1400" u="sng" dirty="0">
                <a:solidFill>
                  <a:srgbClr val="333300"/>
                </a:solidFill>
                <a:latin typeface="Bookman Old Style" panose="02050604050505020204" pitchFamily="18" charset="0"/>
              </a:rPr>
              <a:t> </a:t>
            </a:r>
            <a:r>
              <a:rPr lang="cs-CZ" sz="1400" u="sng" dirty="0" smtClean="0">
                <a:solidFill>
                  <a:srgbClr val="333300"/>
                </a:solidFill>
                <a:latin typeface="Bookman Old Style" panose="02050604050505020204" pitchFamily="18" charset="0"/>
              </a:rPr>
              <a:t>Kadaň  4:3 (2:2)</a:t>
            </a:r>
          </a:p>
          <a:p>
            <a:pPr algn="just"/>
            <a:r>
              <a:rPr lang="cs-CZ" sz="1100" b="0" dirty="0" smtClean="0">
                <a:solidFill>
                  <a:srgbClr val="6600FF"/>
                </a:solidFill>
                <a:latin typeface="Arial" panose="020B0604020202020204" pitchFamily="34" charset="0"/>
                <a:cs typeface="Arial" panose="020B0604020202020204" pitchFamily="34" charset="0"/>
              </a:rPr>
              <a:t>hokejová přestřelka, ve které domácí prohrávali 2:0, pak zase vedli 3:2, aby Kadaň vyrovnala na 3:3 a v 90. minutě zajistil vítězství domácích </a:t>
            </a:r>
            <a:r>
              <a:rPr lang="cs-CZ" sz="1100" b="0" dirty="0" err="1" smtClean="0">
                <a:solidFill>
                  <a:srgbClr val="6600FF"/>
                </a:solidFill>
                <a:latin typeface="Arial" panose="020B0604020202020204" pitchFamily="34" charset="0"/>
                <a:cs typeface="Arial" panose="020B0604020202020204" pitchFamily="34" charset="0"/>
              </a:rPr>
              <a:t>Asan</a:t>
            </a:r>
            <a:r>
              <a:rPr lang="cs-CZ" sz="1100" b="0" dirty="0" smtClean="0">
                <a:solidFill>
                  <a:srgbClr val="6600FF"/>
                </a:solidFill>
                <a:latin typeface="Arial" panose="020B0604020202020204" pitchFamily="34" charset="0"/>
                <a:cs typeface="Arial" panose="020B0604020202020204" pitchFamily="34" charset="0"/>
              </a:rPr>
              <a:t> </a:t>
            </a:r>
            <a:r>
              <a:rPr lang="cs-CZ" sz="1100" b="0" dirty="0" err="1" smtClean="0">
                <a:solidFill>
                  <a:srgbClr val="6600FF"/>
                </a:solidFill>
                <a:latin typeface="Arial" panose="020B0604020202020204" pitchFamily="34" charset="0"/>
                <a:cs typeface="Arial" panose="020B0604020202020204" pitchFamily="34" charset="0"/>
              </a:rPr>
              <a:t>Rakištenliev</a:t>
            </a:r>
            <a:endParaRPr lang="cs-CZ" sz="1100" b="0" dirty="0" smtClean="0">
              <a:solidFill>
                <a:srgbClr val="6600FF"/>
              </a:solidFill>
              <a:latin typeface="Arial" panose="020B0604020202020204" pitchFamily="34" charset="0"/>
              <a:cs typeface="Arial" panose="020B0604020202020204" pitchFamily="34" charset="0"/>
            </a:endParaRPr>
          </a:p>
          <a:p>
            <a:pPr algn="ctr"/>
            <a:r>
              <a:rPr lang="cs-CZ" sz="1400" u="sng" dirty="0" smtClean="0">
                <a:solidFill>
                  <a:srgbClr val="333300"/>
                </a:solidFill>
                <a:latin typeface="Bookman Old Style" panose="02050604050505020204" pitchFamily="18" charset="0"/>
              </a:rPr>
              <a:t>SK </a:t>
            </a:r>
            <a:r>
              <a:rPr lang="cs-CZ" sz="1400" u="sng" dirty="0">
                <a:solidFill>
                  <a:srgbClr val="333300"/>
                </a:solidFill>
                <a:latin typeface="Bookman Old Style" panose="02050604050505020204" pitchFamily="18" charset="0"/>
              </a:rPr>
              <a:t>Baník </a:t>
            </a:r>
            <a:r>
              <a:rPr lang="cs-CZ" sz="1400" u="sng" dirty="0" smtClean="0">
                <a:solidFill>
                  <a:srgbClr val="333300"/>
                </a:solidFill>
                <a:latin typeface="Bookman Old Style" panose="02050604050505020204" pitchFamily="18" charset="0"/>
              </a:rPr>
              <a:t>Modlany–</a:t>
            </a:r>
            <a:r>
              <a:rPr lang="cs-CZ" sz="1400" u="sng" dirty="0" err="1" smtClean="0">
                <a:solidFill>
                  <a:srgbClr val="333300"/>
                </a:solidFill>
                <a:latin typeface="Bookman Old Style" panose="02050604050505020204" pitchFamily="18" charset="0"/>
              </a:rPr>
              <a:t>TJ.Jiřetín</a:t>
            </a:r>
            <a:r>
              <a:rPr lang="cs-CZ" sz="1400" u="sng" dirty="0" smtClean="0">
                <a:solidFill>
                  <a:srgbClr val="333300"/>
                </a:solidFill>
                <a:latin typeface="Bookman Old Style" panose="02050604050505020204" pitchFamily="18" charset="0"/>
              </a:rPr>
              <a:t>/Litvínov 1:0(1:0)</a:t>
            </a:r>
          </a:p>
          <a:p>
            <a:pPr algn="just"/>
            <a:r>
              <a:rPr lang="cs-CZ" sz="1100" b="0" dirty="0" smtClean="0">
                <a:solidFill>
                  <a:srgbClr val="6600FF"/>
                </a:solidFill>
                <a:latin typeface="Arial" panose="020B0604020202020204" pitchFamily="34" charset="0"/>
                <a:cs typeface="Arial" panose="020B0604020202020204" pitchFamily="34" charset="0"/>
              </a:rPr>
              <a:t>Modlany se hodně nadřely, aby uhájily hubené vítězství, ale nakonec se jim to povedlo a stále patří k nejlepším týmům soutěže.</a:t>
            </a:r>
          </a:p>
          <a:p>
            <a:pPr algn="ctr"/>
            <a:r>
              <a:rPr lang="cs-CZ" sz="1400" u="sng" dirty="0" smtClean="0">
                <a:solidFill>
                  <a:srgbClr val="333300"/>
                </a:solidFill>
                <a:latin typeface="Bookman Old Style" panose="02050604050505020204" pitchFamily="18" charset="0"/>
              </a:rPr>
              <a:t>TJ </a:t>
            </a:r>
            <a:r>
              <a:rPr lang="cs-CZ" sz="1400" u="sng" dirty="0">
                <a:solidFill>
                  <a:srgbClr val="333300"/>
                </a:solidFill>
                <a:latin typeface="Bookman Old Style" panose="02050604050505020204" pitchFamily="18" charset="0"/>
              </a:rPr>
              <a:t>Sokol </a:t>
            </a:r>
            <a:r>
              <a:rPr lang="cs-CZ" sz="1400" u="sng" dirty="0" smtClean="0">
                <a:solidFill>
                  <a:srgbClr val="333300"/>
                </a:solidFill>
                <a:latin typeface="Bookman Old Style" panose="02050604050505020204" pitchFamily="18" charset="0"/>
              </a:rPr>
              <a:t>Srbice</a:t>
            </a:r>
            <a:r>
              <a:rPr lang="cs-CZ" sz="1400" u="sng" dirty="0">
                <a:solidFill>
                  <a:srgbClr val="333300"/>
                </a:solidFill>
                <a:latin typeface="Bookman Old Style" panose="02050604050505020204" pitchFamily="18" charset="0"/>
              </a:rPr>
              <a:t>– FK Jiskra </a:t>
            </a:r>
            <a:r>
              <a:rPr lang="cs-CZ" sz="1400" u="sng" dirty="0" smtClean="0">
                <a:solidFill>
                  <a:srgbClr val="333300"/>
                </a:solidFill>
                <a:latin typeface="Bookman Old Style" panose="02050604050505020204" pitchFamily="18" charset="0"/>
              </a:rPr>
              <a:t>Modrá 3:1(1:0)</a:t>
            </a:r>
          </a:p>
          <a:p>
            <a:pPr algn="just"/>
            <a:r>
              <a:rPr lang="cs-CZ" sz="1100" b="0" dirty="0" smtClean="0">
                <a:solidFill>
                  <a:srgbClr val="6600FF"/>
                </a:solidFill>
                <a:latin typeface="Arial" panose="020B0604020202020204" pitchFamily="34" charset="0"/>
                <a:cs typeface="Arial" panose="020B0604020202020204" pitchFamily="34" charset="0"/>
              </a:rPr>
              <a:t>v 82. minutě byl stav ještě 1:1. Verbíř centruje a nešťastný Pražák si před brankářem sráží míč do vlastní sítě. Srbice pak vstřelila ještě jednu branku a šla slavit k opékajícímu selátku.</a:t>
            </a:r>
          </a:p>
          <a:p>
            <a:pPr algn="ctr"/>
            <a:r>
              <a:rPr lang="cs-CZ" sz="1400" u="sng" dirty="0" smtClean="0">
                <a:solidFill>
                  <a:srgbClr val="333300"/>
                </a:solidFill>
                <a:latin typeface="Bookman Old Style" panose="02050604050505020204" pitchFamily="18" charset="0"/>
              </a:rPr>
              <a:t>TJ </a:t>
            </a:r>
            <a:r>
              <a:rPr lang="cs-CZ" sz="1400" u="sng" dirty="0">
                <a:solidFill>
                  <a:srgbClr val="333300"/>
                </a:solidFill>
                <a:latin typeface="Bookman Old Style" panose="02050604050505020204" pitchFamily="18" charset="0"/>
              </a:rPr>
              <a:t>Spartak Perštejn– FK </a:t>
            </a:r>
            <a:r>
              <a:rPr lang="cs-CZ" sz="1400" u="sng" dirty="0" smtClean="0">
                <a:solidFill>
                  <a:srgbClr val="333300"/>
                </a:solidFill>
                <a:latin typeface="Bookman Old Style" panose="02050604050505020204" pitchFamily="18" charset="0"/>
              </a:rPr>
              <a:t>Neštěmice 6:1(4:1)</a:t>
            </a:r>
          </a:p>
          <a:p>
            <a:pPr algn="just"/>
            <a:r>
              <a:rPr lang="cs-CZ" sz="1100" b="0" dirty="0" smtClean="0">
                <a:solidFill>
                  <a:srgbClr val="6600FF"/>
                </a:solidFill>
                <a:latin typeface="Arial" panose="020B0604020202020204" pitchFamily="34" charset="0"/>
                <a:cs typeface="Arial" panose="020B0604020202020204" pitchFamily="34" charset="0"/>
              </a:rPr>
              <a:t>hostům, jak oznamoval trenér, chybělo plno hráčů základní sestavy a brzo prohrávali 3:0. Domácí si s chutí zastříleli a potěšili početnou diváckou kulisu.</a:t>
            </a:r>
          </a:p>
          <a:p>
            <a:pPr algn="just"/>
            <a:endParaRPr lang="cs-CZ" sz="1100" b="0" dirty="0" smtClean="0">
              <a:latin typeface="Arial" panose="020B0604020202020204" pitchFamily="34" charset="0"/>
              <a:cs typeface="Arial" panose="020B060402020202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4172533279"/>
              </p:ext>
            </p:extLst>
          </p:nvPr>
        </p:nvGraphicFramePr>
        <p:xfrm>
          <a:off x="71984" y="4771628"/>
          <a:ext cx="4680521" cy="2152650"/>
        </p:xfrm>
        <a:graphic>
          <a:graphicData uri="http://schemas.openxmlformats.org/drawingml/2006/table">
            <a:tbl>
              <a:tblPr/>
              <a:tblGrid>
                <a:gridCol w="240799">
                  <a:extLst>
                    <a:ext uri="{9D8B030D-6E8A-4147-A177-3AD203B41FA5}">
                      <a16:colId xmlns:a16="http://schemas.microsoft.com/office/drawing/2014/main" val="4213533063"/>
                    </a:ext>
                  </a:extLst>
                </a:gridCol>
                <a:gridCol w="240799">
                  <a:extLst>
                    <a:ext uri="{9D8B030D-6E8A-4147-A177-3AD203B41FA5}">
                      <a16:colId xmlns:a16="http://schemas.microsoft.com/office/drawing/2014/main" val="179370926"/>
                    </a:ext>
                  </a:extLst>
                </a:gridCol>
                <a:gridCol w="2010668">
                  <a:extLst>
                    <a:ext uri="{9D8B030D-6E8A-4147-A177-3AD203B41FA5}">
                      <a16:colId xmlns:a16="http://schemas.microsoft.com/office/drawing/2014/main" val="3264403011"/>
                    </a:ext>
                  </a:extLst>
                </a:gridCol>
                <a:gridCol w="228758">
                  <a:extLst>
                    <a:ext uri="{9D8B030D-6E8A-4147-A177-3AD203B41FA5}">
                      <a16:colId xmlns:a16="http://schemas.microsoft.com/office/drawing/2014/main" val="47102438"/>
                    </a:ext>
                  </a:extLst>
                </a:gridCol>
                <a:gridCol w="252838">
                  <a:extLst>
                    <a:ext uri="{9D8B030D-6E8A-4147-A177-3AD203B41FA5}">
                      <a16:colId xmlns:a16="http://schemas.microsoft.com/office/drawing/2014/main" val="1210950333"/>
                    </a:ext>
                  </a:extLst>
                </a:gridCol>
                <a:gridCol w="300998">
                  <a:extLst>
                    <a:ext uri="{9D8B030D-6E8A-4147-A177-3AD203B41FA5}">
                      <a16:colId xmlns:a16="http://schemas.microsoft.com/office/drawing/2014/main" val="3390664818"/>
                    </a:ext>
                  </a:extLst>
                </a:gridCol>
                <a:gridCol w="171569">
                  <a:extLst>
                    <a:ext uri="{9D8B030D-6E8A-4147-A177-3AD203B41FA5}">
                      <a16:colId xmlns:a16="http://schemas.microsoft.com/office/drawing/2014/main" val="3789136346"/>
                    </a:ext>
                  </a:extLst>
                </a:gridCol>
                <a:gridCol w="252838">
                  <a:extLst>
                    <a:ext uri="{9D8B030D-6E8A-4147-A177-3AD203B41FA5}">
                      <a16:colId xmlns:a16="http://schemas.microsoft.com/office/drawing/2014/main" val="53772251"/>
                    </a:ext>
                  </a:extLst>
                </a:gridCol>
                <a:gridCol w="424407">
                  <a:extLst>
                    <a:ext uri="{9D8B030D-6E8A-4147-A177-3AD203B41FA5}">
                      <a16:colId xmlns:a16="http://schemas.microsoft.com/office/drawing/2014/main" val="2103208334"/>
                    </a:ext>
                  </a:extLst>
                </a:gridCol>
                <a:gridCol w="313038">
                  <a:extLst>
                    <a:ext uri="{9D8B030D-6E8A-4147-A177-3AD203B41FA5}">
                      <a16:colId xmlns:a16="http://schemas.microsoft.com/office/drawing/2014/main" val="768842547"/>
                    </a:ext>
                  </a:extLst>
                </a:gridCol>
                <a:gridCol w="243809">
                  <a:extLst>
                    <a:ext uri="{9D8B030D-6E8A-4147-A177-3AD203B41FA5}">
                      <a16:colId xmlns:a16="http://schemas.microsoft.com/office/drawing/2014/main" val="1214815769"/>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84364512"/>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2017/2018 po 6.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8503470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83924083"/>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FF0000"/>
                          </a:solidFill>
                          <a:effectLst/>
                          <a:latin typeface="Arial" panose="020B0604020202020204" pitchFamily="34" charset="0"/>
                        </a:rPr>
                        <a:t>SK Štětí, </a:t>
                      </a:r>
                      <a:r>
                        <a:rPr lang="cs-CZ" sz="1200" b="1" i="0" u="none" strike="noStrike" dirty="0" err="1">
                          <a:solidFill>
                            <a:srgbClr val="FF0000"/>
                          </a:solidFill>
                          <a:effectLst/>
                          <a:latin typeface="Arial" panose="020B0604020202020204" pitchFamily="34" charset="0"/>
                        </a:rPr>
                        <a:t>z.s</a:t>
                      </a:r>
                      <a:r>
                        <a:rPr lang="cs-CZ" sz="12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40:9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54108394"/>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20152556"/>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1.FC Dubí</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24:7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44935320"/>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21:13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15886275"/>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Mojžíř</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25:15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25684346"/>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9705471"/>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10:33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86210391"/>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Úštěk /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02079707"/>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1:49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75852031"/>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85710565"/>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cxnSp>
        <p:nvCxnSpPr>
          <p:cNvPr id="15" name="Přímá spojnice se šipkou 14"/>
          <p:cNvCxnSpPr/>
          <p:nvPr/>
        </p:nvCxnSpPr>
        <p:spPr bwMode="auto">
          <a:xfrm>
            <a:off x="3600376" y="7075884"/>
            <a:ext cx="792088" cy="0"/>
          </a:xfrm>
          <a:prstGeom prst="straightConnector1">
            <a:avLst/>
          </a:prstGeom>
          <a:noFill/>
          <a:ln w="31750" cap="flat" cmpd="dbl" algn="ctr">
            <a:solidFill>
              <a:schemeClr val="accent6">
                <a:lumMod val="50000"/>
              </a:schemeClr>
            </a:solidFill>
            <a:prstDash val="solid"/>
            <a:round/>
            <a:headEnd type="none" w="med" len="med"/>
            <a:tailEnd type="triangle"/>
          </a:ln>
          <a:effectLst>
            <a:outerShdw dist="45791" dir="2021404" algn="ctr" rotWithShape="0">
              <a:srgbClr val="9999FF"/>
            </a:outerShdw>
          </a:effectLst>
        </p:spPr>
      </p:cxnSp>
      <p:sp>
        <p:nvSpPr>
          <p:cNvPr id="19" name="TextovéPole 18"/>
          <p:cNvSpPr txBox="1"/>
          <p:nvPr/>
        </p:nvSpPr>
        <p:spPr>
          <a:xfrm>
            <a:off x="5616601" y="2038801"/>
            <a:ext cx="4536504" cy="4093428"/>
          </a:xfrm>
          <a:prstGeom prst="rect">
            <a:avLst/>
          </a:prstGeom>
          <a:noFill/>
        </p:spPr>
        <p:txBody>
          <a:bodyPr wrap="square" rtlCol="0">
            <a:spAutoFit/>
          </a:bodyPr>
          <a:lstStyle/>
          <a:p>
            <a:pPr algn="ctr"/>
            <a:r>
              <a:rPr lang="cs-CZ" sz="2000" u="sng" dirty="0" smtClean="0">
                <a:effectLst>
                  <a:glow rad="63500">
                    <a:srgbClr val="3333CC">
                      <a:alpha val="40000"/>
                    </a:srgbClr>
                  </a:glow>
                </a:effectLst>
                <a:latin typeface="Bookman Old Style" pitchFamily="18" charset="0"/>
              </a:rPr>
              <a:t>SK </a:t>
            </a:r>
            <a:r>
              <a:rPr lang="cs-CZ" sz="2000" u="sng" dirty="0" err="1" smtClean="0">
                <a:effectLst>
                  <a:glow rad="63500">
                    <a:srgbClr val="3333CC">
                      <a:alpha val="40000"/>
                    </a:srgbClr>
                  </a:glow>
                </a:effectLst>
                <a:latin typeface="Bookman Old Style" pitchFamily="18" charset="0"/>
              </a:rPr>
              <a:t>Plaston</a:t>
            </a:r>
            <a:r>
              <a:rPr lang="cs-CZ" sz="2000" u="sng" dirty="0" smtClean="0">
                <a:effectLst>
                  <a:glow rad="63500">
                    <a:srgbClr val="3333CC">
                      <a:alpha val="40000"/>
                    </a:srgbClr>
                  </a:glow>
                </a:effectLst>
                <a:latin typeface="Bookman Old Style" pitchFamily="18" charset="0"/>
              </a:rPr>
              <a:t> Šluknov – SK Štět</a:t>
            </a:r>
            <a:r>
              <a:rPr lang="cs-CZ" sz="1800" u="sng" dirty="0" smtClean="0">
                <a:effectLst/>
                <a:latin typeface="Bookman Old Style" pitchFamily="18" charset="0"/>
              </a:rPr>
              <a:t>í</a:t>
            </a:r>
          </a:p>
          <a:p>
            <a:pPr algn="ctr"/>
            <a:r>
              <a:rPr lang="cs-CZ" sz="1800" u="sng" dirty="0" smtClean="0">
                <a:effectLst>
                  <a:glow rad="63500">
                    <a:srgbClr val="3333CC">
                      <a:alpha val="40000"/>
                    </a:srgbClr>
                  </a:glow>
                </a:effectLst>
                <a:latin typeface="Bookman Old Style" pitchFamily="18" charset="0"/>
              </a:rPr>
              <a:t>6:0(4:0)  23.9.2017 5.kolo</a:t>
            </a:r>
            <a:endParaRPr lang="cs-CZ" sz="1600" u="sng" dirty="0" smtClean="0">
              <a:effectLst>
                <a:glow rad="63500">
                  <a:srgbClr val="3333CC">
                    <a:alpha val="40000"/>
                  </a:srgbClr>
                </a:glow>
              </a:effectLst>
              <a:latin typeface="Bookman Old Style" pitchFamily="18" charset="0"/>
            </a:endParaRPr>
          </a:p>
          <a:p>
            <a:pPr algn="just"/>
            <a:r>
              <a:rPr lang="cs-CZ" sz="1100" b="0" dirty="0" smtClean="0">
                <a:latin typeface="Arial" panose="020B0604020202020204" pitchFamily="34" charset="0"/>
                <a:cs typeface="Arial" panose="020B0604020202020204" pitchFamily="34" charset="0"/>
              </a:rPr>
              <a:t>Utkala se dvě mužstva, která ještě neokusila hořkost porážky. Obě chtěla vyhrát a porvat se o vítězství. Do 85 kilometrů vzdáleného Šluknova jsme však jeli bez několika hráčů základní sestavy a z tohoto důvodu panovaly určité obavy, jak se bude průběh zápasu vyvíjet. Svoboda, </a:t>
            </a:r>
            <a:r>
              <a:rPr lang="cs-CZ" sz="1100" b="0" dirty="0" err="1" smtClean="0">
                <a:latin typeface="Arial" panose="020B0604020202020204" pitchFamily="34" charset="0"/>
                <a:cs typeface="Arial" panose="020B0604020202020204" pitchFamily="34" charset="0"/>
              </a:rPr>
              <a:t>Feko</a:t>
            </a:r>
            <a:r>
              <a:rPr lang="cs-CZ" sz="1100" b="0" dirty="0" smtClean="0">
                <a:latin typeface="Arial" panose="020B0604020202020204" pitchFamily="34" charset="0"/>
                <a:cs typeface="Arial" panose="020B0604020202020204" pitchFamily="34" charset="0"/>
              </a:rPr>
              <a:t>, Beruška zůstali ve Štětí s </a:t>
            </a:r>
            <a:r>
              <a:rPr lang="cs-CZ" sz="1100" b="0" dirty="0" err="1" smtClean="0">
                <a:latin typeface="Arial" panose="020B0604020202020204" pitchFamily="34" charset="0"/>
                <a:cs typeface="Arial" panose="020B0604020202020204" pitchFamily="34" charset="0"/>
              </a:rPr>
              <a:t>témem</a:t>
            </a:r>
            <a:r>
              <a:rPr lang="cs-CZ" sz="1100" b="0" dirty="0" smtClean="0">
                <a:latin typeface="Arial" panose="020B0604020202020204" pitchFamily="34" charset="0"/>
                <a:cs typeface="Arial" panose="020B0604020202020204" pitchFamily="34" charset="0"/>
              </a:rPr>
              <a:t> dospělých, který hrál v tu dobu důležité utkání s Mostem a Koloman Horváth zase plní školní povinnosti daleko od Štětí Brzy po úvodním hvizdu bylo jasné, že nám na zdejším stadionu pšenka nepokvete. V 15. minutě už jsme prohrávali po brankách Schneidera a Mládka 2:0. Když domácí ještě do poločasu přidali ještě 2 góly, tak bylo téměř jisté, že autobus Jirky </a:t>
            </a:r>
            <a:r>
              <a:rPr lang="cs-CZ" sz="1100" b="0" dirty="0" err="1" smtClean="0">
                <a:latin typeface="Arial" panose="020B0604020202020204" pitchFamily="34" charset="0"/>
                <a:cs typeface="Arial" panose="020B0604020202020204" pitchFamily="34" charset="0"/>
              </a:rPr>
              <a:t>Volemana</a:t>
            </a:r>
            <a:r>
              <a:rPr lang="cs-CZ" sz="1100" b="0" dirty="0" smtClean="0">
                <a:latin typeface="Arial" panose="020B0604020202020204" pitchFamily="34" charset="0"/>
                <a:cs typeface="Arial" panose="020B0604020202020204" pitchFamily="34" charset="0"/>
              </a:rPr>
              <a:t> na zpáteční cestě zpívat nebude. Domácí byli lepším celkem i po změně stran a přidali další 2 branky. Věšet hlavy ale není třeba. Dokonce soutěže zbývá ještě hodně zápasů a hned v tom dalším v sobotu 30. září doma proti Chlumci mají dorostenci šanci aspoň trochu dát zapomenout na vysokou porážku.   </a:t>
            </a:r>
          </a:p>
          <a:p>
            <a:pPr algn="just"/>
            <a:r>
              <a:rPr lang="cs-CZ" sz="1100" b="0" u="sng" dirty="0" smtClean="0">
                <a:latin typeface="Arial" panose="020B0604020202020204" pitchFamily="34" charset="0"/>
                <a:cs typeface="Arial" panose="020B0604020202020204" pitchFamily="34" charset="0"/>
              </a:rPr>
              <a:t>Sestava:</a:t>
            </a:r>
            <a:r>
              <a:rPr lang="cs-CZ" sz="1100" b="0" dirty="0" smtClean="0">
                <a:latin typeface="Arial" panose="020B0604020202020204" pitchFamily="34" charset="0"/>
                <a:cs typeface="Arial" panose="020B0604020202020204" pitchFamily="34" charset="0"/>
              </a:rPr>
              <a:t> Holub- </a:t>
            </a:r>
            <a:r>
              <a:rPr lang="cs-CZ" sz="1100" b="0" dirty="0" err="1" smtClean="0">
                <a:latin typeface="Arial" panose="020B0604020202020204" pitchFamily="34" charset="0"/>
                <a:cs typeface="Arial" panose="020B0604020202020204" pitchFamily="34" charset="0"/>
              </a:rPr>
              <a:t>Dopater</a:t>
            </a:r>
            <a:r>
              <a:rPr lang="cs-CZ" sz="1100" b="0" dirty="0" smtClean="0">
                <a:latin typeface="Arial" panose="020B0604020202020204" pitchFamily="34" charset="0"/>
                <a:cs typeface="Arial" panose="020B0604020202020204" pitchFamily="34" charset="0"/>
              </a:rPr>
              <a:t>, Jakl, Podhorský, Moučka, </a:t>
            </a:r>
            <a:r>
              <a:rPr lang="cs-CZ" sz="1100" b="0" dirty="0" err="1" smtClean="0">
                <a:latin typeface="Arial" panose="020B0604020202020204" pitchFamily="34" charset="0"/>
                <a:cs typeface="Arial" panose="020B0604020202020204" pitchFamily="34" charset="0"/>
              </a:rPr>
              <a:t>T.Németh</a:t>
            </a:r>
            <a:r>
              <a:rPr lang="cs-CZ" sz="1100" b="0" dirty="0" smtClean="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            Chaloupecký, </a:t>
            </a:r>
            <a:r>
              <a:rPr lang="cs-CZ" sz="1100" b="0" dirty="0" err="1" smtClean="0">
                <a:latin typeface="Arial" panose="020B0604020202020204" pitchFamily="34" charset="0"/>
                <a:cs typeface="Arial" panose="020B0604020202020204" pitchFamily="34" charset="0"/>
              </a:rPr>
              <a:t>Šrotýř</a:t>
            </a:r>
            <a:r>
              <a:rPr lang="cs-CZ" sz="1100" b="0" dirty="0" smtClean="0">
                <a:latin typeface="Arial" panose="020B0604020202020204" pitchFamily="34" charset="0"/>
                <a:cs typeface="Arial" panose="020B0604020202020204" pitchFamily="34" charset="0"/>
              </a:rPr>
              <a:t>, Šedivý, </a:t>
            </a:r>
            <a:r>
              <a:rPr lang="cs-CZ" sz="1100" b="0" dirty="0" err="1" smtClean="0">
                <a:latin typeface="Arial" panose="020B0604020202020204" pitchFamily="34" charset="0"/>
                <a:cs typeface="Arial" panose="020B0604020202020204" pitchFamily="34" charset="0"/>
              </a:rPr>
              <a:t>R.Šíma</a:t>
            </a:r>
            <a:r>
              <a:rPr lang="cs-CZ" sz="1100" b="0" dirty="0" smtClean="0">
                <a:latin typeface="Arial" panose="020B0604020202020204" pitchFamily="34" charset="0"/>
                <a:cs typeface="Arial" panose="020B0604020202020204" pitchFamily="34" charset="0"/>
              </a:rPr>
              <a:t>, Fulín</a:t>
            </a:r>
          </a:p>
          <a:p>
            <a:r>
              <a:rPr lang="cs-CZ" sz="1100" b="0" u="sng" dirty="0" smtClean="0">
                <a:latin typeface="Arial" panose="020B0604020202020204" pitchFamily="34" charset="0"/>
                <a:cs typeface="Arial" panose="020B0604020202020204" pitchFamily="34" charset="0"/>
              </a:rPr>
              <a:t>Trenér:</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V.Podhorský</a:t>
            </a:r>
            <a:r>
              <a:rPr lang="cs-CZ" sz="1100" b="0" dirty="0" smtClean="0">
                <a:latin typeface="Arial" panose="020B0604020202020204" pitchFamily="34" charset="0"/>
                <a:cs typeface="Arial" panose="020B0604020202020204" pitchFamily="34" charset="0"/>
              </a:rPr>
              <a:t>  </a:t>
            </a:r>
            <a:r>
              <a:rPr lang="cs-CZ" sz="1100" b="0" u="sng" dirty="0" smtClean="0">
                <a:latin typeface="Arial" panose="020B0604020202020204" pitchFamily="34" charset="0"/>
                <a:cs typeface="Arial" panose="020B0604020202020204" pitchFamily="34" charset="0"/>
              </a:rPr>
              <a:t>Vedoucí: </a:t>
            </a:r>
            <a:r>
              <a:rPr lang="cs-CZ" sz="1100" b="0" dirty="0" err="1" smtClean="0">
                <a:latin typeface="Arial" panose="020B0604020202020204" pitchFamily="34" charset="0"/>
                <a:cs typeface="Arial" panose="020B0604020202020204" pitchFamily="34" charset="0"/>
              </a:rPr>
              <a:t>Nedomlelová</a:t>
            </a:r>
            <a:endParaRPr lang="cs-CZ" sz="1100" b="0" dirty="0" smtClean="0">
              <a:latin typeface="Arial" panose="020B0604020202020204" pitchFamily="34" charset="0"/>
              <a:cs typeface="Arial" panose="020B0604020202020204" pitchFamily="34" charset="0"/>
            </a:endParaRPr>
          </a:p>
          <a:p>
            <a:r>
              <a:rPr lang="cs-CZ" sz="1100" b="0" u="sng" dirty="0" smtClean="0">
                <a:latin typeface="Arial" panose="020B0604020202020204" pitchFamily="34" charset="0"/>
                <a:cs typeface="Arial" panose="020B0604020202020204" pitchFamily="34" charset="0"/>
              </a:rPr>
              <a:t>Rozhodčí:</a:t>
            </a:r>
            <a:r>
              <a:rPr lang="cs-CZ" sz="1100" b="0" dirty="0" smtClean="0">
                <a:latin typeface="Arial" panose="020B0604020202020204" pitchFamily="34" charset="0"/>
                <a:cs typeface="Arial" panose="020B0604020202020204" pitchFamily="34" charset="0"/>
              </a:rPr>
              <a:t> J.P</a:t>
            </a:r>
            <a:r>
              <a:rPr lang="de-DE" sz="1100" b="0" dirty="0" smtClean="0">
                <a:latin typeface="Arial" panose="020B0604020202020204" pitchFamily="34" charset="0"/>
                <a:cs typeface="Arial" panose="020B0604020202020204" pitchFamily="34" charset="0"/>
              </a:rPr>
              <a:t>ö</a:t>
            </a:r>
            <a:r>
              <a:rPr lang="cs-CZ" sz="1100" b="0" dirty="0" err="1" smtClean="0">
                <a:latin typeface="Arial" panose="020B0604020202020204" pitchFamily="34" charset="0"/>
                <a:cs typeface="Arial" panose="020B0604020202020204" pitchFamily="34" charset="0"/>
              </a:rPr>
              <a:t>schko-L.Čmugr</a:t>
            </a:r>
            <a:r>
              <a:rPr lang="cs-CZ" sz="1100" b="0" dirty="0" smtClean="0">
                <a:latin typeface="Arial" panose="020B0604020202020204" pitchFamily="34" charset="0"/>
                <a:cs typeface="Arial" panose="020B0604020202020204" pitchFamily="34" charset="0"/>
              </a:rPr>
              <a:t>(laik), </a:t>
            </a:r>
            <a:r>
              <a:rPr lang="cs-CZ" sz="1100" b="0" dirty="0" err="1" smtClean="0">
                <a:latin typeface="Arial" panose="020B0604020202020204" pitchFamily="34" charset="0"/>
                <a:cs typeface="Arial" panose="020B0604020202020204" pitchFamily="34" charset="0"/>
              </a:rPr>
              <a:t>J.Kaleja</a:t>
            </a:r>
            <a:r>
              <a:rPr lang="cs-CZ" sz="1100" b="0" dirty="0" smtClean="0">
                <a:latin typeface="Arial" panose="020B0604020202020204" pitchFamily="34" charset="0"/>
                <a:cs typeface="Arial" panose="020B0604020202020204" pitchFamily="34" charset="0"/>
              </a:rPr>
              <a:t>(laik)</a:t>
            </a:r>
          </a:p>
          <a:p>
            <a:r>
              <a:rPr lang="cs-CZ" sz="1100" b="0" dirty="0" smtClean="0">
                <a:latin typeface="Arial" panose="020B0604020202020204" pitchFamily="34" charset="0"/>
                <a:cs typeface="Arial" panose="020B0604020202020204" pitchFamily="34" charset="0"/>
              </a:rPr>
              <a:t>Rekordních 70 diváků </a:t>
            </a:r>
          </a:p>
        </p:txBody>
      </p:sp>
      <p:sp>
        <p:nvSpPr>
          <p:cNvPr id="2" name="Obdélník 1"/>
          <p:cNvSpPr/>
          <p:nvPr/>
        </p:nvSpPr>
        <p:spPr>
          <a:xfrm>
            <a:off x="144810" y="1747292"/>
            <a:ext cx="4535686" cy="5032147"/>
          </a:xfrm>
          <a:prstGeom prst="rect">
            <a:avLst/>
          </a:prstGeom>
          <a:solidFill>
            <a:srgbClr val="FFFFCC"/>
          </a:solidFill>
          <a:ln>
            <a:solidFill>
              <a:srgbClr val="009900"/>
            </a:solidFill>
          </a:ln>
          <a:effectLst>
            <a:softEdge rad="317500"/>
          </a:effectLst>
        </p:spPr>
        <p:txBody>
          <a:bodyPr wrap="square">
            <a:spAutoFit/>
          </a:bodyPr>
          <a:lstStyle/>
          <a:p>
            <a:pPr algn="ctr">
              <a:lnSpc>
                <a:spcPct val="107000"/>
              </a:lnSpc>
              <a:spcAft>
                <a:spcPts val="0"/>
              </a:spcAft>
            </a:pPr>
            <a:r>
              <a:rPr lang="cs-CZ" sz="2000" u="sng" dirty="0">
                <a:ln>
                  <a:solidFill>
                    <a:srgbClr val="CC0066"/>
                  </a:solidFill>
                </a:ln>
                <a:latin typeface="Arial" panose="020B0604020202020204" pitchFamily="34" charset="0"/>
                <a:ea typeface="Calibri" panose="020F0502020204030204" pitchFamily="34" charset="0"/>
                <a:cs typeface="Arial" panose="020B0604020202020204" pitchFamily="34" charset="0"/>
              </a:rPr>
              <a:t>SK Štětí – Mostecký fotbalový klub</a:t>
            </a:r>
            <a:endParaRPr lang="cs-CZ" dirty="0">
              <a:ln>
                <a:solidFill>
                  <a:srgbClr val="CC0066"/>
                </a:solidFill>
              </a:ln>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cs-CZ" sz="2000" u="sng" dirty="0">
                <a:ln>
                  <a:solidFill>
                    <a:srgbClr val="CC0066"/>
                  </a:solidFill>
                </a:ln>
                <a:latin typeface="Arial" panose="020B0604020202020204" pitchFamily="34" charset="0"/>
                <a:ea typeface="Calibri" panose="020F0502020204030204" pitchFamily="34" charset="0"/>
                <a:cs typeface="Arial" panose="020B0604020202020204" pitchFamily="34" charset="0"/>
              </a:rPr>
              <a:t>2:0(0:0)  23.9.2017  7. kolo</a:t>
            </a:r>
            <a:endParaRPr lang="cs-CZ" dirty="0">
              <a:ln>
                <a:solidFill>
                  <a:srgbClr val="CC0066"/>
                </a:solidFill>
              </a:ln>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Šlágrem 12. kola Ústeckého přeboru dospělých bylo v mlhavé sobotní dopoledne utkání vedoucího celku tabulky z Mostu, proti kterému na domácím stadionu nastoupil druhý celek tabulky SK Štětí. Před zápasem bylo na naší straně ve vzduchu hodně cítit napětí a zvědavost, co s týmem udělá absence 3 klíčových hráčů. Střelců mužstva, kteří nastříleli 14 z dosavadních 18 vstřelených branek. Začali jsme i více zataženi a čekali, s čím vyrukuje soupeř. Ten byl v úvodních minutách více aktivnější a kombinační hrou se snažil přelstít obranu domácích. V první čtvrthodince zahrávali hosté 2 rohy. Ten první po střele Dominika Valenty, kterou rohem pohlídal brankář a ten druhý v 16. minutě, když odkopem na roh zažehnala nebezpečí nová tvář v našem kolektivu Jiří Křtěn.  Ani v jednom případě se ale žádná větší šance skórovat pro hosty neurodila. První vážnější nebezpečí pro Mosteckou branku připravil Vladimír </a:t>
            </a:r>
            <a:r>
              <a:rPr lang="cs-CZ" sz="1000" b="0" dirty="0" err="1">
                <a:latin typeface="Arial" panose="020B0604020202020204" pitchFamily="34" charset="0"/>
                <a:ea typeface="Calibri" panose="020F0502020204030204" pitchFamily="34" charset="0"/>
                <a:cs typeface="Arial" panose="020B0604020202020204" pitchFamily="34" charset="0"/>
              </a:rPr>
              <a:t>Poráč</a:t>
            </a:r>
            <a:r>
              <a:rPr lang="cs-CZ" sz="1000" b="0" dirty="0">
                <a:latin typeface="Arial" panose="020B0604020202020204" pitchFamily="34" charset="0"/>
                <a:ea typeface="Calibri" panose="020F0502020204030204" pitchFamily="34" charset="0"/>
                <a:cs typeface="Arial" panose="020B0604020202020204" pitchFamily="34" charset="0"/>
              </a:rPr>
              <a:t>.  Ze 40 metrů poslal na branku soupeře životní střelu. Míč se vzduchem snášel hodně dlouho. Hledal cestu do sítě, ale nakonec si to rozmyslel a orazítkoval jen břevno. Smůla pro domácí. Životní gól z toho nebyl. Zahanbit se nechtěl nechat ani hostující mladík </a:t>
            </a:r>
            <a:r>
              <a:rPr lang="cs-CZ" sz="1000" b="0" dirty="0" err="1">
                <a:latin typeface="Arial" panose="020B0604020202020204" pitchFamily="34" charset="0"/>
                <a:ea typeface="Calibri" panose="020F0502020204030204" pitchFamily="34" charset="0"/>
                <a:cs typeface="Arial" panose="020B0604020202020204" pitchFamily="34" charset="0"/>
              </a:rPr>
              <a:t>Weickert</a:t>
            </a:r>
            <a:r>
              <a:rPr lang="cs-CZ" sz="1000" b="0" dirty="0">
                <a:latin typeface="Arial" panose="020B0604020202020204" pitchFamily="34" charset="0"/>
                <a:ea typeface="Calibri" panose="020F0502020204030204" pitchFamily="34" charset="0"/>
                <a:cs typeface="Arial" panose="020B0604020202020204" pitchFamily="34" charset="0"/>
              </a:rPr>
              <a:t>, když chtěl střelou zpoza šestnáctky překvapit domácí obranu. Balón skončil asi metr vedle. Ve hře dopředu jsme se postupně osmělovali stále více a více. Blízko vedoucí branky byl Vacek, který byl z přihrávky Stejskala tak překvapen, že fotbalovým bekhendem nedokázal dát míči tu správnou faleš.  Na začátku 34. minuty to byl opět Vacek, kde měl před sebou otevřený prostor ke střele. Mířil, jak jen to šlo, ale učesal pouze břevno.   V této době se také na hřišti hodně žlutilo a rozhodčí vytáhl během 5 minut 3 žluté žolíky. V závěru první půle hosté zahrávali volný přímý kop, který skončil odkopem do bezpečné vzdálenosti od branky. Standardní situaci zahrávalo i naše mužstvo. Po rohu </a:t>
            </a:r>
            <a:r>
              <a:rPr lang="cs-CZ" sz="1000" b="0" dirty="0" err="1">
                <a:latin typeface="Arial" panose="020B0604020202020204" pitchFamily="34" charset="0"/>
                <a:ea typeface="Calibri" panose="020F0502020204030204" pitchFamily="34" charset="0"/>
                <a:cs typeface="Arial" panose="020B0604020202020204" pitchFamily="34" charset="0"/>
              </a:rPr>
              <a:t>Kuclera</a:t>
            </a:r>
            <a:r>
              <a:rPr lang="cs-CZ" sz="1000" b="0" dirty="0">
                <a:latin typeface="Arial" panose="020B0604020202020204" pitchFamily="34" charset="0"/>
                <a:ea typeface="Calibri" panose="020F0502020204030204" pitchFamily="34" charset="0"/>
                <a:cs typeface="Arial" panose="020B0604020202020204" pitchFamily="34" charset="0"/>
              </a:rPr>
              <a:t> hlavičkoval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mimo. Druhou část </a:t>
            </a:r>
            <a:r>
              <a:rPr lang="cs-CZ" sz="1000" b="0" dirty="0" smtClean="0">
                <a:latin typeface="Arial" panose="020B0604020202020204" pitchFamily="34" charset="0"/>
                <a:ea typeface="Calibri" panose="020F0502020204030204" pitchFamily="34" charset="0"/>
                <a:cs typeface="Arial" panose="020B0604020202020204" pitchFamily="34" charset="0"/>
              </a:rPr>
              <a:t>nejsledovanějšího</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5616600" y="103882"/>
            <a:ext cx="4464496" cy="1754326"/>
          </a:xfrm>
          <a:prstGeom prst="rect">
            <a:avLst/>
          </a:prstGeom>
          <a:gradFill>
            <a:gsLst>
              <a:gs pos="0">
                <a:srgbClr val="FFFF00"/>
              </a:gs>
              <a:gs pos="74000">
                <a:srgbClr val="66FFFF"/>
              </a:gs>
              <a:gs pos="22000">
                <a:schemeClr val="accent3">
                  <a:lumMod val="95000"/>
                </a:schemeClr>
              </a:gs>
              <a:gs pos="87000">
                <a:srgbClr val="D8D57C"/>
              </a:gs>
              <a:gs pos="100000">
                <a:srgbClr val="B0AAF8"/>
              </a:gs>
            </a:gsLst>
            <a:lin ang="5400000" scaled="1"/>
          </a:gradFill>
          <a:ln w="69850" cmpd="sng">
            <a:solidFill>
              <a:srgbClr val="800080"/>
            </a:solidFill>
            <a:prstDash val="sysDot"/>
          </a:ln>
        </p:spPr>
        <p:txBody>
          <a:bodyPr wrap="square" rtlCol="0">
            <a:spAutoFit/>
          </a:bodyPr>
          <a:lstStyle/>
          <a:p>
            <a:pPr algn="ctr"/>
            <a:r>
              <a:rPr lang="cs-CZ" sz="1800" dirty="0" smtClean="0">
                <a:latin typeface="Arial Black" panose="020B0A04020102020204" pitchFamily="34" charset="0"/>
              </a:rPr>
              <a:t>Dramatickým utkáním měl být zápas dvou  prvních celků tabulky I. A třídy dorostu. Nakonec to dopadlo jinak a domácí Šluknov si na své konto připsal vysoké vítězství.</a:t>
            </a:r>
          </a:p>
        </p:txBody>
      </p:sp>
      <p:pic>
        <p:nvPicPr>
          <p:cNvPr id="4" name="Obrázek 3"/>
          <p:cNvPicPr>
            <a:picLocks noChangeAspect="1"/>
          </p:cNvPicPr>
          <p:nvPr/>
        </p:nvPicPr>
        <p:blipFill>
          <a:blip r:embed="rId3"/>
          <a:stretch>
            <a:fillRect/>
          </a:stretch>
        </p:blipFill>
        <p:spPr>
          <a:xfrm>
            <a:off x="8842693" y="5923876"/>
            <a:ext cx="1107138" cy="1080000"/>
          </a:xfrm>
          <a:prstGeom prst="rect">
            <a:avLst/>
          </a:prstGeom>
        </p:spPr>
      </p:pic>
      <p:sp>
        <p:nvSpPr>
          <p:cNvPr id="5" name="TextovéPole 4"/>
          <p:cNvSpPr txBox="1"/>
          <p:nvPr/>
        </p:nvSpPr>
        <p:spPr>
          <a:xfrm>
            <a:off x="144810" y="91108"/>
            <a:ext cx="4535686" cy="1446550"/>
          </a:xfrm>
          <a:prstGeom prst="rect">
            <a:avLst/>
          </a:prstGeom>
          <a:gradFill>
            <a:gsLst>
              <a:gs pos="0">
                <a:srgbClr val="A8F88C"/>
              </a:gs>
              <a:gs pos="74000">
                <a:srgbClr val="FFFF00"/>
              </a:gs>
              <a:gs pos="83000">
                <a:schemeClr val="accent1">
                  <a:lumMod val="45000"/>
                  <a:lumOff val="55000"/>
                </a:schemeClr>
              </a:gs>
              <a:gs pos="100000">
                <a:schemeClr val="accent1">
                  <a:lumMod val="30000"/>
                  <a:lumOff val="70000"/>
                </a:schemeClr>
              </a:gs>
            </a:gsLst>
            <a:lin ang="5400000" scaled="1"/>
          </a:gradFill>
          <a:ln w="60325" cmpd="dbl">
            <a:solidFill>
              <a:srgbClr val="3333CC"/>
            </a:solidFill>
            <a:prstDash val="dash"/>
          </a:ln>
        </p:spPr>
        <p:txBody>
          <a:bodyPr wrap="square" rtlCol="0">
            <a:spAutoFit/>
          </a:bodyPr>
          <a:lstStyle/>
          <a:p>
            <a:pPr algn="ctr"/>
            <a:r>
              <a:rPr lang="cs-CZ" sz="2200" dirty="0" smtClean="0">
                <a:latin typeface="Bookman Old Style" pitchFamily="18" charset="0"/>
              </a:rPr>
              <a:t>Zápas kola rozhodly k naší velké radosti  standardní situace. Zvítězil bojový  duch a síla kolektivu.</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3" name="Obdélník 2"/>
          <p:cNvSpPr/>
          <p:nvPr/>
        </p:nvSpPr>
        <p:spPr>
          <a:xfrm>
            <a:off x="5671705" y="448496"/>
            <a:ext cx="4464496" cy="6843412"/>
          </a:xfrm>
          <a:prstGeom prst="rect">
            <a:avLst/>
          </a:prstGeom>
          <a:solidFill>
            <a:srgbClr val="CCFFCC"/>
          </a:solidFill>
          <a:effectLst>
            <a:softEdge rad="317500"/>
          </a:effectLst>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víkendového zápasu Ústeckého přeboru zahájil nejaktivnější střelec v domácím týmu Jiří Vacek. Jeho chvíle však měla teprve přijít. Tentokrát mířil jen doprostřed branky, kde stál brankář. Za další minutu byl v nebezpečné vzdálenosti od branky Mostu  kopačkou </a:t>
            </a:r>
            <a:r>
              <a:rPr lang="cs-CZ" sz="1000" b="0" dirty="0" err="1">
                <a:latin typeface="Arial" panose="020B0604020202020204" pitchFamily="34" charset="0"/>
                <a:ea typeface="Calibri" panose="020F0502020204030204" pitchFamily="34" charset="0"/>
                <a:cs typeface="Arial" panose="020B0604020202020204" pitchFamily="34" charset="0"/>
              </a:rPr>
              <a:t>Bíra</a:t>
            </a:r>
            <a:r>
              <a:rPr lang="cs-CZ" sz="1000" b="0" dirty="0">
                <a:latin typeface="Arial" panose="020B0604020202020204" pitchFamily="34" charset="0"/>
                <a:ea typeface="Calibri" panose="020F0502020204030204" pitchFamily="34" charset="0"/>
                <a:cs typeface="Arial" panose="020B0604020202020204" pitchFamily="34" charset="0"/>
              </a:rPr>
              <a:t> trefen do hlavy Slavík. Byl z toho nepřímý volný kop. Po pěkném rozehrávce nádhernou střelou před zeď  </a:t>
            </a:r>
            <a:r>
              <a:rPr lang="cs-CZ" sz="1000" b="0" dirty="0" err="1">
                <a:latin typeface="Arial" panose="020B0604020202020204" pitchFamily="34" charset="0"/>
                <a:ea typeface="Calibri" panose="020F0502020204030204" pitchFamily="34" charset="0"/>
                <a:cs typeface="Arial" panose="020B0604020202020204" pitchFamily="34" charset="0"/>
              </a:rPr>
              <a:t>štetský</a:t>
            </a:r>
            <a:r>
              <a:rPr lang="cs-CZ" sz="1000" b="0" dirty="0">
                <a:latin typeface="Arial" panose="020B0604020202020204" pitchFamily="34" charset="0"/>
                <a:ea typeface="Calibri" panose="020F0502020204030204" pitchFamily="34" charset="0"/>
                <a:cs typeface="Arial" panose="020B0604020202020204" pitchFamily="34" charset="0"/>
              </a:rPr>
              <a:t> hráč otevřel skóre  zápasu na 1:0. Diváci se </a:t>
            </a:r>
            <a:r>
              <a:rPr lang="cs-CZ" sz="1000" b="0" dirty="0" smtClean="0">
                <a:latin typeface="Arial" panose="020B0604020202020204" pitchFamily="34" charset="0"/>
                <a:ea typeface="Calibri" panose="020F0502020204030204" pitchFamily="34" charset="0"/>
                <a:cs typeface="Arial" panose="020B0604020202020204" pitchFamily="34" charset="0"/>
              </a:rPr>
              <a:t>ptali. </a:t>
            </a:r>
            <a:r>
              <a:rPr lang="cs-CZ" sz="1000" b="0" dirty="0">
                <a:latin typeface="Arial" panose="020B0604020202020204" pitchFamily="34" charset="0"/>
                <a:ea typeface="Calibri" panose="020F0502020204030204" pitchFamily="34" charset="0"/>
                <a:cs typeface="Arial" panose="020B0604020202020204" pitchFamily="34" charset="0"/>
              </a:rPr>
              <a:t>„Kdo je ten střelec?“  Byl jím Jiří Křtěn, který ještě před 18 hodinami patřil Velvarům. Radost velká, ale dokonce ještě hodně dlouhá doba. Brzo po naší vedoucí brance se k volnému přímému kopu dopracovali, ale pilíře </a:t>
            </a:r>
            <a:r>
              <a:rPr lang="cs-CZ" sz="1000" b="0" dirty="0" err="1">
                <a:latin typeface="Arial" panose="020B0604020202020204" pitchFamily="34" charset="0"/>
                <a:ea typeface="Calibri" panose="020F0502020204030204" pitchFamily="34" charset="0"/>
                <a:cs typeface="Arial" panose="020B0604020202020204" pitchFamily="34" charset="0"/>
              </a:rPr>
              <a:t>štětstké</a:t>
            </a:r>
            <a:r>
              <a:rPr lang="cs-CZ" sz="1000" b="0" dirty="0">
                <a:latin typeface="Arial" panose="020B0604020202020204" pitchFamily="34" charset="0"/>
                <a:ea typeface="Calibri" panose="020F0502020204030204" pitchFamily="34" charset="0"/>
                <a:cs typeface="Arial" panose="020B0604020202020204" pitchFamily="34" charset="0"/>
              </a:rPr>
              <a:t> obrany byly tento den na svém místě. V 55. minutě nechala obrana Mostu přímo před brankou bez kontroly Slavíka, který se příležitosti pojistit vedení zalekl a řešil to nepovedenou snahou přehodit gólmana.  Vyrovnání viselo na hodně tenkém vlásku v 59. minutě. Snažili jsme se míč několikrát odkopnout, dokonce jednou jsme vykopávali přímo z brankové čáry.  Nakonec jsme si oddechli. Znova se ke slovu přihlásil Slavík po hodině hry a jeho hlavičku musel po centru zprava stahovat do svého náručí brankář. Byly to však hosté, kdo v těchto minutách zápasu tlačil na pilu. Byli jsme staženi na vlastní polovině a často odvraceli hrozící nebezpečí. Velká šance  soupeře v 61. minutě a brzy jeden z mnoho volných přímých kopů, který tentokrát zahrával </a:t>
            </a:r>
            <a:r>
              <a:rPr lang="cs-CZ" sz="1000" b="0" dirty="0" err="1">
                <a:latin typeface="Arial" panose="020B0604020202020204" pitchFamily="34" charset="0"/>
                <a:ea typeface="Calibri" panose="020F0502020204030204" pitchFamily="34" charset="0"/>
                <a:cs typeface="Arial" panose="020B0604020202020204" pitchFamily="34" charset="0"/>
              </a:rPr>
              <a:t>Bíro</a:t>
            </a:r>
            <a:r>
              <a:rPr lang="cs-CZ" sz="1000" b="0" dirty="0">
                <a:latin typeface="Arial" panose="020B0604020202020204" pitchFamily="34" charset="0"/>
                <a:ea typeface="Calibri" panose="020F0502020204030204" pitchFamily="34" charset="0"/>
                <a:cs typeface="Arial" panose="020B0604020202020204" pitchFamily="34" charset="0"/>
              </a:rPr>
              <a:t>, ale Gabriel v brance stál na svém místě.   V 70. minutě to byl opět Slavík, kdo byl faulován, i když tentokrát to bylo ve větší vzdálenosti než před prvním gólem a ani úhel nebyl tak výhodný. Vacek si s tím však rady věděl. Vyslal takovou ránu přes celou branku, že brankář konečky prstů jen líznul míč a ten se v šibenici třepetá ještě teď. Důležitý gól na 2:0 byl na světě. Do konce zápasu zbývalo ještě 20 minut, a i když jsme se museli více bránit než útočit, tak jsme soupeře střežili bravurně. Měl na svém kontě sice spoustu volných přímých kopů, ale jak už bylo řečeno, obrana stála vždy na svém místě. 7 minut před koncem to ještě zkusil </a:t>
            </a:r>
            <a:r>
              <a:rPr lang="cs-CZ" sz="1000" b="0" dirty="0" err="1">
                <a:latin typeface="Arial" panose="020B0604020202020204" pitchFamily="34" charset="0"/>
                <a:ea typeface="Calibri" panose="020F0502020204030204" pitchFamily="34" charset="0"/>
                <a:cs typeface="Arial" panose="020B0604020202020204" pitchFamily="34" charset="0"/>
              </a:rPr>
              <a:t>Weickert</a:t>
            </a:r>
            <a:r>
              <a:rPr lang="cs-CZ" sz="1000" b="0" dirty="0">
                <a:latin typeface="Arial" panose="020B0604020202020204" pitchFamily="34" charset="0"/>
                <a:ea typeface="Calibri" panose="020F0502020204030204" pitchFamily="34" charset="0"/>
                <a:cs typeface="Arial" panose="020B0604020202020204" pitchFamily="34" charset="0"/>
              </a:rPr>
              <a:t>, ale stejně jako v prvním poločase branku netrefil.  Když už jsme pomalu začínali slavit výhru, tak jsme ve 3. minutě nastavení nechali volného Patrika </a:t>
            </a:r>
            <a:r>
              <a:rPr lang="cs-CZ" sz="1000" b="0" dirty="0" err="1">
                <a:latin typeface="Arial" panose="020B0604020202020204" pitchFamily="34" charset="0"/>
                <a:ea typeface="Calibri" panose="020F0502020204030204" pitchFamily="34" charset="0"/>
                <a:cs typeface="Arial" panose="020B0604020202020204" pitchFamily="34" charset="0"/>
              </a:rPr>
              <a:t>Láchu</a:t>
            </a:r>
            <a:r>
              <a:rPr lang="cs-CZ" sz="1000" b="0" dirty="0">
                <a:latin typeface="Arial" panose="020B0604020202020204" pitchFamily="34" charset="0"/>
                <a:ea typeface="Calibri" panose="020F0502020204030204" pitchFamily="34" charset="0"/>
                <a:cs typeface="Arial" panose="020B0604020202020204" pitchFamily="34" charset="0"/>
              </a:rPr>
              <a:t>, který otevřenou branku přestřelil a završil, tak zápas, ve kterém hosté poprvé v letošním roce nedali gól. To pro nás ale nebylo tak důležité, jako to, že jsme výborném a bojovném výkonu dokázali vyhrát.</a:t>
            </a:r>
          </a:p>
          <a:p>
            <a:pPr algn="just">
              <a:lnSpc>
                <a:spcPct val="107000"/>
              </a:lnSpc>
              <a:spcAft>
                <a:spcPts val="0"/>
              </a:spcAft>
            </a:pPr>
            <a:r>
              <a:rPr lang="cs-CZ" sz="1000" b="0" u="sng" dirty="0" smtClean="0">
                <a:latin typeface="Arial" panose="020B0604020202020204" pitchFamily="34" charset="0"/>
                <a:ea typeface="Calibri" panose="020F0502020204030204" pitchFamily="34" charset="0"/>
                <a:cs typeface="Arial" panose="020B0604020202020204" pitchFamily="34" charset="0"/>
              </a:rPr>
              <a:t>Branky</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Křtěn 1, Vacek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Svoboda, </a:t>
            </a:r>
            <a:r>
              <a:rPr lang="cs-CZ" sz="1000" b="0" dirty="0" err="1">
                <a:latin typeface="Arial" panose="020B0604020202020204" pitchFamily="34" charset="0"/>
                <a:ea typeface="Calibri" panose="020F0502020204030204" pitchFamily="34" charset="0"/>
                <a:cs typeface="Arial" panose="020B0604020202020204" pitchFamily="34" charset="0"/>
              </a:rPr>
              <a:t>Poráč</a:t>
            </a:r>
            <a:r>
              <a:rPr lang="cs-CZ" sz="1000" b="0" dirty="0">
                <a:latin typeface="Arial" panose="020B0604020202020204" pitchFamily="34" charset="0"/>
                <a:ea typeface="Calibri" panose="020F0502020204030204" pitchFamily="34" charset="0"/>
                <a:cs typeface="Arial" panose="020B0604020202020204" pitchFamily="34" charset="0"/>
              </a:rPr>
              <a:t>- Křtěn(83.Křtěn),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a:t>
            </a:r>
            <a:r>
              <a:rPr lang="cs-CZ" sz="1000" b="0" dirty="0" err="1" smtClean="0">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Vacek, Stejskal, Mencl </a:t>
            </a:r>
            <a:r>
              <a:rPr lang="cs-CZ" sz="1000" b="0" dirty="0" smtClean="0">
                <a:latin typeface="Arial" panose="020B0604020202020204" pitchFamily="34" charset="0"/>
                <a:ea typeface="Calibri" panose="020F0502020204030204" pitchFamily="34" charset="0"/>
                <a:cs typeface="Arial" panose="020B0604020202020204" pitchFamily="34" charset="0"/>
              </a:rPr>
              <a:t> </a:t>
            </a:r>
            <a:r>
              <a:rPr lang="cs-CZ" sz="1000" b="0" dirty="0">
                <a:latin typeface="Arial" panose="020B0604020202020204" pitchFamily="34" charset="0"/>
                <a:ea typeface="Calibri" panose="020F0502020204030204" pitchFamily="34" charset="0"/>
                <a:cs typeface="Arial" panose="020B0604020202020204" pitchFamily="34" charset="0"/>
              </a:rPr>
              <a:t>(86.Beruška)–Slavík(90.Balaštík)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M.Svoboda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J.Tyle</a:t>
            </a:r>
            <a:r>
              <a:rPr lang="cs-CZ" sz="1000" b="0" dirty="0">
                <a:latin typeface="Arial" panose="020B0604020202020204" pitchFamily="34" charset="0"/>
                <a:ea typeface="Calibri" panose="020F0502020204030204" pitchFamily="34" charset="0"/>
                <a:cs typeface="Arial" panose="020B0604020202020204" pitchFamily="34" charset="0"/>
              </a:rPr>
              <a:t>  Masér: </a:t>
            </a:r>
            <a:r>
              <a:rPr lang="cs-CZ" sz="1000" b="0" dirty="0" err="1">
                <a:latin typeface="Arial" panose="020B0604020202020204" pitchFamily="34" charset="0"/>
                <a:ea typeface="Calibri" panose="020F0502020204030204" pitchFamily="34" charset="0"/>
                <a:cs typeface="Arial" panose="020B0604020202020204" pitchFamily="34" charset="0"/>
              </a:rPr>
              <a:t>K.Zavřel</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K.Rouček-J.Sedláček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M.Matas</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Delegát: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M.Kapoun</a:t>
            </a:r>
            <a:r>
              <a:rPr lang="cs-CZ" sz="1000" b="0" dirty="0">
                <a:latin typeface="Arial" panose="020B0604020202020204" pitchFamily="34" charset="0"/>
                <a:ea typeface="Calibri" panose="020F0502020204030204" pitchFamily="34" charset="0"/>
                <a:cs typeface="Arial" panose="020B0604020202020204" pitchFamily="34" charset="0"/>
              </a:rPr>
              <a:t>  150 diváků  </a:t>
            </a:r>
            <a:r>
              <a:rPr lang="cs-CZ" sz="1000" b="0" u="sng" dirty="0">
                <a:latin typeface="Arial" panose="020B0604020202020204" pitchFamily="34" charset="0"/>
                <a:ea typeface="Calibri" panose="020F0502020204030204" pitchFamily="34" charset="0"/>
                <a:cs typeface="Arial" panose="020B0604020202020204" pitchFamily="34" charset="0"/>
              </a:rPr>
              <a:t>Hlavní pořadatel: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J.Havner</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2" name="TextovéPole 1"/>
          <p:cNvSpPr txBox="1"/>
          <p:nvPr/>
        </p:nvSpPr>
        <p:spPr>
          <a:xfrm>
            <a:off x="143992" y="1392470"/>
            <a:ext cx="4680520" cy="5755422"/>
          </a:xfrm>
          <a:prstGeom prst="rect">
            <a:avLst/>
          </a:prstGeom>
          <a:solidFill>
            <a:schemeClr val="accent1">
              <a:lumMod val="20000"/>
              <a:lumOff val="80000"/>
            </a:schemeClr>
          </a:solidFill>
          <a:ln w="76200">
            <a:solidFill>
              <a:schemeClr val="accent1"/>
            </a:solidFill>
          </a:ln>
          <a:effectLst>
            <a:softEdge rad="317500"/>
          </a:effectLst>
        </p:spPr>
        <p:txBody>
          <a:bodyPr wrap="square" rtlCol="0">
            <a:spAutoFit/>
          </a:bodyPr>
          <a:lstStyle/>
          <a:p>
            <a:pPr algn="ctr"/>
            <a:r>
              <a:rPr lang="cs-CZ" sz="2400" u="sng" dirty="0" smtClean="0">
                <a:effectLst>
                  <a:glow rad="76200">
                    <a:schemeClr val="accent2">
                      <a:satMod val="175000"/>
                      <a:alpha val="40000"/>
                    </a:schemeClr>
                  </a:glow>
                </a:effectLst>
                <a:latin typeface="Berlin Sans FB Demi" panose="020E0802020502020306" pitchFamily="34" charset="0"/>
              </a:rPr>
              <a:t>SK Štětí – TJ Chlumec</a:t>
            </a:r>
          </a:p>
          <a:p>
            <a:pPr algn="ctr"/>
            <a:r>
              <a:rPr lang="cs-CZ" sz="2400" u="sng" dirty="0" smtClean="0">
                <a:effectLst>
                  <a:glow rad="76200">
                    <a:schemeClr val="accent2">
                      <a:satMod val="175000"/>
                      <a:alpha val="40000"/>
                    </a:schemeClr>
                  </a:glow>
                </a:effectLst>
                <a:latin typeface="Berlin Sans FB Demi" panose="020E0802020502020306" pitchFamily="34" charset="0"/>
              </a:rPr>
              <a:t>6:0(3:0)  30.9.2017  6. kolo</a:t>
            </a:r>
          </a:p>
          <a:p>
            <a:pPr algn="just"/>
            <a:r>
              <a:rPr lang="cs-CZ" b="0" dirty="0" smtClean="0">
                <a:latin typeface="Arial" panose="020B0604020202020204" pitchFamily="34" charset="0"/>
                <a:cs typeface="Arial" panose="020B0604020202020204" pitchFamily="34" charset="0"/>
              </a:rPr>
              <a:t>Chlumec před týdnem poprvé vyhrál, ale to neměnilo nic na věci, že jsme byli v úloze favorita a navíc jsme chtěli odčinit vysokou porážku ze Šluknova 6:0. K úkolu jsme se postavili čelem a už ve 2. minutě Cap vstřelenou brankou rozradostnil lavičku domácího týmu. Vstřelená branka jakoby nás ale přibrzdila a na další pojistku se čekalo až do 29. minuty, když se o ní postaral Lukáš Jakl. Ještě než si hráči odešli na chvilku do kabin odpočinout, tak mohli přítomní diváci vidět třetí branku zápasu, o kterou se postaral Šimon Vála. Druhý poločas byl poločasem Filipa Podhorského. Formu si načasoval přesně na druhý poločas a konto soupeře zatížil 3 brankami, které znamenaly konečný výsledek 6:0. Po zápase hodnotil trenér Štětí Václav Podhorský zápas jako povinné vítězství proti slabšímu soupeři. Branek jsme mohli nastřílet mnohem více, ale koncovka na našich kopačkách často vázla.   Skorotice prohrály těsně ve Šluknově 4:3, tak že se s ním dělíme o 2. místo, ale protože jsme nastříleli mnohem více branek, tak jsme vlastně díky lepšímu skóre na 2. místě my.  Potvrdit ho ale budeme muset hned za týden, kdy jedeme k zápasu se Skoroticemi, který se hraje na umělé trávě na hlavním stadionu ve Štětí.</a:t>
            </a:r>
          </a:p>
          <a:p>
            <a:pPr algn="just"/>
            <a:r>
              <a:rPr lang="cs-CZ" b="0" u="sng" dirty="0" smtClean="0">
                <a:latin typeface="Arial" panose="020B0604020202020204" pitchFamily="34" charset="0"/>
                <a:cs typeface="Arial" panose="020B0604020202020204" pitchFamily="34" charset="0"/>
              </a:rPr>
              <a:t>Branky:  </a:t>
            </a:r>
            <a:r>
              <a:rPr lang="cs-CZ" b="0" dirty="0" smtClean="0">
                <a:latin typeface="Arial" panose="020B0604020202020204" pitchFamily="34" charset="0"/>
                <a:cs typeface="Arial" panose="020B0604020202020204" pitchFamily="34" charset="0"/>
              </a:rPr>
              <a:t>Podhorský 3, Cap 1, Jakl 1, Vála 1</a:t>
            </a:r>
          </a:p>
          <a:p>
            <a:pPr algn="just"/>
            <a:r>
              <a:rPr lang="cs-CZ" b="0" u="sng" dirty="0" smtClean="0">
                <a:latin typeface="Arial" panose="020B0604020202020204" pitchFamily="34" charset="0"/>
                <a:cs typeface="Arial" panose="020B0604020202020204" pitchFamily="34" charset="0"/>
              </a:rPr>
              <a:t>Sestava:</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Šrotýř</a:t>
            </a:r>
            <a:r>
              <a:rPr lang="cs-CZ" b="0" dirty="0" smtClean="0">
                <a:latin typeface="Arial" panose="020B0604020202020204" pitchFamily="34" charset="0"/>
                <a:cs typeface="Arial" panose="020B0604020202020204" pitchFamily="34" charset="0"/>
              </a:rPr>
              <a:t>-Šedivý, </a:t>
            </a:r>
            <a:r>
              <a:rPr lang="cs-CZ" b="0" dirty="0" err="1" smtClean="0">
                <a:latin typeface="Arial" panose="020B0604020202020204" pitchFamily="34" charset="0"/>
                <a:cs typeface="Arial" panose="020B0604020202020204" pitchFamily="34" charset="0"/>
              </a:rPr>
              <a:t>M.Horváth</a:t>
            </a:r>
            <a:r>
              <a:rPr lang="cs-CZ" b="0" dirty="0" smtClean="0">
                <a:latin typeface="Arial" panose="020B0604020202020204" pitchFamily="34" charset="0"/>
                <a:cs typeface="Arial" panose="020B0604020202020204" pitchFamily="34" charset="0"/>
              </a:rPr>
              <a:t>, Ladič, Cap, Jakl, Vála,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Podhorský, </a:t>
            </a:r>
            <a:r>
              <a:rPr lang="cs-CZ" b="0" dirty="0" err="1" smtClean="0">
                <a:latin typeface="Arial" panose="020B0604020202020204" pitchFamily="34" charset="0"/>
                <a:cs typeface="Arial" panose="020B0604020202020204" pitchFamily="34" charset="0"/>
              </a:rPr>
              <a:t>Feko</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Mouška</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R.Šíma</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T.Németh</a:t>
            </a:r>
            <a:r>
              <a:rPr lang="cs-CZ" b="0" dirty="0" smtClean="0">
                <a:latin typeface="Arial" panose="020B0604020202020204" pitchFamily="34" charset="0"/>
                <a:cs typeface="Arial" panose="020B0604020202020204" pitchFamily="34" charset="0"/>
              </a:rPr>
              <a:t>, Fulín,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Chaloupecký</a:t>
            </a:r>
          </a:p>
          <a:p>
            <a:pPr algn="just"/>
            <a:r>
              <a:rPr lang="cs-CZ" b="0" u="sng" dirty="0" smtClean="0">
                <a:latin typeface="Arial" panose="020B0604020202020204" pitchFamily="34" charset="0"/>
                <a:cs typeface="Arial" panose="020B0604020202020204" pitchFamily="34" charset="0"/>
              </a:rPr>
              <a:t>Trenér:</a:t>
            </a:r>
            <a:r>
              <a:rPr lang="cs-CZ" b="0" dirty="0" smtClean="0">
                <a:latin typeface="Arial" panose="020B0604020202020204" pitchFamily="34" charset="0"/>
                <a:cs typeface="Arial" panose="020B0604020202020204" pitchFamily="34" charset="0"/>
              </a:rPr>
              <a:t> V. Podhorský  Vedoucí: </a:t>
            </a:r>
            <a:r>
              <a:rPr lang="cs-CZ" b="0" dirty="0" err="1" smtClean="0">
                <a:latin typeface="Arial" panose="020B0604020202020204" pitchFamily="34" charset="0"/>
                <a:cs typeface="Arial" panose="020B0604020202020204" pitchFamily="34" charset="0"/>
              </a:rPr>
              <a:t>J.Nedomlelová</a:t>
            </a:r>
            <a:endParaRPr lang="cs-CZ" b="0" dirty="0" smtClean="0">
              <a:latin typeface="Arial" panose="020B0604020202020204" pitchFamily="34" charset="0"/>
              <a:cs typeface="Arial" panose="020B0604020202020204" pitchFamily="34" charset="0"/>
            </a:endParaRPr>
          </a:p>
          <a:p>
            <a:pPr algn="just"/>
            <a:r>
              <a:rPr lang="cs-CZ" b="0" u="sng" dirty="0" smtClean="0">
                <a:latin typeface="Arial" panose="020B0604020202020204" pitchFamily="34" charset="0"/>
                <a:cs typeface="Arial" panose="020B0604020202020204" pitchFamily="34" charset="0"/>
              </a:rPr>
              <a:t>Rozhodčí: </a:t>
            </a:r>
            <a:r>
              <a:rPr lang="cs-CZ" b="0" dirty="0" err="1" smtClean="0">
                <a:latin typeface="Arial" panose="020B0604020202020204" pitchFamily="34" charset="0"/>
                <a:cs typeface="Arial" panose="020B0604020202020204" pitchFamily="34" charset="0"/>
              </a:rPr>
              <a:t>M.Kušpál-P.Minárik</a:t>
            </a:r>
            <a:r>
              <a:rPr lang="cs-CZ" b="0" dirty="0" smtClean="0">
                <a:latin typeface="Arial" panose="020B0604020202020204" pitchFamily="34" charset="0"/>
                <a:cs typeface="Arial" panose="020B0604020202020204" pitchFamily="34" charset="0"/>
              </a:rPr>
              <a:t>(laik), </a:t>
            </a:r>
            <a:r>
              <a:rPr lang="cs-CZ" b="0" dirty="0" err="1" smtClean="0">
                <a:latin typeface="Arial" panose="020B0604020202020204" pitchFamily="34" charset="0"/>
                <a:cs typeface="Arial" panose="020B0604020202020204" pitchFamily="34" charset="0"/>
              </a:rPr>
              <a:t>D.Németh</a:t>
            </a:r>
            <a:r>
              <a:rPr lang="cs-CZ" b="0" dirty="0" smtClean="0">
                <a:latin typeface="Arial" panose="020B0604020202020204" pitchFamily="34" charset="0"/>
                <a:cs typeface="Arial" panose="020B0604020202020204" pitchFamily="34" charset="0"/>
              </a:rPr>
              <a:t>(laik)</a:t>
            </a:r>
          </a:p>
        </p:txBody>
      </p:sp>
      <p:sp>
        <p:nvSpPr>
          <p:cNvPr id="4" name="TextovéPole 3"/>
          <p:cNvSpPr txBox="1"/>
          <p:nvPr/>
        </p:nvSpPr>
        <p:spPr>
          <a:xfrm>
            <a:off x="143992" y="134007"/>
            <a:ext cx="4680520" cy="1200329"/>
          </a:xfrm>
          <a:prstGeom prst="rect">
            <a:avLst/>
          </a:prstGeom>
          <a:gradFill>
            <a:gsLst>
              <a:gs pos="0">
                <a:srgbClr val="FF00FF"/>
              </a:gs>
              <a:gs pos="74000">
                <a:srgbClr val="FFFF00"/>
              </a:gs>
              <a:gs pos="22000">
                <a:srgbClr val="CCECFF"/>
              </a:gs>
              <a:gs pos="87000">
                <a:srgbClr val="D8D57C"/>
              </a:gs>
              <a:gs pos="100000">
                <a:srgbClr val="B0AAF8"/>
              </a:gs>
            </a:gsLst>
            <a:lin ang="5400000" scaled="1"/>
          </a:gradFill>
        </p:spPr>
        <p:txBody>
          <a:bodyPr wrap="square" rtlCol="0">
            <a:spAutoFit/>
          </a:bodyPr>
          <a:lstStyle/>
          <a:p>
            <a:pPr algn="ctr"/>
            <a:r>
              <a:rPr lang="cs-CZ" sz="2400" u="sng" dirty="0" smtClean="0">
                <a:solidFill>
                  <a:srgbClr val="3333CC"/>
                </a:solidFill>
                <a:latin typeface="Bookman Old Style" pitchFamily="18" charset="0"/>
              </a:rPr>
              <a:t>Dorostenci měli zápas pod kontrolou a branky si rozdělili na oba poločasy</a:t>
            </a:r>
          </a:p>
        </p:txBody>
      </p:sp>
      <p:sp>
        <p:nvSpPr>
          <p:cNvPr id="5" name="TextovéPole 4"/>
          <p:cNvSpPr txBox="1"/>
          <p:nvPr/>
        </p:nvSpPr>
        <p:spPr>
          <a:xfrm>
            <a:off x="6120656" y="91108"/>
            <a:ext cx="3456384" cy="307777"/>
          </a:xfrm>
          <a:prstGeom prst="rect">
            <a:avLst/>
          </a:prstGeom>
          <a:solidFill>
            <a:schemeClr val="bg1">
              <a:lumMod val="95000"/>
            </a:schemeClr>
          </a:solidFill>
        </p:spPr>
        <p:txBody>
          <a:bodyPr wrap="square" rtlCol="0">
            <a:spAutoFit/>
          </a:bodyPr>
          <a:lstStyle/>
          <a:p>
            <a:pPr algn="ctr"/>
            <a:r>
              <a:rPr lang="cs-CZ" sz="1400" dirty="0" smtClean="0">
                <a:latin typeface="Bookman Old Style" pitchFamily="18" charset="0"/>
              </a:rPr>
              <a:t>Štětí – Mostecký FK 23.9.2017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27</a:t>
            </a:r>
          </a:p>
        </p:txBody>
      </p:sp>
      <p:sp>
        <p:nvSpPr>
          <p:cNvPr id="12" name="TextovéPole 11"/>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4" name="TextovéPole 3"/>
          <p:cNvSpPr txBox="1"/>
          <p:nvPr/>
        </p:nvSpPr>
        <p:spPr>
          <a:xfrm>
            <a:off x="142691" y="163116"/>
            <a:ext cx="4825837" cy="3262432"/>
          </a:xfrm>
          <a:prstGeom prst="rect">
            <a:avLst/>
          </a:prstGeom>
          <a:gradFill>
            <a:gsLst>
              <a:gs pos="29000">
                <a:srgbClr val="99FFCC"/>
              </a:gs>
              <a:gs pos="74000">
                <a:schemeClr val="bg1">
                  <a:lumMod val="95000"/>
                </a:schemeClr>
              </a:gs>
              <a:gs pos="89375">
                <a:srgbClr val="87FFE2"/>
              </a:gs>
              <a:gs pos="87250">
                <a:srgbClr val="81FFE0"/>
              </a:gs>
              <a:gs pos="100000">
                <a:schemeClr val="accent1">
                  <a:lumMod val="45000"/>
                  <a:lumOff val="55000"/>
                </a:schemeClr>
              </a:gs>
              <a:gs pos="97875">
                <a:srgbClr val="9EFFE7"/>
              </a:gs>
              <a:gs pos="95750">
                <a:srgbClr val="98FFE6"/>
              </a:gs>
              <a:gs pos="91500">
                <a:srgbClr val="8CFFE3"/>
              </a:gs>
              <a:gs pos="98938">
                <a:srgbClr val="99FF99"/>
              </a:gs>
              <a:gs pos="100000">
                <a:schemeClr val="bg2">
                  <a:lumMod val="20000"/>
                  <a:lumOff val="80000"/>
                </a:schemeClr>
              </a:gs>
            </a:gsLst>
            <a:lin ang="5400000" scaled="1"/>
          </a:gradFill>
          <a:ln w="47625">
            <a:solidFill>
              <a:srgbClr val="9E7FDD"/>
            </a:solidFill>
          </a:ln>
        </p:spPr>
        <p:txBody>
          <a:bodyPr wrap="square" rtlCol="0">
            <a:spAutoFit/>
          </a:bodyPr>
          <a:lstStyle/>
          <a:p>
            <a:pPr algn="ctr"/>
            <a:r>
              <a:rPr lang="cs-CZ" sz="3200" u="sng" dirty="0" smtClean="0">
                <a:solidFill>
                  <a:srgbClr val="FF0000"/>
                </a:solidFill>
                <a:latin typeface="Modern No. 20" panose="02070704070505020303" pitchFamily="18" charset="0"/>
              </a:rPr>
              <a:t>Josef </a:t>
            </a:r>
            <a:r>
              <a:rPr lang="cs-CZ" sz="3200" u="sng" dirty="0" err="1" smtClean="0">
                <a:solidFill>
                  <a:srgbClr val="FF0000"/>
                </a:solidFill>
                <a:latin typeface="Modern No. 20" panose="02070704070505020303" pitchFamily="18" charset="0"/>
              </a:rPr>
              <a:t>Tancoš</a:t>
            </a:r>
            <a:r>
              <a:rPr lang="cs-CZ" sz="3200" u="sng" dirty="0" smtClean="0">
                <a:solidFill>
                  <a:srgbClr val="FF0000"/>
                </a:solidFill>
                <a:latin typeface="Modern No. 20" panose="02070704070505020303" pitchFamily="18" charset="0"/>
              </a:rPr>
              <a:t> </a:t>
            </a:r>
            <a:r>
              <a:rPr lang="cs-CZ" sz="2400" u="sng" dirty="0" smtClean="0">
                <a:solidFill>
                  <a:srgbClr val="FF0000"/>
                </a:solidFill>
                <a:latin typeface="Modern No. 20" panose="02070704070505020303" pitchFamily="18" charset="0"/>
              </a:rPr>
              <a:t>– trenér Mosteckého fotbalového klubu, člen výkonného výboru FAČR</a:t>
            </a:r>
          </a:p>
          <a:p>
            <a:pPr algn="just"/>
            <a:r>
              <a:rPr lang="cs-CZ" sz="1400" b="0" dirty="0" smtClean="0">
                <a:solidFill>
                  <a:srgbClr val="FF0000"/>
                </a:solidFill>
                <a:latin typeface="Arial" panose="020B0604020202020204" pitchFamily="34" charset="0"/>
                <a:cs typeface="Arial" panose="020B0604020202020204" pitchFamily="34" charset="0"/>
              </a:rPr>
              <a:t>Domácí byli dneska lepší v bojovnosti i nasazení. My jsme to chtěli odehrát technicky a fotbalově. Bohužel ta fotbalovost nám chyběla a neměli jsme tolik šancí. Zápas jsme dnes nezvládli. Domácí měli v závěru první půle nějaké šance, ale my jsme měli dneska skutečně jen 2 gólové šance, což se nám nestává. Prohráli jsme zaslouženě. Náš nejlepší střelec Dominik Valenta neměl dneska žádnou šanci a to byl i jeden z důvodů, proč jsme právě zápas nezvládli, i když máme i jiné střelce. </a:t>
            </a:r>
          </a:p>
        </p:txBody>
      </p:sp>
      <p:pic>
        <p:nvPicPr>
          <p:cNvPr id="5" name="Obrázek 4"/>
          <p:cNvPicPr>
            <a:picLocks noChangeAspect="1"/>
          </p:cNvPicPr>
          <p:nvPr/>
        </p:nvPicPr>
        <p:blipFill>
          <a:blip r:embed="rId3"/>
          <a:stretch>
            <a:fillRect/>
          </a:stretch>
        </p:blipFill>
        <p:spPr>
          <a:xfrm>
            <a:off x="277921" y="3835524"/>
            <a:ext cx="4466347" cy="2952000"/>
          </a:xfrm>
          <a:prstGeom prst="rect">
            <a:avLst/>
          </a:prstGeom>
          <a:ln w="41275">
            <a:solidFill>
              <a:srgbClr val="FFFF00"/>
            </a:solidFill>
          </a:ln>
        </p:spPr>
      </p:pic>
      <p:sp>
        <p:nvSpPr>
          <p:cNvPr id="2" name="TextovéPole 1"/>
          <p:cNvSpPr txBox="1"/>
          <p:nvPr/>
        </p:nvSpPr>
        <p:spPr>
          <a:xfrm>
            <a:off x="5472584" y="91108"/>
            <a:ext cx="4536504" cy="1015663"/>
          </a:xfrm>
          <a:prstGeom prst="rect">
            <a:avLst/>
          </a:prstGeom>
          <a:gradFill>
            <a:gsLst>
              <a:gs pos="0">
                <a:schemeClr val="accent1">
                  <a:lumMod val="5000"/>
                  <a:lumOff val="95000"/>
                </a:schemeClr>
              </a:gs>
              <a:gs pos="25000">
                <a:srgbClr val="CC3399"/>
              </a:gs>
              <a:gs pos="83000">
                <a:schemeClr val="accent6">
                  <a:lumMod val="50000"/>
                </a:schemeClr>
              </a:gs>
              <a:gs pos="100000">
                <a:schemeClr val="accent1">
                  <a:lumMod val="30000"/>
                  <a:lumOff val="70000"/>
                </a:schemeClr>
              </a:gs>
            </a:gsLst>
            <a:lin ang="5400000" scaled="1"/>
          </a:gradFill>
          <a:ln w="69850">
            <a:gradFill>
              <a:gsLst>
                <a:gs pos="0">
                  <a:schemeClr val="accent1">
                    <a:lumMod val="5000"/>
                    <a:lumOff val="95000"/>
                  </a:schemeClr>
                </a:gs>
                <a:gs pos="25000">
                  <a:srgbClr val="CC3399"/>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cs-CZ" sz="2000" dirty="0" smtClean="0">
                <a:solidFill>
                  <a:srgbClr val="FFFF00"/>
                </a:solidFill>
                <a:latin typeface="Bookman Old Style" pitchFamily="18" charset="0"/>
              </a:rPr>
              <a:t>Máme pro Vás archivní fotky , které se hlavně líbí té starší generaci.</a:t>
            </a:r>
            <a:r>
              <a:rPr lang="cs-CZ" sz="2000" dirty="0" smtClean="0">
                <a:latin typeface="Bookman Old Style" pitchFamily="18" charset="0"/>
              </a:rPr>
              <a:t>  </a:t>
            </a:r>
          </a:p>
        </p:txBody>
      </p:sp>
      <p:pic>
        <p:nvPicPr>
          <p:cNvPr id="6" name="Obrázek 5"/>
          <p:cNvPicPr>
            <a:picLocks noChangeAspect="1"/>
          </p:cNvPicPr>
          <p:nvPr/>
        </p:nvPicPr>
        <p:blipFill>
          <a:blip r:embed="rId4"/>
          <a:stretch>
            <a:fillRect/>
          </a:stretch>
        </p:blipFill>
        <p:spPr>
          <a:xfrm>
            <a:off x="6126933" y="1097963"/>
            <a:ext cx="1848596" cy="2556000"/>
          </a:xfrm>
          <a:prstGeom prst="rect">
            <a:avLst/>
          </a:prstGeom>
        </p:spPr>
      </p:pic>
      <p:pic>
        <p:nvPicPr>
          <p:cNvPr id="7" name="Obrázek 6"/>
          <p:cNvPicPr>
            <a:picLocks noChangeAspect="1"/>
          </p:cNvPicPr>
          <p:nvPr/>
        </p:nvPicPr>
        <p:blipFill>
          <a:blip r:embed="rId5"/>
          <a:stretch>
            <a:fillRect/>
          </a:stretch>
        </p:blipFill>
        <p:spPr>
          <a:xfrm>
            <a:off x="5495176" y="3763963"/>
            <a:ext cx="4159302" cy="3024000"/>
          </a:xfrm>
          <a:prstGeom prst="rect">
            <a:avLst/>
          </a:prstGeom>
        </p:spPr>
      </p:pic>
      <p:sp>
        <p:nvSpPr>
          <p:cNvPr id="8" name="TextovéPole 7"/>
          <p:cNvSpPr txBox="1"/>
          <p:nvPr/>
        </p:nvSpPr>
        <p:spPr>
          <a:xfrm>
            <a:off x="8437304" y="2251348"/>
            <a:ext cx="1368152" cy="523220"/>
          </a:xfrm>
          <a:prstGeom prst="rect">
            <a:avLst/>
          </a:prstGeom>
          <a:solidFill>
            <a:srgbClr val="FFFF00"/>
          </a:solidFill>
        </p:spPr>
        <p:txBody>
          <a:bodyPr wrap="square" rtlCol="0">
            <a:spAutoFit/>
          </a:bodyPr>
          <a:lstStyle/>
          <a:p>
            <a:pPr algn="ctr"/>
            <a:r>
              <a:rPr lang="cs-CZ" sz="1400" u="sng" dirty="0" smtClean="0">
                <a:latin typeface="Bookman Old Style" pitchFamily="18" charset="0"/>
              </a:rPr>
              <a:t>Oldřich </a:t>
            </a:r>
            <a:r>
              <a:rPr lang="cs-CZ" sz="1400" u="sng" dirty="0" err="1" smtClean="0">
                <a:latin typeface="Bookman Old Style" pitchFamily="18" charset="0"/>
              </a:rPr>
              <a:t>Malecha</a:t>
            </a:r>
            <a:endParaRPr lang="cs-CZ" sz="1400" u="sng"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680170" y="7004456"/>
            <a:ext cx="45671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p>
        </p:txBody>
      </p:sp>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sp>
        <p:nvSpPr>
          <p:cNvPr id="4" name="TextovéPole 3"/>
          <p:cNvSpPr txBox="1"/>
          <p:nvPr/>
        </p:nvSpPr>
        <p:spPr>
          <a:xfrm>
            <a:off x="5472584" y="163116"/>
            <a:ext cx="4608512" cy="2800767"/>
          </a:xfrm>
          <a:prstGeom prst="rect">
            <a:avLst/>
          </a:prstGeom>
          <a:pattFill prst="dotGrid">
            <a:fgClr>
              <a:srgbClr val="99CCFF"/>
            </a:fgClr>
            <a:bgClr>
              <a:schemeClr val="bg1"/>
            </a:bgClr>
          </a:pattFill>
          <a:ln w="85725" cmpd="sng">
            <a:solidFill>
              <a:srgbClr val="993366"/>
            </a:solidFill>
          </a:ln>
        </p:spPr>
        <p:txBody>
          <a:bodyPr wrap="square" rtlCol="0">
            <a:spAutoFit/>
          </a:bodyPr>
          <a:lstStyle/>
          <a:p>
            <a:pPr algn="ctr"/>
            <a:r>
              <a:rPr lang="cs-CZ" sz="2800" u="sng" dirty="0" smtClean="0">
                <a:solidFill>
                  <a:srgbClr val="000099"/>
                </a:solidFill>
                <a:latin typeface="Modern No. 20" panose="02070704070505020303" pitchFamily="18" charset="0"/>
              </a:rPr>
              <a:t>Jiří </a:t>
            </a:r>
            <a:r>
              <a:rPr lang="cs-CZ" sz="2800" u="sng" dirty="0" err="1" smtClean="0">
                <a:solidFill>
                  <a:srgbClr val="000099"/>
                </a:solidFill>
                <a:latin typeface="Modern No. 20" panose="02070704070505020303" pitchFamily="18" charset="0"/>
              </a:rPr>
              <a:t>Ransdorf</a:t>
            </a:r>
            <a:r>
              <a:rPr lang="cs-CZ" sz="2800" u="sng" dirty="0" smtClean="0">
                <a:solidFill>
                  <a:srgbClr val="000099"/>
                </a:solidFill>
                <a:latin typeface="Modern No. 20" panose="02070704070505020303" pitchFamily="18" charset="0"/>
              </a:rPr>
              <a:t> – trenér SK Štětí hodnotí zápas s Mostem</a:t>
            </a:r>
          </a:p>
          <a:p>
            <a:pPr algn="just"/>
            <a:r>
              <a:rPr lang="cs-CZ" b="0" dirty="0" smtClean="0">
                <a:latin typeface="Arial" panose="020B0604020202020204" pitchFamily="34" charset="0"/>
                <a:cs typeface="Arial" panose="020B0604020202020204" pitchFamily="34" charset="0"/>
              </a:rPr>
              <a:t>Já jsem měl velké obavy, protože 3 nejlepší hráči z kádru dnes nehráli. Hráli jsme s prvním, jezdili jsme se na něj dívat. Výborný mužstvo, které jsme měli vytipovaný jako </a:t>
            </a:r>
            <a:r>
              <a:rPr lang="cs-CZ" b="0" dirty="0" err="1" smtClean="0">
                <a:latin typeface="Arial" panose="020B0604020202020204" pitchFamily="34" charset="0"/>
                <a:cs typeface="Arial" panose="020B0604020202020204" pitchFamily="34" charset="0"/>
              </a:rPr>
              <a:t>playera</a:t>
            </a:r>
            <a:r>
              <a:rPr lang="cs-CZ" b="0" dirty="0" smtClean="0">
                <a:latin typeface="Arial" panose="020B0604020202020204" pitchFamily="34" charset="0"/>
                <a:cs typeface="Arial" panose="020B0604020202020204" pitchFamily="34" charset="0"/>
              </a:rPr>
              <a:t>, který proběhne soutěží, ale my jsme se připravili dobře i bez těch 3 hráčů, který nemohli </a:t>
            </a:r>
            <a:r>
              <a:rPr lang="cs-CZ" b="0" smtClean="0">
                <a:latin typeface="Arial" panose="020B0604020202020204" pitchFamily="34" charset="0"/>
                <a:cs typeface="Arial" panose="020B0604020202020204" pitchFamily="34" charset="0"/>
              </a:rPr>
              <a:t>hrát si kluci </a:t>
            </a:r>
            <a:r>
              <a:rPr lang="cs-CZ" b="0" dirty="0" smtClean="0">
                <a:latin typeface="Arial" panose="020B0604020202020204" pitchFamily="34" charset="0"/>
                <a:cs typeface="Arial" panose="020B0604020202020204" pitchFamily="34" charset="0"/>
              </a:rPr>
              <a:t>zaslouží velkou pochvalu, protože </a:t>
            </a:r>
            <a:r>
              <a:rPr lang="cs-CZ" b="0" dirty="0" err="1" smtClean="0">
                <a:latin typeface="Arial" panose="020B0604020202020204" pitchFamily="34" charset="0"/>
                <a:cs typeface="Arial" panose="020B0604020202020204" pitchFamily="34" charset="0"/>
              </a:rPr>
              <a:t>odbojovali</a:t>
            </a:r>
            <a:r>
              <a:rPr lang="cs-CZ" b="0" dirty="0" smtClean="0">
                <a:latin typeface="Arial" panose="020B0604020202020204" pitchFamily="34" charset="0"/>
                <a:cs typeface="Arial" panose="020B0604020202020204" pitchFamily="34" charset="0"/>
              </a:rPr>
              <a:t> celý zápas a soupeře k ničemu nepustili. Měli jsme 3, 4 šance a výsledek mohl být ještě lepší. Hráli jsme z vlastní poloviny a v prvním poločase nastřelili 2 břevna a soupeře jsme do ničeho nepustili. Ve 2. poločase dala gól nová tvář v našem týmu Jiří Křtěn, která měla nahradit ty 3 kluky a to se povedlo.</a:t>
            </a:r>
          </a:p>
        </p:txBody>
      </p:sp>
      <p:pic>
        <p:nvPicPr>
          <p:cNvPr id="5" name="Obrázek 4"/>
          <p:cNvPicPr>
            <a:picLocks noChangeAspect="1"/>
          </p:cNvPicPr>
          <p:nvPr/>
        </p:nvPicPr>
        <p:blipFill>
          <a:blip r:embed="rId2"/>
          <a:stretch>
            <a:fillRect/>
          </a:stretch>
        </p:blipFill>
        <p:spPr>
          <a:xfrm>
            <a:off x="6678840" y="3475484"/>
            <a:ext cx="2196000" cy="3266871"/>
          </a:xfrm>
          <a:prstGeom prst="rect">
            <a:avLst/>
          </a:prstGeom>
          <a:ln w="38100">
            <a:solidFill>
              <a:schemeClr val="accent2">
                <a:lumMod val="75000"/>
              </a:schemeClr>
            </a:solidFill>
          </a:ln>
        </p:spPr>
      </p:pic>
      <p:pic>
        <p:nvPicPr>
          <p:cNvPr id="2" name="Obrázek 1"/>
          <p:cNvPicPr>
            <a:picLocks noChangeAspect="1"/>
          </p:cNvPicPr>
          <p:nvPr/>
        </p:nvPicPr>
        <p:blipFill>
          <a:blip r:embed="rId3"/>
          <a:stretch>
            <a:fillRect/>
          </a:stretch>
        </p:blipFill>
        <p:spPr>
          <a:xfrm>
            <a:off x="143992" y="163116"/>
            <a:ext cx="1909890" cy="1296000"/>
          </a:xfrm>
          <a:prstGeom prst="rect">
            <a:avLst/>
          </a:prstGeom>
          <a:ln w="15875">
            <a:solidFill>
              <a:schemeClr val="tx1"/>
            </a:solidFill>
          </a:ln>
        </p:spPr>
      </p:pic>
      <p:pic>
        <p:nvPicPr>
          <p:cNvPr id="3" name="Obrázek 2"/>
          <p:cNvPicPr>
            <a:picLocks noChangeAspect="1"/>
          </p:cNvPicPr>
          <p:nvPr/>
        </p:nvPicPr>
        <p:blipFill>
          <a:blip r:embed="rId4"/>
          <a:stretch>
            <a:fillRect/>
          </a:stretch>
        </p:blipFill>
        <p:spPr>
          <a:xfrm>
            <a:off x="2448248" y="163116"/>
            <a:ext cx="2034103" cy="1296000"/>
          </a:xfrm>
          <a:prstGeom prst="rect">
            <a:avLst/>
          </a:prstGeom>
          <a:ln w="15875">
            <a:solidFill>
              <a:schemeClr val="tx1"/>
            </a:solidFill>
          </a:ln>
        </p:spPr>
      </p:pic>
      <p:pic>
        <p:nvPicPr>
          <p:cNvPr id="6" name="Obrázek 5"/>
          <p:cNvPicPr>
            <a:picLocks noChangeAspect="1"/>
          </p:cNvPicPr>
          <p:nvPr/>
        </p:nvPicPr>
        <p:blipFill>
          <a:blip r:embed="rId5"/>
          <a:stretch>
            <a:fillRect/>
          </a:stretch>
        </p:blipFill>
        <p:spPr>
          <a:xfrm>
            <a:off x="143992" y="1831486"/>
            <a:ext cx="1909890" cy="1600200"/>
          </a:xfrm>
          <a:prstGeom prst="rect">
            <a:avLst/>
          </a:prstGeom>
          <a:ln w="15875">
            <a:solidFill>
              <a:schemeClr val="tx1"/>
            </a:solidFill>
          </a:ln>
        </p:spPr>
      </p:pic>
      <p:pic>
        <p:nvPicPr>
          <p:cNvPr id="7" name="Obrázek 6"/>
          <p:cNvPicPr>
            <a:picLocks noChangeAspect="1"/>
          </p:cNvPicPr>
          <p:nvPr/>
        </p:nvPicPr>
        <p:blipFill>
          <a:blip r:embed="rId6"/>
          <a:stretch>
            <a:fillRect/>
          </a:stretch>
        </p:blipFill>
        <p:spPr>
          <a:xfrm>
            <a:off x="2376240" y="1831486"/>
            <a:ext cx="2106111" cy="1600200"/>
          </a:xfrm>
          <a:prstGeom prst="rect">
            <a:avLst/>
          </a:prstGeom>
          <a:ln w="15875">
            <a:solidFill>
              <a:schemeClr val="tx1"/>
            </a:solidFill>
          </a:ln>
        </p:spPr>
      </p:pic>
      <p:pic>
        <p:nvPicPr>
          <p:cNvPr id="10" name="Obrázek 9"/>
          <p:cNvPicPr>
            <a:picLocks noChangeAspect="1"/>
          </p:cNvPicPr>
          <p:nvPr/>
        </p:nvPicPr>
        <p:blipFill>
          <a:blip r:embed="rId7"/>
          <a:stretch>
            <a:fillRect/>
          </a:stretch>
        </p:blipFill>
        <p:spPr>
          <a:xfrm>
            <a:off x="125240" y="3835524"/>
            <a:ext cx="1928642" cy="1296143"/>
          </a:xfrm>
          <a:prstGeom prst="rect">
            <a:avLst/>
          </a:prstGeom>
          <a:ln w="15875">
            <a:solidFill>
              <a:schemeClr val="tx1"/>
            </a:solidFill>
          </a:ln>
        </p:spPr>
      </p:pic>
      <p:pic>
        <p:nvPicPr>
          <p:cNvPr id="11" name="Obrázek 10"/>
          <p:cNvPicPr>
            <a:picLocks noChangeAspect="1"/>
          </p:cNvPicPr>
          <p:nvPr/>
        </p:nvPicPr>
        <p:blipFill>
          <a:blip r:embed="rId8"/>
          <a:stretch>
            <a:fillRect/>
          </a:stretch>
        </p:blipFill>
        <p:spPr>
          <a:xfrm>
            <a:off x="2427936" y="3763516"/>
            <a:ext cx="2054416" cy="1368151"/>
          </a:xfrm>
          <a:prstGeom prst="rect">
            <a:avLst/>
          </a:prstGeom>
          <a:ln w="15875">
            <a:solidFill>
              <a:schemeClr val="tx1"/>
            </a:solidFill>
          </a:ln>
        </p:spPr>
      </p:pic>
      <p:pic>
        <p:nvPicPr>
          <p:cNvPr id="12" name="Obrázek 11"/>
          <p:cNvPicPr>
            <a:picLocks noChangeAspect="1"/>
          </p:cNvPicPr>
          <p:nvPr/>
        </p:nvPicPr>
        <p:blipFill>
          <a:blip r:embed="rId9"/>
          <a:stretch>
            <a:fillRect/>
          </a:stretch>
        </p:blipFill>
        <p:spPr>
          <a:xfrm>
            <a:off x="143992" y="5391150"/>
            <a:ext cx="1909890" cy="1468710"/>
          </a:xfrm>
          <a:prstGeom prst="rect">
            <a:avLst/>
          </a:prstGeom>
          <a:ln w="15875">
            <a:solidFill>
              <a:schemeClr val="tx1"/>
            </a:solidFill>
          </a:ln>
        </p:spPr>
      </p:pic>
      <p:pic>
        <p:nvPicPr>
          <p:cNvPr id="13" name="Obrázek 12"/>
          <p:cNvPicPr>
            <a:picLocks noChangeAspect="1"/>
          </p:cNvPicPr>
          <p:nvPr/>
        </p:nvPicPr>
        <p:blipFill>
          <a:blip r:embed="rId10"/>
          <a:stretch>
            <a:fillRect/>
          </a:stretch>
        </p:blipFill>
        <p:spPr>
          <a:xfrm>
            <a:off x="2479800" y="5391151"/>
            <a:ext cx="1919451" cy="1468709"/>
          </a:xfrm>
          <a:prstGeom prst="rect">
            <a:avLst/>
          </a:prstGeom>
          <a:ln w="15875">
            <a:solidFill>
              <a:schemeClr val="tx1"/>
            </a:solidFill>
          </a:ln>
        </p:spPr>
      </p:pic>
    </p:spTree>
    <p:extLst>
      <p:ext uri="{BB962C8B-B14F-4D97-AF65-F5344CB8AC3E}">
        <p14:creationId xmlns:p14="http://schemas.microsoft.com/office/powerpoint/2010/main" val="118095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63249" y="55204"/>
            <a:ext cx="4617247" cy="900000"/>
          </a:xfrm>
          <a:prstGeom prst="rect">
            <a:avLst/>
          </a:prstGeom>
          <a:blipFill>
            <a:blip r:embed="rId3"/>
            <a:tile tx="0" ty="0" sx="100000" sy="100000" flip="none" algn="tl"/>
          </a:blipFill>
          <a:ln w="60325" cmpd="sng">
            <a:solidFill>
              <a:srgbClr val="FF00FF"/>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rmAutofit fontScale="92500" lnSpcReduction="10000"/>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500" dirty="0" smtClean="0">
                <a:ln w="57150">
                  <a:solidFill>
                    <a:schemeClr val="tx1"/>
                  </a:solidFill>
                  <a:prstDash val="solid"/>
                </a:ln>
                <a:solidFill>
                  <a:srgbClr val="6666FF"/>
                </a:solidFill>
                <a:effectLst/>
                <a:latin typeface="Rockwell" panose="02060603020205020403" pitchFamily="18" charset="0"/>
                <a:ea typeface="Gungsuh" pitchFamily="18" charset="-127"/>
                <a:cs typeface="Arial" panose="020B0604020202020204" pitchFamily="34" charset="0"/>
              </a:rPr>
              <a:t>Vítáme</a:t>
            </a:r>
            <a:endParaRPr lang="cs-CZ" sz="11300" dirty="0">
              <a:ln w="57150">
                <a:solidFill>
                  <a:schemeClr val="tx1"/>
                </a:solidFill>
                <a:prstDash val="solid"/>
              </a:ln>
              <a:solidFill>
                <a:srgbClr val="6666FF"/>
              </a:solidFill>
              <a:effectLst/>
              <a:latin typeface="Rockwell" panose="02060603020205020403" pitchFamily="18"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819388"/>
            <a:ext cx="4649750" cy="792000"/>
          </a:xfrm>
          <a:prstGeom prst="rect">
            <a:avLst/>
          </a:prstGeom>
          <a:pattFill prst="horzBrick">
            <a:fgClr>
              <a:srgbClr val="FF99FF"/>
            </a:fgClr>
            <a:bgClr>
              <a:schemeClr val="bg1"/>
            </a:bgClr>
          </a:pattFill>
          <a:ln w="53975" cmpd="sng">
            <a:solidFill>
              <a:srgbClr val="006699"/>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5400" dirty="0" smtClean="0">
                <a:ln w="25400">
                  <a:noFill/>
                </a:ln>
                <a:solidFill>
                  <a:srgbClr val="FF6600"/>
                </a:solidFill>
                <a:effectLst>
                  <a:outerShdw blurRad="38100" dist="38100" dir="2700000" algn="tl">
                    <a:srgbClr val="000000">
                      <a:alpha val="43137"/>
                    </a:srgbClr>
                  </a:outerShdw>
                </a:effectLst>
                <a:latin typeface="Bodoni MT Black" panose="02070A03080606020203" pitchFamily="18" charset="0"/>
                <a:ea typeface="Verdana" pitchFamily="34" charset="0"/>
                <a:cs typeface="Arial" panose="020B0604020202020204" pitchFamily="34" charset="0"/>
              </a:rPr>
              <a:t>SK </a:t>
            </a:r>
            <a:r>
              <a:rPr lang="cs-CZ" sz="5400" dirty="0" err="1" smtClean="0">
                <a:ln w="25400">
                  <a:noFill/>
                </a:ln>
                <a:solidFill>
                  <a:srgbClr val="FF6600"/>
                </a:solidFill>
                <a:effectLst>
                  <a:outerShdw blurRad="38100" dist="38100" dir="2700000" algn="tl">
                    <a:srgbClr val="000000">
                      <a:alpha val="43137"/>
                    </a:srgbClr>
                  </a:outerShdw>
                </a:effectLst>
                <a:latin typeface="Bodoni MT Black" panose="02070A03080606020203" pitchFamily="18" charset="0"/>
                <a:ea typeface="Verdana" pitchFamily="34" charset="0"/>
                <a:cs typeface="Arial" panose="020B0604020202020204" pitchFamily="34" charset="0"/>
              </a:rPr>
              <a:t>Štětí</a:t>
            </a:r>
            <a:r>
              <a:rPr lang="cs-CZ" sz="5400" dirty="0" smtClean="0">
                <a:ln w="25400">
                  <a:noFill/>
                </a:ln>
                <a:solidFill>
                  <a:srgbClr val="FF6600"/>
                </a:solidFill>
                <a:effectLst>
                  <a:outerShdw blurRad="38100" dist="38100" dir="2700000" algn="tl">
                    <a:srgbClr val="000000">
                      <a:alpha val="43137"/>
                    </a:srgbClr>
                  </a:outerShdw>
                </a:effectLst>
                <a:latin typeface="Bodoni MT Black" panose="02070A03080606020203" pitchFamily="18" charset="0"/>
                <a:ea typeface="Verdana" pitchFamily="34" charset="0"/>
                <a:cs typeface="Arial" panose="020B0604020202020204" pitchFamily="34" charset="0"/>
              </a:rPr>
              <a:t>, z.s.</a:t>
            </a:r>
            <a:endParaRPr lang="cs-CZ" sz="5400" dirty="0">
              <a:ln w="25400">
                <a:noFill/>
              </a:ln>
              <a:solidFill>
                <a:srgbClr val="FF6600"/>
              </a:solidFill>
              <a:effectLst>
                <a:outerShdw blurRad="38100" dist="38100" dir="2700000" algn="tl">
                  <a:srgbClr val="000000">
                    <a:alpha val="43137"/>
                  </a:srgbClr>
                </a:outerShdw>
              </a:effectLst>
              <a:latin typeface="Bodoni MT Black" panose="02070A03080606020203" pitchFamily="18" charset="0"/>
              <a:ea typeface="Verdana" pitchFamily="34" charset="0"/>
              <a:cs typeface="Arial" panose="020B0604020202020204" pitchFamily="34" charset="0"/>
            </a:endParaRPr>
          </a:p>
        </p:txBody>
      </p:sp>
      <p:sp>
        <p:nvSpPr>
          <p:cNvPr id="22" name="Text Box 148"/>
          <p:cNvSpPr txBox="1">
            <a:spLocks noChangeArrowheads="1"/>
          </p:cNvSpPr>
          <p:nvPr/>
        </p:nvSpPr>
        <p:spPr bwMode="auto">
          <a:xfrm>
            <a:off x="117076" y="4195564"/>
            <a:ext cx="4577741" cy="2554531"/>
          </a:xfrm>
          <a:prstGeom prst="rect">
            <a:avLst/>
          </a:prstGeom>
          <a:blipFill>
            <a:blip r:embed="rId4"/>
            <a:tile tx="0" ty="0" sx="100000" sy="100000" flip="none" algn="tl"/>
          </a:blipFill>
          <a:ln w="53975" cmpd="sng">
            <a:solidFill>
              <a:srgbClr val="336600"/>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400" u="sng" dirty="0" smtClean="0">
                <a:ln w="19050">
                  <a:solidFill>
                    <a:srgbClr val="FF9966"/>
                  </a:solidFill>
                </a:ln>
                <a:solidFill>
                  <a:srgbClr val="FFFF00"/>
                </a:solidFill>
                <a:effectLst>
                  <a:outerShdw blurRad="38100" dist="38100" dir="2700000" algn="tl">
                    <a:srgbClr val="000000">
                      <a:alpha val="43137"/>
                    </a:srgbClr>
                  </a:outerShdw>
                </a:effectLst>
                <a:latin typeface="Times New Roman" panose="02020603050405020304" pitchFamily="18" charset="0"/>
                <a:ea typeface="GungsuhChe" pitchFamily="49" charset="-127"/>
                <a:cs typeface="Times New Roman" panose="02020603050405020304" pitchFamily="18" charset="0"/>
              </a:rPr>
              <a:t>Hlavního rozhodčího</a:t>
            </a:r>
          </a:p>
          <a:p>
            <a:pPr algn="ctr" eaLnBrk="0" hangingPunct="0">
              <a:defRPr/>
            </a:pPr>
            <a:r>
              <a:rPr lang="cs-CZ" sz="2400" dirty="0" smtClean="0">
                <a:ln w="3175">
                  <a:noFill/>
                </a:ln>
                <a:solidFill>
                  <a:srgbClr val="33CC33"/>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Jaroslava Oborníka</a:t>
            </a:r>
          </a:p>
          <a:p>
            <a:pPr algn="ctr" eaLnBrk="0" hangingPunct="0">
              <a:defRPr/>
            </a:pPr>
            <a:r>
              <a:rPr lang="cs-CZ" sz="2000" u="sng" dirty="0" smtClean="0">
                <a:ln w="19050">
                  <a:solidFill>
                    <a:srgbClr val="FF3300"/>
                  </a:solidFill>
                </a:ln>
                <a:solidFill>
                  <a:srgbClr val="FFFF00"/>
                </a:solidFill>
                <a:effectLst>
                  <a:outerShdw blurRad="38100" dist="38100" dir="2700000" algn="tl">
                    <a:srgbClr val="000000">
                      <a:alpha val="43137"/>
                    </a:srgbClr>
                  </a:outerShdw>
                </a:effectLst>
                <a:latin typeface="+mj-lt"/>
                <a:ea typeface="GungsuhChe" pitchFamily="49" charset="-127"/>
                <a:cs typeface="Arial" panose="020B0604020202020204" pitchFamily="34" charset="0"/>
              </a:rPr>
              <a:t>Asistenty hlavního rozhodčího</a:t>
            </a:r>
            <a:endParaRPr lang="cs-CZ" sz="1800" u="sng" dirty="0" smtClean="0">
              <a:ln w="19050">
                <a:solidFill>
                  <a:srgbClr val="FF3300"/>
                </a:solidFill>
              </a:ln>
              <a:solidFill>
                <a:srgbClr val="FFFF00"/>
              </a:solidFill>
              <a:effectLst>
                <a:outerShdw blurRad="38100" dist="38100" dir="2700000" algn="tl">
                  <a:srgbClr val="000000">
                    <a:alpha val="43137"/>
                  </a:srgbClr>
                </a:outerShdw>
              </a:effectLst>
              <a:latin typeface="+mj-lt"/>
              <a:ea typeface="GungsuhChe" pitchFamily="49" charset="-127"/>
              <a:cs typeface="Arial" panose="020B0604020202020204" pitchFamily="34" charset="0"/>
            </a:endParaRPr>
          </a:p>
          <a:p>
            <a:pPr algn="ctr" eaLnBrk="0" hangingPunct="0">
              <a:defRPr/>
            </a:pPr>
            <a:r>
              <a:rPr lang="cs-CZ" sz="2400" dirty="0" smtClean="0">
                <a:ln w="3175">
                  <a:noFill/>
                </a:ln>
                <a:solidFill>
                  <a:srgbClr val="33CC33"/>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Jaroslava Mareše</a:t>
            </a:r>
          </a:p>
          <a:p>
            <a:pPr algn="ctr" eaLnBrk="0" hangingPunct="0">
              <a:defRPr/>
            </a:pPr>
            <a:r>
              <a:rPr lang="cs-CZ" sz="2400" dirty="0" smtClean="0">
                <a:ln w="3175">
                  <a:noFill/>
                </a:ln>
                <a:solidFill>
                  <a:srgbClr val="33CC33"/>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Josefa Šefčíka</a:t>
            </a:r>
          </a:p>
          <a:p>
            <a:pPr algn="ctr" eaLnBrk="0" hangingPunct="0">
              <a:defRPr/>
            </a:pPr>
            <a:r>
              <a:rPr lang="cs-CZ" sz="2000" u="sng" dirty="0" smtClean="0">
                <a:ln w="19050">
                  <a:solidFill>
                    <a:srgbClr val="FF3300"/>
                  </a:solidFill>
                </a:ln>
                <a:solidFill>
                  <a:srgbClr val="FFFF00"/>
                </a:solidFill>
                <a:effectLst>
                  <a:outerShdw blurRad="38100" dist="38100" dir="2700000" algn="tl">
                    <a:srgbClr val="000000">
                      <a:alpha val="43137"/>
                    </a:srgbClr>
                  </a:outerShdw>
                </a:effectLst>
                <a:latin typeface="+mj-lt"/>
                <a:ea typeface="GungsuhChe" pitchFamily="49" charset="-127"/>
                <a:cs typeface="Arial" panose="020B0604020202020204" pitchFamily="34" charset="0"/>
              </a:rPr>
              <a:t>Delegáta ÚKFS</a:t>
            </a:r>
          </a:p>
          <a:p>
            <a:pPr eaLnBrk="0" hangingPunct="0">
              <a:defRPr/>
            </a:pPr>
            <a:r>
              <a:rPr lang="cs-CZ" sz="200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400" dirty="0" smtClean="0">
                <a:ln w="3175">
                  <a:noFill/>
                </a:ln>
                <a:solidFill>
                  <a:srgbClr val="33CC33"/>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Jiřího </a:t>
            </a:r>
            <a:r>
              <a:rPr lang="cs-CZ" sz="2400" dirty="0" err="1" smtClean="0">
                <a:ln w="3175">
                  <a:noFill/>
                </a:ln>
                <a:solidFill>
                  <a:srgbClr val="33CC33"/>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Herzinu</a:t>
            </a:r>
            <a:endParaRPr lang="cs-CZ" sz="2800" dirty="0" smtClean="0">
              <a:ln w="3175">
                <a:noFill/>
              </a:ln>
              <a:solidFill>
                <a:srgbClr val="33CC33"/>
              </a:solidFill>
              <a:effectLst>
                <a:outerShdw blurRad="38100" dist="38100" dir="2700000" algn="tl">
                  <a:srgbClr val="000000">
                    <a:alpha val="43137"/>
                  </a:srgbClr>
                </a:outerShdw>
              </a:effectLst>
              <a:latin typeface="Arial" pitchFamily="34" charset="0"/>
              <a:ea typeface="GungsuhChe" pitchFamily="49" charset="-127"/>
              <a:cs typeface="Arial" pitchFamily="34" charset="0"/>
            </a:endParaRPr>
          </a:p>
        </p:txBody>
      </p:sp>
      <p:sp>
        <p:nvSpPr>
          <p:cNvPr id="23" name="TextovéPole 22"/>
          <p:cNvSpPr txBox="1"/>
          <p:nvPr/>
        </p:nvSpPr>
        <p:spPr>
          <a:xfrm>
            <a:off x="71984" y="1099220"/>
            <a:ext cx="4608512" cy="584775"/>
          </a:xfrm>
          <a:prstGeom prst="rect">
            <a:avLst/>
          </a:prstGeom>
          <a:pattFill prst="narHorz">
            <a:fgClr>
              <a:srgbClr val="FFFF00"/>
            </a:fgClr>
            <a:bgClr>
              <a:schemeClr val="bg1"/>
            </a:bgClr>
          </a:pattFill>
          <a:ln w="44450" cap="rnd">
            <a:solidFill>
              <a:srgbClr val="DF2586"/>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dirty="0" smtClean="0">
                <a:solidFill>
                  <a:srgbClr val="009900"/>
                </a:solidFill>
                <a:effectLst/>
                <a:latin typeface="Bodoni MT Black" panose="02070A03080606020203" pitchFamily="18" charset="0"/>
                <a:ea typeface="Tahoma"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755404"/>
            <a:ext cx="4608512" cy="1224136"/>
          </a:xfrm>
          <a:prstGeom prst="rect">
            <a:avLst/>
          </a:prstGeom>
          <a:pattFill prst="ltHorz">
            <a:fgClr>
              <a:schemeClr val="accent1"/>
            </a:fgClr>
            <a:bgClr>
              <a:schemeClr val="bg1"/>
            </a:bgClr>
          </a:pattFill>
          <a:ln w="57150" cmpd="sng">
            <a:solidFill>
              <a:srgbClr val="FF9933"/>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400" dirty="0" smtClean="0">
                <a:ln w="28575" cap="rnd" cmpd="dbl">
                  <a:solidFill>
                    <a:srgbClr val="0066FF"/>
                  </a:solidFill>
                  <a:bevel/>
                </a:ln>
                <a:solidFill>
                  <a:schemeClr val="bg1"/>
                </a:solidFill>
                <a:effectLst>
                  <a:outerShdw blurRad="38100" dist="38100" dir="2700000" algn="tl">
                    <a:srgbClr val="000000">
                      <a:alpha val="43137"/>
                    </a:srgbClr>
                  </a:outerShdw>
                </a:effectLst>
                <a:latin typeface="Cooper Black" panose="0208090404030B020404" pitchFamily="18" charset="0"/>
                <a:ea typeface="Gungsuh" pitchFamily="18" charset="-127"/>
                <a:cs typeface="Arial" panose="020B0604020202020204" pitchFamily="34" charset="0"/>
              </a:rPr>
              <a:t>Fotbalový klub Bílina</a:t>
            </a:r>
          </a:p>
        </p:txBody>
      </p:sp>
      <p:sp>
        <p:nvSpPr>
          <p:cNvPr id="2" name="TextovéPole 1"/>
          <p:cNvSpPr txBox="1"/>
          <p:nvPr/>
        </p:nvSpPr>
        <p:spPr>
          <a:xfrm>
            <a:off x="5456934" y="240564"/>
            <a:ext cx="4751944" cy="6494085"/>
          </a:xfrm>
          <a:prstGeom prst="rect">
            <a:avLst/>
          </a:prstGeom>
          <a:gradFill flip="none" rotWithShape="1">
            <a:gsLst>
              <a:gs pos="0">
                <a:srgbClr val="FDA1E9"/>
              </a:gs>
              <a:gs pos="28000">
                <a:srgbClr val="FFFF00"/>
              </a:gs>
              <a:gs pos="83000">
                <a:schemeClr val="accent1">
                  <a:lumMod val="45000"/>
                  <a:lumOff val="55000"/>
                </a:schemeClr>
              </a:gs>
            </a:gsLst>
            <a:lin ang="13500000" scaled="1"/>
            <a:tileRect/>
          </a:gradFill>
          <a:ln w="82550">
            <a:solidFill>
              <a:srgbClr val="009900"/>
            </a:solidFill>
          </a:ln>
          <a:effectLst>
            <a:glow rad="622300">
              <a:srgbClr val="FFFF66">
                <a:alpha val="40000"/>
              </a:srgbClr>
            </a:glow>
            <a:softEdge rad="31750"/>
          </a:effectLst>
          <a:scene3d>
            <a:camera prst="orthographicFront">
              <a:rot lat="0" lon="0" rev="0"/>
            </a:camera>
            <a:lightRig rig="threePt" dir="t"/>
          </a:scene3d>
        </p:spPr>
        <p:txBody>
          <a:bodyPr wrap="square" rtlCol="0" anchor="ctr" anchorCtr="0">
            <a:spAutoFit/>
          </a:bodyPr>
          <a:lstStyle/>
          <a:p>
            <a:pPr algn="ctr"/>
            <a:r>
              <a:rPr lang="cs-CZ" sz="2800" i="1" dirty="0" smtClean="0">
                <a:solidFill>
                  <a:srgbClr val="CC3300"/>
                </a:solidFill>
                <a:effectLst>
                  <a:outerShdw blurRad="38100" dist="38100" dir="2700000" algn="tl">
                    <a:srgbClr val="000000">
                      <a:alpha val="43137"/>
                    </a:srgbClr>
                  </a:outerShdw>
                </a:effectLst>
                <a:latin typeface="Franklin Gothic Heavy" panose="020B0903020102020204" pitchFamily="34" charset="0"/>
              </a:rPr>
              <a:t>Za týden nás čeká těžký zápas proti týmu jehož barvy hájí syn odchovance štětského fotbalu </a:t>
            </a:r>
          </a:p>
          <a:p>
            <a:pPr algn="ctr"/>
            <a:r>
              <a:rPr lang="cs-CZ" sz="2800" i="1" dirty="0" smtClean="0">
                <a:solidFill>
                  <a:srgbClr val="CC3300"/>
                </a:solidFill>
                <a:effectLst>
                  <a:outerShdw blurRad="38100" dist="38100" dir="2700000" algn="tl">
                    <a:srgbClr val="000000">
                      <a:alpha val="43137"/>
                    </a:srgbClr>
                  </a:outerShdw>
                </a:effectLst>
                <a:latin typeface="Franklin Gothic Heavy" panose="020B0903020102020204" pitchFamily="34" charset="0"/>
              </a:rPr>
              <a:t>Jan </a:t>
            </a:r>
            <a:r>
              <a:rPr lang="cs-CZ" sz="2800" i="1" dirty="0" err="1" smtClean="0">
                <a:solidFill>
                  <a:srgbClr val="CC3300"/>
                </a:solidFill>
                <a:effectLst>
                  <a:outerShdw blurRad="38100" dist="38100" dir="2700000" algn="tl">
                    <a:srgbClr val="000000">
                      <a:alpha val="43137"/>
                    </a:srgbClr>
                  </a:outerShdw>
                </a:effectLst>
                <a:latin typeface="Franklin Gothic Heavy" panose="020B0903020102020204" pitchFamily="34" charset="0"/>
              </a:rPr>
              <a:t>Králik</a:t>
            </a:r>
            <a:r>
              <a:rPr lang="cs-CZ" sz="2800" i="1" dirty="0" smtClean="0">
                <a:solidFill>
                  <a:srgbClr val="CC3300"/>
                </a:solidFill>
                <a:effectLst>
                  <a:outerShdw blurRad="38100" dist="38100" dir="2700000" algn="tl">
                    <a:srgbClr val="000000">
                      <a:alpha val="43137"/>
                    </a:srgbClr>
                  </a:outerShdw>
                </a:effectLst>
                <a:latin typeface="Franklin Gothic Heavy" panose="020B0903020102020204" pitchFamily="34" charset="0"/>
              </a:rPr>
              <a:t> </a:t>
            </a:r>
          </a:p>
          <a:p>
            <a:pPr algn="ctr"/>
            <a:r>
              <a:rPr lang="cs-CZ" sz="6000" dirty="0" smtClean="0">
                <a:ln w="12700">
                  <a:solidFill>
                    <a:schemeClr val="tx1"/>
                  </a:solidFill>
                </a:ln>
                <a:solidFill>
                  <a:srgbClr val="6666FF"/>
                </a:solidFill>
                <a:effectLst>
                  <a:glow rad="127000">
                    <a:srgbClr val="FF3399"/>
                  </a:glow>
                </a:effectLst>
                <a:latin typeface="Rockwell Extra Bold" panose="02060903040505020403" pitchFamily="18" charset="0"/>
              </a:rPr>
              <a:t>SK </a:t>
            </a:r>
            <a:r>
              <a:rPr lang="cs-CZ" sz="6000" dirty="0" err="1" smtClean="0">
                <a:ln w="12700">
                  <a:solidFill>
                    <a:schemeClr val="tx1"/>
                  </a:solidFill>
                </a:ln>
                <a:solidFill>
                  <a:srgbClr val="6666FF"/>
                </a:solidFill>
                <a:effectLst>
                  <a:glow rad="127000">
                    <a:srgbClr val="FF3399"/>
                  </a:glow>
                </a:effectLst>
                <a:latin typeface="Rockwell Extra Bold" panose="02060903040505020403" pitchFamily="18" charset="0"/>
              </a:rPr>
              <a:t>Brná</a:t>
            </a:r>
            <a:endParaRPr lang="cs-CZ" sz="6000" dirty="0" smtClean="0">
              <a:ln w="12700">
                <a:solidFill>
                  <a:schemeClr val="tx1"/>
                </a:solidFill>
              </a:ln>
              <a:solidFill>
                <a:srgbClr val="6666FF"/>
              </a:solidFill>
              <a:effectLst>
                <a:glow rad="127000">
                  <a:srgbClr val="FF3399"/>
                </a:glow>
              </a:effectLst>
              <a:latin typeface="Rockwell Extra Bold" panose="02060903040505020403" pitchFamily="18" charset="0"/>
            </a:endParaRPr>
          </a:p>
          <a:p>
            <a:pPr algn="ctr"/>
            <a:r>
              <a:rPr lang="cs-CZ" sz="6000" dirty="0" smtClean="0">
                <a:ln w="12700">
                  <a:solidFill>
                    <a:schemeClr val="tx1"/>
                  </a:solidFill>
                </a:ln>
                <a:solidFill>
                  <a:srgbClr val="6666FF"/>
                </a:solidFill>
                <a:effectLst>
                  <a:glow rad="127000">
                    <a:srgbClr val="FF3399"/>
                  </a:glow>
                </a:effectLst>
                <a:latin typeface="Rockwell Extra Bold" panose="02060903040505020403" pitchFamily="18" charset="0"/>
              </a:rPr>
              <a:t>SK Štětí</a:t>
            </a:r>
          </a:p>
          <a:p>
            <a:pPr algn="ctr"/>
            <a:r>
              <a:rPr lang="cs-CZ" sz="4000" dirty="0" smtClean="0">
                <a:ln w="19050">
                  <a:solidFill>
                    <a:srgbClr val="CC3399"/>
                  </a:solidFill>
                </a:ln>
                <a:solidFill>
                  <a:srgbClr val="6666FF"/>
                </a:solidFill>
                <a:latin typeface="Arial Black" panose="020B0A04020102020204" pitchFamily="34" charset="0"/>
              </a:rPr>
              <a:t>Sobota 14.10.2017</a:t>
            </a:r>
          </a:p>
          <a:p>
            <a:pPr algn="ctr"/>
            <a:r>
              <a:rPr lang="cs-CZ" sz="4000" dirty="0" smtClean="0">
                <a:ln w="19050">
                  <a:solidFill>
                    <a:srgbClr val="CC3399"/>
                  </a:solidFill>
                </a:ln>
                <a:solidFill>
                  <a:srgbClr val="6666FF"/>
                </a:solidFill>
                <a:latin typeface="Arial Black" panose="020B0A04020102020204" pitchFamily="34" charset="0"/>
              </a:rPr>
              <a:t>16:00 hod </a:t>
            </a:r>
          </a:p>
          <a:p>
            <a:pPr algn="ctr"/>
            <a:r>
              <a:rPr lang="cs-CZ" sz="3600" dirty="0" smtClean="0">
                <a:ln w="19050">
                  <a:solidFill>
                    <a:srgbClr val="CC3399"/>
                  </a:solidFill>
                </a:ln>
                <a:solidFill>
                  <a:srgbClr val="6666FF"/>
                </a:solidFill>
                <a:latin typeface="Arial Black" panose="020B0A04020102020204" pitchFamily="34" charset="0"/>
              </a:rPr>
              <a:t>13:45 odjezd</a:t>
            </a:r>
          </a:p>
        </p:txBody>
      </p:sp>
      <p:pic>
        <p:nvPicPr>
          <p:cNvPr id="4" name="Obrázek 3"/>
          <p:cNvPicPr>
            <a:picLocks noChangeAspect="1"/>
          </p:cNvPicPr>
          <p:nvPr/>
        </p:nvPicPr>
        <p:blipFill>
          <a:blip r:embed="rId5"/>
          <a:stretch>
            <a:fillRect/>
          </a:stretch>
        </p:blipFill>
        <p:spPr>
          <a:xfrm>
            <a:off x="610942" y="6859900"/>
            <a:ext cx="357075" cy="360000"/>
          </a:xfrm>
          <a:prstGeom prst="rect">
            <a:avLst/>
          </a:prstGeom>
        </p:spPr>
      </p:pic>
      <p:pic>
        <p:nvPicPr>
          <p:cNvPr id="5" name="Obrázek 4"/>
          <p:cNvPicPr>
            <a:picLocks noChangeAspect="1"/>
          </p:cNvPicPr>
          <p:nvPr/>
        </p:nvPicPr>
        <p:blipFill>
          <a:blip r:embed="rId5"/>
          <a:stretch>
            <a:fillRect/>
          </a:stretch>
        </p:blipFill>
        <p:spPr>
          <a:xfrm>
            <a:off x="3456360" y="6823698"/>
            <a:ext cx="321368" cy="324000"/>
          </a:xfrm>
          <a:prstGeom prst="rect">
            <a:avLst/>
          </a:prstGeom>
        </p:spPr>
      </p:pic>
      <p:sp>
        <p:nvSpPr>
          <p:cNvPr id="11" name="TextovéPole 10"/>
          <p:cNvSpPr txBox="1"/>
          <p:nvPr/>
        </p:nvSpPr>
        <p:spPr>
          <a:xfrm>
            <a:off x="7560816"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7560816" y="698762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
        <p:nvSpPr>
          <p:cNvPr id="13" name="TextovéPole 12"/>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sp>
        <p:nvSpPr>
          <p:cNvPr id="8" name="TextovéPole 7"/>
          <p:cNvSpPr txBox="1"/>
          <p:nvPr/>
        </p:nvSpPr>
        <p:spPr>
          <a:xfrm>
            <a:off x="143992" y="163116"/>
            <a:ext cx="4536504" cy="4247317"/>
          </a:xfrm>
          <a:prstGeom prst="rect">
            <a:avLst/>
          </a:prstGeom>
          <a:pattFill prst="lgGrid">
            <a:fgClr>
              <a:srgbClr val="FFFF66"/>
            </a:fgClr>
            <a:bgClr>
              <a:schemeClr val="bg1"/>
            </a:bgClr>
          </a:pattFill>
          <a:ln w="60325" cmpd="sng">
            <a:solidFill>
              <a:schemeClr val="accent1">
                <a:lumMod val="75000"/>
              </a:schemeClr>
            </a:solidFill>
            <a:prstDash val="dash"/>
          </a:ln>
        </p:spPr>
        <p:txBody>
          <a:bodyPr wrap="square" rtlCol="0">
            <a:spAutoFit/>
          </a:bodyPr>
          <a:lstStyle/>
          <a:p>
            <a:pPr algn="ctr"/>
            <a:r>
              <a:rPr lang="cs-CZ" sz="2400" i="1" u="sng" dirty="0" smtClean="0">
                <a:latin typeface="Modern No. 20" panose="02070704070505020303" pitchFamily="18" charset="0"/>
                <a:cs typeface="David" panose="020E0502060401010101" pitchFamily="34" charset="-79"/>
              </a:rPr>
              <a:t>Spokojenost s pochvala za výkon proti Mosteckému fotbalovému klubu byla slyšet po zápase z úst jednoho z trenérů Štětí </a:t>
            </a:r>
          </a:p>
          <a:p>
            <a:pPr algn="ctr"/>
            <a:r>
              <a:rPr lang="cs-CZ" sz="3600" i="1" u="sng" dirty="0" smtClean="0">
                <a:latin typeface="Modern No. 20" panose="02070704070505020303" pitchFamily="18" charset="0"/>
                <a:cs typeface="David" panose="020E0502060401010101" pitchFamily="34" charset="-79"/>
              </a:rPr>
              <a:t>Karla Zuny</a:t>
            </a:r>
            <a:r>
              <a:rPr lang="cs-CZ" sz="2400" i="1" u="sng" dirty="0" smtClean="0">
                <a:latin typeface="Modern No. 20" panose="02070704070505020303" pitchFamily="18" charset="0"/>
                <a:cs typeface="David" panose="020E0502060401010101" pitchFamily="34" charset="-79"/>
              </a:rPr>
              <a:t>.</a:t>
            </a:r>
            <a:endParaRPr lang="cs-CZ" sz="1400" dirty="0">
              <a:latin typeface="Bookman Old Style" pitchFamily="18" charset="0"/>
            </a:endParaRPr>
          </a:p>
          <a:p>
            <a:r>
              <a:rPr lang="cs-CZ" sz="1400" dirty="0">
                <a:solidFill>
                  <a:srgbClr val="000099"/>
                </a:solidFill>
                <a:latin typeface="Berlin Sans FB Demi" panose="020E0802020502020306" pitchFamily="34" charset="0"/>
              </a:rPr>
              <a:t>V týdnu jsme se </a:t>
            </a:r>
            <a:r>
              <a:rPr lang="cs-CZ" sz="1400" dirty="0" smtClean="0">
                <a:solidFill>
                  <a:srgbClr val="000099"/>
                </a:solidFill>
                <a:latin typeface="Berlin Sans FB Demi" panose="020E0802020502020306" pitchFamily="34" charset="0"/>
              </a:rPr>
              <a:t>připravovali na standardky. Čekali </a:t>
            </a:r>
            <a:r>
              <a:rPr lang="cs-CZ" sz="1400" dirty="0">
                <a:solidFill>
                  <a:srgbClr val="000099"/>
                </a:solidFill>
                <a:latin typeface="Berlin Sans FB Demi" panose="020E0802020502020306" pitchFamily="34" charset="0"/>
              </a:rPr>
              <a:t>jsme, že by mohly být důležité. No a to se také </a:t>
            </a:r>
            <a:r>
              <a:rPr lang="cs-CZ" sz="1400" dirty="0" smtClean="0">
                <a:solidFill>
                  <a:srgbClr val="000099"/>
                </a:solidFill>
                <a:latin typeface="Berlin Sans FB Demi" panose="020E0802020502020306" pitchFamily="34" charset="0"/>
              </a:rPr>
              <a:t>potvrdilo. Nejprve </a:t>
            </a:r>
            <a:r>
              <a:rPr lang="cs-CZ" sz="1400" dirty="0">
                <a:solidFill>
                  <a:srgbClr val="000099"/>
                </a:solidFill>
                <a:latin typeface="Berlin Sans FB Demi" panose="020E0802020502020306" pitchFamily="34" charset="0"/>
              </a:rPr>
              <a:t>se pravačkou trefil Křtěn, po něm levačkou Vacek</a:t>
            </a:r>
            <a:r>
              <a:rPr lang="cs-CZ" sz="1400" dirty="0" smtClean="0">
                <a:solidFill>
                  <a:srgbClr val="000099"/>
                </a:solidFill>
                <a:latin typeface="Berlin Sans FB Demi" panose="020E0802020502020306" pitchFamily="34" charset="0"/>
              </a:rPr>
              <a:t>. </a:t>
            </a:r>
            <a:r>
              <a:rPr lang="cs-CZ" sz="1400" dirty="0">
                <a:solidFill>
                  <a:srgbClr val="000099"/>
                </a:solidFill>
                <a:latin typeface="Berlin Sans FB Demi" panose="020E0802020502020306" pitchFamily="34" charset="0"/>
              </a:rPr>
              <a:t>Ale i v první půli jsme měli šance ze hry, vždyť jsme dvakrát nastřelili břevno. Kluci určitě zaslouží absolutorium, makali na sto procent. Most hrál dnes na můj vkus až moc individualisticky, to my hráli jako </a:t>
            </a:r>
            <a:r>
              <a:rPr lang="cs-CZ" sz="1400" dirty="0" smtClean="0">
                <a:solidFill>
                  <a:srgbClr val="000099"/>
                </a:solidFill>
                <a:latin typeface="Berlin Sans FB Demi" panose="020E0802020502020306" pitchFamily="34" charset="0"/>
              </a:rPr>
              <a:t>tým.</a:t>
            </a:r>
            <a:r>
              <a:rPr lang="cs-CZ" dirty="0">
                <a:latin typeface="Baskerville Old Face" panose="02020602080505020303" pitchFamily="18" charset="0"/>
              </a:rPr>
              <a:t/>
            </a:r>
            <a:br>
              <a:rPr lang="cs-CZ" dirty="0">
                <a:latin typeface="Baskerville Old Face" panose="02020602080505020303" pitchFamily="18" charset="0"/>
              </a:rPr>
            </a:br>
            <a:r>
              <a:rPr lang="cs-CZ" dirty="0"/>
              <a:t/>
            </a:r>
            <a:br>
              <a:rPr lang="cs-CZ" dirty="0"/>
            </a:br>
            <a:endParaRPr lang="cs-CZ" sz="1400" dirty="0" smtClean="0">
              <a:latin typeface="Bookman Old Style" pitchFamily="18" charset="0"/>
            </a:endParaRPr>
          </a:p>
        </p:txBody>
      </p:sp>
      <p:pic>
        <p:nvPicPr>
          <p:cNvPr id="10" name="Obrázek 9"/>
          <p:cNvPicPr>
            <a:picLocks noChangeAspect="1"/>
          </p:cNvPicPr>
          <p:nvPr/>
        </p:nvPicPr>
        <p:blipFill>
          <a:blip r:embed="rId2"/>
          <a:stretch>
            <a:fillRect/>
          </a:stretch>
        </p:blipFill>
        <p:spPr>
          <a:xfrm>
            <a:off x="1228046" y="4843636"/>
            <a:ext cx="1864339" cy="1926408"/>
          </a:xfrm>
          <a:prstGeom prst="rect">
            <a:avLst/>
          </a:prstGeom>
          <a:ln w="50800">
            <a:solidFill>
              <a:srgbClr val="3333CC"/>
            </a:solidFill>
          </a:ln>
        </p:spPr>
      </p:pic>
      <p:sp>
        <p:nvSpPr>
          <p:cNvPr id="6" name="TextovéPole 5"/>
          <p:cNvSpPr txBox="1"/>
          <p:nvPr/>
        </p:nvSpPr>
        <p:spPr>
          <a:xfrm>
            <a:off x="5472584" y="91108"/>
            <a:ext cx="4608512" cy="707886"/>
          </a:xfrm>
          <a:prstGeom prst="rect">
            <a:avLst/>
          </a:prstGeom>
          <a:pattFill prst="dkDnDiag">
            <a:fgClr>
              <a:srgbClr val="CCFFFF"/>
            </a:fgClr>
            <a:bgClr>
              <a:schemeClr val="bg1"/>
            </a:bgClr>
          </a:pattFill>
          <a:ln w="79375">
            <a:solidFill>
              <a:srgbClr val="FFFF00"/>
            </a:solidFill>
            <a:prstDash val="dash"/>
          </a:ln>
        </p:spPr>
        <p:txBody>
          <a:bodyPr wrap="square" rtlCol="0">
            <a:spAutoFit/>
          </a:bodyPr>
          <a:lstStyle/>
          <a:p>
            <a:pPr algn="ctr"/>
            <a:r>
              <a:rPr lang="cs-CZ" sz="2000" dirty="0" smtClean="0">
                <a:latin typeface="Eras Bold ITC" panose="020B0907030504020204" pitchFamily="34" charset="0"/>
              </a:rPr>
              <a:t>Doma ještě neprohrál Mostecký FK. Venku zase Modlany a Štětí</a:t>
            </a:r>
          </a:p>
        </p:txBody>
      </p:sp>
      <p:graphicFrame>
        <p:nvGraphicFramePr>
          <p:cNvPr id="11" name="Tabulka 10"/>
          <p:cNvGraphicFramePr>
            <a:graphicFrameLocks noGrp="1"/>
          </p:cNvGraphicFramePr>
          <p:nvPr>
            <p:extLst>
              <p:ext uri="{D42A27DB-BD31-4B8C-83A1-F6EECF244321}">
                <p14:modId xmlns:p14="http://schemas.microsoft.com/office/powerpoint/2010/main" val="1307648774"/>
              </p:ext>
            </p:extLst>
          </p:nvPr>
        </p:nvGraphicFramePr>
        <p:xfrm>
          <a:off x="5472583" y="883196"/>
          <a:ext cx="4616648" cy="5940426"/>
        </p:xfrm>
        <a:graphic>
          <a:graphicData uri="http://schemas.openxmlformats.org/drawingml/2006/table">
            <a:tbl>
              <a:tblPr/>
              <a:tblGrid>
                <a:gridCol w="443864">
                  <a:extLst>
                    <a:ext uri="{9D8B030D-6E8A-4147-A177-3AD203B41FA5}">
                      <a16:colId xmlns:a16="http://schemas.microsoft.com/office/drawing/2014/main" val="2701154398"/>
                    </a:ext>
                  </a:extLst>
                </a:gridCol>
                <a:gridCol w="1322345">
                  <a:extLst>
                    <a:ext uri="{9D8B030D-6E8A-4147-A177-3AD203B41FA5}">
                      <a16:colId xmlns:a16="http://schemas.microsoft.com/office/drawing/2014/main" val="833178218"/>
                    </a:ext>
                  </a:extLst>
                </a:gridCol>
                <a:gridCol w="351392">
                  <a:extLst>
                    <a:ext uri="{9D8B030D-6E8A-4147-A177-3AD203B41FA5}">
                      <a16:colId xmlns:a16="http://schemas.microsoft.com/office/drawing/2014/main" val="892896531"/>
                    </a:ext>
                  </a:extLst>
                </a:gridCol>
                <a:gridCol w="221931">
                  <a:extLst>
                    <a:ext uri="{9D8B030D-6E8A-4147-A177-3AD203B41FA5}">
                      <a16:colId xmlns:a16="http://schemas.microsoft.com/office/drawing/2014/main" val="1443873772"/>
                    </a:ext>
                  </a:extLst>
                </a:gridCol>
                <a:gridCol w="270480">
                  <a:extLst>
                    <a:ext uri="{9D8B030D-6E8A-4147-A177-3AD203B41FA5}">
                      <a16:colId xmlns:a16="http://schemas.microsoft.com/office/drawing/2014/main" val="366632915"/>
                    </a:ext>
                  </a:extLst>
                </a:gridCol>
                <a:gridCol w="258921">
                  <a:extLst>
                    <a:ext uri="{9D8B030D-6E8A-4147-A177-3AD203B41FA5}">
                      <a16:colId xmlns:a16="http://schemas.microsoft.com/office/drawing/2014/main" val="4045556729"/>
                    </a:ext>
                  </a:extLst>
                </a:gridCol>
                <a:gridCol w="443864">
                  <a:extLst>
                    <a:ext uri="{9D8B030D-6E8A-4147-A177-3AD203B41FA5}">
                      <a16:colId xmlns:a16="http://schemas.microsoft.com/office/drawing/2014/main" val="1192679834"/>
                    </a:ext>
                  </a:extLst>
                </a:gridCol>
                <a:gridCol w="342145">
                  <a:extLst>
                    <a:ext uri="{9D8B030D-6E8A-4147-A177-3AD203B41FA5}">
                      <a16:colId xmlns:a16="http://schemas.microsoft.com/office/drawing/2014/main" val="818424005"/>
                    </a:ext>
                  </a:extLst>
                </a:gridCol>
                <a:gridCol w="527089">
                  <a:extLst>
                    <a:ext uri="{9D8B030D-6E8A-4147-A177-3AD203B41FA5}">
                      <a16:colId xmlns:a16="http://schemas.microsoft.com/office/drawing/2014/main" val="510634194"/>
                    </a:ext>
                  </a:extLst>
                </a:gridCol>
                <a:gridCol w="434617">
                  <a:extLst>
                    <a:ext uri="{9D8B030D-6E8A-4147-A177-3AD203B41FA5}">
                      <a16:colId xmlns:a16="http://schemas.microsoft.com/office/drawing/2014/main" val="1081783463"/>
                    </a:ext>
                  </a:extLst>
                </a:gridCol>
              </a:tblGrid>
              <a:tr h="167838">
                <a:tc gridSpan="10">
                  <a:txBody>
                    <a:bodyPr/>
                    <a:lstStyle/>
                    <a:p>
                      <a:pPr algn="ctr" fontAlgn="ctr"/>
                      <a:r>
                        <a:rPr lang="cs-CZ" sz="800" b="1" i="0" u="none" strike="noStrike">
                          <a:solidFill>
                            <a:srgbClr val="0000FF"/>
                          </a:solidFill>
                          <a:effectLst/>
                          <a:latin typeface="Arial Black" panose="020B0A04020102020204" pitchFamily="34" charset="0"/>
                        </a:rPr>
                        <a:t>Tabulka doma</a:t>
                      </a:r>
                    </a:p>
                  </a:txBody>
                  <a:tcPr marL="5994" marR="5994" marT="599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163060032"/>
                  </a:ext>
                </a:extLst>
              </a:tr>
              <a:tr h="197809">
                <a:tc>
                  <a:txBody>
                    <a:bodyPr/>
                    <a:lstStyle/>
                    <a:p>
                      <a:pPr algn="ctr" fontAlgn="ctr"/>
                      <a:r>
                        <a:rPr lang="cs-CZ" sz="700" b="1" i="0" u="none" strike="noStrike" dirty="0">
                          <a:solidFill>
                            <a:srgbClr val="0000FF"/>
                          </a:solidFill>
                          <a:effectLst/>
                          <a:latin typeface="Arial Black" panose="020B0A04020102020204" pitchFamily="34" charset="0"/>
                        </a:rPr>
                        <a:t>Pořadí</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FF"/>
                          </a:solidFill>
                          <a:effectLst/>
                          <a:latin typeface="Arial Black" panose="020B0A04020102020204" pitchFamily="34" charset="0"/>
                        </a:rPr>
                        <a:t>Družstvo</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FF"/>
                          </a:solidFill>
                          <a:effectLst/>
                          <a:latin typeface="Arial Black" panose="020B0A04020102020204" pitchFamily="34" charset="0"/>
                        </a:rPr>
                        <a:t>Celkem</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FF"/>
                          </a:solidFill>
                          <a:effectLst/>
                          <a:latin typeface="Arial Black" panose="020B0A04020102020204" pitchFamily="34" charset="0"/>
                        </a:rPr>
                        <a:t>V</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FF"/>
                          </a:solidFill>
                          <a:effectLst/>
                          <a:latin typeface="Arial Black" panose="020B0A04020102020204" pitchFamily="34" charset="0"/>
                        </a:rPr>
                        <a:t>R</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FF"/>
                          </a:solidFill>
                          <a:effectLst/>
                          <a:latin typeface="Arial Black" panose="020B0A04020102020204" pitchFamily="34" charset="0"/>
                        </a:rPr>
                        <a:t>P</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FF"/>
                          </a:solidFill>
                          <a:effectLst/>
                          <a:latin typeface="Arial Black" panose="020B0A04020102020204" pitchFamily="34" charset="0"/>
                        </a:rPr>
                        <a:t>Skóre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FF"/>
                          </a:solidFill>
                          <a:effectLst/>
                          <a:latin typeface="Arial Black" panose="020B0A04020102020204" pitchFamily="34" charset="0"/>
                        </a:rPr>
                        <a:t>Body</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FF"/>
                          </a:solidFill>
                          <a:effectLst/>
                          <a:latin typeface="Arial Black" panose="020B0A04020102020204" pitchFamily="34" charset="0"/>
                        </a:rPr>
                        <a:t>Penalty +</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dirty="0">
                          <a:solidFill>
                            <a:srgbClr val="0000FF"/>
                          </a:solidFill>
                          <a:effectLst/>
                          <a:latin typeface="Arial Black" panose="020B0A04020102020204" pitchFamily="34" charset="0"/>
                        </a:rPr>
                        <a:t>Penalty -</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984698196"/>
                  </a:ext>
                </a:extLst>
              </a:tr>
              <a:tr h="112691">
                <a:tc>
                  <a:txBody>
                    <a:bodyPr/>
                    <a:lstStyle/>
                    <a:p>
                      <a:pPr algn="ctr" fontAlgn="ctr"/>
                      <a:r>
                        <a:rPr lang="cs-CZ" sz="1000" b="1" i="0" u="none" strike="noStrike" dirty="0">
                          <a:solidFill>
                            <a:srgbClr val="000000"/>
                          </a:solidFill>
                          <a:effectLst/>
                          <a:latin typeface="Arial" panose="020B0604020202020204" pitchFamily="34" charset="0"/>
                        </a:rPr>
                        <a:t>1</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Mostecký FK</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19:03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72441069"/>
                  </a:ext>
                </a:extLst>
              </a:tr>
              <a:tr h="112691">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Brná</a:t>
                      </a:r>
                      <a:endParaRPr lang="cs-CZ" sz="1000" b="1" i="0" u="none" strike="noStrike" dirty="0">
                        <a:solidFill>
                          <a:srgbClr val="000000"/>
                        </a:solidFill>
                        <a:effectLst/>
                        <a:latin typeface="Arial" panose="020B060402020202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18:07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65974072"/>
                  </a:ext>
                </a:extLst>
              </a:tr>
              <a:tr h="112691">
                <a:tc>
                  <a:txBody>
                    <a:bodyPr/>
                    <a:lstStyle/>
                    <a:p>
                      <a:pPr algn="ctr" fontAlgn="ctr"/>
                      <a:r>
                        <a:rPr lang="cs-CZ" sz="1000" b="1" i="0" u="none" strike="noStrike">
                          <a:solidFill>
                            <a:srgbClr val="FF0000"/>
                          </a:solidFill>
                          <a:effectLst/>
                          <a:latin typeface="Arial" panose="020B0604020202020204" pitchFamily="34" charset="0"/>
                        </a:rPr>
                        <a:t>3</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dirty="0">
                          <a:solidFill>
                            <a:srgbClr val="FF0000"/>
                          </a:solidFill>
                          <a:effectLst/>
                          <a:latin typeface="Arial" panose="020B0604020202020204" pitchFamily="34" charset="0"/>
                        </a:rPr>
                        <a:t>SK Štětí</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13:09</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9</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90581433"/>
                  </a:ext>
                </a:extLst>
              </a:tr>
              <a:tr h="112691">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a:t>
                      </a:r>
                      <a:r>
                        <a:rPr lang="cs-CZ" sz="1000" b="1" i="0" u="none" strike="noStrike" dirty="0" smtClean="0">
                          <a:solidFill>
                            <a:srgbClr val="000000"/>
                          </a:solidFill>
                          <a:effectLst/>
                          <a:latin typeface="Arial" panose="020B0604020202020204" pitchFamily="34" charset="0"/>
                        </a:rPr>
                        <a:t>STAP </a:t>
                      </a:r>
                      <a:r>
                        <a:rPr lang="cs-CZ" sz="1000" b="1" i="0" u="none" strike="noStrike" dirty="0">
                          <a:solidFill>
                            <a:srgbClr val="000000"/>
                          </a:solidFill>
                          <a:effectLst/>
                          <a:latin typeface="Arial" panose="020B0604020202020204" pitchFamily="34" charset="0"/>
                        </a:rPr>
                        <a:t>Vilémov</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12:08</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34142644"/>
                  </a:ext>
                </a:extLst>
              </a:tr>
              <a:tr h="112691">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FK Slavoj Žatec</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8:07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9683265"/>
                  </a:ext>
                </a:extLst>
              </a:tr>
              <a:tr h="112691">
                <a:tc>
                  <a:txBody>
                    <a:bodyPr/>
                    <a:lstStyle/>
                    <a:p>
                      <a:pPr algn="ctr" fontAlgn="ctr"/>
                      <a:r>
                        <a:rPr lang="cs-CZ" sz="1000" b="1" i="0" u="none" strike="noStrike">
                          <a:solidFill>
                            <a:srgbClr val="000000"/>
                          </a:solidFill>
                          <a:effectLst/>
                          <a:latin typeface="Arial" panose="020B0604020202020204" pitchFamily="34" charset="0"/>
                        </a:rPr>
                        <a:t>6</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7:03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02837090"/>
                  </a:ext>
                </a:extLst>
              </a:tr>
              <a:tr h="112691">
                <a:tc>
                  <a:txBody>
                    <a:bodyPr/>
                    <a:lstStyle/>
                    <a:p>
                      <a:pPr algn="ctr" fontAlgn="ctr"/>
                      <a:r>
                        <a:rPr lang="cs-CZ" sz="1000" b="1" i="0" u="none" strike="noStrike">
                          <a:solidFill>
                            <a:srgbClr val="000000"/>
                          </a:solidFill>
                          <a:effectLst/>
                          <a:latin typeface="Arial" panose="020B0604020202020204" pitchFamily="34" charset="0"/>
                        </a:rPr>
                        <a:t>7</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FK Jílové</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7:05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65681755"/>
                  </a:ext>
                </a:extLst>
              </a:tr>
              <a:tr h="112691">
                <a:tc>
                  <a:txBody>
                    <a:bodyPr/>
                    <a:lstStyle/>
                    <a:p>
                      <a:pPr algn="ctr" fontAlgn="ctr"/>
                      <a:r>
                        <a:rPr lang="cs-CZ" sz="1000" b="1" i="0" u="none" strike="noStrike">
                          <a:solidFill>
                            <a:srgbClr val="000000"/>
                          </a:solidFill>
                          <a:effectLst/>
                          <a:latin typeface="Arial" panose="020B0604020202020204" pitchFamily="34" charset="0"/>
                        </a:rPr>
                        <a:t>8</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Tatran Kadaň</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11:14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70222371"/>
                  </a:ext>
                </a:extLst>
              </a:tr>
              <a:tr h="112691">
                <a:tc>
                  <a:txBody>
                    <a:bodyPr/>
                    <a:lstStyle/>
                    <a:p>
                      <a:pPr algn="ctr" fontAlgn="ctr"/>
                      <a:r>
                        <a:rPr lang="cs-CZ" sz="1000" b="1" i="0" u="none" strike="noStrike">
                          <a:solidFill>
                            <a:srgbClr val="000000"/>
                          </a:solidFill>
                          <a:effectLst/>
                          <a:latin typeface="Arial" panose="020B0604020202020204" pitchFamily="34" charset="0"/>
                        </a:rPr>
                        <a:t>9</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TJ Spartak Perštejn</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9:03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01414864"/>
                  </a:ext>
                </a:extLst>
              </a:tr>
              <a:tr h="112691">
                <a:tc>
                  <a:txBody>
                    <a:bodyPr/>
                    <a:lstStyle/>
                    <a:p>
                      <a:pPr algn="ctr" fontAlgn="ctr"/>
                      <a:r>
                        <a:rPr lang="cs-CZ" sz="1000" b="1" i="0" u="none" strike="noStrike">
                          <a:solidFill>
                            <a:srgbClr val="000000"/>
                          </a:solidFill>
                          <a:effectLst/>
                          <a:latin typeface="Arial" panose="020B0604020202020204" pitchFamily="34" charset="0"/>
                        </a:rPr>
                        <a:t>10</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Bílina</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12:09</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84041902"/>
                  </a:ext>
                </a:extLst>
              </a:tr>
              <a:tr h="112691">
                <a:tc>
                  <a:txBody>
                    <a:bodyPr/>
                    <a:lstStyle/>
                    <a:p>
                      <a:pPr algn="ctr" fontAlgn="ctr"/>
                      <a:r>
                        <a:rPr lang="cs-CZ" sz="1000" b="1" i="0" u="none" strike="noStrike">
                          <a:solidFill>
                            <a:srgbClr val="000000"/>
                          </a:solidFill>
                          <a:effectLst/>
                          <a:latin typeface="Arial" panose="020B0604020202020204" pitchFamily="34" charset="0"/>
                        </a:rPr>
                        <a:t>11</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SK Baník Modlany</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4:03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24694932"/>
                  </a:ext>
                </a:extLst>
              </a:tr>
              <a:tr h="112691">
                <a:tc>
                  <a:txBody>
                    <a:bodyPr/>
                    <a:lstStyle/>
                    <a:p>
                      <a:pPr algn="ctr" fontAlgn="ctr"/>
                      <a:r>
                        <a:rPr lang="cs-CZ" sz="1000" b="1" i="0" u="none" strike="noStrike">
                          <a:solidFill>
                            <a:srgbClr val="000000"/>
                          </a:solidFill>
                          <a:effectLst/>
                          <a:latin typeface="Arial" panose="020B0604020202020204" pitchFamily="34" charset="0"/>
                        </a:rPr>
                        <a:t>12</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5:06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16241270"/>
                  </a:ext>
                </a:extLst>
              </a:tr>
              <a:tr h="112691">
                <a:tc>
                  <a:txBody>
                    <a:bodyPr/>
                    <a:lstStyle/>
                    <a:p>
                      <a:pPr algn="ctr" fontAlgn="ctr"/>
                      <a:r>
                        <a:rPr lang="cs-CZ" sz="1000" b="1" i="0" u="none" strike="noStrike">
                          <a:solidFill>
                            <a:srgbClr val="000000"/>
                          </a:solidFill>
                          <a:effectLst/>
                          <a:latin typeface="Arial" panose="020B0604020202020204" pitchFamily="34" charset="0"/>
                        </a:rPr>
                        <a:t>13</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FK Neštěmice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12:13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56694932"/>
                  </a:ext>
                </a:extLst>
              </a:tr>
              <a:tr h="112691">
                <a:tc>
                  <a:txBody>
                    <a:bodyPr/>
                    <a:lstStyle/>
                    <a:p>
                      <a:pPr algn="ctr" fontAlgn="ctr"/>
                      <a:r>
                        <a:rPr lang="cs-CZ" sz="1000" b="1" i="0" u="none" strike="noStrike">
                          <a:solidFill>
                            <a:srgbClr val="000000"/>
                          </a:solidFill>
                          <a:effectLst/>
                          <a:latin typeface="Arial" panose="020B0604020202020204" pitchFamily="34" charset="0"/>
                        </a:rPr>
                        <a:t>14</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dirty="0" err="1" smtClean="0">
                          <a:solidFill>
                            <a:srgbClr val="000000"/>
                          </a:solidFill>
                          <a:effectLst/>
                          <a:latin typeface="Arial" panose="020B0604020202020204" pitchFamily="34" charset="0"/>
                        </a:rPr>
                        <a:t>TJ.Jiřetín</a:t>
                      </a:r>
                      <a:r>
                        <a:rPr lang="cs-CZ" sz="1000" b="1" i="0" u="none" strike="noStrike" dirty="0" smtClean="0">
                          <a:solidFill>
                            <a:srgbClr val="000000"/>
                          </a:solidFill>
                          <a:effectLst/>
                          <a:latin typeface="Arial" panose="020B0604020202020204" pitchFamily="34" charset="0"/>
                        </a:rPr>
                        <a:t>/FK </a:t>
                      </a:r>
                      <a:r>
                        <a:rPr lang="cs-CZ" sz="1000" b="1" i="0" u="none" strike="noStrike" dirty="0">
                          <a:solidFill>
                            <a:srgbClr val="000000"/>
                          </a:solidFill>
                          <a:effectLst/>
                          <a:latin typeface="Arial" panose="020B0604020202020204" pitchFamily="34" charset="0"/>
                        </a:rPr>
                        <a:t>Litvínov</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33190808"/>
                  </a:ext>
                </a:extLst>
              </a:tr>
              <a:tr h="112691">
                <a:tc>
                  <a:txBody>
                    <a:bodyPr/>
                    <a:lstStyle/>
                    <a:p>
                      <a:pPr algn="ctr" fontAlgn="ctr"/>
                      <a:r>
                        <a:rPr lang="cs-CZ" sz="1000" b="1" i="0" u="none" strike="noStrike">
                          <a:solidFill>
                            <a:srgbClr val="000000"/>
                          </a:solidFill>
                          <a:effectLst/>
                          <a:latin typeface="Arial" panose="020B0604020202020204" pitchFamily="34" charset="0"/>
                        </a:rPr>
                        <a:t>15</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FK Litoměřicko B</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6:06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34418830"/>
                  </a:ext>
                </a:extLst>
              </a:tr>
              <a:tr h="112691">
                <a:tc>
                  <a:txBody>
                    <a:bodyPr/>
                    <a:lstStyle/>
                    <a:p>
                      <a:pPr algn="ctr" fontAlgn="ctr"/>
                      <a:r>
                        <a:rPr lang="cs-CZ" sz="1000" b="1" i="0" u="none" strike="noStrike">
                          <a:solidFill>
                            <a:srgbClr val="000000"/>
                          </a:solidFill>
                          <a:effectLst/>
                          <a:latin typeface="Arial" panose="020B0604020202020204" pitchFamily="34" charset="0"/>
                        </a:rPr>
                        <a:t>16</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Modrá</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0:07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73802749"/>
                  </a:ext>
                </a:extLst>
              </a:tr>
              <a:tr h="173832">
                <a:tc gridSpan="10">
                  <a:txBody>
                    <a:bodyPr/>
                    <a:lstStyle/>
                    <a:p>
                      <a:pPr algn="ctr" fontAlgn="ctr"/>
                      <a:r>
                        <a:rPr lang="cs-CZ" sz="1000" b="1" i="0" u="none" strike="noStrike" dirty="0">
                          <a:solidFill>
                            <a:srgbClr val="0000FF"/>
                          </a:solidFill>
                          <a:effectLst/>
                          <a:latin typeface="Arial Black" panose="020B0A04020102020204" pitchFamily="34" charset="0"/>
                        </a:rPr>
                        <a:t>Tabulka venku</a:t>
                      </a:r>
                    </a:p>
                  </a:txBody>
                  <a:tcPr marL="5994" marR="5994" marT="599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673039816"/>
                  </a:ext>
                </a:extLst>
              </a:tr>
              <a:tr h="197809">
                <a:tc>
                  <a:txBody>
                    <a:bodyPr/>
                    <a:lstStyle/>
                    <a:p>
                      <a:pPr algn="ctr" fontAlgn="ctr"/>
                      <a:r>
                        <a:rPr lang="cs-CZ" sz="1000" b="1" i="0" u="none" strike="noStrike" dirty="0">
                          <a:solidFill>
                            <a:srgbClr val="0000FF"/>
                          </a:solidFill>
                          <a:effectLst/>
                          <a:latin typeface="Arial Black" panose="020B0A04020102020204" pitchFamily="34" charset="0"/>
                        </a:rPr>
                        <a:t>Pořadí</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FF"/>
                          </a:solidFill>
                          <a:effectLst/>
                          <a:latin typeface="Arial Black" panose="020B0A04020102020204" pitchFamily="34" charset="0"/>
                        </a:rPr>
                        <a:t>Družstvo</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FF"/>
                          </a:solidFill>
                          <a:effectLst/>
                          <a:latin typeface="Arial Black" panose="020B0A04020102020204" pitchFamily="34" charset="0"/>
                        </a:rPr>
                        <a:t>Celkem</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FF"/>
                          </a:solidFill>
                          <a:effectLst/>
                          <a:latin typeface="Arial Black" panose="020B0A04020102020204" pitchFamily="34" charset="0"/>
                        </a:rPr>
                        <a:t>V</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FF"/>
                          </a:solidFill>
                          <a:effectLst/>
                          <a:latin typeface="Arial Black" panose="020B0A04020102020204" pitchFamily="34" charset="0"/>
                        </a:rPr>
                        <a:t>R</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FF"/>
                          </a:solidFill>
                          <a:effectLst/>
                          <a:latin typeface="Arial Black" panose="020B0A04020102020204" pitchFamily="34" charset="0"/>
                        </a:rPr>
                        <a:t>P</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FF"/>
                          </a:solidFill>
                          <a:effectLst/>
                          <a:latin typeface="Arial Black" panose="020B0A04020102020204" pitchFamily="34" charset="0"/>
                        </a:rPr>
                        <a:t>Skóre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FF"/>
                          </a:solidFill>
                          <a:effectLst/>
                          <a:latin typeface="Arial Black" panose="020B0A04020102020204" pitchFamily="34" charset="0"/>
                        </a:rPr>
                        <a:t>Body</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FF"/>
                          </a:solidFill>
                          <a:effectLst/>
                          <a:latin typeface="Arial Black" panose="020B0A04020102020204" pitchFamily="34" charset="0"/>
                        </a:rPr>
                        <a:t>Penalty +</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FF"/>
                          </a:solidFill>
                          <a:effectLst/>
                          <a:latin typeface="Arial Black" panose="020B0A04020102020204" pitchFamily="34" charset="0"/>
                        </a:rPr>
                        <a:t>Penalty -</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105373045"/>
                  </a:ext>
                </a:extLst>
              </a:tr>
              <a:tr h="112691">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Baník Modlany</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15:07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20823451"/>
                  </a:ext>
                </a:extLst>
              </a:tr>
              <a:tr h="112691">
                <a:tc>
                  <a:txBody>
                    <a:bodyPr/>
                    <a:lstStyle/>
                    <a:p>
                      <a:pPr algn="ctr" fontAlgn="ctr"/>
                      <a:r>
                        <a:rPr lang="cs-CZ" sz="1000" b="1" i="0" u="none" strike="noStrike">
                          <a:solidFill>
                            <a:srgbClr val="FF0000"/>
                          </a:solidFill>
                          <a:effectLst/>
                          <a:latin typeface="Arial" panose="020B0604020202020204" pitchFamily="34" charset="0"/>
                        </a:rPr>
                        <a:t>2</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FF0000"/>
                          </a:solidFill>
                          <a:effectLst/>
                          <a:latin typeface="Arial" panose="020B0604020202020204" pitchFamily="34" charset="0"/>
                        </a:rPr>
                        <a:t>SK Štětí</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7:00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11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FF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88995278"/>
                  </a:ext>
                </a:extLst>
              </a:tr>
              <a:tr h="112691">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Spartak Perštejn</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10:09</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94445832"/>
                  </a:ext>
                </a:extLst>
              </a:tr>
              <a:tr h="112691">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6:07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43516956"/>
                  </a:ext>
                </a:extLst>
              </a:tr>
              <a:tr h="112691">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Bílina</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6:05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20616226"/>
                  </a:ext>
                </a:extLst>
              </a:tr>
              <a:tr h="112691">
                <a:tc>
                  <a:txBody>
                    <a:bodyPr/>
                    <a:lstStyle/>
                    <a:p>
                      <a:pPr algn="ctr" fontAlgn="ctr"/>
                      <a:r>
                        <a:rPr lang="cs-CZ" sz="1000" b="1" i="0" u="none" strike="noStrike">
                          <a:solidFill>
                            <a:srgbClr val="000000"/>
                          </a:solidFill>
                          <a:effectLst/>
                          <a:latin typeface="Arial" panose="020B0604020202020204" pitchFamily="34" charset="0"/>
                        </a:rPr>
                        <a:t>6</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SK Brná</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5:07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30012838"/>
                  </a:ext>
                </a:extLst>
              </a:tr>
              <a:tr h="112691">
                <a:tc>
                  <a:txBody>
                    <a:bodyPr/>
                    <a:lstStyle/>
                    <a:p>
                      <a:pPr algn="ctr" fontAlgn="ctr"/>
                      <a:r>
                        <a:rPr lang="cs-CZ" sz="1000" b="1" i="0" u="none" strike="noStrike">
                          <a:solidFill>
                            <a:srgbClr val="000000"/>
                          </a:solidFill>
                          <a:effectLst/>
                          <a:latin typeface="Arial" panose="020B0604020202020204" pitchFamily="34" charset="0"/>
                        </a:rPr>
                        <a:t>7</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Mostecký FK</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77458911"/>
                  </a:ext>
                </a:extLst>
              </a:tr>
              <a:tr h="112691">
                <a:tc>
                  <a:txBody>
                    <a:bodyPr/>
                    <a:lstStyle/>
                    <a:p>
                      <a:pPr algn="ctr" fontAlgn="ctr"/>
                      <a:r>
                        <a:rPr lang="cs-CZ" sz="1000" b="1" i="0" u="none" strike="noStrike">
                          <a:solidFill>
                            <a:srgbClr val="000000"/>
                          </a:solidFill>
                          <a:effectLst/>
                          <a:latin typeface="Arial" panose="020B0604020202020204" pitchFamily="34" charset="0"/>
                        </a:rPr>
                        <a:t>8</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dirty="0">
                          <a:solidFill>
                            <a:srgbClr val="000000"/>
                          </a:solidFill>
                          <a:effectLst/>
                          <a:latin typeface="Arial" panose="020B0604020202020204" pitchFamily="34" charset="0"/>
                        </a:rPr>
                        <a:t>SK </a:t>
                      </a:r>
                      <a:r>
                        <a:rPr lang="cs-CZ" sz="1000" b="1" i="0" u="none" strike="noStrike" dirty="0" err="1" smtClean="0">
                          <a:solidFill>
                            <a:srgbClr val="000000"/>
                          </a:solidFill>
                          <a:effectLst/>
                          <a:latin typeface="Arial" panose="020B0604020202020204" pitchFamily="34" charset="0"/>
                        </a:rPr>
                        <a:t>STAPVilémov</a:t>
                      </a:r>
                      <a:endParaRPr lang="cs-CZ" sz="1000" b="1" i="0" u="none" strike="noStrike" dirty="0">
                        <a:solidFill>
                          <a:srgbClr val="000000"/>
                        </a:solidFill>
                        <a:effectLst/>
                        <a:latin typeface="Arial" panose="020B060402020202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4:06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38859713"/>
                  </a:ext>
                </a:extLst>
              </a:tr>
              <a:tr h="112691">
                <a:tc>
                  <a:txBody>
                    <a:bodyPr/>
                    <a:lstStyle/>
                    <a:p>
                      <a:pPr algn="ctr" fontAlgn="ctr"/>
                      <a:r>
                        <a:rPr lang="cs-CZ" sz="1000" b="1" i="0" u="none" strike="noStrike">
                          <a:solidFill>
                            <a:srgbClr val="000000"/>
                          </a:solidFill>
                          <a:effectLst/>
                          <a:latin typeface="Arial" panose="020B0604020202020204" pitchFamily="34" charset="0"/>
                        </a:rPr>
                        <a:t>9</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B</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33036578"/>
                  </a:ext>
                </a:extLst>
              </a:tr>
              <a:tr h="112691">
                <a:tc>
                  <a:txBody>
                    <a:bodyPr/>
                    <a:lstStyle/>
                    <a:p>
                      <a:pPr algn="ctr" fontAlgn="ctr"/>
                      <a:r>
                        <a:rPr lang="cs-CZ" sz="1000" b="1" i="0" u="none" strike="noStrike">
                          <a:solidFill>
                            <a:srgbClr val="000000"/>
                          </a:solidFill>
                          <a:effectLst/>
                          <a:latin typeface="Arial" panose="020B0604020202020204" pitchFamily="34" charset="0"/>
                        </a:rPr>
                        <a:t>10</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FK Slavoj Žatec</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8:14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1548913"/>
                  </a:ext>
                </a:extLst>
              </a:tr>
              <a:tr h="112691">
                <a:tc>
                  <a:txBody>
                    <a:bodyPr/>
                    <a:lstStyle/>
                    <a:p>
                      <a:pPr algn="ctr" fontAlgn="ctr"/>
                      <a:r>
                        <a:rPr lang="cs-CZ" sz="1000" b="1" i="0" u="none" strike="noStrike">
                          <a:solidFill>
                            <a:srgbClr val="000000"/>
                          </a:solidFill>
                          <a:effectLst/>
                          <a:latin typeface="Arial" panose="020B0604020202020204" pitchFamily="34" charset="0"/>
                        </a:rPr>
                        <a:t>11</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Modrá</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48653340"/>
                  </a:ext>
                </a:extLst>
              </a:tr>
              <a:tr h="112691">
                <a:tc>
                  <a:txBody>
                    <a:bodyPr/>
                    <a:lstStyle/>
                    <a:p>
                      <a:pPr algn="ctr" fontAlgn="ctr"/>
                      <a:r>
                        <a:rPr lang="cs-CZ" sz="1000" b="1" i="0" u="none" strike="noStrike">
                          <a:solidFill>
                            <a:srgbClr val="000000"/>
                          </a:solidFill>
                          <a:effectLst/>
                          <a:latin typeface="Arial" panose="020B0604020202020204" pitchFamily="34" charset="0"/>
                        </a:rPr>
                        <a:t>12</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2:08</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7702100"/>
                  </a:ext>
                </a:extLst>
              </a:tr>
              <a:tr h="112691">
                <a:tc>
                  <a:txBody>
                    <a:bodyPr/>
                    <a:lstStyle/>
                    <a:p>
                      <a:pPr algn="ctr" fontAlgn="ctr"/>
                      <a:r>
                        <a:rPr lang="cs-CZ" sz="1000" b="1" i="0" u="none" strike="noStrike">
                          <a:solidFill>
                            <a:srgbClr val="000000"/>
                          </a:solidFill>
                          <a:effectLst/>
                          <a:latin typeface="Arial" panose="020B0604020202020204" pitchFamily="34" charset="0"/>
                        </a:rPr>
                        <a:t>13</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7:16</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51388915"/>
                  </a:ext>
                </a:extLst>
              </a:tr>
              <a:tr h="112691">
                <a:tc>
                  <a:txBody>
                    <a:bodyPr/>
                    <a:lstStyle/>
                    <a:p>
                      <a:pPr algn="ctr" fontAlgn="ctr"/>
                      <a:r>
                        <a:rPr lang="cs-CZ" sz="1000" b="1" i="0" u="none" strike="noStrike">
                          <a:solidFill>
                            <a:srgbClr val="000000"/>
                          </a:solidFill>
                          <a:effectLst/>
                          <a:latin typeface="Arial" panose="020B0604020202020204" pitchFamily="34" charset="0"/>
                        </a:rPr>
                        <a:t>14</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FK Tatran Kadaň</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6:08</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24420280"/>
                  </a:ext>
                </a:extLst>
              </a:tr>
              <a:tr h="112691">
                <a:tc>
                  <a:txBody>
                    <a:bodyPr/>
                    <a:lstStyle/>
                    <a:p>
                      <a:pPr algn="ctr" fontAlgn="ctr"/>
                      <a:r>
                        <a:rPr lang="cs-CZ" sz="1000" b="1" i="0" u="none" strike="noStrike">
                          <a:solidFill>
                            <a:srgbClr val="000000"/>
                          </a:solidFill>
                          <a:effectLst/>
                          <a:latin typeface="Arial" panose="020B0604020202020204" pitchFamily="34" charset="0"/>
                        </a:rPr>
                        <a:t>15</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000" b="1" i="0" u="none" strike="noStrike" dirty="0" smtClean="0">
                          <a:solidFill>
                            <a:srgbClr val="000000"/>
                          </a:solidFill>
                          <a:effectLst/>
                          <a:latin typeface="Arial" panose="020B0604020202020204" pitchFamily="34" charset="0"/>
                        </a:rPr>
                        <a:t>TJ Jiřetín/FK </a:t>
                      </a:r>
                      <a:r>
                        <a:rPr lang="cs-CZ" sz="1000" b="1" i="0" u="none" strike="noStrike" dirty="0">
                          <a:solidFill>
                            <a:srgbClr val="000000"/>
                          </a:solidFill>
                          <a:effectLst/>
                          <a:latin typeface="Arial" panose="020B0604020202020204" pitchFamily="34" charset="0"/>
                        </a:rPr>
                        <a:t>Litvínov</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6548071"/>
                  </a:ext>
                </a:extLst>
              </a:tr>
              <a:tr h="112691">
                <a:tc>
                  <a:txBody>
                    <a:bodyPr/>
                    <a:lstStyle/>
                    <a:p>
                      <a:pPr algn="ctr" fontAlgn="ctr"/>
                      <a:r>
                        <a:rPr lang="cs-CZ" sz="1000" b="1" i="0" u="none" strike="noStrike">
                          <a:solidFill>
                            <a:srgbClr val="000000"/>
                          </a:solidFill>
                          <a:effectLst/>
                          <a:latin typeface="Arial" panose="020B0604020202020204" pitchFamily="34" charset="0"/>
                        </a:rPr>
                        <a:t>16</a:t>
                      </a:r>
                    </a:p>
                  </a:txBody>
                  <a:tcPr marL="5994" marR="5994" marT="59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l" fontAlgn="ctr"/>
                      <a:r>
                        <a:rPr lang="cs-CZ" sz="1000" b="1" i="0" u="none" strike="noStrike">
                          <a:solidFill>
                            <a:srgbClr val="000000"/>
                          </a:solidFill>
                          <a:effectLst/>
                          <a:latin typeface="Arial" panose="020B0604020202020204" pitchFamily="34" charset="0"/>
                        </a:rPr>
                        <a:t>FK Jílové</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3:17</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0 </a:t>
                      </a:r>
                    </a:p>
                  </a:txBody>
                  <a:tcPr marL="5994" marR="5994" marT="59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81682313"/>
                  </a:ext>
                </a:extLst>
              </a:tr>
            </a:tbl>
          </a:graphicData>
        </a:graphic>
      </p:graphicFrame>
    </p:spTree>
    <p:extLst>
      <p:ext uri="{BB962C8B-B14F-4D97-AF65-F5344CB8AC3E}">
        <p14:creationId xmlns:p14="http://schemas.microsoft.com/office/powerpoint/2010/main" val="252248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ovéPole 20"/>
          <p:cNvSpPr txBox="1"/>
          <p:nvPr/>
        </p:nvSpPr>
        <p:spPr>
          <a:xfrm>
            <a:off x="1872184" y="6979494"/>
            <a:ext cx="35008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9" name="TextovéPole 8"/>
          <p:cNvSpPr txBox="1"/>
          <p:nvPr/>
        </p:nvSpPr>
        <p:spPr>
          <a:xfrm>
            <a:off x="7466800" y="7004456"/>
            <a:ext cx="35008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2" name="TextovéPole 1"/>
          <p:cNvSpPr txBox="1"/>
          <p:nvPr/>
        </p:nvSpPr>
        <p:spPr>
          <a:xfrm>
            <a:off x="5616600" y="1453445"/>
            <a:ext cx="4464496" cy="5478423"/>
          </a:xfrm>
          <a:prstGeom prst="rect">
            <a:avLst/>
          </a:prstGeom>
          <a:gradFill>
            <a:gsLst>
              <a:gs pos="0">
                <a:srgbClr val="FFFFCC"/>
              </a:gs>
              <a:gs pos="74000">
                <a:schemeClr val="bg1">
                  <a:lumMod val="95000"/>
                </a:schemeClr>
              </a:gs>
              <a:gs pos="83000">
                <a:schemeClr val="accent1">
                  <a:lumMod val="45000"/>
                  <a:lumOff val="55000"/>
                </a:schemeClr>
              </a:gs>
              <a:gs pos="100000">
                <a:schemeClr val="accent1">
                  <a:lumMod val="30000"/>
                  <a:lumOff val="70000"/>
                </a:schemeClr>
              </a:gs>
            </a:gsLst>
            <a:lin ang="5400000" scaled="1"/>
          </a:gradFill>
          <a:ln w="85725">
            <a:solidFill>
              <a:srgbClr val="FF0066"/>
            </a:solidFill>
            <a:prstDash val="dash"/>
          </a:ln>
        </p:spPr>
        <p:txBody>
          <a:bodyPr wrap="square" rtlCol="0">
            <a:spAutoFit/>
          </a:bodyPr>
          <a:lstStyle/>
          <a:p>
            <a:pPr algn="ctr"/>
            <a:r>
              <a:rPr lang="cs-CZ" sz="3200" u="sng" dirty="0" smtClean="0">
                <a:solidFill>
                  <a:srgbClr val="3333CC"/>
                </a:solidFill>
                <a:latin typeface="Arial Black" panose="020B0A04020102020204" pitchFamily="34" charset="0"/>
                <a:cs typeface="Arial" panose="020B0604020202020204" pitchFamily="34" charset="0"/>
              </a:rPr>
              <a:t>Jiří Křtěn</a:t>
            </a:r>
          </a:p>
          <a:p>
            <a:pPr algn="just"/>
            <a:r>
              <a:rPr lang="cs-CZ" sz="1800" dirty="0" smtClean="0">
                <a:latin typeface="Arial" panose="020B0604020202020204" pitchFamily="34" charset="0"/>
                <a:cs typeface="Arial" panose="020B0604020202020204" pitchFamily="34" charset="0"/>
              </a:rPr>
              <a:t>Novou tvář mohli diváci zaznamenat v minulém domácím zápase mužstva dospělých proti Mostu a hned na sebe upozornila krásnou  vedoucí brankou na 1:0.  Tímto hráčem je Jiří Křtěn, který přišel těsně před koncem přestupního termínu ze Slovanu Velvary. Mladý hráč, kterému letos bylo 20 let. Působil již v </a:t>
            </a:r>
            <a:r>
              <a:rPr lang="cs-CZ" sz="1800" dirty="0" err="1" smtClean="0">
                <a:latin typeface="Arial" panose="020B0604020202020204" pitchFamily="34" charset="0"/>
                <a:cs typeface="Arial" panose="020B0604020202020204" pitchFamily="34" charset="0"/>
              </a:rPr>
              <a:t>LoKo</a:t>
            </a:r>
            <a:r>
              <a:rPr lang="cs-CZ" sz="1800" dirty="0" smtClean="0">
                <a:latin typeface="Arial" panose="020B0604020202020204" pitchFamily="34" charset="0"/>
                <a:cs typeface="Arial" panose="020B0604020202020204" pitchFamily="34" charset="0"/>
              </a:rPr>
              <a:t> Vltavín, Spartě Praha, Meteoru, ale i v Libiši. Přejeme, aby se mu ve Štětí líbilo a byl platnou posilou pro náš tým.</a:t>
            </a:r>
            <a:endParaRPr lang="cs-CZ" sz="1400" dirty="0" smtClean="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a:p>
            <a:pPr algn="just"/>
            <a:endParaRPr lang="cs-CZ" sz="1400" dirty="0" smtClean="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a:p>
            <a:pPr algn="just"/>
            <a:endParaRPr lang="cs-CZ" sz="1600" dirty="0">
              <a:latin typeface="Arial" panose="020B0604020202020204" pitchFamily="34" charset="0"/>
              <a:cs typeface="Arial" panose="020B0604020202020204" pitchFamily="34" charset="0"/>
            </a:endParaRPr>
          </a:p>
          <a:p>
            <a:pPr algn="just"/>
            <a:r>
              <a:rPr lang="cs-CZ" sz="1600" dirty="0" smtClean="0">
                <a:latin typeface="Arial" panose="020B0604020202020204" pitchFamily="34" charset="0"/>
                <a:cs typeface="Arial" panose="020B0604020202020204" pitchFamily="34" charset="0"/>
              </a:rPr>
              <a:t>  	</a:t>
            </a:r>
            <a:endParaRPr lang="cs-CZ" sz="2800" dirty="0" smtClean="0">
              <a:latin typeface="Arial" panose="020B0604020202020204" pitchFamily="34" charset="0"/>
              <a:cs typeface="Arial" panose="020B0604020202020204" pitchFamily="34" charset="0"/>
            </a:endParaRPr>
          </a:p>
          <a:p>
            <a:pPr algn="just"/>
            <a:endParaRPr lang="cs-CZ" sz="2800" dirty="0" smtClean="0">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2"/>
          <a:stretch>
            <a:fillRect/>
          </a:stretch>
        </p:blipFill>
        <p:spPr>
          <a:xfrm>
            <a:off x="7219927" y="5347692"/>
            <a:ext cx="1193921" cy="1368000"/>
          </a:xfrm>
          <a:prstGeom prst="rect">
            <a:avLst/>
          </a:prstGeom>
          <a:ln w="79375">
            <a:solidFill>
              <a:srgbClr val="FFFF99"/>
            </a:solidFill>
          </a:ln>
        </p:spPr>
      </p:pic>
      <p:sp>
        <p:nvSpPr>
          <p:cNvPr id="5" name="TextovéPole 4"/>
          <p:cNvSpPr txBox="1"/>
          <p:nvPr/>
        </p:nvSpPr>
        <p:spPr>
          <a:xfrm>
            <a:off x="5616600" y="91108"/>
            <a:ext cx="4468540" cy="1200329"/>
          </a:xfrm>
          <a:prstGeom prst="rect">
            <a:avLst/>
          </a:prstGeom>
          <a:gradFill flip="none" rotWithShape="1">
            <a:gsLst>
              <a:gs pos="0">
                <a:srgbClr val="FFFF00"/>
              </a:gs>
              <a:gs pos="46000">
                <a:schemeClr val="accent3">
                  <a:lumMod val="95000"/>
                  <a:lumOff val="5000"/>
                </a:schemeClr>
              </a:gs>
              <a:gs pos="100000">
                <a:schemeClr val="accent6">
                  <a:lumMod val="20000"/>
                  <a:lumOff val="80000"/>
                </a:schemeClr>
              </a:gs>
            </a:gsLst>
            <a:path path="circle">
              <a:fillToRect l="50000" t="130000" r="50000" b="-30000"/>
            </a:path>
            <a:tileRect/>
          </a:gradFill>
          <a:ln w="88900">
            <a:solidFill>
              <a:schemeClr val="accent1">
                <a:lumMod val="60000"/>
                <a:lumOff val="40000"/>
              </a:schemeClr>
            </a:solidFill>
          </a:ln>
        </p:spPr>
        <p:txBody>
          <a:bodyPr wrap="square" rtlCol="0">
            <a:spAutoFit/>
          </a:bodyPr>
          <a:lstStyle/>
          <a:p>
            <a:pPr algn="ctr"/>
            <a:r>
              <a:rPr lang="cs-CZ" sz="3600" u="sng" dirty="0" smtClean="0">
                <a:latin typeface="Cooper Black" panose="0208090404030B020404" pitchFamily="18" charset="0"/>
              </a:rPr>
              <a:t>Vítáme v </a:t>
            </a:r>
          </a:p>
          <a:p>
            <a:pPr algn="ctr"/>
            <a:r>
              <a:rPr lang="cs-CZ" sz="3600" u="sng" dirty="0" smtClean="0">
                <a:latin typeface="Cooper Black" panose="0208090404030B020404" pitchFamily="18" charset="0"/>
              </a:rPr>
              <a:t>SK Štětí</a:t>
            </a:r>
          </a:p>
        </p:txBody>
      </p:sp>
      <p:sp>
        <p:nvSpPr>
          <p:cNvPr id="7" name="TextovéPole 6"/>
          <p:cNvSpPr txBox="1"/>
          <p:nvPr/>
        </p:nvSpPr>
        <p:spPr>
          <a:xfrm flipH="1">
            <a:off x="117978" y="1747292"/>
            <a:ext cx="4634526" cy="1815882"/>
          </a:xfrm>
          <a:prstGeom prst="rect">
            <a:avLst/>
          </a:prstGeom>
          <a:blipFill dpi="0" rotWithShape="1">
            <a:blip r:embed="rId3">
              <a:alphaModFix amt="63000"/>
            </a:blip>
            <a:srcRect/>
            <a:stretch>
              <a:fillRect/>
            </a:stretch>
          </a:blipFill>
          <a:ln w="104775">
            <a:gradFill>
              <a:gsLst>
                <a:gs pos="0">
                  <a:schemeClr val="accent1">
                    <a:lumMod val="5000"/>
                    <a:lumOff val="95000"/>
                  </a:schemeClr>
                </a:gs>
                <a:gs pos="30000">
                  <a:srgbClr val="B2920A"/>
                </a:gs>
                <a:gs pos="64000">
                  <a:srgbClr val="FFFF00"/>
                </a:gs>
                <a:gs pos="100000">
                  <a:schemeClr val="accent1">
                    <a:lumMod val="30000"/>
                    <a:lumOff val="70000"/>
                  </a:schemeClr>
                </a:gs>
              </a:gsLst>
              <a:lin ang="5400000" scaled="1"/>
            </a:gradFill>
            <a:prstDash val="sysDot"/>
          </a:ln>
        </p:spPr>
        <p:txBody>
          <a:bodyPr wrap="square" rtlCol="0">
            <a:spAutoFit/>
          </a:bodyPr>
          <a:lstStyle/>
          <a:p>
            <a:pPr algn="ctr"/>
            <a:r>
              <a:rPr lang="cs-CZ" sz="2800" dirty="0" smtClean="0">
                <a:ln w="19050">
                  <a:solidFill>
                    <a:srgbClr val="FFCC00"/>
                  </a:solidFill>
                </a:ln>
                <a:solidFill>
                  <a:schemeClr val="bg1"/>
                </a:solidFill>
                <a:latin typeface="Bookman Old Style" pitchFamily="18" charset="0"/>
              </a:rPr>
              <a:t>SK Štětí</a:t>
            </a:r>
          </a:p>
          <a:p>
            <a:pPr algn="ctr"/>
            <a:r>
              <a:rPr lang="cs-CZ" sz="2800" dirty="0" smtClean="0">
                <a:ln w="19050">
                  <a:solidFill>
                    <a:srgbClr val="FFCC00"/>
                  </a:solidFill>
                </a:ln>
                <a:solidFill>
                  <a:schemeClr val="bg1"/>
                </a:solidFill>
                <a:latin typeface="Bookman Old Style" pitchFamily="18" charset="0"/>
              </a:rPr>
              <a:t>FK Litoměřicko B</a:t>
            </a:r>
          </a:p>
          <a:p>
            <a:pPr algn="ctr"/>
            <a:r>
              <a:rPr lang="cs-CZ" sz="2800" dirty="0" smtClean="0">
                <a:ln w="19050">
                  <a:solidFill>
                    <a:srgbClr val="FFCC00"/>
                  </a:solidFill>
                </a:ln>
                <a:solidFill>
                  <a:schemeClr val="bg1"/>
                </a:solidFill>
                <a:latin typeface="Bookman Old Style" pitchFamily="18" charset="0"/>
              </a:rPr>
              <a:t>sobota 21.10.2017</a:t>
            </a:r>
          </a:p>
          <a:p>
            <a:pPr algn="ctr"/>
            <a:r>
              <a:rPr lang="cs-CZ" sz="2800" dirty="0" smtClean="0">
                <a:ln w="19050">
                  <a:solidFill>
                    <a:srgbClr val="FFCC00"/>
                  </a:solidFill>
                </a:ln>
                <a:solidFill>
                  <a:schemeClr val="bg1"/>
                </a:solidFill>
                <a:latin typeface="Bookman Old Style" pitchFamily="18" charset="0"/>
              </a:rPr>
              <a:t>10:15 hod</a:t>
            </a:r>
          </a:p>
        </p:txBody>
      </p:sp>
      <p:sp>
        <p:nvSpPr>
          <p:cNvPr id="8" name="Jednoduché závorky 7"/>
          <p:cNvSpPr/>
          <p:nvPr/>
        </p:nvSpPr>
        <p:spPr bwMode="auto">
          <a:xfrm>
            <a:off x="216000" y="4123997"/>
            <a:ext cx="4438482" cy="2519839"/>
          </a:xfrm>
          <a:prstGeom prst="bracketPair">
            <a:avLst/>
          </a:prstGeom>
          <a:blipFill dpi="0" rotWithShape="1">
            <a:blip r:embed="rId4">
              <a:alphaModFix amt="68000"/>
            </a:blip>
            <a:srcRect/>
            <a:stretch>
              <a:fillRect/>
            </a:stretch>
          </a:blipFill>
          <a:ln w="82550" cap="flat" cmpd="dbl" algn="ctr">
            <a:solidFill>
              <a:srgbClr val="33AA12"/>
            </a:solidFill>
            <a:prstDash val="dash"/>
            <a:round/>
            <a:headEnd type="none" w="med" len="med"/>
            <a:tailEnd type="none" w="med" len="med"/>
          </a:ln>
          <a:effectLst>
            <a:outerShdw dist="45791" dir="2021404" algn="ctr" rotWithShape="0">
              <a:srgbClr val="9999FF"/>
            </a:outerShdw>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4000" b="0" i="0" u="none" strike="noStrike" normalizeH="0" baseline="0" dirty="0" smtClean="0">
                <a:ln w="28575">
                  <a:solidFill>
                    <a:srgbClr val="0033CC"/>
                  </a:solidFill>
                </a:ln>
                <a:solidFill>
                  <a:srgbClr val="FFFF00"/>
                </a:solidFill>
                <a:effectLst>
                  <a:outerShdw blurRad="38100" dist="19050" dir="2700000" algn="tl" rotWithShape="0">
                    <a:schemeClr val="dk1">
                      <a:alpha val="40000"/>
                    </a:schemeClr>
                  </a:outerShdw>
                </a:effectLst>
              </a:rPr>
              <a:t>SK Štětí</a:t>
            </a:r>
          </a:p>
          <a:p>
            <a:pPr marL="0" marR="0" indent="0" algn="ctr" defTabSz="914400" rtl="0" eaLnBrk="0" fontAlgn="base" latinLnBrk="0" hangingPunct="0">
              <a:lnSpc>
                <a:spcPct val="100000"/>
              </a:lnSpc>
              <a:spcBef>
                <a:spcPct val="0"/>
              </a:spcBef>
              <a:spcAft>
                <a:spcPct val="0"/>
              </a:spcAft>
              <a:buClrTx/>
              <a:buSzTx/>
              <a:buFontTx/>
              <a:buNone/>
              <a:tabLst/>
            </a:pPr>
            <a:r>
              <a:rPr lang="cs-CZ" sz="4000" b="0" dirty="0" smtClean="0">
                <a:ln w="28575">
                  <a:solidFill>
                    <a:srgbClr val="0033CC"/>
                  </a:solidFill>
                </a:ln>
                <a:solidFill>
                  <a:srgbClr val="FFFF00"/>
                </a:solidFill>
                <a:effectLst>
                  <a:outerShdw blurRad="38100" dist="19050" dir="2700000" algn="tl" rotWithShape="0">
                    <a:schemeClr val="dk1">
                      <a:alpha val="40000"/>
                    </a:schemeClr>
                  </a:outerShdw>
                </a:effectLst>
              </a:rPr>
              <a:t>FK Slavoj Žatec</a:t>
            </a:r>
          </a:p>
          <a:p>
            <a:pPr marL="0" marR="0" indent="0" algn="ctr" defTabSz="914400" rtl="0" eaLnBrk="0" fontAlgn="base" latinLnBrk="0" hangingPunct="0">
              <a:lnSpc>
                <a:spcPct val="100000"/>
              </a:lnSpc>
              <a:spcBef>
                <a:spcPct val="0"/>
              </a:spcBef>
              <a:spcAft>
                <a:spcPct val="0"/>
              </a:spcAft>
              <a:buClrTx/>
              <a:buSzTx/>
              <a:buFontTx/>
              <a:buNone/>
              <a:tabLst/>
            </a:pPr>
            <a:r>
              <a:rPr kumimoji="0" lang="cs-CZ" sz="3400" b="0" i="0" u="none" strike="noStrike" normalizeH="0" baseline="0" dirty="0" smtClean="0">
                <a:ln w="28575">
                  <a:solidFill>
                    <a:srgbClr val="0033CC"/>
                  </a:solidFill>
                </a:ln>
                <a:solidFill>
                  <a:srgbClr val="FFFF00"/>
                </a:solidFill>
                <a:effectLst>
                  <a:outerShdw blurRad="38100" dist="19050" dir="2700000" algn="tl" rotWithShape="0">
                    <a:schemeClr val="dk1">
                      <a:alpha val="40000"/>
                    </a:schemeClr>
                  </a:outerShdw>
                </a:effectLst>
              </a:rPr>
              <a:t>Sobota 28.10.2017</a:t>
            </a:r>
          </a:p>
          <a:p>
            <a:pPr marL="0" marR="0" indent="0" algn="ctr" defTabSz="914400" rtl="0" eaLnBrk="0" fontAlgn="base" latinLnBrk="0" hangingPunct="0">
              <a:lnSpc>
                <a:spcPct val="100000"/>
              </a:lnSpc>
              <a:spcBef>
                <a:spcPct val="0"/>
              </a:spcBef>
              <a:spcAft>
                <a:spcPct val="0"/>
              </a:spcAft>
              <a:buClrTx/>
              <a:buSzTx/>
              <a:buFontTx/>
              <a:buNone/>
              <a:tabLst/>
            </a:pPr>
            <a:r>
              <a:rPr lang="cs-CZ" sz="3400" b="0" dirty="0" smtClean="0">
                <a:ln w="28575">
                  <a:solidFill>
                    <a:srgbClr val="0033CC"/>
                  </a:solidFill>
                </a:ln>
                <a:solidFill>
                  <a:srgbClr val="FFFF00"/>
                </a:solidFill>
                <a:effectLst>
                  <a:outerShdw blurRad="38100" dist="19050" dir="2700000" algn="tl" rotWithShape="0">
                    <a:schemeClr val="dk1">
                      <a:alpha val="40000"/>
                    </a:schemeClr>
                  </a:outerShdw>
                </a:effectLst>
              </a:rPr>
              <a:t>10:15 hod</a:t>
            </a:r>
            <a:endParaRPr kumimoji="0" lang="cs-CZ" sz="3400" b="0" i="0" u="none" strike="noStrike" normalizeH="0" baseline="0" dirty="0" smtClean="0">
              <a:ln w="28575">
                <a:solidFill>
                  <a:srgbClr val="0033CC"/>
                </a:solidFill>
              </a:ln>
              <a:solidFill>
                <a:srgbClr val="FFFF00"/>
              </a:solidFill>
              <a:effectLst>
                <a:outerShdw blurRad="38100" dist="19050" dir="2700000" algn="tl" rotWithShape="0">
                  <a:schemeClr val="dk1">
                    <a:alpha val="40000"/>
                  </a:schemeClr>
                </a:outerShdw>
              </a:effectLst>
            </a:endParaRPr>
          </a:p>
        </p:txBody>
      </p:sp>
      <p:sp>
        <p:nvSpPr>
          <p:cNvPr id="10" name="TextovéPole 9"/>
          <p:cNvSpPr txBox="1"/>
          <p:nvPr/>
        </p:nvSpPr>
        <p:spPr>
          <a:xfrm>
            <a:off x="117978" y="91108"/>
            <a:ext cx="4634526" cy="1384995"/>
          </a:xfrm>
          <a:prstGeom prst="rect">
            <a:avLst/>
          </a:prstGeom>
          <a:pattFill prst="narVert">
            <a:fgClr>
              <a:srgbClr val="CCECFF"/>
            </a:fgClr>
            <a:bgClr>
              <a:schemeClr val="bg1"/>
            </a:bgClr>
          </a:pattFill>
          <a:ln w="66675">
            <a:solidFill>
              <a:srgbClr val="B2920A"/>
            </a:solidFill>
            <a:prstDash val="sysDot"/>
          </a:ln>
        </p:spPr>
        <p:txBody>
          <a:bodyPr wrap="square" rtlCol="0">
            <a:spAutoFit/>
          </a:bodyPr>
          <a:lstStyle/>
          <a:p>
            <a:pPr algn="ctr"/>
            <a:r>
              <a:rPr lang="cs-CZ" sz="2800" dirty="0" smtClean="0">
                <a:solidFill>
                  <a:srgbClr val="CC0099"/>
                </a:solidFill>
                <a:latin typeface="Baskerville Old Face" panose="02020602080505020303" pitchFamily="18" charset="0"/>
              </a:rPr>
              <a:t>V říjnu čekají mužstvo dospělých dva domácí zápasy v řadě</a:t>
            </a:r>
          </a:p>
        </p:txBody>
      </p:sp>
    </p:spTree>
    <p:extLst>
      <p:ext uri="{BB962C8B-B14F-4D97-AF65-F5344CB8AC3E}">
        <p14:creationId xmlns:p14="http://schemas.microsoft.com/office/powerpoint/2010/main" val="404817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ovéPole 16"/>
          <p:cNvSpPr txBox="1"/>
          <p:nvPr/>
        </p:nvSpPr>
        <p:spPr>
          <a:xfrm>
            <a:off x="7540837" y="7004456"/>
            <a:ext cx="45202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sp>
        <p:nvSpPr>
          <p:cNvPr id="10" name="TextovéPole 9"/>
          <p:cNvSpPr txBox="1"/>
          <p:nvPr/>
        </p:nvSpPr>
        <p:spPr>
          <a:xfrm>
            <a:off x="1800176" y="6932448"/>
            <a:ext cx="45202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graphicFrame>
        <p:nvGraphicFramePr>
          <p:cNvPr id="3" name="Tabulka 2"/>
          <p:cNvGraphicFramePr>
            <a:graphicFrameLocks noGrp="1"/>
          </p:cNvGraphicFramePr>
          <p:nvPr>
            <p:extLst>
              <p:ext uri="{D42A27DB-BD31-4B8C-83A1-F6EECF244321}">
                <p14:modId xmlns:p14="http://schemas.microsoft.com/office/powerpoint/2010/main" val="3778873466"/>
              </p:ext>
            </p:extLst>
          </p:nvPr>
        </p:nvGraphicFramePr>
        <p:xfrm>
          <a:off x="5402295" y="163118"/>
          <a:ext cx="4750809" cy="6480724"/>
        </p:xfrm>
        <a:graphic>
          <a:graphicData uri="http://schemas.openxmlformats.org/drawingml/2006/table">
            <a:tbl>
              <a:tblPr/>
              <a:tblGrid>
                <a:gridCol w="158590">
                  <a:extLst>
                    <a:ext uri="{9D8B030D-6E8A-4147-A177-3AD203B41FA5}">
                      <a16:colId xmlns:a16="http://schemas.microsoft.com/office/drawing/2014/main" val="3833493227"/>
                    </a:ext>
                  </a:extLst>
                </a:gridCol>
                <a:gridCol w="1654854">
                  <a:extLst>
                    <a:ext uri="{9D8B030D-6E8A-4147-A177-3AD203B41FA5}">
                      <a16:colId xmlns:a16="http://schemas.microsoft.com/office/drawing/2014/main" val="1571435316"/>
                    </a:ext>
                  </a:extLst>
                </a:gridCol>
                <a:gridCol w="2723613">
                  <a:extLst>
                    <a:ext uri="{9D8B030D-6E8A-4147-A177-3AD203B41FA5}">
                      <a16:colId xmlns:a16="http://schemas.microsoft.com/office/drawing/2014/main" val="2297097011"/>
                    </a:ext>
                  </a:extLst>
                </a:gridCol>
                <a:gridCol w="213752">
                  <a:extLst>
                    <a:ext uri="{9D8B030D-6E8A-4147-A177-3AD203B41FA5}">
                      <a16:colId xmlns:a16="http://schemas.microsoft.com/office/drawing/2014/main" val="1735187081"/>
                    </a:ext>
                  </a:extLst>
                </a:gridCol>
              </a:tblGrid>
              <a:tr h="278187">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a:noFill/>
                    </a:lnR>
                    <a:lnT>
                      <a:noFill/>
                    </a:lnT>
                    <a:lnB>
                      <a:noFill/>
                    </a:lnB>
                    <a:solidFill>
                      <a:srgbClr val="FFF2CC"/>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a:noFill/>
                    </a:lnR>
                    <a:lnT>
                      <a:noFill/>
                    </a:lnT>
                    <a:lnB w="25400" cap="flat" cmpd="dbl" algn="ctr">
                      <a:solidFill>
                        <a:srgbClr val="000000"/>
                      </a:solidFill>
                      <a:prstDash val="solid"/>
                      <a:round/>
                      <a:headEnd type="none" w="med" len="med"/>
                      <a:tailEnd type="none" w="med" len="med"/>
                    </a:lnB>
                    <a:solidFill>
                      <a:srgbClr val="FFF2CC"/>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a:noFill/>
                    </a:lnR>
                    <a:lnT>
                      <a:noFill/>
                    </a:lnT>
                    <a:lnB w="25400" cap="flat" cmpd="dbl" algn="ctr">
                      <a:solidFill>
                        <a:srgbClr val="000000"/>
                      </a:solidFill>
                      <a:prstDash val="solid"/>
                      <a:round/>
                      <a:headEnd type="none" w="med" len="med"/>
                      <a:tailEnd type="none" w="med" len="med"/>
                    </a:lnB>
                    <a:solidFill>
                      <a:srgbClr val="FFF2CC"/>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a:noFill/>
                    </a:lnR>
                    <a:lnT>
                      <a:noFill/>
                    </a:lnT>
                    <a:lnB>
                      <a:noFill/>
                    </a:lnB>
                    <a:solidFill>
                      <a:srgbClr val="FFF2CC"/>
                    </a:solidFill>
                  </a:tcPr>
                </a:tc>
                <a:extLst>
                  <a:ext uri="{0D108BD9-81ED-4DB2-BD59-A6C34878D82A}">
                    <a16:rowId xmlns:a16="http://schemas.microsoft.com/office/drawing/2014/main" val="2585321245"/>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ctr" fontAlgn="ctr"/>
                      <a:r>
                        <a:rPr lang="cs-CZ" sz="1400" b="1" i="0" u="none" strike="noStrike" dirty="0">
                          <a:solidFill>
                            <a:srgbClr val="000000"/>
                          </a:solidFill>
                          <a:effectLst/>
                          <a:latin typeface="Arial Black" panose="020B0A04020102020204" pitchFamily="34" charset="0"/>
                        </a:rPr>
                        <a:t>9. kolo Ústeckého přeboru dospělých</a:t>
                      </a:r>
                    </a:p>
                  </a:txBody>
                  <a:tcPr marL="6905" marR="6905" marT="690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985847951"/>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1000" b="1" i="0" u="none" strike="noStrike">
                          <a:solidFill>
                            <a:srgbClr val="FF0000"/>
                          </a:solidFill>
                          <a:effectLst/>
                          <a:latin typeface="Arial" panose="020B0604020202020204" pitchFamily="34" charset="0"/>
                        </a:rPr>
                        <a:t>Sobota 7. 10. 2017 10:15</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effectLst/>
                          <a:latin typeface="Arial" panose="020B0604020202020204" pitchFamily="34" charset="0"/>
                        </a:rPr>
                        <a:t>SK Štětí - FK Bílina</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2785576985"/>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7.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1A2C37"/>
                          </a:solidFill>
                          <a:effectLst/>
                          <a:latin typeface="Arial" panose="020B0604020202020204" pitchFamily="34" charset="0"/>
                        </a:rPr>
                        <a:t>FK Slavoj Žatec - FK </a:t>
                      </a:r>
                      <a:r>
                        <a:rPr lang="cs-CZ" sz="900" b="1" i="0" u="none" strike="noStrike" dirty="0" err="1">
                          <a:solidFill>
                            <a:srgbClr val="1A2C37"/>
                          </a:solidFill>
                          <a:effectLst/>
                          <a:latin typeface="Arial" panose="020B0604020202020204" pitchFamily="34" charset="0"/>
                        </a:rPr>
                        <a:t>Tatran</a:t>
                      </a:r>
                      <a:r>
                        <a:rPr lang="cs-CZ" sz="900" b="1" i="0" u="none" strike="noStrike" dirty="0">
                          <a:solidFill>
                            <a:srgbClr val="1A2C37"/>
                          </a:solidFill>
                          <a:effectLst/>
                          <a:latin typeface="Arial" panose="020B0604020202020204" pitchFamily="34" charset="0"/>
                        </a:rPr>
                        <a:t> Kadaň</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315975551"/>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7.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1A2C37"/>
                          </a:solidFill>
                          <a:effectLst/>
                          <a:latin typeface="Arial" panose="020B0604020202020204" pitchFamily="34" charset="0"/>
                        </a:rPr>
                        <a:t>TJ Krupka - Mostecký FK</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39996096"/>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7.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A2C37"/>
                          </a:solidFill>
                          <a:effectLst/>
                          <a:latin typeface="Arial" panose="020B0604020202020204" pitchFamily="34" charset="0"/>
                        </a:rPr>
                        <a:t>TJ Sokol Srbice - SK STAP-TRATEC Vilémov</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3306739358"/>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7.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1A2C37"/>
                          </a:solidFill>
                          <a:effectLst/>
                          <a:latin typeface="Arial" panose="020B0604020202020204" pitchFamily="34" charset="0"/>
                        </a:rPr>
                        <a:t>TJ Spartak Perštejn - FK Jílové</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1304499063"/>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7.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A2C37"/>
                          </a:solidFill>
                          <a:effectLst/>
                          <a:latin typeface="Arial" panose="020B0604020202020204" pitchFamily="34" charset="0"/>
                        </a:rPr>
                        <a:t>SK Baník Modlany - FK Jiskra Modrá</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1870163533"/>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7.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1A2C37"/>
                          </a:solidFill>
                          <a:effectLst/>
                          <a:latin typeface="Arial" panose="020B0604020202020204" pitchFamily="34" charset="0"/>
                        </a:rPr>
                        <a:t>TJ SOKOL H.Jiřetín/FK Litvínov - FK Neštěmice</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1448081626"/>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7.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1A2C37"/>
                          </a:solidFill>
                          <a:effectLst/>
                          <a:latin typeface="Arial" panose="020B0604020202020204" pitchFamily="34" charset="0"/>
                        </a:rPr>
                        <a:t>SK </a:t>
                      </a:r>
                      <a:r>
                        <a:rPr lang="cs-CZ" sz="900" b="1" i="0" u="none" strike="noStrike" dirty="0" err="1">
                          <a:solidFill>
                            <a:srgbClr val="1A2C37"/>
                          </a:solidFill>
                          <a:effectLst/>
                          <a:latin typeface="Arial" panose="020B0604020202020204" pitchFamily="34" charset="0"/>
                        </a:rPr>
                        <a:t>Brná</a:t>
                      </a:r>
                      <a:r>
                        <a:rPr lang="cs-CZ" sz="900" b="1" i="0" u="none" strike="noStrike" dirty="0">
                          <a:solidFill>
                            <a:srgbClr val="1A2C37"/>
                          </a:solidFill>
                          <a:effectLst/>
                          <a:latin typeface="Arial" panose="020B0604020202020204" pitchFamily="34" charset="0"/>
                        </a:rPr>
                        <a:t> - FK Litoměřicko B</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3835415581"/>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ctr" fontAlgn="ctr"/>
                      <a:r>
                        <a:rPr lang="cs-CZ" sz="1400" b="1" i="0" u="none" strike="noStrike" dirty="0">
                          <a:solidFill>
                            <a:srgbClr val="000000"/>
                          </a:solidFill>
                          <a:effectLst/>
                          <a:latin typeface="Arial Black" panose="020B0A04020102020204" pitchFamily="34" charset="0"/>
                        </a:rPr>
                        <a:t>10.kolo Ústeckého přeboru dospělých</a:t>
                      </a:r>
                    </a:p>
                  </a:txBody>
                  <a:tcPr marL="6905" marR="6905" marT="690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3528507230"/>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14. 10. 2017 10:15</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1A2C37"/>
                          </a:solidFill>
                          <a:effectLst/>
                          <a:latin typeface="Arial" panose="020B0604020202020204" pitchFamily="34" charset="0"/>
                        </a:rPr>
                        <a:t>Mostecký FK - TJ Sokol Srbice</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3916109367"/>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14. 10. 2017 10:15</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A2C37"/>
                          </a:solidFill>
                          <a:effectLst/>
                          <a:latin typeface="Arial" panose="020B0604020202020204" pitchFamily="34" charset="0"/>
                        </a:rPr>
                        <a:t>FK Tatran Kadaň - TJ Krupka</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432530991"/>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14. 10. 2017 14:30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1A2C37"/>
                          </a:solidFill>
                          <a:effectLst/>
                          <a:latin typeface="Arial" panose="020B0604020202020204" pitchFamily="34" charset="0"/>
                        </a:rPr>
                        <a:t>FK Litoměřicko B - FK Neštěmice</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2231990262"/>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14. 10. 2017 15:00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A2C37"/>
                          </a:solidFill>
                          <a:effectLst/>
                          <a:latin typeface="Arial" panose="020B0604020202020204" pitchFamily="34" charset="0"/>
                        </a:rPr>
                        <a:t>FK Bílina - FK Slavoj Žatec</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2912730996"/>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1000" b="1" i="0" u="none" strike="noStrike">
                          <a:solidFill>
                            <a:srgbClr val="FF0000"/>
                          </a:solidFill>
                          <a:effectLst/>
                          <a:latin typeface="Arial" panose="020B0604020202020204" pitchFamily="34" charset="0"/>
                        </a:rPr>
                        <a:t>Sobota 14.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FF0000"/>
                          </a:solidFill>
                          <a:effectLst/>
                          <a:latin typeface="Arial" panose="020B0604020202020204" pitchFamily="34" charset="0"/>
                        </a:rPr>
                        <a:t>SK Brná - SK Štětí</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1513634174"/>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14.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A2C37"/>
                          </a:solidFill>
                          <a:effectLst/>
                          <a:latin typeface="Arial" panose="020B0604020202020204" pitchFamily="34" charset="0"/>
                        </a:rPr>
                        <a:t>FK Jílové - SK Baník Modlany</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693177770"/>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pl-PL" sz="900" b="1" i="0" u="none" strike="noStrike">
                          <a:solidFill>
                            <a:srgbClr val="1A2C37"/>
                          </a:solidFill>
                          <a:effectLst/>
                          <a:latin typeface="Arial" panose="020B0604020202020204" pitchFamily="34" charset="0"/>
                        </a:rPr>
                        <a:t>Sobota 14.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1A2C37"/>
                          </a:solidFill>
                          <a:effectLst/>
                          <a:latin typeface="Arial" panose="020B0604020202020204" pitchFamily="34" charset="0"/>
                        </a:rPr>
                        <a:t>SK STAP-TRATEC Vilémov - TJ Spartak Perštejn</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cs-CZ" sz="900" b="0" i="0" u="none" strike="noStrike" dirty="0">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2341800411"/>
                  </a:ext>
                </a:extLst>
              </a:tr>
              <a:tr h="32970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w="25400" cap="flat" cmpd="dbl"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cs-CZ" sz="900" b="1" i="0" u="none" strike="noStrike">
                          <a:solidFill>
                            <a:srgbClr val="1A2C37"/>
                          </a:solidFill>
                          <a:effectLst/>
                          <a:latin typeface="Arial" panose="020B0604020202020204" pitchFamily="34" charset="0"/>
                        </a:rPr>
                        <a:t>Neděle 15. 10. 2017 16:00</a:t>
                      </a:r>
                    </a:p>
                  </a:txBody>
                  <a:tcPr marL="6905" marR="6905" marT="690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1A2C37"/>
                          </a:solidFill>
                          <a:effectLst/>
                          <a:latin typeface="Arial" panose="020B0604020202020204" pitchFamily="34" charset="0"/>
                        </a:rPr>
                        <a:t>FK Jiskra Modrá - TJ SOKOL H.Jiřetín/FK Litvínov</a:t>
                      </a:r>
                    </a:p>
                  </a:txBody>
                  <a:tcPr marL="6905" marR="6905" marT="690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w="25400" cap="flat" cmpd="dbl" algn="ctr">
                      <a:solidFill>
                        <a:srgbClr val="000000"/>
                      </a:solidFill>
                      <a:prstDash val="solid"/>
                      <a:round/>
                      <a:headEnd type="none" w="med" len="med"/>
                      <a:tailEnd type="none" w="med" len="med"/>
                    </a:lnL>
                    <a:lnR>
                      <a:noFill/>
                    </a:lnR>
                    <a:lnT>
                      <a:noFill/>
                    </a:lnT>
                    <a:lnB>
                      <a:noFill/>
                    </a:lnB>
                    <a:solidFill>
                      <a:srgbClr val="FFF2CC"/>
                    </a:solidFill>
                  </a:tcPr>
                </a:tc>
                <a:extLst>
                  <a:ext uri="{0D108BD9-81ED-4DB2-BD59-A6C34878D82A}">
                    <a16:rowId xmlns:a16="http://schemas.microsoft.com/office/drawing/2014/main" val="2484780580"/>
                  </a:ext>
                </a:extLst>
              </a:tr>
              <a:tr h="267883">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a:noFill/>
                    </a:lnR>
                    <a:lnT>
                      <a:noFill/>
                    </a:lnT>
                    <a:lnB>
                      <a:noFill/>
                    </a:lnB>
                    <a:solidFill>
                      <a:srgbClr val="FFF2CC"/>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a:noFill/>
                    </a:lnR>
                    <a:lnT w="25400" cap="flat" cmpd="dbl" algn="ctr">
                      <a:solidFill>
                        <a:srgbClr val="000000"/>
                      </a:solidFill>
                      <a:prstDash val="solid"/>
                      <a:round/>
                      <a:headEnd type="none" w="med" len="med"/>
                      <a:tailEnd type="none" w="med" len="med"/>
                    </a:lnT>
                    <a:lnB>
                      <a:noFill/>
                    </a:lnB>
                    <a:solidFill>
                      <a:srgbClr val="FFF2CC"/>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6905" marR="6905" marT="6905" marB="0" anchor="b">
                    <a:lnL>
                      <a:noFill/>
                    </a:lnL>
                    <a:lnR>
                      <a:noFill/>
                    </a:lnR>
                    <a:lnT w="25400" cap="flat" cmpd="dbl" algn="ctr">
                      <a:solidFill>
                        <a:srgbClr val="000000"/>
                      </a:solidFill>
                      <a:prstDash val="solid"/>
                      <a:round/>
                      <a:headEnd type="none" w="med" len="med"/>
                      <a:tailEnd type="none" w="med" len="med"/>
                    </a:lnT>
                    <a:lnB>
                      <a:noFill/>
                    </a:lnB>
                    <a:solidFill>
                      <a:srgbClr val="FFF2CC"/>
                    </a:solidFill>
                  </a:tcPr>
                </a:tc>
                <a:tc>
                  <a:txBody>
                    <a:bodyPr/>
                    <a:lstStyle/>
                    <a:p>
                      <a:pPr algn="ctr" fontAlgn="b"/>
                      <a:r>
                        <a:rPr lang="cs-CZ" sz="900" b="0" i="0" u="none" strike="noStrike" dirty="0">
                          <a:solidFill>
                            <a:srgbClr val="000000"/>
                          </a:solidFill>
                          <a:effectLst/>
                          <a:latin typeface="Calibri" panose="020F0502020204030204" pitchFamily="34" charset="0"/>
                        </a:rPr>
                        <a:t> </a:t>
                      </a:r>
                    </a:p>
                  </a:txBody>
                  <a:tcPr marL="6905" marR="6905" marT="6905" marB="0" anchor="b">
                    <a:lnL>
                      <a:noFill/>
                    </a:lnL>
                    <a:lnR>
                      <a:noFill/>
                    </a:lnR>
                    <a:lnT>
                      <a:noFill/>
                    </a:lnT>
                    <a:lnB>
                      <a:noFill/>
                    </a:lnB>
                    <a:solidFill>
                      <a:srgbClr val="FFF2CC"/>
                    </a:solidFill>
                  </a:tcPr>
                </a:tc>
                <a:extLst>
                  <a:ext uri="{0D108BD9-81ED-4DB2-BD59-A6C34878D82A}">
                    <a16:rowId xmlns:a16="http://schemas.microsoft.com/office/drawing/2014/main" val="1502809083"/>
                  </a:ext>
                </a:extLst>
              </a:tr>
            </a:tbl>
          </a:graphicData>
        </a:graphic>
      </p:graphicFrame>
      <p:sp>
        <p:nvSpPr>
          <p:cNvPr id="4" name="TextovéPole 3"/>
          <p:cNvSpPr txBox="1"/>
          <p:nvPr/>
        </p:nvSpPr>
        <p:spPr>
          <a:xfrm>
            <a:off x="143992" y="190981"/>
            <a:ext cx="4752528" cy="6524863"/>
          </a:xfrm>
          <a:prstGeom prst="rect">
            <a:avLst/>
          </a:prstGeom>
          <a:solidFill>
            <a:srgbClr val="CCFFFF"/>
          </a:solidFill>
          <a:ln w="69850">
            <a:solidFill>
              <a:srgbClr val="CCFFFF"/>
            </a:solidFill>
            <a:prstDash val="solid"/>
          </a:ln>
          <a:effectLst>
            <a:glow rad="127000">
              <a:srgbClr val="FFFF00"/>
            </a:glow>
            <a:softEdge rad="317500"/>
          </a:effectLst>
        </p:spPr>
        <p:txBody>
          <a:bodyPr wrap="square" rtlCol="0">
            <a:spAutoFit/>
          </a:bodyPr>
          <a:lstStyle/>
          <a:p>
            <a:pPr algn="ctr"/>
            <a:r>
              <a:rPr lang="cs-CZ" sz="2400" dirty="0" smtClean="0">
                <a:effectLst>
                  <a:glow rad="101600">
                    <a:schemeClr val="accent5">
                      <a:satMod val="175000"/>
                      <a:alpha val="40000"/>
                    </a:schemeClr>
                  </a:glow>
                </a:effectLst>
                <a:latin typeface="Eras Bold ITC" panose="020B0907030504020204" pitchFamily="34" charset="0"/>
              </a:rPr>
              <a:t>Úplně poslední kdo posílil mužstvo dospělých byl </a:t>
            </a:r>
          </a:p>
          <a:p>
            <a:pPr algn="ctr"/>
            <a:r>
              <a:rPr lang="cs-CZ" sz="4400" dirty="0" smtClean="0">
                <a:solidFill>
                  <a:srgbClr val="3399FF"/>
                </a:solidFill>
                <a:effectLst>
                  <a:glow rad="101600">
                    <a:schemeClr val="accent5">
                      <a:satMod val="175000"/>
                      <a:alpha val="40000"/>
                    </a:schemeClr>
                  </a:glow>
                </a:effectLst>
                <a:latin typeface="Franklin Gothic Heavy" panose="020B0903020102020204" pitchFamily="34" charset="0"/>
              </a:rPr>
              <a:t>David </a:t>
            </a:r>
            <a:r>
              <a:rPr lang="cs-CZ" sz="4400" dirty="0" err="1" smtClean="0">
                <a:solidFill>
                  <a:srgbClr val="3399FF"/>
                </a:solidFill>
                <a:effectLst>
                  <a:glow rad="101600">
                    <a:schemeClr val="accent5">
                      <a:satMod val="175000"/>
                      <a:alpha val="40000"/>
                    </a:schemeClr>
                  </a:glow>
                </a:effectLst>
                <a:latin typeface="Franklin Gothic Heavy" panose="020B0903020102020204" pitchFamily="34" charset="0"/>
              </a:rPr>
              <a:t>Šraga</a:t>
            </a:r>
            <a:r>
              <a:rPr lang="cs-CZ" sz="4400" dirty="0" smtClean="0">
                <a:solidFill>
                  <a:srgbClr val="3399FF"/>
                </a:solidFill>
                <a:effectLst>
                  <a:glow rad="101600">
                    <a:schemeClr val="accent5">
                      <a:satMod val="175000"/>
                      <a:alpha val="40000"/>
                    </a:schemeClr>
                  </a:glow>
                </a:effectLst>
                <a:latin typeface="Franklin Gothic Heavy" panose="020B0903020102020204" pitchFamily="34" charset="0"/>
              </a:rPr>
              <a:t> </a:t>
            </a:r>
          </a:p>
          <a:p>
            <a:pPr algn="just"/>
            <a:r>
              <a:rPr lang="cs-CZ" sz="2000" dirty="0" smtClean="0">
                <a:effectLst>
                  <a:glow rad="101600">
                    <a:schemeClr val="accent5">
                      <a:satMod val="175000"/>
                      <a:alpha val="40000"/>
                    </a:schemeClr>
                  </a:glow>
                </a:effectLst>
                <a:latin typeface="Eras Bold ITC" panose="020B0907030504020204" pitchFamily="34" charset="0"/>
              </a:rPr>
              <a:t>Přišel k nám z FK Litoměřicka a poprvé nastoupil před týdnem v Kadani.  24 letý hráč, který už prošel mnoha klubu, jako třeba FK Teplice, FK Kolín, FK Baník Most, ale třeba také Arsenálem Česká Lípa, ASK Lovosice nebo SK Roudnicí </a:t>
            </a:r>
            <a:r>
              <a:rPr lang="cs-CZ" sz="2000" dirty="0" err="1" smtClean="0">
                <a:effectLst>
                  <a:glow rad="101600">
                    <a:schemeClr val="accent5">
                      <a:satMod val="175000"/>
                      <a:alpha val="40000"/>
                    </a:schemeClr>
                  </a:glow>
                </a:effectLst>
                <a:latin typeface="Eras Bold ITC" panose="020B0907030504020204" pitchFamily="34" charset="0"/>
              </a:rPr>
              <a:t>n.L.</a:t>
            </a:r>
            <a:r>
              <a:rPr lang="cs-CZ" sz="2000" dirty="0" smtClean="0">
                <a:effectLst>
                  <a:glow rad="101600">
                    <a:schemeClr val="accent5">
                      <a:satMod val="175000"/>
                      <a:alpha val="40000"/>
                    </a:schemeClr>
                  </a:glow>
                </a:effectLst>
                <a:latin typeface="Eras Bold ITC" panose="020B0907030504020204" pitchFamily="34" charset="0"/>
              </a:rPr>
              <a:t> Přejeme mu v našem dresu hodně úspěchů a věříme, že se mu u nás bude líbit   </a:t>
            </a:r>
          </a:p>
          <a:p>
            <a:pPr algn="ctr"/>
            <a:endParaRPr lang="cs-CZ" sz="1800" dirty="0">
              <a:effectLst>
                <a:glow rad="101600">
                  <a:schemeClr val="accent5">
                    <a:satMod val="175000"/>
                    <a:alpha val="40000"/>
                  </a:schemeClr>
                </a:glow>
              </a:effectLst>
              <a:latin typeface="Franklin Gothic Heavy" panose="020B0903020102020204" pitchFamily="34" charset="0"/>
            </a:endParaRPr>
          </a:p>
          <a:p>
            <a:pPr algn="ctr"/>
            <a:endParaRPr lang="cs-CZ" sz="1800" dirty="0" smtClean="0">
              <a:effectLst>
                <a:glow rad="101600">
                  <a:schemeClr val="accent5">
                    <a:satMod val="175000"/>
                    <a:alpha val="40000"/>
                  </a:schemeClr>
                </a:glow>
              </a:effectLst>
              <a:latin typeface="Franklin Gothic Heavy" panose="020B0903020102020204" pitchFamily="34" charset="0"/>
            </a:endParaRPr>
          </a:p>
          <a:p>
            <a:pPr algn="ctr"/>
            <a:endParaRPr lang="cs-CZ" sz="1800" dirty="0">
              <a:effectLst>
                <a:glow rad="101600">
                  <a:schemeClr val="accent5">
                    <a:satMod val="175000"/>
                    <a:alpha val="40000"/>
                  </a:schemeClr>
                </a:glow>
              </a:effectLst>
              <a:latin typeface="Franklin Gothic Heavy" panose="020B0903020102020204" pitchFamily="34" charset="0"/>
            </a:endParaRPr>
          </a:p>
          <a:p>
            <a:pPr algn="ctr"/>
            <a:endParaRPr lang="cs-CZ" sz="1800" dirty="0" smtClean="0">
              <a:effectLst>
                <a:glow rad="101600">
                  <a:schemeClr val="accent5">
                    <a:satMod val="175000"/>
                    <a:alpha val="40000"/>
                  </a:schemeClr>
                </a:glow>
              </a:effectLst>
              <a:latin typeface="Franklin Gothic Heavy" panose="020B0903020102020204" pitchFamily="34" charset="0"/>
            </a:endParaRPr>
          </a:p>
          <a:p>
            <a:pPr algn="ctr"/>
            <a:endParaRPr lang="cs-CZ" sz="1800" dirty="0">
              <a:effectLst>
                <a:glow rad="101600">
                  <a:schemeClr val="accent5">
                    <a:satMod val="175000"/>
                    <a:alpha val="40000"/>
                  </a:schemeClr>
                </a:glow>
              </a:effectLst>
              <a:latin typeface="Franklin Gothic Heavy" panose="020B0903020102020204" pitchFamily="34" charset="0"/>
            </a:endParaRPr>
          </a:p>
          <a:p>
            <a:pPr algn="ctr"/>
            <a:endParaRPr lang="cs-CZ" sz="1800" dirty="0" smtClean="0">
              <a:effectLst>
                <a:glow rad="101600">
                  <a:schemeClr val="accent5">
                    <a:satMod val="175000"/>
                    <a:alpha val="40000"/>
                  </a:schemeClr>
                </a:glow>
              </a:effectLst>
              <a:latin typeface="Franklin Gothic Heavy" panose="020B0903020102020204" pitchFamily="34" charset="0"/>
            </a:endParaRPr>
          </a:p>
          <a:p>
            <a:pPr algn="ctr"/>
            <a:r>
              <a:rPr lang="cs-CZ" sz="1800" dirty="0" smtClean="0">
                <a:effectLst>
                  <a:glow rad="101600">
                    <a:schemeClr val="accent5">
                      <a:satMod val="175000"/>
                      <a:alpha val="40000"/>
                    </a:schemeClr>
                  </a:glow>
                </a:effectLst>
                <a:latin typeface="Franklin Gothic Heavy" panose="020B0903020102020204" pitchFamily="34" charset="0"/>
              </a:rPr>
              <a:t>  </a:t>
            </a:r>
          </a:p>
        </p:txBody>
      </p:sp>
      <p:pic>
        <p:nvPicPr>
          <p:cNvPr id="2" name="Obrázek 1"/>
          <p:cNvPicPr>
            <a:picLocks noChangeAspect="1"/>
          </p:cNvPicPr>
          <p:nvPr/>
        </p:nvPicPr>
        <p:blipFill>
          <a:blip r:embed="rId2"/>
          <a:stretch>
            <a:fillRect/>
          </a:stretch>
        </p:blipFill>
        <p:spPr>
          <a:xfrm>
            <a:off x="1656159" y="4771628"/>
            <a:ext cx="1205865" cy="1584176"/>
          </a:xfrm>
          <a:prstGeom prst="rect">
            <a:avLst/>
          </a:prstGeom>
          <a:ln w="53975">
            <a:solidFill>
              <a:srgbClr val="FF33CC"/>
            </a:solidFill>
          </a:ln>
        </p:spPr>
      </p:pic>
    </p:spTree>
    <p:extLst>
      <p:ext uri="{BB962C8B-B14F-4D97-AF65-F5344CB8AC3E}">
        <p14:creationId xmlns:p14="http://schemas.microsoft.com/office/powerpoint/2010/main" val="272123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16423" y="47545"/>
            <a:ext cx="4538214" cy="6740307"/>
          </a:xfrm>
          <a:prstGeom prst="rect">
            <a:avLst/>
          </a:prstGeom>
          <a:noFill/>
          <a:ln w="57150">
            <a:solidFill>
              <a:srgbClr val="FFFF00"/>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000" i="1" u="sng" dirty="0">
                <a:ln w="28575" cap="flat">
                  <a:solidFill>
                    <a:schemeClr val="accent6">
                      <a:lumMod val="75000"/>
                    </a:schemeClr>
                  </a:solidFill>
                  <a:prstDash val="solid"/>
                  <a:round/>
                </a:ln>
                <a:solidFill>
                  <a:srgbClr val="FF0000"/>
                </a:solidFill>
                <a:effectLst>
                  <a:outerShdw blurRad="63500" sx="98000" sy="98000" algn="ctr" rotWithShape="0">
                    <a:srgbClr val="33CC33">
                      <a:alpha val="40000"/>
                    </a:srgbClr>
                  </a:outerShdw>
                </a:effectLst>
                <a:latin typeface="Rockwell" panose="02060603020205020403" pitchFamily="18" charset="0"/>
                <a:ea typeface="Malgun Gothic" pitchFamily="34" charset="-127"/>
                <a:cs typeface="Miriam" panose="020B0502050101010101" pitchFamily="34" charset="-79"/>
              </a:rPr>
              <a:t>Vážení sportovní </a:t>
            </a:r>
            <a:endParaRPr lang="cs-CZ" sz="4000" i="1" u="sng" dirty="0" smtClean="0">
              <a:ln w="28575" cap="flat">
                <a:solidFill>
                  <a:schemeClr val="accent6">
                    <a:lumMod val="75000"/>
                  </a:schemeClr>
                </a:solidFill>
                <a:prstDash val="solid"/>
                <a:round/>
              </a:ln>
              <a:solidFill>
                <a:srgbClr val="FF0000"/>
              </a:solidFill>
              <a:effectLst>
                <a:outerShdw blurRad="63500" sx="98000" sy="98000" algn="ctr" rotWithShape="0">
                  <a:srgbClr val="33CC33">
                    <a:alpha val="40000"/>
                  </a:srgbClr>
                </a:outerShdw>
              </a:effectLst>
              <a:latin typeface="Rockwell" panose="02060603020205020403" pitchFamily="18" charset="0"/>
              <a:ea typeface="Malgun Gothic" pitchFamily="34" charset="-127"/>
              <a:cs typeface="Miriam" panose="020B0502050101010101" pitchFamily="34" charset="-79"/>
            </a:endParaRPr>
          </a:p>
          <a:p>
            <a:pPr algn="ctr" eaLnBrk="0" hangingPunct="0">
              <a:defRPr/>
            </a:pPr>
            <a:r>
              <a:rPr lang="cs-CZ" sz="4000" i="1" u="sng" dirty="0" smtClean="0">
                <a:ln w="28575" cap="flat">
                  <a:solidFill>
                    <a:schemeClr val="accent6">
                      <a:lumMod val="75000"/>
                    </a:schemeClr>
                  </a:solidFill>
                  <a:prstDash val="solid"/>
                  <a:round/>
                </a:ln>
                <a:solidFill>
                  <a:srgbClr val="FF0000"/>
                </a:solidFill>
                <a:effectLst>
                  <a:outerShdw blurRad="63500" sx="98000" sy="98000" algn="ctr" rotWithShape="0">
                    <a:srgbClr val="33CC33">
                      <a:alpha val="40000"/>
                    </a:srgbClr>
                  </a:outerShdw>
                </a:effectLst>
                <a:latin typeface="Rockwell" panose="02060603020205020403" pitchFamily="18" charset="0"/>
                <a:ea typeface="Malgun Gothic" pitchFamily="34" charset="-127"/>
                <a:cs typeface="Miriam" panose="020B0502050101010101" pitchFamily="34" charset="-79"/>
              </a:rPr>
              <a:t>přátelé</a:t>
            </a:r>
          </a:p>
          <a:p>
            <a:pPr algn="just" eaLnBrk="0" hangingPunct="0">
              <a:defRPr/>
            </a:pPr>
            <a:r>
              <a:rPr lang="cs-CZ" sz="1100" i="1" dirty="0" smtClean="0">
                <a:latin typeface="Arial" pitchFamily="34" charset="0"/>
                <a:cs typeface="Arial" pitchFamily="34" charset="0"/>
              </a:rPr>
              <a:t>      Ústecký přebor, chcete-li krajský, se přehoupl do druhé poloviny podzimní části. Jak na tom mužstva jsou po 8. kolech napovídá tabulka a je příjemné sledovat, že mezi kolektivy, kterým se daří je i náš tým. V minulém kole sice přišel o 1. místo, ale to vůbec nevadí. Soutěž je dlouhá a změn v tabulce bude ještě hodně. Před zahájením jsme si dali za cíl po sestupu z divize konsolidaci týmu  a umístění v klidném středu tabulky. To se myslíme podařilo a zápasy si můžeme užívat. Máme jich za sebou 8 a zatím jsme přišli jen o 4 body. Začali jsme doma s Modlany a možná si vzpomínáte na tu přestřelku, kdy jsme v 1. poločase vytahovali z vlastní sítě jeden balón za druhým. Prohra 5:2 byla krutá, ale hráče to nezlomilo, spíše naopak je to nakoplo a dokázali vyhrát 6 zápasů za sebou. V Jiřetíně 2:0, kde obě branky vstřelil nový hráč naše týmu Marek Faust, který přišel z Litoměřic. První domácí výhru jsme slavili ve 3. kole proti Neštěmicím, kdy byl hlavním hráčem zápasu Jiří Vokoun autor 4 branek. Jirka ještě odehrál výborný zápas 4. kola v Modré, kde jsme předvedli zatím jeden z nejlepších výkonů  podzimu a vyhráli 4:0, ale pak se zranil ve futsale, kde hájí barvy </a:t>
            </a:r>
            <a:r>
              <a:rPr lang="cs-CZ" sz="1100" i="1" dirty="0" err="1" smtClean="0">
                <a:latin typeface="Arial" pitchFamily="34" charset="0"/>
                <a:cs typeface="Arial" pitchFamily="34" charset="0"/>
              </a:rPr>
              <a:t>Olympiku</a:t>
            </a:r>
            <a:r>
              <a:rPr lang="cs-CZ" sz="1100" i="1" dirty="0" smtClean="0">
                <a:latin typeface="Arial" pitchFamily="34" charset="0"/>
                <a:cs typeface="Arial" pitchFamily="34" charset="0"/>
              </a:rPr>
              <a:t> Mělník v 1. lize a jak dlouho se ještě bude léčit není jasné. Doma proti nováčkovi soutěže Jílovému už teda chyběl, ale zastoupil ho David Brandejs, který  vstřelil všechny góly Štětí a měl největší zásluhu na těsném vítězství 3:2.  Pro pátou výhru jsme se jeli 16. září do Vilémova. Těžká zkouška, která měla rozuzlení 20 minut před koncem. Marek Faust skončil v pokutovém území soupeře na zemi a rozhodčí nařídil penaltu. Tu proměnil Petr Stejskal a jeli jsme domů s výhrou 1:0. Utkání mělo ale ještě dohru. Na základě videozáznamu  komise rozhodčích rozhodla, že pád byl nafilmovaný a předala hráče disciplinární komisi. Ta jednala rychle, a i když byl Marek na jednání přítomen, tak moc šancí na</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8" name="TextovéPole 17"/>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cxnSp>
        <p:nvCxnSpPr>
          <p:cNvPr id="3" name="Přímá spojnice se šipkou 2"/>
          <p:cNvCxnSpPr/>
          <p:nvPr/>
        </p:nvCxnSpPr>
        <p:spPr bwMode="auto">
          <a:xfrm>
            <a:off x="8712944" y="7003876"/>
            <a:ext cx="1051951" cy="0"/>
          </a:xfrm>
          <a:prstGeom prst="straightConnector1">
            <a:avLst/>
          </a:prstGeom>
          <a:noFill/>
          <a:ln w="38100" cap="flat" cmpd="sng" algn="ctr">
            <a:solidFill>
              <a:srgbClr val="7F2FC1"/>
            </a:solidFill>
            <a:prstDash val="solid"/>
            <a:round/>
            <a:headEnd type="none" w="med" len="med"/>
            <a:tailEnd type="triangle"/>
          </a:ln>
          <a:effectLst>
            <a:outerShdw dist="45791" dir="2021404" algn="ctr" rotWithShape="0">
              <a:srgbClr val="9999FF"/>
            </a:outerShdw>
          </a:effectLst>
        </p:spPr>
      </p:cxnSp>
      <p:sp>
        <p:nvSpPr>
          <p:cNvPr id="14" name="TextovéPole 13"/>
          <p:cNvSpPr txBox="1"/>
          <p:nvPr/>
        </p:nvSpPr>
        <p:spPr>
          <a:xfrm>
            <a:off x="216000" y="1675284"/>
            <a:ext cx="4392488" cy="3662541"/>
          </a:xfrm>
          <a:prstGeom prst="rect">
            <a:avLst/>
          </a:prstGeom>
          <a:noFill/>
        </p:spPr>
        <p:txBody>
          <a:bodyPr wrap="square" rtlCol="0">
            <a:spAutoFit/>
          </a:bodyPr>
          <a:lstStyle/>
          <a:p>
            <a:pPr algn="ctr"/>
            <a:r>
              <a:rPr lang="cs-CZ" sz="2000" u="sng" dirty="0" smtClean="0">
                <a:ln w="28575">
                  <a:noFill/>
                </a:ln>
                <a:effectLst>
                  <a:glow rad="1016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Arial" panose="020B0604020202020204" pitchFamily="34" charset="0"/>
              </a:rPr>
              <a:t>FK Litoměřicko - Sepap Štětí</a:t>
            </a:r>
          </a:p>
          <a:p>
            <a:pPr algn="ctr"/>
            <a:r>
              <a:rPr lang="cs-CZ" sz="2000" u="sng" dirty="0" smtClean="0">
                <a:ln w="28575">
                  <a:noFill/>
                </a:ln>
                <a:effectLst>
                  <a:glow rad="1016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Arial" panose="020B0604020202020204" pitchFamily="34" charset="0"/>
              </a:rPr>
              <a:t>1:7(1:5)   22.9.2017  5. kolo</a:t>
            </a:r>
          </a:p>
          <a:p>
            <a:pPr algn="just"/>
            <a:r>
              <a:rPr lang="cs-CZ" b="0" dirty="0" smtClean="0">
                <a:latin typeface="Arial" panose="020B0604020202020204" pitchFamily="34" charset="0"/>
                <a:cs typeface="Arial" panose="020B0604020202020204" pitchFamily="34" charset="0"/>
              </a:rPr>
              <a:t>Bez dvou opor Daniela Jermana a Michala </a:t>
            </a:r>
            <a:r>
              <a:rPr lang="cs-CZ" b="0" dirty="0" err="1" smtClean="0">
                <a:latin typeface="Arial" panose="020B0604020202020204" pitchFamily="34" charset="0"/>
                <a:cs typeface="Arial" panose="020B0604020202020204" pitchFamily="34" charset="0"/>
              </a:rPr>
              <a:t>Hamšíka</a:t>
            </a:r>
            <a:r>
              <a:rPr lang="cs-CZ" b="0" dirty="0" smtClean="0">
                <a:latin typeface="Arial" panose="020B0604020202020204" pitchFamily="34" charset="0"/>
                <a:cs typeface="Arial" panose="020B0604020202020204" pitchFamily="34" charset="0"/>
              </a:rPr>
              <a:t> vyrážela stará garda do Mlékojed, kde má své domovské sídlo litoměřický celek. Ten stejně jako náš tým nezískal ještě ani bod, i když v minulém kolem podlehl super favorizovanému soupeři ze Žitenic pouze 6:4. Vezli jsme sebou super rychlou zbraň Jana Fibicha. Od úvodních minut zápasu bylo jasné, kde bude určovat tempo hry. Domácí se scházeli, jak šváby na pivo a už první poločas rozhodl o osudu utkání. V pohodovém tempu jsme se pokračovali i po změně stran a už v jeho průběhu jsme se mohli začít těšit na oslavy prvního letošního vítězství. </a:t>
            </a:r>
          </a:p>
          <a:p>
            <a:r>
              <a:rPr lang="cs-CZ" b="0" u="sng" dirty="0" smtClean="0">
                <a:latin typeface="Arial" panose="020B0604020202020204" pitchFamily="34" charset="0"/>
                <a:cs typeface="Arial" panose="020B0604020202020204" pitchFamily="34" charset="0"/>
              </a:rPr>
              <a:t>Branky: </a:t>
            </a:r>
            <a:r>
              <a:rPr lang="cs-CZ" b="0" dirty="0" smtClean="0">
                <a:latin typeface="Arial" panose="020B0604020202020204" pitchFamily="34" charset="0"/>
                <a:cs typeface="Arial" panose="020B0604020202020204" pitchFamily="34" charset="0"/>
              </a:rPr>
              <a:t>Fibich 4, Vokoun 2, Božík 1</a:t>
            </a:r>
          </a:p>
          <a:p>
            <a:r>
              <a:rPr lang="cs-CZ" b="0" u="sng" dirty="0" smtClean="0">
                <a:latin typeface="Arial" panose="020B0604020202020204" pitchFamily="34" charset="0"/>
                <a:cs typeface="Arial" panose="020B0604020202020204" pitchFamily="34" charset="0"/>
              </a:rPr>
              <a:t>Sestava:</a:t>
            </a:r>
            <a:r>
              <a:rPr lang="cs-CZ" b="0" dirty="0" smtClean="0">
                <a:latin typeface="Arial" panose="020B0604020202020204" pitchFamily="34" charset="0"/>
                <a:cs typeface="Arial" panose="020B0604020202020204" pitchFamily="34" charset="0"/>
              </a:rPr>
              <a:t> Procházka-Jonák, Tyle, </a:t>
            </a:r>
            <a:r>
              <a:rPr lang="cs-CZ" b="0" dirty="0" err="1" smtClean="0">
                <a:latin typeface="Arial" panose="020B0604020202020204" pitchFamily="34" charset="0"/>
                <a:cs typeface="Arial" panose="020B0604020202020204" pitchFamily="34" charset="0"/>
              </a:rPr>
              <a:t>Páviš,Švejdar-Kušpál</a:t>
            </a:r>
            <a:r>
              <a:rPr lang="cs-CZ" b="0" dirty="0" smtClean="0">
                <a:latin typeface="Arial" panose="020B0604020202020204" pitchFamily="34" charset="0"/>
                <a:cs typeface="Arial" panose="020B0604020202020204" pitchFamily="34" charset="0"/>
              </a:rPr>
              <a:t>, Božík,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Vokoun,  Kratochvíl-Vála, Fibich</a:t>
            </a:r>
          </a:p>
          <a:p>
            <a:pPr algn="just"/>
            <a:r>
              <a:rPr lang="cs-CZ" b="0" u="sng" dirty="0" err="1" smtClean="0">
                <a:latin typeface="Arial" panose="020B0604020202020204" pitchFamily="34" charset="0"/>
                <a:cs typeface="Arial" panose="020B0604020202020204" pitchFamily="34" charset="0"/>
              </a:rPr>
              <a:t>Střídající:</a:t>
            </a:r>
            <a:r>
              <a:rPr lang="cs-CZ" b="0" dirty="0" err="1" smtClean="0">
                <a:latin typeface="Arial" panose="020B0604020202020204" pitchFamily="34" charset="0"/>
                <a:cs typeface="Arial" panose="020B0604020202020204" pitchFamily="34" charset="0"/>
              </a:rPr>
              <a:t>Záloha</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Suchitra</a:t>
            </a:r>
            <a:endParaRPr lang="cs-CZ" b="0" dirty="0" smtClean="0">
              <a:latin typeface="Arial" panose="020B0604020202020204" pitchFamily="34" charset="0"/>
              <a:cs typeface="Arial" panose="020B0604020202020204" pitchFamily="34" charset="0"/>
            </a:endParaRPr>
          </a:p>
          <a:p>
            <a:pPr algn="just"/>
            <a:r>
              <a:rPr lang="cs-CZ" b="0" u="sng" dirty="0" err="1" smtClean="0">
                <a:latin typeface="Arial" panose="020B0604020202020204" pitchFamily="34" charset="0"/>
                <a:cs typeface="Arial" panose="020B0604020202020204" pitchFamily="34" charset="0"/>
              </a:rPr>
              <a:t>Manager</a:t>
            </a:r>
            <a:r>
              <a:rPr lang="cs-CZ" b="0" dirty="0" smtClean="0">
                <a:latin typeface="Arial" panose="020B0604020202020204" pitchFamily="34" charset="0"/>
                <a:cs typeface="Arial" panose="020B0604020202020204" pitchFamily="34" charset="0"/>
              </a:rPr>
              <a:t>: Milan Šťastný </a:t>
            </a:r>
          </a:p>
        </p:txBody>
      </p:sp>
      <p:sp>
        <p:nvSpPr>
          <p:cNvPr id="15" name="TextovéPole 14"/>
          <p:cNvSpPr txBox="1"/>
          <p:nvPr/>
        </p:nvSpPr>
        <p:spPr>
          <a:xfrm>
            <a:off x="216000" y="163116"/>
            <a:ext cx="4248472" cy="1323439"/>
          </a:xfrm>
          <a:prstGeom prst="rect">
            <a:avLst/>
          </a:prstGeom>
          <a:gradFill>
            <a:gsLst>
              <a:gs pos="0">
                <a:schemeClr val="accent1">
                  <a:lumMod val="5000"/>
                  <a:lumOff val="95000"/>
                </a:schemeClr>
              </a:gs>
              <a:gs pos="29000">
                <a:schemeClr val="accent6">
                  <a:lumMod val="20000"/>
                  <a:lumOff val="80000"/>
                </a:schemeClr>
              </a:gs>
              <a:gs pos="83000">
                <a:srgbClr val="DEF97B"/>
              </a:gs>
              <a:gs pos="100000">
                <a:schemeClr val="accent1">
                  <a:lumMod val="30000"/>
                  <a:lumOff val="70000"/>
                </a:schemeClr>
              </a:gs>
            </a:gsLst>
            <a:lin ang="5400000" scaled="1"/>
          </a:gradFill>
          <a:ln w="66675">
            <a:solidFill>
              <a:schemeClr val="accent1">
                <a:lumMod val="75000"/>
              </a:schemeClr>
            </a:solidFill>
            <a:prstDash val="sysDash"/>
          </a:ln>
        </p:spPr>
        <p:txBody>
          <a:bodyPr wrap="square" rtlCol="0">
            <a:spAutoFit/>
          </a:bodyPr>
          <a:lstStyle/>
          <a:p>
            <a:pPr algn="ctr"/>
            <a:r>
              <a:rPr lang="cs-CZ" sz="2000" dirty="0" smtClean="0">
                <a:solidFill>
                  <a:schemeClr val="bg1">
                    <a:lumMod val="50000"/>
                  </a:schemeClr>
                </a:solidFill>
                <a:latin typeface="Eras Bold ITC" panose="020B0907030504020204" pitchFamily="34" charset="0"/>
              </a:rPr>
              <a:t>Stará garda se dočkala . Čekání na první vítězství  v letošním ročníku okresního přeboru skončilo </a:t>
            </a:r>
          </a:p>
        </p:txBody>
      </p:sp>
      <p:pic>
        <p:nvPicPr>
          <p:cNvPr id="17" name="Obrázek 16"/>
          <p:cNvPicPr>
            <a:picLocks noChangeAspect="1"/>
          </p:cNvPicPr>
          <p:nvPr/>
        </p:nvPicPr>
        <p:blipFill>
          <a:blip r:embed="rId3"/>
          <a:stretch>
            <a:fillRect/>
          </a:stretch>
        </p:blipFill>
        <p:spPr>
          <a:xfrm>
            <a:off x="1040773" y="5337825"/>
            <a:ext cx="2238886" cy="1499807"/>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113" name="TextovéPole 112"/>
          <p:cNvSpPr txBox="1"/>
          <p:nvPr/>
        </p:nvSpPr>
        <p:spPr>
          <a:xfrm>
            <a:off x="1872184" y="5422829"/>
            <a:ext cx="4680520" cy="707886"/>
          </a:xfrm>
          <a:prstGeom prst="rect">
            <a:avLst/>
          </a:prstGeom>
          <a:noFill/>
          <a:ln>
            <a:noFill/>
          </a:ln>
        </p:spPr>
        <p:txBody>
          <a:bodyPr wrap="square" rtlCol="0">
            <a:spAutoFit/>
          </a:bodyPr>
          <a:lstStyle/>
          <a:p>
            <a:pPr algn="ctr"/>
            <a:r>
              <a:rPr lang="cs-CZ" sz="2000" dirty="0" smtClean="0">
                <a:solidFill>
                  <a:srgbClr val="666699"/>
                </a:solidFill>
                <a:latin typeface="Cooper Black" pitchFamily="18" charset="0"/>
                <a:cs typeface="David" pitchFamily="34" charset="-79"/>
              </a:rPr>
              <a:t>Štětí </a:t>
            </a:r>
          </a:p>
          <a:p>
            <a:pPr algn="ctr"/>
            <a:r>
              <a:rPr lang="cs-CZ" sz="2000" dirty="0" smtClean="0">
                <a:solidFill>
                  <a:srgbClr val="666699"/>
                </a:solidFill>
                <a:latin typeface="Cooper Black" pitchFamily="18" charset="0"/>
                <a:cs typeface="David" pitchFamily="34" charset="-79"/>
              </a:rPr>
              <a:t>Do toho</a:t>
            </a:r>
          </a:p>
        </p:txBody>
      </p:sp>
      <p:sp>
        <p:nvSpPr>
          <p:cNvPr id="114" name="TextovéPole 113"/>
          <p:cNvSpPr txBox="1"/>
          <p:nvPr/>
        </p:nvSpPr>
        <p:spPr>
          <a:xfrm>
            <a:off x="143992" y="6470"/>
            <a:ext cx="4578479" cy="4324261"/>
          </a:xfrm>
          <a:prstGeom prst="rect">
            <a:avLst/>
          </a:prstGeom>
          <a:blipFill dpi="0" rotWithShape="1">
            <a:blip r:embed="rId81" cstate="print">
              <a:alphaModFix amt="27000"/>
            </a:blip>
            <a:srcRect/>
            <a:stretch>
              <a:fillRect/>
            </a:stretch>
          </a:blipFill>
          <a:ln w="57150">
            <a:solidFill>
              <a:srgbClr val="00B0F0"/>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100" i="1" dirty="0">
                <a:latin typeface="Arial" pitchFamily="34" charset="0"/>
                <a:cs typeface="Arial" pitchFamily="34" charset="0"/>
              </a:rPr>
              <a:t>obhajobu nedostal.  Byla mu zastavena činnost na 2 zápasy. </a:t>
            </a:r>
            <a:r>
              <a:rPr lang="cs-CZ" sz="1100" i="1" dirty="0" smtClean="0">
                <a:latin typeface="Arial" pitchFamily="34" charset="0"/>
                <a:cs typeface="Arial" pitchFamily="34" charset="0"/>
              </a:rPr>
              <a:t> </a:t>
            </a:r>
            <a:r>
              <a:rPr lang="cs-CZ" sz="1100" i="1" dirty="0">
                <a:latin typeface="Arial" pitchFamily="34" charset="0"/>
                <a:cs typeface="Arial" pitchFamily="34" charset="0"/>
              </a:rPr>
              <a:t>Teď jsme však </a:t>
            </a:r>
            <a:r>
              <a:rPr lang="cs-CZ" sz="1100" i="1" dirty="0" smtClean="0">
                <a:latin typeface="Arial" pitchFamily="34" charset="0"/>
                <a:cs typeface="Arial" pitchFamily="34" charset="0"/>
              </a:rPr>
              <a:t>byli před utkáním podzimu. Hrálo se 23. září ve Štětí kam přijel, v tu dobu vedoucí celek tabulky, Mostecký fotbalový klub. Vokoun zraněn, Brandejs na dovolené v USA a Faust v trestu. 14 branek z 18 vstřelených Štětí mimo hru. Velké předzápasové obavy, jak si dokážeme poradit, se v průběhu zápasu nenaplnily a mužstvo ukázalo, jak má velkou sílu a překvapilo všechny fanoušky i vlastní trenéry. Vyhráli jsme 2:0 a byl důvod k radosti. S tím jsme jeli i do Kadaně, kde už se nám tolik nedařilo. Branku jsme nevstřelili , ale ani nedostali. Kopaly se teda penalty, Jiří Gabriel 3 chytil a měli jsme bod navíc. Nyní jich máme 20 a jsme na 2. místě tabulky. Dnes nás čeká Bílina, která sice v posledních 2 kolech doma prohrála, ale chyba by bylo ji podcenit. Náš dnešní soupeř například v Kadani, kde jsme vyšli střelecky naprázdno, dokázal skórovat 6x.  Za týden míříme do </a:t>
            </a:r>
            <a:r>
              <a:rPr lang="cs-CZ" sz="1100" i="1" dirty="0" err="1" smtClean="0">
                <a:latin typeface="Arial" pitchFamily="34" charset="0"/>
                <a:cs typeface="Arial" pitchFamily="34" charset="0"/>
              </a:rPr>
              <a:t>Brné</a:t>
            </a:r>
            <a:r>
              <a:rPr lang="cs-CZ" sz="1100" i="1" dirty="0" smtClean="0">
                <a:latin typeface="Arial" pitchFamily="34" charset="0"/>
                <a:cs typeface="Arial" pitchFamily="34" charset="0"/>
              </a:rPr>
              <a:t>, ale ne do termálních lázní, ale na hřiště nad nimi, kde se utkáme s úspěšným domácím týmem, kde hlavní oporou je Jan </a:t>
            </a:r>
            <a:r>
              <a:rPr lang="cs-CZ" sz="1100" i="1" dirty="0" err="1" smtClean="0">
                <a:latin typeface="Arial" pitchFamily="34" charset="0"/>
                <a:cs typeface="Arial" pitchFamily="34" charset="0"/>
              </a:rPr>
              <a:t>Králik</a:t>
            </a:r>
            <a:r>
              <a:rPr lang="cs-CZ" sz="1100" i="1" dirty="0" smtClean="0">
                <a:latin typeface="Arial" pitchFamily="34" charset="0"/>
                <a:cs typeface="Arial" pitchFamily="34" charset="0"/>
              </a:rPr>
              <a:t>, jehož stejnojmenného otce ve Štětí mnozí určitě znají, protože zde fotbalově vyrůstal. Čeká nás také výhoda 2 domácích zápasů v řadě. Proti Litoměřické rezervě a o týden později  28. října v den státního svátku proti Žatci. V listopadu jsou na programu 3 utkání. V Krupce, která se zatím herně hledá a v posledním domácím zápase letošního roku přivítáme Srbice. Na úplný závěr se vydáme až do </a:t>
            </a:r>
            <a:r>
              <a:rPr lang="cs-CZ" sz="1100" i="1" dirty="0" err="1" smtClean="0">
                <a:latin typeface="Arial" pitchFamily="34" charset="0"/>
                <a:cs typeface="Arial" pitchFamily="34" charset="0"/>
              </a:rPr>
              <a:t>Perštejna</a:t>
            </a:r>
            <a:r>
              <a:rPr lang="cs-CZ" sz="1100" i="1" dirty="0" smtClean="0">
                <a:latin typeface="Arial" pitchFamily="34" charset="0"/>
                <a:cs typeface="Arial" pitchFamily="34" charset="0"/>
              </a:rPr>
              <a:t> na hřiště nováčka soutěže.  </a:t>
            </a:r>
          </a:p>
        </p:txBody>
      </p:sp>
      <p:sp>
        <p:nvSpPr>
          <p:cNvPr id="117" name="TextovéPole 116"/>
          <p:cNvSpPr txBox="1"/>
          <p:nvPr/>
        </p:nvSpPr>
        <p:spPr>
          <a:xfrm>
            <a:off x="5400575" y="235124"/>
            <a:ext cx="4680521" cy="1938992"/>
          </a:xfrm>
          <a:prstGeom prst="rect">
            <a:avLst/>
          </a:prstGeom>
          <a:pattFill prst="lgGrid">
            <a:fgClr>
              <a:schemeClr val="accent1"/>
            </a:fgClr>
            <a:bgClr>
              <a:schemeClr val="bg1"/>
            </a:bgClr>
          </a:pattFill>
          <a:ln w="76200">
            <a:solidFill>
              <a:srgbClr val="800000"/>
            </a:solidFill>
          </a:ln>
        </p:spPr>
        <p:txBody>
          <a:bodyPr wrap="square" rtlCol="0">
            <a:spAutoFit/>
          </a:bodyPr>
          <a:lstStyle/>
          <a:p>
            <a:pPr algn="ctr"/>
            <a:r>
              <a:rPr lang="cs-CZ" sz="2400" dirty="0" smtClean="0">
                <a:solidFill>
                  <a:srgbClr val="000099"/>
                </a:solidFill>
                <a:latin typeface="Arial Black" panose="020B0A04020102020204" pitchFamily="34" charset="0"/>
              </a:rPr>
              <a:t>Po rozpačitém začátku stoupá stará garda v tabulce nahoru. První 3 mužstva v tabulce bude ale těžké dohnat</a:t>
            </a:r>
          </a:p>
        </p:txBody>
      </p:sp>
      <p:graphicFrame>
        <p:nvGraphicFramePr>
          <p:cNvPr id="118" name="Tabulka 117"/>
          <p:cNvGraphicFramePr>
            <a:graphicFrameLocks noGrp="1"/>
          </p:cNvGraphicFramePr>
          <p:nvPr>
            <p:extLst>
              <p:ext uri="{D42A27DB-BD31-4B8C-83A1-F6EECF244321}">
                <p14:modId xmlns:p14="http://schemas.microsoft.com/office/powerpoint/2010/main" val="3819766783"/>
              </p:ext>
            </p:extLst>
          </p:nvPr>
        </p:nvGraphicFramePr>
        <p:xfrm>
          <a:off x="5400575" y="2456052"/>
          <a:ext cx="4680521" cy="1955536"/>
        </p:xfrm>
        <a:graphic>
          <a:graphicData uri="http://schemas.openxmlformats.org/drawingml/2006/table">
            <a:tbl>
              <a:tblPr/>
              <a:tblGrid>
                <a:gridCol w="3840826">
                  <a:extLst>
                    <a:ext uri="{9D8B030D-6E8A-4147-A177-3AD203B41FA5}">
                      <a16:colId xmlns:a16="http://schemas.microsoft.com/office/drawing/2014/main" val="3376922461"/>
                    </a:ext>
                  </a:extLst>
                </a:gridCol>
                <a:gridCol w="839695">
                  <a:extLst>
                    <a:ext uri="{9D8B030D-6E8A-4147-A177-3AD203B41FA5}">
                      <a16:colId xmlns:a16="http://schemas.microsoft.com/office/drawing/2014/main" val="3416342906"/>
                    </a:ext>
                  </a:extLst>
                </a:gridCol>
              </a:tblGrid>
              <a:tr h="623061">
                <a:tc gridSpan="2">
                  <a:txBody>
                    <a:bodyPr/>
                    <a:lstStyle/>
                    <a:p>
                      <a:pPr algn="ctr" fontAlgn="ctr"/>
                      <a:r>
                        <a:rPr lang="pl-PL" sz="1600" b="1" i="0" u="none" strike="noStrike" dirty="0" smtClean="0">
                          <a:solidFill>
                            <a:srgbClr val="000000"/>
                          </a:solidFill>
                          <a:effectLst/>
                          <a:latin typeface="Arial Black" panose="020B0A04020102020204" pitchFamily="34" charset="0"/>
                          <a:cs typeface="Aharoni" panose="02010803020104030203" pitchFamily="2" charset="-79"/>
                        </a:rPr>
                        <a:t>6.kolo </a:t>
                      </a:r>
                      <a:r>
                        <a:rPr lang="pl-PL" sz="1600" b="1" i="0" u="none" strike="noStrike" dirty="0">
                          <a:solidFill>
                            <a:srgbClr val="000000"/>
                          </a:solidFill>
                          <a:effectLst/>
                          <a:latin typeface="Arial Black" panose="020B0A04020102020204" pitchFamily="34" charset="0"/>
                          <a:cs typeface="Aharoni" panose="02010803020104030203" pitchFamily="2" charset="-79"/>
                        </a:rPr>
                        <a:t>okresního přeboru staré gardy </a:t>
                      </a:r>
                      <a:r>
                        <a:rPr lang="pl-PL" sz="1600" b="1" i="0" u="none" strike="noStrike" dirty="0" smtClean="0">
                          <a:solidFill>
                            <a:srgbClr val="000000"/>
                          </a:solidFill>
                          <a:effectLst/>
                          <a:latin typeface="Arial Black" panose="020B0A04020102020204" pitchFamily="34" charset="0"/>
                          <a:cs typeface="Aharoni" panose="02010803020104030203" pitchFamily="2" charset="-79"/>
                        </a:rPr>
                        <a:t>29.9.2017</a:t>
                      </a:r>
                      <a:endParaRPr lang="pl-PL" sz="1600" b="1" i="0" u="none" strike="noStrike" dirty="0">
                        <a:solidFill>
                          <a:srgbClr val="000000"/>
                        </a:solidFill>
                        <a:effectLst/>
                        <a:latin typeface="Arial Black" panose="020B0A04020102020204" pitchFamily="34" charset="0"/>
                        <a:cs typeface="Aharoni" panose="02010803020104030203" pitchFamily="2" charset="-79"/>
                      </a:endParaRPr>
                    </a:p>
                  </a:txBody>
                  <a:tcPr marL="9525" marR="9525" marT="9525"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cs-CZ"/>
                    </a:p>
                  </a:txBody>
                  <a:tcPr/>
                </a:tc>
                <a:extLst>
                  <a:ext uri="{0D108BD9-81ED-4DB2-BD59-A6C34878D82A}">
                    <a16:rowId xmlns:a16="http://schemas.microsoft.com/office/drawing/2014/main" val="2205034424"/>
                  </a:ext>
                </a:extLst>
              </a:tr>
              <a:tr h="322138">
                <a:tc>
                  <a:txBody>
                    <a:bodyPr/>
                    <a:lstStyle/>
                    <a:p>
                      <a:pPr algn="ctr" fontAlgn="ctr"/>
                      <a:r>
                        <a:rPr lang="cs-CZ" sz="1600" b="1" i="0" u="none" strike="noStrike" dirty="0" smtClean="0">
                          <a:solidFill>
                            <a:srgbClr val="1A68B5"/>
                          </a:solidFill>
                          <a:effectLst/>
                          <a:latin typeface="Arial" panose="020B0604020202020204" pitchFamily="34" charset="0"/>
                        </a:rPr>
                        <a:t>České Kopisty - Litoměřicko</a:t>
                      </a:r>
                      <a:endParaRPr lang="cs-CZ" sz="1600" b="1" i="0" u="none" strike="noStrike" dirty="0">
                        <a:solidFill>
                          <a:srgbClr val="1A68B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smtClean="0">
                          <a:solidFill>
                            <a:srgbClr val="000000"/>
                          </a:solidFill>
                          <a:effectLst/>
                          <a:latin typeface="Arial" panose="020B0604020202020204" pitchFamily="34" charset="0"/>
                        </a:rPr>
                        <a:t>3:1</a:t>
                      </a:r>
                      <a:endParaRPr lang="cs-CZ" sz="1600" b="1" i="0" u="none" strike="noStrike" dirty="0">
                        <a:solidFill>
                          <a:srgbClr val="000000"/>
                        </a:solidFill>
                        <a:effectLst/>
                        <a:latin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3712473"/>
                  </a:ext>
                </a:extLst>
              </a:tr>
              <a:tr h="336779">
                <a:tc>
                  <a:txBody>
                    <a:bodyPr/>
                    <a:lstStyle/>
                    <a:p>
                      <a:pPr algn="ctr" fontAlgn="ctr"/>
                      <a:r>
                        <a:rPr lang="cs-CZ" sz="1600" b="1" i="0" u="none" strike="noStrike" dirty="0" smtClean="0">
                          <a:solidFill>
                            <a:srgbClr val="1A68B5"/>
                          </a:solidFill>
                          <a:effectLst/>
                          <a:latin typeface="Arial" panose="020B0604020202020204" pitchFamily="34" charset="0"/>
                        </a:rPr>
                        <a:t>Štětí - Bohušovice</a:t>
                      </a:r>
                      <a:endParaRPr lang="cs-CZ" sz="1600" b="1" i="0" u="none" strike="noStrike" dirty="0">
                        <a:solidFill>
                          <a:srgbClr val="1A68B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ECFF"/>
                    </a:solidFill>
                  </a:tcPr>
                </a:tc>
                <a:tc>
                  <a:txBody>
                    <a:bodyPr/>
                    <a:lstStyle/>
                    <a:p>
                      <a:pPr algn="ctr" fontAlgn="ctr"/>
                      <a:r>
                        <a:rPr lang="cs-CZ" sz="1600" b="1" i="0" u="none" strike="noStrike" dirty="0" smtClean="0">
                          <a:solidFill>
                            <a:srgbClr val="000000"/>
                          </a:solidFill>
                          <a:effectLst/>
                          <a:latin typeface="Arial" panose="020B0604020202020204" pitchFamily="34" charset="0"/>
                        </a:rPr>
                        <a:t>7:1</a:t>
                      </a:r>
                      <a:endParaRPr lang="cs-CZ" sz="1600" b="1" i="0" u="none" strike="noStrike" dirty="0">
                        <a:solidFill>
                          <a:srgbClr val="000000"/>
                        </a:solidFill>
                        <a:effectLst/>
                        <a:latin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647108444"/>
                  </a:ext>
                </a:extLst>
              </a:tr>
              <a:tr h="336779">
                <a:tc>
                  <a:txBody>
                    <a:bodyPr/>
                    <a:lstStyle/>
                    <a:p>
                      <a:pPr algn="ctr" fontAlgn="ctr"/>
                      <a:r>
                        <a:rPr lang="cs-CZ" sz="1600" b="1" i="0" u="none" strike="noStrike" dirty="0" err="1" smtClean="0">
                          <a:solidFill>
                            <a:srgbClr val="1A68B5"/>
                          </a:solidFill>
                          <a:effectLst/>
                          <a:latin typeface="Arial" panose="020B0604020202020204" pitchFamily="34" charset="0"/>
                        </a:rPr>
                        <a:t>Pokratice</a:t>
                      </a:r>
                      <a:r>
                        <a:rPr lang="cs-CZ" sz="1600" b="1" i="0" u="none" strike="noStrike" dirty="0" smtClean="0">
                          <a:solidFill>
                            <a:srgbClr val="1A68B5"/>
                          </a:solidFill>
                          <a:effectLst/>
                          <a:latin typeface="Arial" panose="020B0604020202020204" pitchFamily="34" charset="0"/>
                        </a:rPr>
                        <a:t>-Žitenice</a:t>
                      </a:r>
                      <a:endParaRPr lang="cs-CZ" sz="1600" b="1" i="0" u="none" strike="noStrike" dirty="0">
                        <a:solidFill>
                          <a:srgbClr val="1A68B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smtClean="0">
                          <a:solidFill>
                            <a:srgbClr val="000000"/>
                          </a:solidFill>
                          <a:effectLst/>
                          <a:latin typeface="Arial" panose="020B0604020202020204" pitchFamily="34" charset="0"/>
                        </a:rPr>
                        <a:t>3:10</a:t>
                      </a:r>
                      <a:endParaRPr lang="cs-CZ" sz="1600" b="1" i="0" u="none" strike="noStrike" dirty="0">
                        <a:solidFill>
                          <a:srgbClr val="000000"/>
                        </a:solidFill>
                        <a:effectLst/>
                        <a:latin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74487657"/>
                  </a:ext>
                </a:extLst>
              </a:tr>
              <a:tr h="336779">
                <a:tc>
                  <a:txBody>
                    <a:bodyPr/>
                    <a:lstStyle/>
                    <a:p>
                      <a:pPr algn="ctr" fontAlgn="ctr"/>
                      <a:r>
                        <a:rPr lang="cs-CZ" sz="1600" b="1" i="0" u="none" strike="noStrike" dirty="0" smtClean="0">
                          <a:solidFill>
                            <a:srgbClr val="1A68B5"/>
                          </a:solidFill>
                          <a:effectLst/>
                          <a:latin typeface="Arial" panose="020B0604020202020204" pitchFamily="34" charset="0"/>
                        </a:rPr>
                        <a:t>Lovosice – Hoštka</a:t>
                      </a:r>
                      <a:endParaRPr lang="cs-CZ" sz="1600" b="1" i="0" u="none" strike="noStrike" dirty="0">
                        <a:solidFill>
                          <a:srgbClr val="1A68B5"/>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400" b="1" i="0" u="none" strike="noStrike" dirty="0" smtClean="0">
                          <a:solidFill>
                            <a:srgbClr val="000000"/>
                          </a:solidFill>
                          <a:effectLst/>
                          <a:latin typeface="Calibri" panose="020F0502020204030204" pitchFamily="34" charset="0"/>
                        </a:rPr>
                        <a:t>odloženo</a:t>
                      </a:r>
                      <a:endParaRPr lang="cs-CZ" sz="1400" b="1" i="0" u="none" strike="noStrike" dirty="0">
                        <a:solidFill>
                          <a:srgbClr val="000000"/>
                        </a:solidFill>
                        <a:effectLst/>
                        <a:latin typeface="Calibri" panose="020F0502020204030204" pitchFamily="34" charset="0"/>
                      </a:endParaRP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822402059"/>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682768020"/>
              </p:ext>
            </p:extLst>
          </p:nvPr>
        </p:nvGraphicFramePr>
        <p:xfrm>
          <a:off x="5400575" y="4627612"/>
          <a:ext cx="4688955" cy="2314575"/>
        </p:xfrm>
        <a:graphic>
          <a:graphicData uri="http://schemas.openxmlformats.org/drawingml/2006/table">
            <a:tbl>
              <a:tblPr/>
              <a:tblGrid>
                <a:gridCol w="210600">
                  <a:extLst>
                    <a:ext uri="{9D8B030D-6E8A-4147-A177-3AD203B41FA5}">
                      <a16:colId xmlns:a16="http://schemas.microsoft.com/office/drawing/2014/main" val="3160682104"/>
                    </a:ext>
                  </a:extLst>
                </a:gridCol>
                <a:gridCol w="235377">
                  <a:extLst>
                    <a:ext uri="{9D8B030D-6E8A-4147-A177-3AD203B41FA5}">
                      <a16:colId xmlns:a16="http://schemas.microsoft.com/office/drawing/2014/main" val="4191414162"/>
                    </a:ext>
                  </a:extLst>
                </a:gridCol>
                <a:gridCol w="1858237">
                  <a:extLst>
                    <a:ext uri="{9D8B030D-6E8A-4147-A177-3AD203B41FA5}">
                      <a16:colId xmlns:a16="http://schemas.microsoft.com/office/drawing/2014/main" val="789983326"/>
                    </a:ext>
                  </a:extLst>
                </a:gridCol>
                <a:gridCol w="297318">
                  <a:extLst>
                    <a:ext uri="{9D8B030D-6E8A-4147-A177-3AD203B41FA5}">
                      <a16:colId xmlns:a16="http://schemas.microsoft.com/office/drawing/2014/main" val="3340721256"/>
                    </a:ext>
                  </a:extLst>
                </a:gridCol>
                <a:gridCol w="260154">
                  <a:extLst>
                    <a:ext uri="{9D8B030D-6E8A-4147-A177-3AD203B41FA5}">
                      <a16:colId xmlns:a16="http://schemas.microsoft.com/office/drawing/2014/main" val="3951928930"/>
                    </a:ext>
                  </a:extLst>
                </a:gridCol>
                <a:gridCol w="176533">
                  <a:extLst>
                    <a:ext uri="{9D8B030D-6E8A-4147-A177-3AD203B41FA5}">
                      <a16:colId xmlns:a16="http://schemas.microsoft.com/office/drawing/2014/main" val="3788878910"/>
                    </a:ext>
                  </a:extLst>
                </a:gridCol>
                <a:gridCol w="325192">
                  <a:extLst>
                    <a:ext uri="{9D8B030D-6E8A-4147-A177-3AD203B41FA5}">
                      <a16:colId xmlns:a16="http://schemas.microsoft.com/office/drawing/2014/main" val="1280898123"/>
                    </a:ext>
                  </a:extLst>
                </a:gridCol>
                <a:gridCol w="730907">
                  <a:extLst>
                    <a:ext uri="{9D8B030D-6E8A-4147-A177-3AD203B41FA5}">
                      <a16:colId xmlns:a16="http://schemas.microsoft.com/office/drawing/2014/main" val="1037784674"/>
                    </a:ext>
                  </a:extLst>
                </a:gridCol>
                <a:gridCol w="322095">
                  <a:extLst>
                    <a:ext uri="{9D8B030D-6E8A-4147-A177-3AD203B41FA5}">
                      <a16:colId xmlns:a16="http://schemas.microsoft.com/office/drawing/2014/main" val="4169057831"/>
                    </a:ext>
                  </a:extLst>
                </a:gridCol>
                <a:gridCol w="272542">
                  <a:extLst>
                    <a:ext uri="{9D8B030D-6E8A-4147-A177-3AD203B41FA5}">
                      <a16:colId xmlns:a16="http://schemas.microsoft.com/office/drawing/2014/main" val="4173555645"/>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64242710"/>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a:solidFill>
                            <a:srgbClr val="0000CC"/>
                          </a:solidFill>
                          <a:effectLst/>
                          <a:latin typeface="Calibri" panose="020F0502020204030204" pitchFamily="34" charset="0"/>
                        </a:rPr>
                        <a:t>Stará garda Sepap Štětí Okresní přebor 2017/18 po 6.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7839520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55:12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5249084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3162237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17:7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73043569"/>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66"/>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66"/>
                          </a:solidFill>
                          <a:effectLst/>
                          <a:latin typeface="Arial" panose="020B0604020202020204" pitchFamily="34" charset="0"/>
                        </a:rPr>
                        <a:t>Sepap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66"/>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66"/>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66"/>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66"/>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66"/>
                          </a:solidFill>
                          <a:effectLst/>
                          <a:latin typeface="Arial" panose="020B0604020202020204" pitchFamily="34" charset="0"/>
                        </a:rPr>
                        <a:t>18:10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66"/>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9805431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15:22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9247868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8:24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04380972"/>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6:22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4698932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8:24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522673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10:28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2377006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78157760"/>
                  </a:ext>
                </a:extLst>
              </a:tr>
            </a:tbl>
          </a:graphicData>
        </a:graphic>
      </p:graphicFrame>
      <p:pic>
        <p:nvPicPr>
          <p:cNvPr id="2" name="Obrázek 1"/>
          <p:cNvPicPr>
            <a:picLocks noChangeAspect="1"/>
          </p:cNvPicPr>
          <p:nvPr/>
        </p:nvPicPr>
        <p:blipFill rotWithShape="1">
          <a:blip r:embed="rId82"/>
          <a:srcRect l="-1134" t="1535" r="1134" b="-1535"/>
          <a:stretch/>
        </p:blipFill>
        <p:spPr>
          <a:xfrm>
            <a:off x="143991" y="4483596"/>
            <a:ext cx="3500594" cy="2304000"/>
          </a:xfrm>
          <a:prstGeom prst="rect">
            <a:avLst/>
          </a:prstGeom>
          <a:ln w="38100">
            <a:solidFill>
              <a:schemeClr val="accent3">
                <a:lumMod val="75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sp>
        <p:nvSpPr>
          <p:cNvPr id="4" name="Obdélník 3"/>
          <p:cNvSpPr/>
          <p:nvPr/>
        </p:nvSpPr>
        <p:spPr>
          <a:xfrm>
            <a:off x="5400576" y="146273"/>
            <a:ext cx="4665168" cy="1384995"/>
          </a:xfrm>
          <a:prstGeom prst="rect">
            <a:avLst/>
          </a:prstGeom>
          <a:pattFill prst="sphere">
            <a:fgClr>
              <a:srgbClr val="FFFF66"/>
            </a:fgClr>
            <a:bgClr>
              <a:schemeClr val="bg1"/>
            </a:bgClr>
          </a:pattFill>
          <a:ln w="60325">
            <a:solidFill>
              <a:schemeClr val="accent6">
                <a:lumMod val="60000"/>
                <a:lumOff val="40000"/>
              </a:schemeClr>
            </a:solidFill>
            <a:prstDash val="lgDashDot"/>
            <a:bevel/>
          </a:ln>
          <a:effectLst>
            <a:outerShdw blurRad="50800" dist="50800" dir="5400000" algn="ctr" rotWithShape="0">
              <a:srgbClr val="FF99FF"/>
            </a:outerShdw>
          </a:effectLst>
          <a:scene3d>
            <a:camera prst="orthographicFront"/>
            <a:lightRig rig="threePt" dir="t"/>
          </a:scene3d>
          <a:sp3d contourW="50800">
            <a:contourClr>
              <a:srgbClr val="FFFF99"/>
            </a:contourClr>
          </a:sp3d>
        </p:spPr>
        <p:txBody>
          <a:bodyPr wrap="square" lIns="91440" tIns="45720" rIns="91440" bIns="45720">
            <a:spAutoFit/>
          </a:bodyPr>
          <a:lstStyle/>
          <a:p>
            <a:pPr algn="ctr"/>
            <a:r>
              <a:rPr lang="cs-CZ"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Říjnové soboty i neděle patří na městském stadionu ve Štětí fotbalu</a:t>
            </a:r>
            <a:endParaRPr lang="cs-CZ"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9" name="Tabulka 8"/>
          <p:cNvGraphicFramePr>
            <a:graphicFrameLocks noGrp="1"/>
          </p:cNvGraphicFramePr>
          <p:nvPr>
            <p:extLst>
              <p:ext uri="{D42A27DB-BD31-4B8C-83A1-F6EECF244321}">
                <p14:modId xmlns:p14="http://schemas.microsoft.com/office/powerpoint/2010/main" val="3527032309"/>
              </p:ext>
            </p:extLst>
          </p:nvPr>
        </p:nvGraphicFramePr>
        <p:xfrm>
          <a:off x="5400577" y="1747297"/>
          <a:ext cx="4732447" cy="5138287"/>
        </p:xfrm>
        <a:graphic>
          <a:graphicData uri="http://schemas.openxmlformats.org/drawingml/2006/table">
            <a:tbl>
              <a:tblPr/>
              <a:tblGrid>
                <a:gridCol w="168418">
                  <a:extLst>
                    <a:ext uri="{9D8B030D-6E8A-4147-A177-3AD203B41FA5}">
                      <a16:colId xmlns:a16="http://schemas.microsoft.com/office/drawing/2014/main" val="3224914461"/>
                    </a:ext>
                  </a:extLst>
                </a:gridCol>
                <a:gridCol w="665162">
                  <a:extLst>
                    <a:ext uri="{9D8B030D-6E8A-4147-A177-3AD203B41FA5}">
                      <a16:colId xmlns:a16="http://schemas.microsoft.com/office/drawing/2014/main" val="2827659487"/>
                    </a:ext>
                  </a:extLst>
                </a:gridCol>
                <a:gridCol w="538936">
                  <a:extLst>
                    <a:ext uri="{9D8B030D-6E8A-4147-A177-3AD203B41FA5}">
                      <a16:colId xmlns:a16="http://schemas.microsoft.com/office/drawing/2014/main" val="1167884845"/>
                    </a:ext>
                  </a:extLst>
                </a:gridCol>
                <a:gridCol w="460341">
                  <a:extLst>
                    <a:ext uri="{9D8B030D-6E8A-4147-A177-3AD203B41FA5}">
                      <a16:colId xmlns:a16="http://schemas.microsoft.com/office/drawing/2014/main" val="3142708885"/>
                    </a:ext>
                  </a:extLst>
                </a:gridCol>
                <a:gridCol w="1437164">
                  <a:extLst>
                    <a:ext uri="{9D8B030D-6E8A-4147-A177-3AD203B41FA5}">
                      <a16:colId xmlns:a16="http://schemas.microsoft.com/office/drawing/2014/main" val="1485804188"/>
                    </a:ext>
                  </a:extLst>
                </a:gridCol>
                <a:gridCol w="597882">
                  <a:extLst>
                    <a:ext uri="{9D8B030D-6E8A-4147-A177-3AD203B41FA5}">
                      <a16:colId xmlns:a16="http://schemas.microsoft.com/office/drawing/2014/main" val="814001549"/>
                    </a:ext>
                  </a:extLst>
                </a:gridCol>
                <a:gridCol w="651215">
                  <a:extLst>
                    <a:ext uri="{9D8B030D-6E8A-4147-A177-3AD203B41FA5}">
                      <a16:colId xmlns:a16="http://schemas.microsoft.com/office/drawing/2014/main" val="1431459759"/>
                    </a:ext>
                  </a:extLst>
                </a:gridCol>
                <a:gridCol w="213329">
                  <a:extLst>
                    <a:ext uri="{9D8B030D-6E8A-4147-A177-3AD203B41FA5}">
                      <a16:colId xmlns:a16="http://schemas.microsoft.com/office/drawing/2014/main" val="2601690379"/>
                    </a:ext>
                  </a:extLst>
                </a:gridCol>
              </a:tblGrid>
              <a:tr h="252938">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55369918"/>
                  </a:ext>
                </a:extLst>
              </a:tr>
              <a:tr h="593401">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7.10.2017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Black" panose="020B0A040201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Black" panose="020B0A04020102020204" pitchFamily="34" charset="0"/>
                        </a:rPr>
                        <a:t>Fotbalový klub Bílina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82988201"/>
                  </a:ext>
                </a:extLst>
              </a:tr>
              <a:tr h="593401">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8.10.2017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Black" panose="020B0A04020102020204" pitchFamily="34" charset="0"/>
                        </a:rPr>
                        <a:t>Turnaj SK  Štětí A, SK Štětí B, FK Bechlín, SK 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Mladší přípravka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Okresní pohár</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85069919"/>
                  </a:ext>
                </a:extLst>
              </a:tr>
              <a:tr h="226440">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78249901"/>
                  </a:ext>
                </a:extLst>
              </a:tr>
              <a:tr h="593401">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14.10.2017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Black" panose="020B0A040201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Black" panose="020B0A04020102020204" pitchFamily="34" charset="0"/>
                        </a:rPr>
                        <a:t>FK Jiskra Velké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I.A třída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55102907"/>
                  </a:ext>
                </a:extLst>
              </a:tr>
              <a:tr h="593401">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15.10.2017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Black" panose="020B0A04020102020204" pitchFamily="34" charset="0"/>
                        </a:rPr>
                        <a:t>FK Junior Děčín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82315900"/>
                  </a:ext>
                </a:extLst>
              </a:tr>
              <a:tr h="226440">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7056938"/>
                  </a:ext>
                </a:extLst>
              </a:tr>
              <a:tr h="593401">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20.10.2017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cs-CZ" sz="800" b="1" i="0" u="none" strike="noStrike">
                          <a:solidFill>
                            <a:srgbClr val="000000"/>
                          </a:solidFill>
                          <a:effectLst/>
                          <a:latin typeface="Arial Black" panose="020B0A040201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cs-CZ" sz="1000" b="1" i="0" u="none" strike="noStrike" dirty="0">
                          <a:solidFill>
                            <a:srgbClr val="000000"/>
                          </a:solidFill>
                          <a:effectLst/>
                          <a:latin typeface="Arial Black" panose="020B0A04020102020204" pitchFamily="34" charset="0"/>
                        </a:rPr>
                        <a:t>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cs-CZ" sz="1000" b="1" i="0" u="none" strike="noStrike">
                          <a:solidFill>
                            <a:srgbClr val="000000"/>
                          </a:solidFill>
                          <a:effectLst/>
                          <a:latin typeface="Arial Black" panose="020B0A04020102020204" pitchFamily="34" charset="0"/>
                        </a:rPr>
                        <a:t>TJ Sokol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cs-CZ" sz="800" b="1" i="0" u="none" strike="noStrike">
                          <a:solidFill>
                            <a:srgbClr val="000000"/>
                          </a:solidFill>
                          <a:effectLst/>
                          <a:latin typeface="Arial Black" panose="020B0A04020102020204" pitchFamily="34" charset="0"/>
                        </a:rPr>
                        <a:t>Stará garda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cs-CZ" sz="800" b="1" i="0" u="none" strike="noStrike">
                          <a:solidFill>
                            <a:srgbClr val="000000"/>
                          </a:solidFill>
                          <a:effectLst/>
                          <a:latin typeface="Arial Black" panose="020B0A04020102020204"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35095760"/>
                  </a:ext>
                </a:extLst>
              </a:tr>
              <a:tr h="593401">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21.10.2017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Black" panose="020B0A040201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Black" panose="020B0A04020102020204" pitchFamily="34" charset="0"/>
                        </a:rPr>
                        <a:t>FK </a:t>
                      </a:r>
                      <a:r>
                        <a:rPr lang="cs-CZ" sz="1000" b="1" i="0" u="none" strike="noStrike" dirty="0" smtClean="0">
                          <a:solidFill>
                            <a:srgbClr val="000000"/>
                          </a:solidFill>
                          <a:effectLst/>
                          <a:latin typeface="Arial Black" panose="020B0A04020102020204" pitchFamily="34" charset="0"/>
                        </a:rPr>
                        <a:t>Litoměřicko </a:t>
                      </a:r>
                      <a:r>
                        <a:rPr lang="cs-CZ" sz="1000" b="1" i="0" u="none" strike="noStrike" dirty="0">
                          <a:solidFill>
                            <a:srgbClr val="000000"/>
                          </a:solidFill>
                          <a:effectLst/>
                          <a:latin typeface="Arial Black" panose="020B0A04020102020204" pitchFamily="34" charset="0"/>
                        </a:rPr>
                        <a:t>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effectLst/>
                          <a:latin typeface="Arial Black" panose="020B0A040201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52499425"/>
                  </a:ext>
                </a:extLst>
              </a:tr>
              <a:tr h="593401">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800" b="1" i="0" u="none" strike="noStrike">
                          <a:solidFill>
                            <a:srgbClr val="000000"/>
                          </a:solidFill>
                          <a:effectLst/>
                          <a:latin typeface="Arial Black" panose="020B0A04020102020204" pitchFamily="34" charset="0"/>
                        </a:rPr>
                        <a:t>22.10.2017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Black" panose="020B0A04020102020204" pitchFamily="34" charset="0"/>
                        </a:rPr>
                        <a:t>Turnaj - SK Štětí, TJ Sokol Hoštka, SK Liběšice,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Black" panose="020B0A04020102020204" pitchFamily="34" charset="0"/>
                        </a:rPr>
                        <a:t>Okresní pohár</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73407974"/>
                  </a:ext>
                </a:extLst>
              </a:tr>
              <a:tr h="252938">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0" i="0" u="none" strike="noStrike" dirty="0">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0764067"/>
                  </a:ext>
                </a:extLst>
              </a:tr>
            </a:tbl>
          </a:graphicData>
        </a:graphic>
      </p:graphicFrame>
      <p:sp>
        <p:nvSpPr>
          <p:cNvPr id="2" name="Obdélník 1"/>
          <p:cNvSpPr/>
          <p:nvPr/>
        </p:nvSpPr>
        <p:spPr>
          <a:xfrm>
            <a:off x="71984" y="507705"/>
            <a:ext cx="4464496" cy="3808735"/>
          </a:xfrm>
          <a:prstGeom prst="rect">
            <a:avLst/>
          </a:prstGeom>
          <a:ln w="38100">
            <a:solidFill>
              <a:srgbClr val="3333CC"/>
            </a:solidFill>
          </a:ln>
        </p:spPr>
        <p:txBody>
          <a:bodyPr wrap="square">
            <a:spAutoFit/>
          </a:bodyPr>
          <a:lstStyle/>
          <a:p>
            <a:pPr algn="just"/>
            <a:r>
              <a:rPr lang="cs-CZ" sz="1050" b="0" dirty="0" err="1">
                <a:latin typeface="Arial" panose="020B0604020202020204" pitchFamily="34" charset="0"/>
                <a:cs typeface="Arial" panose="020B0604020202020204" pitchFamily="34" charset="0"/>
              </a:rPr>
              <a:t>Suchitra</a:t>
            </a:r>
            <a:r>
              <a:rPr lang="cs-CZ" sz="1050" b="0" dirty="0">
                <a:latin typeface="Arial" panose="020B0604020202020204" pitchFamily="34" charset="0"/>
                <a:cs typeface="Arial" panose="020B0604020202020204" pitchFamily="34" charset="0"/>
              </a:rPr>
              <a:t> a míč vyrazit na roh. I další šanci měli hosté a opět to byl Mrkvica, kdo naší obraně zatopil a čisté konto museli hájit s vypětím všech sil. A do třetice šance hostů, kterou měl Hadrbolec, ale branku netrefil. V 59. minutě se schovalo sluníčko za stromy a naše obrana nepostřehla, že je volný Koblížek, který do prázdné branky snížil na 1:4. To jsme si ale nenechali líbit a odpověděli okamžitě. Minimálně polovinu zásluhy na brance Vály na 5:1 má </a:t>
            </a:r>
            <a:r>
              <a:rPr lang="cs-CZ" sz="1050" b="0" dirty="0" err="1">
                <a:latin typeface="Arial" panose="020B0604020202020204" pitchFamily="34" charset="0"/>
                <a:cs typeface="Arial" panose="020B0604020202020204" pitchFamily="34" charset="0"/>
              </a:rPr>
              <a:t>Kušpal</a:t>
            </a:r>
            <a:r>
              <a:rPr lang="cs-CZ" sz="1050" b="0" dirty="0">
                <a:latin typeface="Arial" panose="020B0604020202020204" pitchFamily="34" charset="0"/>
                <a:cs typeface="Arial" panose="020B0604020202020204" pitchFamily="34" charset="0"/>
              </a:rPr>
              <a:t>, který pláchnul po pravé straně a připravil mu míč ke skórování. Hosty to zlomilo a závěr zápasu už se hrál pod taktovkou naší staré gardy. Zakončení ala </a:t>
            </a:r>
            <a:r>
              <a:rPr lang="cs-CZ" sz="1050" b="0" dirty="0" err="1">
                <a:latin typeface="Arial" panose="020B0604020202020204" pitchFamily="34" charset="0"/>
                <a:cs typeface="Arial" panose="020B0604020202020204" pitchFamily="34" charset="0"/>
              </a:rPr>
              <a:t>Messi</a:t>
            </a:r>
            <a:r>
              <a:rPr lang="cs-CZ" sz="1050" b="0" dirty="0">
                <a:latin typeface="Arial" panose="020B0604020202020204" pitchFamily="34" charset="0"/>
                <a:cs typeface="Arial" panose="020B0604020202020204" pitchFamily="34" charset="0"/>
              </a:rPr>
              <a:t> Michalu </a:t>
            </a:r>
            <a:r>
              <a:rPr lang="cs-CZ" sz="1050" b="0" dirty="0" err="1">
                <a:latin typeface="Arial" panose="020B0604020202020204" pitchFamily="34" charset="0"/>
                <a:cs typeface="Arial" panose="020B0604020202020204" pitchFamily="34" charset="0"/>
              </a:rPr>
              <a:t>Hamšíkovi</a:t>
            </a:r>
            <a:r>
              <a:rPr lang="cs-CZ" sz="1050" b="0" dirty="0">
                <a:latin typeface="Arial" panose="020B0604020202020204" pitchFamily="34" charset="0"/>
                <a:cs typeface="Arial" panose="020B0604020202020204" pitchFamily="34" charset="0"/>
              </a:rPr>
              <a:t> ještě nevyšlo, ale 4 minuty před koncem se branky přeci jenom dočkal. Úlohu přihrávky na sebe vzal Vála a Michal už jen míč usměrnil kam bylo třeba. 6:1. Rozhozená obrana Bohušovic nestačila zareagovat ani na náš další útok a konečné vítězství 7:1 pečetil 3 minuty před koncem Lukáš Vacek.  Přesvědčivé vítězství nás se 6 body posunulo do středu tabulky. Za týden nás čekají Žitenice a to bude jiný oříšek. Ale proč ne. Naše vítězství proti bývalým ligistům se nečeká, ale zážitek to bude hezký, který si budeme dlouho pamatovat.</a:t>
            </a:r>
          </a:p>
          <a:p>
            <a:pPr algn="just"/>
            <a:r>
              <a:rPr lang="cs-CZ" sz="1050" b="0" u="sng" dirty="0">
                <a:latin typeface="Arial" panose="020B0604020202020204" pitchFamily="34" charset="0"/>
                <a:cs typeface="Arial" panose="020B0604020202020204" pitchFamily="34" charset="0"/>
              </a:rPr>
              <a:t>Branky: </a:t>
            </a:r>
            <a:r>
              <a:rPr lang="cs-CZ" sz="1050" b="0" dirty="0">
                <a:latin typeface="Arial" panose="020B0604020202020204" pitchFamily="34" charset="0"/>
                <a:cs typeface="Arial" panose="020B0604020202020204" pitchFamily="34" charset="0"/>
              </a:rPr>
              <a:t>Vála 3, Hamšík 2, </a:t>
            </a:r>
            <a:r>
              <a:rPr lang="cs-CZ" sz="1050" b="0" dirty="0" err="1">
                <a:latin typeface="Arial" panose="020B0604020202020204" pitchFamily="34" charset="0"/>
                <a:cs typeface="Arial" panose="020B0604020202020204" pitchFamily="34" charset="0"/>
              </a:rPr>
              <a:t>Kušpál</a:t>
            </a:r>
            <a:r>
              <a:rPr lang="cs-CZ" sz="1050" b="0" dirty="0">
                <a:latin typeface="Arial" panose="020B0604020202020204" pitchFamily="34" charset="0"/>
                <a:cs typeface="Arial" panose="020B0604020202020204" pitchFamily="34" charset="0"/>
              </a:rPr>
              <a:t> 1, Vacek 1</a:t>
            </a:r>
          </a:p>
          <a:p>
            <a:pPr algn="just"/>
            <a:r>
              <a:rPr lang="cs-CZ" sz="1050" b="0" u="sng" dirty="0">
                <a:latin typeface="Arial" panose="020B0604020202020204" pitchFamily="34" charset="0"/>
                <a:cs typeface="Arial" panose="020B0604020202020204" pitchFamily="34" charset="0"/>
              </a:rPr>
              <a:t>Sestava: </a:t>
            </a:r>
            <a:r>
              <a:rPr lang="cs-CZ" sz="1050" b="0" dirty="0" err="1">
                <a:latin typeface="Arial" panose="020B0604020202020204" pitchFamily="34" charset="0"/>
                <a:cs typeface="Arial" panose="020B0604020202020204" pitchFamily="34" charset="0"/>
              </a:rPr>
              <a:t>Suchitra</a:t>
            </a:r>
            <a:r>
              <a:rPr lang="cs-CZ" sz="1050" b="0" dirty="0">
                <a:latin typeface="Arial" panose="020B0604020202020204" pitchFamily="34" charset="0"/>
                <a:cs typeface="Arial" panose="020B0604020202020204" pitchFamily="34" charset="0"/>
              </a:rPr>
              <a:t>-Božík, </a:t>
            </a:r>
            <a:r>
              <a:rPr lang="cs-CZ" sz="1050" b="0" dirty="0" err="1">
                <a:latin typeface="Arial" panose="020B0604020202020204" pitchFamily="34" charset="0"/>
                <a:cs typeface="Arial" panose="020B0604020202020204" pitchFamily="34" charset="0"/>
              </a:rPr>
              <a:t>J.Čermák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Guzi</a:t>
            </a:r>
            <a:r>
              <a:rPr lang="cs-CZ" sz="1050" b="0" dirty="0">
                <a:latin typeface="Arial" panose="020B0604020202020204" pitchFamily="34" charset="0"/>
                <a:cs typeface="Arial" panose="020B0604020202020204" pitchFamily="34" charset="0"/>
              </a:rPr>
              <a:t>, Hamšík, Janata, Jerman, Jonák, </a:t>
            </a:r>
          </a:p>
          <a:p>
            <a:pPr algn="just"/>
            <a:r>
              <a:rPr lang="cs-CZ" sz="1050" b="0" dirty="0">
                <a:latin typeface="Arial" panose="020B0604020202020204" pitchFamily="34" charset="0"/>
                <a:cs typeface="Arial" panose="020B0604020202020204" pitchFamily="34" charset="0"/>
              </a:rPr>
              <a:t>                Kratochvíl, </a:t>
            </a:r>
            <a:r>
              <a:rPr lang="cs-CZ" sz="1050" b="0" dirty="0" err="1">
                <a:latin typeface="Arial" panose="020B0604020202020204" pitchFamily="34" charset="0"/>
                <a:cs typeface="Arial" panose="020B0604020202020204" pitchFamily="34" charset="0"/>
              </a:rPr>
              <a:t>Páviš</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Švejdar</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J.Tyle</a:t>
            </a:r>
            <a:r>
              <a:rPr lang="cs-CZ" sz="1050" b="0" dirty="0">
                <a:latin typeface="Arial" panose="020B0604020202020204" pitchFamily="34" charset="0"/>
                <a:cs typeface="Arial" panose="020B0604020202020204" pitchFamily="34" charset="0"/>
              </a:rPr>
              <a:t>, Vacek, </a:t>
            </a:r>
            <a:r>
              <a:rPr lang="cs-CZ" sz="1050" b="0" dirty="0" err="1">
                <a:latin typeface="Arial" panose="020B0604020202020204" pitchFamily="34" charset="0"/>
                <a:cs typeface="Arial" panose="020B0604020202020204" pitchFamily="34" charset="0"/>
              </a:rPr>
              <a:t>Kušpál</a:t>
            </a:r>
            <a:r>
              <a:rPr lang="cs-CZ" sz="1050" b="0" dirty="0">
                <a:latin typeface="Arial" panose="020B0604020202020204" pitchFamily="34" charset="0"/>
                <a:cs typeface="Arial" panose="020B0604020202020204" pitchFamily="34" charset="0"/>
              </a:rPr>
              <a:t>, Vála</a:t>
            </a:r>
          </a:p>
          <a:p>
            <a:pPr algn="just"/>
            <a:r>
              <a:rPr lang="cs-CZ" sz="1050" b="0" u="sng" dirty="0">
                <a:latin typeface="Arial" panose="020B0604020202020204" pitchFamily="34" charset="0"/>
                <a:cs typeface="Arial" panose="020B0604020202020204" pitchFamily="34" charset="0"/>
              </a:rPr>
              <a:t>Vedoucí: </a:t>
            </a:r>
            <a:r>
              <a:rPr lang="cs-CZ" sz="1050" b="0" dirty="0" err="1">
                <a:latin typeface="Arial" panose="020B0604020202020204" pitchFamily="34" charset="0"/>
                <a:cs typeface="Arial" panose="020B0604020202020204" pitchFamily="34" charset="0"/>
              </a:rPr>
              <a:t>M.Šťastný</a:t>
            </a:r>
            <a:endParaRPr lang="cs-CZ" sz="1050" b="0" dirty="0">
              <a:latin typeface="Arial" panose="020B0604020202020204" pitchFamily="34" charset="0"/>
              <a:cs typeface="Arial" panose="020B0604020202020204" pitchFamily="34" charset="0"/>
            </a:endParaRPr>
          </a:p>
          <a:p>
            <a:pPr algn="just"/>
            <a:r>
              <a:rPr lang="cs-CZ" sz="1050" b="0" u="sng" dirty="0">
                <a:latin typeface="Arial" panose="020B0604020202020204" pitchFamily="34" charset="0"/>
                <a:cs typeface="Arial" panose="020B0604020202020204" pitchFamily="34" charset="0"/>
              </a:rPr>
              <a:t>Rozhodčí</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P.Gabriel</a:t>
            </a:r>
            <a:endParaRPr lang="cs-CZ" sz="1050" b="0" dirty="0">
              <a:latin typeface="Arial" panose="020B0604020202020204" pitchFamily="34" charset="0"/>
              <a:cs typeface="Arial" panose="020B0604020202020204" pitchFamily="34" charset="0"/>
            </a:endParaRPr>
          </a:p>
        </p:txBody>
      </p:sp>
      <p:sp>
        <p:nvSpPr>
          <p:cNvPr id="3" name="TextovéPole 2"/>
          <p:cNvSpPr txBox="1"/>
          <p:nvPr/>
        </p:nvSpPr>
        <p:spPr>
          <a:xfrm>
            <a:off x="71984" y="91108"/>
            <a:ext cx="4464496" cy="307777"/>
          </a:xfrm>
          <a:prstGeom prst="rect">
            <a:avLst/>
          </a:prstGeom>
          <a:solidFill>
            <a:srgbClr val="FFFF66"/>
          </a:solidFill>
        </p:spPr>
        <p:txBody>
          <a:bodyPr wrap="square" rtlCol="0">
            <a:spAutoFit/>
          </a:bodyPr>
          <a:lstStyle/>
          <a:p>
            <a:pPr algn="ctr"/>
            <a:r>
              <a:rPr lang="cs-CZ" sz="1400" dirty="0" smtClean="0">
                <a:latin typeface="Bookman Old Style" pitchFamily="18" charset="0"/>
              </a:rPr>
              <a:t>Sepap Štětí – Slavoj Bohušovice 29.9.2017</a:t>
            </a:r>
          </a:p>
        </p:txBody>
      </p:sp>
      <p:pic>
        <p:nvPicPr>
          <p:cNvPr id="6" name="Obrázek 5"/>
          <p:cNvPicPr>
            <a:picLocks noChangeAspect="1"/>
          </p:cNvPicPr>
          <p:nvPr/>
        </p:nvPicPr>
        <p:blipFill>
          <a:blip r:embed="rId165"/>
          <a:stretch>
            <a:fillRect/>
          </a:stretch>
        </p:blipFill>
        <p:spPr>
          <a:xfrm>
            <a:off x="720056" y="4519844"/>
            <a:ext cx="2931817" cy="2196000"/>
          </a:xfrm>
          <a:prstGeom prst="rect">
            <a:avLst/>
          </a:prstGeom>
          <a:ln w="63500">
            <a:solidFill>
              <a:schemeClr val="accent1">
                <a:lumMod val="75000"/>
              </a:schemeClr>
            </a:solidFill>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2" name="TextovéPole 1"/>
          <p:cNvSpPr txBox="1"/>
          <p:nvPr/>
        </p:nvSpPr>
        <p:spPr>
          <a:xfrm>
            <a:off x="143992" y="1027212"/>
            <a:ext cx="1872208" cy="307777"/>
          </a:xfrm>
          <a:prstGeom prst="rect">
            <a:avLst/>
          </a:prstGeom>
          <a:noFill/>
        </p:spPr>
        <p:txBody>
          <a:bodyPr wrap="square" rtlCol="0">
            <a:spAutoFit/>
          </a:bodyPr>
          <a:lstStyle/>
          <a:p>
            <a:pPr algn="just"/>
            <a:endParaRPr lang="cs-CZ" sz="1400" b="0" dirty="0" smtClean="0">
              <a:latin typeface="Arial" panose="020B0604020202020204" pitchFamily="34" charset="0"/>
              <a:cs typeface="Arial" panose="020B0604020202020204" pitchFamily="34"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377645346"/>
              </p:ext>
            </p:extLst>
          </p:nvPr>
        </p:nvGraphicFramePr>
        <p:xfrm>
          <a:off x="143992" y="1603277"/>
          <a:ext cx="4657510" cy="5040559"/>
        </p:xfrm>
        <a:graphic>
          <a:graphicData uri="http://schemas.openxmlformats.org/drawingml/2006/table">
            <a:tbl>
              <a:tblPr/>
              <a:tblGrid>
                <a:gridCol w="792013">
                  <a:extLst>
                    <a:ext uri="{9D8B030D-6E8A-4147-A177-3AD203B41FA5}">
                      <a16:colId xmlns:a16="http://schemas.microsoft.com/office/drawing/2014/main" val="3929013982"/>
                    </a:ext>
                  </a:extLst>
                </a:gridCol>
                <a:gridCol w="598935">
                  <a:extLst>
                    <a:ext uri="{9D8B030D-6E8A-4147-A177-3AD203B41FA5}">
                      <a16:colId xmlns:a16="http://schemas.microsoft.com/office/drawing/2014/main" val="2350815073"/>
                    </a:ext>
                  </a:extLst>
                </a:gridCol>
                <a:gridCol w="583174">
                  <a:extLst>
                    <a:ext uri="{9D8B030D-6E8A-4147-A177-3AD203B41FA5}">
                      <a16:colId xmlns:a16="http://schemas.microsoft.com/office/drawing/2014/main" val="58347354"/>
                    </a:ext>
                  </a:extLst>
                </a:gridCol>
                <a:gridCol w="835357">
                  <a:extLst>
                    <a:ext uri="{9D8B030D-6E8A-4147-A177-3AD203B41FA5}">
                      <a16:colId xmlns:a16="http://schemas.microsoft.com/office/drawing/2014/main" val="193647841"/>
                    </a:ext>
                  </a:extLst>
                </a:gridCol>
                <a:gridCol w="886582">
                  <a:extLst>
                    <a:ext uri="{9D8B030D-6E8A-4147-A177-3AD203B41FA5}">
                      <a16:colId xmlns:a16="http://schemas.microsoft.com/office/drawing/2014/main" val="67996175"/>
                    </a:ext>
                  </a:extLst>
                </a:gridCol>
                <a:gridCol w="961449">
                  <a:extLst>
                    <a:ext uri="{9D8B030D-6E8A-4147-A177-3AD203B41FA5}">
                      <a16:colId xmlns:a16="http://schemas.microsoft.com/office/drawing/2014/main" val="2578463012"/>
                    </a:ext>
                  </a:extLst>
                </a:gridCol>
              </a:tblGrid>
              <a:tr h="482303">
                <a:tc>
                  <a:txBody>
                    <a:bodyPr/>
                    <a:lstStyle/>
                    <a:p>
                      <a:pPr algn="ctr" fontAlgn="ctr"/>
                      <a:r>
                        <a:rPr lang="cs-CZ" sz="1100" b="1" i="0" u="none" strike="noStrike" dirty="0">
                          <a:solidFill>
                            <a:srgbClr val="FF0000"/>
                          </a:solidFill>
                          <a:effectLst/>
                          <a:latin typeface="Arial" panose="020B0604020202020204" pitchFamily="34" charset="0"/>
                        </a:rPr>
                        <a:t>6.10.2017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TJ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FF0000"/>
                          </a:solidFill>
                          <a:effectLst/>
                          <a:latin typeface="Arial" panose="020B0604020202020204" pitchFamily="34" charset="0"/>
                        </a:rPr>
                        <a:t>Stará garda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3652986112"/>
                  </a:ext>
                </a:extLst>
              </a:tr>
              <a:tr h="482303">
                <a:tc>
                  <a:txBody>
                    <a:bodyPr/>
                    <a:lstStyle/>
                    <a:p>
                      <a:pPr algn="ctr" fontAlgn="ctr"/>
                      <a:r>
                        <a:rPr lang="cs-CZ" sz="1100" b="1" i="0" u="none" strike="noStrike">
                          <a:solidFill>
                            <a:srgbClr val="FF0000"/>
                          </a:solidFill>
                          <a:effectLst/>
                          <a:latin typeface="Arial" panose="020B0604020202020204" pitchFamily="34" charset="0"/>
                        </a:rPr>
                        <a:t>7.10.2017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FF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smtClean="0">
                          <a:solidFill>
                            <a:srgbClr val="FF0000"/>
                          </a:solidFill>
                          <a:effectLst/>
                          <a:latin typeface="Arial" panose="020B0604020202020204" pitchFamily="34" charset="0"/>
                        </a:rPr>
                        <a:t>17:00</a:t>
                      </a:r>
                      <a:endParaRPr lang="cs-CZ" sz="1100" b="1" i="0"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FF0000"/>
                          </a:solidFill>
                          <a:effectLst/>
                          <a:latin typeface="Arial" panose="020B0604020202020204" pitchFamily="34" charset="0"/>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689687158"/>
                  </a:ext>
                </a:extLst>
              </a:tr>
              <a:tr h="482303">
                <a:tc>
                  <a:txBody>
                    <a:bodyPr/>
                    <a:lstStyle/>
                    <a:p>
                      <a:pPr algn="ctr" fontAlgn="ctr"/>
                      <a:r>
                        <a:rPr lang="cs-CZ" sz="1100" b="1" i="0" u="none" strike="noStrike">
                          <a:solidFill>
                            <a:srgbClr val="FF0000"/>
                          </a:solidFill>
                          <a:effectLst/>
                          <a:latin typeface="Arial" panose="020B0604020202020204" pitchFamily="34" charset="0"/>
                        </a:rPr>
                        <a:t>7.10.2017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FF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FF0000"/>
                          </a:solidFill>
                          <a:effectLst/>
                          <a:latin typeface="Arial" panose="020B0604020202020204" pitchFamily="34" charset="0"/>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a:solidFill>
                            <a:srgbClr val="FF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73421027"/>
                  </a:ext>
                </a:extLst>
              </a:tr>
              <a:tr h="873418">
                <a:tc>
                  <a:txBody>
                    <a:bodyPr/>
                    <a:lstStyle/>
                    <a:p>
                      <a:pPr algn="ctr" fontAlgn="ctr"/>
                      <a:r>
                        <a:rPr lang="cs-CZ" sz="1100" b="1" i="0" u="none" strike="noStrike" dirty="0">
                          <a:solidFill>
                            <a:srgbClr val="FF0000"/>
                          </a:solidFill>
                          <a:effectLst/>
                          <a:latin typeface="Arial" panose="020B0604020202020204" pitchFamily="34" charset="0"/>
                        </a:rPr>
                        <a:t>8.10.2017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FF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FF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gridSpan="2">
                  <a:txBody>
                    <a:bodyPr/>
                    <a:lstStyle/>
                    <a:p>
                      <a:pPr algn="ctr" fontAlgn="ctr"/>
                      <a:r>
                        <a:rPr lang="cs-CZ" sz="1100" b="1" i="0" u="none" strike="noStrike" dirty="0">
                          <a:solidFill>
                            <a:srgbClr val="FF0000"/>
                          </a:solidFill>
                          <a:effectLst/>
                          <a:latin typeface="Arial" panose="020B0604020202020204" pitchFamily="34" charset="0"/>
                        </a:rPr>
                        <a:t>Turnaj v Hoštce SK Štětí, TJ Sokol Hoštka, SK Liběšice,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a:txBody>
                    <a:bodyPr/>
                    <a:lstStyle/>
                    <a:p>
                      <a:pPr algn="ctr" fontAlgn="ctr"/>
                      <a:r>
                        <a:rPr lang="cs-CZ" sz="1100" b="1" i="0" u="none" strike="noStrike" dirty="0">
                          <a:solidFill>
                            <a:srgbClr val="FF0000"/>
                          </a:solidFill>
                          <a:effectLst/>
                          <a:latin typeface="Arial" panose="020B0604020202020204" pitchFamily="34" charset="0"/>
                        </a:rPr>
                        <a:t>Starší přípravka-pohár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232762493"/>
                  </a:ext>
                </a:extLst>
              </a:tr>
              <a:tr h="482303">
                <a:tc>
                  <a:txBody>
                    <a:bodyPr/>
                    <a:lstStyle/>
                    <a:p>
                      <a:pPr algn="ctr" fontAlgn="ctr"/>
                      <a:r>
                        <a:rPr lang="cs-CZ" sz="1100" b="1" i="0" u="none" strike="noStrike">
                          <a:solidFill>
                            <a:srgbClr val="000099"/>
                          </a:solidFill>
                          <a:effectLst/>
                          <a:latin typeface="Arial" panose="020B0604020202020204" pitchFamily="34" charset="0"/>
                        </a:rPr>
                        <a:t>13.10.2017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99"/>
                          </a:solidFill>
                          <a:effectLst/>
                          <a:latin typeface="Arial" panose="020B0604020202020204" pitchFamily="34" charset="0"/>
                        </a:rPr>
                        <a:t>Sokol </a:t>
                      </a:r>
                      <a:r>
                        <a:rPr lang="cs-CZ" sz="1100" b="1" i="0" u="none" strike="noStrike" dirty="0" err="1">
                          <a:solidFill>
                            <a:srgbClr val="000099"/>
                          </a:solidFill>
                          <a:effectLst/>
                          <a:latin typeface="Arial" panose="020B0604020202020204" pitchFamily="34" charset="0"/>
                        </a:rPr>
                        <a:t>Pokratice</a:t>
                      </a:r>
                      <a:endParaRPr lang="cs-CZ" sz="1100" b="1" i="0" u="none" strike="noStrike" dirty="0">
                        <a:solidFill>
                          <a:srgbClr val="000099"/>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99"/>
                          </a:solidFill>
                          <a:effectLst/>
                          <a:latin typeface="Arial" panose="020B0604020202020204" pitchFamily="34" charset="0"/>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Stará garda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56388453"/>
                  </a:ext>
                </a:extLst>
              </a:tr>
              <a:tr h="877813">
                <a:tc>
                  <a:txBody>
                    <a:bodyPr/>
                    <a:lstStyle/>
                    <a:p>
                      <a:pPr algn="ctr" fontAlgn="ctr"/>
                      <a:r>
                        <a:rPr lang="cs-CZ" sz="1100" b="1" i="0" u="none" strike="noStrike">
                          <a:solidFill>
                            <a:srgbClr val="000099"/>
                          </a:solidFill>
                          <a:effectLst/>
                          <a:latin typeface="Arial" panose="020B0604020202020204" pitchFamily="34" charset="0"/>
                        </a:rPr>
                        <a:t>14.10.2017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100" b="1" i="0" u="none" strike="noStrike" dirty="0">
                          <a:solidFill>
                            <a:srgbClr val="000099"/>
                          </a:solidFill>
                          <a:effectLst/>
                          <a:latin typeface="Arial" panose="020B0604020202020204" pitchFamily="34" charset="0"/>
                        </a:rPr>
                        <a:t>Turnaj v Lukavci SK  Štětí A, SK Štětí B, FK Bechlín, SK 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100" b="1" i="0" u="none" strike="noStrike" dirty="0">
                          <a:solidFill>
                            <a:srgbClr val="000099"/>
                          </a:solidFill>
                          <a:effectLst/>
                          <a:latin typeface="Arial" panose="020B0604020202020204" pitchFamily="34" charset="0"/>
                        </a:rPr>
                        <a:t>Mladší přípravka -pohár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285974040"/>
                  </a:ext>
                </a:extLst>
              </a:tr>
              <a:tr h="482303">
                <a:tc>
                  <a:txBody>
                    <a:bodyPr/>
                    <a:lstStyle/>
                    <a:p>
                      <a:pPr algn="ctr" fontAlgn="ctr"/>
                      <a:r>
                        <a:rPr lang="cs-CZ" sz="1100" b="1" i="0" u="none" strike="noStrike">
                          <a:solidFill>
                            <a:srgbClr val="000099"/>
                          </a:solidFill>
                          <a:effectLst/>
                          <a:latin typeface="Arial" panose="020B0604020202020204" pitchFamily="34" charset="0"/>
                        </a:rPr>
                        <a:t>14.10.2017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SK Brná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99"/>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11442708"/>
                  </a:ext>
                </a:extLst>
              </a:tr>
              <a:tr h="877813">
                <a:tc>
                  <a:txBody>
                    <a:bodyPr/>
                    <a:lstStyle/>
                    <a:p>
                      <a:pPr algn="ctr" fontAlgn="ctr"/>
                      <a:r>
                        <a:rPr lang="cs-CZ" sz="1100" b="1" i="0" u="none" strike="noStrike">
                          <a:solidFill>
                            <a:srgbClr val="000099"/>
                          </a:solidFill>
                          <a:effectLst/>
                          <a:latin typeface="Arial" panose="020B0604020202020204" pitchFamily="34" charset="0"/>
                        </a:rPr>
                        <a:t>15.10.2017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99"/>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100" b="1" i="0" u="none" strike="noStrike" dirty="0">
                          <a:solidFill>
                            <a:srgbClr val="000099"/>
                          </a:solidFill>
                          <a:effectLst/>
                          <a:latin typeface="Arial" panose="020B0604020202020204" pitchFamily="34" charset="0"/>
                        </a:rPr>
                        <a:t>Turnaj v Travčicích SK Štětí, TJ Sokol Hoštka, SK Liběšice,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100" b="1" i="0" u="none" strike="noStrike" dirty="0">
                          <a:solidFill>
                            <a:srgbClr val="000099"/>
                          </a:solidFill>
                          <a:effectLst/>
                          <a:latin typeface="Arial" panose="020B0604020202020204" pitchFamily="34" charset="0"/>
                        </a:rPr>
                        <a:t>Starší přípravka-pohár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576800960"/>
                  </a:ext>
                </a:extLst>
              </a:tr>
            </a:tbl>
          </a:graphicData>
        </a:graphic>
      </p:graphicFrame>
      <p:sp>
        <p:nvSpPr>
          <p:cNvPr id="8" name="TextovéPole 7"/>
          <p:cNvSpPr txBox="1"/>
          <p:nvPr/>
        </p:nvSpPr>
        <p:spPr>
          <a:xfrm>
            <a:off x="136369" y="136465"/>
            <a:ext cx="4665134" cy="1384995"/>
          </a:xfrm>
          <a:prstGeom prst="rect">
            <a:avLst/>
          </a:prstGeom>
          <a:blipFill>
            <a:blip r:embed="rId75"/>
            <a:tile tx="0" ty="0" sx="100000" sy="100000" flip="none" algn="tl"/>
          </a:blipFill>
          <a:ln w="41275">
            <a:solidFill>
              <a:srgbClr val="3333CC"/>
            </a:solidFill>
            <a:prstDash val="sysDash"/>
          </a:ln>
        </p:spPr>
        <p:txBody>
          <a:bodyPr wrap="square" rtlCol="0">
            <a:spAutoFit/>
          </a:bodyPr>
          <a:lstStyle/>
          <a:p>
            <a:pPr algn="ctr"/>
            <a:r>
              <a:rPr lang="cs-CZ" sz="2800" dirty="0" smtClean="0">
                <a:solidFill>
                  <a:srgbClr val="FF5050"/>
                </a:solidFill>
                <a:latin typeface="Bookman Old Style" pitchFamily="18" charset="0"/>
              </a:rPr>
              <a:t>Utkání na hřištích soupeřů o tomto a v příštím týdnu</a:t>
            </a:r>
            <a:endParaRPr lang="cs-CZ" sz="3000" dirty="0" smtClean="0">
              <a:solidFill>
                <a:srgbClr val="FF5050"/>
              </a:solidFill>
              <a:latin typeface="Bookman Old Style" pitchFamily="18" charset="0"/>
            </a:endParaRPr>
          </a:p>
        </p:txBody>
      </p:sp>
      <p:sp>
        <p:nvSpPr>
          <p:cNvPr id="84" name="TextovéPole 83"/>
          <p:cNvSpPr txBox="1"/>
          <p:nvPr/>
        </p:nvSpPr>
        <p:spPr>
          <a:xfrm>
            <a:off x="6149068" y="427047"/>
            <a:ext cx="3528392" cy="1785104"/>
          </a:xfrm>
          <a:prstGeom prst="rect">
            <a:avLst/>
          </a:prstGeom>
          <a:gradFill>
            <a:gsLst>
              <a:gs pos="0">
                <a:srgbClr val="37DD53"/>
              </a:gs>
              <a:gs pos="74000">
                <a:srgbClr val="FFFF00"/>
              </a:gs>
              <a:gs pos="83000">
                <a:schemeClr val="accent1">
                  <a:lumMod val="45000"/>
                  <a:lumOff val="55000"/>
                </a:schemeClr>
              </a:gs>
              <a:gs pos="100000">
                <a:schemeClr val="accent1">
                  <a:lumMod val="30000"/>
                  <a:lumOff val="70000"/>
                </a:schemeClr>
              </a:gs>
            </a:gsLst>
            <a:lin ang="5400000" scaled="1"/>
          </a:gradFill>
          <a:ln w="98425">
            <a:solidFill>
              <a:schemeClr val="bg1"/>
            </a:solidFill>
          </a:ln>
          <a:effectLst>
            <a:glow rad="508000">
              <a:srgbClr val="FFFF00"/>
            </a:glow>
            <a:outerShdw blurRad="50800" dist="292100" dir="10800000" algn="r" rotWithShape="0">
              <a:srgbClr val="FF0066">
                <a:alpha val="40000"/>
              </a:srgbClr>
            </a:outerShdw>
          </a:effectLst>
          <a:scene3d>
            <a:camera prst="orthographicFront"/>
            <a:lightRig rig="threePt" dir="t"/>
          </a:scene3d>
          <a:sp3d extrusionH="88900" contourW="95250">
            <a:bevelT w="44450"/>
          </a:sp3d>
        </p:spPr>
        <p:txBody>
          <a:bodyPr wrap="square" rtlCol="0">
            <a:spAutoFit/>
          </a:bodyPr>
          <a:lstStyle/>
          <a:p>
            <a:pPr algn="ctr"/>
            <a:r>
              <a:rPr lang="cs-CZ" sz="1800" b="1" i="1" dirty="0" smtClean="0">
                <a:ln>
                  <a:solidFill>
                    <a:srgbClr val="FF0066"/>
                  </a:solidFill>
                </a:ln>
                <a:solidFill>
                  <a:schemeClr val="accent6">
                    <a:lumMod val="50000"/>
                  </a:schemeClr>
                </a:solidFill>
                <a:effectLst>
                  <a:outerShdw blurRad="38100" dist="38100" dir="2700000" algn="tl">
                    <a:srgbClr val="000000">
                      <a:alpha val="43137"/>
                    </a:srgbClr>
                  </a:outerShdw>
                </a:effectLst>
                <a:latin typeface="Baskerville Old Face" panose="02020602080505020303" pitchFamily="18" charset="0"/>
              </a:rPr>
              <a:t>Stará garda hrála konečně doma a pěkně si zastřílela</a:t>
            </a:r>
          </a:p>
          <a:p>
            <a:pPr algn="ctr"/>
            <a:r>
              <a:rPr lang="cs-CZ" sz="1800" b="1" i="1" dirty="0" smtClean="0">
                <a:ln>
                  <a:solidFill>
                    <a:srgbClr val="FF0066"/>
                  </a:solidFill>
                </a:ln>
                <a:solidFill>
                  <a:schemeClr val="accent6">
                    <a:lumMod val="50000"/>
                  </a:schemeClr>
                </a:solidFill>
                <a:effectLst>
                  <a:outerShdw blurRad="38100" dist="38100" dir="2700000" algn="tl">
                    <a:srgbClr val="000000">
                      <a:alpha val="43137"/>
                    </a:srgbClr>
                  </a:outerShdw>
                </a:effectLst>
                <a:latin typeface="Baskerville Old Face" panose="02020602080505020303" pitchFamily="18" charset="0"/>
              </a:rPr>
              <a:t> </a:t>
            </a:r>
            <a:r>
              <a:rPr lang="cs-CZ" sz="2000" b="1" dirty="0" smtClean="0">
                <a:ln w="57150">
                  <a:noFill/>
                </a:ln>
                <a:solidFill>
                  <a:srgbClr val="0000CC"/>
                </a:solidFill>
                <a:effectLst>
                  <a:outerShdw blurRad="38100" dist="38100" dir="2700000" algn="tl">
                    <a:srgbClr val="000000">
                      <a:alpha val="43137"/>
                    </a:srgbClr>
                  </a:outerShdw>
                </a:effectLst>
                <a:latin typeface="Arial Black" panose="020B0A04020102020204" pitchFamily="34" charset="0"/>
              </a:rPr>
              <a:t>Sepap Štětí</a:t>
            </a:r>
          </a:p>
          <a:p>
            <a:pPr algn="ctr"/>
            <a:r>
              <a:rPr lang="cs-CZ" sz="2000" b="1" dirty="0" smtClean="0">
                <a:ln w="57150">
                  <a:noFill/>
                </a:ln>
                <a:solidFill>
                  <a:srgbClr val="0000CC"/>
                </a:solidFill>
                <a:effectLst>
                  <a:outerShdw blurRad="38100" dist="38100" dir="2700000" algn="tl">
                    <a:srgbClr val="000000">
                      <a:alpha val="43137"/>
                    </a:srgbClr>
                  </a:outerShdw>
                </a:effectLst>
                <a:latin typeface="Arial Black" panose="020B0A04020102020204" pitchFamily="34" charset="0"/>
              </a:rPr>
              <a:t>Slavoj Bohušovice</a:t>
            </a:r>
          </a:p>
          <a:p>
            <a:pPr algn="ctr"/>
            <a:r>
              <a:rPr lang="cs-CZ" sz="2000" dirty="0" smtClean="0">
                <a:ln w="57150">
                  <a:noFill/>
                </a:ln>
                <a:solidFill>
                  <a:srgbClr val="0000CC"/>
                </a:solidFill>
                <a:effectLst>
                  <a:outerShdw blurRad="38100" dist="38100" dir="2700000" algn="tl">
                    <a:srgbClr val="000000">
                      <a:alpha val="43137"/>
                    </a:srgbClr>
                  </a:outerShdw>
                </a:effectLst>
                <a:latin typeface="Arial Black" panose="020B0A04020102020204" pitchFamily="34" charset="0"/>
              </a:rPr>
              <a:t>7:1(4:0</a:t>
            </a:r>
            <a:endParaRPr lang="cs-CZ" sz="2000" b="1" dirty="0" smtClean="0">
              <a:ln w="57150">
                <a:noFill/>
              </a:ln>
              <a:solidFill>
                <a:srgbClr val="0000CC"/>
              </a:solidFill>
              <a:effectLst>
                <a:outerShdw blurRad="38100" dist="38100" dir="2700000" algn="tl">
                  <a:srgbClr val="000000">
                    <a:alpha val="43137"/>
                  </a:srgbClr>
                </a:outerShdw>
              </a:effectLst>
              <a:latin typeface="Arial Black" panose="020B0A04020102020204" pitchFamily="34" charset="0"/>
            </a:endParaRPr>
          </a:p>
          <a:p>
            <a:pPr algn="ctr"/>
            <a:r>
              <a:rPr lang="cs-CZ" sz="1400" b="1" dirty="0" smtClean="0">
                <a:ln w="57150">
                  <a:noFill/>
                </a:ln>
                <a:solidFill>
                  <a:srgbClr val="0000CC"/>
                </a:solidFill>
                <a:effectLst>
                  <a:outerShdw blurRad="38100" dist="38100" dir="2700000" algn="tl">
                    <a:srgbClr val="000000">
                      <a:alpha val="43137"/>
                    </a:srgbClr>
                  </a:outerShdw>
                </a:effectLst>
                <a:latin typeface="Arial Black" panose="020B0A04020102020204" pitchFamily="34" charset="0"/>
              </a:rPr>
              <a:t>pátek 29.9.2017 </a:t>
            </a:r>
            <a:endParaRPr lang="cs-CZ" sz="1400" b="1" dirty="0">
              <a:ln w="57150">
                <a:noFill/>
              </a:ln>
              <a:solidFill>
                <a:srgbClr val="0000CC"/>
              </a:solidFill>
              <a:effectLst>
                <a:outerShdw blurRad="38100" dist="38100" dir="2700000" algn="tl">
                  <a:srgbClr val="000000">
                    <a:alpha val="43137"/>
                  </a:srgbClr>
                </a:outerShdw>
              </a:effectLst>
              <a:latin typeface="Arial Black" panose="020B0A04020102020204" pitchFamily="34" charset="0"/>
            </a:endParaRPr>
          </a:p>
        </p:txBody>
      </p:sp>
      <p:sp>
        <p:nvSpPr>
          <p:cNvPr id="3" name="Obdélník 2"/>
          <p:cNvSpPr/>
          <p:nvPr/>
        </p:nvSpPr>
        <p:spPr>
          <a:xfrm>
            <a:off x="5538957" y="2755404"/>
            <a:ext cx="4398123" cy="4093428"/>
          </a:xfrm>
          <a:prstGeom prst="rect">
            <a:avLst/>
          </a:prstGeom>
        </p:spPr>
        <p:txBody>
          <a:bodyPr wrap="square">
            <a:spAutoFit/>
          </a:bodyPr>
          <a:lstStyle/>
          <a:p>
            <a:pPr algn="just"/>
            <a:r>
              <a:rPr lang="cs-CZ" sz="1000" b="0" dirty="0">
                <a:latin typeface="Arial" panose="020B0604020202020204" pitchFamily="34" charset="0"/>
                <a:cs typeface="Arial" panose="020B0604020202020204" pitchFamily="34" charset="0"/>
              </a:rPr>
              <a:t>V minulém kole dala stará garda zapomenout na nulovou střeleckou impotenci z Hoštky a proti Litoměřicku se rozstřílela. Že má na kopačkách tu správnou střeleckou mušku chtěla ukázat i v prvním letošním domácím zápase. Hned ve 4. minutě už také Vála pálil ostrými náboji, ale břevno jeho ráně odolalo. V dalším průběhu utkání jsme se usadili na polovině hostů a snažili se zdolat bránící hradbu těl. Někdy soupeř odolával i za cenu faulu a nejvíce to pocítil </a:t>
            </a:r>
            <a:r>
              <a:rPr lang="cs-CZ" sz="1000" b="0" dirty="0" err="1">
                <a:latin typeface="Arial" panose="020B0604020202020204" pitchFamily="34" charset="0"/>
                <a:cs typeface="Arial" panose="020B0604020202020204" pitchFamily="34" charset="0"/>
              </a:rPr>
              <a:t>Kušpál</a:t>
            </a:r>
            <a:r>
              <a:rPr lang="cs-CZ" sz="1000" b="0" dirty="0">
                <a:latin typeface="Arial" panose="020B0604020202020204" pitchFamily="34" charset="0"/>
                <a:cs typeface="Arial" panose="020B0604020202020204" pitchFamily="34" charset="0"/>
              </a:rPr>
              <a:t>, který po nešetrném zákroku své tělo zvedal těžce. Jako myška zaběhl mezi 2 obránce Miloš Vála a s lehkostí dvacetiletého mladíka si obhodil i brankáře a pak už jen poslal míč do branky na 1:0. I v dalších několika minutách byl ústřední postavou na hřišti Vála. Nejprve z několika metrů ušetřil brankáře, když se trefil přímo do něj. I s úroky mu to ale vrátil  v 18. minutě, když ho potrestal za neudržení míče a zvýšil na 2:0. 27. minuta patřila dnešnímu oslavenci, co se svátku týče Michalu </a:t>
            </a:r>
            <a:r>
              <a:rPr lang="cs-CZ" sz="1000" b="0" dirty="0" err="1">
                <a:latin typeface="Arial" panose="020B0604020202020204" pitchFamily="34" charset="0"/>
                <a:cs typeface="Arial" panose="020B0604020202020204" pitchFamily="34" charset="0"/>
              </a:rPr>
              <a:t>Hamšíkovi</a:t>
            </a:r>
            <a:r>
              <a:rPr lang="cs-CZ" sz="1000" b="0" dirty="0">
                <a:latin typeface="Arial" panose="020B0604020202020204" pitchFamily="34" charset="0"/>
                <a:cs typeface="Arial" panose="020B0604020202020204" pitchFamily="34" charset="0"/>
              </a:rPr>
              <a:t>, kterého hostující obrana nechala a ten po centru prapodivnou hlavičkou zvýšil už na 3:0. Hosté se v těchto minutách drželi jen horko těžko nad vodou a ve hře dopředu byli zcela neškodní.  To navštívenka domácího </a:t>
            </a:r>
            <a:r>
              <a:rPr lang="cs-CZ" sz="1000" b="0" dirty="0" err="1">
                <a:latin typeface="Arial" panose="020B0604020202020204" pitchFamily="34" charset="0"/>
                <a:cs typeface="Arial" panose="020B0604020202020204" pitchFamily="34" charset="0"/>
              </a:rPr>
              <a:t>Kušpála</a:t>
            </a:r>
            <a:r>
              <a:rPr lang="cs-CZ" sz="1000" b="0" dirty="0">
                <a:latin typeface="Arial" panose="020B0604020202020204" pitchFamily="34" charset="0"/>
                <a:cs typeface="Arial" panose="020B0604020202020204" pitchFamily="34" charset="0"/>
              </a:rPr>
              <a:t> z dobrých 25 metrů měla krásné provedení. Trefil břevno a ještě teď zvoní hostujícímu brankáři </a:t>
            </a:r>
            <a:r>
              <a:rPr lang="cs-CZ" sz="1000" b="0" dirty="0" err="1">
                <a:latin typeface="Arial" panose="020B0604020202020204" pitchFamily="34" charset="0"/>
                <a:cs typeface="Arial" panose="020B0604020202020204" pitchFamily="34" charset="0"/>
              </a:rPr>
              <a:t>Jirkalovi</a:t>
            </a:r>
            <a:r>
              <a:rPr lang="cs-CZ" sz="1000" b="0" dirty="0">
                <a:latin typeface="Arial" panose="020B0604020202020204" pitchFamily="34" charset="0"/>
                <a:cs typeface="Arial" panose="020B0604020202020204" pitchFamily="34" charset="0"/>
              </a:rPr>
              <a:t> v uších. Ve 34. minutě se dostal k míči i brankář Štětí Jan </a:t>
            </a:r>
            <a:r>
              <a:rPr lang="cs-CZ" sz="1000" b="0" dirty="0" err="1">
                <a:latin typeface="Arial" panose="020B0604020202020204" pitchFamily="34" charset="0"/>
                <a:cs typeface="Arial" panose="020B0604020202020204" pitchFamily="34" charset="0"/>
              </a:rPr>
              <a:t>Suchitra</a:t>
            </a:r>
            <a:r>
              <a:rPr lang="cs-CZ" sz="1000" b="0" dirty="0">
                <a:latin typeface="Arial" panose="020B0604020202020204" pitchFamily="34" charset="0"/>
                <a:cs typeface="Arial" panose="020B0604020202020204" pitchFamily="34" charset="0"/>
              </a:rPr>
              <a:t>, ale bylo to jen takové malé seznámení. Na ukazateli naskočila 34. minutě když se řítil sám na brankáře </a:t>
            </a:r>
            <a:r>
              <a:rPr lang="cs-CZ" sz="1000" b="0" dirty="0" err="1">
                <a:latin typeface="Arial" panose="020B0604020202020204" pitchFamily="34" charset="0"/>
                <a:cs typeface="Arial" panose="020B0604020202020204" pitchFamily="34" charset="0"/>
              </a:rPr>
              <a:t>Kušpál</a:t>
            </a:r>
            <a:r>
              <a:rPr lang="cs-CZ" sz="1000" b="0" dirty="0">
                <a:latin typeface="Arial" panose="020B0604020202020204" pitchFamily="34" charset="0"/>
                <a:cs typeface="Arial" panose="020B0604020202020204" pitchFamily="34" charset="0"/>
              </a:rPr>
              <a:t> a  jakou částí nohy míč nakonec zasáhl zůstalo pro diváky tajemstvím, ale ať to bylo čímkoli, tak z toho byla branka na 4:0. Jedinou střelu hostů, kterou vyslali směrem na branku Štětí v 1. poločase vyprodukoval Hadrbolec, ale míč  hledají ještě teď na koupališti. Do druhého poločasu nastoupili hosté mnohem odvážněji. Proti střele Mrkvici musel výborný brankářský zákrok ze svého rejstříku </a:t>
            </a:r>
            <a:r>
              <a:rPr lang="cs-CZ" sz="1000" b="0" dirty="0" smtClean="0">
                <a:latin typeface="Arial" panose="020B0604020202020204" pitchFamily="34" charset="0"/>
                <a:cs typeface="Arial" panose="020B0604020202020204" pitchFamily="34" charset="0"/>
              </a:rPr>
              <a:t>vytáhnout</a:t>
            </a:r>
            <a:endParaRPr lang="cs-CZ" sz="1000" b="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7546082"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707732"/>
            <a:ext cx="504056" cy="504056"/>
          </a:xfrm>
          <a:prstGeom prst="ellipse">
            <a:avLst/>
          </a:prstGeom>
          <a:no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25" name="Obdélník 124"/>
          <p:cNvSpPr/>
          <p:nvPr/>
        </p:nvSpPr>
        <p:spPr>
          <a:xfrm>
            <a:off x="71983" y="3787219"/>
            <a:ext cx="4392485" cy="830997"/>
          </a:xfrm>
          <a:prstGeom prst="rect">
            <a:avLst/>
          </a:prstGeom>
          <a:solidFill>
            <a:srgbClr val="FFFF66"/>
          </a:solidFill>
          <a:ln w="63500" cmpd="sng">
            <a:solidFill>
              <a:srgbClr val="425684"/>
            </a:solidFill>
            <a:prstDash val="solid"/>
          </a:ln>
        </p:spPr>
        <p:txBody>
          <a:bodyPr wrap="square">
            <a:spAutoFit/>
          </a:bodyPr>
          <a:lstStyle/>
          <a:p>
            <a:pPr algn="ctr"/>
            <a:r>
              <a:rPr lang="cs-CZ" sz="1600" dirty="0">
                <a:solidFill>
                  <a:srgbClr val="0000CC"/>
                </a:solidFill>
                <a:latin typeface="Rockwell" panose="02060603020205020403" pitchFamily="18" charset="0"/>
              </a:rPr>
              <a:t>Okresní </a:t>
            </a:r>
            <a:r>
              <a:rPr lang="cs-CZ" sz="1600" dirty="0" smtClean="0">
                <a:solidFill>
                  <a:srgbClr val="0000CC"/>
                </a:solidFill>
                <a:latin typeface="Rockwell" panose="02060603020205020403" pitchFamily="18" charset="0"/>
              </a:rPr>
              <a:t>pohár </a:t>
            </a:r>
            <a:r>
              <a:rPr lang="cs-CZ" sz="1600" dirty="0">
                <a:solidFill>
                  <a:srgbClr val="0000CC"/>
                </a:solidFill>
                <a:latin typeface="Rockwell" panose="02060603020205020403" pitchFamily="18" charset="0"/>
              </a:rPr>
              <a:t>(liga) mladších přípravek - </a:t>
            </a:r>
            <a:r>
              <a:rPr lang="cs-CZ" sz="1600" dirty="0" err="1">
                <a:solidFill>
                  <a:srgbClr val="0000CC"/>
                </a:solidFill>
                <a:latin typeface="Rockwell" panose="02060603020205020403" pitchFamily="18" charset="0"/>
              </a:rPr>
              <a:t>sk</a:t>
            </a:r>
            <a:r>
              <a:rPr lang="cs-CZ" sz="1600" dirty="0">
                <a:solidFill>
                  <a:srgbClr val="0000CC"/>
                </a:solidFill>
                <a:latin typeface="Rockwell" panose="02060603020205020403" pitchFamily="18" charset="0"/>
              </a:rPr>
              <a:t>. </a:t>
            </a:r>
            <a:r>
              <a:rPr lang="cs-CZ" sz="1600" dirty="0" smtClean="0">
                <a:solidFill>
                  <a:srgbClr val="0000CC"/>
                </a:solidFill>
                <a:latin typeface="Rockwell" panose="02060603020205020403" pitchFamily="18" charset="0"/>
              </a:rPr>
              <a:t>„B„</a:t>
            </a:r>
          </a:p>
          <a:p>
            <a:pPr algn="ctr"/>
            <a:r>
              <a:rPr lang="cs-CZ" sz="1600" dirty="0" smtClean="0">
                <a:solidFill>
                  <a:srgbClr val="0000CC"/>
                </a:solidFill>
                <a:latin typeface="Rockwell" panose="02060603020205020403" pitchFamily="18" charset="0"/>
              </a:rPr>
              <a:t>1. Turnaj  Štětí 30.9.2017</a:t>
            </a:r>
            <a:endParaRPr lang="cs-CZ" sz="1600" dirty="0">
              <a:solidFill>
                <a:srgbClr val="0000CC"/>
              </a:solidFill>
              <a:latin typeface="Rockwell" panose="02060603020205020403" pitchFamily="18" charset="0"/>
            </a:endParaRPr>
          </a:p>
        </p:txBody>
      </p:sp>
      <p:graphicFrame>
        <p:nvGraphicFramePr>
          <p:cNvPr id="128" name="Tabulka 127"/>
          <p:cNvGraphicFramePr>
            <a:graphicFrameLocks noGrp="1"/>
          </p:cNvGraphicFramePr>
          <p:nvPr>
            <p:extLst>
              <p:ext uri="{D42A27DB-BD31-4B8C-83A1-F6EECF244321}">
                <p14:modId xmlns:p14="http://schemas.microsoft.com/office/powerpoint/2010/main" val="3651833871"/>
              </p:ext>
            </p:extLst>
          </p:nvPr>
        </p:nvGraphicFramePr>
        <p:xfrm>
          <a:off x="96588" y="6067772"/>
          <a:ext cx="4367881" cy="792088"/>
        </p:xfrm>
        <a:graphic>
          <a:graphicData uri="http://schemas.openxmlformats.org/drawingml/2006/table">
            <a:tbl>
              <a:tblPr/>
              <a:tblGrid>
                <a:gridCol w="588368">
                  <a:extLst>
                    <a:ext uri="{9D8B030D-6E8A-4147-A177-3AD203B41FA5}">
                      <a16:colId xmlns:a16="http://schemas.microsoft.com/office/drawing/2014/main" val="859864425"/>
                    </a:ext>
                  </a:extLst>
                </a:gridCol>
                <a:gridCol w="907483">
                  <a:extLst>
                    <a:ext uri="{9D8B030D-6E8A-4147-A177-3AD203B41FA5}">
                      <a16:colId xmlns:a16="http://schemas.microsoft.com/office/drawing/2014/main" val="4043279632"/>
                    </a:ext>
                  </a:extLst>
                </a:gridCol>
                <a:gridCol w="398893">
                  <a:extLst>
                    <a:ext uri="{9D8B030D-6E8A-4147-A177-3AD203B41FA5}">
                      <a16:colId xmlns:a16="http://schemas.microsoft.com/office/drawing/2014/main" val="3692944275"/>
                    </a:ext>
                  </a:extLst>
                </a:gridCol>
                <a:gridCol w="398893">
                  <a:extLst>
                    <a:ext uri="{9D8B030D-6E8A-4147-A177-3AD203B41FA5}">
                      <a16:colId xmlns:a16="http://schemas.microsoft.com/office/drawing/2014/main" val="2609205107"/>
                    </a:ext>
                  </a:extLst>
                </a:gridCol>
                <a:gridCol w="398893">
                  <a:extLst>
                    <a:ext uri="{9D8B030D-6E8A-4147-A177-3AD203B41FA5}">
                      <a16:colId xmlns:a16="http://schemas.microsoft.com/office/drawing/2014/main" val="3953266463"/>
                    </a:ext>
                  </a:extLst>
                </a:gridCol>
                <a:gridCol w="398893">
                  <a:extLst>
                    <a:ext uri="{9D8B030D-6E8A-4147-A177-3AD203B41FA5}">
                      <a16:colId xmlns:a16="http://schemas.microsoft.com/office/drawing/2014/main" val="1615667841"/>
                    </a:ext>
                  </a:extLst>
                </a:gridCol>
                <a:gridCol w="638229">
                  <a:extLst>
                    <a:ext uri="{9D8B030D-6E8A-4147-A177-3AD203B41FA5}">
                      <a16:colId xmlns:a16="http://schemas.microsoft.com/office/drawing/2014/main" val="3313532239"/>
                    </a:ext>
                  </a:extLst>
                </a:gridCol>
                <a:gridCol w="638229">
                  <a:extLst>
                    <a:ext uri="{9D8B030D-6E8A-4147-A177-3AD203B41FA5}">
                      <a16:colId xmlns:a16="http://schemas.microsoft.com/office/drawing/2014/main" val="589740922"/>
                    </a:ext>
                  </a:extLst>
                </a:gridCol>
              </a:tblGrid>
              <a:tr h="198022">
                <a:tc>
                  <a:txBody>
                    <a:bodyPr/>
                    <a:lstStyle/>
                    <a:p>
                      <a:pPr algn="ctr" fontAlgn="ctr"/>
                      <a:r>
                        <a:rPr lang="cs-CZ" sz="900" b="1" i="0" u="none" strike="noStrike" dirty="0">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Bechlín</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3</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3</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0</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0</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000000"/>
                          </a:solidFill>
                          <a:effectLst/>
                          <a:latin typeface="Arial Black" panose="020B0A04020102020204" pitchFamily="34" charset="0"/>
                        </a:rPr>
                        <a:t>23:3</a:t>
                      </a:r>
                      <a:endParaRPr lang="cs-CZ" sz="9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9</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2220181329"/>
                  </a:ext>
                </a:extLst>
              </a:tr>
              <a:tr h="198022">
                <a:tc>
                  <a:txBody>
                    <a:bodyPr/>
                    <a:lstStyle/>
                    <a:p>
                      <a:pPr algn="ctr" fontAlgn="ctr"/>
                      <a:r>
                        <a:rPr lang="cs-CZ" sz="9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Lukavec</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3</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2</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0</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1</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smtClean="0">
                          <a:solidFill>
                            <a:srgbClr val="000000"/>
                          </a:solidFill>
                          <a:effectLst/>
                          <a:latin typeface="Arial Black" panose="020B0A04020102020204" pitchFamily="34" charset="0"/>
                        </a:rPr>
                        <a:t>28:6</a:t>
                      </a:r>
                      <a:endParaRPr lang="cs-CZ" sz="9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6</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662730635"/>
                  </a:ext>
                </a:extLst>
              </a:tr>
              <a:tr h="198022">
                <a:tc>
                  <a:txBody>
                    <a:bodyPr/>
                    <a:lstStyle/>
                    <a:p>
                      <a:pPr algn="ctr" fontAlgn="ctr"/>
                      <a:r>
                        <a:rPr lang="cs-CZ" sz="9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Štětí A</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3</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1</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O</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2</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000000"/>
                          </a:solidFill>
                          <a:effectLst/>
                          <a:latin typeface="Arial Black" panose="020B0A04020102020204" pitchFamily="34" charset="0"/>
                        </a:rPr>
                        <a:t>10:20</a:t>
                      </a:r>
                      <a:endParaRPr lang="cs-CZ" sz="9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tc>
                  <a:txBody>
                    <a:bodyPr/>
                    <a:lstStyle/>
                    <a:p>
                      <a:pPr algn="ctr" fontAlgn="ctr"/>
                      <a:r>
                        <a:rPr lang="cs-CZ" sz="900" b="1" i="0" u="none" strike="noStrike" dirty="0" smtClean="0">
                          <a:solidFill>
                            <a:srgbClr val="151515"/>
                          </a:solidFill>
                          <a:effectLst/>
                          <a:latin typeface="Arial Black" panose="020B0A04020102020204" pitchFamily="34" charset="0"/>
                        </a:rPr>
                        <a:t>3</a:t>
                      </a:r>
                      <a:endParaRPr lang="cs-CZ" sz="900" b="1" i="0" u="none" strike="noStrike" dirty="0">
                        <a:solidFill>
                          <a:srgbClr val="151515"/>
                        </a:solidFill>
                        <a:effectLst/>
                        <a:latin typeface="Arial Black" panose="020B0A04020102020204" pitchFamily="34" charset="0"/>
                      </a:endParaRP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45429936"/>
                  </a:ext>
                </a:extLst>
              </a:tr>
              <a:tr h="198022">
                <a:tc>
                  <a:txBody>
                    <a:bodyPr/>
                    <a:lstStyle/>
                    <a:p>
                      <a:pPr algn="ctr" fontAlgn="ctr"/>
                      <a:r>
                        <a:rPr lang="cs-CZ" sz="1050" b="1" i="0" u="none" strike="noStrike" dirty="0">
                          <a:solidFill>
                            <a:srgbClr val="FF0000"/>
                          </a:solidFill>
                          <a:effectLst/>
                          <a:latin typeface="Arial Black" panose="020B0A04020102020204" pitchFamily="34" charset="0"/>
                        </a:rPr>
                        <a:t>4</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FF0000"/>
                          </a:solidFill>
                          <a:effectLst/>
                          <a:latin typeface="Arial Black" panose="020B0A04020102020204" pitchFamily="34" charset="0"/>
                        </a:rPr>
                        <a:t>Štětí B</a:t>
                      </a:r>
                      <a:endParaRPr lang="cs-CZ" sz="105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FF0000"/>
                          </a:solidFill>
                          <a:effectLst/>
                          <a:latin typeface="Arial Black" panose="020B0A04020102020204" pitchFamily="34" charset="0"/>
                        </a:rPr>
                        <a:t>3</a:t>
                      </a:r>
                      <a:endParaRPr lang="cs-CZ" sz="105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FF0000"/>
                          </a:solidFill>
                          <a:effectLst/>
                          <a:latin typeface="Arial Black" panose="020B0A04020102020204" pitchFamily="34" charset="0"/>
                        </a:rPr>
                        <a:t>0</a:t>
                      </a:r>
                      <a:endParaRPr lang="cs-CZ" sz="105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FF0000"/>
                          </a:solidFill>
                          <a:effectLst/>
                          <a:latin typeface="Arial Black" panose="020B0A04020102020204" pitchFamily="34" charset="0"/>
                        </a:rPr>
                        <a:t>0</a:t>
                      </a:r>
                      <a:endParaRPr lang="cs-CZ" sz="105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FF0000"/>
                          </a:solidFill>
                          <a:effectLst/>
                          <a:latin typeface="Arial Black" panose="020B0A04020102020204" pitchFamily="34" charset="0"/>
                        </a:rPr>
                        <a:t>3</a:t>
                      </a:r>
                      <a:endParaRPr lang="cs-CZ" sz="105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FF0000"/>
                          </a:solidFill>
                          <a:effectLst/>
                          <a:latin typeface="Arial Black" panose="020B0A04020102020204" pitchFamily="34" charset="0"/>
                        </a:rPr>
                        <a:t>2:34</a:t>
                      </a:r>
                      <a:endParaRPr lang="cs-CZ" sz="105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FF0000"/>
                          </a:solidFill>
                          <a:effectLst/>
                          <a:latin typeface="Arial Black" panose="020B0A04020102020204" pitchFamily="34" charset="0"/>
                        </a:rPr>
                        <a:t>0</a:t>
                      </a:r>
                      <a:endParaRPr lang="cs-CZ" sz="1050" b="1" i="0" u="none" strike="noStrike" dirty="0">
                        <a:solidFill>
                          <a:srgbClr val="FF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4129663724"/>
                  </a:ext>
                </a:extLst>
              </a:tr>
            </a:tbl>
          </a:graphicData>
        </a:graphic>
      </p:graphicFrame>
      <p:sp>
        <p:nvSpPr>
          <p:cNvPr id="130" name="Obdélník 129"/>
          <p:cNvSpPr/>
          <p:nvPr/>
        </p:nvSpPr>
        <p:spPr>
          <a:xfrm>
            <a:off x="71984" y="1603276"/>
            <a:ext cx="4392484" cy="877163"/>
          </a:xfrm>
          <a:prstGeom prst="rect">
            <a:avLst/>
          </a:prstGeom>
          <a:solidFill>
            <a:schemeClr val="accent3">
              <a:lumMod val="95000"/>
            </a:schemeClr>
          </a:solidFill>
          <a:ln w="63500" cmpd="sng">
            <a:solidFill>
              <a:srgbClr val="AAFAFC"/>
            </a:solidFill>
            <a:prstDash val="solid"/>
          </a:ln>
        </p:spPr>
        <p:txBody>
          <a:bodyPr wrap="square">
            <a:spAutoFit/>
          </a:bodyPr>
          <a:lstStyle/>
          <a:p>
            <a:pPr algn="ctr"/>
            <a:r>
              <a:rPr lang="cs-CZ" sz="1700" dirty="0">
                <a:solidFill>
                  <a:srgbClr val="000099"/>
                </a:solidFill>
                <a:latin typeface="Berlin Sans FB" panose="020E0602020502020306" pitchFamily="34" charset="0"/>
              </a:rPr>
              <a:t>Okresní přebor (liga) mladších přípravek - </a:t>
            </a:r>
            <a:r>
              <a:rPr lang="cs-CZ" sz="1700" dirty="0" err="1">
                <a:solidFill>
                  <a:srgbClr val="000099"/>
                </a:solidFill>
                <a:latin typeface="Berlin Sans FB" panose="020E0602020502020306" pitchFamily="34" charset="0"/>
              </a:rPr>
              <a:t>sk</a:t>
            </a:r>
            <a:r>
              <a:rPr lang="cs-CZ" sz="1700" dirty="0">
                <a:solidFill>
                  <a:srgbClr val="000099"/>
                </a:solidFill>
                <a:latin typeface="Berlin Sans FB" panose="020E0602020502020306" pitchFamily="34" charset="0"/>
              </a:rPr>
              <a:t>. "</a:t>
            </a:r>
            <a:r>
              <a:rPr lang="cs-CZ" sz="1700" dirty="0" smtClean="0">
                <a:solidFill>
                  <a:srgbClr val="000099"/>
                </a:solidFill>
                <a:latin typeface="Berlin Sans FB" panose="020E0602020502020306" pitchFamily="34" charset="0"/>
              </a:rPr>
              <a:t>C„ Křešice nepřijely</a:t>
            </a:r>
          </a:p>
          <a:p>
            <a:pPr algn="ctr"/>
            <a:r>
              <a:rPr lang="cs-CZ" sz="1700" dirty="0" smtClean="0">
                <a:solidFill>
                  <a:srgbClr val="000099"/>
                </a:solidFill>
                <a:latin typeface="Berlin Sans FB" panose="020E0602020502020306" pitchFamily="34" charset="0"/>
              </a:rPr>
              <a:t>4.turnaj  Štětí 24.9.2017  Štětí 2.místo </a:t>
            </a:r>
            <a:endParaRPr lang="cs-CZ" sz="1700" dirty="0">
              <a:solidFill>
                <a:srgbClr val="000099"/>
              </a:solidFill>
              <a:latin typeface="Berlin Sans FB" panose="020E0602020502020306" pitchFamily="34" charset="0"/>
            </a:endParaRPr>
          </a:p>
        </p:txBody>
      </p:sp>
      <p:graphicFrame>
        <p:nvGraphicFramePr>
          <p:cNvPr id="131" name="Tabulka 130"/>
          <p:cNvGraphicFramePr>
            <a:graphicFrameLocks noGrp="1"/>
          </p:cNvGraphicFramePr>
          <p:nvPr>
            <p:extLst>
              <p:ext uri="{D42A27DB-BD31-4B8C-83A1-F6EECF244321}">
                <p14:modId xmlns:p14="http://schemas.microsoft.com/office/powerpoint/2010/main" val="3149964759"/>
              </p:ext>
            </p:extLst>
          </p:nvPr>
        </p:nvGraphicFramePr>
        <p:xfrm>
          <a:off x="71984" y="2652221"/>
          <a:ext cx="4392484" cy="1062990"/>
        </p:xfrm>
        <a:graphic>
          <a:graphicData uri="http://schemas.openxmlformats.org/drawingml/2006/table">
            <a:tbl>
              <a:tblPr/>
              <a:tblGrid>
                <a:gridCol w="1402972">
                  <a:extLst>
                    <a:ext uri="{9D8B030D-6E8A-4147-A177-3AD203B41FA5}">
                      <a16:colId xmlns:a16="http://schemas.microsoft.com/office/drawing/2014/main" val="3759758473"/>
                    </a:ext>
                  </a:extLst>
                </a:gridCol>
                <a:gridCol w="1416084">
                  <a:extLst>
                    <a:ext uri="{9D8B030D-6E8A-4147-A177-3AD203B41FA5}">
                      <a16:colId xmlns:a16="http://schemas.microsoft.com/office/drawing/2014/main" val="2168050527"/>
                    </a:ext>
                  </a:extLst>
                </a:gridCol>
                <a:gridCol w="1573428">
                  <a:extLst>
                    <a:ext uri="{9D8B030D-6E8A-4147-A177-3AD203B41FA5}">
                      <a16:colId xmlns:a16="http://schemas.microsoft.com/office/drawing/2014/main" val="3757096569"/>
                    </a:ext>
                  </a:extLst>
                </a:gridCol>
              </a:tblGrid>
              <a:tr h="173215">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Úštěk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Křešice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smtClean="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 kontumačně</a:t>
                      </a:r>
                      <a:endPar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27495258"/>
                  </a:ext>
                </a:extLst>
              </a:tr>
              <a:tr h="173215">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Úštěk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err="1">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Podlusky</a:t>
                      </a: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smtClean="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endPar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23437952"/>
                  </a:ext>
                </a:extLst>
              </a:tr>
              <a:tr h="173215">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Úštěk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smtClean="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6:1</a:t>
                      </a:r>
                      <a:endPar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59888909"/>
                  </a:ext>
                </a:extLst>
              </a:tr>
              <a:tr h="173215">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Křešice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err="1">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Podlusky</a:t>
                      </a: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smtClean="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 </a:t>
                      </a:r>
                      <a:r>
                        <a:rPr lang="cs-CZ" sz="1100" b="1" i="0" u="none" strike="noStrike" dirty="0" err="1" smtClean="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konturmačně</a:t>
                      </a:r>
                      <a:endPar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99879550"/>
                  </a:ext>
                </a:extLst>
              </a:tr>
              <a:tr h="173215">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Křešice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smtClean="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2:11</a:t>
                      </a:r>
                      <a:endPar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51124421"/>
                  </a:ext>
                </a:extLst>
              </a:tr>
              <a:tr h="173215">
                <a:tc>
                  <a:txBody>
                    <a:bodyPr/>
                    <a:lstStyle/>
                    <a:p>
                      <a:pPr algn="ctr" rtl="0" fontAlgn="ctr"/>
                      <a:r>
                        <a:rPr lang="cs-CZ" sz="1100" b="1" i="0" u="none" strike="noStrike" dirty="0" err="1">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Podlusky</a:t>
                      </a: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smtClean="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 </a:t>
                      </a:r>
                      <a:r>
                        <a:rPr lang="cs-CZ" sz="1100" b="1" i="0" u="none" strike="noStrike" dirty="0" err="1" smtClean="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konturmačně</a:t>
                      </a:r>
                      <a:endParaRPr lang="cs-CZ" sz="1100" b="1" i="0" u="none" strike="noStrike" dirty="0">
                        <a:solidFill>
                          <a:srgbClr val="15151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76823199"/>
                  </a:ext>
                </a:extLst>
              </a:tr>
            </a:tbl>
          </a:graphicData>
        </a:graphic>
      </p:graphicFrame>
      <p:sp>
        <p:nvSpPr>
          <p:cNvPr id="133" name="TextovéPole 132"/>
          <p:cNvSpPr txBox="1"/>
          <p:nvPr/>
        </p:nvSpPr>
        <p:spPr>
          <a:xfrm>
            <a:off x="91156" y="91108"/>
            <a:ext cx="4373312" cy="523220"/>
          </a:xfrm>
          <a:prstGeom prst="rect">
            <a:avLst/>
          </a:prstGeom>
          <a:gradFill>
            <a:gsLst>
              <a:gs pos="0">
                <a:srgbClr val="F3FDF6"/>
              </a:gs>
              <a:gs pos="74000">
                <a:srgbClr val="33CCCC"/>
              </a:gs>
              <a:gs pos="83000">
                <a:srgbClr val="FFFF00"/>
              </a:gs>
              <a:gs pos="100000">
                <a:schemeClr val="accent3">
                  <a:lumMod val="95000"/>
                </a:schemeClr>
              </a:gs>
            </a:gsLst>
            <a:path path="circle">
              <a:fillToRect l="50000" t="50000" r="50000" b="50000"/>
            </a:path>
          </a:gradFill>
          <a:ln w="53975">
            <a:solidFill>
              <a:schemeClr val="accent2">
                <a:lumMod val="75000"/>
              </a:schemeClr>
            </a:solidFill>
          </a:ln>
        </p:spPr>
        <p:txBody>
          <a:bodyPr wrap="square" rtlCol="0">
            <a:spAutoFit/>
          </a:bodyPr>
          <a:lstStyle/>
          <a:p>
            <a:pPr algn="ctr"/>
            <a:r>
              <a:rPr lang="cs-CZ" sz="1400" dirty="0" smtClean="0">
                <a:solidFill>
                  <a:srgbClr val="FF0000"/>
                </a:solidFill>
                <a:latin typeface="Arial Black" panose="020B0A04020102020204" pitchFamily="34" charset="0"/>
              </a:rPr>
              <a:t>Konečné pořadí základní skupiny okresní ligy mladší přípravky skupiny C</a:t>
            </a:r>
          </a:p>
        </p:txBody>
      </p:sp>
      <p:graphicFrame>
        <p:nvGraphicFramePr>
          <p:cNvPr id="5" name="Tabulka 4"/>
          <p:cNvGraphicFramePr>
            <a:graphicFrameLocks noGrp="1"/>
          </p:cNvGraphicFramePr>
          <p:nvPr>
            <p:extLst>
              <p:ext uri="{D42A27DB-BD31-4B8C-83A1-F6EECF244321}">
                <p14:modId xmlns:p14="http://schemas.microsoft.com/office/powerpoint/2010/main" val="394244558"/>
              </p:ext>
            </p:extLst>
          </p:nvPr>
        </p:nvGraphicFramePr>
        <p:xfrm>
          <a:off x="125142" y="667172"/>
          <a:ext cx="4339326" cy="830580"/>
        </p:xfrm>
        <a:graphic>
          <a:graphicData uri="http://schemas.openxmlformats.org/drawingml/2006/table">
            <a:tbl>
              <a:tblPr/>
              <a:tblGrid>
                <a:gridCol w="387663">
                  <a:extLst>
                    <a:ext uri="{9D8B030D-6E8A-4147-A177-3AD203B41FA5}">
                      <a16:colId xmlns:a16="http://schemas.microsoft.com/office/drawing/2014/main" val="971681062"/>
                    </a:ext>
                  </a:extLst>
                </a:gridCol>
                <a:gridCol w="1117137">
                  <a:extLst>
                    <a:ext uri="{9D8B030D-6E8A-4147-A177-3AD203B41FA5}">
                      <a16:colId xmlns:a16="http://schemas.microsoft.com/office/drawing/2014/main" val="2526215652"/>
                    </a:ext>
                  </a:extLst>
                </a:gridCol>
                <a:gridCol w="333474">
                  <a:extLst>
                    <a:ext uri="{9D8B030D-6E8A-4147-A177-3AD203B41FA5}">
                      <a16:colId xmlns:a16="http://schemas.microsoft.com/office/drawing/2014/main" val="540308412"/>
                    </a:ext>
                  </a:extLst>
                </a:gridCol>
                <a:gridCol w="333474">
                  <a:extLst>
                    <a:ext uri="{9D8B030D-6E8A-4147-A177-3AD203B41FA5}">
                      <a16:colId xmlns:a16="http://schemas.microsoft.com/office/drawing/2014/main" val="2614756104"/>
                    </a:ext>
                  </a:extLst>
                </a:gridCol>
                <a:gridCol w="333474">
                  <a:extLst>
                    <a:ext uri="{9D8B030D-6E8A-4147-A177-3AD203B41FA5}">
                      <a16:colId xmlns:a16="http://schemas.microsoft.com/office/drawing/2014/main" val="3402440499"/>
                    </a:ext>
                  </a:extLst>
                </a:gridCol>
                <a:gridCol w="333474">
                  <a:extLst>
                    <a:ext uri="{9D8B030D-6E8A-4147-A177-3AD203B41FA5}">
                      <a16:colId xmlns:a16="http://schemas.microsoft.com/office/drawing/2014/main" val="1629582006"/>
                    </a:ext>
                  </a:extLst>
                </a:gridCol>
                <a:gridCol w="883704">
                  <a:extLst>
                    <a:ext uri="{9D8B030D-6E8A-4147-A177-3AD203B41FA5}">
                      <a16:colId xmlns:a16="http://schemas.microsoft.com/office/drawing/2014/main" val="2133146621"/>
                    </a:ext>
                  </a:extLst>
                </a:gridCol>
                <a:gridCol w="616926">
                  <a:extLst>
                    <a:ext uri="{9D8B030D-6E8A-4147-A177-3AD203B41FA5}">
                      <a16:colId xmlns:a16="http://schemas.microsoft.com/office/drawing/2014/main" val="1895875209"/>
                    </a:ext>
                  </a:extLst>
                </a:gridCol>
              </a:tblGrid>
              <a:tr h="190500">
                <a:tc>
                  <a:txBody>
                    <a:bodyPr/>
                    <a:lstStyle/>
                    <a:p>
                      <a:pPr algn="ctr" rtl="0" fontAlgn="ctr"/>
                      <a:r>
                        <a:rPr lang="cs-CZ" sz="1300" b="1" i="0" u="none" strike="noStrike" dirty="0">
                          <a:solidFill>
                            <a:srgbClr val="151515"/>
                          </a:solidFill>
                          <a:effectLst/>
                          <a:latin typeface="Arial Black" panose="020B0A04020102020204" pitchFamily="34" charset="0"/>
                        </a:rPr>
                        <a:t>1</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a:solidFill>
                            <a:srgbClr val="151515"/>
                          </a:solidFill>
                          <a:effectLst/>
                          <a:latin typeface="Arial Black" panose="020B0A04020102020204" pitchFamily="34" charset="0"/>
                        </a:rPr>
                        <a:t>Úštěk</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a:solidFill>
                            <a:srgbClr val="151515"/>
                          </a:solidFill>
                          <a:effectLst/>
                          <a:latin typeface="Arial Black" panose="020B0A04020102020204" pitchFamily="34" charset="0"/>
                        </a:rPr>
                        <a:t>12</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9</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000000"/>
                          </a:solidFill>
                          <a:effectLst/>
                          <a:latin typeface="Arial Black" panose="020B0A04020102020204" pitchFamily="34" charset="0"/>
                        </a:rPr>
                        <a:t>78:34</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27</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92528678"/>
                  </a:ext>
                </a:extLst>
              </a:tr>
              <a:tr h="190500">
                <a:tc>
                  <a:txBody>
                    <a:bodyPr/>
                    <a:lstStyle/>
                    <a:p>
                      <a:pPr algn="ctr" rtl="0" fontAlgn="ctr"/>
                      <a:r>
                        <a:rPr lang="cs-CZ" sz="1300" b="1" i="0" u="none" strike="noStrike">
                          <a:solidFill>
                            <a:srgbClr val="151515"/>
                          </a:solidFill>
                          <a:effectLst/>
                          <a:latin typeface="Arial Black" panose="020B0A04020102020204" pitchFamily="34" charset="0"/>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151515"/>
                          </a:solidFill>
                          <a:effectLst/>
                          <a:latin typeface="Arial Black" panose="020B0A04020102020204" pitchFamily="34" charset="0"/>
                        </a:rPr>
                        <a:t>Podlusky</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151515"/>
                          </a:solidFill>
                          <a:effectLst/>
                          <a:latin typeface="Arial Black" panose="020B0A04020102020204" pitchFamily="34" charset="0"/>
                        </a:rPr>
                        <a:t>12</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a:solidFill>
                            <a:srgbClr val="151515"/>
                          </a:solidFill>
                          <a:effectLst/>
                          <a:latin typeface="Arial Black" panose="020B0A04020102020204" pitchFamily="34" charset="0"/>
                        </a:rPr>
                        <a:t>7</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a:solidFill>
                            <a:srgbClr val="151515"/>
                          </a:solidFill>
                          <a:effectLst/>
                          <a:latin typeface="Arial Black" panose="020B0A04020102020204" pitchFamily="34" charset="0"/>
                        </a:rPr>
                        <a:t>5</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a:solidFill>
                            <a:srgbClr val="000000"/>
                          </a:solidFill>
                          <a:effectLst/>
                          <a:latin typeface="Arial Black" panose="020B0A04020102020204" pitchFamily="34" charset="0"/>
                        </a:rPr>
                        <a:t>76:43</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151515"/>
                          </a:solidFill>
                          <a:effectLst/>
                          <a:latin typeface="Arial Black" panose="020B0A04020102020204" pitchFamily="34" charset="0"/>
                        </a:rPr>
                        <a:t>21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555127707"/>
                  </a:ext>
                </a:extLst>
              </a:tr>
              <a:tr h="190500">
                <a:tc>
                  <a:txBody>
                    <a:bodyPr/>
                    <a:lstStyle/>
                    <a:p>
                      <a:pPr algn="ctr" rtl="0" fontAlgn="ctr"/>
                      <a:r>
                        <a:rPr lang="cs-CZ" sz="1300" b="1" i="0" u="none" strike="noStrike">
                          <a:solidFill>
                            <a:srgbClr val="151515"/>
                          </a:solidFill>
                          <a:effectLst/>
                          <a:latin typeface="Arial Black" panose="020B0A04020102020204" pitchFamily="34" charset="0"/>
                        </a:rPr>
                        <a:t>3</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Křešice</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12</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6</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0</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a:solidFill>
                            <a:srgbClr val="151515"/>
                          </a:solidFill>
                          <a:effectLst/>
                          <a:latin typeface="Arial Black" panose="020B0A04020102020204" pitchFamily="34" charset="0"/>
                        </a:rPr>
                        <a:t>6</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a:solidFill>
                            <a:srgbClr val="000000"/>
                          </a:solidFill>
                          <a:effectLst/>
                          <a:latin typeface="Arial Black" panose="020B0A04020102020204" pitchFamily="34" charset="0"/>
                        </a:rPr>
                        <a:t>44:51</a:t>
                      </a:r>
                    </a:p>
                  </a:txBody>
                  <a:tcPr marL="9525" marR="9525" marT="9525" marB="0" anchor="ctr">
                    <a:lnL>
                      <a:noFill/>
                    </a:lnL>
                    <a:lnR>
                      <a:noFill/>
                    </a:lnR>
                    <a:lnT>
                      <a:noFill/>
                    </a:lnT>
                    <a:lnB>
                      <a:noFill/>
                    </a:lnB>
                    <a:solidFill>
                      <a:srgbClr val="CCFFCC"/>
                    </a:solidFill>
                  </a:tcPr>
                </a:tc>
                <a:tc>
                  <a:txBody>
                    <a:bodyPr/>
                    <a:lstStyle/>
                    <a:p>
                      <a:pPr algn="ctr" rtl="0" fontAlgn="ctr"/>
                      <a:r>
                        <a:rPr lang="cs-CZ" sz="1300" b="1" i="0" u="none" strike="noStrike" dirty="0">
                          <a:solidFill>
                            <a:srgbClr val="151515"/>
                          </a:solidFill>
                          <a:effectLst/>
                          <a:latin typeface="Arial Black" panose="020B0A04020102020204" pitchFamily="34" charset="0"/>
                        </a:rPr>
                        <a:t>18</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3023822891"/>
                  </a:ext>
                </a:extLst>
              </a:tr>
              <a:tr h="190500">
                <a:tc>
                  <a:txBody>
                    <a:bodyPr/>
                    <a:lstStyle/>
                    <a:p>
                      <a:pPr algn="ctr" rtl="0" fontAlgn="ctr"/>
                      <a:r>
                        <a:rPr lang="cs-CZ" sz="1300" b="1" i="0" u="none" strike="noStrike">
                          <a:solidFill>
                            <a:srgbClr val="FF0000"/>
                          </a:solidFill>
                          <a:effectLst/>
                          <a:latin typeface="Arial Black" panose="020B0A04020102020204" pitchFamily="34" charset="0"/>
                        </a:rPr>
                        <a:t>4</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a:solidFill>
                            <a:srgbClr val="FF0000"/>
                          </a:solidFill>
                          <a:effectLst/>
                          <a:latin typeface="Arial Black" panose="020B0A04020102020204" pitchFamily="34" charset="0"/>
                        </a:rPr>
                        <a:t>Štětí</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FF0000"/>
                          </a:solidFill>
                          <a:effectLst/>
                          <a:latin typeface="Arial Black" panose="020B0A04020102020204" pitchFamily="34" charset="0"/>
                        </a:rPr>
                        <a:t>12</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FF0000"/>
                          </a:solidFill>
                          <a:effectLst/>
                          <a:latin typeface="Arial Black" panose="020B0A04020102020204" pitchFamily="34" charset="0"/>
                        </a:rPr>
                        <a:t>2</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FF0000"/>
                          </a:solidFill>
                          <a:effectLst/>
                          <a:latin typeface="Arial Black" panose="020B0A04020102020204" pitchFamily="34" charset="0"/>
                        </a:rPr>
                        <a:t>0</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a:solidFill>
                            <a:srgbClr val="FF0000"/>
                          </a:solidFill>
                          <a:effectLst/>
                          <a:latin typeface="Arial Black" panose="020B0A04020102020204" pitchFamily="34" charset="0"/>
                        </a:rPr>
                        <a:t>10</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a:solidFill>
                            <a:srgbClr val="FF0000"/>
                          </a:solidFill>
                          <a:effectLst/>
                          <a:latin typeface="Arial Black" panose="020B0A04020102020204" pitchFamily="34" charset="0"/>
                        </a:rPr>
                        <a:t>28:98</a:t>
                      </a:r>
                    </a:p>
                  </a:txBody>
                  <a:tcPr marL="9525" marR="9525" marT="9525" marB="0" anchor="ctr">
                    <a:lnL>
                      <a:noFill/>
                    </a:lnL>
                    <a:lnR>
                      <a:noFill/>
                    </a:lnR>
                    <a:lnT>
                      <a:noFill/>
                    </a:lnT>
                    <a:lnB>
                      <a:noFill/>
                    </a:lnB>
                    <a:solidFill>
                      <a:srgbClr val="FFFF00"/>
                    </a:solidFill>
                  </a:tcPr>
                </a:tc>
                <a:tc>
                  <a:txBody>
                    <a:bodyPr/>
                    <a:lstStyle/>
                    <a:p>
                      <a:pPr algn="ctr" rtl="0" fontAlgn="ctr"/>
                      <a:r>
                        <a:rPr lang="cs-CZ" sz="1300" b="1" i="0" u="none" strike="noStrike" dirty="0">
                          <a:solidFill>
                            <a:srgbClr val="FF0000"/>
                          </a:solidFill>
                          <a:effectLst/>
                          <a:latin typeface="Arial Black" panose="020B0A04020102020204" pitchFamily="34" charset="0"/>
                        </a:rPr>
                        <a:t>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644407042"/>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1491983445"/>
              </p:ext>
            </p:extLst>
          </p:nvPr>
        </p:nvGraphicFramePr>
        <p:xfrm>
          <a:off x="125142" y="4780043"/>
          <a:ext cx="4339330" cy="1152525"/>
        </p:xfrm>
        <a:graphic>
          <a:graphicData uri="http://schemas.openxmlformats.org/drawingml/2006/table">
            <a:tbl>
              <a:tblPr/>
              <a:tblGrid>
                <a:gridCol w="1892030">
                  <a:extLst>
                    <a:ext uri="{9D8B030D-6E8A-4147-A177-3AD203B41FA5}">
                      <a16:colId xmlns:a16="http://schemas.microsoft.com/office/drawing/2014/main" val="3953390171"/>
                    </a:ext>
                  </a:extLst>
                </a:gridCol>
                <a:gridCol w="1172236">
                  <a:extLst>
                    <a:ext uri="{9D8B030D-6E8A-4147-A177-3AD203B41FA5}">
                      <a16:colId xmlns:a16="http://schemas.microsoft.com/office/drawing/2014/main" val="3220220478"/>
                    </a:ext>
                  </a:extLst>
                </a:gridCol>
                <a:gridCol w="1275064">
                  <a:extLst>
                    <a:ext uri="{9D8B030D-6E8A-4147-A177-3AD203B41FA5}">
                      <a16:colId xmlns:a16="http://schemas.microsoft.com/office/drawing/2014/main" val="3895282001"/>
                    </a:ext>
                  </a:extLst>
                </a:gridCol>
              </a:tblGrid>
              <a:tr h="190500">
                <a:tc>
                  <a:txBody>
                    <a:bodyPr/>
                    <a:lstStyle/>
                    <a:p>
                      <a:pPr algn="ctr" rtl="0" fontAlgn="ctr"/>
                      <a:r>
                        <a:rPr lang="cs-CZ" sz="1050" b="1" i="0" u="none" strike="noStrike">
                          <a:solidFill>
                            <a:srgbClr val="151515"/>
                          </a:solidFill>
                          <a:effectLst/>
                          <a:latin typeface="Georgia" panose="02040502050405020303" pitchFamily="18" charset="0"/>
                        </a:rPr>
                        <a:t>Štětí 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151515"/>
                          </a:solidFill>
                          <a:effectLst/>
                          <a:latin typeface="Georgia" panose="02040502050405020303" pitchFamily="18" charset="0"/>
                        </a:rPr>
                        <a:t>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100" b="1" i="0" u="none" strike="noStrike" dirty="0">
                          <a:solidFill>
                            <a:srgbClr val="151515"/>
                          </a:solidFill>
                          <a:effectLst/>
                          <a:latin typeface="Georgia" panose="02040502050405020303" pitchFamily="18" charset="0"/>
                        </a:rPr>
                        <a:t> </a:t>
                      </a:r>
                      <a:r>
                        <a:rPr lang="cs-CZ" sz="1100" b="1" i="0" u="none" strike="noStrike" dirty="0" smtClean="0">
                          <a:solidFill>
                            <a:srgbClr val="151515"/>
                          </a:solidFill>
                          <a:effectLst/>
                          <a:latin typeface="Georgia" panose="02040502050405020303" pitchFamily="18" charset="0"/>
                        </a:rPr>
                        <a:t>8:2</a:t>
                      </a:r>
                      <a:endParaRPr lang="cs-CZ" sz="11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463676076"/>
                  </a:ext>
                </a:extLst>
              </a:tr>
              <a:tr h="190500">
                <a:tc>
                  <a:txBody>
                    <a:bodyPr/>
                    <a:lstStyle/>
                    <a:p>
                      <a:pPr algn="ctr" rtl="0" fontAlgn="ctr"/>
                      <a:r>
                        <a:rPr lang="cs-CZ" sz="1050" b="1" i="0" u="none" strike="noStrike">
                          <a:solidFill>
                            <a:srgbClr val="151515"/>
                          </a:solidFill>
                          <a:effectLst/>
                          <a:latin typeface="Georgia" panose="02040502050405020303" pitchFamily="18" charset="0"/>
                        </a:rPr>
                        <a:t>Štětí 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050" b="1" i="0" u="none" strike="noStrike">
                          <a:solidFill>
                            <a:srgbClr val="151515"/>
                          </a:solidFill>
                          <a:effectLst/>
                          <a:latin typeface="Georgia" panose="02040502050405020303" pitchFamily="18" charset="0"/>
                        </a:rPr>
                        <a:t>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100" b="1" i="0" u="none" strike="noStrike" dirty="0">
                          <a:solidFill>
                            <a:srgbClr val="151515"/>
                          </a:solidFill>
                          <a:effectLst/>
                          <a:latin typeface="Georgia" panose="02040502050405020303" pitchFamily="18" charset="0"/>
                        </a:rPr>
                        <a:t> </a:t>
                      </a:r>
                      <a:r>
                        <a:rPr lang="cs-CZ" sz="1100" b="1" i="0" u="none" strike="noStrike" dirty="0" smtClean="0">
                          <a:solidFill>
                            <a:srgbClr val="151515"/>
                          </a:solidFill>
                          <a:effectLst/>
                          <a:latin typeface="Georgia" panose="02040502050405020303" pitchFamily="18" charset="0"/>
                        </a:rPr>
                        <a:t>2:10</a:t>
                      </a:r>
                      <a:endParaRPr lang="cs-CZ" sz="11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51859110"/>
                  </a:ext>
                </a:extLst>
              </a:tr>
              <a:tr h="190500">
                <a:tc>
                  <a:txBody>
                    <a:bodyPr/>
                    <a:lstStyle/>
                    <a:p>
                      <a:pPr algn="ctr" rtl="0" fontAlgn="ctr"/>
                      <a:r>
                        <a:rPr lang="cs-CZ" sz="1050" b="1" i="0" u="none" strike="noStrike">
                          <a:solidFill>
                            <a:srgbClr val="151515"/>
                          </a:solidFill>
                          <a:effectLst/>
                          <a:latin typeface="Georgia" panose="02040502050405020303" pitchFamily="18" charset="0"/>
                        </a:rPr>
                        <a:t>Štětí 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151515"/>
                          </a:solidFill>
                          <a:effectLst/>
                          <a:latin typeface="Georgia" panose="02040502050405020303" pitchFamily="18" charset="0"/>
                        </a:rPr>
                        <a:t>Bechlín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100" b="1" i="0" u="none" strike="noStrike" dirty="0">
                          <a:solidFill>
                            <a:srgbClr val="151515"/>
                          </a:solidFill>
                          <a:effectLst/>
                          <a:latin typeface="Georgia" panose="02040502050405020303" pitchFamily="18" charset="0"/>
                        </a:rPr>
                        <a:t> </a:t>
                      </a:r>
                      <a:r>
                        <a:rPr lang="cs-CZ" sz="1100" b="1" i="0" u="none" strike="noStrike" dirty="0" smtClean="0">
                          <a:solidFill>
                            <a:srgbClr val="151515"/>
                          </a:solidFill>
                          <a:effectLst/>
                          <a:latin typeface="Georgia" panose="02040502050405020303" pitchFamily="18" charset="0"/>
                        </a:rPr>
                        <a:t>0:8</a:t>
                      </a:r>
                      <a:endParaRPr lang="cs-CZ" sz="11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306225889"/>
                  </a:ext>
                </a:extLst>
              </a:tr>
              <a:tr h="190500">
                <a:tc>
                  <a:txBody>
                    <a:bodyPr/>
                    <a:lstStyle/>
                    <a:p>
                      <a:pPr algn="ctr" rtl="0" fontAlgn="ctr"/>
                      <a:r>
                        <a:rPr lang="cs-CZ" sz="1050" b="1" i="0" u="none" strike="noStrike">
                          <a:solidFill>
                            <a:srgbClr val="151515"/>
                          </a:solidFill>
                          <a:effectLst/>
                          <a:latin typeface="Georgia" panose="02040502050405020303" pitchFamily="18" charset="0"/>
                        </a:rPr>
                        <a:t>ŠtětíB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050" b="1" i="0" u="none" strike="noStrike">
                          <a:solidFill>
                            <a:srgbClr val="151515"/>
                          </a:solidFill>
                          <a:effectLst/>
                          <a:latin typeface="Georgia" panose="02040502050405020303" pitchFamily="18" charset="0"/>
                        </a:rPr>
                        <a:t>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100" b="1" i="0" u="none" strike="noStrike" dirty="0">
                          <a:solidFill>
                            <a:srgbClr val="151515"/>
                          </a:solidFill>
                          <a:effectLst/>
                          <a:latin typeface="Georgia" panose="02040502050405020303" pitchFamily="18" charset="0"/>
                        </a:rPr>
                        <a:t> </a:t>
                      </a:r>
                      <a:r>
                        <a:rPr lang="cs-CZ" sz="1100" b="1" i="0" u="none" strike="noStrike" dirty="0" smtClean="0">
                          <a:solidFill>
                            <a:srgbClr val="151515"/>
                          </a:solidFill>
                          <a:effectLst/>
                          <a:latin typeface="Georgia" panose="02040502050405020303" pitchFamily="18" charset="0"/>
                        </a:rPr>
                        <a:t>0:15</a:t>
                      </a:r>
                      <a:endParaRPr lang="cs-CZ" sz="11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42607802"/>
                  </a:ext>
                </a:extLst>
              </a:tr>
              <a:tr h="190500">
                <a:tc>
                  <a:txBody>
                    <a:bodyPr/>
                    <a:lstStyle/>
                    <a:p>
                      <a:pPr algn="ctr" rtl="0" fontAlgn="ctr"/>
                      <a:r>
                        <a:rPr lang="cs-CZ" sz="1050" b="1" i="0" u="none" strike="noStrike">
                          <a:solidFill>
                            <a:srgbClr val="151515"/>
                          </a:solidFill>
                          <a:effectLst/>
                          <a:latin typeface="Georgia" panose="02040502050405020303" pitchFamily="18" charset="0"/>
                        </a:rPr>
                        <a:t>Štětí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151515"/>
                          </a:solidFill>
                          <a:effectLst/>
                          <a:latin typeface="Georgia" panose="02040502050405020303" pitchFamily="18" charset="0"/>
                        </a:rPr>
                        <a:t>Bechlín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100" b="1" i="0" u="none" strike="noStrike" dirty="0">
                          <a:solidFill>
                            <a:srgbClr val="151515"/>
                          </a:solidFill>
                          <a:effectLst/>
                          <a:latin typeface="Georgia" panose="02040502050405020303" pitchFamily="18" charset="0"/>
                        </a:rPr>
                        <a:t> </a:t>
                      </a:r>
                      <a:r>
                        <a:rPr lang="cs-CZ" sz="1100" b="1" i="0" u="none" strike="noStrike" dirty="0" smtClean="0">
                          <a:solidFill>
                            <a:srgbClr val="151515"/>
                          </a:solidFill>
                          <a:effectLst/>
                          <a:latin typeface="Georgia" panose="02040502050405020303" pitchFamily="18" charset="0"/>
                        </a:rPr>
                        <a:t>0:11</a:t>
                      </a:r>
                      <a:endParaRPr lang="cs-CZ" sz="11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806946114"/>
                  </a:ext>
                </a:extLst>
              </a:tr>
              <a:tr h="200025">
                <a:tc>
                  <a:txBody>
                    <a:bodyPr/>
                    <a:lstStyle/>
                    <a:p>
                      <a:pPr algn="ctr" rtl="0" fontAlgn="ctr"/>
                      <a:r>
                        <a:rPr lang="cs-CZ" sz="1050" b="1" i="0" u="none" strike="noStrike">
                          <a:solidFill>
                            <a:srgbClr val="151515"/>
                          </a:solidFill>
                          <a:effectLst/>
                          <a:latin typeface="Georgia" panose="02040502050405020303" pitchFamily="18" charset="0"/>
                        </a:rPr>
                        <a:t>Lukavec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050" b="1" i="0" u="none" strike="noStrike">
                          <a:solidFill>
                            <a:srgbClr val="151515"/>
                          </a:solidFill>
                          <a:effectLst/>
                          <a:latin typeface="Georgia" panose="02040502050405020303" pitchFamily="18" charset="0"/>
                        </a:rPr>
                        <a:t>Bechlín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100" b="1" i="0" u="none" strike="noStrike" dirty="0">
                          <a:solidFill>
                            <a:srgbClr val="151515"/>
                          </a:solidFill>
                          <a:effectLst/>
                          <a:latin typeface="Georgia" panose="02040502050405020303" pitchFamily="18" charset="0"/>
                        </a:rPr>
                        <a:t> </a:t>
                      </a:r>
                      <a:r>
                        <a:rPr lang="cs-CZ" sz="1100" b="1" i="0" u="none" strike="noStrike" dirty="0" smtClean="0">
                          <a:solidFill>
                            <a:srgbClr val="151515"/>
                          </a:solidFill>
                          <a:effectLst/>
                          <a:latin typeface="Georgia" panose="02040502050405020303" pitchFamily="18" charset="0"/>
                        </a:rPr>
                        <a:t>3:4</a:t>
                      </a:r>
                      <a:endParaRPr lang="cs-CZ" sz="1100" b="1" i="0" u="none" strike="noStrike" dirty="0">
                        <a:solidFill>
                          <a:srgbClr val="151515"/>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69128169"/>
                  </a:ext>
                </a:extLst>
              </a:tr>
            </a:tbl>
          </a:graphicData>
        </a:graphic>
      </p:graphicFrame>
      <p:pic>
        <p:nvPicPr>
          <p:cNvPr id="3" name="Obrázek 2"/>
          <p:cNvPicPr>
            <a:picLocks noChangeAspect="1"/>
          </p:cNvPicPr>
          <p:nvPr/>
        </p:nvPicPr>
        <p:blipFill>
          <a:blip r:embed="rId111"/>
          <a:stretch>
            <a:fillRect/>
          </a:stretch>
        </p:blipFill>
        <p:spPr>
          <a:xfrm>
            <a:off x="5616599" y="164462"/>
            <a:ext cx="1371600" cy="2275057"/>
          </a:xfrm>
          <a:prstGeom prst="rect">
            <a:avLst/>
          </a:prstGeom>
        </p:spPr>
      </p:pic>
      <p:pic>
        <p:nvPicPr>
          <p:cNvPr id="4" name="Obrázek 3"/>
          <p:cNvPicPr>
            <a:picLocks noChangeAspect="1"/>
          </p:cNvPicPr>
          <p:nvPr/>
        </p:nvPicPr>
        <p:blipFill>
          <a:blip r:embed="rId112"/>
          <a:stretch>
            <a:fillRect/>
          </a:stretch>
        </p:blipFill>
        <p:spPr>
          <a:xfrm>
            <a:off x="7134903" y="150695"/>
            <a:ext cx="1371600" cy="2348411"/>
          </a:xfrm>
          <a:prstGeom prst="rect">
            <a:avLst/>
          </a:prstGeom>
        </p:spPr>
      </p:pic>
      <p:pic>
        <p:nvPicPr>
          <p:cNvPr id="6" name="Obrázek 5"/>
          <p:cNvPicPr>
            <a:picLocks noChangeAspect="1"/>
          </p:cNvPicPr>
          <p:nvPr/>
        </p:nvPicPr>
        <p:blipFill>
          <a:blip r:embed="rId113"/>
          <a:stretch>
            <a:fillRect/>
          </a:stretch>
        </p:blipFill>
        <p:spPr>
          <a:xfrm>
            <a:off x="8697182" y="164462"/>
            <a:ext cx="1370685" cy="2184674"/>
          </a:xfrm>
          <a:prstGeom prst="rect">
            <a:avLst/>
          </a:prstGeom>
        </p:spPr>
      </p:pic>
      <p:pic>
        <p:nvPicPr>
          <p:cNvPr id="9" name="Obrázek 8"/>
          <p:cNvPicPr>
            <a:picLocks noChangeAspect="1"/>
          </p:cNvPicPr>
          <p:nvPr/>
        </p:nvPicPr>
        <p:blipFill>
          <a:blip r:embed="rId114"/>
          <a:stretch>
            <a:fillRect/>
          </a:stretch>
        </p:blipFill>
        <p:spPr>
          <a:xfrm>
            <a:off x="5554938" y="2932246"/>
            <a:ext cx="1371600" cy="1992108"/>
          </a:xfrm>
          <a:prstGeom prst="rect">
            <a:avLst/>
          </a:prstGeom>
        </p:spPr>
      </p:pic>
      <p:pic>
        <p:nvPicPr>
          <p:cNvPr id="11" name="Obrázek 10"/>
          <p:cNvPicPr>
            <a:picLocks noChangeAspect="1"/>
          </p:cNvPicPr>
          <p:nvPr/>
        </p:nvPicPr>
        <p:blipFill>
          <a:blip r:embed="rId115"/>
          <a:stretch>
            <a:fillRect/>
          </a:stretch>
        </p:blipFill>
        <p:spPr>
          <a:xfrm>
            <a:off x="7256321" y="2963601"/>
            <a:ext cx="1237425" cy="1914370"/>
          </a:xfrm>
          <a:prstGeom prst="rect">
            <a:avLst/>
          </a:prstGeom>
        </p:spPr>
      </p:pic>
      <p:pic>
        <p:nvPicPr>
          <p:cNvPr id="12" name="Obrázek 11"/>
          <p:cNvPicPr>
            <a:picLocks noChangeAspect="1"/>
          </p:cNvPicPr>
          <p:nvPr/>
        </p:nvPicPr>
        <p:blipFill>
          <a:blip r:embed="rId116"/>
          <a:stretch>
            <a:fillRect/>
          </a:stretch>
        </p:blipFill>
        <p:spPr>
          <a:xfrm>
            <a:off x="8768691" y="2934551"/>
            <a:ext cx="1227665" cy="1658824"/>
          </a:xfrm>
          <a:prstGeom prst="rect">
            <a:avLst/>
          </a:prstGeom>
        </p:spPr>
      </p:pic>
      <p:pic>
        <p:nvPicPr>
          <p:cNvPr id="13" name="Obrázek 12"/>
          <p:cNvPicPr>
            <a:picLocks noChangeAspect="1"/>
          </p:cNvPicPr>
          <p:nvPr/>
        </p:nvPicPr>
        <p:blipFill>
          <a:blip r:embed="rId117"/>
          <a:stretch>
            <a:fillRect/>
          </a:stretch>
        </p:blipFill>
        <p:spPr>
          <a:xfrm>
            <a:off x="7300124" y="5347860"/>
            <a:ext cx="1191510" cy="1512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7" y="693244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43" name="Obdélník 42"/>
          <p:cNvSpPr/>
          <p:nvPr/>
        </p:nvSpPr>
        <p:spPr>
          <a:xfrm>
            <a:off x="5965580" y="3601497"/>
            <a:ext cx="4186788" cy="523220"/>
          </a:xfrm>
          <a:prstGeom prst="rect">
            <a:avLst/>
          </a:prstGeom>
          <a:solidFill>
            <a:schemeClr val="accent1">
              <a:lumMod val="20000"/>
              <a:lumOff val="80000"/>
            </a:schemeClr>
          </a:solidFill>
          <a:ln w="63500">
            <a:solidFill>
              <a:srgbClr val="003366"/>
            </a:solidFill>
            <a:prstDash val="lgDashDotDot"/>
          </a:ln>
        </p:spPr>
        <p:txBody>
          <a:bodyPr wrap="square">
            <a:spAutoFit/>
          </a:bodyPr>
          <a:lstStyle/>
          <a:p>
            <a:pPr algn="ctr"/>
            <a:r>
              <a:rPr lang="cs-CZ" sz="1400" dirty="0" smtClean="0">
                <a:latin typeface="Arial Black" panose="020B0A04020102020204" pitchFamily="34" charset="0"/>
              </a:rPr>
              <a:t> Okresní pohár starších přípravek – </a:t>
            </a:r>
          </a:p>
          <a:p>
            <a:pPr algn="ctr"/>
            <a:r>
              <a:rPr lang="cs-CZ" sz="1400" dirty="0" smtClean="0">
                <a:latin typeface="Arial Black" panose="020B0A04020102020204" pitchFamily="34" charset="0"/>
              </a:rPr>
              <a:t>1. turnaj v Liběšicích 1.10.2017</a:t>
            </a:r>
            <a:endParaRPr lang="cs-CZ" sz="2400" dirty="0">
              <a:latin typeface="Arial Black" panose="020B0A04020102020204" pitchFamily="34" charset="0"/>
            </a:endParaRPr>
          </a:p>
        </p:txBody>
      </p:sp>
      <p:graphicFrame>
        <p:nvGraphicFramePr>
          <p:cNvPr id="44" name="Tabulka 43"/>
          <p:cNvGraphicFramePr>
            <a:graphicFrameLocks noGrp="1"/>
          </p:cNvGraphicFramePr>
          <p:nvPr>
            <p:extLst>
              <p:ext uri="{D42A27DB-BD31-4B8C-83A1-F6EECF244321}">
                <p14:modId xmlns:p14="http://schemas.microsoft.com/office/powerpoint/2010/main" val="3374036067"/>
              </p:ext>
            </p:extLst>
          </p:nvPr>
        </p:nvGraphicFramePr>
        <p:xfrm>
          <a:off x="5942682" y="4426416"/>
          <a:ext cx="4176465" cy="1266488"/>
        </p:xfrm>
        <a:graphic>
          <a:graphicData uri="http://schemas.openxmlformats.org/drawingml/2006/table">
            <a:tbl>
              <a:tblPr/>
              <a:tblGrid>
                <a:gridCol w="1428315">
                  <a:extLst>
                    <a:ext uri="{9D8B030D-6E8A-4147-A177-3AD203B41FA5}">
                      <a16:colId xmlns:a16="http://schemas.microsoft.com/office/drawing/2014/main" val="2651475065"/>
                    </a:ext>
                  </a:extLst>
                </a:gridCol>
                <a:gridCol w="1319835">
                  <a:extLst>
                    <a:ext uri="{9D8B030D-6E8A-4147-A177-3AD203B41FA5}">
                      <a16:colId xmlns:a16="http://schemas.microsoft.com/office/drawing/2014/main" val="714034831"/>
                    </a:ext>
                  </a:extLst>
                </a:gridCol>
                <a:gridCol w="1428315">
                  <a:extLst>
                    <a:ext uri="{9D8B030D-6E8A-4147-A177-3AD203B41FA5}">
                      <a16:colId xmlns:a16="http://schemas.microsoft.com/office/drawing/2014/main" val="3522121120"/>
                    </a:ext>
                  </a:extLst>
                </a:gridCol>
              </a:tblGrid>
              <a:tr h="21578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Liběšice</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Hoštka</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18:3</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96047173"/>
                  </a:ext>
                </a:extLst>
              </a:tr>
              <a:tr h="21634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Liběšice</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Travčice</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11:1</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02005748"/>
                  </a:ext>
                </a:extLst>
              </a:tr>
              <a:tr h="201196">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Liběšice</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smtClean="0">
                          <a:solidFill>
                            <a:srgbClr val="151515"/>
                          </a:solidFill>
                          <a:effectLst/>
                          <a:latin typeface="Arial Black" panose="020B0A04020102020204" pitchFamily="34" charset="0"/>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5:3</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87552506"/>
                  </a:ext>
                </a:extLst>
              </a:tr>
              <a:tr h="21634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Travčice</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4:6</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1909622"/>
                  </a:ext>
                </a:extLst>
              </a:tr>
              <a:tr h="215636">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Hoštka</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Travčice</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8:6</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748179270"/>
                  </a:ext>
                </a:extLst>
              </a:tr>
              <a:tr h="201196">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Hoštka</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2:15</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16522864"/>
                  </a:ext>
                </a:extLst>
              </a:tr>
            </a:tbl>
          </a:graphicData>
        </a:graphic>
      </p:graphicFrame>
      <p:graphicFrame>
        <p:nvGraphicFramePr>
          <p:cNvPr id="45" name="Tabulka 44"/>
          <p:cNvGraphicFramePr>
            <a:graphicFrameLocks noGrp="1"/>
          </p:cNvGraphicFramePr>
          <p:nvPr>
            <p:extLst>
              <p:ext uri="{D42A27DB-BD31-4B8C-83A1-F6EECF244321}">
                <p14:modId xmlns:p14="http://schemas.microsoft.com/office/powerpoint/2010/main" val="487667242"/>
              </p:ext>
            </p:extLst>
          </p:nvPr>
        </p:nvGraphicFramePr>
        <p:xfrm>
          <a:off x="5958731" y="5779740"/>
          <a:ext cx="4176465" cy="991034"/>
        </p:xfrm>
        <a:graphic>
          <a:graphicData uri="http://schemas.openxmlformats.org/drawingml/2006/table">
            <a:tbl>
              <a:tblPr/>
              <a:tblGrid>
                <a:gridCol w="529673">
                  <a:extLst>
                    <a:ext uri="{9D8B030D-6E8A-4147-A177-3AD203B41FA5}">
                      <a16:colId xmlns:a16="http://schemas.microsoft.com/office/drawing/2014/main" val="753072861"/>
                    </a:ext>
                  </a:extLst>
                </a:gridCol>
                <a:gridCol w="946874">
                  <a:extLst>
                    <a:ext uri="{9D8B030D-6E8A-4147-A177-3AD203B41FA5}">
                      <a16:colId xmlns:a16="http://schemas.microsoft.com/office/drawing/2014/main" val="905355953"/>
                    </a:ext>
                  </a:extLst>
                </a:gridCol>
                <a:gridCol w="305800">
                  <a:extLst>
                    <a:ext uri="{9D8B030D-6E8A-4147-A177-3AD203B41FA5}">
                      <a16:colId xmlns:a16="http://schemas.microsoft.com/office/drawing/2014/main" val="1562296399"/>
                    </a:ext>
                  </a:extLst>
                </a:gridCol>
                <a:gridCol w="373419">
                  <a:extLst>
                    <a:ext uri="{9D8B030D-6E8A-4147-A177-3AD203B41FA5}">
                      <a16:colId xmlns:a16="http://schemas.microsoft.com/office/drawing/2014/main" val="272265038"/>
                    </a:ext>
                  </a:extLst>
                </a:gridCol>
                <a:gridCol w="373419">
                  <a:extLst>
                    <a:ext uri="{9D8B030D-6E8A-4147-A177-3AD203B41FA5}">
                      <a16:colId xmlns:a16="http://schemas.microsoft.com/office/drawing/2014/main" val="2530797167"/>
                    </a:ext>
                  </a:extLst>
                </a:gridCol>
                <a:gridCol w="373419">
                  <a:extLst>
                    <a:ext uri="{9D8B030D-6E8A-4147-A177-3AD203B41FA5}">
                      <a16:colId xmlns:a16="http://schemas.microsoft.com/office/drawing/2014/main" val="3541136524"/>
                    </a:ext>
                  </a:extLst>
                </a:gridCol>
                <a:gridCol w="646200">
                  <a:extLst>
                    <a:ext uri="{9D8B030D-6E8A-4147-A177-3AD203B41FA5}">
                      <a16:colId xmlns:a16="http://schemas.microsoft.com/office/drawing/2014/main" val="1140033195"/>
                    </a:ext>
                  </a:extLst>
                </a:gridCol>
                <a:gridCol w="627661">
                  <a:extLst>
                    <a:ext uri="{9D8B030D-6E8A-4147-A177-3AD203B41FA5}">
                      <a16:colId xmlns:a16="http://schemas.microsoft.com/office/drawing/2014/main" val="1261442328"/>
                    </a:ext>
                  </a:extLst>
                </a:gridCol>
              </a:tblGrid>
              <a:tr h="216023">
                <a:tc>
                  <a:txBody>
                    <a:bodyPr/>
                    <a:lstStyle/>
                    <a:p>
                      <a:pPr algn="ctr" fontAlgn="ctr"/>
                      <a:r>
                        <a:rPr lang="cs-CZ" sz="12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smtClean="0">
                          <a:solidFill>
                            <a:srgbClr val="FF0000"/>
                          </a:solidFill>
                          <a:effectLst/>
                          <a:latin typeface="Arial" panose="020B0604020202020204" pitchFamily="34" charset="0"/>
                        </a:rPr>
                        <a:t>Liběšice</a:t>
                      </a:r>
                      <a:endParaRPr lang="cs-CZ" sz="12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dirty="0" smtClean="0">
                          <a:solidFill>
                            <a:srgbClr val="FF0000"/>
                          </a:solidFill>
                          <a:effectLst/>
                          <a:latin typeface="Arial" panose="020B0604020202020204" pitchFamily="34" charset="0"/>
                        </a:rPr>
                        <a:t>3</a:t>
                      </a:r>
                      <a:endParaRPr lang="cs-CZ" sz="14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dirty="0" smtClean="0">
                          <a:solidFill>
                            <a:srgbClr val="FF0000"/>
                          </a:solidFill>
                          <a:effectLst/>
                          <a:latin typeface="Arial" panose="020B0604020202020204" pitchFamily="34" charset="0"/>
                        </a:rPr>
                        <a:t>0</a:t>
                      </a:r>
                      <a:endParaRPr lang="cs-CZ" sz="14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dirty="0" smtClean="0">
                          <a:solidFill>
                            <a:srgbClr val="FF0000"/>
                          </a:solidFill>
                          <a:effectLst/>
                          <a:latin typeface="Arial" panose="020B0604020202020204" pitchFamily="34" charset="0"/>
                        </a:rPr>
                        <a:t>3</a:t>
                      </a:r>
                      <a:endParaRPr lang="cs-CZ" sz="14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dirty="0" smtClean="0">
                          <a:solidFill>
                            <a:srgbClr val="FF0000"/>
                          </a:solidFill>
                          <a:effectLst/>
                          <a:latin typeface="Calibri" panose="020F0502020204030204" pitchFamily="34" charset="0"/>
                        </a:rPr>
                        <a:t>34:7</a:t>
                      </a:r>
                      <a:endParaRPr lang="cs-CZ" sz="1400" b="1" i="0" u="none" strike="noStrike" dirty="0">
                        <a:solidFill>
                          <a:srgbClr val="FF0000"/>
                        </a:solidFill>
                        <a:effectLst/>
                        <a:latin typeface="Calibri" panose="020F050202020403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400" b="1" i="0" u="none" strike="noStrike" dirty="0" smtClean="0">
                          <a:solidFill>
                            <a:srgbClr val="FF0000"/>
                          </a:solidFill>
                          <a:effectLst/>
                          <a:latin typeface="Arial" panose="020B0604020202020204" pitchFamily="34" charset="0"/>
                        </a:rPr>
                        <a:t>9</a:t>
                      </a:r>
                      <a:endParaRPr lang="cs-CZ" sz="14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2862290833"/>
                  </a:ext>
                </a:extLst>
              </a:tr>
              <a:tr h="281171">
                <a:tc>
                  <a:txBody>
                    <a:bodyPr/>
                    <a:lstStyle/>
                    <a:p>
                      <a:pPr algn="ctr" fontAlgn="ctr"/>
                      <a:r>
                        <a:rPr lang="cs-CZ" sz="11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Štětí</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2</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0</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1</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000000"/>
                          </a:solidFill>
                          <a:effectLst/>
                          <a:latin typeface="Calibri" panose="020F0502020204030204" pitchFamily="34" charset="0"/>
                        </a:rPr>
                        <a:t>24:11</a:t>
                      </a:r>
                      <a:endParaRPr lang="cs-CZ"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6</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2991857559"/>
                  </a:ext>
                </a:extLst>
              </a:tr>
              <a:tr h="243489">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dirty="0" smtClean="0">
                          <a:solidFill>
                            <a:srgbClr val="151515"/>
                          </a:solidFill>
                          <a:effectLst/>
                          <a:latin typeface="Arial" panose="020B0604020202020204" pitchFamily="34" charset="0"/>
                        </a:rPr>
                        <a:t>Hoštka</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dirty="0" smtClean="0">
                          <a:solidFill>
                            <a:srgbClr val="151515"/>
                          </a:solidFill>
                          <a:effectLst/>
                          <a:latin typeface="Arial" panose="020B0604020202020204" pitchFamily="34" charset="0"/>
                        </a:rPr>
                        <a:t>1</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dirty="0" smtClean="0">
                          <a:solidFill>
                            <a:srgbClr val="151515"/>
                          </a:solidFill>
                          <a:effectLst/>
                          <a:latin typeface="Arial" panose="020B0604020202020204" pitchFamily="34" charset="0"/>
                        </a:rPr>
                        <a:t>0</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dirty="0" smtClean="0">
                          <a:solidFill>
                            <a:srgbClr val="151515"/>
                          </a:solidFill>
                          <a:effectLst/>
                          <a:latin typeface="Arial" panose="020B0604020202020204" pitchFamily="34" charset="0"/>
                        </a:rPr>
                        <a:t>2</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dirty="0" smtClean="0">
                          <a:solidFill>
                            <a:srgbClr val="000000"/>
                          </a:solidFill>
                          <a:effectLst/>
                          <a:latin typeface="Calibri" panose="020F0502020204030204" pitchFamily="34" charset="0"/>
                        </a:rPr>
                        <a:t>13:39</a:t>
                      </a:r>
                      <a:endParaRPr lang="cs-CZ"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100" b="1" i="0" u="none" strike="noStrike" dirty="0" smtClean="0">
                          <a:solidFill>
                            <a:srgbClr val="151515"/>
                          </a:solidFill>
                          <a:effectLst/>
                          <a:latin typeface="Arial" panose="020B0604020202020204" pitchFamily="34" charset="0"/>
                        </a:rPr>
                        <a:t>3</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4032123161"/>
                  </a:ext>
                </a:extLst>
              </a:tr>
              <a:tr h="243489">
                <a:tc>
                  <a:txBody>
                    <a:bodyPr/>
                    <a:lstStyle/>
                    <a:p>
                      <a:pPr algn="ctr" fontAlgn="ctr"/>
                      <a:r>
                        <a:rPr lang="cs-CZ" sz="1100" b="1" i="0" u="none" strike="noStrike">
                          <a:solidFill>
                            <a:srgbClr val="151515"/>
                          </a:solidFill>
                          <a:effectLst/>
                          <a:latin typeface="Arial" panose="020B0604020202020204" pitchFamily="34" charset="0"/>
                        </a:rPr>
                        <a:t>4</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Travčice</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0</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0</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3</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000000"/>
                          </a:solidFill>
                          <a:effectLst/>
                          <a:latin typeface="Calibri" panose="020F0502020204030204" pitchFamily="34" charset="0"/>
                        </a:rPr>
                        <a:t>11:25</a:t>
                      </a:r>
                      <a:endParaRPr lang="cs-CZ" sz="11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E2EFDA"/>
                    </a:solidFill>
                  </a:tcPr>
                </a:tc>
                <a:tc>
                  <a:txBody>
                    <a:bodyPr/>
                    <a:lstStyle/>
                    <a:p>
                      <a:pPr algn="ctr" fontAlgn="ctr"/>
                      <a:r>
                        <a:rPr lang="cs-CZ" sz="1100" b="1" i="0" u="none" strike="noStrike" dirty="0" smtClean="0">
                          <a:solidFill>
                            <a:srgbClr val="151515"/>
                          </a:solidFill>
                          <a:effectLst/>
                          <a:latin typeface="Arial" panose="020B0604020202020204" pitchFamily="34" charset="0"/>
                        </a:rPr>
                        <a:t>0</a:t>
                      </a:r>
                      <a:endParaRPr lang="cs-CZ" sz="1100" b="1" i="0" u="none" strike="noStrike" dirty="0">
                        <a:solidFill>
                          <a:srgbClr val="151515"/>
                        </a:solidFill>
                        <a:effectLst/>
                        <a:latin typeface="Arial" panose="020B0604020202020204" pitchFamily="34" charset="0"/>
                      </a:endParaRP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3495194116"/>
                  </a:ext>
                </a:extLst>
              </a:tr>
            </a:tbl>
          </a:graphicData>
        </a:graphic>
      </p:graphicFrame>
      <p:graphicFrame>
        <p:nvGraphicFramePr>
          <p:cNvPr id="46" name="Tabulka 45"/>
          <p:cNvGraphicFramePr>
            <a:graphicFrameLocks noGrp="1"/>
          </p:cNvGraphicFramePr>
          <p:nvPr>
            <p:extLst>
              <p:ext uri="{D42A27DB-BD31-4B8C-83A1-F6EECF244321}">
                <p14:modId xmlns:p14="http://schemas.microsoft.com/office/powerpoint/2010/main" val="2276710308"/>
              </p:ext>
            </p:extLst>
          </p:nvPr>
        </p:nvGraphicFramePr>
        <p:xfrm>
          <a:off x="5975903" y="2412494"/>
          <a:ext cx="4176465" cy="1062990"/>
        </p:xfrm>
        <a:graphic>
          <a:graphicData uri="http://schemas.openxmlformats.org/drawingml/2006/table">
            <a:tbl>
              <a:tblPr/>
              <a:tblGrid>
                <a:gridCol w="1428315">
                  <a:extLst>
                    <a:ext uri="{9D8B030D-6E8A-4147-A177-3AD203B41FA5}">
                      <a16:colId xmlns:a16="http://schemas.microsoft.com/office/drawing/2014/main" val="2651475065"/>
                    </a:ext>
                  </a:extLst>
                </a:gridCol>
                <a:gridCol w="1319835">
                  <a:extLst>
                    <a:ext uri="{9D8B030D-6E8A-4147-A177-3AD203B41FA5}">
                      <a16:colId xmlns:a16="http://schemas.microsoft.com/office/drawing/2014/main" val="714034831"/>
                    </a:ext>
                  </a:extLst>
                </a:gridCol>
                <a:gridCol w="1428315">
                  <a:extLst>
                    <a:ext uri="{9D8B030D-6E8A-4147-A177-3AD203B41FA5}">
                      <a16:colId xmlns:a16="http://schemas.microsoft.com/office/drawing/2014/main" val="3522121120"/>
                    </a:ext>
                  </a:extLst>
                </a:gridCol>
              </a:tblGrid>
              <a:tr h="166490">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Žitenice </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1:12</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96047173"/>
                  </a:ext>
                </a:extLst>
              </a:tr>
              <a:tr h="166922">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Žitenice </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Rovné </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3:8</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02005748"/>
                  </a:ext>
                </a:extLst>
              </a:tr>
              <a:tr h="166922">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Žitenice </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Bezděkov/Dobříň</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3:7</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87552506"/>
                  </a:ext>
                </a:extLst>
              </a:tr>
              <a:tr h="166922">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Rovné </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7:1</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1909622"/>
                  </a:ext>
                </a:extLst>
              </a:tr>
              <a:tr h="166922">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Štětí</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Bezděkov/Dobříň</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1:4</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748179270"/>
                  </a:ext>
                </a:extLst>
              </a:tr>
              <a:tr h="155238">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Rovné </a:t>
                      </a:r>
                      <a:endParaRPr lang="cs-CZ" sz="1100" b="1" i="0" u="none" strike="noStrike" dirty="0">
                        <a:solidFill>
                          <a:srgbClr val="151515"/>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kern="1200" dirty="0" smtClean="0">
                          <a:solidFill>
                            <a:schemeClr val="tx1"/>
                          </a:solidFill>
                          <a:effectLst/>
                          <a:latin typeface="Arial Black" panose="020B0A04020102020204" pitchFamily="34" charset="0"/>
                          <a:ea typeface="+mn-ea"/>
                          <a:cs typeface="+mn-cs"/>
                        </a:rPr>
                        <a:t>Bezděkov/Dobříň</a:t>
                      </a:r>
                      <a:endParaRPr lang="cs-CZ" sz="1100" b="1"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smtClean="0">
                          <a:solidFill>
                            <a:srgbClr val="151515"/>
                          </a:solidFill>
                          <a:effectLst/>
                          <a:latin typeface="Britannic Bold" panose="020B0903060703020204" pitchFamily="34" charset="0"/>
                        </a:rPr>
                        <a:t>2:3</a:t>
                      </a:r>
                      <a:endParaRPr lang="cs-CZ" sz="1100" b="0" i="0" u="none" strike="noStrike" dirty="0">
                        <a:solidFill>
                          <a:srgbClr val="151515"/>
                        </a:solidFill>
                        <a:effectLst/>
                        <a:latin typeface="Britannic Bold" panose="020B0903060703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16522864"/>
                  </a:ext>
                </a:extLst>
              </a:tr>
            </a:tbl>
          </a:graphicData>
        </a:graphic>
      </p:graphicFrame>
      <p:sp>
        <p:nvSpPr>
          <p:cNvPr id="47" name="TextovéPole 46"/>
          <p:cNvSpPr txBox="1"/>
          <p:nvPr/>
        </p:nvSpPr>
        <p:spPr>
          <a:xfrm>
            <a:off x="5975903" y="1819300"/>
            <a:ext cx="4176465" cy="523220"/>
          </a:xfrm>
          <a:prstGeom prst="rect">
            <a:avLst/>
          </a:prstGeom>
          <a:blipFill>
            <a:blip r:embed="rId31"/>
            <a:tile tx="0" ty="0" sx="100000" sy="100000" flip="none" algn="tl"/>
          </a:blipFill>
          <a:ln w="34925">
            <a:solidFill>
              <a:srgbClr val="FF33CC"/>
            </a:solidFill>
          </a:ln>
        </p:spPr>
        <p:txBody>
          <a:bodyPr wrap="square" rtlCol="0">
            <a:spAutoFit/>
          </a:bodyPr>
          <a:lstStyle/>
          <a:p>
            <a:pPr algn="ctr"/>
            <a:r>
              <a:rPr lang="cs-CZ" sz="1400" u="sng" dirty="0" smtClean="0">
                <a:latin typeface="Bookman Old Style" pitchFamily="18" charset="0"/>
              </a:rPr>
              <a:t>Turnaj starší přípravky na Bezděkově 24.9.2017. 4. turnaj 2.místo</a:t>
            </a:r>
          </a:p>
        </p:txBody>
      </p:sp>
      <p:sp>
        <p:nvSpPr>
          <p:cNvPr id="48" name="TextovéPole 47"/>
          <p:cNvSpPr txBox="1"/>
          <p:nvPr/>
        </p:nvSpPr>
        <p:spPr>
          <a:xfrm>
            <a:off x="6020415" y="91108"/>
            <a:ext cx="4132689" cy="553998"/>
          </a:xfrm>
          <a:prstGeom prst="rect">
            <a:avLst/>
          </a:prstGeom>
          <a:pattFill prst="dashVert">
            <a:fgClr>
              <a:srgbClr val="FF9999"/>
            </a:fgClr>
            <a:bgClr>
              <a:schemeClr val="bg1"/>
            </a:bgClr>
          </a:pattFill>
          <a:ln w="53975">
            <a:solidFill>
              <a:srgbClr val="7E03C3"/>
            </a:solidFill>
          </a:ln>
        </p:spPr>
        <p:txBody>
          <a:bodyPr wrap="square" rtlCol="0">
            <a:spAutoFit/>
          </a:bodyPr>
          <a:lstStyle/>
          <a:p>
            <a:pPr algn="ctr"/>
            <a:r>
              <a:rPr lang="cs-CZ" sz="1500" dirty="0">
                <a:latin typeface="Georgia" panose="02040502050405020303" pitchFamily="18" charset="0"/>
              </a:rPr>
              <a:t>Konečné pořadí základní skupiny okresní </a:t>
            </a:r>
            <a:r>
              <a:rPr lang="cs-CZ" sz="1500">
                <a:latin typeface="Georgia" panose="02040502050405020303" pitchFamily="18" charset="0"/>
              </a:rPr>
              <a:t>ligy </a:t>
            </a:r>
            <a:r>
              <a:rPr lang="cs-CZ" sz="1500" smtClean="0">
                <a:latin typeface="Georgia" panose="02040502050405020303" pitchFamily="18" charset="0"/>
              </a:rPr>
              <a:t>starší </a:t>
            </a:r>
            <a:r>
              <a:rPr lang="cs-CZ" sz="1500" dirty="0">
                <a:latin typeface="Georgia" panose="02040502050405020303" pitchFamily="18" charset="0"/>
              </a:rPr>
              <a:t>přípravky skupiny C</a:t>
            </a:r>
          </a:p>
        </p:txBody>
      </p:sp>
      <p:graphicFrame>
        <p:nvGraphicFramePr>
          <p:cNvPr id="3" name="Tabulka 2"/>
          <p:cNvGraphicFramePr>
            <a:graphicFrameLocks noGrp="1"/>
          </p:cNvGraphicFramePr>
          <p:nvPr>
            <p:extLst>
              <p:ext uri="{D42A27DB-BD31-4B8C-83A1-F6EECF244321}">
                <p14:modId xmlns:p14="http://schemas.microsoft.com/office/powerpoint/2010/main" val="752785640"/>
              </p:ext>
            </p:extLst>
          </p:nvPr>
        </p:nvGraphicFramePr>
        <p:xfrm>
          <a:off x="6020414" y="706189"/>
          <a:ext cx="4104458" cy="963930"/>
        </p:xfrm>
        <a:graphic>
          <a:graphicData uri="http://schemas.openxmlformats.org/drawingml/2006/table">
            <a:tbl>
              <a:tblPr/>
              <a:tblGrid>
                <a:gridCol w="442780">
                  <a:extLst>
                    <a:ext uri="{9D8B030D-6E8A-4147-A177-3AD203B41FA5}">
                      <a16:colId xmlns:a16="http://schemas.microsoft.com/office/drawing/2014/main" val="4194805532"/>
                    </a:ext>
                  </a:extLst>
                </a:gridCol>
                <a:gridCol w="699126">
                  <a:extLst>
                    <a:ext uri="{9D8B030D-6E8A-4147-A177-3AD203B41FA5}">
                      <a16:colId xmlns:a16="http://schemas.microsoft.com/office/drawing/2014/main" val="2289143264"/>
                    </a:ext>
                  </a:extLst>
                </a:gridCol>
                <a:gridCol w="349564">
                  <a:extLst>
                    <a:ext uri="{9D8B030D-6E8A-4147-A177-3AD203B41FA5}">
                      <a16:colId xmlns:a16="http://schemas.microsoft.com/office/drawing/2014/main" val="16760651"/>
                    </a:ext>
                  </a:extLst>
                </a:gridCol>
                <a:gridCol w="349564">
                  <a:extLst>
                    <a:ext uri="{9D8B030D-6E8A-4147-A177-3AD203B41FA5}">
                      <a16:colId xmlns:a16="http://schemas.microsoft.com/office/drawing/2014/main" val="4141945455"/>
                    </a:ext>
                  </a:extLst>
                </a:gridCol>
                <a:gridCol w="349564">
                  <a:extLst>
                    <a:ext uri="{9D8B030D-6E8A-4147-A177-3AD203B41FA5}">
                      <a16:colId xmlns:a16="http://schemas.microsoft.com/office/drawing/2014/main" val="3036590531"/>
                    </a:ext>
                  </a:extLst>
                </a:gridCol>
                <a:gridCol w="349564">
                  <a:extLst>
                    <a:ext uri="{9D8B030D-6E8A-4147-A177-3AD203B41FA5}">
                      <a16:colId xmlns:a16="http://schemas.microsoft.com/office/drawing/2014/main" val="430116217"/>
                    </a:ext>
                  </a:extLst>
                </a:gridCol>
                <a:gridCol w="769039">
                  <a:extLst>
                    <a:ext uri="{9D8B030D-6E8A-4147-A177-3AD203B41FA5}">
                      <a16:colId xmlns:a16="http://schemas.microsoft.com/office/drawing/2014/main" val="677805686"/>
                    </a:ext>
                  </a:extLst>
                </a:gridCol>
                <a:gridCol w="795257">
                  <a:extLst>
                    <a:ext uri="{9D8B030D-6E8A-4147-A177-3AD203B41FA5}">
                      <a16:colId xmlns:a16="http://schemas.microsoft.com/office/drawing/2014/main" val="4068078676"/>
                    </a:ext>
                  </a:extLst>
                </a:gridCol>
              </a:tblGrid>
              <a:tr h="190500">
                <a:tc>
                  <a:txBody>
                    <a:bodyPr/>
                    <a:lstStyle/>
                    <a:p>
                      <a:pPr algn="ctr" rtl="0"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dirty="0">
                          <a:solidFill>
                            <a:srgbClr val="000000"/>
                          </a:solidFill>
                          <a:effectLst/>
                          <a:latin typeface="Arial" panose="020B0604020202020204" pitchFamily="34" charset="0"/>
                        </a:rPr>
                        <a:t>Bezděkov/Dobříň</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Calibri" panose="020F0502020204030204" pitchFamily="34" charset="0"/>
                        </a:rPr>
                        <a:t>83:24</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983500492"/>
                  </a:ext>
                </a:extLst>
              </a:tr>
              <a:tr h="238125">
                <a:tc>
                  <a:txBody>
                    <a:bodyPr/>
                    <a:lstStyle/>
                    <a:p>
                      <a:pPr algn="ctr" rtl="0" fontAlgn="ctr"/>
                      <a:r>
                        <a:rPr lang="cs-CZ" sz="1100" b="1" i="0" u="none" strike="noStrike">
                          <a:solidFill>
                            <a:srgbClr val="151515"/>
                          </a:solidFill>
                          <a:effectLst/>
                          <a:latin typeface="Arial" panose="020B0604020202020204" pitchFamily="34" charset="0"/>
                        </a:rPr>
                        <a:t>2</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Štětí</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Calibri" panose="020F0502020204030204" pitchFamily="34" charset="0"/>
                        </a:rPr>
                        <a:t>71:33</a:t>
                      </a:r>
                    </a:p>
                  </a:txBody>
                  <a:tcPr marL="9525" marR="9525" marT="9525" marB="0" anchor="ctr">
                    <a:lnL>
                      <a:noFill/>
                    </a:lnL>
                    <a:lnR>
                      <a:noFill/>
                    </a:lnR>
                    <a:lnT>
                      <a:noFill/>
                    </a:lnT>
                    <a:lnB>
                      <a:noFill/>
                    </a:lnB>
                    <a:solidFill>
                      <a:srgbClr val="E2EFDA"/>
                    </a:solidFill>
                  </a:tcPr>
                </a:tc>
                <a:tc>
                  <a:txBody>
                    <a:bodyPr/>
                    <a:lstStyle/>
                    <a:p>
                      <a:pPr algn="ctr" rtl="0" fontAlgn="ctr"/>
                      <a:r>
                        <a:rPr lang="cs-CZ" sz="1400" b="1" i="0" u="none" strike="noStrike">
                          <a:solidFill>
                            <a:srgbClr val="FF0000"/>
                          </a:solidFill>
                          <a:effectLst/>
                          <a:latin typeface="Arial" panose="020B0604020202020204" pitchFamily="34" charset="0"/>
                        </a:rPr>
                        <a:t>27</a:t>
                      </a: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4218829270"/>
                  </a:ext>
                </a:extLst>
              </a:tr>
              <a:tr h="190500">
                <a:tc>
                  <a:txBody>
                    <a:bodyPr/>
                    <a:lstStyle/>
                    <a:p>
                      <a:pPr algn="ctr" rtl="0" fontAlgn="ctr"/>
                      <a:r>
                        <a:rPr lang="cs-CZ" sz="1100" b="1" i="0" u="none" strike="noStrike">
                          <a:solidFill>
                            <a:srgbClr val="151515"/>
                          </a:solidFill>
                          <a:effectLst/>
                          <a:latin typeface="Arial" panose="020B0604020202020204" pitchFamily="34" charset="0"/>
                        </a:rPr>
                        <a:t>3</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151515"/>
                          </a:solidFill>
                          <a:effectLst/>
                          <a:latin typeface="Arial" panose="020B0604020202020204" pitchFamily="34" charset="0"/>
                        </a:rPr>
                        <a:t>Rovné</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151515"/>
                          </a:solidFill>
                          <a:effectLst/>
                          <a:latin typeface="Arial" panose="020B0604020202020204" pitchFamily="34" charset="0"/>
                        </a:rPr>
                        <a:t>12</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151515"/>
                          </a:solidFill>
                          <a:effectLst/>
                          <a:latin typeface="Arial" panose="020B0604020202020204" pitchFamily="34" charset="0"/>
                        </a:rPr>
                        <a:t>5</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151515"/>
                          </a:solidFill>
                          <a:effectLst/>
                          <a:latin typeface="Arial" panose="020B0604020202020204" pitchFamily="34" charset="0"/>
                        </a:rPr>
                        <a:t>7</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000000"/>
                          </a:solidFill>
                          <a:effectLst/>
                          <a:latin typeface="Calibri" panose="020F0502020204030204" pitchFamily="34" charset="0"/>
                        </a:rPr>
                        <a:t>30:57</a:t>
                      </a:r>
                    </a:p>
                  </a:txBody>
                  <a:tcPr marL="9525" marR="9525" marT="9525" marB="0" anchor="ctr">
                    <a:lnL>
                      <a:noFill/>
                    </a:lnL>
                    <a:lnR>
                      <a:noFill/>
                    </a:lnR>
                    <a:lnT>
                      <a:noFill/>
                    </a:lnT>
                    <a:lnB>
                      <a:noFill/>
                    </a:lnB>
                    <a:solidFill>
                      <a:srgbClr val="FFFF66"/>
                    </a:solidFill>
                  </a:tcPr>
                </a:tc>
                <a:tc>
                  <a:txBody>
                    <a:bodyPr/>
                    <a:lstStyle/>
                    <a:p>
                      <a:pPr algn="ctr" rtl="0" fontAlgn="ctr"/>
                      <a:r>
                        <a:rPr lang="cs-CZ" sz="1100" b="1" i="0" u="none" strike="noStrike">
                          <a:solidFill>
                            <a:srgbClr val="151515"/>
                          </a:solidFill>
                          <a:effectLst/>
                          <a:latin typeface="Arial" panose="020B0604020202020204" pitchFamily="34" charset="0"/>
                        </a:rPr>
                        <a:t>15</a:t>
                      </a: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2757262689"/>
                  </a:ext>
                </a:extLst>
              </a:tr>
              <a:tr h="190500">
                <a:tc>
                  <a:txBody>
                    <a:bodyPr/>
                    <a:lstStyle/>
                    <a:p>
                      <a:pPr algn="ctr" rtl="0" fontAlgn="ctr"/>
                      <a:r>
                        <a:rPr lang="cs-CZ" sz="1100" b="1" i="0" u="none" strike="noStrike">
                          <a:solidFill>
                            <a:srgbClr val="151515"/>
                          </a:solidFill>
                          <a:effectLst/>
                          <a:latin typeface="Arial" panose="020B0604020202020204" pitchFamily="34" charset="0"/>
                        </a:rPr>
                        <a:t>4</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dirty="0">
                          <a:solidFill>
                            <a:srgbClr val="151515"/>
                          </a:solidFill>
                          <a:effectLst/>
                          <a:latin typeface="Arial" panose="020B0604020202020204" pitchFamily="34" charset="0"/>
                        </a:rPr>
                        <a:t>Žitenice</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a:solidFill>
                            <a:srgbClr val="151515"/>
                          </a:solidFill>
                          <a:effectLst/>
                          <a:latin typeface="Arial" panose="020B0604020202020204" pitchFamily="34" charset="0"/>
                        </a:rPr>
                        <a:t>12</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a:solidFill>
                            <a:srgbClr val="151515"/>
                          </a:solidFill>
                          <a:effectLst/>
                          <a:latin typeface="Arial" panose="020B0604020202020204" pitchFamily="34" charset="0"/>
                        </a:rPr>
                        <a:t>12</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a:solidFill>
                            <a:srgbClr val="000000"/>
                          </a:solidFill>
                          <a:effectLst/>
                          <a:latin typeface="Calibri" panose="020F0502020204030204" pitchFamily="34" charset="0"/>
                        </a:rPr>
                        <a:t>23:93</a:t>
                      </a:r>
                    </a:p>
                  </a:txBody>
                  <a:tcPr marL="9525" marR="9525" marT="9525" marB="0" anchor="ctr">
                    <a:lnL>
                      <a:noFill/>
                    </a:lnL>
                    <a:lnR>
                      <a:noFill/>
                    </a:lnR>
                    <a:lnT>
                      <a:noFill/>
                    </a:lnT>
                    <a:lnB>
                      <a:noFill/>
                    </a:lnB>
                    <a:solidFill>
                      <a:srgbClr val="E2EFDA"/>
                    </a:solidFill>
                  </a:tcPr>
                </a:tc>
                <a:tc>
                  <a:txBody>
                    <a:bodyPr/>
                    <a:lstStyle/>
                    <a:p>
                      <a:pPr algn="ctr" rtl="0" fontAlgn="ctr"/>
                      <a:r>
                        <a:rPr lang="cs-CZ" sz="1100" b="1" i="0" u="none" strike="noStrike" dirty="0">
                          <a:solidFill>
                            <a:srgbClr val="151515"/>
                          </a:solidFill>
                          <a:effectLst/>
                          <a:latin typeface="Arial" panose="020B0604020202020204" pitchFamily="34" charset="0"/>
                        </a:rPr>
                        <a:t>0</a:t>
                      </a: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1975349453"/>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2749067903"/>
              </p:ext>
            </p:extLst>
          </p:nvPr>
        </p:nvGraphicFramePr>
        <p:xfrm>
          <a:off x="143993" y="4050724"/>
          <a:ext cx="4680519" cy="2821707"/>
        </p:xfrm>
        <a:graphic>
          <a:graphicData uri="http://schemas.openxmlformats.org/drawingml/2006/table">
            <a:tbl>
              <a:tblPr/>
              <a:tblGrid>
                <a:gridCol w="1294899">
                  <a:extLst>
                    <a:ext uri="{9D8B030D-6E8A-4147-A177-3AD203B41FA5}">
                      <a16:colId xmlns:a16="http://schemas.microsoft.com/office/drawing/2014/main" val="3271500982"/>
                    </a:ext>
                  </a:extLst>
                </a:gridCol>
                <a:gridCol w="1766997">
                  <a:extLst>
                    <a:ext uri="{9D8B030D-6E8A-4147-A177-3AD203B41FA5}">
                      <a16:colId xmlns:a16="http://schemas.microsoft.com/office/drawing/2014/main" val="4094927882"/>
                    </a:ext>
                  </a:extLst>
                </a:gridCol>
                <a:gridCol w="1618623">
                  <a:extLst>
                    <a:ext uri="{9D8B030D-6E8A-4147-A177-3AD203B41FA5}">
                      <a16:colId xmlns:a16="http://schemas.microsoft.com/office/drawing/2014/main" val="4022031759"/>
                    </a:ext>
                  </a:extLst>
                </a:gridCol>
              </a:tblGrid>
              <a:tr h="342141">
                <a:tc>
                  <a:txBody>
                    <a:bodyPr/>
                    <a:lstStyle/>
                    <a:p>
                      <a:pPr algn="ctr" fontAlgn="ctr"/>
                      <a:r>
                        <a:rPr lang="cs-CZ" sz="1400" b="1" i="0" u="none" strike="noStrike" dirty="0">
                          <a:solidFill>
                            <a:srgbClr val="000099"/>
                          </a:solidFill>
                          <a:effectLst/>
                          <a:latin typeface="Arial" panose="020B0604020202020204" pitchFamily="34" charset="0"/>
                        </a:rPr>
                        <a:t>12.8.2017</a:t>
                      </a:r>
                    </a:p>
                  </a:txBody>
                  <a:tcPr marL="0" marR="0" marT="0" marB="0" anchor="ctr">
                    <a:lnL>
                      <a:noFill/>
                    </a:lnL>
                    <a:lnR>
                      <a:noFill/>
                    </a:lnR>
                    <a:lnT>
                      <a:noFill/>
                    </a:lnT>
                    <a:lnB>
                      <a:noFill/>
                    </a:lnB>
                    <a:solidFill>
                      <a:srgbClr val="FFFF66"/>
                    </a:solidFill>
                  </a:tcPr>
                </a:tc>
                <a:tc>
                  <a:txBody>
                    <a:bodyPr/>
                    <a:lstStyle/>
                    <a:p>
                      <a:pPr algn="ctr" fontAlgn="ctr"/>
                      <a:r>
                        <a:rPr lang="cs-CZ" sz="1400" b="1" i="0" u="none" strike="noStrike">
                          <a:solidFill>
                            <a:srgbClr val="000099"/>
                          </a:solidFill>
                          <a:effectLst/>
                          <a:latin typeface="Arial" panose="020B0604020202020204" pitchFamily="34" charset="0"/>
                        </a:rPr>
                        <a:t>Bílina - Neštěmice</a:t>
                      </a:r>
                    </a:p>
                  </a:txBody>
                  <a:tcPr marL="0" marR="0" marT="0" marB="0" anchor="ctr">
                    <a:lnL>
                      <a:noFill/>
                    </a:lnL>
                    <a:lnR>
                      <a:noFill/>
                    </a:lnR>
                    <a:lnT>
                      <a:noFill/>
                    </a:lnT>
                    <a:lnB>
                      <a:noFill/>
                    </a:lnB>
                    <a:solidFill>
                      <a:srgbClr val="FFFF66"/>
                    </a:solidFill>
                  </a:tcPr>
                </a:tc>
                <a:tc>
                  <a:txBody>
                    <a:bodyPr/>
                    <a:lstStyle/>
                    <a:p>
                      <a:pPr algn="ctr" fontAlgn="ctr"/>
                      <a:r>
                        <a:rPr lang="cs-CZ" sz="1400" b="1" i="0" u="none" strike="noStrike" dirty="0">
                          <a:solidFill>
                            <a:srgbClr val="000099"/>
                          </a:solidFill>
                          <a:effectLst/>
                          <a:latin typeface="Arial" panose="020B0604020202020204" pitchFamily="34" charset="0"/>
                        </a:rPr>
                        <a:t>1:2</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1136592886"/>
                  </a:ext>
                </a:extLst>
              </a:tr>
              <a:tr h="342141">
                <a:tc>
                  <a:txBody>
                    <a:bodyPr/>
                    <a:lstStyle/>
                    <a:p>
                      <a:pPr algn="ctr" fontAlgn="ctr"/>
                      <a:r>
                        <a:rPr lang="cs-CZ" sz="1400" b="1" i="0" u="none" strike="noStrike" dirty="0">
                          <a:solidFill>
                            <a:srgbClr val="FF0000"/>
                          </a:solidFill>
                          <a:effectLst/>
                          <a:latin typeface="Arial" panose="020B0604020202020204" pitchFamily="34" charset="0"/>
                        </a:rPr>
                        <a:t>20.8.2017</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FF0000"/>
                          </a:solidFill>
                          <a:effectLst/>
                          <a:latin typeface="Arial" panose="020B0604020202020204" pitchFamily="34" charset="0"/>
                        </a:rPr>
                        <a:t>Modrá - Bílina</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FF0000"/>
                          </a:solidFill>
                          <a:effectLst/>
                          <a:latin typeface="Arial" panose="020B0604020202020204" pitchFamily="34" charset="0"/>
                        </a:rPr>
                        <a:t>0:1 PK</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3534143109"/>
                  </a:ext>
                </a:extLst>
              </a:tr>
              <a:tr h="342141">
                <a:tc>
                  <a:txBody>
                    <a:bodyPr/>
                    <a:lstStyle/>
                    <a:p>
                      <a:pPr algn="ctr" fontAlgn="ctr"/>
                      <a:r>
                        <a:rPr lang="cs-CZ" sz="1400" b="1" i="0" u="none" strike="noStrike">
                          <a:solidFill>
                            <a:srgbClr val="000099"/>
                          </a:solidFill>
                          <a:effectLst/>
                          <a:latin typeface="Arial" panose="020B0604020202020204" pitchFamily="34" charset="0"/>
                        </a:rPr>
                        <a:t>26.8.2017</a:t>
                      </a:r>
                    </a:p>
                  </a:txBody>
                  <a:tcPr marL="0" marR="0" marT="0" marB="0" anchor="ctr">
                    <a:lnL>
                      <a:noFill/>
                    </a:lnL>
                    <a:lnR>
                      <a:noFill/>
                    </a:lnR>
                    <a:lnT>
                      <a:noFill/>
                    </a:lnT>
                    <a:lnB>
                      <a:noFill/>
                    </a:lnB>
                    <a:solidFill>
                      <a:srgbClr val="FFFF66"/>
                    </a:solidFill>
                  </a:tcPr>
                </a:tc>
                <a:tc>
                  <a:txBody>
                    <a:bodyPr/>
                    <a:lstStyle/>
                    <a:p>
                      <a:pPr algn="ctr" fontAlgn="ctr"/>
                      <a:r>
                        <a:rPr lang="cs-CZ" sz="1400" b="1" i="0" u="none" strike="noStrike" dirty="0">
                          <a:solidFill>
                            <a:srgbClr val="000099"/>
                          </a:solidFill>
                          <a:effectLst/>
                          <a:latin typeface="Arial" panose="020B0604020202020204" pitchFamily="34" charset="0"/>
                        </a:rPr>
                        <a:t>Bílina - Jílové</a:t>
                      </a:r>
                    </a:p>
                  </a:txBody>
                  <a:tcPr marL="0" marR="0" marT="0" marB="0" anchor="ctr">
                    <a:lnL>
                      <a:noFill/>
                    </a:lnL>
                    <a:lnR>
                      <a:noFill/>
                    </a:lnR>
                    <a:lnT>
                      <a:noFill/>
                    </a:lnT>
                    <a:lnB>
                      <a:noFill/>
                    </a:lnB>
                    <a:solidFill>
                      <a:srgbClr val="FFFF66"/>
                    </a:solidFill>
                  </a:tcPr>
                </a:tc>
                <a:tc>
                  <a:txBody>
                    <a:bodyPr/>
                    <a:lstStyle/>
                    <a:p>
                      <a:pPr algn="ctr" fontAlgn="ctr"/>
                      <a:r>
                        <a:rPr lang="cs-CZ" sz="1400" b="1" i="0" u="none" strike="noStrike" dirty="0">
                          <a:solidFill>
                            <a:srgbClr val="000099"/>
                          </a:solidFill>
                          <a:effectLst/>
                          <a:latin typeface="Arial" panose="020B0604020202020204" pitchFamily="34" charset="0"/>
                        </a:rPr>
                        <a:t>7:0</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2199541025"/>
                  </a:ext>
                </a:extLst>
              </a:tr>
              <a:tr h="342141">
                <a:tc>
                  <a:txBody>
                    <a:bodyPr/>
                    <a:lstStyle/>
                    <a:p>
                      <a:pPr algn="ctr" fontAlgn="ctr"/>
                      <a:r>
                        <a:rPr lang="cs-CZ" sz="1400" b="1" i="0" u="none" strike="noStrike">
                          <a:solidFill>
                            <a:srgbClr val="FF0000"/>
                          </a:solidFill>
                          <a:effectLst/>
                          <a:latin typeface="Arial" panose="020B0604020202020204" pitchFamily="34" charset="0"/>
                        </a:rPr>
                        <a:t>2.9.2017</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FF0000"/>
                          </a:solidFill>
                          <a:effectLst/>
                          <a:latin typeface="Arial" panose="020B0604020202020204" pitchFamily="34" charset="0"/>
                        </a:rPr>
                        <a:t>Vilémov - Bílina</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FF0000"/>
                          </a:solidFill>
                          <a:effectLst/>
                          <a:latin typeface="Arial" panose="020B0604020202020204" pitchFamily="34" charset="0"/>
                        </a:rPr>
                        <a:t>4:0</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3266828878"/>
                  </a:ext>
                </a:extLst>
              </a:tr>
              <a:tr h="342141">
                <a:tc>
                  <a:txBody>
                    <a:bodyPr/>
                    <a:lstStyle/>
                    <a:p>
                      <a:pPr algn="ctr" fontAlgn="ctr"/>
                      <a:r>
                        <a:rPr lang="cs-CZ" sz="1400" b="1" i="0" u="none" strike="noStrike">
                          <a:solidFill>
                            <a:srgbClr val="000099"/>
                          </a:solidFill>
                          <a:effectLst/>
                          <a:latin typeface="Arial" panose="020B0604020202020204" pitchFamily="34" charset="0"/>
                        </a:rPr>
                        <a:t>9.9.2017</a:t>
                      </a:r>
                    </a:p>
                  </a:txBody>
                  <a:tcPr marL="0" marR="0" marT="0" marB="0" anchor="ctr">
                    <a:lnL>
                      <a:noFill/>
                    </a:lnL>
                    <a:lnR>
                      <a:noFill/>
                    </a:lnR>
                    <a:lnT>
                      <a:noFill/>
                    </a:lnT>
                    <a:lnB>
                      <a:noFill/>
                    </a:lnB>
                    <a:solidFill>
                      <a:srgbClr val="FFFF66"/>
                    </a:solidFill>
                  </a:tcPr>
                </a:tc>
                <a:tc>
                  <a:txBody>
                    <a:bodyPr/>
                    <a:lstStyle/>
                    <a:p>
                      <a:pPr algn="ctr" fontAlgn="ctr"/>
                      <a:r>
                        <a:rPr lang="cs-CZ" sz="1400" b="1" i="0" u="none" strike="noStrike" dirty="0">
                          <a:solidFill>
                            <a:srgbClr val="000099"/>
                          </a:solidFill>
                          <a:effectLst/>
                          <a:latin typeface="Arial" panose="020B0604020202020204" pitchFamily="34" charset="0"/>
                        </a:rPr>
                        <a:t>Bílina - Mostecký FK</a:t>
                      </a:r>
                    </a:p>
                  </a:txBody>
                  <a:tcPr marL="0" marR="0" marT="0" marB="0" anchor="ctr">
                    <a:lnL>
                      <a:noFill/>
                    </a:lnL>
                    <a:lnR>
                      <a:noFill/>
                    </a:lnR>
                    <a:lnT>
                      <a:noFill/>
                    </a:lnT>
                    <a:lnB>
                      <a:noFill/>
                    </a:lnB>
                    <a:solidFill>
                      <a:srgbClr val="FFFF66"/>
                    </a:solidFill>
                  </a:tcPr>
                </a:tc>
                <a:tc>
                  <a:txBody>
                    <a:bodyPr/>
                    <a:lstStyle/>
                    <a:p>
                      <a:pPr algn="ctr" fontAlgn="ctr"/>
                      <a:r>
                        <a:rPr lang="cs-CZ" sz="1400" b="1" i="0" u="none" strike="noStrike" dirty="0">
                          <a:solidFill>
                            <a:srgbClr val="000099"/>
                          </a:solidFill>
                          <a:effectLst/>
                          <a:latin typeface="Arial" panose="020B0604020202020204" pitchFamily="34" charset="0"/>
                        </a:rPr>
                        <a:t>2:1</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970073765"/>
                  </a:ext>
                </a:extLst>
              </a:tr>
              <a:tr h="342141">
                <a:tc>
                  <a:txBody>
                    <a:bodyPr/>
                    <a:lstStyle/>
                    <a:p>
                      <a:pPr algn="ctr" fontAlgn="ctr"/>
                      <a:r>
                        <a:rPr lang="cs-CZ" sz="1400" b="1" i="0" u="none" strike="noStrike">
                          <a:solidFill>
                            <a:srgbClr val="FF0000"/>
                          </a:solidFill>
                          <a:effectLst/>
                          <a:latin typeface="Arial" panose="020B0604020202020204" pitchFamily="34" charset="0"/>
                        </a:rPr>
                        <a:t>16.9.2017</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a:solidFill>
                            <a:srgbClr val="FF0000"/>
                          </a:solidFill>
                          <a:effectLst/>
                          <a:latin typeface="Arial" panose="020B0604020202020204" pitchFamily="34" charset="0"/>
                        </a:rPr>
                        <a:t>Kadaň - Bílina</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FF0000"/>
                          </a:solidFill>
                          <a:effectLst/>
                          <a:latin typeface="Arial" panose="020B0604020202020204" pitchFamily="34" charset="0"/>
                        </a:rPr>
                        <a:t>1:6</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657278487"/>
                  </a:ext>
                </a:extLst>
              </a:tr>
              <a:tr h="342141">
                <a:tc>
                  <a:txBody>
                    <a:bodyPr/>
                    <a:lstStyle/>
                    <a:p>
                      <a:pPr algn="ctr" fontAlgn="ctr"/>
                      <a:r>
                        <a:rPr lang="cs-CZ" sz="1400" b="1" i="0" u="none" strike="noStrike">
                          <a:solidFill>
                            <a:srgbClr val="000099"/>
                          </a:solidFill>
                          <a:effectLst/>
                          <a:latin typeface="Arial" panose="020B0604020202020204" pitchFamily="34" charset="0"/>
                        </a:rPr>
                        <a:t>23.9.2017</a:t>
                      </a:r>
                    </a:p>
                  </a:txBody>
                  <a:tcPr marL="0" marR="0" marT="0" marB="0" anchor="ctr">
                    <a:lnL>
                      <a:noFill/>
                    </a:lnL>
                    <a:lnR>
                      <a:noFill/>
                    </a:lnR>
                    <a:lnT>
                      <a:noFill/>
                    </a:lnT>
                    <a:lnB>
                      <a:noFill/>
                    </a:lnB>
                    <a:solidFill>
                      <a:srgbClr val="FFFF66"/>
                    </a:solidFill>
                  </a:tcPr>
                </a:tc>
                <a:tc>
                  <a:txBody>
                    <a:bodyPr/>
                    <a:lstStyle/>
                    <a:p>
                      <a:pPr algn="ctr" fontAlgn="ctr"/>
                      <a:r>
                        <a:rPr lang="cs-CZ" sz="1400" b="1" i="0" u="none" strike="noStrike" dirty="0">
                          <a:solidFill>
                            <a:srgbClr val="000099"/>
                          </a:solidFill>
                          <a:effectLst/>
                          <a:latin typeface="Arial" panose="020B0604020202020204" pitchFamily="34" charset="0"/>
                        </a:rPr>
                        <a:t>Bílina - Litoměřicko B</a:t>
                      </a:r>
                    </a:p>
                  </a:txBody>
                  <a:tcPr marL="0" marR="0" marT="0" marB="0" anchor="ctr">
                    <a:lnL>
                      <a:noFill/>
                    </a:lnL>
                    <a:lnR>
                      <a:noFill/>
                    </a:lnR>
                    <a:lnT>
                      <a:noFill/>
                    </a:lnT>
                    <a:lnB>
                      <a:noFill/>
                    </a:lnB>
                    <a:solidFill>
                      <a:srgbClr val="FFFF66"/>
                    </a:solidFill>
                  </a:tcPr>
                </a:tc>
                <a:tc>
                  <a:txBody>
                    <a:bodyPr/>
                    <a:lstStyle/>
                    <a:p>
                      <a:pPr algn="ctr" fontAlgn="ctr"/>
                      <a:r>
                        <a:rPr lang="cs-CZ" sz="1400" b="1" i="0" u="none" strike="noStrike" dirty="0">
                          <a:solidFill>
                            <a:srgbClr val="000099"/>
                          </a:solidFill>
                          <a:effectLst/>
                          <a:latin typeface="Arial" panose="020B0604020202020204" pitchFamily="34" charset="0"/>
                        </a:rPr>
                        <a:t>1:3</a:t>
                      </a:r>
                    </a:p>
                  </a:txBody>
                  <a:tcPr marL="0" marR="0" marT="0" marB="0" anchor="ctr">
                    <a:lnL>
                      <a:noFill/>
                    </a:lnL>
                    <a:lnR>
                      <a:noFill/>
                    </a:lnR>
                    <a:lnT>
                      <a:noFill/>
                    </a:lnT>
                    <a:lnB>
                      <a:noFill/>
                    </a:lnB>
                    <a:solidFill>
                      <a:srgbClr val="FFFF66"/>
                    </a:solidFill>
                  </a:tcPr>
                </a:tc>
                <a:extLst>
                  <a:ext uri="{0D108BD9-81ED-4DB2-BD59-A6C34878D82A}">
                    <a16:rowId xmlns:a16="http://schemas.microsoft.com/office/drawing/2014/main" val="1191364791"/>
                  </a:ext>
                </a:extLst>
              </a:tr>
              <a:tr h="342141">
                <a:tc>
                  <a:txBody>
                    <a:bodyPr/>
                    <a:lstStyle/>
                    <a:p>
                      <a:pPr algn="ctr" fontAlgn="ctr"/>
                      <a:r>
                        <a:rPr lang="cs-CZ" sz="1400" b="1" i="0" u="none" strike="noStrike">
                          <a:solidFill>
                            <a:srgbClr val="FF0000"/>
                          </a:solidFill>
                          <a:effectLst/>
                          <a:latin typeface="Arial" panose="020B0604020202020204" pitchFamily="34" charset="0"/>
                        </a:rPr>
                        <a:t>30.9.2017</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a:solidFill>
                            <a:srgbClr val="FF0000"/>
                          </a:solidFill>
                          <a:effectLst/>
                          <a:latin typeface="Arial" panose="020B0604020202020204" pitchFamily="34" charset="0"/>
                        </a:rPr>
                        <a:t>Bílina - Brná</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FF0000"/>
                          </a:solidFill>
                          <a:effectLst/>
                          <a:latin typeface="Calibri" panose="020F0502020204030204" pitchFamily="34" charset="0"/>
                        </a:rPr>
                        <a:t> </a:t>
                      </a:r>
                      <a:r>
                        <a:rPr lang="cs-CZ" sz="1400" b="1" i="0" u="none" strike="noStrike" dirty="0" smtClean="0">
                          <a:solidFill>
                            <a:srgbClr val="FF0000"/>
                          </a:solidFill>
                          <a:effectLst/>
                          <a:latin typeface="Calibri" panose="020F0502020204030204" pitchFamily="34" charset="0"/>
                        </a:rPr>
                        <a:t>1:3</a:t>
                      </a:r>
                      <a:endParaRPr lang="cs-CZ" sz="1400" b="1" i="0" u="none" strike="noStrike" dirty="0">
                        <a:solidFill>
                          <a:srgbClr val="FF0000"/>
                        </a:solidFill>
                        <a:effectLst/>
                        <a:latin typeface="Calibri" panose="020F0502020204030204" pitchFamily="34" charset="0"/>
                      </a:endParaRP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298453957"/>
                  </a:ext>
                </a:extLst>
              </a:tr>
            </a:tbl>
          </a:graphicData>
        </a:graphic>
      </p:graphicFrame>
      <p:sp>
        <p:nvSpPr>
          <p:cNvPr id="2" name="TextovéPole 1"/>
          <p:cNvSpPr txBox="1"/>
          <p:nvPr/>
        </p:nvSpPr>
        <p:spPr>
          <a:xfrm>
            <a:off x="143993" y="1220584"/>
            <a:ext cx="4680519" cy="2677656"/>
          </a:xfrm>
          <a:prstGeom prst="rect">
            <a:avLst/>
          </a:prstGeom>
          <a:gradFill>
            <a:gsLst>
              <a:gs pos="0">
                <a:srgbClr val="F1FDFF"/>
              </a:gs>
              <a:gs pos="74000">
                <a:srgbClr val="CBF0FD"/>
              </a:gs>
              <a:gs pos="83000">
                <a:schemeClr val="accent1">
                  <a:lumMod val="45000"/>
                  <a:lumOff val="55000"/>
                </a:schemeClr>
              </a:gs>
              <a:gs pos="100000">
                <a:schemeClr val="accent1">
                  <a:lumMod val="30000"/>
                  <a:lumOff val="70000"/>
                </a:schemeClr>
              </a:gs>
            </a:gsLst>
            <a:lin ang="5400000" scaled="1"/>
          </a:gradFill>
          <a:ln w="38100">
            <a:solidFill>
              <a:srgbClr val="003366"/>
            </a:solidFill>
            <a:prstDash val="sysDash"/>
          </a:ln>
        </p:spPr>
        <p:txBody>
          <a:bodyPr wrap="square" rtlCol="0">
            <a:spAutoFit/>
          </a:bodyPr>
          <a:lstStyle/>
          <a:p>
            <a:pPr algn="just"/>
            <a:r>
              <a:rPr lang="cs-CZ" b="0" dirty="0" smtClean="0">
                <a:solidFill>
                  <a:srgbClr val="0033CC"/>
                </a:solidFill>
                <a:latin typeface="Arial" panose="020B0604020202020204" pitchFamily="34" charset="0"/>
                <a:cs typeface="Arial" panose="020B0604020202020204" pitchFamily="34" charset="0"/>
              </a:rPr>
              <a:t>Fotbalový klub  z Bíliny má po 8 kolech na svém kontě 11 bodů a patří mu 9. místo. Pohled na výsledky ukazuje, jak těžké je typovat a uhádnou , jak to dopadne. Soutěž Bílina zahájila  prohrou doma s Neštěmicemi a aspoň částečně si ztracené body přivezla z Modré po vítězném penaltovém rozstřelu. Krásné první plnohodnotné vítězství 7:0 si bílinští vychutnali ve 3.kole doma s nováčkem soutěže z Jílového. Potvrdit ho jeli do Vilémova, ale zde růže nekvetly a odvezli si porážku 4:0. Že Bílina dokáže porážet i favority, potvrdila 9. září doma proti Mostu, když vyhrála 2:1. Že to nebyla náhoda hráči potvrdili v dalším kole v Kadani, kterou přestříleli 6:1. Třetího vítězství v řadě už se však Bílina nedočkala a v 7. kole prohrála překvapivě doma v tu dobu s posledním celkem tabulky FK Litoměřickem B 3:1.  V minulém kole hrál náš dnešní soupeř opět doma a znova prohrál 3:1. Tentokrát s </a:t>
            </a:r>
            <a:r>
              <a:rPr lang="cs-CZ" b="0" dirty="0" err="1" smtClean="0">
                <a:solidFill>
                  <a:srgbClr val="0033CC"/>
                </a:solidFill>
                <a:latin typeface="Arial" panose="020B0604020202020204" pitchFamily="34" charset="0"/>
                <a:cs typeface="Arial" panose="020B0604020202020204" pitchFamily="34" charset="0"/>
              </a:rPr>
              <a:t>Brnou</a:t>
            </a:r>
            <a:r>
              <a:rPr lang="cs-CZ" b="0" dirty="0" smtClean="0">
                <a:solidFill>
                  <a:srgbClr val="0033CC"/>
                </a:solidFill>
                <a:latin typeface="Arial" panose="020B0604020202020204" pitchFamily="34" charset="0"/>
                <a:cs typeface="Arial" panose="020B0604020202020204" pitchFamily="34" charset="0"/>
              </a:rPr>
              <a:t>.</a:t>
            </a:r>
          </a:p>
        </p:txBody>
      </p:sp>
      <p:sp>
        <p:nvSpPr>
          <p:cNvPr id="5" name="TextovéPole 4"/>
          <p:cNvSpPr txBox="1"/>
          <p:nvPr/>
        </p:nvSpPr>
        <p:spPr>
          <a:xfrm>
            <a:off x="143993" y="72524"/>
            <a:ext cx="4680518" cy="1015663"/>
          </a:xfrm>
          <a:prstGeom prst="rect">
            <a:avLst/>
          </a:prstGeom>
          <a:pattFill prst="weave">
            <a:fgClr>
              <a:srgbClr val="FFFFCC"/>
            </a:fgClr>
            <a:bgClr>
              <a:schemeClr val="bg1"/>
            </a:bgClr>
          </a:pattFill>
          <a:ln w="41275">
            <a:solidFill>
              <a:srgbClr val="C00000"/>
            </a:solidFill>
          </a:ln>
        </p:spPr>
        <p:txBody>
          <a:bodyPr wrap="square" rtlCol="0">
            <a:spAutoFit/>
          </a:bodyPr>
          <a:lstStyle/>
          <a:p>
            <a:pPr algn="ctr"/>
            <a:r>
              <a:rPr lang="cs-CZ" sz="1500" dirty="0" smtClean="0">
                <a:latin typeface="Bookman Old Style" pitchFamily="18" charset="0"/>
              </a:rPr>
              <a:t>Podzimní výsledky Bíliny jsou jak na houpačce. Dokáže porazit Mostecký FK a v Kadani nastřílet 6 gólů, aby v posledních 2 domácích zápasech nezískala ani bod </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FFF99"/>
          </a:fgClr>
          <a:bgClr>
            <a:schemeClr val="bg1"/>
          </a:bgClr>
        </a:patt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387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2" name="TextovéPole 1"/>
          <p:cNvSpPr txBox="1"/>
          <p:nvPr/>
        </p:nvSpPr>
        <p:spPr>
          <a:xfrm>
            <a:off x="5400577" y="91108"/>
            <a:ext cx="4680520" cy="2492990"/>
          </a:xfrm>
          <a:prstGeom prst="rect">
            <a:avLst/>
          </a:prstGeom>
          <a:gradFill>
            <a:gsLst>
              <a:gs pos="0">
                <a:srgbClr val="FFCCCC">
                  <a:alpha val="65882"/>
                </a:srgbClr>
              </a:gs>
              <a:gs pos="32000">
                <a:schemeClr val="accent1">
                  <a:lumMod val="45000"/>
                  <a:lumOff val="55000"/>
                </a:schemeClr>
              </a:gs>
              <a:gs pos="62000">
                <a:srgbClr val="92D050"/>
              </a:gs>
              <a:gs pos="86000">
                <a:srgbClr val="66FF33"/>
              </a:gs>
            </a:gsLst>
            <a:lin ang="5400000" scaled="1"/>
          </a:gradFill>
          <a:ln w="146050">
            <a:gradFill>
              <a:gsLst>
                <a:gs pos="0">
                  <a:schemeClr val="accent1">
                    <a:lumMod val="5000"/>
                    <a:lumOff val="95000"/>
                  </a:schemeClr>
                </a:gs>
                <a:gs pos="32000">
                  <a:schemeClr val="accent1">
                    <a:lumMod val="45000"/>
                    <a:lumOff val="55000"/>
                  </a:schemeClr>
                </a:gs>
                <a:gs pos="62000">
                  <a:srgbClr val="92D050"/>
                </a:gs>
                <a:gs pos="86000">
                  <a:srgbClr val="FFFF00"/>
                </a:gs>
              </a:gsLst>
              <a:lin ang="5400000" scaled="1"/>
            </a:gradFill>
          </a:ln>
        </p:spPr>
        <p:txBody>
          <a:bodyPr wrap="square" rtlCol="0">
            <a:spAutoFit/>
          </a:bodyPr>
          <a:lstStyle/>
          <a:p>
            <a:pPr algn="ctr"/>
            <a:r>
              <a:rPr lang="cs-CZ" sz="2600" dirty="0" smtClean="0">
                <a:solidFill>
                  <a:srgbClr val="003399"/>
                </a:solidFill>
                <a:latin typeface="Constantia" panose="02030602050306030303" pitchFamily="18" charset="0"/>
              </a:rPr>
              <a:t>V Kadani jsme chtěli vyhrát, ale v  normální hrací době jsme se nedokázali střelecky prosadit. Bod navíc jsme brali aspoň  v penaltovém rozstřelu</a:t>
            </a:r>
          </a:p>
        </p:txBody>
      </p:sp>
      <p:sp>
        <p:nvSpPr>
          <p:cNvPr id="3" name="Obdélník 2"/>
          <p:cNvSpPr/>
          <p:nvPr/>
        </p:nvSpPr>
        <p:spPr>
          <a:xfrm>
            <a:off x="5400577" y="2755404"/>
            <a:ext cx="4680519" cy="3978269"/>
          </a:xfrm>
          <a:prstGeom prst="rect">
            <a:avLst/>
          </a:prstGeom>
        </p:spPr>
        <p:txBody>
          <a:bodyPr wrap="square">
            <a:spAutoFit/>
          </a:bodyPr>
          <a:lstStyle/>
          <a:p>
            <a:pPr algn="ctr">
              <a:lnSpc>
                <a:spcPct val="107000"/>
              </a:lnSpc>
              <a:spcAft>
                <a:spcPts val="0"/>
              </a:spcAft>
            </a:pPr>
            <a:r>
              <a:rPr lang="cs-CZ" sz="1800" b="0" u="sng" dirty="0">
                <a:effectLst>
                  <a:glow rad="1397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SK Štětí – FK </a:t>
            </a:r>
            <a:r>
              <a:rPr lang="cs-CZ" sz="1800" b="0" u="sng" dirty="0" err="1">
                <a:effectLst>
                  <a:glow rad="1397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Tatran</a:t>
            </a:r>
            <a:r>
              <a:rPr lang="cs-CZ" sz="1800" b="0" u="sng" dirty="0">
                <a:effectLst>
                  <a:glow rad="1397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 </a:t>
            </a:r>
            <a:r>
              <a:rPr lang="cs-CZ" sz="1800" b="0" u="sng" dirty="0" smtClean="0">
                <a:effectLst>
                  <a:glow rad="1397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Kadaň </a:t>
            </a:r>
            <a:r>
              <a:rPr lang="cs-CZ" sz="1800" b="0" u="sng" dirty="0" smtClean="0">
                <a:effectLst>
                  <a:glow rad="139700">
                    <a:schemeClr val="accent1">
                      <a:satMod val="175000"/>
                      <a:alpha val="40000"/>
                    </a:schemeClr>
                  </a:glow>
                </a:effectLst>
                <a:latin typeface="Arial Black" panose="020B0A04020102020204" pitchFamily="34" charset="0"/>
                <a:ea typeface="Calibri" panose="020F0502020204030204" pitchFamily="34" charset="0"/>
                <a:cs typeface="Arial" panose="020B0604020202020204" pitchFamily="34" charset="0"/>
              </a:rPr>
              <a:t>0:1 </a:t>
            </a:r>
            <a:r>
              <a:rPr lang="cs-CZ" sz="1800" b="0" u="sng" dirty="0">
                <a:effectLst>
                  <a:glow rad="139700">
                    <a:schemeClr val="accent1">
                      <a:satMod val="175000"/>
                      <a:alpha val="40000"/>
                    </a:schemeClr>
                  </a:glow>
                </a:effectLst>
                <a:latin typeface="Arial Black" panose="020B0A04020102020204" pitchFamily="34" charset="0"/>
                <a:ea typeface="Calibri" panose="020F0502020204030204" pitchFamily="34" charset="0"/>
                <a:cs typeface="Arial" panose="020B0604020202020204" pitchFamily="34" charset="0"/>
              </a:rPr>
              <a:t>PK   30.9.2015  8. kolo</a:t>
            </a: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Vítězství v minulém kole doma s Mostem mužstvu hodně pomohlo a ukázalo, že i favorit se dá porazit. S tím jsme jeli do Kadaně utkat se s 12. týmem tabulky, který má po Neštěmicích nejhorší obranu, co se inkasovaných branek týče.  Jeli jsme ještě bez Marka Fausta, kterému přísná disciplinární komise neodpustila půlku trestu.  Za pěkného slunečného počasí se do první slibné střelecké příležitosti dostal </a:t>
            </a:r>
            <a:r>
              <a:rPr lang="cs-CZ" sz="1000" dirty="0" err="1">
                <a:latin typeface="Arial" panose="020B0604020202020204" pitchFamily="34" charset="0"/>
                <a:ea typeface="Calibri" panose="020F0502020204030204" pitchFamily="34" charset="0"/>
                <a:cs typeface="Arial" panose="020B0604020202020204" pitchFamily="34" charset="0"/>
              </a:rPr>
              <a:t>Kucler</a:t>
            </a:r>
            <a:r>
              <a:rPr lang="cs-CZ" sz="1000" dirty="0">
                <a:latin typeface="Arial" panose="020B0604020202020204" pitchFamily="34" charset="0"/>
                <a:ea typeface="Calibri" panose="020F0502020204030204" pitchFamily="34" charset="0"/>
                <a:cs typeface="Arial" panose="020B0604020202020204" pitchFamily="34" charset="0"/>
              </a:rPr>
              <a:t>. Byl sice sám několik metrů od branky, ale z velmi těžkého úhlu dokázal trefit jen síť z boku. To byla  z naší strany na hodně dlouho poslední nebezpečnější situace, do které jsme se dostali. Podobně na tom byla i domácí Kadaň, a tak moc vzruchu před oběma brankami k vidění nebylo. V 19. minutě jsme přišli snadno o míč a domácí se vydali na rychlou zteč po levé straně zakončenou obranou hlavičkou Svobody na roh. Volný přímý kop jsme zahrávali ve 27. minutě. Po něm se dostal k hlavičce Slavík, ale nikdo z jeho spoluhráčů nestačil zareagovat a dopravit míč do sítě. Ve 29. minutě zahrával na druhé straně roh </a:t>
            </a:r>
            <a:r>
              <a:rPr lang="cs-CZ" sz="1000" dirty="0" err="1">
                <a:latin typeface="Arial" panose="020B0604020202020204" pitchFamily="34" charset="0"/>
                <a:ea typeface="Calibri" panose="020F0502020204030204" pitchFamily="34" charset="0"/>
                <a:cs typeface="Arial" panose="020B0604020202020204" pitchFamily="34" charset="0"/>
              </a:rPr>
              <a:t>Fefrčík</a:t>
            </a:r>
            <a:r>
              <a:rPr lang="cs-CZ" sz="1000" dirty="0">
                <a:latin typeface="Arial" panose="020B0604020202020204" pitchFamily="34" charset="0"/>
                <a:ea typeface="Calibri" panose="020F0502020204030204" pitchFamily="34" charset="0"/>
                <a:cs typeface="Arial" panose="020B0604020202020204" pitchFamily="34" charset="0"/>
              </a:rPr>
              <a:t>, ale i v tomto případě se žádné úspěšná koncovka nekonala. O minutu později na centr zleva šikovně nastavil nohu </a:t>
            </a:r>
            <a:r>
              <a:rPr lang="cs-CZ" sz="1000" dirty="0" err="1">
                <a:latin typeface="Arial" panose="020B0604020202020204" pitchFamily="34" charset="0"/>
                <a:ea typeface="Calibri" panose="020F0502020204030204" pitchFamily="34" charset="0"/>
                <a:cs typeface="Arial" panose="020B0604020202020204" pitchFamily="34" charset="0"/>
              </a:rPr>
              <a:t>Kiliján</a:t>
            </a:r>
            <a:r>
              <a:rPr lang="cs-CZ" sz="1000" dirty="0">
                <a:latin typeface="Arial" panose="020B0604020202020204" pitchFamily="34" charset="0"/>
                <a:ea typeface="Calibri" panose="020F0502020204030204" pitchFamily="34" charset="0"/>
                <a:cs typeface="Arial" panose="020B0604020202020204" pitchFamily="34" charset="0"/>
              </a:rPr>
              <a:t>, a i když to možná tak nevypadlo, tak to byla hodně velká šance. Míči chybělo půlmetru, aby skončil v brance. Ve 39. minutě se volného přímého kopu ujal </a:t>
            </a:r>
            <a:r>
              <a:rPr lang="cs-CZ" sz="1000" dirty="0" err="1">
                <a:latin typeface="Arial" panose="020B0604020202020204" pitchFamily="34" charset="0"/>
                <a:ea typeface="Calibri" panose="020F0502020204030204" pitchFamily="34" charset="0"/>
                <a:cs typeface="Arial" panose="020B0604020202020204" pitchFamily="34" charset="0"/>
              </a:rPr>
              <a:t>Čibenka</a:t>
            </a:r>
            <a:r>
              <a:rPr lang="cs-CZ" sz="1000" dirty="0">
                <a:latin typeface="Arial" panose="020B0604020202020204" pitchFamily="34" charset="0"/>
                <a:ea typeface="Calibri" panose="020F0502020204030204" pitchFamily="34" charset="0"/>
                <a:cs typeface="Arial" panose="020B0604020202020204" pitchFamily="34" charset="0"/>
              </a:rPr>
              <a:t>. První rána mu nevyšla, ale míč se k němu dostal opět na nohu, ale dorážka dopadla </a:t>
            </a:r>
            <a:r>
              <a:rPr lang="cs-CZ" sz="1000" dirty="0" smtClean="0">
                <a:latin typeface="Arial" panose="020B0604020202020204" pitchFamily="34" charset="0"/>
                <a:ea typeface="Calibri" panose="020F0502020204030204" pitchFamily="34" charset="0"/>
                <a:cs typeface="Arial" panose="020B0604020202020204" pitchFamily="34" charset="0"/>
              </a:rPr>
              <a:t>vysokým</a:t>
            </a:r>
            <a:endParaRPr lang="cs-CZ" sz="1000" dirty="0">
              <a:latin typeface="Arial" panose="020B0604020202020204" pitchFamily="34" charset="0"/>
              <a:ea typeface="Calibri" panose="020F0502020204030204" pitchFamily="34" charset="0"/>
              <a:cs typeface="Arial" panose="020B0604020202020204" pitchFamily="34" charset="0"/>
            </a:endParaRPr>
          </a:p>
        </p:txBody>
      </p:sp>
      <p:cxnSp>
        <p:nvCxnSpPr>
          <p:cNvPr id="88" name="Přímá spojnice se šipkou 87"/>
          <p:cNvCxnSpPr/>
          <p:nvPr/>
        </p:nvCxnSpPr>
        <p:spPr bwMode="auto">
          <a:xfrm>
            <a:off x="8867829" y="6907830"/>
            <a:ext cx="792088" cy="24038"/>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graphicFrame>
        <p:nvGraphicFramePr>
          <p:cNvPr id="89" name="Tabulka 88"/>
          <p:cNvGraphicFramePr>
            <a:graphicFrameLocks noGrp="1"/>
          </p:cNvGraphicFramePr>
          <p:nvPr>
            <p:extLst>
              <p:ext uri="{D42A27DB-BD31-4B8C-83A1-F6EECF244321}">
                <p14:modId xmlns:p14="http://schemas.microsoft.com/office/powerpoint/2010/main" val="3836581564"/>
              </p:ext>
            </p:extLst>
          </p:nvPr>
        </p:nvGraphicFramePr>
        <p:xfrm>
          <a:off x="360016" y="91109"/>
          <a:ext cx="4292599" cy="3592920"/>
        </p:xfrm>
        <a:graphic>
          <a:graphicData uri="http://schemas.openxmlformats.org/drawingml/2006/table">
            <a:tbl>
              <a:tblPr/>
              <a:tblGrid>
                <a:gridCol w="1484802">
                  <a:extLst>
                    <a:ext uri="{9D8B030D-6E8A-4147-A177-3AD203B41FA5}">
                      <a16:colId xmlns:a16="http://schemas.microsoft.com/office/drawing/2014/main" val="1922711337"/>
                    </a:ext>
                  </a:extLst>
                </a:gridCol>
                <a:gridCol w="1589499">
                  <a:extLst>
                    <a:ext uri="{9D8B030D-6E8A-4147-A177-3AD203B41FA5}">
                      <a16:colId xmlns:a16="http://schemas.microsoft.com/office/drawing/2014/main" val="1036244741"/>
                    </a:ext>
                  </a:extLst>
                </a:gridCol>
                <a:gridCol w="609149">
                  <a:extLst>
                    <a:ext uri="{9D8B030D-6E8A-4147-A177-3AD203B41FA5}">
                      <a16:colId xmlns:a16="http://schemas.microsoft.com/office/drawing/2014/main" val="615057076"/>
                    </a:ext>
                  </a:extLst>
                </a:gridCol>
                <a:gridCol w="609149">
                  <a:extLst>
                    <a:ext uri="{9D8B030D-6E8A-4147-A177-3AD203B41FA5}">
                      <a16:colId xmlns:a16="http://schemas.microsoft.com/office/drawing/2014/main" val="2322966986"/>
                    </a:ext>
                  </a:extLst>
                </a:gridCol>
              </a:tblGrid>
              <a:tr h="492999">
                <a:tc gridSpan="4">
                  <a:txBody>
                    <a:bodyPr/>
                    <a:lstStyle/>
                    <a:p>
                      <a:pPr algn="ctr" fontAlgn="ctr"/>
                      <a:r>
                        <a:rPr lang="cs-CZ" sz="1600" b="1" i="0" u="none" strike="noStrike">
                          <a:solidFill>
                            <a:srgbClr val="000000"/>
                          </a:solidFill>
                          <a:effectLst/>
                          <a:latin typeface="Arial" panose="020B0604020202020204" pitchFamily="34" charset="0"/>
                        </a:rPr>
                        <a:t>Přehled výsledků Ústeckého přeboru žáků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55479011"/>
                  </a:ext>
                </a:extLst>
              </a:tr>
              <a:tr h="323278">
                <a:tc gridSpan="2">
                  <a:txBody>
                    <a:bodyPr/>
                    <a:lstStyle/>
                    <a:p>
                      <a:pPr algn="ctr" fontAlgn="ctr"/>
                      <a:r>
                        <a:rPr lang="it-IT" sz="1100" b="1" i="0" u="none" strike="noStrike">
                          <a:solidFill>
                            <a:srgbClr val="000000"/>
                          </a:solidFill>
                          <a:effectLst/>
                          <a:latin typeface="Arial" panose="020B0604020202020204" pitchFamily="34" charset="0"/>
                        </a:rPr>
                        <a:t>5. kolo  23.-24.9.2017   6. hrané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hMerge="1">
                  <a:txBody>
                    <a:bodyPr/>
                    <a:lstStyle/>
                    <a:p>
                      <a:endParaRPr lang="cs-CZ"/>
                    </a:p>
                  </a:txBody>
                  <a:tcPr/>
                </a:tc>
                <a:tc>
                  <a:txBody>
                    <a:bodyPr/>
                    <a:lstStyle/>
                    <a:p>
                      <a:pPr algn="l" fontAlgn="ctr"/>
                      <a:r>
                        <a:rPr lang="cs-CZ" sz="1100" b="1" i="0" u="none" strike="noStrike">
                          <a:solidFill>
                            <a:srgbClr val="000000"/>
                          </a:solidFill>
                          <a:effectLst/>
                          <a:latin typeface="Arial" panose="020B0604020202020204" pitchFamily="34" charset="0"/>
                        </a:rPr>
                        <a:t>Starší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l" fontAlgn="ctr"/>
                      <a:r>
                        <a:rPr lang="cs-CZ" sz="1100" b="1" i="0" u="none" strike="noStrike">
                          <a:solidFill>
                            <a:srgbClr val="000000"/>
                          </a:solidFill>
                          <a:effectLst/>
                          <a:latin typeface="Arial" panose="020B0604020202020204" pitchFamily="34" charset="0"/>
                        </a:rPr>
                        <a:t>Mladší</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544731886"/>
                  </a:ext>
                </a:extLst>
              </a:tr>
              <a:tr h="236532">
                <a:tc>
                  <a:txBody>
                    <a:bodyPr/>
                    <a:lstStyle/>
                    <a:p>
                      <a:pPr algn="ctr" fontAlgn="ctr"/>
                      <a:r>
                        <a:rPr lang="cs-CZ" sz="1000" b="1" i="0" u="none" strike="noStrike" dirty="0">
                          <a:solidFill>
                            <a:srgbClr val="151515"/>
                          </a:solidFill>
                          <a:effectLst/>
                          <a:latin typeface="Arial" panose="020B0604020202020204" pitchFamily="34" charset="0"/>
                        </a:rPr>
                        <a:t>SK Sokol Brozany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151515"/>
                          </a:solidFill>
                          <a:effectLst/>
                          <a:latin typeface="Arial" panose="020B0604020202020204" pitchFamily="34" charset="0"/>
                        </a:rPr>
                        <a:t>FK JUNIOR Děčín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6:2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69029434"/>
                  </a:ext>
                </a:extLst>
              </a:tr>
              <a:tr h="236532">
                <a:tc>
                  <a:txBody>
                    <a:bodyPr/>
                    <a:lstStyle/>
                    <a:p>
                      <a:pPr algn="ctr" fontAlgn="ctr"/>
                      <a:r>
                        <a:rPr lang="cs-CZ" sz="1000" b="1" i="0" u="none" strike="noStrike" dirty="0">
                          <a:solidFill>
                            <a:srgbClr val="151515"/>
                          </a:solidFill>
                          <a:effectLst/>
                          <a:latin typeface="Arial" panose="020B0604020202020204" pitchFamily="34" charset="0"/>
                        </a:rPr>
                        <a:t>FK JUNIOR Děčín "A"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151515"/>
                          </a:solidFill>
                          <a:effectLst/>
                          <a:latin typeface="Arial" panose="020B0604020202020204" pitchFamily="34" charset="0"/>
                        </a:rPr>
                        <a:t>TJ Krupka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535766147"/>
                  </a:ext>
                </a:extLst>
              </a:tr>
              <a:tr h="236532">
                <a:tc>
                  <a:txBody>
                    <a:bodyPr/>
                    <a:lstStyle/>
                    <a:p>
                      <a:pPr algn="ctr" fontAlgn="ctr"/>
                      <a:r>
                        <a:rPr lang="cs-CZ" sz="1000" b="1" i="0" u="none" strike="noStrike" dirty="0">
                          <a:solidFill>
                            <a:srgbClr val="151515"/>
                          </a:solidFill>
                          <a:effectLst/>
                          <a:latin typeface="Arial" panose="020B0604020202020204" pitchFamily="34" charset="0"/>
                        </a:rPr>
                        <a:t>FK Neštěmice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151515"/>
                          </a:solidFill>
                          <a:effectLst/>
                          <a:latin typeface="Arial" panose="020B0604020202020204" pitchFamily="34" charset="0"/>
                        </a:rPr>
                        <a:t>SK Junior Teplice/FK Teplice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51098544"/>
                  </a:ext>
                </a:extLst>
              </a:tr>
              <a:tr h="236532">
                <a:tc>
                  <a:txBody>
                    <a:bodyPr/>
                    <a:lstStyle/>
                    <a:p>
                      <a:pPr algn="ctr" fontAlgn="ctr"/>
                      <a:r>
                        <a:rPr lang="cs-CZ" sz="1000" b="1" i="0" u="none" strike="noStrike">
                          <a:solidFill>
                            <a:srgbClr val="151515"/>
                          </a:solidFill>
                          <a:effectLst/>
                          <a:latin typeface="Arial" panose="020B0604020202020204" pitchFamily="34" charset="0"/>
                        </a:rPr>
                        <a:t>MSK Trmice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151515"/>
                          </a:solidFill>
                          <a:effectLst/>
                          <a:latin typeface="Arial" panose="020B0604020202020204" pitchFamily="34" charset="0"/>
                        </a:rPr>
                        <a:t>ASK Lovosice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effectLst/>
                          <a:latin typeface="Arial" panose="020B0604020202020204" pitchFamily="34" charset="0"/>
                        </a:rPr>
                        <a:t>18.10.2017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76290663"/>
                  </a:ext>
                </a:extLst>
              </a:tr>
              <a:tr h="236532">
                <a:tc>
                  <a:txBody>
                    <a:bodyPr/>
                    <a:lstStyle/>
                    <a:p>
                      <a:pPr algn="ctr" fontAlgn="ctr"/>
                      <a:r>
                        <a:rPr lang="cs-CZ" sz="1100" b="1" i="0" u="none" strike="noStrike" dirty="0">
                          <a:solidFill>
                            <a:srgbClr val="FF0000"/>
                          </a:solidFill>
                          <a:effectLst/>
                          <a:latin typeface="Arial" panose="020B0604020202020204" pitchFamily="34" charset="0"/>
                        </a:rPr>
                        <a:t>TJ Hvězda Trnovany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FF0000"/>
                          </a:solidFill>
                          <a:effectLst/>
                          <a:latin typeface="Arial" panose="020B06040202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FF0000"/>
                          </a:solidFill>
                          <a:effectLst/>
                          <a:latin typeface="Arial" panose="020B060402020202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FF0000"/>
                          </a:solidFill>
                          <a:effectLst/>
                          <a:latin typeface="Arial" panose="020B0604020202020204" pitchFamily="34" charset="0"/>
                        </a:rPr>
                        <a:t>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71952768"/>
                  </a:ext>
                </a:extLst>
              </a:tr>
              <a:tr h="274787">
                <a:tc gridSpan="2">
                  <a:txBody>
                    <a:bodyPr/>
                    <a:lstStyle/>
                    <a:p>
                      <a:pPr algn="ctr" fontAlgn="ctr"/>
                      <a:r>
                        <a:rPr lang="it-IT" sz="1100" b="1" i="0" u="none" strike="noStrike">
                          <a:solidFill>
                            <a:srgbClr val="000000"/>
                          </a:solidFill>
                          <a:effectLst/>
                          <a:latin typeface="Arial" panose="020B0604020202020204" pitchFamily="34" charset="0"/>
                        </a:rPr>
                        <a:t>6. kolo  23.-27. hrané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hMerge="1">
                  <a:txBody>
                    <a:bodyPr/>
                    <a:lstStyle/>
                    <a:p>
                      <a:endParaRPr lang="cs-CZ"/>
                    </a:p>
                  </a:txBody>
                  <a:tcPr/>
                </a:tc>
                <a:tc>
                  <a:txBody>
                    <a:bodyPr/>
                    <a:lstStyle/>
                    <a:p>
                      <a:pPr algn="l" fontAlgn="ctr"/>
                      <a:r>
                        <a:rPr lang="cs-CZ" sz="1100" b="1" i="0" u="none" strike="noStrike" dirty="0" smtClean="0">
                          <a:solidFill>
                            <a:srgbClr val="000000"/>
                          </a:solidFill>
                          <a:effectLst/>
                          <a:latin typeface="Arial" panose="020B0604020202020204" pitchFamily="34" charset="0"/>
                        </a:rPr>
                        <a:t>  Starší</a:t>
                      </a:r>
                      <a:endParaRPr lang="cs-CZ"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l" fontAlgn="ctr"/>
                      <a:r>
                        <a:rPr lang="cs-CZ" sz="1100" b="1" i="0" u="none" strike="noStrike" dirty="0" smtClean="0">
                          <a:solidFill>
                            <a:srgbClr val="000000"/>
                          </a:solidFill>
                          <a:effectLst/>
                          <a:latin typeface="Arial" panose="020B0604020202020204" pitchFamily="34" charset="0"/>
                        </a:rPr>
                        <a:t>  Mladší</a:t>
                      </a:r>
                      <a:endParaRPr lang="cs-CZ"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431775308"/>
                  </a:ext>
                </a:extLst>
              </a:tr>
              <a:tr h="236532">
                <a:tc>
                  <a:txBody>
                    <a:bodyPr/>
                    <a:lstStyle/>
                    <a:p>
                      <a:pPr algn="ctr" fontAlgn="ctr"/>
                      <a:r>
                        <a:rPr lang="cs-CZ" sz="1000" b="1" i="0" u="none" strike="noStrike" dirty="0">
                          <a:solidFill>
                            <a:srgbClr val="151515"/>
                          </a:solidFill>
                          <a:effectLst/>
                          <a:latin typeface="Arial" panose="020B0604020202020204" pitchFamily="34" charset="0"/>
                        </a:rPr>
                        <a:t>TJ Krupka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151515"/>
                          </a:solidFill>
                          <a:effectLst/>
                          <a:latin typeface="Arial" panose="020B0604020202020204" pitchFamily="34" charset="0"/>
                        </a:rPr>
                        <a:t>FK JUNIOR Děčín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dirty="0" smtClean="0">
                          <a:solidFill>
                            <a:srgbClr val="000000"/>
                          </a:solidFill>
                          <a:effectLst/>
                          <a:latin typeface="Arial" panose="020B0604020202020204" pitchFamily="34" charset="0"/>
                        </a:rPr>
                        <a:t>17:0</a:t>
                      </a:r>
                      <a:r>
                        <a:rPr lang="cs-CZ" sz="11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dirty="0" smtClean="0">
                          <a:solidFill>
                            <a:srgbClr val="000000"/>
                          </a:solidFill>
                          <a:effectLst/>
                          <a:latin typeface="Arial" panose="020B0604020202020204" pitchFamily="34" charset="0"/>
                        </a:rPr>
                        <a:t>6:0</a:t>
                      </a:r>
                      <a:r>
                        <a:rPr lang="cs-CZ" sz="11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83336478"/>
                  </a:ext>
                </a:extLst>
              </a:tr>
              <a:tr h="236532">
                <a:tc>
                  <a:txBody>
                    <a:bodyPr/>
                    <a:lstStyle/>
                    <a:p>
                      <a:pPr algn="ctr" fontAlgn="ctr"/>
                      <a:r>
                        <a:rPr lang="cs-CZ" sz="1000" b="1" i="0" u="none" strike="noStrike">
                          <a:solidFill>
                            <a:srgbClr val="151515"/>
                          </a:solidFill>
                          <a:effectLst/>
                          <a:latin typeface="Arial" panose="020B0604020202020204" pitchFamily="34" charset="0"/>
                        </a:rPr>
                        <a:t>ASK Lovosice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151515"/>
                          </a:solidFill>
                          <a:effectLst/>
                          <a:latin typeface="Arial" panose="020B0604020202020204" pitchFamily="34" charset="0"/>
                        </a:rPr>
                        <a:t>SK Sokol Brozany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100" b="1" i="0" u="none" strike="noStrike" dirty="0" smtClean="0">
                          <a:solidFill>
                            <a:srgbClr val="000000"/>
                          </a:solidFill>
                          <a:effectLst/>
                          <a:latin typeface="Arial" panose="020B0604020202020204" pitchFamily="34" charset="0"/>
                        </a:rPr>
                        <a:t>7:0</a:t>
                      </a:r>
                      <a:endParaRPr lang="cs-CZ"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rgbClr val="000000"/>
                          </a:solidFill>
                          <a:effectLst/>
                          <a:latin typeface="Arial" panose="020B0604020202020204" pitchFamily="34" charset="0"/>
                        </a:rPr>
                        <a:t>2:1</a:t>
                      </a:r>
                      <a:r>
                        <a:rPr lang="cs-CZ" sz="11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62316929"/>
                  </a:ext>
                </a:extLst>
              </a:tr>
              <a:tr h="236532">
                <a:tc>
                  <a:txBody>
                    <a:bodyPr/>
                    <a:lstStyle/>
                    <a:p>
                      <a:pPr algn="ctr" fontAlgn="ctr"/>
                      <a:r>
                        <a:rPr lang="cs-CZ" sz="1100" b="1" i="0" u="none" strike="noStrike" dirty="0">
                          <a:solidFill>
                            <a:srgbClr val="FF0000"/>
                          </a:solidFill>
                          <a:effectLst/>
                          <a:latin typeface="Arial" panose="020B0604020202020204" pitchFamily="34" charset="0"/>
                        </a:rPr>
                        <a:t>SK Štětí</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FF0000"/>
                          </a:solidFill>
                          <a:effectLst/>
                          <a:latin typeface="Arial" panose="020B0604020202020204" pitchFamily="34" charset="0"/>
                        </a:rPr>
                        <a:t>MSK Trmice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FF0000"/>
                          </a:solidFill>
                          <a:effectLst/>
                          <a:latin typeface="Arial" panose="020B0604020202020204" pitchFamily="34" charset="0"/>
                        </a:rPr>
                        <a:t> </a:t>
                      </a:r>
                      <a:r>
                        <a:rPr lang="cs-CZ" sz="1400" b="1" i="0" u="none" strike="noStrike" dirty="0" smtClean="0">
                          <a:solidFill>
                            <a:srgbClr val="FF0000"/>
                          </a:solidFill>
                          <a:effectLst/>
                          <a:latin typeface="Arial" panose="020B0604020202020204" pitchFamily="34" charset="0"/>
                        </a:rPr>
                        <a:t>15:0</a:t>
                      </a:r>
                      <a:endParaRPr lang="cs-CZ" sz="1400" b="1" i="0" u="none" strike="noStrike" dirty="0">
                        <a:solidFill>
                          <a:srgbClr val="FF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smtClean="0">
                          <a:solidFill>
                            <a:srgbClr val="FF0000"/>
                          </a:solidFill>
                          <a:effectLst/>
                          <a:latin typeface="Arial" panose="020B0604020202020204" pitchFamily="34" charset="0"/>
                        </a:rPr>
                        <a:t>0:7</a:t>
                      </a:r>
                      <a:r>
                        <a:rPr lang="cs-CZ" sz="1400" b="1" i="0" u="none" strike="noStrike" dirty="0">
                          <a:solidFill>
                            <a:srgbClr val="FF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47307719"/>
                  </a:ext>
                </a:extLst>
              </a:tr>
              <a:tr h="236532">
                <a:tc>
                  <a:txBody>
                    <a:bodyPr/>
                    <a:lstStyle/>
                    <a:p>
                      <a:pPr algn="ctr" fontAlgn="ctr"/>
                      <a:r>
                        <a:rPr lang="cs-CZ" sz="1000" b="1" i="0" u="none" strike="noStrike">
                          <a:solidFill>
                            <a:srgbClr val="151515"/>
                          </a:solidFill>
                          <a:effectLst/>
                          <a:latin typeface="Arial" panose="020B0604020202020204" pitchFamily="34" charset="0"/>
                        </a:rPr>
                        <a:t>FK JUNIOR Děčín "A"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151515"/>
                          </a:solidFill>
                          <a:effectLst/>
                          <a:latin typeface="Arial" panose="020B0604020202020204" pitchFamily="34" charset="0"/>
                        </a:rPr>
                        <a:t>FK Neštěmice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100" b="1" i="0" u="none" strike="noStrike" dirty="0" smtClean="0">
                          <a:solidFill>
                            <a:srgbClr val="000000"/>
                          </a:solidFill>
                          <a:effectLst/>
                          <a:latin typeface="Arial" panose="020B0604020202020204" pitchFamily="34" charset="0"/>
                        </a:rPr>
                        <a:t>3:2 PK</a:t>
                      </a:r>
                      <a:endParaRPr lang="cs-CZ"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rgbClr val="000000"/>
                          </a:solidFill>
                          <a:effectLst/>
                          <a:latin typeface="Arial" panose="020B0604020202020204" pitchFamily="34" charset="0"/>
                        </a:rPr>
                        <a:t>2:1</a:t>
                      </a:r>
                      <a:r>
                        <a:rPr lang="cs-CZ" sz="11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260346326"/>
                  </a:ext>
                </a:extLst>
              </a:tr>
              <a:tr h="236532">
                <a:tc>
                  <a:txBody>
                    <a:bodyPr/>
                    <a:lstStyle/>
                    <a:p>
                      <a:pPr algn="ctr" fontAlgn="ctr"/>
                      <a:r>
                        <a:rPr lang="cs-CZ" sz="1000" b="1" i="0" u="none" strike="noStrike">
                          <a:solidFill>
                            <a:srgbClr val="151515"/>
                          </a:solidFill>
                          <a:effectLst/>
                          <a:latin typeface="Arial" panose="020B0604020202020204" pitchFamily="34" charset="0"/>
                        </a:rPr>
                        <a:t>SK Junior Teplice/FK Teplice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151515"/>
                          </a:solidFill>
                          <a:effectLst/>
                          <a:latin typeface="Arial" panose="020B0604020202020204" pitchFamily="34" charset="0"/>
                        </a:rPr>
                        <a:t>TJ Hvězda Trnovany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100" b="1" i="0" u="none" strike="noStrike" dirty="0" smtClean="0">
                          <a:solidFill>
                            <a:srgbClr val="000000"/>
                          </a:solidFill>
                          <a:effectLst/>
                          <a:latin typeface="Arial" panose="020B0604020202020204" pitchFamily="34" charset="0"/>
                        </a:rPr>
                        <a:t>0:6</a:t>
                      </a:r>
                      <a:endParaRPr lang="cs-CZ"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100" b="1" i="0" u="none" strike="noStrike" dirty="0" smtClean="0">
                          <a:solidFill>
                            <a:srgbClr val="000000"/>
                          </a:solidFill>
                          <a:effectLst/>
                          <a:latin typeface="Arial" panose="020B0604020202020204" pitchFamily="34" charset="0"/>
                        </a:rPr>
                        <a:t>2:7</a:t>
                      </a:r>
                      <a:endParaRPr lang="cs-CZ" sz="11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47666116"/>
                  </a:ext>
                </a:extLst>
              </a:tr>
            </a:tbl>
          </a:graphicData>
        </a:graphic>
      </p:graphicFrame>
      <p:pic>
        <p:nvPicPr>
          <p:cNvPr id="4" name="Obrázek 3"/>
          <p:cNvPicPr>
            <a:picLocks noChangeAspect="1"/>
          </p:cNvPicPr>
          <p:nvPr/>
        </p:nvPicPr>
        <p:blipFill>
          <a:blip r:embed="rId77"/>
          <a:stretch>
            <a:fillRect/>
          </a:stretch>
        </p:blipFill>
        <p:spPr>
          <a:xfrm>
            <a:off x="441824" y="3835820"/>
            <a:ext cx="4008323" cy="2664000"/>
          </a:xfrm>
          <a:prstGeom prst="rect">
            <a:avLst/>
          </a:prstGeom>
          <a:ln w="44450">
            <a:solidFill>
              <a:srgbClr val="C00000"/>
            </a:solidFill>
          </a:ln>
        </p:spPr>
      </p:pic>
      <p:sp>
        <p:nvSpPr>
          <p:cNvPr id="5" name="TextovéPole 4"/>
          <p:cNvSpPr txBox="1"/>
          <p:nvPr/>
        </p:nvSpPr>
        <p:spPr>
          <a:xfrm>
            <a:off x="623618" y="6624091"/>
            <a:ext cx="3480814" cy="307777"/>
          </a:xfrm>
          <a:prstGeom prst="rect">
            <a:avLst/>
          </a:prstGeom>
          <a:solidFill>
            <a:schemeClr val="bg1">
              <a:lumMod val="95000"/>
            </a:schemeClr>
          </a:solidFill>
        </p:spPr>
        <p:txBody>
          <a:bodyPr wrap="square" rtlCol="0">
            <a:spAutoFit/>
          </a:bodyPr>
          <a:lstStyle/>
          <a:p>
            <a:pPr algn="ctr"/>
            <a:r>
              <a:rPr lang="cs-CZ" sz="1400" dirty="0" smtClean="0">
                <a:latin typeface="Bookman Old Style" pitchFamily="18" charset="0"/>
              </a:rPr>
              <a:t>Štětí-Trmice starší žáci 1.10.2017</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339070</TotalTime>
  <Words>6505</Words>
  <Application>Microsoft Office PowerPoint</Application>
  <PresentationFormat>Vlastní</PresentationFormat>
  <Paragraphs>1889</Paragraphs>
  <Slides>22</Slides>
  <Notes>18</Notes>
  <HiddenSlides>0</HiddenSlides>
  <MMClips>0</MMClips>
  <ScaleCrop>false</ScaleCrop>
  <HeadingPairs>
    <vt:vector size="6" baseType="variant">
      <vt:variant>
        <vt:lpstr>Použitá písma</vt:lpstr>
      </vt:variant>
      <vt:variant>
        <vt:i4>39</vt:i4>
      </vt:variant>
      <vt:variant>
        <vt:lpstr>Motiv</vt:lpstr>
      </vt:variant>
      <vt:variant>
        <vt:i4>1</vt:i4>
      </vt:variant>
      <vt:variant>
        <vt:lpstr>Nadpisy snímků</vt:lpstr>
      </vt:variant>
      <vt:variant>
        <vt:i4>22</vt:i4>
      </vt:variant>
    </vt:vector>
  </HeadingPairs>
  <TitlesOfParts>
    <vt:vector size="62" baseType="lpstr">
      <vt:lpstr>Malgun Gothic</vt:lpstr>
      <vt:lpstr>Aharoni</vt:lpstr>
      <vt:lpstr>Albertus MT</vt:lpstr>
      <vt:lpstr>Algerian</vt:lpstr>
      <vt:lpstr>Arial</vt:lpstr>
      <vt:lpstr>Arial Black</vt:lpstr>
      <vt:lpstr>Arial Rounded MT Bold</vt:lpstr>
      <vt:lpstr>Baskerville Old Face</vt:lpstr>
      <vt:lpstr>Berlin Sans FB</vt:lpstr>
      <vt:lpstr>Berlin Sans FB Demi</vt:lpstr>
      <vt:lpstr>Bodoni MT Black</vt:lpstr>
      <vt:lpstr>Bookman Old Style</vt:lpstr>
      <vt:lpstr>Britannic Bold</vt:lpstr>
      <vt:lpstr>Calibri</vt:lpstr>
      <vt:lpstr>Century Gothic</vt:lpstr>
      <vt:lpstr>Constantia</vt:lpstr>
      <vt:lpstr>Cooper Black</vt:lpstr>
      <vt:lpstr>David</vt:lpstr>
      <vt:lpstr>Eras Bold ITC</vt:lpstr>
      <vt:lpstr>FangSong</vt:lpstr>
      <vt:lpstr>Franklin Gothic Heavy</vt:lpstr>
      <vt:lpstr>Georgia</vt:lpstr>
      <vt:lpstr>Gill Sans Ultra Bold</vt:lpstr>
      <vt:lpstr>Gungsuh</vt:lpstr>
      <vt:lpstr>GungsuhChe</vt:lpstr>
      <vt:lpstr>Imprint MT Shadow</vt:lpstr>
      <vt:lpstr>Khmer UI</vt:lpstr>
      <vt:lpstr>KodchiangUPC</vt:lpstr>
      <vt:lpstr>Kristen ITC</vt:lpstr>
      <vt:lpstr>Miriam</vt:lpstr>
      <vt:lpstr>Modern No. 20</vt:lpstr>
      <vt:lpstr>PMingLiU</vt:lpstr>
      <vt:lpstr>Rockwell</vt:lpstr>
      <vt:lpstr>Rockwell Extra Bold</vt:lpstr>
      <vt:lpstr>SimHei</vt:lpstr>
      <vt:lpstr>Tahoma</vt:lpstr>
      <vt:lpstr>Times New Roman</vt:lpstr>
      <vt:lpstr>Verdana</vt:lpstr>
      <vt:lpstr>Wide Latin</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20727</cp:revision>
  <cp:lastPrinted>2017-10-04T12:52:20Z</cp:lastPrinted>
  <dcterms:created xsi:type="dcterms:W3CDTF">2001-03-12T13:44:53Z</dcterms:created>
  <dcterms:modified xsi:type="dcterms:W3CDTF">2017-11-16T11:50:18Z</dcterms:modified>
</cp:coreProperties>
</file>